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handoutMasterIdLst>
    <p:handoutMasterId r:id="rId111"/>
  </p:handoutMasterIdLst>
  <p:sldIdLst>
    <p:sldId id="1359" r:id="rId2"/>
    <p:sldId id="856" r:id="rId3"/>
    <p:sldId id="1377" r:id="rId4"/>
    <p:sldId id="1520" r:id="rId5"/>
    <p:sldId id="1521" r:id="rId6"/>
    <p:sldId id="1522" r:id="rId7"/>
    <p:sldId id="1562" r:id="rId8"/>
    <p:sldId id="1563" r:id="rId9"/>
    <p:sldId id="1564" r:id="rId10"/>
    <p:sldId id="1565" r:id="rId11"/>
    <p:sldId id="1524" r:id="rId12"/>
    <p:sldId id="1566" r:id="rId13"/>
    <p:sldId id="1523" r:id="rId14"/>
    <p:sldId id="1388" r:id="rId15"/>
    <p:sldId id="1525" r:id="rId16"/>
    <p:sldId id="1526" r:id="rId17"/>
    <p:sldId id="1568" r:id="rId18"/>
    <p:sldId id="1655" r:id="rId19"/>
    <p:sldId id="1527" r:id="rId20"/>
    <p:sldId id="1391" r:id="rId21"/>
    <p:sldId id="1569" r:id="rId22"/>
    <p:sldId id="1528" r:id="rId23"/>
    <p:sldId id="1529" r:id="rId24"/>
    <p:sldId id="1530" r:id="rId25"/>
    <p:sldId id="1531" r:id="rId26"/>
    <p:sldId id="1570" r:id="rId27"/>
    <p:sldId id="1571" r:id="rId28"/>
    <p:sldId id="1572" r:id="rId29"/>
    <p:sldId id="1573" r:id="rId30"/>
    <p:sldId id="1575" r:id="rId31"/>
    <p:sldId id="1576" r:id="rId32"/>
    <p:sldId id="1577" r:id="rId33"/>
    <p:sldId id="1578" r:id="rId34"/>
    <p:sldId id="1579" r:id="rId35"/>
    <p:sldId id="1580" r:id="rId36"/>
    <p:sldId id="1581" r:id="rId37"/>
    <p:sldId id="1582" r:id="rId38"/>
    <p:sldId id="1588" r:id="rId39"/>
    <p:sldId id="1583" r:id="rId40"/>
    <p:sldId id="1584" r:id="rId41"/>
    <p:sldId id="1585" r:id="rId42"/>
    <p:sldId id="1586" r:id="rId43"/>
    <p:sldId id="1587" r:id="rId44"/>
    <p:sldId id="1574" r:id="rId45"/>
    <p:sldId id="1589" r:id="rId46"/>
    <p:sldId id="1590" r:id="rId47"/>
    <p:sldId id="1591" r:id="rId48"/>
    <p:sldId id="1592" r:id="rId49"/>
    <p:sldId id="1593" r:id="rId50"/>
    <p:sldId id="1594" r:id="rId51"/>
    <p:sldId id="1595" r:id="rId52"/>
    <p:sldId id="1533" r:id="rId53"/>
    <p:sldId id="1596" r:id="rId54"/>
    <p:sldId id="1534" r:id="rId55"/>
    <p:sldId id="1597" r:id="rId56"/>
    <p:sldId id="1532" r:id="rId57"/>
    <p:sldId id="1535" r:id="rId58"/>
    <p:sldId id="1598" r:id="rId59"/>
    <p:sldId id="1599" r:id="rId60"/>
    <p:sldId id="1600" r:id="rId61"/>
    <p:sldId id="1601" r:id="rId62"/>
    <p:sldId id="1602" r:id="rId63"/>
    <p:sldId id="1603" r:id="rId64"/>
    <p:sldId id="1604" r:id="rId65"/>
    <p:sldId id="1605" r:id="rId66"/>
    <p:sldId id="1606" r:id="rId67"/>
    <p:sldId id="1607" r:id="rId68"/>
    <p:sldId id="1625" r:id="rId69"/>
    <p:sldId id="1608" r:id="rId70"/>
    <p:sldId id="1610" r:id="rId71"/>
    <p:sldId id="1611" r:id="rId72"/>
    <p:sldId id="1612" r:id="rId73"/>
    <p:sldId id="1613" r:id="rId74"/>
    <p:sldId id="1614" r:id="rId75"/>
    <p:sldId id="1615" r:id="rId76"/>
    <p:sldId id="1616" r:id="rId77"/>
    <p:sldId id="1617" r:id="rId78"/>
    <p:sldId id="1618" r:id="rId79"/>
    <p:sldId id="1619" r:id="rId80"/>
    <p:sldId id="1620" r:id="rId81"/>
    <p:sldId id="1621" r:id="rId82"/>
    <p:sldId id="1622" r:id="rId83"/>
    <p:sldId id="1623" r:id="rId84"/>
    <p:sldId id="1624" r:id="rId85"/>
    <p:sldId id="1626" r:id="rId86"/>
    <p:sldId id="1627" r:id="rId87"/>
    <p:sldId id="1628" r:id="rId88"/>
    <p:sldId id="1629" r:id="rId89"/>
    <p:sldId id="1630" r:id="rId90"/>
    <p:sldId id="1631" r:id="rId91"/>
    <p:sldId id="1632" r:id="rId92"/>
    <p:sldId id="1633" r:id="rId93"/>
    <p:sldId id="1634" r:id="rId94"/>
    <p:sldId id="1537" r:id="rId95"/>
    <p:sldId id="1635" r:id="rId96"/>
    <p:sldId id="1636" r:id="rId97"/>
    <p:sldId id="1637" r:id="rId98"/>
    <p:sldId id="1638" r:id="rId99"/>
    <p:sldId id="1658" r:id="rId100"/>
    <p:sldId id="1656" r:id="rId101"/>
    <p:sldId id="1650" r:id="rId102"/>
    <p:sldId id="1657" r:id="rId103"/>
    <p:sldId id="1651" r:id="rId104"/>
    <p:sldId id="1479" r:id="rId105"/>
    <p:sldId id="1639" r:id="rId106"/>
    <p:sldId id="1653" r:id="rId107"/>
    <p:sldId id="1654" r:id="rId108"/>
    <p:sldId id="1519" r:id="rId109"/>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970"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图\9448607_172729996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631"/>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4100" y="3676174"/>
            <a:ext cx="1483329"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3400" dirty="0" smtClean="0">
                <a:solidFill>
                  <a:schemeClr val="tx1">
                    <a:lumMod val="75000"/>
                    <a:lumOff val="25000"/>
                  </a:schemeClr>
                </a:solidFill>
                <a:latin typeface="+mn-ea"/>
              </a:rPr>
              <a:t>第三章</a:t>
            </a:r>
            <a:endParaRPr lang="zh-CN" altLang="en-US" sz="3400" dirty="0">
              <a:solidFill>
                <a:schemeClr val="tx1">
                  <a:lumMod val="75000"/>
                  <a:lumOff val="25000"/>
                </a:schemeClr>
              </a:solidFill>
              <a:latin typeface="+mn-ea"/>
            </a:endParaRPr>
          </a:p>
        </p:txBody>
      </p:sp>
      <p:sp>
        <p:nvSpPr>
          <p:cNvPr id="20" name="标题 2"/>
          <p:cNvSpPr txBox="1">
            <a:spLocks/>
          </p:cNvSpPr>
          <p:nvPr/>
        </p:nvSpPr>
        <p:spPr>
          <a:xfrm>
            <a:off x="3286895" y="3789834"/>
            <a:ext cx="7488831"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专题二　真题精练</a:t>
            </a:r>
          </a:p>
          <a:p>
            <a:pPr algn="r">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 </a:t>
            </a: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精做课标真题，把握复习方向</a:t>
            </a:r>
          </a:p>
        </p:txBody>
      </p:sp>
      <p:grpSp>
        <p:nvGrpSpPr>
          <p:cNvPr id="13" name="组合 12"/>
          <p:cNvGrpSpPr/>
          <p:nvPr/>
        </p:nvGrpSpPr>
        <p:grpSpPr>
          <a:xfrm>
            <a:off x="1466492" y="3650010"/>
            <a:ext cx="1440612" cy="1536473"/>
            <a:chOff x="1466492" y="3650010"/>
            <a:chExt cx="1440612" cy="1536473"/>
          </a:xfrm>
        </p:grpSpPr>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250878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515170"/>
            <a:ext cx="11679403" cy="464740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我听母亲说过，大姐一家住的那房子还是租来的。母亲走了，房子我用不上，一时半会儿也卖不了，大姐如果不嫌弃，就搬过去住吧，就当帮我看房子了，钥匙我随后寄去。</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indent="718185" algn="just">
              <a:lnSpc>
                <a:spcPct val="150000"/>
              </a:lnSpc>
            </a:pPr>
            <a:r>
              <a:rPr lang="zh-CN" altLang="zh-CN" sz="2800" kern="100" dirty="0">
                <a:solidFill>
                  <a:prstClr val="black"/>
                </a:solidFill>
                <a:latin typeface="Times New Roman"/>
                <a:ea typeface="华文细黑"/>
                <a:cs typeface="Times New Roman"/>
              </a:rPr>
              <a:t>马兰花读着信，读出满眼的泪水</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有删改</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lvl="0" algn="just">
              <a:lnSpc>
                <a:spcPct val="150000"/>
              </a:lnSpc>
            </a:pPr>
            <a:r>
              <a:rPr lang="zh-CN" altLang="zh-CN" sz="2800" b="1" kern="100" dirty="0">
                <a:solidFill>
                  <a:prstClr val="black"/>
                </a:solidFill>
                <a:latin typeface="Times New Roman"/>
                <a:ea typeface="华文细黑"/>
                <a:cs typeface="Times New Roman"/>
              </a:rPr>
              <a:t>第一时段</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约</a:t>
            </a:r>
            <a:r>
              <a:rPr lang="en-US" altLang="zh-CN" sz="2800" b="1" kern="100" dirty="0">
                <a:solidFill>
                  <a:prstClr val="black"/>
                </a:solidFill>
                <a:latin typeface="Times New Roman"/>
                <a:ea typeface="华文细黑"/>
                <a:cs typeface="Courier New"/>
              </a:rPr>
              <a:t>10</a:t>
            </a:r>
            <a:r>
              <a:rPr lang="zh-CN" altLang="zh-CN" sz="2800" b="1" kern="100" dirty="0">
                <a:solidFill>
                  <a:prstClr val="black"/>
                </a:solidFill>
                <a:latin typeface="Times New Roman"/>
                <a:ea typeface="华文细黑"/>
                <a:cs typeface="Times New Roman"/>
              </a:rPr>
              <a:t>分钟</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：读懂文本</a:t>
            </a:r>
            <a:endParaRPr lang="zh-CN" altLang="zh-CN" sz="1050" b="1"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标段画句：标出段数，画出有关人物、情节、环境、主题方面的关键性词句</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621101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10312149"/>
              </p:ext>
            </p:extLst>
          </p:nvPr>
        </p:nvGraphicFramePr>
        <p:xfrm>
          <a:off x="190550" y="657108"/>
          <a:ext cx="11809312" cy="4437888"/>
        </p:xfrm>
        <a:graphic>
          <a:graphicData uri="http://schemas.openxmlformats.org/drawingml/2006/table">
            <a:tbl>
              <a:tblPr/>
              <a:tblGrid>
                <a:gridCol w="1512167"/>
                <a:gridCol w="4464497"/>
                <a:gridCol w="1512168"/>
                <a:gridCol w="4320480"/>
              </a:tblGrid>
              <a:tr h="553630">
                <a:tc>
                  <a:txBody>
                    <a:bodyPr/>
                    <a:lstStyle/>
                    <a:p>
                      <a:pPr algn="ctr">
                        <a:lnSpc>
                          <a:spcPct val="140000"/>
                        </a:lnSpc>
                        <a:spcAft>
                          <a:spcPts val="0"/>
                        </a:spcAft>
                      </a:pPr>
                      <a:r>
                        <a:rPr lang="zh-CN" sz="2800" kern="100" baseline="0" dirty="0">
                          <a:effectLst/>
                          <a:latin typeface="Times New Roman"/>
                          <a:ea typeface="华文细黑"/>
                          <a:cs typeface="Times New Roman"/>
                        </a:rPr>
                        <a:t>主要题型</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题型特点</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altLang="zh-CN" sz="2800" kern="100" dirty="0" smtClean="0">
                          <a:effectLst/>
                          <a:latin typeface="Times New Roman"/>
                          <a:ea typeface="华文细黑"/>
                          <a:cs typeface="Times New Roman"/>
                        </a:rPr>
                        <a:t>对应考点</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altLang="zh-CN" sz="2800" kern="100" dirty="0" smtClean="0">
                          <a:solidFill>
                            <a:schemeClr val="tx1"/>
                          </a:solidFill>
                          <a:effectLst/>
                          <a:latin typeface="Times New Roman"/>
                          <a:ea typeface="华文细黑"/>
                          <a:cs typeface="Times New Roman"/>
                        </a:rPr>
                        <a:t>选文特点</a:t>
                      </a:r>
                      <a:endParaRPr lang="zh-CN" sz="2800" kern="100" dirty="0">
                        <a:solidFill>
                          <a:schemeClr val="tx1"/>
                        </a:solidFill>
                        <a:effectLst/>
                        <a:latin typeface="Times New Roman"/>
                        <a:ea typeface="华文细黑"/>
                        <a:cs typeface="Times New Roman"/>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6770">
                <a:tc>
                  <a:txBody>
                    <a:bodyPr/>
                    <a:lstStyle/>
                    <a:p>
                      <a:pPr indent="79200" algn="ctr">
                        <a:lnSpc>
                          <a:spcPct val="140000"/>
                        </a:lnSpc>
                        <a:spcAft>
                          <a:spcPts val="0"/>
                        </a:spcAft>
                      </a:pPr>
                      <a:r>
                        <a:rPr lang="zh-CN" sz="2800" kern="100" baseline="0" dirty="0">
                          <a:effectLst/>
                          <a:latin typeface="Times New Roman"/>
                          <a:ea typeface="华文细黑"/>
                          <a:cs typeface="Times New Roman"/>
                        </a:rPr>
                        <a:t>多项选择题</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40000"/>
                        </a:lnSpc>
                        <a:spcAft>
                          <a:spcPts val="0"/>
                        </a:spcAft>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40000"/>
                        </a:lnSpc>
                        <a:spcAft>
                          <a:spcPts val="0"/>
                        </a:spcAft>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大多是传统意义上的现实</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主义特色的小说，以微型</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小说居多，故事情节完整，</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叙事线索清晰，人物形象</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鲜明，细节描写精当，在</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Courier New"/>
                        </a:rPr>
                        <a:t>1 600</a:t>
                      </a: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字左右。</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1665829" y="1427014"/>
            <a:ext cx="4487431" cy="3246338"/>
          </a:xfrm>
          <a:prstGeom prst="rect">
            <a:avLst/>
          </a:prstGeom>
        </p:spPr>
        <p:txBody>
          <a:bodyPr>
            <a:spAutoFit/>
          </a:bodyPr>
          <a:lstStyle/>
          <a:p>
            <a:pPr lvl="0">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Times New Roman"/>
                <a:ea typeface="华文细黑"/>
                <a:cs typeface="Times New Roman"/>
              </a:rPr>
              <a:t>重在考查从宏观到微观对小说的情节</a:t>
            </a:r>
            <a:r>
              <a:rPr lang="zh-CN" altLang="en-US" sz="2800" kern="100" dirty="0" smtClean="0">
                <a:solidFill>
                  <a:srgbClr val="C00000"/>
                </a:solidFill>
                <a:latin typeface="Times New Roman"/>
                <a:ea typeface="华文细黑"/>
                <a:cs typeface="Times New Roman"/>
              </a:rPr>
              <a:t>、人物</a:t>
            </a:r>
            <a:r>
              <a:rPr lang="zh-CN" altLang="en-US" sz="2800" kern="100" dirty="0">
                <a:solidFill>
                  <a:srgbClr val="C00000"/>
                </a:solidFill>
                <a:latin typeface="Times New Roman"/>
                <a:ea typeface="华文细黑"/>
                <a:cs typeface="Times New Roman"/>
              </a:rPr>
              <a:t>、主题和艺术手法的分析和概括</a:t>
            </a:r>
            <a:r>
              <a:rPr lang="zh-CN" altLang="en-US"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nSpc>
                <a:spcPct val="150000"/>
              </a:lnSpc>
            </a:pPr>
            <a:r>
              <a:rPr lang="en-US" altLang="zh-CN" sz="2800" kern="100" dirty="0" smtClean="0">
                <a:solidFill>
                  <a:srgbClr val="C00000"/>
                </a:solidFill>
                <a:latin typeface="宋体"/>
                <a:ea typeface="华文细黑"/>
                <a:cs typeface="Times New Roman"/>
              </a:rPr>
              <a:t>②</a:t>
            </a:r>
            <a:r>
              <a:rPr lang="zh-CN" altLang="en-US" sz="2800" kern="100" dirty="0">
                <a:solidFill>
                  <a:srgbClr val="C00000"/>
                </a:solidFill>
                <a:latin typeface="Times New Roman"/>
                <a:ea typeface="华文细黑"/>
                <a:cs typeface="Times New Roman"/>
              </a:rPr>
              <a:t>只选</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最恰当</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的，设题点较小、较细</a:t>
            </a:r>
            <a:r>
              <a:rPr lang="zh-CN" altLang="en-US"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12" name="矩形 11"/>
          <p:cNvSpPr/>
          <p:nvPr/>
        </p:nvSpPr>
        <p:spPr>
          <a:xfrm>
            <a:off x="6265340" y="2302242"/>
            <a:ext cx="1342034" cy="659924"/>
          </a:xfrm>
          <a:prstGeom prst="rect">
            <a:avLst/>
          </a:prstGeom>
        </p:spPr>
        <p:txBody>
          <a:bodyPr wrap="none">
            <a:spAutoFit/>
          </a:bodyPr>
          <a:lstStyle/>
          <a:p>
            <a:pPr indent="79200">
              <a:lnSpc>
                <a:spcPct val="150000"/>
              </a:lnSpc>
            </a:pPr>
            <a:r>
              <a:rPr lang="zh-CN" altLang="zh-CN" sz="2800" kern="100" dirty="0">
                <a:solidFill>
                  <a:srgbClr val="C00000"/>
                </a:solidFill>
                <a:latin typeface="宋体"/>
                <a:ea typeface="华文细黑"/>
                <a:cs typeface="Times New Roman"/>
              </a:rPr>
              <a:t>综合性</a:t>
            </a:r>
            <a:endParaRPr lang="zh-CN" altLang="en-US" sz="2800" kern="100" dirty="0">
              <a:solidFill>
                <a:srgbClr val="C00000"/>
              </a:solidFill>
              <a:latin typeface="宋体"/>
              <a:ea typeface="华文细黑"/>
              <a:cs typeface="Times New Roman"/>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236500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P spid="12" grpId="0"/>
      <p:bldP spid="12"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883153612"/>
              </p:ext>
            </p:extLst>
          </p:nvPr>
        </p:nvGraphicFramePr>
        <p:xfrm>
          <a:off x="334566" y="189434"/>
          <a:ext cx="11593288" cy="5461120"/>
        </p:xfrm>
        <a:graphic>
          <a:graphicData uri="http://schemas.openxmlformats.org/drawingml/2006/table">
            <a:tbl>
              <a:tblPr/>
              <a:tblGrid>
                <a:gridCol w="1152128"/>
                <a:gridCol w="5616624"/>
                <a:gridCol w="1368152"/>
                <a:gridCol w="3456384"/>
              </a:tblGrid>
              <a:tr h="5461120">
                <a:tc>
                  <a:txBody>
                    <a:bodyPr/>
                    <a:lstStyle/>
                    <a:p>
                      <a:pPr indent="79200" algn="l">
                        <a:lnSpc>
                          <a:spcPct val="150000"/>
                        </a:lnSpc>
                        <a:spcAft>
                          <a:spcPts val="0"/>
                        </a:spcAft>
                      </a:pPr>
                      <a:r>
                        <a:rPr lang="zh-CN" sz="2800" kern="100" baseline="0" dirty="0" smtClean="0">
                          <a:effectLst/>
                          <a:latin typeface="Times New Roman"/>
                          <a:ea typeface="华文细黑"/>
                          <a:cs typeface="Times New Roman"/>
                        </a:rPr>
                        <a:t>情节</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结构分析题</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altLang="zh-CN" sz="2800" kern="100" baseline="0" dirty="0" smtClean="0">
                          <a:effectLst/>
                          <a:latin typeface="Times New Roman"/>
                          <a:ea typeface="华文细黑"/>
                          <a:cs typeface="Times New Roman"/>
                        </a:rPr>
                        <a:t>大多是传统意义上的</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现实主义特色的小说，</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以微型小说居多，故</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事情节完整，叙事线</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索清晰，人物形象鲜</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明，细节描写精当，</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在</a:t>
                      </a:r>
                      <a:r>
                        <a:rPr lang="en-US" altLang="zh-CN" sz="2800" kern="100" baseline="0" dirty="0" smtClean="0">
                          <a:effectLst/>
                          <a:latin typeface="Times New Roman"/>
                          <a:ea typeface="华文细黑"/>
                          <a:cs typeface="Courier New"/>
                        </a:rPr>
                        <a:t>1 600</a:t>
                      </a:r>
                      <a:r>
                        <a:rPr lang="zh-CN" altLang="zh-CN" sz="2800" kern="100" baseline="0" dirty="0" smtClean="0">
                          <a:effectLst/>
                          <a:latin typeface="Times New Roman"/>
                          <a:ea typeface="华文细黑"/>
                          <a:cs typeface="Times New Roman"/>
                        </a:rPr>
                        <a:t>字左右。</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1486694" y="695642"/>
            <a:ext cx="5641433" cy="4616648"/>
          </a:xfrm>
          <a:prstGeom prst="rect">
            <a:avLst/>
          </a:prstGeom>
        </p:spPr>
        <p:txBody>
          <a:bodyPr>
            <a:spAutoFit/>
          </a:bodyPr>
          <a:lstStyle/>
          <a:p>
            <a:pPr>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宋体"/>
                <a:ea typeface="华文细黑"/>
                <a:cs typeface="Times New Roman"/>
              </a:rPr>
              <a:t>多要求整体分析情节特点和作用，不大考查具体</a:t>
            </a:r>
            <a:r>
              <a:rPr lang="zh-CN" altLang="en-US" sz="2800" kern="100" dirty="0" smtClean="0">
                <a:solidFill>
                  <a:srgbClr val="C00000"/>
                </a:solidFill>
                <a:latin typeface="宋体"/>
                <a:ea typeface="华文细黑"/>
                <a:cs typeface="Times New Roman"/>
              </a:rPr>
              <a:t>的某</a:t>
            </a:r>
            <a:r>
              <a:rPr lang="zh-CN" altLang="en-US" sz="2800" kern="100" dirty="0">
                <a:solidFill>
                  <a:srgbClr val="C00000"/>
                </a:solidFill>
                <a:latin typeface="宋体"/>
                <a:ea typeface="华文细黑"/>
                <a:cs typeface="Times New Roman"/>
              </a:rPr>
              <a:t>处情节作用，强调从整体上把握情节。</a:t>
            </a:r>
          </a:p>
          <a:p>
            <a:pPr>
              <a:lnSpc>
                <a:spcPct val="150000"/>
              </a:lnSpc>
            </a:pPr>
            <a:r>
              <a:rPr lang="en-US" altLang="zh-CN" sz="2800" kern="100" dirty="0">
                <a:solidFill>
                  <a:srgbClr val="C00000"/>
                </a:solidFill>
                <a:latin typeface="宋体"/>
                <a:ea typeface="华文细黑"/>
                <a:cs typeface="Times New Roman"/>
              </a:rPr>
              <a:t>②</a:t>
            </a:r>
            <a:r>
              <a:rPr lang="zh-CN" altLang="en-US" sz="2800" kern="100" dirty="0">
                <a:solidFill>
                  <a:srgbClr val="C00000"/>
                </a:solidFill>
                <a:latin typeface="宋体"/>
                <a:ea typeface="华文细黑"/>
                <a:cs typeface="Times New Roman"/>
              </a:rPr>
              <a:t>题干提问集中而具体，具有很</a:t>
            </a:r>
            <a:r>
              <a:rPr lang="zh-CN" altLang="en-US" sz="2800" kern="100" dirty="0" smtClean="0">
                <a:solidFill>
                  <a:srgbClr val="C00000"/>
                </a:solidFill>
                <a:latin typeface="宋体"/>
                <a:ea typeface="华文细黑"/>
                <a:cs typeface="Times New Roman"/>
              </a:rPr>
              <a:t>强的</a:t>
            </a:r>
            <a:r>
              <a:rPr lang="zh-CN" altLang="en-US" sz="2800" kern="100" dirty="0">
                <a:solidFill>
                  <a:srgbClr val="C00000"/>
                </a:solidFill>
                <a:latin typeface="宋体"/>
                <a:ea typeface="华文细黑"/>
                <a:cs typeface="Times New Roman"/>
              </a:rPr>
              <a:t>提示性和暗示性。</a:t>
            </a:r>
          </a:p>
          <a:p>
            <a:pPr>
              <a:lnSpc>
                <a:spcPct val="150000"/>
              </a:lnSpc>
            </a:pPr>
            <a:r>
              <a:rPr lang="en-US" altLang="zh-CN" sz="2800" kern="100" dirty="0">
                <a:solidFill>
                  <a:srgbClr val="C00000"/>
                </a:solidFill>
                <a:latin typeface="宋体"/>
                <a:ea typeface="华文细黑"/>
                <a:cs typeface="Times New Roman"/>
              </a:rPr>
              <a:t>③</a:t>
            </a:r>
            <a:r>
              <a:rPr lang="zh-CN" altLang="en-US" sz="2800" kern="100" dirty="0">
                <a:solidFill>
                  <a:srgbClr val="C00000"/>
                </a:solidFill>
                <a:latin typeface="宋体"/>
                <a:ea typeface="华文细黑"/>
                <a:cs typeface="Times New Roman"/>
              </a:rPr>
              <a:t>答案多从不同角度、层次</a:t>
            </a:r>
            <a:r>
              <a:rPr lang="zh-CN" altLang="en-US" sz="2800" kern="100" dirty="0" smtClean="0">
                <a:solidFill>
                  <a:srgbClr val="C00000"/>
                </a:solidFill>
                <a:latin typeface="宋体"/>
                <a:ea typeface="华文细黑"/>
                <a:cs typeface="Times New Roman"/>
              </a:rPr>
              <a:t>展开，</a:t>
            </a:r>
            <a:endParaRPr lang="en-US" altLang="zh-CN" sz="2800" kern="100" dirty="0" smtClean="0">
              <a:solidFill>
                <a:srgbClr val="C00000"/>
              </a:solidFill>
              <a:latin typeface="宋体"/>
              <a:ea typeface="华文细黑"/>
              <a:cs typeface="Times New Roman"/>
            </a:endParaRPr>
          </a:p>
          <a:p>
            <a:pPr>
              <a:lnSpc>
                <a:spcPct val="150000"/>
              </a:lnSpc>
            </a:pPr>
            <a:r>
              <a:rPr lang="zh-CN" altLang="en-US" sz="2800" kern="100" dirty="0" smtClean="0">
                <a:solidFill>
                  <a:srgbClr val="C00000"/>
                </a:solidFill>
                <a:latin typeface="宋体"/>
                <a:ea typeface="华文细黑"/>
                <a:cs typeface="Times New Roman"/>
              </a:rPr>
              <a:t>如情节、人物、主题、手法等。</a:t>
            </a:r>
            <a:endParaRPr lang="en-US" altLang="zh-CN" sz="2800" kern="100" dirty="0" smtClean="0">
              <a:solidFill>
                <a:srgbClr val="C00000"/>
              </a:solidFill>
              <a:latin typeface="宋体"/>
              <a:ea typeface="华文细黑"/>
              <a:cs typeface="Times New Roman"/>
            </a:endParaRPr>
          </a:p>
        </p:txBody>
      </p:sp>
      <p:sp>
        <p:nvSpPr>
          <p:cNvPr id="6" name="矩形 5"/>
          <p:cNvSpPr/>
          <p:nvPr/>
        </p:nvSpPr>
        <p:spPr>
          <a:xfrm>
            <a:off x="7128127" y="1845618"/>
            <a:ext cx="1458575" cy="1303177"/>
          </a:xfrm>
          <a:prstGeom prst="rect">
            <a:avLst/>
          </a:prstGeom>
        </p:spPr>
        <p:txBody>
          <a:bodyPr>
            <a:spAutoFit/>
          </a:bodyPr>
          <a:lstStyle/>
          <a:p>
            <a:pPr indent="79200">
              <a:lnSpc>
                <a:spcPct val="150000"/>
              </a:lnSpc>
              <a:defRPr/>
            </a:pPr>
            <a:r>
              <a:rPr lang="en-US" altLang="zh-CN" sz="2800" kern="100" dirty="0">
                <a:solidFill>
                  <a:srgbClr val="C00000"/>
                </a:solidFill>
                <a:latin typeface="Times New Roman" pitchFamily="18" charset="0"/>
                <a:ea typeface="Times New Roman" pitchFamily="18" charset="0"/>
                <a:cs typeface="Times New Roman" pitchFamily="18" charset="0"/>
              </a:rPr>
              <a:t>C—(1</a:t>
            </a:r>
            <a:r>
              <a:rPr lang="en-US" altLang="zh-CN" sz="2800" kern="100" dirty="0" smtClean="0">
                <a:solidFill>
                  <a:srgbClr val="C00000"/>
                </a:solidFill>
                <a:latin typeface="Times New Roman" pitchFamily="18" charset="0"/>
                <a:ea typeface="Times New Roman" pitchFamily="18" charset="0"/>
                <a:cs typeface="Times New Roman" pitchFamily="18" charset="0"/>
              </a:rPr>
              <a:t>)</a:t>
            </a:r>
            <a:r>
              <a:rPr lang="zh-CN" altLang="en-US" sz="2800" kern="100" dirty="0" smtClean="0">
                <a:solidFill>
                  <a:srgbClr val="C00000"/>
                </a:solidFill>
                <a:latin typeface="Times New Roman" pitchFamily="18" charset="0"/>
                <a:ea typeface="华文细黑"/>
                <a:cs typeface="Times New Roman" pitchFamily="18" charset="0"/>
              </a:rPr>
              <a:t>、</a:t>
            </a:r>
            <a:endParaRPr lang="zh-CN" altLang="en-US" sz="2800" kern="100" dirty="0">
              <a:solidFill>
                <a:srgbClr val="C00000"/>
              </a:solidFill>
              <a:latin typeface="Times New Roman" pitchFamily="18" charset="0"/>
              <a:ea typeface="华文细黑"/>
              <a:cs typeface="Times New Roman" pitchFamily="18" charset="0"/>
            </a:endParaRPr>
          </a:p>
          <a:p>
            <a:pPr indent="79200">
              <a:lnSpc>
                <a:spcPct val="150000"/>
              </a:lnSpc>
              <a:defRPr/>
            </a:pPr>
            <a:r>
              <a:rPr lang="en-US" altLang="zh-CN" sz="2800" kern="100" dirty="0">
                <a:solidFill>
                  <a:srgbClr val="C00000"/>
                </a:solidFill>
                <a:latin typeface="Times New Roman" pitchFamily="18" charset="0"/>
                <a:ea typeface="Times New Roman" pitchFamily="18" charset="0"/>
                <a:cs typeface="Times New Roman" pitchFamily="18" charset="0"/>
              </a:rPr>
              <a:t>C—(2)</a:t>
            </a:r>
            <a:endParaRPr lang="zh-CN" altLang="en-US" sz="2800" kern="100" dirty="0">
              <a:solidFill>
                <a:srgbClr val="C00000"/>
              </a:solidFill>
              <a:latin typeface="Times New Roman" pitchFamily="18" charset="0"/>
              <a:ea typeface="华文细黑"/>
              <a:cs typeface="Times New Roman" pitchFamily="18"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207117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4" grpId="0"/>
      <p:bldP spid="4" grpId="1"/>
      <p:bldP spid="6" grpId="0"/>
      <p:bldP spid="6"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89548783"/>
              </p:ext>
            </p:extLst>
          </p:nvPr>
        </p:nvGraphicFramePr>
        <p:xfrm>
          <a:off x="334566" y="216329"/>
          <a:ext cx="11593288" cy="5760720"/>
        </p:xfrm>
        <a:graphic>
          <a:graphicData uri="http://schemas.openxmlformats.org/drawingml/2006/table">
            <a:tbl>
              <a:tblPr/>
              <a:tblGrid>
                <a:gridCol w="936104"/>
                <a:gridCol w="6408712"/>
                <a:gridCol w="1512168"/>
                <a:gridCol w="2736304"/>
              </a:tblGrid>
              <a:tr h="2520280">
                <a:tc>
                  <a:txBody>
                    <a:bodyPr/>
                    <a:lstStyle/>
                    <a:p>
                      <a:pPr marL="0" marR="0" lvl="0" indent="0" algn="ctr"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作用分析题</a:t>
                      </a:r>
                      <a:endParaRPr kumimoji="0" lang="zh-CN" altLang="en-US" sz="2800" b="0" i="0" u="none" strike="noStrike" kern="100" cap="none" spc="0" normalizeH="0" baseline="0" noProof="0" dirty="0" smtClean="0">
                        <a:ln>
                          <a:noFill/>
                        </a:ln>
                        <a:solidFill>
                          <a:prstClr val="black"/>
                        </a:solidFill>
                        <a:effectLst/>
                        <a:uLnTx/>
                        <a:uFillTx/>
                        <a:latin typeface="宋体"/>
                        <a:ea typeface="+mn-ea"/>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79200" algn="l">
                        <a:lnSpc>
                          <a:spcPct val="150000"/>
                        </a:lnSpc>
                        <a:spcAft>
                          <a:spcPts val="0"/>
                        </a:spcAft>
                      </a:pPr>
                      <a:r>
                        <a:rPr lang="zh-CN" altLang="zh-CN" sz="2800" kern="100" baseline="0" dirty="0" smtClean="0">
                          <a:effectLst/>
                          <a:latin typeface="Times New Roman"/>
                          <a:ea typeface="华文细黑"/>
                          <a:cs typeface="Times New Roman"/>
                        </a:rPr>
                        <a:t>大多是传统意义</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上的现实主义特</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色的小说，以微</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型小说居多，故</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事情节完整，叙</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事线索清晰，人</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物形象鲜明，细</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节描写精当，在</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en-US" altLang="zh-CN" sz="2800" kern="100" baseline="0" dirty="0" smtClean="0">
                          <a:effectLst/>
                          <a:latin typeface="Times New Roman"/>
                          <a:ea typeface="华文细黑"/>
                          <a:cs typeface="Courier New"/>
                        </a:rPr>
                        <a:t>1 600</a:t>
                      </a:r>
                      <a:r>
                        <a:rPr lang="zh-CN" altLang="zh-CN" sz="2800" kern="100" baseline="0" dirty="0" smtClean="0">
                          <a:effectLst/>
                          <a:latin typeface="Times New Roman"/>
                          <a:ea typeface="华文细黑"/>
                          <a:cs typeface="Times New Roman"/>
                        </a:rPr>
                        <a:t>字左右。</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344">
                <a:tc>
                  <a:txBody>
                    <a:bodyPr/>
                    <a:lstStyle/>
                    <a:p>
                      <a:pPr indent="79200" algn="l">
                        <a:lnSpc>
                          <a:spcPct val="150000"/>
                        </a:lnSpc>
                        <a:spcAft>
                          <a:spcPts val="0"/>
                        </a:spcAft>
                      </a:pPr>
                      <a:r>
                        <a:rPr lang="zh-CN" altLang="zh-CN" sz="2800" kern="100" baseline="0" dirty="0" smtClean="0">
                          <a:effectLst/>
                          <a:latin typeface="Times New Roman"/>
                          <a:ea typeface="华文细黑"/>
                          <a:cs typeface="Times New Roman"/>
                        </a:rPr>
                        <a:t>人物</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形象</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特点</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分析</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题</a:t>
                      </a:r>
                      <a:endParaRPr kumimoji="0" lang="zh-CN" altLang="en-US" sz="2800" b="0" i="0" u="none" strike="noStrike" kern="100" cap="none" spc="0" normalizeH="0" baseline="0" noProof="0" dirty="0" smtClean="0">
                        <a:ln>
                          <a:noFill/>
                        </a:ln>
                        <a:solidFill>
                          <a:prstClr val="black"/>
                        </a:solidFill>
                        <a:effectLst/>
                        <a:uLnTx/>
                        <a:uFillTx/>
                        <a:latin typeface="宋体"/>
                        <a:ea typeface="+mn-ea"/>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1265707" y="117426"/>
            <a:ext cx="6504999" cy="2677656"/>
          </a:xfrm>
          <a:prstGeom prst="rect">
            <a:avLst/>
          </a:prstGeom>
        </p:spPr>
        <p:txBody>
          <a:bodyPr>
            <a:spAutoFit/>
          </a:bodyPr>
          <a:lstStyle/>
          <a:p>
            <a:pPr>
              <a:lnSpc>
                <a:spcPct val="150000"/>
              </a:lnSpc>
              <a:defRPr/>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宋体"/>
                <a:ea typeface="华文细黑"/>
                <a:cs typeface="Times New Roman"/>
              </a:rPr>
              <a:t>选点广泛。或分析</a:t>
            </a:r>
            <a:r>
              <a:rPr lang="zh-CN" altLang="en-US" sz="2800" kern="100" dirty="0" smtClean="0">
                <a:solidFill>
                  <a:srgbClr val="C00000"/>
                </a:solidFill>
                <a:latin typeface="宋体"/>
                <a:ea typeface="华文细黑"/>
                <a:cs typeface="Times New Roman"/>
              </a:rPr>
              <a:t>某个尾</a:t>
            </a:r>
            <a:r>
              <a:rPr lang="zh-CN" altLang="en-US" sz="2800" kern="100" dirty="0">
                <a:solidFill>
                  <a:srgbClr val="C00000"/>
                </a:solidFill>
                <a:latin typeface="宋体"/>
                <a:ea typeface="华文细黑"/>
                <a:cs typeface="Times New Roman"/>
              </a:rPr>
              <a:t>，或分析次要人物和</a:t>
            </a:r>
            <a:r>
              <a:rPr lang="zh-CN" altLang="en-US" sz="2800" kern="100" dirty="0" smtClean="0">
                <a:solidFill>
                  <a:srgbClr val="C00000"/>
                </a:solidFill>
                <a:latin typeface="宋体"/>
                <a:ea typeface="华文细黑"/>
                <a:cs typeface="Times New Roman"/>
              </a:rPr>
              <a:t>物象的作用</a:t>
            </a:r>
            <a:r>
              <a:rPr lang="zh-CN" altLang="en-US" sz="2800" kern="100" dirty="0">
                <a:solidFill>
                  <a:srgbClr val="C00000"/>
                </a:solidFill>
                <a:latin typeface="宋体"/>
                <a:ea typeface="华文细黑"/>
                <a:cs typeface="Times New Roman"/>
              </a:rPr>
              <a:t>，或分析描写技巧的</a:t>
            </a:r>
            <a:r>
              <a:rPr lang="zh-CN" altLang="en-US" sz="2800" kern="100" dirty="0" smtClean="0">
                <a:solidFill>
                  <a:srgbClr val="C00000"/>
                </a:solidFill>
                <a:latin typeface="宋体"/>
                <a:ea typeface="华文细黑"/>
                <a:cs typeface="Times New Roman"/>
              </a:rPr>
              <a:t>作用等</a:t>
            </a:r>
            <a:r>
              <a:rPr lang="zh-CN" altLang="en-US" sz="2800" kern="100" dirty="0">
                <a:solidFill>
                  <a:srgbClr val="C00000"/>
                </a:solidFill>
                <a:latin typeface="宋体"/>
                <a:ea typeface="华文细黑"/>
                <a:cs typeface="Times New Roman"/>
              </a:rPr>
              <a:t>。</a:t>
            </a:r>
          </a:p>
          <a:p>
            <a:pPr>
              <a:lnSpc>
                <a:spcPct val="150000"/>
              </a:lnSpc>
              <a:defRPr/>
            </a:pPr>
            <a:r>
              <a:rPr lang="en-US" altLang="zh-CN" sz="2800" kern="100" dirty="0">
                <a:solidFill>
                  <a:srgbClr val="C00000"/>
                </a:solidFill>
                <a:latin typeface="宋体"/>
                <a:ea typeface="华文细黑"/>
                <a:cs typeface="Times New Roman"/>
              </a:rPr>
              <a:t>②</a:t>
            </a:r>
            <a:r>
              <a:rPr lang="zh-CN" altLang="en-US" sz="2800" kern="100" dirty="0">
                <a:solidFill>
                  <a:srgbClr val="C00000"/>
                </a:solidFill>
                <a:latin typeface="宋体"/>
                <a:ea typeface="华文细黑"/>
                <a:cs typeface="Times New Roman"/>
              </a:rPr>
              <a:t>重在</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作用</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效果</a:t>
            </a:r>
            <a:r>
              <a:rPr lang="en-US" altLang="zh-CN" sz="2800" kern="100" dirty="0" smtClean="0">
                <a:solidFill>
                  <a:srgbClr val="C00000"/>
                </a:solidFill>
                <a:latin typeface="宋体"/>
                <a:ea typeface="华文细黑"/>
                <a:cs typeface="Times New Roman"/>
              </a:rPr>
              <a:t>”</a:t>
            </a:r>
            <a:r>
              <a:rPr lang="zh-CN" altLang="en-US" sz="2800" kern="100" dirty="0" smtClean="0">
                <a:solidFill>
                  <a:srgbClr val="C00000"/>
                </a:solidFill>
                <a:latin typeface="宋体"/>
                <a:ea typeface="华文细黑"/>
                <a:cs typeface="Times New Roman"/>
              </a:rPr>
              <a:t>分析。</a:t>
            </a:r>
            <a:endParaRPr lang="en-US" altLang="zh-CN" sz="2800" kern="100" dirty="0" smtClean="0">
              <a:solidFill>
                <a:srgbClr val="C00000"/>
              </a:solidFill>
              <a:latin typeface="宋体"/>
              <a:ea typeface="华文细黑"/>
              <a:cs typeface="Times New Roman"/>
            </a:endParaRPr>
          </a:p>
        </p:txBody>
      </p:sp>
      <p:sp>
        <p:nvSpPr>
          <p:cNvPr id="10" name="矩形 9"/>
          <p:cNvSpPr/>
          <p:nvPr/>
        </p:nvSpPr>
        <p:spPr>
          <a:xfrm>
            <a:off x="7621243" y="421209"/>
            <a:ext cx="1557247" cy="1953420"/>
          </a:xfrm>
          <a:prstGeom prst="rect">
            <a:avLst/>
          </a:prstGeom>
        </p:spPr>
        <p:txBody>
          <a:bodyPr>
            <a:spAutoFit/>
          </a:bodyPr>
          <a:lstStyle/>
          <a:p>
            <a:pPr indent="79200">
              <a:lnSpc>
                <a:spcPct val="150000"/>
              </a:lnSpc>
              <a:defRPr/>
            </a:pPr>
            <a:r>
              <a:rPr lang="en-US" altLang="zh-CN" sz="2800" kern="100" dirty="0">
                <a:solidFill>
                  <a:srgbClr val="C00000"/>
                </a:solidFill>
                <a:latin typeface="Times New Roman" pitchFamily="18" charset="0"/>
                <a:ea typeface="Times New Roman" pitchFamily="18" charset="0"/>
                <a:cs typeface="Times New Roman" pitchFamily="18" charset="0"/>
              </a:rPr>
              <a:t>C—(2) </a:t>
            </a:r>
            <a:endParaRPr lang="zh-CN" altLang="en-US" sz="2800" kern="100" dirty="0">
              <a:solidFill>
                <a:srgbClr val="C00000"/>
              </a:solidFill>
              <a:latin typeface="Times New Roman" pitchFamily="18" charset="0"/>
              <a:ea typeface="华文细黑"/>
              <a:cs typeface="Times New Roman" pitchFamily="18" charset="0"/>
            </a:endParaRPr>
          </a:p>
          <a:p>
            <a:pPr indent="79200">
              <a:lnSpc>
                <a:spcPct val="150000"/>
              </a:lnSpc>
              <a:defRPr/>
            </a:pPr>
            <a:r>
              <a:rPr lang="en-US" altLang="zh-CN" sz="2800" kern="100" dirty="0">
                <a:solidFill>
                  <a:srgbClr val="C00000"/>
                </a:solidFill>
                <a:latin typeface="Times New Roman" pitchFamily="18" charset="0"/>
                <a:ea typeface="Times New Roman" pitchFamily="18" charset="0"/>
                <a:cs typeface="Times New Roman" pitchFamily="18" charset="0"/>
              </a:rPr>
              <a:t>D—(1)</a:t>
            </a:r>
            <a:r>
              <a:rPr lang="zh-CN" altLang="en-US" sz="2800" kern="100" dirty="0">
                <a:solidFill>
                  <a:srgbClr val="C00000"/>
                </a:solidFill>
                <a:latin typeface="Times New Roman" pitchFamily="18" charset="0"/>
                <a:ea typeface="华文细黑"/>
                <a:cs typeface="Times New Roman" pitchFamily="18" charset="0"/>
              </a:rPr>
              <a:t>、</a:t>
            </a:r>
          </a:p>
          <a:p>
            <a:pPr indent="79200">
              <a:lnSpc>
                <a:spcPct val="150000"/>
              </a:lnSpc>
              <a:defRPr/>
            </a:pPr>
            <a:r>
              <a:rPr lang="en-US" altLang="zh-CN" sz="2800" kern="100" dirty="0">
                <a:solidFill>
                  <a:srgbClr val="C00000"/>
                </a:solidFill>
                <a:latin typeface="Times New Roman" pitchFamily="18" charset="0"/>
                <a:ea typeface="Times New Roman" pitchFamily="18" charset="0"/>
                <a:cs typeface="Times New Roman" pitchFamily="18" charset="0"/>
              </a:rPr>
              <a:t>D—(2)</a:t>
            </a:r>
            <a:endParaRPr lang="zh-CN" altLang="en-US" sz="2800" kern="100" dirty="0">
              <a:solidFill>
                <a:srgbClr val="C00000"/>
              </a:solidFill>
              <a:latin typeface="Times New Roman" pitchFamily="18" charset="0"/>
              <a:ea typeface="华文细黑"/>
              <a:cs typeface="Times New Roman" pitchFamily="18"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9" name="矩形 8"/>
          <p:cNvSpPr/>
          <p:nvPr/>
        </p:nvSpPr>
        <p:spPr>
          <a:xfrm>
            <a:off x="1227231" y="2620064"/>
            <a:ext cx="6518089" cy="3323987"/>
          </a:xfrm>
          <a:prstGeom prst="rect">
            <a:avLst/>
          </a:prstGeom>
        </p:spPr>
        <p:txBody>
          <a:bodyPr wrap="square">
            <a:spAutoFit/>
          </a:bodyPr>
          <a:lstStyle/>
          <a:p>
            <a:pPr>
              <a:lnSpc>
                <a:spcPct val="150000"/>
              </a:lnSpc>
            </a:pPr>
            <a:r>
              <a:rPr lang="en-US" altLang="zh-CN" sz="2800" kern="100" dirty="0" smtClean="0">
                <a:solidFill>
                  <a:srgbClr val="C00000"/>
                </a:solidFill>
                <a:latin typeface="宋体"/>
                <a:ea typeface="华文细黑"/>
                <a:cs typeface="Times New Roman"/>
              </a:rPr>
              <a:t>①</a:t>
            </a:r>
            <a:r>
              <a:rPr lang="zh-CN" altLang="en-US" sz="2800" kern="100" dirty="0" smtClean="0">
                <a:solidFill>
                  <a:srgbClr val="C00000"/>
                </a:solidFill>
                <a:latin typeface="宋体"/>
                <a:ea typeface="华文细黑"/>
                <a:cs typeface="Times New Roman"/>
              </a:rPr>
              <a:t>不大从某一局部文字入手去考查对人物形象的分析，而是立足全文，从整体上分析概括人物形象的特点。</a:t>
            </a:r>
          </a:p>
          <a:p>
            <a:pPr>
              <a:lnSpc>
                <a:spcPct val="150000"/>
              </a:lnSpc>
            </a:pPr>
            <a:r>
              <a:rPr lang="en-US" altLang="zh-CN" sz="2800" kern="100" dirty="0" smtClean="0">
                <a:solidFill>
                  <a:srgbClr val="C00000"/>
                </a:solidFill>
                <a:latin typeface="宋体"/>
                <a:ea typeface="华文细黑"/>
                <a:cs typeface="Times New Roman"/>
              </a:rPr>
              <a:t>②</a:t>
            </a:r>
            <a:r>
              <a:rPr lang="zh-CN" altLang="en-US" sz="2800" kern="100" dirty="0" smtClean="0">
                <a:solidFill>
                  <a:srgbClr val="C00000"/>
                </a:solidFill>
                <a:latin typeface="宋体"/>
                <a:ea typeface="华文细黑"/>
                <a:cs typeface="Times New Roman"/>
              </a:rPr>
              <a:t>有概括有分析，重在分析。</a:t>
            </a:r>
          </a:p>
          <a:p>
            <a:pPr>
              <a:lnSpc>
                <a:spcPct val="150000"/>
              </a:lnSpc>
            </a:pPr>
            <a:r>
              <a:rPr lang="en-US" altLang="zh-CN" sz="2800" kern="100" spc="-80" dirty="0" smtClean="0">
                <a:solidFill>
                  <a:srgbClr val="C00000"/>
                </a:solidFill>
                <a:latin typeface="宋体"/>
                <a:ea typeface="华文细黑"/>
                <a:cs typeface="Times New Roman"/>
              </a:rPr>
              <a:t>③</a:t>
            </a:r>
            <a:r>
              <a:rPr lang="zh-CN" altLang="en-US" sz="2800" kern="100" spc="-80" dirty="0" smtClean="0">
                <a:solidFill>
                  <a:srgbClr val="C00000"/>
                </a:solidFill>
                <a:latin typeface="宋体"/>
                <a:ea typeface="华文细黑"/>
                <a:cs typeface="Times New Roman"/>
              </a:rPr>
              <a:t>答题要求准确、全面，要点在三个以上。</a:t>
            </a:r>
            <a:endParaRPr lang="en-US" altLang="zh-CN" sz="2800" kern="100" spc="-80" dirty="0" smtClean="0">
              <a:solidFill>
                <a:srgbClr val="C00000"/>
              </a:solidFill>
              <a:latin typeface="宋体"/>
              <a:ea typeface="华文细黑"/>
              <a:cs typeface="Times New Roman"/>
            </a:endParaRPr>
          </a:p>
        </p:txBody>
      </p:sp>
      <p:sp>
        <p:nvSpPr>
          <p:cNvPr id="12" name="矩形 11"/>
          <p:cNvSpPr/>
          <p:nvPr/>
        </p:nvSpPr>
        <p:spPr>
          <a:xfrm>
            <a:off x="7796503" y="3780869"/>
            <a:ext cx="1303562" cy="661207"/>
          </a:xfrm>
          <a:prstGeom prst="rect">
            <a:avLst/>
          </a:prstGeom>
        </p:spPr>
        <p:txBody>
          <a:bodyPr wrap="none">
            <a:spAutoFit/>
          </a:bodyPr>
          <a:lstStyle/>
          <a:p>
            <a:pPr indent="79200">
              <a:lnSpc>
                <a:spcPct val="150000"/>
              </a:lnSpc>
            </a:pPr>
            <a:r>
              <a:rPr lang="en-US" altLang="zh-CN" sz="2800" kern="100" dirty="0">
                <a:solidFill>
                  <a:srgbClr val="C00000"/>
                </a:solidFill>
                <a:latin typeface="Times New Roman" pitchFamily="18" charset="0"/>
                <a:ea typeface="Times New Roman" pitchFamily="18" charset="0"/>
                <a:cs typeface="Times New Roman" pitchFamily="18" charset="0"/>
              </a:rPr>
              <a:t>D—(2)</a:t>
            </a:r>
            <a:endParaRPr lang="zh-CN" altLang="en-US" sz="2800" kern="100" dirty="0">
              <a:solidFill>
                <a:srgbClr val="C00000"/>
              </a:solidFill>
              <a:latin typeface="Times New Roman" pitchFamily="18" charset="0"/>
              <a:ea typeface="华文细黑"/>
              <a:cs typeface="Times New Roman" pitchFamily="18" charset="0"/>
            </a:endParaRPr>
          </a:p>
        </p:txBody>
      </p:sp>
    </p:spTree>
    <p:extLst>
      <p:ext uri="{BB962C8B-B14F-4D97-AF65-F5344CB8AC3E}">
        <p14:creationId xmlns:p14="http://schemas.microsoft.com/office/powerpoint/2010/main" val="2702896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8" grpId="1"/>
      <p:bldP spid="10" grpId="0"/>
      <p:bldP spid="10" grpId="1"/>
      <p:bldP spid="9" grpId="0"/>
      <p:bldP spid="9" grpId="1"/>
      <p:bldP spid="12" grpId="0"/>
      <p:bldP spid="12"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285540278"/>
              </p:ext>
            </p:extLst>
          </p:nvPr>
        </p:nvGraphicFramePr>
        <p:xfrm>
          <a:off x="406574" y="189434"/>
          <a:ext cx="11377264" cy="5760720"/>
        </p:xfrm>
        <a:graphic>
          <a:graphicData uri="http://schemas.openxmlformats.org/drawingml/2006/table">
            <a:tbl>
              <a:tblPr/>
              <a:tblGrid>
                <a:gridCol w="504056"/>
                <a:gridCol w="6696744"/>
                <a:gridCol w="1296144"/>
                <a:gridCol w="2880320"/>
              </a:tblGrid>
              <a:tr h="5328592">
                <a:tc>
                  <a:txBody>
                    <a:bodyPr/>
                    <a:lstStyle/>
                    <a:p>
                      <a:pPr indent="79200" algn="ctr">
                        <a:lnSpc>
                          <a:spcPct val="150000"/>
                        </a:lnSpc>
                        <a:spcAft>
                          <a:spcPts val="0"/>
                        </a:spcAft>
                      </a:pPr>
                      <a:r>
                        <a:rPr lang="zh-CN" sz="2800" kern="100" baseline="0" dirty="0">
                          <a:effectLst/>
                          <a:latin typeface="Times New Roman"/>
                          <a:ea typeface="华文细黑"/>
                          <a:cs typeface="Times New Roman"/>
                        </a:rPr>
                        <a:t>探究题</a:t>
                      </a:r>
                      <a:endParaRPr lang="zh-CN" sz="2800" kern="100" baseline="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lang="zh-CN" sz="2800" kern="100" baseline="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kumimoji="0" lang="zh-CN" sz="2800" b="0" i="0" u="none" strike="noStrike" kern="100" cap="none" spc="0" normalizeH="0" baseline="0" dirty="0">
                        <a:ln>
                          <a:noFill/>
                        </a:ln>
                        <a:solidFill>
                          <a:prstClr val="black"/>
                        </a:solidFill>
                        <a:effectLst/>
                        <a:uLnTx/>
                        <a:uFillTx/>
                        <a:latin typeface="Times New Roman"/>
                        <a:ea typeface="华文细黑"/>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大多是传统意义</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上的现实主义特</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色的小说，以微</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型小说居多，故</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事情节完整，叙</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事线索清晰，人</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物形象鲜明，细</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节描写精当，在</a:t>
                      </a:r>
                      <a:endPar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Times New Roman"/>
                      </a:endParaRPr>
                    </a:p>
                    <a:p>
                      <a:pPr marL="0" marR="0" lvl="0" indent="79200" algn="l" defTabSz="1218565" rtl="0" eaLnBrk="1" fontAlgn="auto" latinLnBrk="0" hangingPunct="1">
                        <a:lnSpc>
                          <a:spcPct val="150000"/>
                        </a:lnSpc>
                        <a:spcBef>
                          <a:spcPts val="0"/>
                        </a:spcBef>
                        <a:spcAft>
                          <a:spcPts val="0"/>
                        </a:spcAft>
                        <a:buClrTx/>
                        <a:buSzTx/>
                        <a:buFontTx/>
                        <a:buNone/>
                        <a:tabLst/>
                        <a:defRPr/>
                      </a:pPr>
                      <a:r>
                        <a:rPr kumimoji="0" lang="en-US" altLang="zh-CN" sz="2800" b="0" i="0" u="none" strike="noStrike" kern="100" cap="none" spc="0" normalizeH="0" baseline="0" noProof="0" dirty="0" smtClean="0">
                          <a:ln>
                            <a:noFill/>
                          </a:ln>
                          <a:solidFill>
                            <a:prstClr val="black"/>
                          </a:solidFill>
                          <a:effectLst/>
                          <a:uLnTx/>
                          <a:uFillTx/>
                          <a:latin typeface="Times New Roman"/>
                          <a:ea typeface="华文细黑"/>
                          <a:cs typeface="Courier New"/>
                        </a:rPr>
                        <a:t>1 600</a:t>
                      </a: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字左右。</a:t>
                      </a:r>
                      <a:endParaRPr kumimoji="0" lang="zh-CN" sz="2800" b="0" i="0" u="none" strike="noStrike" kern="100" cap="none" spc="0" normalizeH="0" baseline="0" dirty="0">
                        <a:ln>
                          <a:noFill/>
                        </a:ln>
                        <a:solidFill>
                          <a:prstClr val="black"/>
                        </a:solidFill>
                        <a:effectLst/>
                        <a:uLnTx/>
                        <a:uFillTx/>
                        <a:latin typeface="Times New Roman"/>
                        <a:ea typeface="华文细黑"/>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910630" y="399063"/>
            <a:ext cx="6635751" cy="5262979"/>
          </a:xfrm>
          <a:prstGeom prst="rect">
            <a:avLst/>
          </a:prstGeom>
        </p:spPr>
        <p:txBody>
          <a:bodyPr>
            <a:spAutoFit/>
          </a:bodyPr>
          <a:lstStyle/>
          <a:p>
            <a:pPr>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宋体"/>
                <a:ea typeface="华文细黑"/>
                <a:cs typeface="Times New Roman"/>
              </a:rPr>
              <a:t>探究点丰富多变：或探究情节作用，或探究标题</a:t>
            </a:r>
            <a:r>
              <a:rPr lang="zh-CN" altLang="en-US" sz="2800" kern="100" dirty="0" smtClean="0">
                <a:solidFill>
                  <a:srgbClr val="C00000"/>
                </a:solidFill>
                <a:latin typeface="宋体"/>
                <a:ea typeface="华文细黑"/>
                <a:cs typeface="Times New Roman"/>
              </a:rPr>
              <a:t>作用</a:t>
            </a:r>
            <a:r>
              <a:rPr lang="zh-CN" altLang="en-US" sz="2800" kern="100" dirty="0">
                <a:solidFill>
                  <a:srgbClr val="C00000"/>
                </a:solidFill>
                <a:latin typeface="宋体"/>
                <a:ea typeface="华文细黑"/>
                <a:cs typeface="Times New Roman"/>
              </a:rPr>
              <a:t>，或探究人物态度</a:t>
            </a:r>
            <a:r>
              <a:rPr lang="zh-CN" altLang="en-US" sz="2800" kern="100" dirty="0" smtClean="0">
                <a:solidFill>
                  <a:srgbClr val="C00000"/>
                </a:solidFill>
                <a:latin typeface="宋体"/>
                <a:ea typeface="华文细黑"/>
                <a:cs typeface="Times New Roman"/>
              </a:rPr>
              <a:t>。</a:t>
            </a:r>
            <a:endParaRPr lang="en-US" altLang="zh-CN" sz="2800" kern="100" dirty="0" smtClean="0">
              <a:solidFill>
                <a:srgbClr val="C00000"/>
              </a:solidFill>
              <a:latin typeface="宋体"/>
              <a:ea typeface="华文细黑"/>
              <a:cs typeface="Times New Roman"/>
            </a:endParaRPr>
          </a:p>
          <a:p>
            <a:pPr>
              <a:lnSpc>
                <a:spcPct val="150000"/>
              </a:lnSpc>
            </a:pPr>
            <a:r>
              <a:rPr lang="en-US" altLang="zh-CN" sz="2800" kern="100" dirty="0" smtClean="0">
                <a:solidFill>
                  <a:srgbClr val="C00000"/>
                </a:solidFill>
                <a:latin typeface="宋体"/>
                <a:ea typeface="华文细黑"/>
                <a:cs typeface="Times New Roman"/>
              </a:rPr>
              <a:t>②</a:t>
            </a:r>
            <a:r>
              <a:rPr lang="zh-CN" altLang="en-US" sz="2800" kern="100" dirty="0">
                <a:solidFill>
                  <a:srgbClr val="C00000"/>
                </a:solidFill>
                <a:latin typeface="宋体"/>
                <a:ea typeface="华文细黑"/>
                <a:cs typeface="Times New Roman"/>
              </a:rPr>
              <a:t>没有明确出现</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探究</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字眼</a:t>
            </a:r>
            <a:r>
              <a:rPr lang="zh-CN" altLang="en-US" sz="2800" kern="100" dirty="0" smtClean="0">
                <a:solidFill>
                  <a:srgbClr val="C00000"/>
                </a:solidFill>
                <a:latin typeface="宋体"/>
                <a:ea typeface="华文细黑"/>
                <a:cs typeface="Times New Roman"/>
              </a:rPr>
              <a:t>，而是用</a:t>
            </a:r>
            <a:r>
              <a:rPr lang="en-US" altLang="zh-CN" sz="2800" kern="100" dirty="0" smtClean="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分析</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谈谈你的观点和理由</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等词语。</a:t>
            </a:r>
          </a:p>
          <a:p>
            <a:pPr>
              <a:lnSpc>
                <a:spcPct val="150000"/>
              </a:lnSpc>
            </a:pPr>
            <a:r>
              <a:rPr lang="en-US" altLang="zh-CN" sz="2800" kern="100" dirty="0">
                <a:solidFill>
                  <a:srgbClr val="C00000"/>
                </a:solidFill>
                <a:latin typeface="宋体"/>
                <a:ea typeface="华文细黑"/>
                <a:cs typeface="Times New Roman"/>
              </a:rPr>
              <a:t>③</a:t>
            </a:r>
            <a:r>
              <a:rPr lang="zh-CN" altLang="en-US" sz="2800" kern="100" dirty="0">
                <a:solidFill>
                  <a:srgbClr val="C00000"/>
                </a:solidFill>
                <a:latin typeface="宋体"/>
                <a:ea typeface="华文细黑"/>
                <a:cs typeface="Times New Roman"/>
              </a:rPr>
              <a:t>无论何种探究，均要求</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结合全文</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；立足于文本。</a:t>
            </a:r>
            <a:endParaRPr lang="en-US" altLang="zh-CN" sz="2800" kern="100" dirty="0">
              <a:solidFill>
                <a:srgbClr val="C00000"/>
              </a:solidFill>
              <a:latin typeface="宋体"/>
              <a:ea typeface="华文细黑"/>
              <a:cs typeface="Times New Roman"/>
            </a:endParaRPr>
          </a:p>
          <a:p>
            <a:pPr>
              <a:lnSpc>
                <a:spcPct val="150000"/>
              </a:lnSpc>
            </a:pPr>
            <a:r>
              <a:rPr lang="en-US" altLang="zh-CN" sz="2800" kern="100" dirty="0">
                <a:solidFill>
                  <a:srgbClr val="C00000"/>
                </a:solidFill>
                <a:latin typeface="宋体"/>
                <a:ea typeface="华文细黑"/>
                <a:cs typeface="Times New Roman"/>
              </a:rPr>
              <a:t>④</a:t>
            </a:r>
            <a:r>
              <a:rPr lang="zh-CN" altLang="en-US" sz="2800" kern="100" dirty="0">
                <a:solidFill>
                  <a:srgbClr val="C00000"/>
                </a:solidFill>
                <a:latin typeface="宋体"/>
                <a:ea typeface="华文细黑"/>
                <a:cs typeface="Times New Roman"/>
              </a:rPr>
              <a:t>探究要求多角度、多层次展开</a:t>
            </a:r>
            <a:r>
              <a:rPr lang="zh-CN" altLang="en-US" sz="2800" kern="100" dirty="0" smtClean="0">
                <a:solidFill>
                  <a:srgbClr val="C00000"/>
                </a:solidFill>
                <a:latin typeface="宋体"/>
                <a:ea typeface="华文细黑"/>
                <a:cs typeface="Times New Roman"/>
              </a:rPr>
              <a:t>。</a:t>
            </a:r>
            <a:endParaRPr lang="en-US" altLang="zh-CN" sz="2800" kern="100" dirty="0" smtClean="0">
              <a:solidFill>
                <a:srgbClr val="C00000"/>
              </a:solidFill>
              <a:latin typeface="宋体"/>
              <a:ea typeface="华文细黑"/>
              <a:cs typeface="Times New Roman"/>
            </a:endParaRPr>
          </a:p>
        </p:txBody>
      </p:sp>
      <p:sp>
        <p:nvSpPr>
          <p:cNvPr id="10" name="矩形 9"/>
          <p:cNvSpPr/>
          <p:nvPr/>
        </p:nvSpPr>
        <p:spPr>
          <a:xfrm>
            <a:off x="7553584" y="1710855"/>
            <a:ext cx="1325977" cy="1307537"/>
          </a:xfrm>
          <a:prstGeom prst="rect">
            <a:avLst/>
          </a:prstGeom>
        </p:spPr>
        <p:txBody>
          <a:bodyPr>
            <a:spAutoFit/>
          </a:bodyPr>
          <a:lstStyle/>
          <a:p>
            <a:pPr indent="79200">
              <a:lnSpc>
                <a:spcPct val="150000"/>
              </a:lnSpc>
            </a:pPr>
            <a:r>
              <a:rPr lang="en-US" altLang="zh-CN" sz="2800" kern="100" dirty="0">
                <a:solidFill>
                  <a:srgbClr val="C00000"/>
                </a:solidFill>
                <a:latin typeface="Times New Roman" pitchFamily="18" charset="0"/>
                <a:ea typeface="Times New Roman" pitchFamily="18" charset="0"/>
                <a:cs typeface="Times New Roman" pitchFamily="18" charset="0"/>
              </a:rPr>
              <a:t>F—(1)</a:t>
            </a:r>
            <a:r>
              <a:rPr lang="zh-CN" altLang="zh-CN" sz="2800" kern="100" dirty="0">
                <a:solidFill>
                  <a:srgbClr val="C00000"/>
                </a:solidFill>
                <a:latin typeface="Times New Roman" pitchFamily="18" charset="0"/>
                <a:ea typeface="华文细黑"/>
                <a:cs typeface="Times New Roman" pitchFamily="18" charset="0"/>
              </a:rPr>
              <a:t>、</a:t>
            </a:r>
          </a:p>
          <a:p>
            <a:pPr indent="79200">
              <a:lnSpc>
                <a:spcPct val="150000"/>
              </a:lnSpc>
            </a:pPr>
            <a:r>
              <a:rPr lang="en-US" altLang="zh-CN" sz="2800" kern="100" dirty="0">
                <a:solidFill>
                  <a:srgbClr val="C00000"/>
                </a:solidFill>
                <a:latin typeface="Times New Roman" pitchFamily="18" charset="0"/>
                <a:ea typeface="Times New Roman" pitchFamily="18" charset="0"/>
                <a:cs typeface="Times New Roman" pitchFamily="18" charset="0"/>
              </a:rPr>
              <a:t>F—(2)</a:t>
            </a:r>
            <a:endParaRPr lang="zh-CN" altLang="en-US" sz="2800" kern="100" dirty="0">
              <a:solidFill>
                <a:srgbClr val="C00000"/>
              </a:solidFill>
              <a:latin typeface="Times New Roman" pitchFamily="18" charset="0"/>
              <a:ea typeface="华文细黑"/>
              <a:cs typeface="Times New Roman" pitchFamily="18"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721055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8" grpId="1"/>
      <p:bldP spid="10" grpId="0"/>
      <p:bldP spid="10"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7746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课标卷小说阅读的命题特点对于我们复习备考来说有何启示？</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487694" y="7034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140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389836" y="555399"/>
            <a:ext cx="11501074" cy="590931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落实课标，学好、复习好教材。要学好必修教材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和必修教材</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中的小说单元和《中国小说欣赏》《外国小说欣赏》等选修教材，树立、强化小说意识，奠定扎实基础，形成并练就阅读能力。近年来，小说命题不仅加强了与教材的联系，而且许多题目与教材中的练习题高度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，所以，要复习好教材，像必修教材中的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单元提示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研讨与练习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，选修教材中的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叙述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等八个话题，都是重中之重。</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改变重做题、轻阅读的习惯，</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要把重心放在文本的阅读上来，提高自己对小说的整体阅读和精细化阅读能力。课标卷很看重考生对小说的整</a:t>
            </a:r>
            <a:r>
              <a:rPr lang="zh-CN" altLang="zh-CN" sz="2800" kern="100" spc="50" dirty="0">
                <a:latin typeface="Times New Roman"/>
                <a:ea typeface="华文细黑"/>
                <a:cs typeface="Times New Roman"/>
              </a:rPr>
              <a:t>体把握能力，无论是多项选择题还是人物形象分析题还是探究题，都</a:t>
            </a:r>
            <a:r>
              <a:rPr lang="zh-CN" altLang="zh-CN" sz="2800" kern="100" spc="50" dirty="0" smtClean="0">
                <a:latin typeface="Times New Roman"/>
                <a:ea typeface="华文细黑"/>
                <a:cs typeface="Times New Roman"/>
              </a:rPr>
              <a:t>考</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3067473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389836" y="324214"/>
            <a:ext cx="11501074" cy="526297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的是整体。因此，要多做整体阅读训练，如勾画核心句、划分层次、提炼要点、概括主旨、感知形象及特点等，这些工作要常抓不懈</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训练仔细严格的审题与答题规范。课标卷题型较稳定，每道题在审题、答题思路、答题角度上都有一般性的要求。如人物形象分析概括题，其审题、答题都快模式化了，要练这些规范。同时还要学会变通的方法，做到答题紧扣要求，问什么答什么，怎么问怎么答，讲究答案的层次化，实现要点全覆盖。特别要训练在考场环境情境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规范读文本、准确审问题、有序想问题，扣问写答案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的应考能力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3332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389836" y="550175"/>
            <a:ext cx="11501074"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文学即人学，作品即生活，阅读要与生活、思考结合起来。读小说，尤其不能孤立地读，要将小说中的人和事与自己的生活联系起来，知人论世，将心比心。或者要将生活中对人的观察、对人性的感悟同小说中的人物及其性格特征、人情人性联系起来，二者相得益彰。读小说，能提高生活的观察和认识能力；提高了生活的观察和认识能力，会更深入地读透小说。</a:t>
            </a:r>
            <a:endParaRPr lang="zh-CN" altLang="zh-CN" sz="1050" kern="100" dirty="0">
              <a:effectLst/>
              <a:latin typeface="宋体"/>
              <a:cs typeface="Courier New"/>
            </a:endParaRPr>
          </a:p>
        </p:txBody>
      </p:sp>
    </p:spTree>
    <p:extLst>
      <p:ext uri="{BB962C8B-B14F-4D97-AF65-F5344CB8AC3E}">
        <p14:creationId xmlns:p14="http://schemas.microsoft.com/office/powerpoint/2010/main" val="68147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图\9448607_172729996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631"/>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2558" y="89718"/>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梳理情节：小说的明线、暗线各是什么？请根据明暗两线切分情节。</a:t>
            </a:r>
            <a:endParaRPr lang="zh-CN" altLang="zh-CN" sz="2700" kern="100" dirty="0">
              <a:effectLst/>
              <a:latin typeface="宋体"/>
              <a:cs typeface="Courier New"/>
            </a:endParaRPr>
          </a:p>
        </p:txBody>
      </p:sp>
      <p:sp>
        <p:nvSpPr>
          <p:cNvPr id="7" name="TextBox 6"/>
          <p:cNvSpPr txBox="1"/>
          <p:nvPr/>
        </p:nvSpPr>
        <p:spPr>
          <a:xfrm>
            <a:off x="10847734" y="2318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27381" y="855608"/>
            <a:ext cx="11500473" cy="5930854"/>
          </a:xfrm>
          <a:prstGeom prst="rect">
            <a:avLst/>
          </a:prstGeom>
          <a:solidFill>
            <a:schemeClr val="accent1">
              <a:lumMod val="20000"/>
              <a:lumOff val="80000"/>
            </a:schemeClr>
          </a:solidFill>
        </p:spPr>
        <p:txBody>
          <a:bodyPr wrap="square">
            <a:spAutoFit/>
          </a:bodyPr>
          <a:lstStyle/>
          <a:p>
            <a:pPr lvl="0" algn="just">
              <a:lnSpc>
                <a:spcPct val="140000"/>
              </a:lnSpc>
            </a:pPr>
            <a:r>
              <a:rPr lang="zh-CN" altLang="zh-CN" sz="2800" kern="100" dirty="0" smtClean="0">
                <a:latin typeface="Times New Roman"/>
                <a:ea typeface="华文细黑"/>
                <a:cs typeface="Times New Roman"/>
              </a:rPr>
              <a:t>小说的明线是马兰花一家为借款而引发的冲突，暗线是麻婶母女的</a:t>
            </a:r>
            <a:r>
              <a:rPr lang="zh-CN" altLang="zh-CN" sz="2700" kern="100" dirty="0">
                <a:latin typeface="Times New Roman"/>
                <a:ea typeface="华文细黑"/>
                <a:cs typeface="Times New Roman"/>
              </a:rPr>
              <a:t>还款过程。小说可分为四个层次。</a:t>
            </a:r>
            <a:endParaRPr lang="zh-CN" altLang="zh-CN" sz="2700" kern="100" dirty="0">
              <a:latin typeface="宋体"/>
              <a:cs typeface="Courier New"/>
            </a:endParaRPr>
          </a:p>
          <a:p>
            <a:pPr lvl="0" algn="just">
              <a:lnSpc>
                <a:spcPct val="140000"/>
              </a:lnSpc>
            </a:pPr>
            <a:r>
              <a:rPr lang="zh-CN" altLang="zh-CN" sz="2700" kern="100" dirty="0">
                <a:latin typeface="Times New Roman"/>
                <a:ea typeface="华文细黑"/>
                <a:cs typeface="Times New Roman"/>
              </a:rPr>
              <a:t>第一层</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开端</a:t>
            </a: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5</a:t>
            </a:r>
            <a:r>
              <a:rPr lang="zh-CN" altLang="zh-CN" sz="2700" kern="100" dirty="0">
                <a:latin typeface="Times New Roman"/>
                <a:ea typeface="华文细黑"/>
                <a:cs typeface="Times New Roman"/>
              </a:rPr>
              <a:t>段</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：明线写马兰花得知借她钱的麻婶生病住院的消息后的不安，暗线写麻婶在向马兰花借六百元钱后的第三天突然发病住院。</a:t>
            </a:r>
            <a:endParaRPr lang="zh-CN" altLang="zh-CN" sz="2700" kern="100" dirty="0">
              <a:latin typeface="宋体"/>
              <a:cs typeface="Courier New"/>
            </a:endParaRPr>
          </a:p>
          <a:p>
            <a:pPr lvl="0" algn="just">
              <a:lnSpc>
                <a:spcPct val="140000"/>
              </a:lnSpc>
            </a:pPr>
            <a:r>
              <a:rPr lang="zh-CN" altLang="zh-CN" sz="2700" kern="100" dirty="0">
                <a:latin typeface="Times New Roman"/>
                <a:ea typeface="华文细黑"/>
                <a:cs typeface="Times New Roman"/>
              </a:rPr>
              <a:t>第二层</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发展一</a:t>
            </a:r>
            <a:r>
              <a:rPr lang="en-US" altLang="zh-CN" sz="2700" kern="100" dirty="0">
                <a:latin typeface="Times New Roman"/>
                <a:ea typeface="华文细黑"/>
                <a:cs typeface="Courier New"/>
              </a:rPr>
              <a:t>)(6</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12</a:t>
            </a:r>
            <a:r>
              <a:rPr lang="zh-CN" altLang="zh-CN" sz="2700" kern="100" dirty="0">
                <a:latin typeface="Times New Roman"/>
                <a:ea typeface="华文细黑"/>
                <a:cs typeface="Times New Roman"/>
              </a:rPr>
              <a:t>段</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：明线写马兰花夫妇前往医院看望麻婶，却因未提借钱一事而第一次起冲突；暗线写麻婶生命垂危。</a:t>
            </a:r>
            <a:endParaRPr lang="zh-CN" altLang="zh-CN" sz="2700" kern="100" dirty="0">
              <a:latin typeface="宋体"/>
              <a:cs typeface="Courier New"/>
            </a:endParaRPr>
          </a:p>
          <a:p>
            <a:pPr lvl="0" algn="just">
              <a:lnSpc>
                <a:spcPct val="140000"/>
              </a:lnSpc>
            </a:pPr>
            <a:r>
              <a:rPr lang="zh-CN" altLang="zh-CN" sz="2700" kern="100" dirty="0">
                <a:latin typeface="Times New Roman"/>
                <a:ea typeface="华文细黑"/>
                <a:cs typeface="Times New Roman"/>
              </a:rPr>
              <a:t>第三层</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发展二</a:t>
            </a:r>
            <a:r>
              <a:rPr lang="en-US" altLang="zh-CN" sz="2700" kern="100" dirty="0">
                <a:latin typeface="Times New Roman"/>
                <a:ea typeface="华文细黑"/>
                <a:cs typeface="Courier New"/>
              </a:rPr>
              <a:t>)(13</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19</a:t>
            </a:r>
            <a:r>
              <a:rPr lang="zh-CN" altLang="zh-CN" sz="2700" kern="100" dirty="0">
                <a:latin typeface="Times New Roman"/>
                <a:ea typeface="华文细黑"/>
                <a:cs typeface="Times New Roman"/>
              </a:rPr>
              <a:t>段</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：明线写因麻婶病逝其女儿未还钱，夫妇俩数起冲突；暗线写麻婶女儿为母亲料理后事，整理遗物。</a:t>
            </a:r>
            <a:endParaRPr lang="zh-CN" altLang="zh-CN" sz="2700" kern="100" dirty="0">
              <a:latin typeface="宋体"/>
              <a:cs typeface="Courier New"/>
            </a:endParaRPr>
          </a:p>
          <a:p>
            <a:pPr lvl="0" algn="just">
              <a:lnSpc>
                <a:spcPct val="140000"/>
              </a:lnSpc>
            </a:pPr>
            <a:r>
              <a:rPr lang="zh-CN" altLang="zh-CN" sz="2700" kern="100" dirty="0">
                <a:latin typeface="Times New Roman"/>
                <a:ea typeface="华文细黑"/>
                <a:cs typeface="Times New Roman"/>
              </a:rPr>
              <a:t>第四层</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高潮、结局</a:t>
            </a:r>
            <a:r>
              <a:rPr lang="en-US" altLang="zh-CN" sz="2700" kern="100" dirty="0">
                <a:latin typeface="Times New Roman"/>
                <a:ea typeface="华文细黑"/>
                <a:cs typeface="Courier New"/>
              </a:rPr>
              <a:t>)(20</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28</a:t>
            </a:r>
            <a:r>
              <a:rPr lang="zh-CN" altLang="zh-CN" sz="2700" kern="100" dirty="0">
                <a:latin typeface="Times New Roman"/>
                <a:ea typeface="华文细黑"/>
                <a:cs typeface="Times New Roman"/>
              </a:rPr>
              <a:t>段</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：明线写马兰花为麻婶女儿的信激动流泪，暗线写麻婶的女儿写信还钱</a:t>
            </a:r>
            <a:r>
              <a:rPr lang="zh-CN" altLang="zh-CN" sz="2700" kern="100" dirty="0" smtClean="0">
                <a:latin typeface="Times New Roman"/>
                <a:ea typeface="华文细黑"/>
                <a:cs typeface="Times New Roman"/>
              </a:rPr>
              <a:t>。</a:t>
            </a:r>
            <a:endParaRPr lang="zh-CN" altLang="zh-CN" sz="2700" kern="100" dirty="0">
              <a:latin typeface="宋体"/>
              <a:cs typeface="Courier New"/>
            </a:endParaRPr>
          </a:p>
        </p:txBody>
      </p:sp>
    </p:spTree>
    <p:extLst>
      <p:ext uri="{BB962C8B-B14F-4D97-AF65-F5344CB8AC3E}">
        <p14:creationId xmlns:p14="http://schemas.microsoft.com/office/powerpoint/2010/main" val="92629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2558" y="400935"/>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感知形象：小说的主要人物是谁？是怎样的一个人？</a:t>
            </a:r>
            <a:endParaRPr lang="zh-CN" altLang="zh-CN" sz="1000" kern="100" dirty="0">
              <a:effectLst/>
              <a:latin typeface="宋体"/>
              <a:cs typeface="Courier New"/>
            </a:endParaRPr>
          </a:p>
        </p:txBody>
      </p:sp>
      <p:sp>
        <p:nvSpPr>
          <p:cNvPr id="7" name="矩形 6"/>
          <p:cNvSpPr/>
          <p:nvPr/>
        </p:nvSpPr>
        <p:spPr>
          <a:xfrm>
            <a:off x="262558" y="2739834"/>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探知主题：请概括出小说的主题。</a:t>
            </a:r>
            <a:endParaRPr lang="zh-CN" altLang="zh-CN" sz="1050" kern="100" dirty="0">
              <a:effectLst/>
              <a:latin typeface="宋体"/>
              <a:cs typeface="Courier New"/>
            </a:endParaRPr>
          </a:p>
        </p:txBody>
      </p:sp>
      <p:sp>
        <p:nvSpPr>
          <p:cNvPr id="15" name="TextBox 14"/>
          <p:cNvSpPr txBox="1"/>
          <p:nvPr/>
        </p:nvSpPr>
        <p:spPr>
          <a:xfrm>
            <a:off x="9047534" y="60300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397231" y="1312303"/>
            <a:ext cx="11273868"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主要人物是马兰花。她是一名以卖菜为生的普通百姓。她朴实善良，</a:t>
            </a:r>
            <a:r>
              <a:rPr lang="zh-CN" altLang="zh-CN" sz="2800" kern="100" dirty="0">
                <a:latin typeface="Times New Roman"/>
                <a:ea typeface="华文细黑"/>
                <a:cs typeface="Times New Roman"/>
              </a:rPr>
              <a:t>善解人意，重情重义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7" name="TextBox 16"/>
          <p:cNvSpPr txBox="1"/>
          <p:nvPr/>
        </p:nvSpPr>
        <p:spPr>
          <a:xfrm>
            <a:off x="6008770" y="29549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8" name="矩形 17"/>
          <p:cNvSpPr/>
          <p:nvPr/>
        </p:nvSpPr>
        <p:spPr>
          <a:xfrm>
            <a:off x="397231" y="3569287"/>
            <a:ext cx="11386607"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小说通过现实生活中马兰花夫妇先因借钱的麻婶病逝而未还钱引起</a:t>
            </a:r>
            <a:r>
              <a:rPr lang="zh-CN" altLang="zh-CN" sz="2800" kern="100" dirty="0">
                <a:latin typeface="Times New Roman"/>
                <a:ea typeface="华文细黑"/>
                <a:cs typeface="Times New Roman"/>
              </a:rPr>
              <a:t>冲突，后因麻婶女儿写信还钱而激动的故事，歌颂了普通人善良质朴的美好品德，蕴含着作者对当下社会伦理道德和人际关系的忧虑与反思</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4297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6" grpId="0" animBg="1"/>
      <p:bldP spid="16"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184330" y="3453096"/>
            <a:ext cx="11599508" cy="99795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8" name="文本框 14"/>
          <p:cNvSpPr txBox="1"/>
          <p:nvPr/>
        </p:nvSpPr>
        <p:spPr>
          <a:xfrm>
            <a:off x="184330" y="5590034"/>
            <a:ext cx="11599508" cy="99795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143447"/>
            <a:ext cx="11449272" cy="68574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Times New Roman"/>
              </a:rPr>
              <a:t>15</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：真题训练</a:t>
            </a:r>
          </a:p>
        </p:txBody>
      </p:sp>
      <p:sp>
        <p:nvSpPr>
          <p:cNvPr id="5" name="矩形 4"/>
          <p:cNvSpPr/>
          <p:nvPr/>
        </p:nvSpPr>
        <p:spPr>
          <a:xfrm>
            <a:off x="262558" y="496092"/>
            <a:ext cx="11449272" cy="6284773"/>
          </a:xfrm>
          <a:prstGeom prst="rect">
            <a:avLst/>
          </a:prstGeom>
        </p:spPr>
        <p:txBody>
          <a:bodyPr wrap="square" lIns="121898" tIns="60948" rIns="121898" bIns="60948">
            <a:spAutoFit/>
          </a:bodyPr>
          <a:lstStyle/>
          <a:p>
            <a:pPr algn="just">
              <a:lnSpc>
                <a:spcPct val="140000"/>
              </a:lnSpc>
              <a:spcAft>
                <a:spcPts val="0"/>
              </a:spcAft>
            </a:pPr>
            <a:r>
              <a:rPr lang="en-US" altLang="zh-CN" sz="2600" kern="100" dirty="0" smtClean="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下列对这篇小说思想内容与艺术特色的分析和鉴赏，最恰当的两项是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马兰花刚从市场接菜回来，三孬就急忙告诉她麻婶生病住院的事，</a:t>
            </a:r>
            <a:r>
              <a:rPr lang="zh-CN" altLang="zh-CN" sz="2600" kern="100" dirty="0" smtClean="0">
                <a:latin typeface="Times New Roman"/>
                <a:ea typeface="华文细黑"/>
                <a:cs typeface="Times New Roman"/>
              </a:rPr>
              <a:t>还鼓动</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到医院向麻婶女儿要钱，说明三孬好嚼舌，是个搬弄是非的人。</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马兰花的丈夫因为六百元钱就耿耿于怀，收到一千元的汇款单后又</a:t>
            </a:r>
            <a:r>
              <a:rPr lang="zh-CN" altLang="zh-CN" sz="2600" kern="100" dirty="0" smtClean="0">
                <a:latin typeface="Times New Roman"/>
                <a:ea typeface="华文细黑"/>
                <a:cs typeface="Times New Roman"/>
              </a:rPr>
              <a:t>主动</a:t>
            </a:r>
            <a:r>
              <a:rPr lang="zh-CN" altLang="zh-CN" sz="2600" kern="100" dirty="0">
                <a:latin typeface="Times New Roman"/>
                <a:ea typeface="华文细黑"/>
                <a:cs typeface="Times New Roman"/>
              </a:rPr>
              <a:t>为</a:t>
            </a:r>
            <a:r>
              <a:rPr lang="zh-CN" altLang="zh-CN" sz="2600" kern="100" dirty="0" smtClean="0">
                <a:latin typeface="Times New Roman"/>
                <a:ea typeface="华文细黑"/>
                <a:cs typeface="Times New Roman"/>
              </a:rPr>
              <a:t>妻</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子</a:t>
            </a:r>
            <a:r>
              <a:rPr lang="zh-CN" altLang="zh-CN" sz="2600" kern="100" dirty="0">
                <a:latin typeface="Times New Roman"/>
                <a:ea typeface="华文细黑"/>
                <a:cs typeface="Times New Roman"/>
              </a:rPr>
              <a:t>做饭，这些细节惟妙惟肖地写出了这个人物的世故圆滑、</a:t>
            </a:r>
            <a:r>
              <a:rPr lang="zh-CN" altLang="zh-CN" sz="2600" kern="100" dirty="0" smtClean="0">
                <a:latin typeface="Times New Roman"/>
                <a:ea typeface="华文细黑"/>
                <a:cs typeface="Times New Roman"/>
              </a:rPr>
              <a:t>反复无常</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小说以麻婶女儿来信作为结局，既在意料之外，又在情理之中，</a:t>
            </a:r>
            <a:r>
              <a:rPr lang="zh-CN" altLang="zh-CN" sz="2600" kern="100" dirty="0" smtClean="0">
                <a:latin typeface="Times New Roman"/>
                <a:ea typeface="华文细黑"/>
                <a:cs typeface="Times New Roman"/>
              </a:rPr>
              <a:t>不仅呼应了</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故事</a:t>
            </a:r>
            <a:r>
              <a:rPr lang="zh-CN" altLang="zh-CN" sz="2600" kern="100" dirty="0">
                <a:latin typeface="Times New Roman"/>
                <a:ea typeface="华文细黑"/>
                <a:cs typeface="Times New Roman"/>
              </a:rPr>
              <a:t>留下的悬念，还巧妙地造成了情节的逆转，颇具艺术匠心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小说注重于细微处写人，从上海来信中可以看出，麻婶的女儿是一</a:t>
            </a:r>
            <a:r>
              <a:rPr lang="zh-CN" altLang="zh-CN" sz="2600" kern="100" dirty="0" smtClean="0">
                <a:solidFill>
                  <a:prstClr val="black"/>
                </a:solidFill>
                <a:latin typeface="Times New Roman"/>
                <a:ea typeface="华文细黑"/>
                <a:cs typeface="Times New Roman"/>
              </a:rPr>
              <a:t>个通情</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达理</a:t>
            </a:r>
            <a:r>
              <a:rPr lang="zh-CN" altLang="zh-CN" sz="2600" kern="100" dirty="0">
                <a:solidFill>
                  <a:prstClr val="black"/>
                </a:solidFill>
                <a:latin typeface="Times New Roman"/>
                <a:ea typeface="华文细黑"/>
                <a:cs typeface="Times New Roman"/>
              </a:rPr>
              <a:t>的人，又是一个精明的人，她内心深处很不愿意欠别人的情。</a:t>
            </a:r>
            <a:endParaRPr lang="en-US" altLang="zh-CN" sz="2600" kern="100" dirty="0">
              <a:solidFill>
                <a:prstClr val="black"/>
              </a:solidFill>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E.</a:t>
            </a:r>
            <a:r>
              <a:rPr lang="zh-CN" altLang="zh-CN" sz="2600" kern="100" dirty="0">
                <a:solidFill>
                  <a:prstClr val="black"/>
                </a:solidFill>
                <a:latin typeface="Times New Roman"/>
                <a:ea typeface="华文细黑"/>
                <a:cs typeface="Times New Roman"/>
              </a:rPr>
              <a:t>发生在马兰花与麻婶两家之间的故事温馨动人，其中也蕴含着作者</a:t>
            </a:r>
            <a:r>
              <a:rPr lang="zh-CN" altLang="zh-CN" sz="2600" kern="100" dirty="0" smtClean="0">
                <a:solidFill>
                  <a:prstClr val="black"/>
                </a:solidFill>
                <a:latin typeface="Times New Roman"/>
                <a:ea typeface="华文细黑"/>
                <a:cs typeface="Times New Roman"/>
              </a:rPr>
              <a:t>对当下社</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会</a:t>
            </a:r>
            <a:r>
              <a:rPr lang="zh-CN" altLang="zh-CN" sz="2600" kern="100" dirty="0">
                <a:solidFill>
                  <a:prstClr val="black"/>
                </a:solidFill>
                <a:latin typeface="Times New Roman"/>
                <a:ea typeface="华文细黑"/>
                <a:cs typeface="Times New Roman"/>
              </a:rPr>
              <a:t>伦理道德和人际关系的忧虑与反思，这是小说的深刻之处</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7" name="TextBox 6"/>
          <p:cNvSpPr txBox="1"/>
          <p:nvPr/>
        </p:nvSpPr>
        <p:spPr>
          <a:xfrm>
            <a:off x="10707594" y="62939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363761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307734"/>
            <a:ext cx="11679403"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________________________________________________________________</a:t>
            </a:r>
            <a:r>
              <a:rPr lang="en-US" altLang="zh-CN" sz="2800" kern="100" dirty="0" smtClean="0">
                <a:latin typeface="Times New Roman"/>
                <a:ea typeface="华文细黑"/>
                <a:cs typeface="Courier New"/>
              </a:rPr>
              <a:t>________________________________________________________________</a:t>
            </a:r>
            <a:endParaRPr lang="en-US" altLang="zh-CN" sz="2800" kern="100" dirty="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a:t>
            </a:r>
          </a:p>
        </p:txBody>
      </p:sp>
      <p:sp>
        <p:nvSpPr>
          <p:cNvPr id="2" name="矩形 1"/>
          <p:cNvSpPr/>
          <p:nvPr/>
        </p:nvSpPr>
        <p:spPr>
          <a:xfrm>
            <a:off x="2431314" y="234196"/>
            <a:ext cx="9523971" cy="738664"/>
          </a:xfrm>
          <a:prstGeom prst="rect">
            <a:avLst/>
          </a:prstGeom>
        </p:spPr>
        <p:txBody>
          <a:bodyPr>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项说三孬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好嚼舌，是个搬弄是非的人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错误，</a:t>
            </a:r>
            <a:r>
              <a:rPr lang="zh-CN" altLang="zh-CN" sz="2800" kern="100" dirty="0" smtClean="0">
                <a:solidFill>
                  <a:srgbClr val="C00000"/>
                </a:solidFill>
                <a:latin typeface="Times New Roman"/>
                <a:ea typeface="华文细黑"/>
                <a:cs typeface="Times New Roman"/>
              </a:rPr>
              <a:t>三</a:t>
            </a:r>
            <a:r>
              <a:rPr lang="zh-CN" altLang="zh-CN" sz="2800" kern="100" dirty="0">
                <a:solidFill>
                  <a:srgbClr val="C00000"/>
                </a:solidFill>
                <a:latin typeface="Times New Roman"/>
                <a:ea typeface="华文细黑"/>
                <a:cs typeface="Times New Roman"/>
              </a:rPr>
              <a:t>孬得知</a:t>
            </a:r>
            <a:endParaRPr lang="zh-CN" altLang="zh-CN" sz="1050" kern="100" dirty="0">
              <a:solidFill>
                <a:srgbClr val="C00000"/>
              </a:solidFill>
              <a:effectLst/>
              <a:latin typeface="宋体"/>
              <a:cs typeface="Courier New"/>
            </a:endParaRPr>
          </a:p>
        </p:txBody>
      </p:sp>
      <p:sp>
        <p:nvSpPr>
          <p:cNvPr id="5" name="矩形 4"/>
          <p:cNvSpPr/>
          <p:nvPr/>
        </p:nvSpPr>
        <p:spPr>
          <a:xfrm>
            <a:off x="303678" y="867206"/>
            <a:ext cx="11572430" cy="5262979"/>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麻婶</a:t>
            </a:r>
            <a:r>
              <a:rPr lang="zh-CN" altLang="zh-CN" sz="2800" kern="100" dirty="0">
                <a:solidFill>
                  <a:srgbClr val="C00000"/>
                </a:solidFill>
                <a:latin typeface="Times New Roman"/>
                <a:ea typeface="华文细黑"/>
                <a:cs typeface="Times New Roman"/>
              </a:rPr>
              <a:t>重病住院，劝马兰花向麻婶的女儿要钱，只是一种善意的提醒；且只是对马兰花进行劝说，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鼓动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的说法不准确。</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马兰花的丈夫</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世故圆滑、反复无常</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的表述不当。马兰花的丈夫之所以耿耿于怀，是因为一家人生活艰苦，六百元钱对他们而言不是小数目。后来麻婶女儿寄过来一千元钱以及借房子给马兰花一家人住，丈夫的反应是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挠挠头，嘿嘿一笑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，主动做饭，应是感悟到人间真情，对自己以前的想法和行为感到羞愧和内疚。</a:t>
            </a:r>
            <a:r>
              <a:rPr lang="en-US" altLang="zh-CN" sz="2800" kern="100" dirty="0">
                <a:solidFill>
                  <a:srgbClr val="C00000"/>
                </a:solidFill>
                <a:latin typeface="Times New Roman"/>
                <a:ea typeface="华文细黑"/>
                <a:cs typeface="Courier New"/>
              </a:rPr>
              <a:t>D</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精明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用语不准确，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她内心深处很不愿意欠别人的情</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于文无据。</a:t>
            </a:r>
            <a:endParaRPr lang="zh-CN" altLang="zh-CN" sz="105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85593"/>
            <a:ext cx="11449272" cy="617324"/>
          </a:xfrm>
          <a:prstGeom prst="rect">
            <a:avLst/>
          </a:prstGeom>
        </p:spPr>
        <p:txBody>
          <a:bodyPr wrap="square" lIns="121898" tIns="60948" rIns="121898" bIns="60948">
            <a:spAutoFit/>
          </a:bodyPr>
          <a:lstStyle/>
          <a:p>
            <a:pPr algn="just">
              <a:lnSpc>
                <a:spcPct val="140000"/>
              </a:lnSpc>
              <a:spcAft>
                <a:spcPts val="0"/>
              </a:spcAft>
            </a:pPr>
            <a:r>
              <a:rPr lang="en-US" altLang="zh-CN" sz="2600" kern="100" spc="-50" dirty="0">
                <a:latin typeface="Times New Roman"/>
                <a:ea typeface="华文细黑"/>
                <a:cs typeface="Courier New"/>
              </a:rPr>
              <a:t>2.</a:t>
            </a:r>
            <a:r>
              <a:rPr lang="zh-CN" altLang="zh-CN" sz="2600" kern="100" spc="-50" dirty="0">
                <a:latin typeface="Times New Roman"/>
                <a:ea typeface="华文细黑"/>
                <a:cs typeface="Times New Roman"/>
              </a:rPr>
              <a:t>小说有明暗两条线索，分别是什么？这样处理有什么好处？请简要分析。</a:t>
            </a:r>
            <a:endParaRPr lang="zh-CN" altLang="zh-CN" sz="2600" kern="100" spc="-50" dirty="0">
              <a:effectLst/>
              <a:latin typeface="宋体"/>
              <a:cs typeface="Courier New"/>
            </a:endParaRPr>
          </a:p>
        </p:txBody>
      </p:sp>
      <p:sp>
        <p:nvSpPr>
          <p:cNvPr id="3" name="矩形 2"/>
          <p:cNvSpPr/>
          <p:nvPr/>
        </p:nvSpPr>
        <p:spPr>
          <a:xfrm>
            <a:off x="248451" y="723782"/>
            <a:ext cx="11679403" cy="5724620"/>
          </a:xfrm>
          <a:prstGeom prst="rect">
            <a:avLst/>
          </a:prstGeom>
        </p:spPr>
        <p:txBody>
          <a:bodyPr wrap="square" lIns="121898" tIns="60948" rIns="121898" bIns="60948">
            <a:spAutoFit/>
          </a:bodyPr>
          <a:lstStyle/>
          <a:p>
            <a:pPr algn="just">
              <a:lnSpc>
                <a:spcPct val="140000"/>
              </a:lnSpc>
              <a:spcAft>
                <a:spcPts val="0"/>
              </a:spcAft>
            </a:pPr>
            <a:r>
              <a:rPr lang="zh-CN" altLang="en-US" sz="2600" kern="100" dirty="0" smtClean="0">
                <a:latin typeface="Times New Roman"/>
                <a:ea typeface="华文细黑"/>
                <a:cs typeface="Times New Roman"/>
              </a:rPr>
              <a:t>解题思路</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___________________________________________________________</a:t>
            </a:r>
          </a:p>
          <a:p>
            <a:pPr algn="just">
              <a:lnSpc>
                <a:spcPct val="140000"/>
              </a:lnSpc>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600" kern="100" dirty="0">
              <a:latin typeface="Times New Roman"/>
              <a:ea typeface="华文细黑"/>
              <a:cs typeface="Courier New"/>
            </a:endParaRPr>
          </a:p>
        </p:txBody>
      </p:sp>
      <p:sp>
        <p:nvSpPr>
          <p:cNvPr id="4" name="矩形 3"/>
          <p:cNvSpPr/>
          <p:nvPr/>
        </p:nvSpPr>
        <p:spPr>
          <a:xfrm>
            <a:off x="1812402" y="660786"/>
            <a:ext cx="10134306" cy="590418"/>
          </a:xfrm>
          <a:prstGeom prst="rect">
            <a:avLst/>
          </a:prstGeom>
        </p:spPr>
        <p:txBody>
          <a:bodyPr wrap="square">
            <a:spAutoFit/>
          </a:bodyPr>
          <a:lstStyle/>
          <a:p>
            <a:pPr algn="just">
              <a:lnSpc>
                <a:spcPct val="140000"/>
              </a:lnSpc>
              <a:spcAft>
                <a:spcPts val="0"/>
              </a:spcAft>
            </a:pPr>
            <a:r>
              <a:rPr lang="en-US" altLang="zh-CN" sz="2600" kern="100" dirty="0">
                <a:solidFill>
                  <a:srgbClr val="C00000"/>
                </a:solidFill>
                <a:latin typeface="宋体"/>
                <a:ea typeface="华文细黑"/>
                <a:cs typeface="Times New Roman"/>
              </a:rPr>
              <a:t>①</a:t>
            </a:r>
            <a:r>
              <a:rPr lang="zh-CN" altLang="zh-CN" sz="2600" kern="100" dirty="0">
                <a:solidFill>
                  <a:srgbClr val="C00000"/>
                </a:solidFill>
                <a:latin typeface="Times New Roman"/>
                <a:ea typeface="华文细黑"/>
                <a:cs typeface="Times New Roman"/>
              </a:rPr>
              <a:t>认真审题，注意题干两问，线索是什么，有什么作用，</a:t>
            </a:r>
            <a:r>
              <a:rPr lang="zh-CN" altLang="zh-CN" sz="2600" kern="100" dirty="0" smtClean="0">
                <a:solidFill>
                  <a:srgbClr val="C00000"/>
                </a:solidFill>
                <a:latin typeface="Times New Roman"/>
                <a:ea typeface="华文细黑"/>
                <a:cs typeface="Times New Roman"/>
              </a:rPr>
              <a:t>还</a:t>
            </a:r>
            <a:r>
              <a:rPr lang="zh-CN" altLang="zh-CN" sz="2600" kern="100" dirty="0">
                <a:solidFill>
                  <a:srgbClr val="C00000"/>
                </a:solidFill>
                <a:latin typeface="Times New Roman"/>
                <a:ea typeface="华文细黑"/>
                <a:cs typeface="Times New Roman"/>
              </a:rPr>
              <a:t>要注意</a:t>
            </a:r>
            <a:r>
              <a:rPr lang="zh-CN" altLang="zh-CN" sz="2600" kern="100" dirty="0" smtClean="0">
                <a:solidFill>
                  <a:srgbClr val="C00000"/>
                </a:solidFill>
                <a:latin typeface="Times New Roman"/>
                <a:ea typeface="华文细黑"/>
                <a:cs typeface="Times New Roman"/>
              </a:rPr>
              <a:t>简</a:t>
            </a:r>
            <a:endParaRPr lang="en-US" altLang="zh-CN" sz="2600" kern="100" dirty="0" smtClean="0">
              <a:solidFill>
                <a:srgbClr val="C00000"/>
              </a:solidFill>
              <a:latin typeface="Times New Roman"/>
              <a:ea typeface="华文细黑"/>
              <a:cs typeface="Times New Roman"/>
            </a:endParaRPr>
          </a:p>
        </p:txBody>
      </p:sp>
      <p:sp>
        <p:nvSpPr>
          <p:cNvPr id="6" name="矩形 5"/>
          <p:cNvSpPr/>
          <p:nvPr/>
        </p:nvSpPr>
        <p:spPr>
          <a:xfrm>
            <a:off x="225638" y="1195925"/>
            <a:ext cx="11755638" cy="5133713"/>
          </a:xfrm>
          <a:prstGeom prst="rect">
            <a:avLst/>
          </a:prstGeom>
        </p:spPr>
        <p:txBody>
          <a:bodyPr>
            <a:spAutoFit/>
          </a:bodyPr>
          <a:lstStyle/>
          <a:p>
            <a:pPr lvl="0" algn="just">
              <a:lnSpc>
                <a:spcPct val="140000"/>
              </a:lnSpc>
            </a:pPr>
            <a:r>
              <a:rPr lang="zh-CN" altLang="zh-CN" sz="2600" kern="100" dirty="0" smtClean="0">
                <a:solidFill>
                  <a:srgbClr val="C00000"/>
                </a:solidFill>
                <a:latin typeface="Times New Roman"/>
                <a:ea typeface="华文细黑"/>
                <a:cs typeface="Times New Roman"/>
              </a:rPr>
              <a:t>要</a:t>
            </a:r>
            <a:r>
              <a:rPr lang="zh-CN" altLang="zh-CN" sz="2600" kern="100" dirty="0">
                <a:solidFill>
                  <a:srgbClr val="C00000"/>
                </a:solidFill>
                <a:latin typeface="Times New Roman"/>
                <a:ea typeface="华文细黑"/>
                <a:cs typeface="Times New Roman"/>
              </a:rPr>
              <a:t>分析。</a:t>
            </a:r>
            <a:r>
              <a:rPr lang="en-US" altLang="zh-CN" sz="2600" kern="100" dirty="0">
                <a:solidFill>
                  <a:srgbClr val="C00000"/>
                </a:solidFill>
                <a:latin typeface="宋体"/>
                <a:ea typeface="华文细黑"/>
                <a:cs typeface="Times New Roman"/>
              </a:rPr>
              <a:t>②</a:t>
            </a:r>
            <a:r>
              <a:rPr lang="zh-CN" altLang="zh-CN" sz="2600" kern="100" dirty="0">
                <a:solidFill>
                  <a:srgbClr val="C00000"/>
                </a:solidFill>
                <a:latin typeface="Times New Roman"/>
                <a:ea typeface="华文细黑"/>
                <a:cs typeface="Times New Roman"/>
              </a:rPr>
              <a:t>梳理文本，确定答题点，阅读过程中要梳理小说的情节，本文的情节分明暗双线，明线的主人公是马兰花，故事情节也是围绕马兰花借给麻婶钱，看病人不提钱，为钱与丈夫产生矛盾，收到麻婶女儿的信和钱来展开的。所以明线是马兰花一家为借款而引发的冲突。而暗线则是麻婶借钱、记账、住院、去世，女儿还钱感恩。暗线情节着墨不多，且与明线情节交织，梳理概括时要注意，分开各自主人公的情节线。第二问考查线索的作用，对应文本阅读属于鉴赏性阅读。阅读鉴赏时要综合考虑情节、形象、主题等方面。一般而言，设置线索有三方面好处：一可使小说结构清晰，情节集中；二可巧妙安排结构，揭示主题；三可丰富人物形象。对于本题而言，更要注意暗线的重要作用</a:t>
            </a:r>
            <a:r>
              <a:rPr lang="zh-CN" altLang="zh-CN" sz="2600" kern="100" dirty="0" smtClean="0">
                <a:solidFill>
                  <a:srgbClr val="C00000"/>
                </a:solidFill>
                <a:latin typeface="Times New Roman"/>
                <a:ea typeface="华文细黑"/>
                <a:cs typeface="Times New Roman"/>
              </a:rPr>
              <a:t>。</a:t>
            </a:r>
            <a:endParaRPr lang="zh-CN" altLang="zh-CN" sz="260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676573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188302" y="407338"/>
            <a:ext cx="9682961" cy="656077"/>
          </a:xfrm>
          <a:prstGeom prst="rect">
            <a:avLst/>
          </a:prstGeom>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第一问：明线是马兰花一家为借款而引发的冲突，暗线是</a:t>
            </a:r>
            <a:r>
              <a:rPr lang="zh-CN" altLang="zh-CN" sz="2800" kern="100" dirty="0" smtClean="0">
                <a:solidFill>
                  <a:srgbClr val="C00000"/>
                </a:solidFill>
                <a:latin typeface="Times New Roman"/>
                <a:ea typeface="华文细黑"/>
                <a:cs typeface="Times New Roman"/>
              </a:rPr>
              <a:t>麻</a:t>
            </a:r>
            <a:endParaRPr lang="zh-CN" altLang="zh-CN" sz="1050" kern="100" dirty="0">
              <a:solidFill>
                <a:srgbClr val="C00000"/>
              </a:solidFill>
              <a:effectLst/>
              <a:latin typeface="宋体"/>
              <a:cs typeface="Courier New"/>
            </a:endParaRPr>
          </a:p>
        </p:txBody>
      </p:sp>
      <p:sp>
        <p:nvSpPr>
          <p:cNvPr id="7" name="矩形 6"/>
          <p:cNvSpPr/>
          <p:nvPr/>
        </p:nvSpPr>
        <p:spPr>
          <a:xfrm>
            <a:off x="235065" y="1046174"/>
            <a:ext cx="11755638" cy="25950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婶母女的还款过程。</a:t>
            </a:r>
            <a:endParaRPr lang="zh-CN" altLang="zh-CN" sz="1050" kern="100" dirty="0">
              <a:solidFill>
                <a:srgbClr val="C00000"/>
              </a:solidFill>
              <a:latin typeface="宋体"/>
              <a:cs typeface="Courier New"/>
            </a:endParaRPr>
          </a:p>
          <a:p>
            <a:pPr lvl="0" algn="just">
              <a:lnSpc>
                <a:spcPct val="150000"/>
              </a:lnSpc>
            </a:pPr>
            <a:r>
              <a:rPr lang="zh-CN" altLang="zh-CN" sz="2800" kern="100" dirty="0">
                <a:solidFill>
                  <a:srgbClr val="C00000"/>
                </a:solidFill>
                <a:latin typeface="Times New Roman"/>
                <a:ea typeface="华文细黑"/>
                <a:cs typeface="Times New Roman"/>
              </a:rPr>
              <a:t>第二问：</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设置麻婶母女还款这一暗线，虽然着墨不多，但仍可展现她们的品质，丰富小说的主题；</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明暗线索交织，使小说情节更为集中紧凑，突出了主人公的形象。</a:t>
            </a:r>
            <a:endParaRPr lang="zh-CN" altLang="zh-CN" sz="1050" kern="100" dirty="0">
              <a:solidFill>
                <a:srgbClr val="C00000"/>
              </a:solidFill>
              <a:latin typeface="宋体"/>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48451" y="3705867"/>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70114" y="3789142"/>
            <a:ext cx="4374916"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情节结构</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线索</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作用分析题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16294" y="4427978"/>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391313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7" grpId="0"/>
      <p:bldP spid="7" grpId="1"/>
      <p:bldP spid="3" grpId="0"/>
      <p:bldP spid="3" grpId="1"/>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89434"/>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pc="-50" dirty="0">
                <a:latin typeface="Times New Roman"/>
                <a:ea typeface="华文细黑"/>
                <a:cs typeface="Courier New"/>
              </a:rPr>
              <a:t>3.</a:t>
            </a:r>
            <a:r>
              <a:rPr lang="zh-CN" altLang="zh-CN" sz="2800" kern="100" spc="-50" dirty="0">
                <a:latin typeface="Times New Roman"/>
                <a:ea typeface="华文细黑"/>
                <a:cs typeface="Times New Roman"/>
              </a:rPr>
              <a:t>小说在刻画马兰花这个形象时，突出了她的哪些性格特征？请简要分析。</a:t>
            </a:r>
            <a:endParaRPr lang="zh-CN" altLang="zh-CN" sz="1050" kern="100" spc="-50" dirty="0">
              <a:effectLst/>
              <a:latin typeface="宋体"/>
              <a:cs typeface="Courier New"/>
            </a:endParaRPr>
          </a:p>
        </p:txBody>
      </p:sp>
      <p:sp>
        <p:nvSpPr>
          <p:cNvPr id="7" name="矩形 6"/>
          <p:cNvSpPr/>
          <p:nvPr/>
        </p:nvSpPr>
        <p:spPr>
          <a:xfrm>
            <a:off x="248451" y="819034"/>
            <a:ext cx="11679403" cy="5293733"/>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______________________________________________________</a:t>
            </a:r>
            <a:endParaRPr lang="en-US" altLang="zh-CN" sz="2800" kern="100" dirty="0" smtClean="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8" name="矩形 7"/>
          <p:cNvSpPr/>
          <p:nvPr/>
        </p:nvSpPr>
        <p:spPr>
          <a:xfrm>
            <a:off x="2033053" y="756262"/>
            <a:ext cx="9836257"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认真审题，题干要求概括性格特征，要求简要分析。</a:t>
            </a:r>
            <a:r>
              <a:rPr lang="en-US" altLang="zh-CN" sz="2800" kern="100" dirty="0">
                <a:solidFill>
                  <a:srgbClr val="C00000"/>
                </a:solidFill>
                <a:latin typeface="宋体"/>
                <a:ea typeface="华文细黑"/>
                <a:cs typeface="Times New Roman"/>
              </a:rPr>
              <a:t>②</a:t>
            </a:r>
            <a:r>
              <a:rPr lang="zh-CN" altLang="zh-CN" sz="2800" kern="100" dirty="0" smtClean="0">
                <a:solidFill>
                  <a:srgbClr val="C00000"/>
                </a:solidFill>
                <a:latin typeface="Times New Roman"/>
                <a:ea typeface="华文细黑"/>
                <a:cs typeface="Times New Roman"/>
              </a:rPr>
              <a:t>梳理</a:t>
            </a:r>
            <a:endParaRPr lang="zh-CN" altLang="zh-CN" sz="1050" kern="100" dirty="0">
              <a:solidFill>
                <a:srgbClr val="C00000"/>
              </a:solidFill>
              <a:effectLst/>
              <a:latin typeface="宋体"/>
              <a:cs typeface="Courier New"/>
            </a:endParaRPr>
          </a:p>
        </p:txBody>
      </p:sp>
      <p:sp>
        <p:nvSpPr>
          <p:cNvPr id="9" name="矩形 8"/>
          <p:cNvSpPr/>
          <p:nvPr/>
        </p:nvSpPr>
        <p:spPr>
          <a:xfrm>
            <a:off x="262558" y="1410162"/>
            <a:ext cx="11639246" cy="4534062"/>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文本，确定答题点，在阅读文本时从人物的语言、动作、神态及与其他人物的对比入手。麻婶重病住院，三孬想到的是让马兰花向麻婶的女儿要钱，而马兰花想到的却不是要钱，她整整一上午都提不起精神，不时地想起往昔与麻婶交往的点滴。到医院探望麻婶时，她买了一大兜水果，并不提麻婶借钱一事。这些都表现出她的朴实善良。在医院见麻婶的女儿伤心，她不顾丈夫多次提醒，绝口不提还钱的事，可以看出她的善解人意。此后对丈夫的唠叨，能忍则忍。而从对马兰花的不多的语言描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你也不看看</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698469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8" grpId="1"/>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451" y="819034"/>
            <a:ext cx="11679403" cy="4569945"/>
          </a:xfrm>
          <a:prstGeom prst="rect">
            <a:avLst/>
          </a:prstGeom>
        </p:spPr>
        <p:txBody>
          <a:bodyPr wrap="square" lIns="121898" tIns="60948" rIns="121898" bIns="60948">
            <a:spAutoFit/>
          </a:bodyPr>
          <a:lstStyle/>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5" name="矩形 4"/>
          <p:cNvSpPr/>
          <p:nvPr/>
        </p:nvSpPr>
        <p:spPr>
          <a:xfrm>
            <a:off x="234874" y="711962"/>
            <a:ext cx="11755638" cy="4534062"/>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那是提钱的时候吗？</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你咋尽往坏处想啊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啥人啊！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你有完没完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成了吧？</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以看出，马兰花虽挣钱不易，生活艰苦，但做人有自己的原则，绝不会为了钱而伤害情义，对丈夫过分的行为也据理力争，绝不退让。需要特别关注的是马兰花最突出的特点不是她的善良，也不是她的善解人意，而是她做人有原则，这个原则就是虽然她靠辛苦的体力劳动谋生，挣钱不易，但绝不为六百元钱就做出伤害情义的事情，宁愿自己吃亏，也绝不做让自己良心不安的事</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96703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265965"/>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p>
        </p:txBody>
      </p:sp>
      <p:sp>
        <p:nvSpPr>
          <p:cNvPr id="2" name="矩形 1"/>
          <p:cNvSpPr/>
          <p:nvPr/>
        </p:nvSpPr>
        <p:spPr>
          <a:xfrm>
            <a:off x="2044286" y="180198"/>
            <a:ext cx="9532052" cy="661015"/>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朴实善良。听说麻婶的不幸后，不时发呆，并及时到</a:t>
            </a:r>
            <a:r>
              <a:rPr lang="zh-CN" altLang="zh-CN" sz="2800" kern="100" dirty="0" smtClean="0">
                <a:solidFill>
                  <a:srgbClr val="C00000"/>
                </a:solidFill>
                <a:latin typeface="Times New Roman"/>
                <a:ea typeface="华文细黑"/>
                <a:cs typeface="Times New Roman"/>
              </a:rPr>
              <a:t>医院</a:t>
            </a:r>
            <a:endParaRPr lang="en-US" altLang="zh-CN" sz="2800" kern="100" dirty="0" smtClean="0">
              <a:solidFill>
                <a:srgbClr val="C00000"/>
              </a:solidFill>
              <a:latin typeface="Times New Roman"/>
              <a:ea typeface="华文细黑"/>
              <a:cs typeface="Times New Roman"/>
            </a:endParaRPr>
          </a:p>
        </p:txBody>
      </p:sp>
      <p:sp>
        <p:nvSpPr>
          <p:cNvPr id="3" name="矩形 2"/>
          <p:cNvSpPr/>
          <p:nvPr/>
        </p:nvSpPr>
        <p:spPr>
          <a:xfrm>
            <a:off x="307314" y="812441"/>
            <a:ext cx="11688154"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探视。</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善解人意。见麻婶的女儿伤心，便不再提借钱的事；丈夫对她不满，她尽量忍让。</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做人有原则。尽管挣钱不易，但不为钱伤害情义；丈夫言行过分，她会据理力争。</a:t>
            </a:r>
            <a:endParaRPr lang="zh-CN" altLang="zh-CN" sz="1050" kern="100" dirty="0">
              <a:solidFill>
                <a:srgbClr val="C00000"/>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8" name="矩形 7"/>
          <p:cNvSpPr/>
          <p:nvPr/>
        </p:nvSpPr>
        <p:spPr>
          <a:xfrm>
            <a:off x="248451" y="2816786"/>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4" name="矩形 3"/>
          <p:cNvSpPr/>
          <p:nvPr/>
        </p:nvSpPr>
        <p:spPr>
          <a:xfrm>
            <a:off x="2116294" y="2888102"/>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人物形象分析概括题</a:t>
            </a:r>
            <a:endParaRPr lang="zh-CN" altLang="en-US" sz="2800" kern="100" dirty="0">
              <a:solidFill>
                <a:srgbClr val="C00000"/>
              </a:solidFill>
              <a:latin typeface="Times New Roman"/>
              <a:ea typeface="华文细黑"/>
              <a:cs typeface="Times New Roman"/>
            </a:endParaRPr>
          </a:p>
        </p:txBody>
      </p:sp>
      <p:sp>
        <p:nvSpPr>
          <p:cNvPr id="9" name="矩形 8"/>
          <p:cNvSpPr/>
          <p:nvPr/>
        </p:nvSpPr>
        <p:spPr>
          <a:xfrm>
            <a:off x="2116294" y="3554646"/>
            <a:ext cx="1223412"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01093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3" grpId="0"/>
      <p:bldP spid="3" grpId="1"/>
      <p:bldP spid="4" grpId="0"/>
      <p:bldP spid="4"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298" y="405458"/>
            <a:ext cx="11500473" cy="5827493"/>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阅读和鉴赏中外文学作品。了解小说、散文、诗歌、戏剧等文学体裁的基本特征和主要表现手法。阅读鉴赏文学作品，应注重价值判断和审美体验，感受形象，品味语言，领悟内涵，分析艺术表现力，理解作品反映的社会生活和情感世界，探索作品蕴涵的民族心理和人文精神。</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理解　</a:t>
            </a:r>
            <a:r>
              <a:rPr lang="en-US" altLang="zh-CN" sz="2800" kern="100" dirty="0">
                <a:solidFill>
                  <a:prstClr val="black"/>
                </a:solidFill>
                <a:latin typeface="Times New Roman"/>
                <a:ea typeface="华文细黑"/>
                <a:cs typeface="Courier New"/>
              </a:rPr>
              <a:t>B</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理解文中重要概念的含义；</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理解文中重要句子的含意。</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分析综合　</a:t>
            </a:r>
            <a:r>
              <a:rPr lang="en-US" altLang="zh-CN" sz="2800" kern="100" dirty="0">
                <a:solidFill>
                  <a:prstClr val="black"/>
                </a:solidFill>
                <a:latin typeface="Times New Roman"/>
                <a:ea typeface="华文细黑"/>
                <a:cs typeface="Courier New"/>
              </a:rPr>
              <a:t>C</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分析作品结构，概括作品主题；</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分析作品的体裁特征和表现手法。</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5418"/>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小说三次写马兰花流泪，每次流泪的表现都不同，心情也不一样。请结合小说内容进行具体分析，并说明这样写有什么效果。</a:t>
            </a:r>
            <a:endParaRPr lang="zh-CN" altLang="zh-CN" sz="1050" kern="100" dirty="0">
              <a:effectLst/>
              <a:latin typeface="宋体"/>
              <a:cs typeface="Courier New"/>
            </a:endParaRPr>
          </a:p>
        </p:txBody>
      </p:sp>
      <p:sp>
        <p:nvSpPr>
          <p:cNvPr id="4" name="矩形 3"/>
          <p:cNvSpPr/>
          <p:nvPr/>
        </p:nvSpPr>
        <p:spPr>
          <a:xfrm>
            <a:off x="334566" y="1359053"/>
            <a:ext cx="1144927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解题思路：</a:t>
            </a:r>
            <a:r>
              <a:rPr lang="en-US" altLang="zh-CN" sz="2800" kern="100" dirty="0" smtClean="0">
                <a:latin typeface="Times New Roman"/>
                <a:ea typeface="华文细黑"/>
                <a:cs typeface="Courier New"/>
              </a:rPr>
              <a:t>_____________________________________________________</a:t>
            </a:r>
            <a:endParaRPr lang="en-US"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2" name="矩形 1"/>
          <p:cNvSpPr/>
          <p:nvPr/>
        </p:nvSpPr>
        <p:spPr>
          <a:xfrm>
            <a:off x="2188996" y="1241734"/>
            <a:ext cx="9469298"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认真审题，抓住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流泪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心情</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效果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四</a:t>
            </a:r>
            <a:r>
              <a:rPr lang="zh-CN" altLang="zh-CN" sz="2800" kern="100" dirty="0" smtClean="0">
                <a:solidFill>
                  <a:srgbClr val="C00000"/>
                </a:solidFill>
                <a:latin typeface="Times New Roman"/>
                <a:ea typeface="华文细黑"/>
                <a:cs typeface="Times New Roman"/>
              </a:rPr>
              <a:t>个</a:t>
            </a:r>
            <a:endParaRPr lang="zh-CN" altLang="zh-CN" sz="2800" kern="100" dirty="0">
              <a:solidFill>
                <a:srgbClr val="C00000"/>
              </a:solidFill>
              <a:effectLst/>
              <a:latin typeface="宋体"/>
              <a:cs typeface="Courier New"/>
            </a:endParaRPr>
          </a:p>
        </p:txBody>
      </p:sp>
      <p:sp>
        <p:nvSpPr>
          <p:cNvPr id="5" name="矩形 4"/>
          <p:cNvSpPr/>
          <p:nvPr/>
        </p:nvSpPr>
        <p:spPr>
          <a:xfrm>
            <a:off x="378866" y="1891798"/>
            <a:ext cx="11279279" cy="397031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关键词，这四个关键词固然是答题的指向，但背后还有一个关键词：原因。只有把流泪的原因找出来，才能准确说明其心情。</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认真读文，找出原因。第一次流泪是丈夫对马兰花的行为不理解，并做出了将菜篓子踢翻的过分举动时，马兰花面对丈夫的指责，内心虽满是委屈，但隐忍不发。第二次流泪是当丈夫不停地唠叨指责时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眼里含着泪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，这是</a:t>
            </a:r>
            <a:r>
              <a:rPr lang="zh-CN" altLang="zh-CN" sz="2800" kern="100" dirty="0" smtClean="0">
                <a:solidFill>
                  <a:srgbClr val="C00000"/>
                </a:solidFill>
                <a:latin typeface="Times New Roman"/>
                <a:ea typeface="华文细黑"/>
                <a:cs typeface="Times New Roman"/>
              </a:rPr>
              <a:t>对</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zh-CN" altLang="zh-CN" sz="2800" kern="100" dirty="0">
                <a:solidFill>
                  <a:srgbClr val="C00000"/>
                </a:solidFill>
                <a:latin typeface="Times New Roman"/>
                <a:ea typeface="华文细黑"/>
                <a:cs typeface="Times New Roman"/>
              </a:rPr>
              <a:t>丈夫不通情达理的气愤不满。第三次流泪是看到麻婶女儿的来信时</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满</a:t>
            </a:r>
            <a:endParaRPr lang="en-US" altLang="zh-CN" sz="2800" kern="100" dirty="0" smtClean="0">
              <a:solidFill>
                <a:srgbClr val="C00000"/>
              </a:solidFill>
              <a:latin typeface="Times New Roman"/>
              <a:ea typeface="华文细黑"/>
              <a:cs typeface="Times New Roman"/>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5010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561113"/>
            <a:ext cx="11449272" cy="456994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smtClean="0">
              <a:latin typeface="Times New Roman"/>
              <a:ea typeface="华文细黑"/>
              <a:cs typeface="Courier New"/>
            </a:endParaRPr>
          </a:p>
        </p:txBody>
      </p:sp>
      <p:sp>
        <p:nvSpPr>
          <p:cNvPr id="5" name="矩形 4"/>
          <p:cNvSpPr/>
          <p:nvPr/>
        </p:nvSpPr>
        <p:spPr>
          <a:xfrm>
            <a:off x="378866" y="477466"/>
            <a:ext cx="11279279" cy="461664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眼的泪水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，这泪水有对麻婶借钱记账的感慨，对麻婶去世的惋惜，对</a:t>
            </a:r>
            <a:endParaRPr lang="en-US" altLang="zh-CN" sz="2800" kern="100" dirty="0">
              <a:solidFill>
                <a:srgbClr val="C00000"/>
              </a:solidFill>
              <a:latin typeface="Times New Roman"/>
              <a:ea typeface="华文细黑"/>
              <a:cs typeface="Times New Roman"/>
            </a:endParaRPr>
          </a:p>
          <a:p>
            <a:pPr lvl="0" algn="just">
              <a:lnSpc>
                <a:spcPct val="150000"/>
              </a:lnSpc>
            </a:pPr>
            <a:r>
              <a:rPr lang="zh-CN" altLang="zh-CN" sz="2800" kern="100" dirty="0" smtClean="0">
                <a:solidFill>
                  <a:srgbClr val="C00000"/>
                </a:solidFill>
                <a:latin typeface="Times New Roman"/>
                <a:ea typeface="华文细黑"/>
                <a:cs typeface="Times New Roman"/>
              </a:rPr>
              <a:t>麻婶女儿知恩图报的感激，更有对丈夫思想行为转变的释然。至于</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效果</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，答案较为概括，更为具体的表述是：第一次流泪是</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打转转</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，第二次是</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含着泪</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，第三次是</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满眼的泪水</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。一次比一次表现强烈，说明马兰花的情绪在不断变化，正是在这种层层递进的过程中，马兰花朴实善良、与人为善、做人有原则的美好形象逐渐丰满起来，</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人间自有真情在</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的思想主题也得到了充分体现。</a:t>
            </a:r>
            <a:endParaRPr lang="en-US" altLang="zh-CN" sz="2800" kern="100" dirty="0">
              <a:solidFill>
                <a:srgbClr val="C00000"/>
              </a:solidFill>
              <a:latin typeface="Times New Roman"/>
              <a:ea typeface="华文细黑"/>
              <a:cs typeface="Times New Roman"/>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817033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451" y="214932"/>
            <a:ext cx="11679403" cy="4647402"/>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4" name="矩形 3"/>
          <p:cNvSpPr/>
          <p:nvPr/>
        </p:nvSpPr>
        <p:spPr>
          <a:xfrm>
            <a:off x="2062758" y="117426"/>
            <a:ext cx="9756224" cy="656077"/>
          </a:xfrm>
          <a:prstGeom prst="rect">
            <a:avLst/>
          </a:prstGeom>
        </p:spPr>
        <p:txBody>
          <a:bodyPr>
            <a:spAutoFit/>
          </a:bodyPr>
          <a:lstStyle/>
          <a:p>
            <a:pPr algn="just">
              <a:lnSpc>
                <a:spcPct val="150000"/>
              </a:lnSpc>
              <a:spcAft>
                <a:spcPts val="0"/>
              </a:spcAft>
            </a:pPr>
            <a:r>
              <a:rPr lang="zh-CN" altLang="zh-CN" sz="2800" kern="100" dirty="0" smtClean="0">
                <a:solidFill>
                  <a:srgbClr val="C00000"/>
                </a:solidFill>
                <a:latin typeface="Times New Roman"/>
                <a:ea typeface="华文细黑"/>
                <a:cs typeface="Times New Roman"/>
              </a:rPr>
              <a:t>具体分析：</a:t>
            </a:r>
            <a:r>
              <a:rPr lang="en-US" altLang="zh-CN" sz="2800" kern="100" dirty="0" smtClean="0">
                <a:solidFill>
                  <a:srgbClr val="C00000"/>
                </a:solidFill>
                <a:latin typeface="宋体"/>
                <a:ea typeface="华文细黑"/>
                <a:cs typeface="Times New Roman"/>
              </a:rPr>
              <a:t>①</a:t>
            </a:r>
            <a:r>
              <a:rPr lang="zh-CN" altLang="zh-CN" sz="2800" kern="100" dirty="0" smtClean="0">
                <a:solidFill>
                  <a:srgbClr val="C00000"/>
                </a:solidFill>
                <a:latin typeface="Times New Roman"/>
                <a:ea typeface="华文细黑"/>
                <a:cs typeface="Times New Roman"/>
              </a:rPr>
              <a:t>第一次是</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眼泪在眼眶里打转转</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，强忍泪水</a:t>
            </a:r>
            <a:endParaRPr lang="zh-CN" altLang="zh-CN" sz="2800" kern="100" dirty="0">
              <a:solidFill>
                <a:srgbClr val="C00000"/>
              </a:solidFill>
              <a:effectLst/>
              <a:latin typeface="宋体"/>
              <a:cs typeface="Courier New"/>
            </a:endParaRPr>
          </a:p>
        </p:txBody>
      </p:sp>
      <p:sp>
        <p:nvSpPr>
          <p:cNvPr id="6" name="矩形 5"/>
          <p:cNvSpPr/>
          <p:nvPr/>
        </p:nvSpPr>
        <p:spPr>
          <a:xfrm>
            <a:off x="269914" y="760580"/>
            <a:ext cx="11572430" cy="397031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的背后，是受到丈夫指责后的委屈与隐忍；</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第二次是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眼里含着泪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，含着泪水的背后，是对丈夫不明人情事理、斤斤计较的气愤与不满；</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最后一次是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满眼的泪水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，满眼泪水的背后，是对麻婶去世的惋惜，对麻婶女儿知恩图报的感激，以及对丈夫终于不再唠叨埋怨的释然。</a:t>
            </a:r>
            <a:endParaRPr lang="zh-CN" altLang="zh-CN" sz="2800" kern="100" dirty="0">
              <a:solidFill>
                <a:srgbClr val="C00000"/>
              </a:solidFill>
              <a:latin typeface="宋体"/>
              <a:cs typeface="Courier New"/>
            </a:endParaRPr>
          </a:p>
          <a:p>
            <a:pPr lvl="0" algn="just">
              <a:lnSpc>
                <a:spcPct val="150000"/>
              </a:lnSpc>
            </a:pPr>
            <a:r>
              <a:rPr lang="zh-CN" altLang="zh-CN" sz="2800" kern="100" dirty="0">
                <a:solidFill>
                  <a:srgbClr val="C00000"/>
                </a:solidFill>
                <a:latin typeface="Times New Roman"/>
                <a:ea typeface="华文细黑"/>
                <a:cs typeface="Times New Roman"/>
              </a:rPr>
              <a:t>说明效果：三次描写，层层递进，丰富了马兰花的人物形象，凸显了小说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人间自有真情在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的主题</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8" name="矩形 7"/>
          <p:cNvSpPr/>
          <p:nvPr/>
        </p:nvSpPr>
        <p:spPr>
          <a:xfrm>
            <a:off x="248451" y="4686598"/>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a:t>
            </a:r>
            <a:endParaRPr lang="zh-CN" altLang="zh-CN" sz="1050" kern="100" dirty="0">
              <a:effectLst/>
              <a:latin typeface="宋体"/>
              <a:cs typeface="Courier New"/>
            </a:endParaRPr>
          </a:p>
        </p:txBody>
      </p:sp>
      <p:sp>
        <p:nvSpPr>
          <p:cNvPr id="7" name="矩形 6"/>
          <p:cNvSpPr/>
          <p:nvPr/>
        </p:nvSpPr>
        <p:spPr>
          <a:xfrm>
            <a:off x="2076994" y="4769546"/>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细节描写作用分析题</a:t>
            </a:r>
            <a:endParaRPr lang="zh-CN" altLang="en-US" sz="2800" kern="100" dirty="0">
              <a:solidFill>
                <a:srgbClr val="C00000"/>
              </a:solidFill>
              <a:latin typeface="Times New Roman"/>
              <a:ea typeface="华文细黑"/>
              <a:cs typeface="Times New Roman"/>
            </a:endParaRPr>
          </a:p>
        </p:txBody>
      </p:sp>
      <p:sp>
        <p:nvSpPr>
          <p:cNvPr id="9" name="矩形 8"/>
          <p:cNvSpPr/>
          <p:nvPr/>
        </p:nvSpPr>
        <p:spPr>
          <a:xfrm>
            <a:off x="2217142" y="5417618"/>
            <a:ext cx="2690160"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C—(2</a:t>
            </a:r>
            <a:r>
              <a:rPr lang="en-US" altLang="zh-CN" sz="2800" kern="100" dirty="0" smtClean="0">
                <a:solidFill>
                  <a:srgbClr val="C00000"/>
                </a:solidFill>
                <a:latin typeface="Times New Roman"/>
                <a:ea typeface="华文细黑"/>
                <a:cs typeface="Times New Roman"/>
              </a:rPr>
              <a:t>)     D</a:t>
            </a:r>
            <a:r>
              <a:rPr lang="en-US" altLang="zh-CN" sz="2800" kern="100" dirty="0">
                <a:solidFill>
                  <a:srgbClr val="C00000"/>
                </a:solidFill>
                <a:latin typeface="Times New Roman"/>
                <a:ea typeface="华文细黑"/>
                <a:cs typeface="Times New Roman"/>
              </a:rPr>
              <a:t>—(1)</a:t>
            </a:r>
            <a:endParaRPr lang="zh-CN" altLang="en-US" sz="2800" kern="100" dirty="0">
              <a:solidFill>
                <a:srgbClr val="C00000"/>
              </a:solidFill>
              <a:latin typeface="Times New Roman"/>
              <a:ea typeface="华文细黑"/>
              <a:cs typeface="Times New Roman"/>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207228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6" grpId="0"/>
      <p:bldP spid="6" grpId="1"/>
      <p:bldP spid="7" grpId="0"/>
      <p:bldP spid="7" grpId="1"/>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26662"/>
            <a:ext cx="11449272" cy="769417"/>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a:t>
            </a:r>
            <a:r>
              <a:rPr lang="en-US" altLang="zh-CN" sz="2800" b="1" kern="100" dirty="0">
                <a:solidFill>
                  <a:srgbClr val="0000FF"/>
                </a:solidFill>
                <a:latin typeface="Times New Roman" pitchFamily="18" charset="0"/>
                <a:ea typeface="Times New Roman" pitchFamily="18" charset="0"/>
                <a:cs typeface="Times New Roman" pitchFamily="18" charset="0"/>
              </a:rPr>
              <a:t>(2015·</a:t>
            </a:r>
            <a:r>
              <a:rPr lang="zh-CN" altLang="zh-CN" sz="2800" b="1" kern="100" dirty="0">
                <a:solidFill>
                  <a:srgbClr val="0000FF"/>
                </a:solidFill>
                <a:latin typeface="Times New Roman" pitchFamily="18" charset="0"/>
                <a:ea typeface="+mj-ea"/>
                <a:cs typeface="Times New Roman" pitchFamily="18" charset="0"/>
              </a:rPr>
              <a:t>全国</a:t>
            </a:r>
            <a:r>
              <a:rPr lang="en-US" altLang="zh-CN" sz="2800" b="1" kern="100" dirty="0">
                <a:solidFill>
                  <a:srgbClr val="0000FF"/>
                </a:solidFill>
                <a:latin typeface="Times New Roman" pitchFamily="18" charset="0"/>
                <a:ea typeface="Times New Roman" pitchFamily="18" charset="0"/>
                <a:cs typeface="Times New Roman" pitchFamily="18" charset="0"/>
              </a:rPr>
              <a:t>Ⅱ)</a:t>
            </a:r>
            <a:r>
              <a:rPr lang="zh-CN" altLang="zh-CN" sz="2800" b="1" kern="100" dirty="0">
                <a:solidFill>
                  <a:srgbClr val="0000FF"/>
                </a:solidFill>
                <a:latin typeface="+mj-ea"/>
                <a:ea typeface="+mj-ea"/>
                <a:cs typeface="Times New Roman"/>
              </a:rPr>
              <a:t>阅读下面的文字，完成文后题目。</a:t>
            </a:r>
          </a:p>
        </p:txBody>
      </p:sp>
      <p:sp>
        <p:nvSpPr>
          <p:cNvPr id="3" name="矩形 2"/>
          <p:cNvSpPr/>
          <p:nvPr/>
        </p:nvSpPr>
        <p:spPr>
          <a:xfrm>
            <a:off x="334566" y="783970"/>
            <a:ext cx="11449272" cy="594006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塾师老汪</a:t>
            </a:r>
          </a:p>
          <a:p>
            <a:pPr indent="718185" algn="just">
              <a:lnSpc>
                <a:spcPct val="150000"/>
              </a:lnSpc>
              <a:spcAft>
                <a:spcPts val="0"/>
              </a:spcAft>
            </a:pPr>
            <a:r>
              <a:rPr lang="zh-CN" altLang="zh-CN" sz="2800" kern="100" dirty="0">
                <a:latin typeface="Times New Roman"/>
                <a:ea typeface="华文细黑"/>
                <a:cs typeface="Times New Roman"/>
              </a:rPr>
              <a:t>老汪在开封上过七年学，也算有学问了。老汪瘦，留个分头，穿上长衫，像个读书人；但老汪嘴笨，又有些结巴，并不适合教书。也许他肚子里有东西，但像茶壶里煮饺子，倒不出来。头几年教私塾，每到一家，教不到三个月，就被人辞退了。</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人问：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老汪，你有学问吗？</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老汪红着脸：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拿纸笔来，我给你做一篇述论。</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有，咋说不出来呢？</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老汪叹息：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我跟你说不清楚，躁人之辞多，吉人之辞寡。</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06405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19306"/>
            <a:ext cx="1144927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但不管辞之多寡，学堂上，《论语》中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四海困穷，天禄永终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一句，哪有翻来覆去讲十天还讲不清楚的道理？自己讲不清楚，动不动还跟学生急：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啥叫朽木不可雕呢？圣人指的就是你们。</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四处流落七八年，老汪终于在镇上落下了脚。</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老汪的私塾，设在东家老范的牛屋。老汪亲题了一块匾，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种桃书屋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，挂在牛屋的门楣上。老范自家设私塾，允许别家孩子来随听，不用交束</a:t>
            </a:r>
            <a:r>
              <a:rPr lang="zh-CN" altLang="zh-CN" sz="2800" kern="100" dirty="0">
                <a:latin typeface="宋体"/>
                <a:ea typeface="华文细黑"/>
                <a:cs typeface="宋体"/>
              </a:rPr>
              <a:t>脩</a:t>
            </a:r>
            <a:r>
              <a:rPr lang="zh-CN" altLang="zh-CN" sz="2800" kern="100" dirty="0">
                <a:latin typeface="楷体_GB2312"/>
                <a:ea typeface="华文细黑"/>
                <a:cs typeface="楷体_GB2312"/>
              </a:rPr>
              <a:t>，自带干粮就行了。十里八乡，便有许多孩子来随听。由于老汪讲文讲不清楚，徒儿们十有八个与他作对，何况十有八个本也没想听学，只是借此躲开家中活计，图个安逸罢了。但老汪是个认真的人，便平添了许多烦恼，往往讲着讲着就不讲了，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我讲你们也不懂。</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5702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972314"/>
            <a:ext cx="11449272" cy="4257680"/>
          </a:xfrm>
          <a:prstGeom prst="rect">
            <a:avLst/>
          </a:prstGeom>
        </p:spPr>
        <p:txBody>
          <a:bodyPr wrap="square" lIns="121898" tIns="60948" rIns="121898" bIns="60948">
            <a:spAutoFit/>
          </a:bodyPr>
          <a:lstStyle/>
          <a:p>
            <a:pPr indent="718185" algn="just">
              <a:lnSpc>
                <a:spcPts val="5500"/>
              </a:lnSpc>
              <a:spcAft>
                <a:spcPts val="0"/>
              </a:spcAft>
            </a:pPr>
            <a:r>
              <a:rPr lang="zh-CN" altLang="zh-CN" sz="2800" kern="100" dirty="0">
                <a:latin typeface="Times New Roman"/>
                <a:ea typeface="华文细黑"/>
                <a:cs typeface="Times New Roman"/>
              </a:rPr>
              <a:t>如讲到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有朋自远方来，不亦乐乎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徒儿们以为远道来了朋友，孔子高兴，而老汪说高兴个啥呀，恰恰是圣人伤了心，如果身边有朋友，心里的话都说完了，远道来个人，不是添堵吗？恰恰是身边没朋友，才把这个远道来的人当朋友呢；这个远道来的人，是不是朋友，还两说着呢；只不过借着这话儿，拐着弯骂人罢了。徒儿们都说孔子不是东西，老汪一个人伤心地流下了眼泪</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5491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77466"/>
            <a:ext cx="11449272"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老汪教学之余，有个癖好，每月两次，阴历十五和三十，中午时分，爱一个人四处乱走。拽开大步，一路走去，见人也不打招呼。有时顺着</a:t>
            </a:r>
            <a:r>
              <a:rPr lang="zh-CN" altLang="zh-CN" sz="2800" kern="100" spc="-50" dirty="0">
                <a:solidFill>
                  <a:prstClr val="black"/>
                </a:solidFill>
                <a:latin typeface="Times New Roman"/>
                <a:ea typeface="华文细黑"/>
                <a:cs typeface="Times New Roman"/>
              </a:rPr>
              <a:t>大路，有时在野地里。夏天走出一头汗，冬天也走出一头汗。大家一</a:t>
            </a:r>
            <a:r>
              <a:rPr lang="zh-CN" altLang="zh-CN" sz="2800" kern="100" spc="-50" dirty="0" smtClean="0">
                <a:solidFill>
                  <a:prstClr val="black"/>
                </a:solidFill>
                <a:latin typeface="Times New Roman"/>
                <a:ea typeface="华文细黑"/>
                <a:cs typeface="Times New Roman"/>
              </a:rPr>
              <a:t>开始</a:t>
            </a:r>
            <a:r>
              <a:rPr lang="zh-CN" altLang="zh-CN" sz="2800" kern="100" dirty="0" smtClean="0">
                <a:solidFill>
                  <a:prstClr val="black"/>
                </a:solidFill>
                <a:latin typeface="Times New Roman"/>
                <a:ea typeface="华文细黑"/>
                <a:cs typeface="Times New Roman"/>
              </a:rPr>
              <a:t>觉得他是乱走，但月月如此，年年如此，也就不是乱走了。十五或三十，偶尔刮大风下大雨不能走了，老汪会被憋得满头青筋。一天中午，东家老范从各村起租子回来，老汪身披褂子正要出门，两人在门口碰上了。老范想起今天是阴历十五，便拦住老汪问：</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老汪，这一年一年的，到底走个啥呢？</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lvl="0" indent="718185" algn="just">
              <a:lnSpc>
                <a:spcPct val="150000"/>
              </a:lnSpc>
            </a:pPr>
            <a:r>
              <a:rPr lang="zh-CN" altLang="zh-CN" sz="2800" kern="100" dirty="0">
                <a:solidFill>
                  <a:prstClr val="black"/>
                </a:solidFill>
                <a:latin typeface="Times New Roman"/>
                <a:ea typeface="华文细黑"/>
                <a:cs typeface="Times New Roman"/>
              </a:rPr>
              <a:t>老汪：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东家，没法给你说，说也说不清。</a:t>
            </a:r>
            <a:r>
              <a:rPr lang="en-US" altLang="zh-CN" sz="2800" kern="100" dirty="0" smtClean="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8486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04739" y="-47798"/>
            <a:ext cx="11679403" cy="6918536"/>
          </a:xfrm>
          <a:prstGeom prst="rect">
            <a:avLst/>
          </a:prstGeom>
        </p:spPr>
        <p:txBody>
          <a:bodyPr wrap="square" lIns="121898" tIns="60948" rIns="121898" bIns="60948">
            <a:spAutoFit/>
          </a:bodyPr>
          <a:lstStyle/>
          <a:p>
            <a:pPr lvl="0" indent="718185" algn="just">
              <a:lnSpc>
                <a:spcPct val="145000"/>
              </a:lnSpc>
            </a:pPr>
            <a:r>
              <a:rPr lang="zh-CN" altLang="zh-CN" sz="2800" kern="100" smtClean="0">
                <a:solidFill>
                  <a:prstClr val="black"/>
                </a:solidFill>
                <a:latin typeface="Times New Roman"/>
                <a:ea typeface="华文细黑"/>
                <a:cs typeface="Times New Roman"/>
              </a:rPr>
              <a:t>这年</a:t>
            </a:r>
            <a:r>
              <a:rPr lang="zh-CN" altLang="zh-CN" sz="2800" kern="100" dirty="0">
                <a:solidFill>
                  <a:prstClr val="black"/>
                </a:solidFill>
                <a:latin typeface="Times New Roman"/>
                <a:ea typeface="华文细黑"/>
                <a:cs typeface="Times New Roman"/>
              </a:rPr>
              <a:t>端午节，老范招待老汪吃饭，吃着吃着，又说到走上。老汪喝多了，趴到桌角上哭着说：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总想一个人。半个月积得憋得慌，走走散散，也就好了。</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indent="718185" algn="just">
              <a:lnSpc>
                <a:spcPct val="145000"/>
              </a:lnSpc>
            </a:pPr>
            <a:r>
              <a:rPr lang="zh-CN" altLang="zh-CN" sz="2800" kern="100" dirty="0" smtClean="0">
                <a:solidFill>
                  <a:prstClr val="black"/>
                </a:solidFill>
                <a:latin typeface="Times New Roman"/>
                <a:ea typeface="华文细黑"/>
                <a:cs typeface="Times New Roman"/>
              </a:rPr>
              <a:t>这下老范明白了：</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怕不是你爹吧，当年供你上学不容易。</a:t>
            </a:r>
            <a:r>
              <a:rPr lang="en-US" altLang="zh-CN" sz="2800" kern="100" dirty="0" smtClean="0">
                <a:solidFill>
                  <a:prstClr val="black"/>
                </a:solidFill>
                <a:latin typeface="宋体"/>
                <a:ea typeface="华文细黑"/>
                <a:cs typeface="Times New Roman"/>
              </a:rPr>
              <a:t>”</a:t>
            </a:r>
            <a:endParaRPr lang="zh-CN" altLang="zh-CN" sz="1050" kern="100" dirty="0" smtClean="0">
              <a:solidFill>
                <a:prstClr val="black"/>
              </a:solidFill>
              <a:latin typeface="宋体"/>
              <a:cs typeface="Courier New"/>
            </a:endParaRPr>
          </a:p>
          <a:p>
            <a:pPr lvl="0" indent="718185" algn="just">
              <a:lnSpc>
                <a:spcPct val="145000"/>
              </a:lnSpc>
            </a:pPr>
            <a:r>
              <a:rPr lang="zh-CN" altLang="zh-CN" sz="2800" kern="100" dirty="0" smtClean="0">
                <a:solidFill>
                  <a:prstClr val="black"/>
                </a:solidFill>
                <a:latin typeface="Times New Roman"/>
                <a:ea typeface="华文细黑"/>
                <a:cs typeface="Times New Roman"/>
              </a:rPr>
              <a:t>老汪</a:t>
            </a:r>
            <a:r>
              <a:rPr lang="zh-CN" altLang="zh-CN" sz="2800" kern="100" dirty="0">
                <a:solidFill>
                  <a:prstClr val="black"/>
                </a:solidFill>
                <a:latin typeface="Times New Roman"/>
                <a:ea typeface="华文细黑"/>
                <a:cs typeface="Times New Roman"/>
              </a:rPr>
              <a:t>哭着摇头：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不会是他。</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indent="718185" algn="just">
              <a:lnSpc>
                <a:spcPct val="145000"/>
              </a:lnSpc>
            </a:pPr>
            <a:r>
              <a:rPr lang="zh-CN" altLang="zh-CN" sz="2800" kern="100" dirty="0">
                <a:solidFill>
                  <a:prstClr val="black"/>
                </a:solidFill>
                <a:latin typeface="Times New Roman"/>
                <a:ea typeface="华文细黑"/>
                <a:cs typeface="Times New Roman"/>
              </a:rPr>
              <a:t>老范：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如果是活着的人，想谁，找谁一趟不就完了？</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18185" algn="just">
              <a:lnSpc>
                <a:spcPct val="145000"/>
              </a:lnSpc>
              <a:spcAft>
                <a:spcPts val="0"/>
              </a:spcAft>
            </a:pPr>
            <a:r>
              <a:rPr lang="zh-CN" altLang="zh-CN" sz="2800" kern="100" spc="-100" dirty="0">
                <a:latin typeface="Times New Roman"/>
                <a:ea typeface="华文细黑"/>
                <a:cs typeface="Times New Roman"/>
              </a:rPr>
              <a:t>老汪摇头：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找不得，找不得，当年就是因为个找，我差点丢了命。</a:t>
            </a:r>
            <a:r>
              <a:rPr lang="en-US" altLang="zh-CN" sz="2800" kern="100" spc="-100" dirty="0">
                <a:latin typeface="宋体"/>
                <a:ea typeface="华文细黑"/>
                <a:cs typeface="Times New Roman"/>
              </a:rPr>
              <a:t>”</a:t>
            </a:r>
            <a:endParaRPr lang="zh-CN" altLang="zh-CN" sz="1050" kern="100" spc="-100" dirty="0">
              <a:latin typeface="宋体"/>
              <a:cs typeface="Courier New"/>
            </a:endParaRPr>
          </a:p>
          <a:p>
            <a:pPr indent="718185" algn="just">
              <a:lnSpc>
                <a:spcPct val="145000"/>
              </a:lnSpc>
              <a:spcAft>
                <a:spcPts val="0"/>
              </a:spcAft>
            </a:pPr>
            <a:r>
              <a:rPr lang="zh-CN" altLang="zh-CN" sz="2800" kern="100" dirty="0">
                <a:latin typeface="Times New Roman"/>
                <a:ea typeface="华文细黑"/>
                <a:cs typeface="Times New Roman"/>
              </a:rPr>
              <a:t>老范心里一惊，不再问了，只是说：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大中午的，野地里不干净，别碰着无常。</a:t>
            </a:r>
            <a:r>
              <a:rPr lang="en-US" altLang="zh-CN" sz="2800" kern="100" dirty="0" smtClean="0">
                <a:latin typeface="宋体"/>
                <a:ea typeface="华文细黑"/>
                <a:cs typeface="Times New Roman"/>
              </a:rPr>
              <a:t>”</a:t>
            </a:r>
            <a:endParaRPr lang="en-US" altLang="zh-CN" sz="1050" kern="100" dirty="0">
              <a:latin typeface="宋体"/>
              <a:cs typeface="Courier New"/>
            </a:endParaRPr>
          </a:p>
          <a:p>
            <a:pPr lvl="0" indent="718185" algn="just">
              <a:lnSpc>
                <a:spcPct val="145000"/>
              </a:lnSpc>
            </a:pPr>
            <a:r>
              <a:rPr lang="zh-CN" altLang="zh-CN" sz="2800" kern="100" dirty="0">
                <a:solidFill>
                  <a:prstClr val="black"/>
                </a:solidFill>
                <a:latin typeface="Times New Roman"/>
                <a:ea typeface="华文细黑"/>
                <a:cs typeface="Times New Roman"/>
              </a:rPr>
              <a:t>老汪摇头：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缘溪行，忘路之远近。</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indent="718185" algn="just">
              <a:lnSpc>
                <a:spcPct val="145000"/>
              </a:lnSpc>
            </a:pPr>
            <a:r>
              <a:rPr lang="zh-CN" altLang="zh-CN" sz="2800" kern="100" dirty="0">
                <a:solidFill>
                  <a:prstClr val="black"/>
                </a:solidFill>
                <a:latin typeface="Times New Roman"/>
                <a:ea typeface="华文细黑"/>
                <a:cs typeface="Times New Roman"/>
              </a:rPr>
              <a:t>又说：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碰到无常也不怕，他要让我走，我就跟他走了。</a:t>
            </a:r>
            <a:r>
              <a:rPr lang="en-US" altLang="zh-CN" sz="2800" kern="100" dirty="0" smtClean="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3580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0624" y="-57958"/>
            <a:ext cx="11796197" cy="6995737"/>
          </a:xfrm>
          <a:prstGeom prst="rect">
            <a:avLst/>
          </a:prstGeom>
        </p:spPr>
        <p:txBody>
          <a:bodyPr wrap="square" lIns="121898" tIns="60948" rIns="121898" bIns="60948">
            <a:spAutoFit/>
          </a:bodyPr>
          <a:lstStyle/>
          <a:p>
            <a:pPr indent="718185" algn="just">
              <a:lnSpc>
                <a:spcPct val="145000"/>
              </a:lnSpc>
              <a:spcAft>
                <a:spcPts val="0"/>
              </a:spcAft>
            </a:pPr>
            <a:r>
              <a:rPr lang="zh-CN" altLang="zh-CN" sz="2800" kern="100" smtClean="0">
                <a:latin typeface="Times New Roman"/>
                <a:ea typeface="华文细黑"/>
                <a:cs typeface="Times New Roman"/>
              </a:rPr>
              <a:t>老汪</a:t>
            </a:r>
            <a:r>
              <a:rPr lang="zh-CN" altLang="zh-CN" sz="2800" kern="100" dirty="0" smtClean="0">
                <a:latin typeface="Times New Roman"/>
                <a:ea typeface="华文细黑"/>
                <a:cs typeface="Times New Roman"/>
              </a:rPr>
              <a:t>的老婆叫银瓶。银瓶不识字，但跟老汪一起张罗私塾。老汪嘴笨，银瓶嘴却能说。但她说的不是学堂的事，尽是些东邻西舍的闲话。嘴像刮风似的，想起什么说什么。人劝老汪：</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老汪，你是有学问的人，你老婆那个嘴，你也劝劝。</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45000"/>
              </a:lnSpc>
              <a:spcAft>
                <a:spcPts val="0"/>
              </a:spcAft>
            </a:pPr>
            <a:r>
              <a:rPr lang="zh-CN" altLang="zh-CN" sz="2800" kern="100" dirty="0" smtClean="0">
                <a:latin typeface="Times New Roman"/>
                <a:ea typeface="华文细黑"/>
                <a:cs typeface="Times New Roman"/>
              </a:rPr>
              <a:t>老</a:t>
            </a:r>
            <a:r>
              <a:rPr lang="zh-CN" altLang="zh-CN" sz="2800" kern="100" dirty="0">
                <a:latin typeface="Times New Roman"/>
                <a:ea typeface="华文细黑"/>
                <a:cs typeface="Times New Roman"/>
              </a:rPr>
              <a:t>汪一声叹息：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一个人说正经话，说得不对可以劝他；一个人胡言乱语，何劝之有？</a:t>
            </a:r>
            <a:r>
              <a:rPr lang="en-US" altLang="zh-CN" sz="2800" kern="100" dirty="0" smtClean="0">
                <a:latin typeface="宋体"/>
                <a:ea typeface="华文细黑"/>
                <a:cs typeface="Times New Roman"/>
              </a:rPr>
              <a:t>”</a:t>
            </a:r>
            <a:endParaRPr lang="en-US" altLang="zh-CN" sz="1050" kern="100" dirty="0">
              <a:latin typeface="宋体"/>
              <a:cs typeface="Courier New"/>
            </a:endParaRPr>
          </a:p>
          <a:p>
            <a:pPr lvl="0" indent="718185" algn="just">
              <a:lnSpc>
                <a:spcPct val="145000"/>
              </a:lnSpc>
            </a:pPr>
            <a:r>
              <a:rPr lang="zh-CN" altLang="zh-CN" sz="2800" kern="100" dirty="0">
                <a:solidFill>
                  <a:prstClr val="black"/>
                </a:solidFill>
                <a:latin typeface="Times New Roman"/>
                <a:ea typeface="华文细黑"/>
                <a:cs typeface="Times New Roman"/>
              </a:rPr>
              <a:t>银瓶除了嘴能说，还爱占人便宜，不占便宜就觉得吃亏。逛一趟集市，买人几棵葱，非拿人两头蒜；买人二尺布，非搭两绺线。夏秋两季，爱到地里拾庄稼，碰到谁家还没收的庄稼，也顺手牵羊捋上两把。从学堂出南门离东家老范的地亩最近，所以捋拿老范的庄稼最多。一次老范到后院牲口棚看牲口，管家老季跟了过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东家，把老汪辞了吧。</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16171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512325"/>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smtClean="0">
                <a:latin typeface="Times New Roman"/>
                <a:ea typeface="华文细黑"/>
                <a:cs typeface="Times New Roman"/>
              </a:rPr>
              <a:t>老范</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为啥？</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老季</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老汪教书，娃儿们都听不懂。</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不懂才教，懂还教个啥？</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不为老汪。</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为啥？</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为他老婆，爱偷庄稼，是个贼。</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老范挥挥手：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娘们儿家。</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又说：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贼就贼吧，我五十顷地，还养不起一个贼？</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08809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765498"/>
            <a:ext cx="11449272" cy="327566"/>
          </a:xfrm>
          <a:prstGeom prst="rect">
            <a:avLst/>
          </a:prstGeom>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3" name="矩形 2"/>
          <p:cNvSpPr/>
          <p:nvPr/>
        </p:nvSpPr>
        <p:spPr>
          <a:xfrm>
            <a:off x="340298" y="765498"/>
            <a:ext cx="11500473" cy="4534831"/>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鉴赏评价　</a:t>
            </a:r>
            <a:r>
              <a:rPr lang="en-US" altLang="zh-CN" sz="2800" kern="100" dirty="0">
                <a:solidFill>
                  <a:prstClr val="black"/>
                </a:solidFill>
                <a:latin typeface="Times New Roman"/>
                <a:ea typeface="华文细黑"/>
                <a:cs typeface="Courier New"/>
              </a:rPr>
              <a:t>D</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体会重要语句的丰富含意，品味精彩的语言表达艺术；</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鉴赏作品的文学形象，领悟作品的艺术魅力；</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评价作品表现出的价值判断和审美取向。</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探究　</a:t>
            </a:r>
            <a:r>
              <a:rPr lang="en-US" altLang="zh-CN" sz="2800" kern="100" dirty="0">
                <a:solidFill>
                  <a:prstClr val="black"/>
                </a:solidFill>
                <a:latin typeface="Times New Roman"/>
                <a:ea typeface="华文细黑"/>
                <a:cs typeface="Courier New"/>
              </a:rPr>
              <a:t>F</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从不同角度和层面发掘作品的意蕴、民族心理和人文精神；</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探讨作者的创作背景和创作意图；</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对作品进行个性化阅读和有创意的解读。</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3779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513429"/>
            <a:ext cx="11449272" cy="262659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这话被喂牲口的老宋听到了。老宋也有一个娃跟着老汪学《论语》，老宋便把这话又学给了老汪。没想到老汪潸然泪下：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啥叫有朋自远方来？这就叫有朋自远方来。</a:t>
            </a:r>
            <a:r>
              <a:rPr lang="en-US" altLang="zh-CN" sz="2800" kern="100" dirty="0" smtClean="0">
                <a:latin typeface="宋体"/>
                <a:ea typeface="华文细黑"/>
                <a:cs typeface="Times New Roman"/>
              </a:rPr>
              <a:t>”</a:t>
            </a: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选自刘震云《一句顶一万句》，有删改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334566" y="3106486"/>
            <a:ext cx="11449272" cy="19794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标段画句：标出段数，画出有关人物、情节、环境、主题方面的关键性词句。</a:t>
            </a:r>
            <a:endParaRPr lang="zh-CN" altLang="zh-CN" sz="1050" kern="100" dirty="0">
              <a:effectLst/>
              <a:latin typeface="宋体"/>
              <a:cs typeface="Courier New"/>
            </a:endParaRPr>
          </a:p>
        </p:txBody>
      </p:sp>
    </p:spTree>
    <p:extLst>
      <p:ext uri="{BB962C8B-B14F-4D97-AF65-F5344CB8AC3E}">
        <p14:creationId xmlns:p14="http://schemas.microsoft.com/office/powerpoint/2010/main" val="389838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98954"/>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梳理情节：小说的线索是什么？请根据线索切分情节。</a:t>
            </a:r>
            <a:endParaRPr lang="zh-CN" altLang="zh-CN" sz="1050" kern="100" dirty="0">
              <a:effectLst/>
              <a:latin typeface="宋体"/>
              <a:cs typeface="Courier New"/>
            </a:endParaRPr>
          </a:p>
        </p:txBody>
      </p:sp>
      <p:sp>
        <p:nvSpPr>
          <p:cNvPr id="7" name="TextBox 6"/>
          <p:cNvSpPr txBox="1"/>
          <p:nvPr/>
        </p:nvSpPr>
        <p:spPr>
          <a:xfrm>
            <a:off x="9447581" y="2853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46369" y="842088"/>
            <a:ext cx="11386607" cy="5909310"/>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本文以介绍塾师老汪这个人的教书、癖好和家庭情况为线索，依次写</a:t>
            </a:r>
            <a:r>
              <a:rPr lang="zh-CN" altLang="zh-CN" sz="2800" kern="100" dirty="0">
                <a:latin typeface="Times New Roman"/>
                <a:ea typeface="华文细黑"/>
                <a:cs typeface="Times New Roman"/>
              </a:rPr>
              <a:t>了三个层次。</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第一层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开端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：介绍了老汪口拙，教学总是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讲不清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，无人赏识，四处漂泊，最终落脚镇上。</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第二层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发展</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：老汪曲解经典名句，暗示了其内心的孤独。</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第三层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发展</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：介绍了老汪的癖好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四处乱走，其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乱走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的原因似乎连自己也说不清。</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第四层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高潮、结局</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31</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：介绍老汪的老婆爱占小便宜却被东家老范包容，老汪因此对那句经典名句有了独特的认识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87263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08461"/>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感知形象：老汪是怎样的一个人？</a:t>
            </a:r>
            <a:endParaRPr lang="zh-CN" altLang="zh-CN" sz="2700" kern="100" dirty="0">
              <a:effectLst/>
              <a:latin typeface="宋体"/>
              <a:cs typeface="Courier New"/>
            </a:endParaRPr>
          </a:p>
        </p:txBody>
      </p:sp>
      <p:sp>
        <p:nvSpPr>
          <p:cNvPr id="10" name="矩形 9"/>
          <p:cNvSpPr/>
          <p:nvPr/>
        </p:nvSpPr>
        <p:spPr>
          <a:xfrm>
            <a:off x="365367" y="2098143"/>
            <a:ext cx="11449272" cy="74633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探知主题：请概括出小说的主题。</a:t>
            </a:r>
            <a:endParaRPr lang="zh-CN" altLang="zh-CN" sz="2700" kern="100" dirty="0">
              <a:effectLst/>
              <a:latin typeface="宋体"/>
              <a:cs typeface="Courier New"/>
            </a:endParaRPr>
          </a:p>
        </p:txBody>
      </p:sp>
      <p:sp>
        <p:nvSpPr>
          <p:cNvPr id="15" name="TextBox 14"/>
          <p:cNvSpPr txBox="1"/>
          <p:nvPr/>
        </p:nvSpPr>
        <p:spPr>
          <a:xfrm>
            <a:off x="5966789" y="26462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478582" y="860405"/>
            <a:ext cx="11162246" cy="1282210"/>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老汪是旧社会里的一名塾师，他温和善良，诚挚率真；懦弱落魄；</a:t>
            </a:r>
            <a:r>
              <a:rPr lang="zh-CN" altLang="zh-CN" sz="2700" kern="100" dirty="0">
                <a:latin typeface="Times New Roman"/>
                <a:ea typeface="华文细黑"/>
                <a:cs typeface="Times New Roman"/>
              </a:rPr>
              <a:t>有书呆子气，内心孤独</a:t>
            </a:r>
            <a:r>
              <a:rPr lang="zh-CN" altLang="zh-CN" sz="2700" kern="100" dirty="0" smtClean="0">
                <a:latin typeface="Times New Roman"/>
                <a:ea typeface="华文细黑"/>
                <a:cs typeface="Times New Roman"/>
              </a:rPr>
              <a:t>。</a:t>
            </a:r>
            <a:endParaRPr lang="zh-CN" altLang="zh-CN" sz="2700" kern="100" dirty="0">
              <a:latin typeface="宋体"/>
              <a:cs typeface="Courier New"/>
            </a:endParaRPr>
          </a:p>
        </p:txBody>
      </p:sp>
      <p:sp>
        <p:nvSpPr>
          <p:cNvPr id="17" name="TextBox 16"/>
          <p:cNvSpPr txBox="1"/>
          <p:nvPr/>
        </p:nvSpPr>
        <p:spPr>
          <a:xfrm>
            <a:off x="5879182" y="229287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8" name="矩形 17"/>
          <p:cNvSpPr/>
          <p:nvPr/>
        </p:nvSpPr>
        <p:spPr>
          <a:xfrm>
            <a:off x="422771" y="2861782"/>
            <a:ext cx="11273868" cy="397031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小说通过对塾师老汪的生存困境和精神困境的叙述、介绍，揭示</a:t>
            </a:r>
            <a:r>
              <a:rPr lang="zh-CN" altLang="zh-CN" sz="2800" kern="100" dirty="0" smtClean="0">
                <a:latin typeface="Times New Roman"/>
                <a:ea typeface="华文细黑"/>
                <a:cs typeface="Times New Roman"/>
              </a:rPr>
              <a:t>了</a:t>
            </a:r>
            <a:r>
              <a:rPr lang="zh-CN" altLang="zh-CN" sz="2800" kern="100" dirty="0">
                <a:latin typeface="Times New Roman"/>
                <a:ea typeface="华文细黑"/>
                <a:cs typeface="Times New Roman"/>
              </a:rPr>
              <a:t>底层知识分子可怜的生存境遇以及孤独和无人理解的精神困境，表达了知识分子被人理解的渴求及对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人生的眷念。</a:t>
            </a:r>
            <a:endParaRPr lang="zh-CN" altLang="zh-CN" sz="2800" kern="100" dirty="0">
              <a:latin typeface="宋体"/>
              <a:cs typeface="Courier New"/>
            </a:endParaRPr>
          </a:p>
          <a:p>
            <a:pPr lvl="0" algn="just">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说明：因本文是刘震云长篇小说《一句顶一万句》中的节选文字，而这部小说是一部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漫游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小说，以杨百顺及其后人的寻找为线索，揭示了中国人的千年孤独，故从这一大主题内对本文主题作出这样的解读。</a:t>
            </a:r>
            <a:r>
              <a:rPr lang="en-US" altLang="zh-CN" sz="2800" kern="100" dirty="0" smtClean="0">
                <a:latin typeface="Times New Roman"/>
                <a:ea typeface="华文细黑"/>
                <a:cs typeface="Courier New"/>
              </a:rPr>
              <a:t>)</a:t>
            </a:r>
          </a:p>
        </p:txBody>
      </p:sp>
    </p:spTree>
    <p:extLst>
      <p:ext uri="{BB962C8B-B14F-4D97-AF65-F5344CB8AC3E}">
        <p14:creationId xmlns:p14="http://schemas.microsoft.com/office/powerpoint/2010/main" val="1308488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6" grpId="0" animBg="1"/>
      <p:bldP spid="16" grpId="1" animBg="1"/>
      <p:bldP spid="18" grpId="0" animBg="1"/>
      <p:bldP spid="1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163828" y="3450859"/>
            <a:ext cx="11599508" cy="99795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文本框 14"/>
          <p:cNvSpPr txBox="1"/>
          <p:nvPr/>
        </p:nvSpPr>
        <p:spPr>
          <a:xfrm>
            <a:off x="184330" y="4564291"/>
            <a:ext cx="11599508" cy="109775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92081" y="-8302"/>
            <a:ext cx="11563765" cy="6790040"/>
          </a:xfrm>
          <a:prstGeom prst="rect">
            <a:avLst/>
          </a:prstGeom>
        </p:spPr>
        <p:txBody>
          <a:bodyPr wrap="square" lIns="121898" tIns="60948" rIns="121898" bIns="60948">
            <a:spAutoFit/>
          </a:bodyPr>
          <a:lstStyle/>
          <a:p>
            <a:pPr algn="just">
              <a:lnSpc>
                <a:spcPct val="135000"/>
              </a:lnSpc>
              <a:spcAft>
                <a:spcPts val="0"/>
              </a:spcAft>
            </a:pPr>
            <a:r>
              <a:rPr lang="zh-CN" altLang="zh-CN" sz="2700" b="1" kern="100" dirty="0">
                <a:latin typeface="Times New Roman"/>
                <a:ea typeface="华文细黑"/>
                <a:cs typeface="Times New Roman"/>
              </a:rPr>
              <a:t>第二时段</a:t>
            </a:r>
            <a:r>
              <a:rPr lang="en-US" altLang="zh-CN" sz="2700" b="1" kern="100" dirty="0">
                <a:latin typeface="Times New Roman"/>
                <a:ea typeface="华文细黑"/>
                <a:cs typeface="Courier New"/>
              </a:rPr>
              <a:t>(</a:t>
            </a:r>
            <a:r>
              <a:rPr lang="zh-CN" altLang="zh-CN" sz="2700" b="1" kern="100" dirty="0">
                <a:latin typeface="Times New Roman"/>
                <a:ea typeface="华文细黑"/>
                <a:cs typeface="Times New Roman"/>
              </a:rPr>
              <a:t>约</a:t>
            </a:r>
            <a:r>
              <a:rPr lang="en-US" altLang="zh-CN" sz="2700" b="1" kern="100" dirty="0">
                <a:latin typeface="Times New Roman"/>
                <a:ea typeface="华文细黑"/>
                <a:cs typeface="Courier New"/>
              </a:rPr>
              <a:t>15</a:t>
            </a:r>
            <a:r>
              <a:rPr lang="zh-CN" altLang="zh-CN" sz="2700" b="1" kern="100" dirty="0">
                <a:latin typeface="Times New Roman"/>
                <a:ea typeface="华文细黑"/>
                <a:cs typeface="Times New Roman"/>
              </a:rPr>
              <a:t>分钟</a:t>
            </a:r>
            <a:r>
              <a:rPr lang="en-US" altLang="zh-CN" sz="2700" b="1" kern="100" dirty="0">
                <a:latin typeface="Times New Roman"/>
                <a:ea typeface="华文细黑"/>
                <a:cs typeface="Courier New"/>
              </a:rPr>
              <a:t>)</a:t>
            </a:r>
            <a:r>
              <a:rPr lang="zh-CN" altLang="zh-CN" sz="2700" b="1" kern="100" dirty="0">
                <a:latin typeface="Times New Roman"/>
                <a:ea typeface="华文细黑"/>
                <a:cs typeface="Times New Roman"/>
              </a:rPr>
              <a:t>：真题训练</a:t>
            </a:r>
            <a:endParaRPr lang="zh-CN" altLang="zh-CN" sz="2700" b="1"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下列对本文相关内容和艺术特色的分析和鉴赏，最恰当的两项是</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本文擅长以经典文句的使用来表现人物性格，如老汪翻来覆去讲不</a:t>
            </a:r>
            <a:r>
              <a:rPr lang="zh-CN" altLang="zh-CN" sz="2700" kern="100" dirty="0" smtClean="0">
                <a:latin typeface="Times New Roman"/>
                <a:ea typeface="华文细黑"/>
                <a:cs typeface="Times New Roman"/>
              </a:rPr>
              <a:t>清楚</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en-US" altLang="zh-CN" sz="2700" kern="100" dirty="0" smtClean="0">
                <a:latin typeface="宋体"/>
                <a:ea typeface="华文细黑"/>
                <a:cs typeface="Times New Roman"/>
              </a:rPr>
              <a:t>“</a:t>
            </a:r>
            <a:r>
              <a:rPr lang="zh-CN" altLang="zh-CN" sz="2700" kern="100" dirty="0">
                <a:latin typeface="Times New Roman"/>
                <a:ea typeface="华文细黑"/>
                <a:cs typeface="Times New Roman"/>
              </a:rPr>
              <a:t>四海困穷，天禄永终</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，就说明了作为乡村塾师的他迂腐无能。</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文中老汪每月两次的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乱走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令人备感困惑，直到端午节老汪酒后</a:t>
            </a:r>
            <a:r>
              <a:rPr lang="zh-CN" altLang="zh-CN" sz="2700" kern="100" dirty="0" smtClean="0">
                <a:latin typeface="Times New Roman"/>
                <a:ea typeface="华文细黑"/>
                <a:cs typeface="Times New Roman"/>
              </a:rPr>
              <a:t>吐真言，</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暴露</a:t>
            </a:r>
            <a:r>
              <a:rPr lang="zh-CN" altLang="zh-CN" sz="2700" kern="100" dirty="0">
                <a:latin typeface="Times New Roman"/>
                <a:ea typeface="华文细黑"/>
                <a:cs typeface="Times New Roman"/>
              </a:rPr>
              <a:t>内心秘密，说出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总想一个人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时，才真相大白。</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本文在人物关系的参照之中塑造老汪的形象，如他对学生、银瓶及</a:t>
            </a:r>
            <a:r>
              <a:rPr lang="zh-CN" altLang="zh-CN" sz="2700" kern="100" dirty="0" smtClean="0">
                <a:latin typeface="Times New Roman"/>
                <a:ea typeface="华文细黑"/>
                <a:cs typeface="Times New Roman"/>
              </a:rPr>
              <a:t>老范等</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不同</a:t>
            </a:r>
            <a:r>
              <a:rPr lang="zh-CN" altLang="zh-CN" sz="2700" kern="100" dirty="0">
                <a:latin typeface="Times New Roman"/>
                <a:ea typeface="华文细黑"/>
                <a:cs typeface="Times New Roman"/>
              </a:rPr>
              <a:t>的人就有不同的言谈、态度，很好地表现了他的个性。</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本文以白话口语为主，又掺入了方言和文言，读来别有风味，同时</a:t>
            </a:r>
            <a:r>
              <a:rPr lang="zh-CN" altLang="zh-CN" sz="2700" kern="100" dirty="0" smtClean="0">
                <a:latin typeface="Times New Roman"/>
                <a:ea typeface="华文细黑"/>
                <a:cs typeface="Times New Roman"/>
              </a:rPr>
              <a:t>，这样</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的</a:t>
            </a:r>
            <a:r>
              <a:rPr lang="zh-CN" altLang="zh-CN" sz="2700" kern="100" dirty="0">
                <a:latin typeface="Times New Roman"/>
                <a:ea typeface="华文细黑"/>
                <a:cs typeface="Times New Roman"/>
              </a:rPr>
              <a:t>语言既契合老汪的身份和生活环境，也暗合他的尴尬处境</a:t>
            </a:r>
            <a:r>
              <a:rPr lang="zh-CN" altLang="zh-CN" sz="2700" kern="100" dirty="0" smtClean="0">
                <a:latin typeface="Times New Roman"/>
                <a:ea typeface="华文细黑"/>
                <a:cs typeface="Times New Roman"/>
              </a:rPr>
              <a:t>。</a:t>
            </a:r>
            <a:endParaRPr lang="en-US"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E.</a:t>
            </a:r>
            <a:r>
              <a:rPr lang="zh-CN" altLang="zh-CN" sz="2700" kern="100" dirty="0">
                <a:latin typeface="Times New Roman"/>
                <a:ea typeface="华文细黑"/>
                <a:cs typeface="Times New Roman"/>
              </a:rPr>
              <a:t>本文虽只是选段，但故事情节相对完整，作者以简约沉稳的白描手法</a:t>
            </a:r>
            <a:r>
              <a:rPr lang="zh-CN" altLang="zh-CN" sz="2700" kern="100" dirty="0" smtClean="0">
                <a:latin typeface="Times New Roman"/>
                <a:ea typeface="华文细黑"/>
                <a:cs typeface="Times New Roman"/>
              </a:rPr>
              <a:t>，生</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动地</a:t>
            </a:r>
            <a:r>
              <a:rPr lang="zh-CN" altLang="zh-CN" sz="2700" kern="100" dirty="0">
                <a:latin typeface="Times New Roman"/>
                <a:ea typeface="华文细黑"/>
                <a:cs typeface="Times New Roman"/>
              </a:rPr>
              <a:t>塑造了人物群像，展开了一幅北方村镇的风俗画卷</a:t>
            </a:r>
            <a:r>
              <a:rPr lang="zh-CN" altLang="zh-CN" sz="2700" kern="100" dirty="0" smtClean="0">
                <a:latin typeface="Times New Roman"/>
                <a:ea typeface="华文细黑"/>
                <a:cs typeface="Times New Roman"/>
              </a:rPr>
              <a:t>。</a:t>
            </a:r>
            <a:endParaRPr lang="zh-CN" altLang="zh-CN" sz="2700" kern="100" dirty="0">
              <a:latin typeface="宋体"/>
              <a:cs typeface="Courier New"/>
            </a:endParaRPr>
          </a:p>
        </p:txBody>
      </p:sp>
      <p:sp>
        <p:nvSpPr>
          <p:cNvPr id="5" name="TextBox 4"/>
          <p:cNvSpPr txBox="1"/>
          <p:nvPr/>
        </p:nvSpPr>
        <p:spPr>
          <a:xfrm>
            <a:off x="10343678" y="66387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401091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4" grpId="0" animBg="1"/>
      <p:bldP spid="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91509" y="830854"/>
            <a:ext cx="11449272" cy="3354740"/>
          </a:xfrm>
          <a:prstGeom prst="rect">
            <a:avLst/>
          </a:prstGeom>
        </p:spPr>
        <p:txBody>
          <a:bodyPr wrap="square" lIns="121898" tIns="60948" rIns="121898" bIns="60948">
            <a:spAutoFit/>
          </a:bodyPr>
          <a:lstStyle/>
          <a:p>
            <a:pPr lvl="0" algn="just">
              <a:lnSpc>
                <a:spcPct val="150000"/>
              </a:lnSpc>
            </a:pPr>
            <a:r>
              <a:rPr lang="zh-CN" altLang="en-US" sz="2800" kern="100" dirty="0">
                <a:solidFill>
                  <a:prstClr val="black"/>
                </a:solidFill>
                <a:latin typeface="Times New Roman"/>
                <a:ea typeface="华文细黑"/>
                <a:cs typeface="Times New Roman"/>
              </a:rPr>
              <a:t>答案及理由</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5" name="矩形 4"/>
          <p:cNvSpPr/>
          <p:nvPr/>
        </p:nvSpPr>
        <p:spPr>
          <a:xfrm>
            <a:off x="2500424" y="765498"/>
            <a:ext cx="9190808" cy="738664"/>
          </a:xfrm>
          <a:prstGeom prst="rect">
            <a:avLst/>
          </a:prstGeom>
        </p:spPr>
        <p:txBody>
          <a:bodyPr>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本文擅长以经典文句的使用来表现人物性格</a:t>
            </a:r>
            <a:r>
              <a:rPr lang="en-US" altLang="zh-CN" sz="2800" kern="100" dirty="0" smtClean="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a:t>
            </a:r>
            <a:endParaRPr lang="zh-CN" altLang="zh-CN" sz="1050" kern="100" dirty="0">
              <a:solidFill>
                <a:srgbClr val="C00000"/>
              </a:solidFill>
              <a:effectLst/>
              <a:latin typeface="宋体"/>
              <a:cs typeface="Courier New"/>
            </a:endParaRPr>
          </a:p>
        </p:txBody>
      </p:sp>
      <p:sp>
        <p:nvSpPr>
          <p:cNvPr id="6" name="矩形 5"/>
          <p:cNvSpPr/>
          <p:nvPr/>
        </p:nvSpPr>
        <p:spPr>
          <a:xfrm>
            <a:off x="350018" y="1399680"/>
            <a:ext cx="11344407" cy="2677656"/>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本文</a:t>
            </a:r>
            <a:r>
              <a:rPr lang="zh-CN" altLang="zh-CN" sz="2800" kern="100" dirty="0">
                <a:solidFill>
                  <a:srgbClr val="C00000"/>
                </a:solidFill>
                <a:latin typeface="Times New Roman"/>
                <a:ea typeface="华文细黑"/>
                <a:cs typeface="Times New Roman"/>
              </a:rPr>
              <a:t>主要是通过语言描写展现人物性格；且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迂腐无能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的说法不恰当。</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真相大白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不太恰当，老汪虽说出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总想一个人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，但并没有说出想谁。</a:t>
            </a:r>
            <a:r>
              <a:rPr lang="en-US" altLang="zh-CN" sz="2800" kern="100" dirty="0">
                <a:solidFill>
                  <a:srgbClr val="C00000"/>
                </a:solidFill>
                <a:latin typeface="Times New Roman"/>
                <a:ea typeface="华文细黑"/>
                <a:cs typeface="Courier New"/>
              </a:rPr>
              <a:t>E</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简约沉稳的白描手法</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错，文中对人物的描写主要是工笔刻画。</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904948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362057"/>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东家老范是一个什么样的人？请结合全文简要分析。</a:t>
            </a:r>
            <a:endParaRPr lang="zh-CN" altLang="zh-CN" sz="1050" kern="100" dirty="0">
              <a:effectLst/>
              <a:latin typeface="宋体"/>
              <a:cs typeface="Courier New"/>
            </a:endParaRPr>
          </a:p>
        </p:txBody>
      </p:sp>
      <p:sp>
        <p:nvSpPr>
          <p:cNvPr id="3" name="矩形 2"/>
          <p:cNvSpPr/>
          <p:nvPr/>
        </p:nvSpPr>
        <p:spPr>
          <a:xfrm>
            <a:off x="291508" y="1016586"/>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solidFill>
                  <a:prstClr val="black"/>
                </a:solidFill>
                <a:latin typeface="Times New Roman"/>
                <a:ea typeface="华文细黑"/>
                <a:cs typeface="Courier New"/>
              </a:rPr>
              <a:t>___</a:t>
            </a:r>
            <a:r>
              <a:rPr lang="en-US" altLang="zh-CN" sz="2800" kern="100" dirty="0" smtClean="0">
                <a:solidFill>
                  <a:prstClr val="black"/>
                </a:solidFill>
                <a:latin typeface="Times New Roman"/>
                <a:ea typeface="华文细黑"/>
                <a:cs typeface="Courier New"/>
              </a:rPr>
              <a:t>___</a:t>
            </a:r>
            <a:endParaRPr lang="en-US" altLang="zh-CN" sz="2800" kern="100" dirty="0">
              <a:solidFill>
                <a:prstClr val="black"/>
              </a:solidFill>
              <a:latin typeface="Times New Roman"/>
              <a:ea typeface="华文细黑"/>
              <a:cs typeface="Courier New"/>
            </a:endParaRPr>
          </a:p>
        </p:txBody>
      </p:sp>
      <p:sp>
        <p:nvSpPr>
          <p:cNvPr id="4" name="矩形 3"/>
          <p:cNvSpPr/>
          <p:nvPr/>
        </p:nvSpPr>
        <p:spPr>
          <a:xfrm>
            <a:off x="2075830" y="927874"/>
            <a:ext cx="9563991"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认真审题，问的是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老范是一个什么样的人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，且简要</a:t>
            </a:r>
            <a:r>
              <a:rPr lang="zh-CN" altLang="zh-CN" sz="2800" kern="100" dirty="0" smtClean="0">
                <a:solidFill>
                  <a:srgbClr val="C00000"/>
                </a:solidFill>
                <a:latin typeface="Times New Roman"/>
                <a:ea typeface="华文细黑"/>
                <a:cs typeface="Times New Roman"/>
              </a:rPr>
              <a:t>分</a:t>
            </a:r>
            <a:endParaRPr lang="zh-CN" altLang="zh-CN" sz="2800" kern="100" dirty="0">
              <a:solidFill>
                <a:srgbClr val="C00000"/>
              </a:solidFill>
              <a:effectLst/>
              <a:latin typeface="宋体"/>
              <a:cs typeface="Courier New"/>
            </a:endParaRPr>
          </a:p>
        </p:txBody>
      </p:sp>
      <p:sp>
        <p:nvSpPr>
          <p:cNvPr id="6" name="矩形 5"/>
          <p:cNvSpPr/>
          <p:nvPr/>
        </p:nvSpPr>
        <p:spPr>
          <a:xfrm>
            <a:off x="370792" y="1557586"/>
            <a:ext cx="11232085" cy="3888500"/>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析。</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鉴赏时要结合情节，如老范设立私塾，但是允许别家孩子来随听；老范关心老汪，却不打听老汪的隐情；老范并不辞退老汪，也容忍老汪媳妇偷庄稼。一个为人大方、友善，做事有分寸、识大体、能包容的老范跃然纸上。其次是结合人物的相关描写。</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明确答题规范，每一点可以先分析其行为，再概括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是一个什么样的人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，也可以先概括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是一个什么样的人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，再具体分析</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4" y="5904700"/>
            <a:ext cx="3066035" cy="950897"/>
          </a:xfrm>
          <a:prstGeom prst="rect">
            <a:avLst/>
          </a:prstGeom>
        </p:spPr>
      </p:pic>
    </p:spTree>
    <p:extLst>
      <p:ext uri="{BB962C8B-B14F-4D97-AF65-F5344CB8AC3E}">
        <p14:creationId xmlns:p14="http://schemas.microsoft.com/office/powerpoint/2010/main" val="322609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6" grpId="0"/>
      <p:bldP spid="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405458"/>
            <a:ext cx="11449272" cy="2062079"/>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4" name="矩形 3"/>
          <p:cNvSpPr/>
          <p:nvPr/>
        </p:nvSpPr>
        <p:spPr>
          <a:xfrm>
            <a:off x="2084510" y="333450"/>
            <a:ext cx="9715403"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自家设私塾而允许别家孩子随听，是个大方的人；</a:t>
            </a:r>
            <a:r>
              <a:rPr lang="en-US" altLang="zh-CN" sz="2800" kern="100" dirty="0">
                <a:solidFill>
                  <a:srgbClr val="C00000"/>
                </a:solidFill>
                <a:latin typeface="宋体"/>
                <a:ea typeface="华文细黑"/>
                <a:cs typeface="Times New Roman"/>
              </a:rPr>
              <a:t>②</a:t>
            </a:r>
            <a:r>
              <a:rPr lang="zh-CN" altLang="zh-CN" sz="2800" kern="100" dirty="0" smtClean="0">
                <a:solidFill>
                  <a:srgbClr val="C00000"/>
                </a:solidFill>
                <a:latin typeface="Times New Roman"/>
                <a:ea typeface="华文细黑"/>
                <a:cs typeface="Times New Roman"/>
              </a:rPr>
              <a:t>关注</a:t>
            </a:r>
            <a:endParaRPr lang="zh-CN" altLang="zh-CN" sz="2800" kern="100" dirty="0">
              <a:solidFill>
                <a:srgbClr val="C00000"/>
              </a:solidFill>
              <a:effectLst/>
              <a:latin typeface="宋体"/>
              <a:cs typeface="Courier New"/>
            </a:endParaRPr>
          </a:p>
        </p:txBody>
      </p:sp>
      <p:sp>
        <p:nvSpPr>
          <p:cNvPr id="6" name="矩形 5"/>
          <p:cNvSpPr/>
          <p:nvPr/>
        </p:nvSpPr>
        <p:spPr>
          <a:xfrm>
            <a:off x="315712" y="981522"/>
            <a:ext cx="11409909" cy="1307346"/>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老汪的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乱走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，并尽力开导安慰，是个友善的人；</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不再追问老汪的隐情，是个有分寸的人；</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不因银瓶而辞退老汪，是个识大体的人</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9" name="矩形 8"/>
          <p:cNvSpPr/>
          <p:nvPr/>
        </p:nvSpPr>
        <p:spPr>
          <a:xfrm>
            <a:off x="291509" y="2337715"/>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a:t>
            </a:r>
            <a:endParaRPr lang="zh-CN" altLang="zh-CN" sz="1050" kern="100" dirty="0">
              <a:effectLst/>
              <a:latin typeface="宋体"/>
              <a:cs typeface="Courier New"/>
            </a:endParaRPr>
          </a:p>
        </p:txBody>
      </p:sp>
      <p:sp>
        <p:nvSpPr>
          <p:cNvPr id="7" name="矩形 6"/>
          <p:cNvSpPr/>
          <p:nvPr/>
        </p:nvSpPr>
        <p:spPr>
          <a:xfrm>
            <a:off x="2162474" y="2421682"/>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人物形象分析概括题</a:t>
            </a:r>
            <a:endParaRPr lang="zh-CN" altLang="en-US" sz="2800" kern="100" dirty="0">
              <a:solidFill>
                <a:srgbClr val="C00000"/>
              </a:solidFill>
              <a:latin typeface="Times New Roman"/>
              <a:ea typeface="华文细黑"/>
              <a:cs typeface="Times New Roman"/>
            </a:endParaRPr>
          </a:p>
        </p:txBody>
      </p:sp>
      <p:sp>
        <p:nvSpPr>
          <p:cNvPr id="10" name="矩形 9"/>
          <p:cNvSpPr/>
          <p:nvPr/>
        </p:nvSpPr>
        <p:spPr>
          <a:xfrm>
            <a:off x="2316450" y="3069754"/>
            <a:ext cx="1223412"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8907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6" grpId="0"/>
      <p:bldP spid="6" grpId="1"/>
      <p:bldP spid="7" grpId="0"/>
      <p:bldP spid="7" grpId="1"/>
      <p:bldP spid="10" grpId="0"/>
      <p:bldP spid="10"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89434"/>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老汪对《论语》中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有朋自远方来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一句的独特理解，其实源于自身人际关系的体验，请结合全文简要分析。</a:t>
            </a:r>
            <a:endParaRPr lang="zh-CN" altLang="zh-CN" sz="1050" kern="100" dirty="0">
              <a:effectLst/>
              <a:latin typeface="宋体"/>
              <a:cs typeface="Courier New"/>
            </a:endParaRPr>
          </a:p>
        </p:txBody>
      </p:sp>
      <p:sp>
        <p:nvSpPr>
          <p:cNvPr id="3" name="矩形 2"/>
          <p:cNvSpPr/>
          <p:nvPr/>
        </p:nvSpPr>
        <p:spPr>
          <a:xfrm>
            <a:off x="291508" y="1494814"/>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solidFill>
                  <a:prstClr val="black"/>
                </a:solidFill>
                <a:latin typeface="Times New Roman"/>
                <a:ea typeface="华文细黑"/>
                <a:cs typeface="Courier New"/>
              </a:rPr>
              <a:t>_____</a:t>
            </a:r>
            <a:r>
              <a:rPr lang="en-US" altLang="zh-CN" sz="2800" kern="100" dirty="0" smtClean="0">
                <a:solidFill>
                  <a:prstClr val="black"/>
                </a:solidFill>
                <a:latin typeface="Times New Roman"/>
                <a:ea typeface="华文细黑"/>
                <a:cs typeface="Courier New"/>
              </a:rPr>
              <a:t>_________________________________________________</a:t>
            </a:r>
            <a:endParaRPr lang="en-US" altLang="zh-CN" sz="2800" kern="100" dirty="0">
              <a:solidFill>
                <a:prstClr val="black"/>
              </a:solidFill>
              <a:latin typeface="Times New Roman"/>
              <a:ea typeface="华文细黑"/>
              <a:cs typeface="Courier New"/>
            </a:endParaRPr>
          </a:p>
        </p:txBody>
      </p:sp>
      <p:sp>
        <p:nvSpPr>
          <p:cNvPr id="4" name="矩形 3"/>
          <p:cNvSpPr/>
          <p:nvPr/>
        </p:nvSpPr>
        <p:spPr>
          <a:xfrm>
            <a:off x="2066594" y="1422806"/>
            <a:ext cx="9563991"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认真审题，题干要求分析老汪对《论语》中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有朋自</a:t>
            </a:r>
            <a:r>
              <a:rPr lang="zh-CN" altLang="zh-CN" sz="2800" kern="100" dirty="0" smtClean="0">
                <a:solidFill>
                  <a:srgbClr val="C00000"/>
                </a:solidFill>
                <a:latin typeface="Times New Roman"/>
                <a:ea typeface="华文细黑"/>
                <a:cs typeface="Times New Roman"/>
              </a:rPr>
              <a:t>远方</a:t>
            </a:r>
            <a:endParaRPr lang="zh-CN" altLang="zh-CN" sz="1050" kern="100" dirty="0">
              <a:solidFill>
                <a:srgbClr val="C00000"/>
              </a:solidFill>
              <a:effectLst/>
              <a:latin typeface="宋体"/>
              <a:cs typeface="Courier New"/>
            </a:endParaRPr>
          </a:p>
        </p:txBody>
      </p:sp>
      <p:sp>
        <p:nvSpPr>
          <p:cNvPr id="5" name="矩形 4"/>
          <p:cNvSpPr/>
          <p:nvPr/>
        </p:nvSpPr>
        <p:spPr>
          <a:xfrm>
            <a:off x="361556" y="2052518"/>
            <a:ext cx="11232085" cy="3970318"/>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一句的独特理解和自身性格的关系，注意结合全文简要分析。特别注意提示语：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源于自身人际关系的体验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梳理文本，确定答题点，阅读时要结合人物性格理解鉴赏人物的语言。抓住老汪对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有朋自远方来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两度解读的不同的具体语境。第一处语境是说老汪教书很认真，但徒儿们无心向学，师徒间彼此缺乏理解。老汪的解读正是自己心境的写照。第二处是在结尾，是在听了老宋的转述，感动于老范的知己之言</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856307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8" y="495938"/>
            <a:ext cx="11449272" cy="2630952"/>
          </a:xfrm>
          <a:prstGeom prst="rect">
            <a:avLst/>
          </a:prstGeom>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5" name="矩形 4"/>
          <p:cNvSpPr/>
          <p:nvPr/>
        </p:nvSpPr>
        <p:spPr>
          <a:xfrm>
            <a:off x="334566" y="405458"/>
            <a:ext cx="11232085" cy="2595069"/>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潸然泪下</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，由衷地感受到朋友的温暖。由此可得，正是借助于老汪两度解读的不同，我们发现老汪内心的孤独与渴求，进而把握小说的主旨。</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明确答题规范，注意本题与其他形象概括类题型的不同，本题侧重分析人物性格与人物语言的对应关系的理解。</a:t>
            </a:r>
            <a:endParaRPr lang="zh-CN" altLang="zh-CN" sz="1050" kern="100" dirty="0">
              <a:solidFill>
                <a:srgbClr val="C00000"/>
              </a:solidFill>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4002315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8" y="438576"/>
            <a:ext cx="11449272" cy="270841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4" name="矩形 3"/>
          <p:cNvSpPr/>
          <p:nvPr/>
        </p:nvSpPr>
        <p:spPr>
          <a:xfrm>
            <a:off x="2144002" y="351810"/>
            <a:ext cx="9619210"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老汪自己孤独不乐，所以从《论语》中读出的也是孤独</a:t>
            </a:r>
            <a:r>
              <a:rPr lang="zh-CN" altLang="zh-CN" sz="2800" kern="100" dirty="0" smtClean="0">
                <a:solidFill>
                  <a:srgbClr val="C00000"/>
                </a:solidFill>
                <a:latin typeface="Times New Roman"/>
                <a:ea typeface="华文细黑"/>
                <a:cs typeface="Times New Roman"/>
              </a:rPr>
              <a:t>不</a:t>
            </a:r>
            <a:endParaRPr lang="zh-CN" altLang="zh-CN" sz="2800" kern="100" dirty="0">
              <a:solidFill>
                <a:srgbClr val="C00000"/>
              </a:solidFill>
              <a:effectLst/>
              <a:latin typeface="宋体"/>
              <a:cs typeface="Courier New"/>
            </a:endParaRPr>
          </a:p>
        </p:txBody>
      </p:sp>
      <p:sp>
        <p:nvSpPr>
          <p:cNvPr id="6" name="矩形 5"/>
          <p:cNvSpPr/>
          <p:nvPr/>
        </p:nvSpPr>
        <p:spPr>
          <a:xfrm>
            <a:off x="343802" y="972286"/>
            <a:ext cx="11232086" cy="1953676"/>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乐，反映的是其个人心境；</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老汪通过曲解《论语》来证明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圣人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也有同样的孤独感，以此抚慰自己的孤独；</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结尾处老汪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发现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老范就是自己的朋友，虽常在身边却宛如远来，这也照应了他此前的理解</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9" name="矩形 8"/>
          <p:cNvSpPr/>
          <p:nvPr/>
        </p:nvSpPr>
        <p:spPr>
          <a:xfrm>
            <a:off x="291508" y="2988510"/>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7" name="矩形 6"/>
          <p:cNvSpPr/>
          <p:nvPr/>
        </p:nvSpPr>
        <p:spPr>
          <a:xfrm>
            <a:off x="2180946" y="3069754"/>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人物形象分析概括题</a:t>
            </a:r>
            <a:endParaRPr lang="zh-CN" altLang="en-US" sz="2800" kern="100" dirty="0">
              <a:solidFill>
                <a:srgbClr val="C00000"/>
              </a:solidFill>
              <a:latin typeface="Times New Roman"/>
              <a:ea typeface="华文细黑"/>
              <a:cs typeface="Times New Roman"/>
            </a:endParaRPr>
          </a:p>
        </p:txBody>
      </p:sp>
      <p:sp>
        <p:nvSpPr>
          <p:cNvPr id="10" name="矩形 9"/>
          <p:cNvSpPr/>
          <p:nvPr/>
        </p:nvSpPr>
        <p:spPr>
          <a:xfrm>
            <a:off x="2153238" y="3717134"/>
            <a:ext cx="1223412"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677118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6" grpId="0"/>
      <p:bldP spid="6" grpId="1"/>
      <p:bldP spid="7" grpId="0"/>
      <p:bldP spid="7" grpId="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693490"/>
            <a:ext cx="11449272" cy="6155507"/>
          </a:xfrm>
          <a:prstGeom prst="rect">
            <a:avLst/>
          </a:prstGeom>
        </p:spPr>
        <p:txBody>
          <a:bodyPr wrap="square" lIns="121898" tIns="60948" rIns="121898" bIns="60948">
            <a:spAutoFit/>
          </a:bodyPr>
          <a:lstStyle/>
          <a:p>
            <a:pPr algn="ctr">
              <a:lnSpc>
                <a:spcPct val="140000"/>
              </a:lnSpc>
              <a:spcAft>
                <a:spcPts val="0"/>
              </a:spcAft>
            </a:pPr>
            <a:r>
              <a:rPr lang="zh-CN" altLang="zh-CN" sz="2800" b="1" kern="100" dirty="0">
                <a:latin typeface="Times New Roman"/>
                <a:ea typeface="华文细黑"/>
                <a:cs typeface="Times New Roman"/>
              </a:rPr>
              <a:t>马兰花</a:t>
            </a:r>
          </a:p>
          <a:p>
            <a:pPr algn="ctr">
              <a:lnSpc>
                <a:spcPct val="140000"/>
              </a:lnSpc>
              <a:spcAft>
                <a:spcPts val="0"/>
              </a:spcAft>
            </a:pPr>
            <a:r>
              <a:rPr lang="zh-CN" altLang="zh-CN" sz="2800" kern="100" dirty="0">
                <a:latin typeface="Times New Roman"/>
                <a:ea typeface="华文细黑"/>
                <a:cs typeface="Times New Roman"/>
              </a:rPr>
              <a:t>李德霞</a:t>
            </a:r>
          </a:p>
          <a:p>
            <a:pPr indent="718185" algn="just">
              <a:lnSpc>
                <a:spcPct val="140000"/>
              </a:lnSpc>
              <a:spcAft>
                <a:spcPts val="0"/>
              </a:spcAft>
            </a:pPr>
            <a:r>
              <a:rPr lang="zh-CN" altLang="zh-CN" sz="2800" kern="100" dirty="0">
                <a:latin typeface="Times New Roman"/>
                <a:ea typeface="华文细黑"/>
                <a:cs typeface="Times New Roman"/>
              </a:rPr>
              <a:t>大清早，马兰花从蔬菜批发市场接了满满一车菜回来。车子还没扎稳，邻摊卖水果的三孬就凑过来说：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兰花姐，卖咸菜的麻婶出事了。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马兰花一惊：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出啥事啦？</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三孬说：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前天晚上，麻婶收摊回家后，突发脑溢血，幸亏被邻居发现，送到医院里，听说现在还在抢救呢。</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马兰花想起来了，难怪昨天就没看见麻婶摆摊卖咸菜。三孬又说：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前天上午麻婶接咸菜钱不够，不是借了你六百块钱吗？听说麻婶的女儿从上海赶过来了，你最好还是抽空跟她说说去。</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3" name="矩形 2"/>
          <p:cNvSpPr/>
          <p:nvPr/>
        </p:nvSpPr>
        <p:spPr>
          <a:xfrm>
            <a:off x="262558" y="108190"/>
            <a:ext cx="11449272" cy="769417"/>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一、</a:t>
            </a:r>
            <a:r>
              <a:rPr lang="en-US" altLang="zh-CN" sz="2800" b="1" kern="100" dirty="0">
                <a:solidFill>
                  <a:srgbClr val="0000FF"/>
                </a:solidFill>
                <a:latin typeface="Times New Roman" pitchFamily="18" charset="0"/>
                <a:ea typeface="Times New Roman" pitchFamily="18" charset="0"/>
                <a:cs typeface="Times New Roman" pitchFamily="18" charset="0"/>
              </a:rPr>
              <a:t>(2015·</a:t>
            </a:r>
            <a:r>
              <a:rPr lang="zh-CN" altLang="zh-CN" sz="2800" b="1" kern="100" dirty="0">
                <a:solidFill>
                  <a:srgbClr val="0000FF"/>
                </a:solidFill>
                <a:latin typeface="Times New Roman" pitchFamily="18" charset="0"/>
                <a:ea typeface="+mj-ea"/>
                <a:cs typeface="Times New Roman" pitchFamily="18" charset="0"/>
              </a:rPr>
              <a:t>全国</a:t>
            </a:r>
            <a:r>
              <a:rPr lang="en-US" altLang="zh-CN" sz="2800" b="1" kern="100" dirty="0">
                <a:solidFill>
                  <a:srgbClr val="0000FF"/>
                </a:solidFill>
                <a:latin typeface="Times New Roman" pitchFamily="18" charset="0"/>
                <a:ea typeface="Times New Roman" pitchFamily="18" charset="0"/>
                <a:cs typeface="Times New Roman" pitchFamily="18" charset="0"/>
              </a:rPr>
              <a:t>Ⅰ)</a:t>
            </a:r>
            <a:r>
              <a:rPr lang="zh-CN" altLang="zh-CN" sz="2800" b="1" kern="100" dirty="0">
                <a:solidFill>
                  <a:srgbClr val="0000FF"/>
                </a:solidFill>
                <a:latin typeface="+mj-ea"/>
                <a:ea typeface="+mj-ea"/>
                <a:cs typeface="Times New Roman"/>
              </a:rPr>
              <a:t>阅读下面的文字，完成文后题目。</a:t>
            </a:r>
          </a:p>
        </p:txBody>
      </p:sp>
    </p:spTree>
    <p:extLst>
      <p:ext uri="{BB962C8B-B14F-4D97-AF65-F5344CB8AC3E}">
        <p14:creationId xmlns:p14="http://schemas.microsoft.com/office/powerpoint/2010/main" val="839030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17426"/>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老汪这一形象与鲁迅笔下的孔乙己在性情气质上有不少相似之处，但二人精神困境的根源实则不同。请简要分析这种相似与不同。</a:t>
            </a:r>
            <a:endParaRPr lang="zh-CN" altLang="zh-CN" sz="1050" kern="100" dirty="0">
              <a:effectLst/>
              <a:latin typeface="宋体"/>
              <a:cs typeface="Courier New"/>
            </a:endParaRPr>
          </a:p>
        </p:txBody>
      </p:sp>
      <p:sp>
        <p:nvSpPr>
          <p:cNvPr id="3" name="矩形 2"/>
          <p:cNvSpPr/>
          <p:nvPr/>
        </p:nvSpPr>
        <p:spPr>
          <a:xfrm>
            <a:off x="291508" y="1350798"/>
            <a:ext cx="11449272" cy="5293733"/>
          </a:xfrm>
          <a:prstGeom prst="rect">
            <a:avLst/>
          </a:prstGeom>
        </p:spPr>
        <p:txBody>
          <a:bodyPr wrap="square" lIns="121898" tIns="60948" rIns="121898" bIns="60948">
            <a:spAutoFit/>
          </a:bodyPr>
          <a:lstStyle/>
          <a:p>
            <a:pPr lvl="0" algn="just">
              <a:lnSpc>
                <a:spcPct val="150000"/>
              </a:lnSpc>
            </a:pPr>
            <a:r>
              <a:rPr lang="zh-CN" altLang="en-US" sz="2800" kern="100" dirty="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solidFill>
                  <a:prstClr val="black"/>
                </a:solidFill>
                <a:latin typeface="Times New Roman"/>
                <a:ea typeface="华文细黑"/>
                <a:cs typeface="Courier New"/>
              </a:rPr>
              <a:t>________________</a:t>
            </a:r>
            <a:r>
              <a:rPr lang="en-US" altLang="zh-CN" sz="2800" kern="100" dirty="0" smtClean="0">
                <a:solidFill>
                  <a:prstClr val="black"/>
                </a:solidFill>
                <a:latin typeface="Times New Roman"/>
                <a:ea typeface="华文细黑"/>
                <a:cs typeface="Courier New"/>
              </a:rPr>
              <a:t>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4" name="矩形 3"/>
          <p:cNvSpPr/>
          <p:nvPr/>
        </p:nvSpPr>
        <p:spPr>
          <a:xfrm>
            <a:off x="2066594" y="1278790"/>
            <a:ext cx="9563991"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形成　</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认真审题，要求分析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相似</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相似</a:t>
            </a:r>
            <a:r>
              <a:rPr lang="en-US" altLang="zh-CN" sz="2800" kern="100" dirty="0" smtClean="0">
                <a:solidFill>
                  <a:srgbClr val="C00000"/>
                </a:solidFill>
                <a:latin typeface="宋体"/>
                <a:ea typeface="华文细黑"/>
                <a:cs typeface="Times New Roman"/>
              </a:rPr>
              <a:t>”</a:t>
            </a:r>
            <a:endParaRPr lang="zh-CN" altLang="zh-CN" sz="1050" kern="100" dirty="0">
              <a:solidFill>
                <a:srgbClr val="C00000"/>
              </a:solidFill>
              <a:effectLst/>
              <a:latin typeface="宋体"/>
              <a:cs typeface="Courier New"/>
            </a:endParaRPr>
          </a:p>
        </p:txBody>
      </p:sp>
      <p:sp>
        <p:nvSpPr>
          <p:cNvPr id="5" name="矩形 4"/>
          <p:cNvSpPr/>
          <p:nvPr/>
        </p:nvSpPr>
        <p:spPr>
          <a:xfrm>
            <a:off x="361556" y="1908502"/>
            <a:ext cx="11232085" cy="4534062"/>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指二人的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性情气质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指二人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精神困境的根源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鉴赏时要把两篇小说结合起来，注意鉴赏探究的不同指向。求同：性情气质。求异：精神困境的根源。前者较易，后者较难。因为两人所处的时代、周遭环境、个人际遇、职业身份不同，最根本的是精神困境的表现不同：孔乙己表现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颓唐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，老汪表现为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憋得慌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。孔乙己与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外在环境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关系很大，老汪更多的是与发自内心的苦闷有关。</a:t>
            </a:r>
            <a:endParaRPr lang="zh-CN" altLang="zh-CN" sz="1050" kern="100" dirty="0">
              <a:solidFill>
                <a:srgbClr val="C00000"/>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545449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P spid="5" grpId="0"/>
      <p:bldP spid="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8" y="438576"/>
            <a:ext cx="11449272" cy="335474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a:t>
            </a:r>
            <a:r>
              <a:rPr lang="en-US" altLang="zh-CN" sz="2800" kern="100" dirty="0">
                <a:solidFill>
                  <a:prstClr val="black"/>
                </a:solidFill>
                <a:latin typeface="Times New Roman"/>
                <a:ea typeface="华文细黑"/>
                <a:cs typeface="Courier New"/>
              </a:rPr>
              <a:t>__</a:t>
            </a:r>
          </a:p>
        </p:txBody>
      </p:sp>
      <p:sp>
        <p:nvSpPr>
          <p:cNvPr id="4" name="矩形 3"/>
          <p:cNvSpPr/>
          <p:nvPr/>
        </p:nvSpPr>
        <p:spPr>
          <a:xfrm>
            <a:off x="2144002" y="351810"/>
            <a:ext cx="9619210"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相似之处：</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都温和善良，诚挚率真；</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都有些懦弱，也</a:t>
            </a:r>
            <a:r>
              <a:rPr lang="zh-CN" altLang="zh-CN" sz="2800" kern="100" dirty="0" smtClean="0">
                <a:solidFill>
                  <a:srgbClr val="C00000"/>
                </a:solidFill>
                <a:latin typeface="Times New Roman"/>
                <a:ea typeface="华文细黑"/>
                <a:cs typeface="Times New Roman"/>
              </a:rPr>
              <a:t>比</a:t>
            </a:r>
            <a:endParaRPr lang="zh-CN" altLang="zh-CN" sz="1050" kern="100" dirty="0">
              <a:solidFill>
                <a:srgbClr val="C00000"/>
              </a:solidFill>
              <a:effectLst/>
              <a:latin typeface="宋体"/>
              <a:cs typeface="Courier New"/>
            </a:endParaRPr>
          </a:p>
        </p:txBody>
      </p:sp>
      <p:sp>
        <p:nvSpPr>
          <p:cNvPr id="5" name="矩形 4"/>
          <p:cNvSpPr/>
          <p:nvPr/>
        </p:nvSpPr>
        <p:spPr>
          <a:xfrm>
            <a:off x="343802" y="972286"/>
            <a:ext cx="11232086" cy="2595069"/>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较落魄；</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都有些书呆子气，喜欢引经据典来自我辩解、自我安慰。</a:t>
            </a:r>
            <a:endParaRPr lang="zh-CN" altLang="zh-CN" sz="1050" kern="100" dirty="0">
              <a:solidFill>
                <a:srgbClr val="C00000"/>
              </a:solidFill>
              <a:latin typeface="宋体"/>
              <a:cs typeface="Courier New"/>
            </a:endParaRPr>
          </a:p>
          <a:p>
            <a:pPr algn="just">
              <a:lnSpc>
                <a:spcPct val="150000"/>
              </a:lnSpc>
              <a:spcAft>
                <a:spcPts val="0"/>
              </a:spcAft>
            </a:pPr>
            <a:r>
              <a:rPr lang="zh-CN" altLang="zh-CN" sz="2800" kern="100" dirty="0">
                <a:solidFill>
                  <a:srgbClr val="C00000"/>
                </a:solidFill>
                <a:latin typeface="Times New Roman"/>
                <a:ea typeface="华文细黑"/>
                <a:cs typeface="Times New Roman"/>
              </a:rPr>
              <a:t>不同之处：</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孔乙己的精神困境主要源自封建文化比如等级观念的压制，以及生活的窘迫；</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老汪的精神困境主要源自内心的憋闷，即难以排解的孤独。</a:t>
            </a:r>
            <a:endParaRPr lang="zh-CN" altLang="zh-CN" sz="1050" kern="100" dirty="0">
              <a:solidFill>
                <a:srgbClr val="C00000"/>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291508" y="3608031"/>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8" name="矩形 7"/>
          <p:cNvSpPr/>
          <p:nvPr/>
        </p:nvSpPr>
        <p:spPr>
          <a:xfrm>
            <a:off x="2180946" y="3689275"/>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人物形象比较探究题</a:t>
            </a:r>
          </a:p>
        </p:txBody>
      </p:sp>
      <p:sp>
        <p:nvSpPr>
          <p:cNvPr id="9" name="矩形 8"/>
          <p:cNvSpPr/>
          <p:nvPr/>
        </p:nvSpPr>
        <p:spPr>
          <a:xfrm>
            <a:off x="2153238" y="4336655"/>
            <a:ext cx="1204176"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F—(1)</a:t>
            </a:r>
            <a:endParaRPr lang="zh-CN" altLang="zh-CN"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61324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P spid="5" grpId="0"/>
      <p:bldP spid="5" grpId="1"/>
      <p:bldP spid="8" grpId="0"/>
      <p:bldP spid="8" grpId="1"/>
      <p:bldP spid="9" grpId="0"/>
      <p:bldP spid="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370051"/>
            <a:ext cx="1144927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三、</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全国甲</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p>
          <a:p>
            <a:pPr algn="ctr">
              <a:lnSpc>
                <a:spcPct val="150000"/>
              </a:lnSpc>
              <a:spcAft>
                <a:spcPts val="0"/>
              </a:spcAft>
            </a:pPr>
            <a:r>
              <a:rPr lang="zh-CN" altLang="zh-CN" sz="2800" b="1" kern="100" dirty="0">
                <a:latin typeface="Times New Roman"/>
                <a:ea typeface="华文细黑"/>
                <a:cs typeface="Times New Roman"/>
              </a:rPr>
              <a:t>战　争</a:t>
            </a:r>
          </a:p>
          <a:p>
            <a:pPr algn="ctr">
              <a:lnSpc>
                <a:spcPct val="150000"/>
              </a:lnSpc>
              <a:spcAft>
                <a:spcPts val="0"/>
              </a:spcAft>
            </a:pP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美</a:t>
            </a: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迈尔尼</a:t>
            </a:r>
          </a:p>
          <a:p>
            <a:pPr indent="718185" algn="just">
              <a:lnSpc>
                <a:spcPct val="150000"/>
              </a:lnSpc>
              <a:spcAft>
                <a:spcPts val="0"/>
              </a:spcAft>
            </a:pPr>
            <a:r>
              <a:rPr lang="en-US" altLang="zh-CN" sz="2800" kern="100" dirty="0">
                <a:latin typeface="Times New Roman"/>
                <a:ea typeface="华文细黑"/>
                <a:cs typeface="Courier New"/>
              </a:rPr>
              <a:t>1941</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月，我在伦敦被炸伤，住进了医院。我的军旅生涯就此黯然结束。我对自己很失望，对这场战争也很失望。</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一天深夜，我想给一位朋友打电话。接线生把我的电话接到了一位妇女的电话线上，她当时也正准备跟别人通话</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我是格罗斯文诺</a:t>
            </a:r>
            <a:r>
              <a:rPr lang="en-US" altLang="zh-CN" sz="2800" kern="100" dirty="0">
                <a:latin typeface="Times New Roman"/>
                <a:ea typeface="华文细黑"/>
                <a:cs typeface="Courier New"/>
              </a:rPr>
              <a:t>8829</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我听见她对接线生说，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我要的是汉姆普斯特的号码，你接错了，那个倒霉蛋并不想跟我通话。</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6296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42059"/>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哦，我想是。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我忙插嘴。</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她的声音很柔和，也很清晰，我立刻喜欢上了它。我们相互致歉后，挂上了话筒。可是两分钟后，我又拨通了她的号码，也许是命中注定我们要通话，我们在电话中交谈了</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多分钟。</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你干吗三更半夜找人说话呢？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她问。</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我跟她说了原因，然后反问：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那么你呢？</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她说她老母亲睡不好觉，她常常深夜打电话与她聊聊天。之后我们又谈了谈彼此正在读的几本书，还有这场战争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最后我说：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我有好多年没这样畅快地跟人说话了。</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789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308621"/>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是吗？好了，就到这里吧，晚安。祝你做个好梦。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她说。</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第二天整整一天，我老在想昨晚的对话情形，想她的机智、大方、热情和幽默感。当然还有那悦耳的口音，那么富有魅力，像乐曲一样老在我的脑海里回旋。到了晚上，我简直什么也看不进。午夜时，格罗斯文诺</a:t>
            </a:r>
            <a:r>
              <a:rPr lang="en-US" altLang="zh-CN" sz="2800" kern="100" dirty="0">
                <a:latin typeface="Times New Roman"/>
                <a:ea typeface="华文细黑"/>
                <a:cs typeface="Courier New"/>
              </a:rPr>
              <a:t>8829</a:t>
            </a:r>
            <a:r>
              <a:rPr lang="zh-CN" altLang="zh-CN" sz="2800" kern="100" dirty="0">
                <a:latin typeface="Times New Roman"/>
                <a:ea typeface="华文细黑"/>
                <a:cs typeface="Times New Roman"/>
              </a:rPr>
              <a:t>老在我脑海里闪现。我实在难以忍受，颤抖着拨了那个号码。电话线彼端的铃声刚响，就马上被人接起来。</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哈罗？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真对不起，打扰你了，我们继续谈昨晚的话题，行吗？</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92549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98954"/>
            <a:ext cx="1144927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没说行还是不行，她立即谈起了巴尔扎克的小说《贝姨》。不到两分钟，我们就相互开起玩笑，好像是多年的至交。这次我们谈了</a:t>
            </a:r>
            <a:r>
              <a:rPr lang="en-US" altLang="zh-CN" sz="2800" kern="100" dirty="0">
                <a:latin typeface="Times New Roman"/>
                <a:ea typeface="华文细黑"/>
                <a:cs typeface="Courier New"/>
              </a:rPr>
              <a:t>45</a:t>
            </a:r>
            <a:r>
              <a:rPr lang="zh-CN" altLang="zh-CN" sz="2800" kern="100" dirty="0">
                <a:latin typeface="Times New Roman"/>
                <a:ea typeface="华文细黑"/>
                <a:cs typeface="Times New Roman"/>
              </a:rPr>
              <a:t>分钟。午夜时光和相互的不认识，打破了两人初交时的拘谨。我提议彼此介绍一下各自的身份，可是她婉言谢绝了。她说这会把事情全弄糟，不过她留下了我的电话号码。我一再许诺为她保密，直到战争结束。于是她说了一些她的情况，</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岁时她嫁给一个自己不喜欢的男人，以后一直分居。她今年</a:t>
            </a:r>
            <a:r>
              <a:rPr lang="en-US" altLang="zh-CN" sz="2800" kern="100" dirty="0">
                <a:latin typeface="Times New Roman"/>
                <a:ea typeface="华文细黑"/>
                <a:cs typeface="Courier New"/>
              </a:rPr>
              <a:t>36</a:t>
            </a:r>
            <a:r>
              <a:rPr lang="zh-CN" altLang="zh-CN" sz="2800" kern="100" dirty="0">
                <a:latin typeface="Times New Roman"/>
                <a:ea typeface="华文细黑"/>
                <a:cs typeface="Times New Roman"/>
              </a:rPr>
              <a:t>岁，唯一的儿子在前不久的一次空袭中被炸死了，年仅</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岁。他是她的一切。她常常跟他说话，好像他还活着。她形容他像朝霞一样美，就跟她自己一样。于是她给我留下了一幅美丽的肖像。我说她一定很美，她笑了，问道：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你怎么知道的？</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21448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52637"/>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我们越来越相互依赖，什么都谈。我们在大部分话题上看法相似，包括对战争的看法。我们开始读同样的书，以增加谈话的情趣。每天夜晚，不管多晚，我们都要通一次话。如果哪天我因事出城，没能通话，她就会埋怨说她那天晚上寂寞得辗转难眠。</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随着时间的推移，我愈来愈渴望见到她。我有时吓唬她说我要找辆出租车立刻奔到她跟前。可是她不允许。她说如果我们相见后发现彼此并不相爱，她会死掉的。整整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个月，我是在期待中度过的。我们的爱情虽然近在咫尺，却绕过了狂暴的感情波澜，正平稳地驶向永恒的彼岸。通话的魅力胜过了秋波和拥抱。</a:t>
            </a:r>
            <a:endParaRPr lang="zh-CN" altLang="zh-CN" sz="1050" kern="100" dirty="0">
              <a:effectLst/>
              <a:latin typeface="宋体"/>
              <a:cs typeface="Courier New"/>
            </a:endParaRPr>
          </a:p>
        </p:txBody>
      </p:sp>
    </p:spTree>
    <p:extLst>
      <p:ext uri="{BB962C8B-B14F-4D97-AF65-F5344CB8AC3E}">
        <p14:creationId xmlns:p14="http://schemas.microsoft.com/office/powerpoint/2010/main" val="143793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43254"/>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一天晚上，我刚从乡间赶回伦敦，就连忙拿起话筒拨她的号码。一阵嘶哑的尖叫声代替了往日那清脆悦耳的银铃声，我顿时感到一阵晕眩。这意味着那条电话线出了故障或者被拆除了。第二天仍旧是嘶哑的尖叫。我找到接线生，请求他们帮我查查格罗斯文诺</a:t>
            </a:r>
            <a:r>
              <a:rPr lang="en-US" altLang="zh-CN" sz="2800" kern="100" dirty="0">
                <a:latin typeface="Times New Roman"/>
                <a:ea typeface="华文细黑"/>
                <a:cs typeface="Courier New"/>
              </a:rPr>
              <a:t>8829</a:t>
            </a:r>
            <a:r>
              <a:rPr lang="zh-CN" altLang="zh-CN" sz="2800" kern="100" dirty="0">
                <a:latin typeface="Times New Roman"/>
                <a:ea typeface="华文细黑"/>
                <a:cs typeface="Times New Roman"/>
              </a:rPr>
              <a:t>的地址，起先他们不理睬我，因为我说不出她的名字。后来一位富有同情心的接线小姐答应帮我查查。</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当然可以。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你好像很焦急。是吗？嗯，这个号码所属的那片区域前天夜里挨了炸弹，号码主人叫</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谢谢，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别说了，请你别说了。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我放下了话筒</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沈东子译，有删改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559261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73312"/>
            <a:ext cx="1144927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标段画句：标出段数，画出有关人物、情节、环境、主题方面的关键性词句</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梳理情节：小说的线索是什么？请根据线索切分情节</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9366337" y="21608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06574" y="2842111"/>
            <a:ext cx="11273868" cy="3323987"/>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线索是一位受伤退役的士兵与一位陌生女子多次打电话。</a:t>
            </a:r>
            <a:r>
              <a:rPr lang="zh-CN" altLang="zh-CN" sz="2800" kern="100" dirty="0">
                <a:latin typeface="Times New Roman"/>
                <a:ea typeface="华文细黑"/>
                <a:cs typeface="Times New Roman"/>
              </a:rPr>
              <a:t>第一层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开端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：写我和陌生女子第一次通话，谈论战争。</a:t>
            </a:r>
            <a:endParaRPr lang="zh-CN" altLang="zh-CN" sz="1050" kern="100" dirty="0">
              <a:latin typeface="宋体"/>
              <a:cs typeface="Courier New"/>
            </a:endParaRPr>
          </a:p>
          <a:p>
            <a:pPr lvl="0" algn="just">
              <a:lnSpc>
                <a:spcPct val="150000"/>
              </a:lnSpc>
            </a:pPr>
            <a:r>
              <a:rPr lang="zh-CN" altLang="zh-CN" sz="2800" kern="100" spc="-100" dirty="0">
                <a:latin typeface="Times New Roman"/>
                <a:ea typeface="华文细黑"/>
                <a:cs typeface="Times New Roman"/>
              </a:rPr>
              <a:t>第二层</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发展一</a:t>
            </a:r>
            <a:r>
              <a:rPr lang="en-US" altLang="zh-CN" sz="2800" kern="100" spc="-100" dirty="0">
                <a:latin typeface="Times New Roman"/>
                <a:ea typeface="华文细黑"/>
                <a:cs typeface="Courier New"/>
              </a:rPr>
              <a:t>)(11</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14</a:t>
            </a:r>
            <a:r>
              <a:rPr lang="zh-CN" altLang="zh-CN" sz="2800" kern="100" spc="-100" dirty="0">
                <a:latin typeface="Times New Roman"/>
                <a:ea typeface="华文细黑"/>
                <a:cs typeface="Times New Roman"/>
              </a:rPr>
              <a:t>段</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：我和女子的第二次通话，谈论文学和家庭生活。</a:t>
            </a:r>
            <a:endParaRPr lang="zh-CN" altLang="zh-CN" sz="1050" kern="100" spc="-100" dirty="0">
              <a:latin typeface="宋体"/>
              <a:cs typeface="Courier New"/>
            </a:endParaRPr>
          </a:p>
          <a:p>
            <a:pPr lvl="0" algn="just">
              <a:lnSpc>
                <a:spcPct val="150000"/>
              </a:lnSpc>
            </a:pPr>
            <a:r>
              <a:rPr lang="zh-CN" altLang="zh-CN" sz="2800" kern="100" dirty="0">
                <a:latin typeface="Times New Roman"/>
                <a:ea typeface="华文细黑"/>
                <a:cs typeface="Times New Roman"/>
              </a:rPr>
              <a:t>第三层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发展二</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：在坚持通话中，我和女子产生了爱情。</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第四层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高潮、结局</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：写我和女子的通话被战争毁灭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668884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284113"/>
            <a:ext cx="1144927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感知形象：小说中的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是怎样的一个人</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7" name="矩形 6"/>
          <p:cNvSpPr/>
          <p:nvPr/>
        </p:nvSpPr>
        <p:spPr>
          <a:xfrm>
            <a:off x="334566" y="2709714"/>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探知主题：请概括出小说的主题。</a:t>
            </a:r>
            <a:endParaRPr lang="zh-CN" altLang="zh-CN" sz="1050" kern="100" dirty="0">
              <a:effectLst/>
              <a:latin typeface="宋体"/>
              <a:cs typeface="Courier New"/>
            </a:endParaRPr>
          </a:p>
        </p:txBody>
      </p:sp>
      <p:sp>
        <p:nvSpPr>
          <p:cNvPr id="12" name="TextBox 11"/>
          <p:cNvSpPr txBox="1"/>
          <p:nvPr/>
        </p:nvSpPr>
        <p:spPr>
          <a:xfrm>
            <a:off x="8039422" y="4873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77576" y="1200247"/>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是一位在第二次世界大战中受伤退役的盟军士兵，</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厌</a:t>
            </a:r>
            <a:r>
              <a:rPr lang="zh-CN" altLang="zh-CN" sz="2800" kern="100" dirty="0">
                <a:latin typeface="Times New Roman"/>
                <a:ea typeface="华文细黑"/>
                <a:cs typeface="Times New Roman"/>
              </a:rPr>
              <a:t>倦战争，热爱和平；渴盼爱情，热爱生活；喜欢读书，热爱文学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6239222" y="28961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77576" y="3564845"/>
            <a:ext cx="11162246" cy="259506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小说描述了在战争的背景下一位受伤退役的战士以通话的方式和一</a:t>
            </a:r>
            <a:r>
              <a:rPr lang="zh-CN" altLang="zh-CN" sz="2800" kern="100" dirty="0">
                <a:latin typeface="Times New Roman"/>
                <a:ea typeface="华文细黑"/>
                <a:cs typeface="Times New Roman"/>
              </a:rPr>
              <a:t>位陌生女子产生了爱情最终却又被战争无情毁灭的悲剧故事，表达了对亲情、爱情等美好人性的高度赞美，控诉了战争的残酷和毁灭一切美好事物的罪恶</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3911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442059"/>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整整一个上午，马兰花都提不起精神来，不时地瞅着菜摊旁边的那块空地发呆。以前，麻婶就在那里摆摊卖咸菜，不忙的时候，就和马兰花说说话，聊聊天。有时买菜的人多，马兰花忙不过来，不用招呼，麻婶就会主动过来帮个忙</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中午，跑出租车的男人进了菜摊。马兰花就把麻婶的事跟她男人说了。男人说：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我开车陪你去趟医院吧。一来看看麻婶，二来把麻婶借钱的事跟她女儿说说，免得日后有麻烦。</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spc="-50" dirty="0">
                <a:latin typeface="Times New Roman"/>
                <a:ea typeface="华文细黑"/>
                <a:cs typeface="Times New Roman"/>
              </a:rPr>
              <a:t>马兰花就从三孬的水果摊上买了一大兜水果，坐着男人的车去了医院。</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3986339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81744" y="3570197"/>
            <a:ext cx="11950985" cy="96860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文本框 14"/>
          <p:cNvSpPr txBox="1"/>
          <p:nvPr/>
        </p:nvSpPr>
        <p:spPr>
          <a:xfrm>
            <a:off x="81744" y="4711183"/>
            <a:ext cx="11950985" cy="97829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185783" y="-99592"/>
            <a:ext cx="11746838" cy="7103459"/>
          </a:xfrm>
          <a:prstGeom prst="rect">
            <a:avLst/>
          </a:prstGeom>
        </p:spPr>
        <p:txBody>
          <a:bodyPr wrap="square" lIns="121898" tIns="60948" rIns="121898" bIns="60948">
            <a:spAutoFit/>
          </a:bodyPr>
          <a:lstStyle/>
          <a:p>
            <a:pPr algn="just">
              <a:lnSpc>
                <a:spcPct val="140000"/>
              </a:lnSpc>
              <a:spcAft>
                <a:spcPts val="0"/>
              </a:spcAft>
            </a:pPr>
            <a:r>
              <a:rPr lang="zh-CN" altLang="zh-CN" sz="2700" b="1" kern="100" dirty="0">
                <a:latin typeface="Times New Roman"/>
                <a:ea typeface="华文细黑"/>
                <a:cs typeface="Times New Roman"/>
              </a:rPr>
              <a:t>第二时段</a:t>
            </a:r>
            <a:r>
              <a:rPr lang="en-US" altLang="zh-CN" sz="2700" b="1" kern="100" dirty="0">
                <a:latin typeface="Times New Roman"/>
                <a:ea typeface="华文细黑"/>
                <a:cs typeface="Courier New"/>
              </a:rPr>
              <a:t>(</a:t>
            </a:r>
            <a:r>
              <a:rPr lang="zh-CN" altLang="zh-CN" sz="2700" b="1" kern="100" dirty="0">
                <a:latin typeface="Times New Roman"/>
                <a:ea typeface="华文细黑"/>
                <a:cs typeface="Times New Roman"/>
              </a:rPr>
              <a:t>约</a:t>
            </a:r>
            <a:r>
              <a:rPr lang="en-US" altLang="zh-CN" sz="2700" b="1" kern="100" dirty="0">
                <a:latin typeface="Times New Roman"/>
                <a:ea typeface="华文细黑"/>
                <a:cs typeface="Courier New"/>
              </a:rPr>
              <a:t>15</a:t>
            </a:r>
            <a:r>
              <a:rPr lang="zh-CN" altLang="zh-CN" sz="2700" b="1" kern="100" dirty="0">
                <a:latin typeface="Times New Roman"/>
                <a:ea typeface="华文细黑"/>
                <a:cs typeface="Times New Roman"/>
              </a:rPr>
              <a:t>分钟</a:t>
            </a:r>
            <a:r>
              <a:rPr lang="en-US" altLang="zh-CN" sz="2700" b="1" kern="100" dirty="0">
                <a:latin typeface="Times New Roman"/>
                <a:ea typeface="华文细黑"/>
                <a:cs typeface="Courier New"/>
              </a:rPr>
              <a:t>)</a:t>
            </a:r>
            <a:r>
              <a:rPr lang="zh-CN" altLang="zh-CN" sz="2700" b="1" kern="100" dirty="0">
                <a:latin typeface="Times New Roman"/>
                <a:ea typeface="华文细黑"/>
                <a:cs typeface="Times New Roman"/>
              </a:rPr>
              <a:t>：真题训练</a:t>
            </a:r>
            <a:endParaRPr lang="zh-CN" altLang="zh-CN" sz="2700" b="1"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下列对小说相关内容和艺术特色的分析鉴赏，最恰当的两项是</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小说以</a:t>
            </a:r>
            <a:r>
              <a:rPr lang="en-US" altLang="zh-CN" sz="2700" kern="100" dirty="0">
                <a:latin typeface="宋体"/>
                <a:ea typeface="华文细黑"/>
                <a:cs typeface="Times New Roman"/>
              </a:rPr>
              <a:t>“</a:t>
            </a:r>
            <a:r>
              <a:rPr lang="en-US" altLang="zh-CN" sz="2700" kern="100" dirty="0">
                <a:latin typeface="Times New Roman"/>
                <a:ea typeface="华文细黑"/>
                <a:cs typeface="Courier New"/>
              </a:rPr>
              <a:t>1941</a:t>
            </a:r>
            <a:r>
              <a:rPr lang="zh-CN" altLang="zh-CN" sz="2700" kern="100" dirty="0">
                <a:latin typeface="Times New Roman"/>
                <a:ea typeface="华文细黑"/>
                <a:cs typeface="Times New Roman"/>
              </a:rPr>
              <a:t>年</a:t>
            </a:r>
            <a:r>
              <a:rPr lang="en-US" altLang="zh-CN" sz="2700" kern="100" dirty="0">
                <a:latin typeface="Times New Roman"/>
                <a:ea typeface="华文细黑"/>
                <a:cs typeface="Courier New"/>
              </a:rPr>
              <a:t>9</a:t>
            </a:r>
            <a:r>
              <a:rPr lang="zh-CN" altLang="zh-CN" sz="2700" kern="100" dirty="0">
                <a:latin typeface="Times New Roman"/>
                <a:ea typeface="华文细黑"/>
                <a:cs typeface="Times New Roman"/>
              </a:rPr>
              <a:t>月，我在伦敦被炸伤</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开头，不仅是为了交代故事</a:t>
            </a:r>
            <a:r>
              <a:rPr lang="zh-CN" altLang="zh-CN" sz="2700" kern="100" dirty="0" smtClean="0">
                <a:latin typeface="Times New Roman"/>
                <a:ea typeface="华文细黑"/>
                <a:cs typeface="Times New Roman"/>
              </a:rPr>
              <a:t>发生的</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时间</a:t>
            </a:r>
            <a:r>
              <a:rPr lang="zh-CN" altLang="zh-CN" sz="2700" kern="100" dirty="0">
                <a:latin typeface="Times New Roman"/>
                <a:ea typeface="华文细黑"/>
                <a:cs typeface="Times New Roman"/>
              </a:rPr>
              <a:t>地点，更是为了强调这是作者的一段亲身经历。</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B.</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我有好多年没这样畅快地跟人说话了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，话中有话，既委婉地</a:t>
            </a:r>
            <a:r>
              <a:rPr lang="zh-CN" altLang="zh-CN" sz="2700" kern="100" dirty="0" smtClean="0">
                <a:latin typeface="Times New Roman"/>
                <a:ea typeface="华文细黑"/>
                <a:cs typeface="Times New Roman"/>
              </a:rPr>
              <a:t>表达了</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en-US" altLang="zh-CN" sz="2700" kern="100" dirty="0" smtClean="0">
                <a:latin typeface="宋体"/>
                <a:ea typeface="华文细黑"/>
                <a:cs typeface="Times New Roman"/>
              </a:rPr>
              <a:t>“</a:t>
            </a:r>
            <a:r>
              <a:rPr lang="zh-CN" altLang="zh-CN" sz="2700" kern="100" dirty="0">
                <a:latin typeface="Times New Roman"/>
                <a:ea typeface="华文细黑"/>
                <a:cs typeface="Times New Roman"/>
              </a:rPr>
              <a:t>我</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对女主人公的喜爱之情，又为两人进一步交往做了铺垫。</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得知事情真相时</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我</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只说了句</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别说了，请你别说了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，就放下</a:t>
            </a:r>
            <a:r>
              <a:rPr lang="zh-CN" altLang="zh-CN" sz="2700" kern="100" dirty="0" smtClean="0">
                <a:latin typeface="Times New Roman"/>
                <a:ea typeface="华文细黑"/>
                <a:cs typeface="Times New Roman"/>
              </a:rPr>
              <a:t>了话筒，</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这</a:t>
            </a:r>
            <a:r>
              <a:rPr lang="zh-CN" altLang="zh-CN" sz="2700" kern="100" dirty="0">
                <a:latin typeface="Times New Roman"/>
                <a:ea typeface="华文细黑"/>
                <a:cs typeface="Times New Roman"/>
              </a:rPr>
              <a:t>看似不合常情的表现，背后传达的却是难以言说的悲哀。</a:t>
            </a:r>
            <a:endParaRPr lang="zh-CN" altLang="zh-CN" sz="2700" kern="100" dirty="0">
              <a:latin typeface="宋体"/>
              <a:cs typeface="Courier New"/>
            </a:endParaRPr>
          </a:p>
          <a:p>
            <a:pPr algn="just">
              <a:lnSpc>
                <a:spcPct val="140000"/>
              </a:lnSpc>
              <a:spcAft>
                <a:spcPts val="0"/>
              </a:spcAft>
            </a:pPr>
            <a:r>
              <a:rPr lang="en-US" altLang="zh-CN" sz="2700" kern="100" dirty="0" smtClean="0">
                <a:latin typeface="Times New Roman"/>
                <a:ea typeface="华文细黑"/>
                <a:cs typeface="Courier New"/>
              </a:rPr>
              <a:t>D.</a:t>
            </a:r>
            <a:r>
              <a:rPr lang="zh-CN" altLang="zh-CN" sz="2700" kern="100" dirty="0">
                <a:latin typeface="Times New Roman"/>
                <a:ea typeface="华文细黑"/>
                <a:cs typeface="Times New Roman"/>
              </a:rPr>
              <a:t>接线生的失误让两人相识，心灵的需要让他们相恋，无情的轰炸让</a:t>
            </a:r>
            <a:r>
              <a:rPr lang="zh-CN" altLang="zh-CN" sz="2700" kern="100" dirty="0" smtClean="0">
                <a:latin typeface="Times New Roman"/>
                <a:ea typeface="华文细黑"/>
                <a:cs typeface="Times New Roman"/>
              </a:rPr>
              <a:t>他们永</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别</a:t>
            </a:r>
            <a:r>
              <a:rPr lang="zh-CN" altLang="zh-CN" sz="2700" kern="100" dirty="0">
                <a:latin typeface="Times New Roman"/>
                <a:ea typeface="华文细黑"/>
                <a:cs typeface="Times New Roman"/>
              </a:rPr>
              <a:t>，小说情节既在意料之外，又在情理之中，设计自然而又精巧</a:t>
            </a:r>
            <a:r>
              <a:rPr lang="zh-CN" altLang="zh-CN" sz="2700" kern="100" dirty="0" smtClean="0">
                <a:latin typeface="Times New Roman"/>
                <a:ea typeface="华文细黑"/>
                <a:cs typeface="Times New Roman"/>
              </a:rPr>
              <a:t>。</a:t>
            </a:r>
            <a:endParaRPr lang="en-US"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E.</a:t>
            </a:r>
            <a:r>
              <a:rPr lang="zh-CN" altLang="zh-CN" sz="2700" kern="100" dirty="0">
                <a:latin typeface="Times New Roman"/>
                <a:ea typeface="华文细黑"/>
                <a:cs typeface="Times New Roman"/>
              </a:rPr>
              <a:t>小说不仅描写了战时一对普通恋人的悲欢离合，也以真实的笔触</a:t>
            </a:r>
            <a:r>
              <a:rPr lang="zh-CN" altLang="zh-CN" sz="2700" kern="100" dirty="0" smtClean="0">
                <a:latin typeface="Times New Roman"/>
                <a:ea typeface="华文细黑"/>
                <a:cs typeface="Times New Roman"/>
              </a:rPr>
              <a:t>，描绘了</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一幅世界反法西斯战争的历史画卷，表现了民众的必胜信念。</a:t>
            </a:r>
            <a:endParaRPr lang="en-US" altLang="zh-CN" sz="2700" kern="100" dirty="0" smtClean="0">
              <a:latin typeface="Times New Roman"/>
              <a:ea typeface="华文细黑"/>
              <a:cs typeface="Times New Roman"/>
            </a:endParaRPr>
          </a:p>
        </p:txBody>
      </p:sp>
      <p:sp>
        <p:nvSpPr>
          <p:cNvPr id="5" name="TextBox 4"/>
          <p:cNvSpPr txBox="1"/>
          <p:nvPr/>
        </p:nvSpPr>
        <p:spPr>
          <a:xfrm>
            <a:off x="10028214" y="64558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457575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4" grpId="0" animBg="1"/>
      <p:bldP spid="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18696"/>
            <a:ext cx="11449272" cy="4647402"/>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答案及理由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a:t>
            </a:r>
          </a:p>
          <a:p>
            <a:pPr algn="just">
              <a:lnSpc>
                <a:spcPct val="150000"/>
              </a:lnSpc>
            </a:pPr>
            <a:r>
              <a:rPr lang="en-US" altLang="zh-CN" sz="2800" kern="100" dirty="0">
                <a:latin typeface="Times New Roman"/>
                <a:ea typeface="华文细黑"/>
                <a:cs typeface="Courier New"/>
              </a:rPr>
              <a:t>_______________________________________________________________</a:t>
            </a:r>
            <a:endParaRPr lang="zh-CN" altLang="zh-CN" sz="1050" kern="100" dirty="0">
              <a:latin typeface="宋体"/>
              <a:cs typeface="Courier New"/>
            </a:endParaRPr>
          </a:p>
          <a:p>
            <a:pPr algn="just">
              <a:lnSpc>
                <a:spcPct val="150000"/>
              </a:lnSpc>
            </a:pPr>
            <a:r>
              <a:rPr lang="en-US" altLang="zh-CN" sz="2800" kern="100" dirty="0">
                <a:latin typeface="Times New Roman"/>
                <a:ea typeface="华文细黑"/>
                <a:cs typeface="Courier New"/>
              </a:rPr>
              <a:t>_______________________________________________________________</a:t>
            </a:r>
            <a:endParaRPr lang="zh-CN" altLang="zh-CN" sz="1050" kern="100" dirty="0">
              <a:latin typeface="宋体"/>
              <a:cs typeface="Courier New"/>
            </a:endParaRPr>
          </a:p>
          <a:p>
            <a:pPr algn="just">
              <a:lnSpc>
                <a:spcPct val="150000"/>
              </a:lnSpc>
            </a:pPr>
            <a:r>
              <a:rPr lang="en-US" altLang="zh-CN" sz="2800" kern="100" dirty="0">
                <a:latin typeface="Times New Roman"/>
                <a:ea typeface="华文细黑"/>
                <a:cs typeface="Courier New"/>
              </a:rPr>
              <a:t>_______________________________________________________________</a:t>
            </a:r>
            <a:endParaRPr lang="zh-CN" altLang="zh-CN" sz="105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a:t>
            </a:r>
            <a:endParaRPr lang="zh-CN" altLang="zh-CN" sz="105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a:t>
            </a:r>
            <a:endParaRPr lang="zh-CN" altLang="zh-CN" sz="105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___________________</a:t>
            </a:r>
            <a:endParaRPr lang="zh-CN" altLang="zh-CN" sz="1050" kern="100" dirty="0">
              <a:effectLst/>
              <a:latin typeface="宋体"/>
              <a:cs typeface="Courier New"/>
            </a:endParaRPr>
          </a:p>
        </p:txBody>
      </p:sp>
      <p:sp>
        <p:nvSpPr>
          <p:cNvPr id="4" name="矩形 3"/>
          <p:cNvSpPr/>
          <p:nvPr/>
        </p:nvSpPr>
        <p:spPr>
          <a:xfrm>
            <a:off x="2587134" y="579954"/>
            <a:ext cx="8781482" cy="656846"/>
          </a:xfrm>
          <a:prstGeom prst="rect">
            <a:avLst/>
          </a:prstGeom>
        </p:spPr>
        <p:txBody>
          <a:bodyPr>
            <a:spAutoFit/>
          </a:bodyPr>
          <a:lstStyle/>
          <a:p>
            <a:pPr algn="just">
              <a:lnSpc>
                <a:spcPct val="150000"/>
              </a:lnSpc>
              <a:spcAft>
                <a:spcPts val="0"/>
              </a:spcAft>
            </a:pPr>
            <a:r>
              <a:rPr lang="en-US" altLang="zh-CN" sz="2800" kern="100" spc="-100" dirty="0" smtClean="0">
                <a:solidFill>
                  <a:srgbClr val="C00000"/>
                </a:solidFill>
                <a:latin typeface="Times New Roman"/>
                <a:ea typeface="华文细黑"/>
                <a:cs typeface="Courier New"/>
              </a:rPr>
              <a:t>A</a:t>
            </a:r>
            <a:r>
              <a:rPr lang="zh-CN" altLang="zh-CN" sz="2800" kern="100" spc="-100" dirty="0">
                <a:solidFill>
                  <a:srgbClr val="C00000"/>
                </a:solidFill>
                <a:latin typeface="Times New Roman"/>
                <a:ea typeface="华文细黑"/>
                <a:cs typeface="Times New Roman"/>
              </a:rPr>
              <a:t>、</a:t>
            </a:r>
            <a:r>
              <a:rPr lang="en-US" altLang="zh-CN" sz="2800" kern="100" spc="-100" dirty="0">
                <a:solidFill>
                  <a:srgbClr val="C00000"/>
                </a:solidFill>
                <a:latin typeface="Times New Roman"/>
                <a:ea typeface="华文细黑"/>
                <a:cs typeface="Courier New"/>
              </a:rPr>
              <a:t>E</a:t>
            </a:r>
            <a:r>
              <a:rPr lang="zh-CN" altLang="zh-CN" sz="2800" kern="100" spc="-100" dirty="0">
                <a:solidFill>
                  <a:srgbClr val="C00000"/>
                </a:solidFill>
                <a:latin typeface="Times New Roman"/>
                <a:ea typeface="华文细黑"/>
                <a:cs typeface="Times New Roman"/>
              </a:rPr>
              <a:t>两项都有明显错误。</a:t>
            </a:r>
            <a:r>
              <a:rPr lang="en-US" altLang="zh-CN" sz="2800" kern="100" spc="-100" dirty="0">
                <a:solidFill>
                  <a:srgbClr val="C00000"/>
                </a:solidFill>
                <a:latin typeface="Times New Roman"/>
                <a:ea typeface="华文细黑"/>
                <a:cs typeface="Courier New"/>
              </a:rPr>
              <a:t>A</a:t>
            </a:r>
            <a:r>
              <a:rPr lang="zh-CN" altLang="zh-CN" sz="2800" kern="100" spc="-100" dirty="0">
                <a:solidFill>
                  <a:srgbClr val="C00000"/>
                </a:solidFill>
                <a:latin typeface="Times New Roman"/>
                <a:ea typeface="华文细黑"/>
                <a:cs typeface="Times New Roman"/>
              </a:rPr>
              <a:t>项说开头写被炸伤</a:t>
            </a:r>
            <a:r>
              <a:rPr lang="zh-CN" altLang="zh-CN" sz="2800" kern="100" spc="-100" dirty="0" smtClean="0">
                <a:solidFill>
                  <a:srgbClr val="C00000"/>
                </a:solidFill>
                <a:latin typeface="Times New Roman"/>
                <a:ea typeface="华文细黑"/>
                <a:cs typeface="Times New Roman"/>
              </a:rPr>
              <a:t>，</a:t>
            </a:r>
            <a:r>
              <a:rPr lang="zh-CN" altLang="zh-CN" sz="2800" kern="100" spc="-100" dirty="0">
                <a:solidFill>
                  <a:srgbClr val="C00000"/>
                </a:solidFill>
                <a:latin typeface="Times New Roman"/>
                <a:ea typeface="华文细黑"/>
                <a:cs typeface="Times New Roman"/>
              </a:rPr>
              <a:t>更是为了</a:t>
            </a:r>
            <a:endParaRPr lang="zh-CN" altLang="zh-CN" sz="1050" kern="100" spc="-100" dirty="0">
              <a:solidFill>
                <a:srgbClr val="C00000"/>
              </a:solidFill>
              <a:effectLst/>
              <a:latin typeface="宋体"/>
              <a:cs typeface="Courier New"/>
            </a:endParaRPr>
          </a:p>
        </p:txBody>
      </p:sp>
      <p:sp>
        <p:nvSpPr>
          <p:cNvPr id="5" name="矩形 4"/>
          <p:cNvSpPr/>
          <p:nvPr/>
        </p:nvSpPr>
        <p:spPr>
          <a:xfrm>
            <a:off x="371510" y="1227719"/>
            <a:ext cx="11296938" cy="3970318"/>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强调</a:t>
            </a:r>
            <a:r>
              <a:rPr lang="zh-CN" altLang="zh-CN" sz="2800" kern="100" dirty="0">
                <a:solidFill>
                  <a:srgbClr val="C00000"/>
                </a:solidFill>
                <a:latin typeface="Times New Roman"/>
                <a:ea typeface="华文细黑"/>
                <a:cs typeface="Times New Roman"/>
              </a:rPr>
              <a:t>作者的一段亲身经历，是错误的。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是表明战争给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带来的伤害。</a:t>
            </a:r>
            <a:r>
              <a:rPr lang="en-US" altLang="zh-CN" sz="2800" kern="100" dirty="0">
                <a:solidFill>
                  <a:srgbClr val="C00000"/>
                </a:solidFill>
                <a:latin typeface="Times New Roman"/>
                <a:ea typeface="华文细黑"/>
                <a:cs typeface="Courier New"/>
              </a:rPr>
              <a:t>E</a:t>
            </a:r>
            <a:r>
              <a:rPr lang="zh-CN" altLang="zh-CN" sz="2800" kern="100" dirty="0">
                <a:solidFill>
                  <a:srgbClr val="C00000"/>
                </a:solidFill>
                <a:latin typeface="Times New Roman"/>
                <a:ea typeface="华文细黑"/>
                <a:cs typeface="Times New Roman"/>
              </a:rPr>
              <a:t>项说小说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描绘了一幅世界反法西斯战争的历史画卷，表现了民众的必胜信念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，几乎与小说没有什么关系。</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项属于不完全不准确，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我有好多年没这样畅快地跟人说话了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，首先是一种礼节性的赞美，其次表明初交有了好感，是不是一定就到了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喜爱之情</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，不能夸大也不能提前地肯定。</a:t>
            </a:r>
            <a:endParaRPr lang="zh-CN" altLang="zh-CN" sz="1050" kern="100" dirty="0">
              <a:solidFill>
                <a:srgbClr val="C00000"/>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538870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P spid="5" grpId="0"/>
      <p:bldP spid="5"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76762"/>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小说中的女主人公有哪些性格特点？请简要分析。</a:t>
            </a:r>
            <a:endParaRPr lang="zh-CN" altLang="zh-CN" sz="1050" kern="100" dirty="0">
              <a:effectLst/>
              <a:latin typeface="宋体"/>
              <a:cs typeface="Courier New"/>
            </a:endParaRPr>
          </a:p>
        </p:txBody>
      </p:sp>
      <p:sp>
        <p:nvSpPr>
          <p:cNvPr id="8" name="矩形 7"/>
          <p:cNvSpPr/>
          <p:nvPr/>
        </p:nvSpPr>
        <p:spPr>
          <a:xfrm>
            <a:off x="334566" y="1053530"/>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a:t>
            </a:r>
            <a:endParaRPr lang="zh-CN" altLang="zh-CN" sz="1050" kern="100" dirty="0">
              <a:solidFill>
                <a:prstClr val="black"/>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2" name="矩形 1"/>
          <p:cNvSpPr/>
          <p:nvPr/>
        </p:nvSpPr>
        <p:spPr>
          <a:xfrm>
            <a:off x="2129875" y="1008581"/>
            <a:ext cx="9484119"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认真审题，题干要求概括性格特点，要求简要分析。</a:t>
            </a:r>
            <a:r>
              <a:rPr lang="en-US" altLang="zh-CN" sz="2800" kern="100" dirty="0">
                <a:solidFill>
                  <a:srgbClr val="C00000"/>
                </a:solidFill>
                <a:latin typeface="宋体"/>
                <a:ea typeface="华文细黑"/>
                <a:cs typeface="Times New Roman"/>
              </a:rPr>
              <a:t>②</a:t>
            </a:r>
            <a:r>
              <a:rPr lang="zh-CN" altLang="zh-CN" sz="2800" kern="100" dirty="0" smtClean="0">
                <a:solidFill>
                  <a:srgbClr val="C00000"/>
                </a:solidFill>
                <a:latin typeface="Times New Roman"/>
                <a:ea typeface="华文细黑"/>
                <a:cs typeface="Times New Roman"/>
              </a:rPr>
              <a:t>梳</a:t>
            </a:r>
            <a:endParaRPr lang="zh-CN" altLang="zh-CN" sz="1050" kern="100" dirty="0">
              <a:solidFill>
                <a:srgbClr val="C00000"/>
              </a:solidFill>
              <a:effectLst/>
              <a:latin typeface="宋体"/>
              <a:cs typeface="Courier New"/>
            </a:endParaRPr>
          </a:p>
        </p:txBody>
      </p:sp>
      <p:sp>
        <p:nvSpPr>
          <p:cNvPr id="4" name="矩形 3"/>
          <p:cNvSpPr/>
          <p:nvPr/>
        </p:nvSpPr>
        <p:spPr>
          <a:xfrm>
            <a:off x="389573" y="1620358"/>
            <a:ext cx="11296938" cy="3887731"/>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理文本</a:t>
            </a:r>
            <a:r>
              <a:rPr lang="zh-CN" altLang="zh-CN" sz="2800" kern="100" dirty="0" smtClean="0">
                <a:solidFill>
                  <a:srgbClr val="C00000"/>
                </a:solidFill>
                <a:latin typeface="Times New Roman"/>
                <a:ea typeface="华文细黑"/>
                <a:cs typeface="Times New Roman"/>
              </a:rPr>
              <a:t>，确定答题点。人物性格的概括，基本上是从人物的言行举止及心理活动等方面归纳概括，有时还要参考情节及别人的评价等因素。如</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我</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与女主人通过电话，就对她有</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机智、大方、热情和幽默感</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的感受。这从侧面表现了她的性格。从言行举止，较容易地概括出</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理性克制</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和</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热爱生活</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这两条。</a:t>
            </a:r>
            <a:r>
              <a:rPr lang="en-US" altLang="zh-CN" sz="2800" kern="100" dirty="0" smtClean="0">
                <a:solidFill>
                  <a:srgbClr val="C00000"/>
                </a:solidFill>
                <a:latin typeface="宋体"/>
                <a:ea typeface="华文细黑"/>
                <a:cs typeface="Times New Roman"/>
              </a:rPr>
              <a:t>③</a:t>
            </a:r>
            <a:r>
              <a:rPr lang="zh-CN" altLang="zh-CN" sz="2800" kern="100" dirty="0" smtClean="0">
                <a:solidFill>
                  <a:srgbClr val="C00000"/>
                </a:solidFill>
                <a:latin typeface="Times New Roman"/>
                <a:ea typeface="华文细黑"/>
                <a:cs typeface="Times New Roman"/>
              </a:rPr>
              <a:t>明确答题规范，概括要准确、全面，不可将一个要点分成两条，或者把两个要点并写成一条。</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7036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4" grpId="0"/>
      <p:bldP spid="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4566" y="450407"/>
            <a:ext cx="11449272" cy="270841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a:t>
            </a:r>
            <a:r>
              <a:rPr lang="en-US" altLang="zh-CN" sz="2800" kern="100" dirty="0">
                <a:solidFill>
                  <a:prstClr val="black"/>
                </a:solidFill>
                <a:latin typeface="Times New Roman"/>
                <a:ea typeface="华文细黑"/>
                <a:cs typeface="Courier New"/>
              </a:rPr>
              <a:t>___</a:t>
            </a:r>
            <a:r>
              <a:rPr lang="en-US" altLang="zh-CN" sz="2800" kern="100" dirty="0" smtClean="0">
                <a:solidFill>
                  <a:prstClr val="black"/>
                </a:solidFill>
                <a:latin typeface="Times New Roman"/>
                <a:ea typeface="华文细黑"/>
                <a:cs typeface="Courier New"/>
              </a:rPr>
              <a:t>__</a:t>
            </a:r>
            <a:endParaRPr lang="zh-CN" altLang="zh-CN" sz="1050" kern="100" dirty="0">
              <a:solidFill>
                <a:prstClr val="black"/>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2" name="矩形 1"/>
          <p:cNvSpPr/>
          <p:nvPr/>
        </p:nvSpPr>
        <p:spPr>
          <a:xfrm>
            <a:off x="2129875" y="405458"/>
            <a:ext cx="9484119"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大方热情、机智幽默，懂得及时化解生活矛盾；</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乐观</a:t>
            </a:r>
            <a:r>
              <a:rPr lang="zh-CN" altLang="zh-CN" sz="2800" kern="100" dirty="0" smtClean="0">
                <a:solidFill>
                  <a:srgbClr val="C00000"/>
                </a:solidFill>
                <a:latin typeface="Times New Roman"/>
                <a:ea typeface="华文细黑"/>
                <a:cs typeface="Times New Roman"/>
              </a:rPr>
              <a:t>向</a:t>
            </a:r>
            <a:endParaRPr lang="zh-CN" altLang="zh-CN" sz="1050" kern="100" dirty="0">
              <a:solidFill>
                <a:srgbClr val="C00000"/>
              </a:solidFill>
              <a:effectLst/>
              <a:latin typeface="宋体"/>
              <a:cs typeface="Courier New"/>
            </a:endParaRPr>
          </a:p>
        </p:txBody>
      </p:sp>
      <p:sp>
        <p:nvSpPr>
          <p:cNvPr id="4" name="矩形 3"/>
          <p:cNvSpPr/>
          <p:nvPr/>
        </p:nvSpPr>
        <p:spPr>
          <a:xfrm>
            <a:off x="389573" y="1017235"/>
            <a:ext cx="11296938"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上、热爱生活，战争和不幸都不能阻止她对美好生活和爱情的追求</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善良真诚、理性克制，有责任感，关心母亲，思念儿子，真诚待</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
        <p:nvSpPr>
          <p:cNvPr id="7" name="矩形 6"/>
          <p:cNvSpPr/>
          <p:nvPr/>
        </p:nvSpPr>
        <p:spPr>
          <a:xfrm>
            <a:off x="334566" y="3069754"/>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3" name="矩形 2"/>
          <p:cNvSpPr/>
          <p:nvPr/>
        </p:nvSpPr>
        <p:spPr>
          <a:xfrm>
            <a:off x="2171710" y="3143642"/>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人物形象分析概括题</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2306490" y="3791714"/>
            <a:ext cx="1223412"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1242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4" grpId="0"/>
      <p:bldP spid="4" grpId="1"/>
      <p:bldP spid="3" grpId="0"/>
      <p:bldP spid="3" grpId="1"/>
      <p:bldP spid="5" grpId="0"/>
      <p:bldP spid="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263322"/>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电话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为枢纽连接人物、安排情节，这样处理有什么作用？请简要分析。</a:t>
            </a:r>
            <a:endParaRPr lang="zh-CN" altLang="zh-CN" sz="1050" kern="100" dirty="0">
              <a:effectLst/>
              <a:latin typeface="宋体"/>
              <a:cs typeface="Courier New"/>
            </a:endParaRPr>
          </a:p>
        </p:txBody>
      </p:sp>
      <p:sp>
        <p:nvSpPr>
          <p:cNvPr id="3" name="矩形 2"/>
          <p:cNvSpPr/>
          <p:nvPr/>
        </p:nvSpPr>
        <p:spPr>
          <a:xfrm>
            <a:off x="334566" y="1511413"/>
            <a:ext cx="11449272" cy="4001071"/>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a:t>
            </a:r>
            <a:endParaRPr lang="zh-CN" altLang="zh-CN" sz="1050" kern="100" dirty="0">
              <a:solidFill>
                <a:prstClr val="black"/>
              </a:solidFill>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5" name="矩形 4"/>
          <p:cNvSpPr/>
          <p:nvPr/>
        </p:nvSpPr>
        <p:spPr>
          <a:xfrm>
            <a:off x="2129875" y="1443158"/>
            <a:ext cx="9484119"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认真审题，题干要求分析小说的物象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电话</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的作用，</a:t>
            </a:r>
            <a:r>
              <a:rPr lang="zh-CN" altLang="zh-CN" sz="2800" kern="100" dirty="0" smtClean="0">
                <a:solidFill>
                  <a:srgbClr val="C00000"/>
                </a:solidFill>
                <a:latin typeface="Times New Roman"/>
                <a:ea typeface="华文细黑"/>
                <a:cs typeface="Times New Roman"/>
              </a:rPr>
              <a:t>应</a:t>
            </a:r>
            <a:endParaRPr lang="zh-CN" altLang="zh-CN" sz="1050" kern="100" dirty="0">
              <a:solidFill>
                <a:srgbClr val="C00000"/>
              </a:solidFill>
              <a:effectLst/>
              <a:latin typeface="宋体"/>
              <a:cs typeface="Courier New"/>
            </a:endParaRPr>
          </a:p>
        </p:txBody>
      </p:sp>
      <p:sp>
        <p:nvSpPr>
          <p:cNvPr id="6" name="矩形 5"/>
          <p:cNvSpPr/>
          <p:nvPr/>
        </p:nvSpPr>
        <p:spPr>
          <a:xfrm>
            <a:off x="389573" y="2087477"/>
            <a:ext cx="11296938" cy="3241400"/>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注意简要分析。如何分析题干已给出的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人物</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情节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两个角度</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梳理文本，确定答题点，阅读时要关注与电话有关的情节和与电话相关的人物描写的内容。鉴赏时要注意联系情节，结合人物形象，兼顾小说主旨。</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明确答题规范，答题角度一般包括情节、形象、环境和主题四类。答题时要结合小说具体内容分析。</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427192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P spid="6" grpId="0"/>
      <p:bldP spid="6"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4566" y="450407"/>
            <a:ext cx="11449272" cy="270841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a:t>
            </a:r>
            <a:endParaRPr lang="zh-CN" altLang="zh-CN" sz="1050" kern="100" dirty="0">
              <a:solidFill>
                <a:prstClr val="black"/>
              </a:solidFill>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2" name="矩形 1"/>
          <p:cNvSpPr/>
          <p:nvPr/>
        </p:nvSpPr>
        <p:spPr>
          <a:xfrm>
            <a:off x="2129875" y="405458"/>
            <a:ext cx="9484119"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一个电话将两人命运连在一起，偶然与必然交错，凸显</a:t>
            </a:r>
            <a:r>
              <a:rPr lang="zh-CN" altLang="zh-CN" sz="2800" kern="100" dirty="0" smtClean="0">
                <a:solidFill>
                  <a:srgbClr val="C00000"/>
                </a:solidFill>
                <a:latin typeface="Times New Roman"/>
                <a:ea typeface="华文细黑"/>
                <a:cs typeface="Times New Roman"/>
              </a:rPr>
              <a:t>了</a:t>
            </a:r>
            <a:endParaRPr lang="zh-CN" altLang="zh-CN" sz="1050" kern="100" dirty="0">
              <a:solidFill>
                <a:srgbClr val="C00000"/>
              </a:solidFill>
              <a:effectLst/>
              <a:latin typeface="宋体"/>
              <a:cs typeface="Courier New"/>
            </a:endParaRPr>
          </a:p>
        </p:txBody>
      </p:sp>
      <p:sp>
        <p:nvSpPr>
          <p:cNvPr id="4" name="矩形 3"/>
          <p:cNvSpPr/>
          <p:nvPr/>
        </p:nvSpPr>
        <p:spPr>
          <a:xfrm>
            <a:off x="389573" y="1017235"/>
            <a:ext cx="11296938"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战争背景，强化了戏剧性情节；</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主人公言行主要通过电话聊天呈现出来，便于透露人物心声，使人物形象更真实；</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电话交流的限制性给小说留下较多空白，丰富了人物与主题的想象空间。</a:t>
            </a:r>
            <a:endParaRPr lang="zh-CN" altLang="zh-CN" sz="1050" kern="100" dirty="0">
              <a:solidFill>
                <a:srgbClr val="C00000"/>
              </a:solidFill>
              <a:latin typeface="宋体"/>
              <a:cs typeface="Courier New"/>
            </a:endParaRPr>
          </a:p>
        </p:txBody>
      </p:sp>
      <p:sp>
        <p:nvSpPr>
          <p:cNvPr id="7" name="矩形 6"/>
          <p:cNvSpPr/>
          <p:nvPr/>
        </p:nvSpPr>
        <p:spPr>
          <a:xfrm>
            <a:off x="334566" y="2988510"/>
            <a:ext cx="11449272"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3" name="矩形 2"/>
          <p:cNvSpPr/>
          <p:nvPr/>
        </p:nvSpPr>
        <p:spPr>
          <a:xfrm>
            <a:off x="2171710" y="3062398"/>
            <a:ext cx="269817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物象作用分析题</a:t>
            </a:r>
          </a:p>
        </p:txBody>
      </p:sp>
      <p:sp>
        <p:nvSpPr>
          <p:cNvPr id="5" name="矩形 4"/>
          <p:cNvSpPr/>
          <p:nvPr/>
        </p:nvSpPr>
        <p:spPr>
          <a:xfrm>
            <a:off x="2306490" y="3710470"/>
            <a:ext cx="124425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zh-CN"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27480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4" grpId="0"/>
      <p:bldP spid="4" grpId="1"/>
      <p:bldP spid="3" grpId="0"/>
      <p:bldP spid="3" grpId="1"/>
      <p:bldP spid="5" grpId="0"/>
      <p:bldP spid="5"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242970"/>
            <a:ext cx="1167940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小说写的只是战争中的一个小故事，却用了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战争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这样一个大题目，你认为这样处理合适吗？请结合全文，谈谈你的观点。</a:t>
            </a:r>
            <a:endParaRPr lang="zh-CN" altLang="zh-CN" sz="1050" kern="100" dirty="0">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24435" y="1498483"/>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p:txBody>
      </p:sp>
      <p:sp>
        <p:nvSpPr>
          <p:cNvPr id="6" name="矩形 5"/>
          <p:cNvSpPr/>
          <p:nvPr/>
        </p:nvSpPr>
        <p:spPr>
          <a:xfrm>
            <a:off x="2119744" y="1430228"/>
            <a:ext cx="9484119"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认真审题，题干要求分析小说的标题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战争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的合理性</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8" name="矩形 7"/>
          <p:cNvSpPr/>
          <p:nvPr/>
        </p:nvSpPr>
        <p:spPr>
          <a:xfrm>
            <a:off x="379442" y="2074547"/>
            <a:ext cx="11296938" cy="3887731"/>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注意观点要明确。</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梳理文本，确定答题点，阅读时对文本的标题作深度思考，要注意思考的切入角度，一般标题拟定的切入角度多为环境、人物、情节、主题、情感、艺术手法、读者等。这篇小说的标题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战争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，从环境看战争是故事情节发生的环境背景；从人物形象看，在战争中才能更好地体现人物的不幸与坚强；从情节构思看，以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战争</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为题，正好体现以小见大的艺术构思；从主题看，战争是小说的悲剧根源，</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139505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P spid="8" grpId="0"/>
      <p:bldP spid="8"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850550"/>
            <a:ext cx="11449272" cy="2708410"/>
          </a:xfrm>
          <a:prstGeom prst="rect">
            <a:avLst/>
          </a:prstGeom>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p:txBody>
      </p:sp>
      <p:sp>
        <p:nvSpPr>
          <p:cNvPr id="3" name="矩形 2"/>
          <p:cNvSpPr/>
          <p:nvPr/>
        </p:nvSpPr>
        <p:spPr>
          <a:xfrm>
            <a:off x="359650" y="793206"/>
            <a:ext cx="11344407" cy="2600007"/>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小说表达的正是对战争的思考。</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明确答题规范。一是答题格式，答案由观点和理由两部分组成，观点要在前面，理由写在后面，应分开写。突出观点。观点要明确，回答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合适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不合适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。理由要分条陈述。</a:t>
            </a:r>
            <a:r>
              <a:rPr lang="zh-CN" altLang="zh-CN" sz="2800" kern="100" spc="-100" dirty="0">
                <a:solidFill>
                  <a:srgbClr val="C00000"/>
                </a:solidFill>
                <a:latin typeface="Times New Roman"/>
                <a:ea typeface="华文细黑"/>
                <a:cs typeface="Times New Roman"/>
              </a:rPr>
              <a:t>二是理由的构成。可以从小说的主题、情节、人物及读者等方面列举理由</a:t>
            </a:r>
            <a:r>
              <a:rPr lang="zh-CN" altLang="zh-CN" sz="2800" kern="100" spc="-100" dirty="0" smtClean="0">
                <a:solidFill>
                  <a:srgbClr val="C00000"/>
                </a:solidFill>
                <a:latin typeface="Times New Roman"/>
                <a:ea typeface="华文细黑"/>
                <a:cs typeface="Times New Roman"/>
              </a:rPr>
              <a:t>。</a:t>
            </a:r>
            <a:endParaRPr lang="en-US" altLang="zh-CN" sz="2800" kern="100" spc="-100" dirty="0" smtClean="0">
              <a:solidFill>
                <a:srgbClr val="C00000"/>
              </a:solidFill>
              <a:latin typeface="Times New Roman"/>
              <a:ea typeface="华文细黑"/>
              <a:cs typeface="Times New Roman"/>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98712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52285"/>
            <a:ext cx="11449272" cy="5293733"/>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a:t>
            </a: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a:t>
            </a:r>
          </a:p>
        </p:txBody>
      </p:sp>
      <p:sp>
        <p:nvSpPr>
          <p:cNvPr id="5" name="矩形 4"/>
          <p:cNvSpPr/>
          <p:nvPr/>
        </p:nvSpPr>
        <p:spPr>
          <a:xfrm>
            <a:off x="2225246" y="99980"/>
            <a:ext cx="9563989"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观点一：合适</a:t>
            </a:r>
            <a:r>
              <a:rPr lang="zh-CN" altLang="zh-CN" sz="2800" kern="100" dirty="0" smtClean="0">
                <a:solidFill>
                  <a:srgbClr val="C00000"/>
                </a:solidFill>
                <a:latin typeface="Times New Roman"/>
                <a:ea typeface="华文细黑"/>
                <a:cs typeface="Times New Roman"/>
              </a:rPr>
              <a:t>。</a:t>
            </a:r>
            <a:endParaRPr lang="zh-CN" altLang="zh-CN" sz="2800" kern="100" dirty="0">
              <a:solidFill>
                <a:srgbClr val="C00000"/>
              </a:solidFill>
              <a:latin typeface="宋体"/>
              <a:cs typeface="Courier New"/>
            </a:endParaRPr>
          </a:p>
        </p:txBody>
      </p:sp>
      <p:sp>
        <p:nvSpPr>
          <p:cNvPr id="7" name="矩形 6"/>
          <p:cNvSpPr/>
          <p:nvPr/>
        </p:nvSpPr>
        <p:spPr>
          <a:xfrm>
            <a:off x="364237" y="720213"/>
            <a:ext cx="11344407" cy="4616648"/>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小故事冠以大题目，对比鲜明，强化了艺术张力；</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战争是故事发生的契机与悲剧的根源，是小说构思的基础；</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小说写的虽是爱情故事</a:t>
            </a:r>
            <a:r>
              <a:rPr lang="zh-CN" altLang="zh-CN" sz="2800" kern="100" dirty="0" smtClean="0">
                <a:solidFill>
                  <a:srgbClr val="C00000"/>
                </a:solidFill>
                <a:latin typeface="Times New Roman"/>
                <a:ea typeface="华文细黑"/>
                <a:cs typeface="Times New Roman"/>
              </a:rPr>
              <a:t>，但</a:t>
            </a:r>
            <a:r>
              <a:rPr lang="zh-CN" altLang="zh-CN" sz="2800" kern="100" dirty="0">
                <a:solidFill>
                  <a:srgbClr val="C00000"/>
                </a:solidFill>
                <a:latin typeface="Times New Roman"/>
                <a:ea typeface="华文细黑"/>
                <a:cs typeface="Times New Roman"/>
              </a:rPr>
              <a:t>主题却是对战争的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失望</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与反思。</a:t>
            </a:r>
            <a:endParaRPr lang="zh-CN" altLang="zh-CN" sz="2800" kern="100" dirty="0">
              <a:solidFill>
                <a:srgbClr val="C00000"/>
              </a:solidFill>
              <a:latin typeface="宋体"/>
              <a:cs typeface="Courier New"/>
            </a:endParaRPr>
          </a:p>
          <a:p>
            <a:pPr lvl="0" algn="just">
              <a:lnSpc>
                <a:spcPct val="150000"/>
              </a:lnSpc>
            </a:pPr>
            <a:r>
              <a:rPr lang="zh-CN" altLang="zh-CN" sz="2800" kern="100" dirty="0">
                <a:solidFill>
                  <a:srgbClr val="C00000"/>
                </a:solidFill>
                <a:latin typeface="Times New Roman"/>
                <a:ea typeface="华文细黑"/>
                <a:cs typeface="Times New Roman"/>
              </a:rPr>
              <a:t>观点二：不合适。</a:t>
            </a:r>
            <a:endParaRPr lang="zh-CN" altLang="zh-CN" sz="2800" kern="100" dirty="0">
              <a:solidFill>
                <a:srgbClr val="C00000"/>
              </a:solidFill>
              <a:latin typeface="宋体"/>
              <a:cs typeface="Courier New"/>
            </a:endParaRPr>
          </a:p>
          <a:p>
            <a:pPr lvl="0" algn="just">
              <a:lnSpc>
                <a:spcPct val="150000"/>
              </a:lnSpc>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小故事冠以大题目，故作高深，不符合写作的一般原则；</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小说的艺术感染力源自战争中的爱情，而不是战争；</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小说情节设置以小人物的坚强与不幸为主干，战争只是引起情节变化的背景</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9" name="矩形 8"/>
          <p:cNvSpPr/>
          <p:nvPr/>
        </p:nvSpPr>
        <p:spPr>
          <a:xfrm>
            <a:off x="334566" y="5291923"/>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8" name="矩形 7"/>
          <p:cNvSpPr/>
          <p:nvPr/>
        </p:nvSpPr>
        <p:spPr>
          <a:xfrm>
            <a:off x="2228366" y="5364082"/>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探究标题的合理性题</a:t>
            </a:r>
            <a:endParaRPr lang="zh-CN" altLang="en-US" sz="2800" kern="100" dirty="0">
              <a:solidFill>
                <a:srgbClr val="C00000"/>
              </a:solidFill>
              <a:latin typeface="Times New Roman"/>
              <a:ea typeface="华文细黑"/>
              <a:cs typeface="Times New Roman"/>
            </a:endParaRPr>
          </a:p>
        </p:txBody>
      </p:sp>
      <p:sp>
        <p:nvSpPr>
          <p:cNvPr id="10" name="矩形 9"/>
          <p:cNvSpPr/>
          <p:nvPr/>
        </p:nvSpPr>
        <p:spPr>
          <a:xfrm>
            <a:off x="2232602" y="6012154"/>
            <a:ext cx="116410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F—(3)</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729472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P spid="7" grpId="0"/>
      <p:bldP spid="7" grpId="1"/>
      <p:bldP spid="8" grpId="0"/>
      <p:bldP spid="8" grpId="1"/>
      <p:bldP spid="10" grpId="0"/>
      <p:bldP spid="10"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89434"/>
            <a:ext cx="1144927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四、</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全国乙</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p>
          <a:p>
            <a:pPr algn="ctr">
              <a:lnSpc>
                <a:spcPct val="150000"/>
              </a:lnSpc>
              <a:spcAft>
                <a:spcPts val="0"/>
              </a:spcAft>
            </a:pPr>
            <a:r>
              <a:rPr lang="zh-CN" altLang="zh-CN" sz="2800" b="1" kern="100" dirty="0">
                <a:latin typeface="Times New Roman"/>
                <a:ea typeface="华文细黑"/>
                <a:cs typeface="Times New Roman"/>
              </a:rPr>
              <a:t>锄</a:t>
            </a:r>
          </a:p>
          <a:p>
            <a:pPr algn="ctr">
              <a:lnSpc>
                <a:spcPct val="150000"/>
              </a:lnSpc>
              <a:spcAft>
                <a:spcPts val="0"/>
              </a:spcAft>
            </a:pPr>
            <a:r>
              <a:rPr lang="zh-CN" altLang="zh-CN" sz="2800" kern="100" dirty="0">
                <a:latin typeface="Times New Roman"/>
                <a:ea typeface="华文细黑"/>
                <a:cs typeface="Times New Roman"/>
              </a:rPr>
              <a:t>李　锐</a:t>
            </a:r>
          </a:p>
          <a:p>
            <a:pPr indent="718185" algn="just">
              <a:lnSpc>
                <a:spcPct val="150000"/>
              </a:lnSpc>
              <a:spcAft>
                <a:spcPts val="0"/>
              </a:spcAft>
            </a:pPr>
            <a:r>
              <a:rPr lang="zh-CN" altLang="zh-CN" sz="2800" kern="100" dirty="0">
                <a:latin typeface="Times New Roman"/>
                <a:ea typeface="华文细黑"/>
                <a:cs typeface="Times New Roman"/>
              </a:rPr>
              <a:t>拄着锄把出村的时候又有人问：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六安爷，又去百亩园呀？</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倒拿着锄头的六安爷平静地笑笑：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是哩。</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咳呀，六安爷，后晌天气这么热，眼睛又不方便，快回家歇歇吧六安爷！</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六安爷还是平静地笑笑：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我不是锄地，我是过瘾。</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咳</a:t>
            </a:r>
            <a:r>
              <a:rPr lang="zh-CN" altLang="zh-CN" sz="2800" kern="100" dirty="0">
                <a:latin typeface="Times New Roman"/>
                <a:ea typeface="华文细黑"/>
                <a:cs typeface="Times New Roman"/>
              </a:rPr>
              <a:t>呀，锄了地，受了累，又没有收成，你是图啥呀你六安爷？</a:t>
            </a:r>
            <a:r>
              <a:rPr lang="en-US" altLang="zh-CN" sz="2800" kern="100" dirty="0">
                <a:latin typeface="宋体"/>
                <a:ea typeface="华文细黑"/>
                <a:cs typeface="Times New Roman"/>
              </a:rPr>
              <a:t>”</a:t>
            </a:r>
            <a:endParaRPr lang="en-US" altLang="zh-CN" sz="2800" kern="100" dirty="0" smtClean="0">
              <a:latin typeface="宋体"/>
              <a:ea typeface="华文细黑"/>
              <a:cs typeface="Times New Roman"/>
            </a:endParaRPr>
          </a:p>
        </p:txBody>
      </p:sp>
    </p:spTree>
    <p:extLst>
      <p:ext uri="{BB962C8B-B14F-4D97-AF65-F5344CB8AC3E}">
        <p14:creationId xmlns:p14="http://schemas.microsoft.com/office/powerpoint/2010/main" val="1387732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442059"/>
            <a:ext cx="11679403"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a:latin typeface="Times New Roman"/>
                <a:ea typeface="华文细黑"/>
                <a:cs typeface="Times New Roman"/>
              </a:rPr>
              <a:t>麻婶已转入重症监护室，还没有脱离生命危险。门口的长椅上，麻婶的女儿哭得眼泪一把，鼻涕一把。马兰花安慰了一番，放下水果就出了医院。男人撵上来，不满地对马兰花说：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我碰你好几次，你咋不提麻婶借钱的事？</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马兰花说：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你也不看看，那是提钱的时候吗？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你现在不提，万一麻婶救不过来，你找谁要去？</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马兰花火了：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你咋尽往坏处想啊？你就肯定麻婶救不过来？你就肯定人家会赖咱那六百块钱？啥人啊！</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男人铁青了脸，怒气冲冲地上了车。一路上，男人把车开得飞快。</a:t>
            </a:r>
            <a:endParaRPr lang="zh-CN" altLang="zh-CN" sz="1050" kern="100" dirty="0">
              <a:effectLst/>
              <a:latin typeface="宋体"/>
              <a:cs typeface="Courier New"/>
            </a:endParaRPr>
          </a:p>
        </p:txBody>
      </p:sp>
    </p:spTree>
    <p:extLst>
      <p:ext uri="{BB962C8B-B14F-4D97-AF65-F5344CB8AC3E}">
        <p14:creationId xmlns:p14="http://schemas.microsoft.com/office/powerpoint/2010/main" val="3673422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0390" y="118314"/>
            <a:ext cx="11679403"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spc="100" dirty="0">
                <a:latin typeface="Times New Roman"/>
                <a:ea typeface="华文细黑"/>
                <a:cs typeface="Times New Roman"/>
              </a:rPr>
              <a:t>六安爷已经记不清这样的问答重复过多少次了，他还是不紧不慢地笑笑：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我不是锄地，我是过瘾。</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斜射的阳光明晃晃地照在六安爷的脸上，渐渐失明的眼睛，给他带来一种说不出的静穆。六安爷看不清人们的脸色，可他听得清人们的腔调，但是六安爷不想改变自己的主意，照样拄着锄把当拐棍，从从容容地走过。</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百亩园就在河对面，一抬眼就能看见。一座三孔石桥跨过乱流河，把百亩园和村子连在一起，这整整一百二十亩平坦肥沃的河滩地，是乱流河一百多里河谷当中最大最肥的一块地。西湾村人不知道在这块</a:t>
            </a:r>
            <a:r>
              <a:rPr lang="zh-CN" altLang="zh-CN" sz="2800" kern="100" dirty="0" smtClean="0">
                <a:latin typeface="Times New Roman"/>
                <a:ea typeface="华文细黑"/>
                <a:cs typeface="Times New Roman"/>
              </a:rPr>
              <a:t>地上</a:t>
            </a:r>
            <a:r>
              <a:rPr lang="zh-CN" altLang="zh-CN" sz="2800" kern="100" dirty="0">
                <a:solidFill>
                  <a:prstClr val="black"/>
                </a:solidFill>
                <a:latin typeface="Times New Roman"/>
                <a:ea typeface="华文细黑"/>
                <a:cs typeface="Times New Roman"/>
              </a:rPr>
              <a:t>耕种了几千年几百代了</a:t>
            </a:r>
            <a:r>
              <a:rPr lang="zh-CN" altLang="zh-CN" sz="2800" kern="100" dirty="0" smtClean="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几千年几百代里，西湾村人不知把几千斤几万</a:t>
            </a:r>
            <a:r>
              <a:rPr lang="zh-CN" altLang="zh-CN" sz="2800" kern="100" dirty="0" smtClean="0">
                <a:solidFill>
                  <a:prstClr val="black"/>
                </a:solidFill>
                <a:latin typeface="Times New Roman"/>
                <a:ea typeface="华文细黑"/>
                <a:cs typeface="Times New Roman"/>
              </a:rPr>
              <a:t>斤</a:t>
            </a:r>
            <a:r>
              <a:rPr lang="zh-CN" altLang="zh-CN" sz="2800" kern="100" dirty="0">
                <a:solidFill>
                  <a:prstClr val="black"/>
                </a:solidFill>
                <a:latin typeface="Times New Roman"/>
                <a:ea typeface="华文细黑"/>
                <a:cs typeface="Times New Roman"/>
              </a:rPr>
              <a:t>的汗水</a:t>
            </a:r>
            <a:r>
              <a:rPr lang="zh-CN" altLang="zh-CN" sz="2800" kern="100" spc="100" dirty="0">
                <a:solidFill>
                  <a:prstClr val="black"/>
                </a:solidFill>
                <a:latin typeface="Times New Roman"/>
                <a:ea typeface="华文细黑"/>
                <a:cs typeface="Times New Roman"/>
              </a:rPr>
              <a:t>撒在百亩园，也不知从百亩园的土地上收获了几百万几千万斤的粮食</a:t>
            </a:r>
            <a:r>
              <a:rPr lang="zh-CN" altLang="zh-CN" sz="2800" kern="100" spc="100" dirty="0" smtClean="0">
                <a:solidFill>
                  <a:prstClr val="black"/>
                </a:solidFill>
                <a:latin typeface="Times New Roman"/>
                <a:ea typeface="华文细黑"/>
                <a:cs typeface="Times New Roman"/>
              </a:rPr>
              <a:t>，</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19697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8701" y="117426"/>
            <a:ext cx="11679403" cy="6503807"/>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更不知这几百万几千万斤的粮食养活了世世代代多少人。</a:t>
            </a:r>
            <a:r>
              <a:rPr lang="zh-CN" altLang="zh-CN" sz="2800" kern="100" dirty="0" smtClean="0">
                <a:latin typeface="Times New Roman"/>
                <a:ea typeface="华文细黑"/>
                <a:cs typeface="Times New Roman"/>
              </a:rPr>
              <a:t>但是，从今年起百亩园再也不会收获庄稼了。煤炭公司看中了百亩园，要在这块地上建一个焦炭厂。两年里反复地谈判，煤炭公司一直把土地收购价压在每亩五千块。为了表示绝不接受的决心，今年下种的季节，西湾村人坚决地把庄稼照样种了下去。煤炭公司终于妥协了，每亩地一万五千块。这场惊心动魄的谈判像传奇一样在乱流河两岸到处被人传颂。一万五千块，简直就是一个让人头晕的天价。按照最好的年景，现在一亩地一年也就能收入一百多</a:t>
            </a:r>
            <a:r>
              <a:rPr lang="zh-CN" altLang="zh-CN" sz="2800" kern="100" spc="-100" dirty="0" smtClean="0">
                <a:latin typeface="Times New Roman"/>
                <a:ea typeface="华文细黑"/>
                <a:cs typeface="Times New Roman"/>
              </a:rPr>
              <a:t>块钱。想一想就让人头晕，你得受一百多年的辛</a:t>
            </a:r>
            <a:r>
              <a:rPr lang="zh-CN" altLang="zh-CN" sz="2800" kern="100" spc="-100" dirty="0" smtClean="0">
                <a:solidFill>
                  <a:prstClr val="black"/>
                </a:solidFill>
                <a:latin typeface="Times New Roman"/>
                <a:ea typeface="华文细黑"/>
                <a:cs typeface="Times New Roman"/>
              </a:rPr>
              <a:t>苦，流一百多年的汗，</a:t>
            </a:r>
            <a:r>
              <a:rPr lang="zh-CN" altLang="zh-CN" sz="2800" kern="100" spc="-100" dirty="0">
                <a:solidFill>
                  <a:prstClr val="black"/>
                </a:solidFill>
                <a:latin typeface="Times New Roman"/>
                <a:ea typeface="华文细黑"/>
                <a:cs typeface="Times New Roman"/>
              </a:rPr>
              <a:t>才能</a:t>
            </a:r>
            <a:r>
              <a:rPr lang="zh-CN" altLang="zh-CN" sz="2800" kern="100" dirty="0">
                <a:solidFill>
                  <a:prstClr val="black"/>
                </a:solidFill>
                <a:latin typeface="Times New Roman"/>
                <a:ea typeface="华文细黑"/>
                <a:cs typeface="Times New Roman"/>
              </a:rPr>
              <a:t>在一亩地里刨出来一万五千块钱呐！胜利的喜悦中，没有人再去百亩园了，因为合同一签，钱一拿，推土机马上就要开进来了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653504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505778"/>
            <a:ext cx="11449272" cy="464740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可是</a:t>
            </a:r>
            <a:r>
              <a:rPr lang="zh-CN" altLang="zh-CN" sz="2800" kern="100" dirty="0">
                <a:latin typeface="Times New Roman"/>
                <a:ea typeface="华文细黑"/>
                <a:cs typeface="Times New Roman"/>
              </a:rPr>
              <a:t>，不知不觉中，那些被人遗忘了的种子，还是和千百年来一样破土而出了。每天早上嫩绿的叶子上都会有珍珠一样的露水，在晨风中把阳光变幻得五彩缤纷。这些种子们不知道，永远不会再有人来伺候它们，收获它们了。从此往后，百亩园里将是炉火熊熊、浓烟滚滚的另一番景象</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18185" algn="just">
              <a:lnSpc>
                <a:spcPct val="150000"/>
              </a:lnSpc>
            </a:pPr>
            <a:r>
              <a:rPr lang="zh-CN" altLang="zh-CN" sz="2800" kern="100" dirty="0">
                <a:solidFill>
                  <a:prstClr val="black"/>
                </a:solidFill>
                <a:latin typeface="Times New Roman"/>
                <a:ea typeface="华文细黑"/>
                <a:cs typeface="Times New Roman"/>
              </a:rPr>
              <a:t>六安爷舍不得那些种子。他掐着指头计算着出苗的时间，到了该间苗锄头遍的日子，六安爷就拄着锄头来到百亩园。一天三晌，一晌不落</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56737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62558" y="1167494"/>
            <a:ext cx="11449272" cy="391848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smtClean="0">
                <a:latin typeface="Times New Roman"/>
                <a:ea typeface="华文细黑"/>
                <a:cs typeface="Times New Roman"/>
              </a:rPr>
              <a:t>现在</a:t>
            </a:r>
            <a:r>
              <a:rPr lang="zh-CN" altLang="zh-CN" sz="2800" kern="100" dirty="0">
                <a:latin typeface="Times New Roman"/>
                <a:ea typeface="华文细黑"/>
                <a:cs typeface="Times New Roman"/>
              </a:rPr>
              <a:t>，劳累了一天的六安爷已经感觉到腰背的酸痛，满是老茧的手也有些僵硬。他蹲下身子摸索着探出一块空地，然后，坐在黄土上很享受地慢慢吸一支烟，等着僵硬了的筋骨舒缓下来。等到歇够了，就再拄着锄把站起来，青筋暴突的臂膀，把锄头一次又一次稳稳地探进摇摆的苗垅里去。没有人催，自己心里也不急，六安爷只想一个人慢慢地锄地，就好像一个人对着一壶老酒细斟慢饮。</a:t>
            </a:r>
            <a:endParaRPr lang="zh-CN" altLang="zh-CN" sz="1050" kern="100" dirty="0">
              <a:effectLst/>
              <a:latin typeface="宋体"/>
              <a:cs typeface="Courier New"/>
            </a:endParaRPr>
          </a:p>
        </p:txBody>
      </p:sp>
    </p:spTree>
    <p:extLst>
      <p:ext uri="{BB962C8B-B14F-4D97-AF65-F5344CB8AC3E}">
        <p14:creationId xmlns:p14="http://schemas.microsoft.com/office/powerpoint/2010/main" val="3665604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8861" y="97106"/>
            <a:ext cx="11679403" cy="6686935"/>
          </a:xfrm>
          <a:prstGeom prst="rect">
            <a:avLst/>
          </a:prstGeom>
        </p:spPr>
        <p:txBody>
          <a:bodyPr wrap="square" lIns="121898" tIns="60948" rIns="121898" bIns="60948">
            <a:spAutoFit/>
          </a:bodyPr>
          <a:lstStyle/>
          <a:p>
            <a:pPr lvl="0" indent="715963" algn="just">
              <a:lnSpc>
                <a:spcPct val="140000"/>
              </a:lnSpc>
            </a:pPr>
            <a:r>
              <a:rPr lang="zh-CN" altLang="zh-CN" sz="2800" kern="100" dirty="0" smtClean="0">
                <a:latin typeface="Times New Roman"/>
                <a:ea typeface="华文细黑"/>
                <a:cs typeface="Times New Roman"/>
              </a:rPr>
              <a:t>终于，西山的阴影落进了河谷，被太阳晒了一天的六安爷，立刻感觉到了肩背上升起的一丝凉意。他缓缓地直起腰来，把捏锄把的两只手一先一后举到嘴前，轻轻地啐上几点唾沫，而后，又深深地埋下腰，举起了锄头。随着臂膀有力的拉拽，锋利的锄刃闷在黄土里咯嘣咯嘣地割断了草根，间开了密集的幼苗，新鲜的黄土一股一股地翻起来。六安爷惬意地微笑着，虽然看不清，可是，耳朵里的声音，鼻子里的气味，河谷里渐起的凉意，都让他顺心，都让他舒服。银亮的锄板鱼儿戏水一般地，在禾苗的绿波中上下翻飞。于是，松软新鲜的黄土上留下两行长长的跨距整齐的脚印，脚印的两旁是株距均匀的玉茭和青豆的幼苗。六安爷种了一辈子庄稼，锄了一辈子地，眼下这一次有些不一般，六安爷心</a:t>
            </a:r>
            <a:r>
              <a:rPr lang="zh-CN" altLang="zh-CN" sz="2800" kern="100" spc="-50" dirty="0">
                <a:solidFill>
                  <a:prstClr val="black"/>
                </a:solidFill>
                <a:latin typeface="Times New Roman"/>
                <a:ea typeface="华文细黑"/>
                <a:cs typeface="Times New Roman"/>
              </a:rPr>
              <a:t>里知道，这是他这辈子最后一次锄地了，最后一次给百亩园的庄稼锄地了</a:t>
            </a:r>
            <a:r>
              <a:rPr lang="zh-CN" altLang="zh-CN" sz="2800" kern="100" spc="-50" dirty="0" smtClean="0">
                <a:solidFill>
                  <a:prstClr val="black"/>
                </a:solidFill>
                <a:latin typeface="Times New Roman"/>
                <a:ea typeface="华文细黑"/>
                <a:cs typeface="Times New Roman"/>
              </a:rPr>
              <a:t>。</a:t>
            </a:r>
            <a:endParaRPr lang="en-US" altLang="zh-CN" sz="1050" kern="100" spc="-50" dirty="0">
              <a:solidFill>
                <a:prstClr val="black"/>
              </a:solidFill>
              <a:latin typeface="宋体"/>
              <a:cs typeface="Courier New"/>
            </a:endParaRPr>
          </a:p>
        </p:txBody>
      </p:sp>
    </p:spTree>
    <p:extLst>
      <p:ext uri="{BB962C8B-B14F-4D97-AF65-F5344CB8AC3E}">
        <p14:creationId xmlns:p14="http://schemas.microsoft.com/office/powerpoint/2010/main" val="128466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656341"/>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沉静</a:t>
            </a:r>
            <a:r>
              <a:rPr lang="zh-CN" altLang="zh-CN" sz="2800" kern="100" dirty="0">
                <a:latin typeface="Times New Roman"/>
                <a:ea typeface="华文细黑"/>
                <a:cs typeface="Times New Roman"/>
              </a:rPr>
              <a:t>的暮色中，百亩园显得寂寥、空旷。六安爷喜欢这天地间昏暗的时辰，眼睛里边和眼睛外边的世界是一样的。他知道自己正慢慢融入眼前这黑暗的世界里。</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很多天以后，人们跟着推土机来到百亩园，无比惊讶地发现，六安爷锄过的苗垅里，茁壮的禾苗均匀整齐，一颗一颗蓬勃的庄稼全都充满了丰收的信心。没有人能相信那是一个半瞎子锄过的地。于是人们想起六安爷说了无数遍的话，六安爷总是平静固执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我不是锄地，我是过瘾</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zh-CN" altLang="zh-CN" sz="1050" kern="100" dirty="0" smtClean="0">
                <a:latin typeface="宋体"/>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911316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371154"/>
            <a:ext cx="11449272" cy="19794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标段画句：标出段数，画出有关人物、情节、环境、主题方面的关键性词句</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83550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611604"/>
            <a:ext cx="11449272" cy="691768"/>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梳理情节：小说的线索是什么？请根据线索切分情节。</a:t>
            </a:r>
            <a:endParaRPr lang="zh-CN" altLang="zh-CN" sz="1050" kern="100" dirty="0">
              <a:solidFill>
                <a:prstClr val="black"/>
              </a:solidFill>
              <a:latin typeface="宋体"/>
              <a:cs typeface="Courier New"/>
            </a:endParaRPr>
          </a:p>
        </p:txBody>
      </p:sp>
      <p:sp>
        <p:nvSpPr>
          <p:cNvPr id="7" name="TextBox 6"/>
          <p:cNvSpPr txBox="1"/>
          <p:nvPr/>
        </p:nvSpPr>
        <p:spPr>
          <a:xfrm>
            <a:off x="9317636" y="7980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69617" y="1547708"/>
            <a:ext cx="11273868" cy="397031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线索是六安爷给百亩园庄稼锄草。</a:t>
            </a:r>
            <a:r>
              <a:rPr lang="zh-CN" altLang="zh-CN" sz="2800" kern="100" dirty="0">
                <a:latin typeface="Times New Roman"/>
                <a:ea typeface="华文细黑"/>
                <a:cs typeface="Times New Roman"/>
              </a:rPr>
              <a:t>第一层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开端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：写六安爷去百亩园锄地。</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第二层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插叙</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：交代百亩园的变迁。</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第三层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高潮</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：写六安爷最后一次给百亩园锄地。</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第四层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：写六安爷融入黄昏的暮色。</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第五层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尾声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乡人对六安爷锄过的地表示震惊</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7124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54703"/>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感知形象：六安爷是怎样的一个人？</a:t>
            </a:r>
            <a:endParaRPr lang="zh-CN" altLang="zh-CN" sz="1050" kern="100" dirty="0">
              <a:effectLst/>
              <a:latin typeface="宋体"/>
              <a:cs typeface="Courier New"/>
            </a:endParaRPr>
          </a:p>
        </p:txBody>
      </p:sp>
      <p:sp>
        <p:nvSpPr>
          <p:cNvPr id="7" name="矩形 6"/>
          <p:cNvSpPr/>
          <p:nvPr/>
        </p:nvSpPr>
        <p:spPr>
          <a:xfrm>
            <a:off x="334566" y="2448954"/>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探知主题：请概括出小说的主题。</a:t>
            </a:r>
            <a:endParaRPr lang="zh-CN" altLang="zh-CN" sz="1050" kern="100" dirty="0">
              <a:effectLst/>
              <a:latin typeface="宋体"/>
              <a:cs typeface="Courier New"/>
            </a:endParaRPr>
          </a:p>
        </p:txBody>
      </p:sp>
      <p:sp>
        <p:nvSpPr>
          <p:cNvPr id="12" name="TextBox 11"/>
          <p:cNvSpPr txBox="1"/>
          <p:nvPr/>
        </p:nvSpPr>
        <p:spPr>
          <a:xfrm>
            <a:off x="6644375" y="3595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6512" y="989447"/>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六安爷是一位老农民，眼睛不太好使，精通农事，勤劳朴实，温和</a:t>
            </a:r>
            <a:r>
              <a:rPr lang="zh-CN" altLang="zh-CN" sz="2800" kern="100" dirty="0">
                <a:latin typeface="Times New Roman"/>
                <a:ea typeface="华文细黑"/>
                <a:cs typeface="Times New Roman"/>
              </a:rPr>
              <a:t>固执，热爱土地和劳动，对传统的农耕生活充满眷恋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6206950" y="265682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96512" y="3284738"/>
            <a:ext cx="11162246" cy="3241400"/>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小说以抒情的笔调描述了六安爷一天的锄地生活，表现了以六安爷</a:t>
            </a:r>
            <a:r>
              <a:rPr lang="zh-CN" altLang="zh-CN" sz="2800" kern="100" dirty="0">
                <a:latin typeface="Times New Roman"/>
                <a:ea typeface="华文细黑"/>
                <a:cs typeface="Times New Roman"/>
              </a:rPr>
              <a:t>为代表的传统农民对土地的热爱，对农作生活的留恋，展现了中国农民在失去土地和失去世世代代的生活方式、生活环境后的茫然、创痛和决绝。反映了时代变迁中，传统农耕文明逐渐消逝引发的无奈的叹惋和深刻的思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9157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28634" y="2409462"/>
            <a:ext cx="11599508" cy="96860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文本框 14"/>
          <p:cNvSpPr txBox="1"/>
          <p:nvPr/>
        </p:nvSpPr>
        <p:spPr>
          <a:xfrm>
            <a:off x="328634" y="4632394"/>
            <a:ext cx="11599508" cy="97829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334566" y="27027"/>
            <a:ext cx="11593288"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Courier New"/>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：真题训练</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下列对小说相关内容和艺术特色的分析鉴赏，最恰当的两项是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小说开头寥寥几句对话，六安爷这个勤劳而孤僻的老农形象已经</a:t>
            </a:r>
            <a:r>
              <a:rPr lang="zh-CN" altLang="zh-CN" sz="2600" kern="100" dirty="0" smtClean="0">
                <a:latin typeface="Times New Roman"/>
                <a:ea typeface="华文细黑"/>
                <a:cs typeface="Times New Roman"/>
              </a:rPr>
              <a:t>跃然</a:t>
            </a:r>
            <a:r>
              <a:rPr lang="zh-CN" altLang="zh-CN" sz="2600" kern="100" spc="-100" dirty="0" smtClean="0">
                <a:latin typeface="Times New Roman"/>
                <a:ea typeface="华文细黑"/>
                <a:cs typeface="Times New Roman"/>
              </a:rPr>
              <a:t>纸上，</a:t>
            </a:r>
            <a:endParaRPr lang="en-US" altLang="zh-CN" sz="2600" kern="100" spc="-100" dirty="0" smtClean="0">
              <a:latin typeface="Times New Roman"/>
              <a:ea typeface="华文细黑"/>
              <a:cs typeface="Times New Roman"/>
            </a:endParaRPr>
          </a:p>
          <a:p>
            <a:pPr algn="just">
              <a:lnSpc>
                <a:spcPct val="140000"/>
              </a:lnSpc>
              <a:spcAft>
                <a:spcPts val="0"/>
              </a:spcAft>
            </a:pPr>
            <a:r>
              <a:rPr lang="en-US" altLang="zh-CN" sz="2600" kern="100" spc="-100" dirty="0">
                <a:latin typeface="Times New Roman"/>
                <a:ea typeface="华文细黑"/>
                <a:cs typeface="Times New Roman"/>
              </a:rPr>
              <a:t> </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同时</a:t>
            </a:r>
            <a:r>
              <a:rPr lang="zh-CN" altLang="zh-CN" sz="2600" kern="100" spc="-100" dirty="0">
                <a:latin typeface="Times New Roman"/>
                <a:ea typeface="华文细黑"/>
                <a:cs typeface="Times New Roman"/>
              </a:rPr>
              <a:t>，他与村人的分歧也开始显露，并为下文情节发展埋下了伏笔。</a:t>
            </a:r>
            <a:endParaRPr lang="zh-CN" altLang="zh-CN" sz="2600" kern="100" spc="-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西湾村人与煤炭公司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惊心动魄的谈判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，是小说中隐约可见的叙事</a:t>
            </a:r>
            <a:r>
              <a:rPr lang="zh-CN" altLang="zh-CN" sz="2600" kern="100" dirty="0" smtClean="0">
                <a:latin typeface="Times New Roman"/>
                <a:ea typeface="华文细黑"/>
                <a:cs typeface="Times New Roman"/>
              </a:rPr>
              <a:t>背景，</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也</a:t>
            </a:r>
            <a:r>
              <a:rPr lang="zh-CN" altLang="zh-CN" sz="2600" kern="100" dirty="0">
                <a:latin typeface="Times New Roman"/>
                <a:ea typeface="华文细黑"/>
                <a:cs typeface="Times New Roman"/>
              </a:rPr>
              <a:t>是深刻的社会背景，巧妙地将六安爷的个人感受跟时代的</a:t>
            </a:r>
            <a:r>
              <a:rPr lang="zh-CN" altLang="zh-CN" sz="2600" kern="100" dirty="0" smtClean="0">
                <a:latin typeface="Times New Roman"/>
                <a:ea typeface="华文细黑"/>
                <a:cs typeface="Times New Roman"/>
              </a:rPr>
              <a:t>变化连接</a:t>
            </a:r>
            <a:r>
              <a:rPr lang="zh-CN" altLang="zh-CN" sz="2600" kern="100" dirty="0">
                <a:latin typeface="Times New Roman"/>
                <a:ea typeface="华文细黑"/>
                <a:cs typeface="Times New Roman"/>
              </a:rPr>
              <a:t>起来。</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小说中写到百亩园将要变成焦炭厂，往日的田园风光将会为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炉火熊熊</a:t>
            </a:r>
            <a:r>
              <a:rPr lang="zh-CN" altLang="zh-CN" sz="2600" kern="100" dirty="0" smtClean="0">
                <a:latin typeface="Times New Roman"/>
                <a:ea typeface="华文细黑"/>
                <a:cs typeface="Times New Roman"/>
              </a:rPr>
              <a:t>、浓</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烟滚滚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的景象所取代，深化了作者关于生态问题的思考及小说</a:t>
            </a:r>
            <a:r>
              <a:rPr lang="zh-CN" altLang="zh-CN" sz="2600" kern="100" dirty="0" smtClean="0">
                <a:latin typeface="Times New Roman"/>
                <a:ea typeface="华文细黑"/>
                <a:cs typeface="Times New Roman"/>
              </a:rPr>
              <a:t>的环保主题。</a:t>
            </a:r>
            <a:endParaRPr lang="en-US" altLang="zh-CN" sz="2600" kern="100" dirty="0">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关于六安爷锄地的描写生动而富有诗意，传达了六安爷在百亩园劳作时</a:t>
            </a:r>
            <a:r>
              <a:rPr lang="zh-CN" altLang="zh-CN" sz="2600" kern="100" dirty="0" smtClean="0">
                <a:solidFill>
                  <a:prstClr val="black"/>
                </a:solidFill>
                <a:latin typeface="Times New Roman"/>
                <a:ea typeface="华文细黑"/>
                <a:cs typeface="Times New Roman"/>
              </a:rPr>
              <a:t>惬意</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舒畅</a:t>
            </a:r>
            <a:r>
              <a:rPr lang="zh-CN" altLang="zh-CN" sz="2600" kern="100" dirty="0">
                <a:solidFill>
                  <a:prstClr val="black"/>
                </a:solidFill>
                <a:latin typeface="Times New Roman"/>
                <a:ea typeface="华文细黑"/>
                <a:cs typeface="Times New Roman"/>
              </a:rPr>
              <a:t>的感觉，这样的写法强化了小说所表达的人与土地分离的悲凉感。</a:t>
            </a:r>
            <a:endParaRPr lang="en-US" altLang="zh-CN" sz="2600" kern="100" dirty="0">
              <a:solidFill>
                <a:prstClr val="black"/>
              </a:solidFill>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综合全文来看，六安爷的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平静固执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，说明他作为一个老人，一方面</a:t>
            </a:r>
            <a:r>
              <a:rPr lang="zh-CN" altLang="zh-CN" sz="2600" kern="100" dirty="0" smtClean="0">
                <a:latin typeface="Times New Roman"/>
                <a:ea typeface="华文细黑"/>
                <a:cs typeface="Times New Roman"/>
              </a:rPr>
              <a:t>已经</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饱经沧桑</a:t>
            </a:r>
            <a:r>
              <a:rPr lang="zh-CN" altLang="zh-CN" sz="2600" kern="100" dirty="0">
                <a:latin typeface="Times New Roman"/>
                <a:ea typeface="华文细黑"/>
                <a:cs typeface="Times New Roman"/>
              </a:rPr>
              <a:t>，看透世事变迁，另一方面也难免思想保守、无法与时俱进</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5" name="TextBox 4"/>
          <p:cNvSpPr txBox="1"/>
          <p:nvPr/>
        </p:nvSpPr>
        <p:spPr>
          <a:xfrm>
            <a:off x="9861428" y="69076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408343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389865"/>
            <a:ext cx="11679403"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第三天，有消息传来，麻婶没能救过来，昨天她女儿火化了麻婶，带着骨灰连夜飞回了上海。</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男人知道后，特意赶过来，冲着马兰花吼：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钱呢？麻婶的女儿还你了吗？老子就没见过你这么傻的女人！</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男人离开时，一脚踢翻一只菜篓子，红艳艳的西红柿滚了一地。</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马兰花的眼泪在眼眶里打转转。</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从此，男人耿耿于怀，有事没事就把六百块钱的事挂在嘴边。马兰花只当</a:t>
            </a:r>
            <a:r>
              <a:rPr lang="zh-CN" altLang="zh-CN" sz="2800" kern="100" spc="-100" dirty="0">
                <a:latin typeface="Times New Roman"/>
                <a:ea typeface="华文细黑"/>
                <a:cs typeface="Times New Roman"/>
              </a:rPr>
              <a:t>没听见。一天，正吃着饭，男人又拿六百块钱说事了。男人说：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咱都进城好几年了，住的房子还是租来的。你倒好，拿六百块钱打了水漂儿。</a:t>
            </a:r>
            <a:r>
              <a:rPr lang="en-US" altLang="zh-CN" sz="2800" kern="100" spc="-100" dirty="0">
                <a:latin typeface="宋体"/>
                <a:ea typeface="华文细黑"/>
                <a:cs typeface="Times New Roman"/>
              </a:rPr>
              <a:t>”</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3039632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91509" y="651118"/>
            <a:ext cx="11449272" cy="335474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答案及理由</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7" name="矩形 6"/>
          <p:cNvSpPr/>
          <p:nvPr/>
        </p:nvSpPr>
        <p:spPr>
          <a:xfrm>
            <a:off x="2476876" y="601251"/>
            <a:ext cx="9205193"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Times New Roman"/>
                <a:ea typeface="华文细黑" pitchFamily="2" charset="-122"/>
                <a:cs typeface="Courier New"/>
              </a:rPr>
              <a:t>E</a:t>
            </a:r>
            <a:r>
              <a:rPr lang="zh-CN" altLang="zh-CN" sz="2800" kern="100" dirty="0">
                <a:solidFill>
                  <a:srgbClr val="C00000"/>
                </a:solidFill>
                <a:latin typeface="Times New Roman"/>
                <a:ea typeface="华文细黑" pitchFamily="2" charset="-122"/>
                <a:cs typeface="Times New Roman"/>
              </a:rPr>
              <a:t>项</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思想保守，无法与时俱进</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不妥帖，有其保守的</a:t>
            </a:r>
            <a:r>
              <a:rPr lang="zh-CN" altLang="zh-CN" sz="2800" kern="100" dirty="0" smtClean="0">
                <a:solidFill>
                  <a:srgbClr val="C00000"/>
                </a:solidFill>
                <a:latin typeface="Times New Roman"/>
                <a:ea typeface="华文细黑" pitchFamily="2" charset="-122"/>
                <a:cs typeface="Times New Roman"/>
              </a:rPr>
              <a:t>一</a:t>
            </a:r>
            <a:endParaRPr lang="en-US" altLang="zh-CN" sz="2800" kern="100" spc="-50" dirty="0" smtClean="0">
              <a:solidFill>
                <a:srgbClr val="C00000"/>
              </a:solidFill>
              <a:latin typeface="Times New Roman"/>
              <a:ea typeface="华文细黑"/>
              <a:cs typeface="Times New Roman"/>
            </a:endParaRPr>
          </a:p>
        </p:txBody>
      </p:sp>
      <p:sp>
        <p:nvSpPr>
          <p:cNvPr id="8" name="矩形 7"/>
          <p:cNvSpPr/>
          <p:nvPr/>
        </p:nvSpPr>
        <p:spPr>
          <a:xfrm>
            <a:off x="322310" y="1200930"/>
            <a:ext cx="11344407" cy="25950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pitchFamily="2" charset="-122"/>
                <a:cs typeface="Times New Roman"/>
              </a:rPr>
              <a:t>面，</a:t>
            </a:r>
            <a:r>
              <a:rPr lang="zh-CN" altLang="zh-CN" sz="2800" kern="100" dirty="0" smtClean="0">
                <a:solidFill>
                  <a:srgbClr val="C00000"/>
                </a:solidFill>
                <a:latin typeface="Times New Roman"/>
                <a:ea typeface="华文细黑" pitchFamily="2" charset="-122"/>
                <a:cs typeface="Times New Roman"/>
              </a:rPr>
              <a:t>但更多是对土地的留恋。</a:t>
            </a:r>
            <a:r>
              <a:rPr lang="en-US" altLang="zh-CN" sz="2800" kern="100" dirty="0" smtClean="0">
                <a:solidFill>
                  <a:srgbClr val="C00000"/>
                </a:solidFill>
                <a:latin typeface="Times New Roman"/>
                <a:ea typeface="华文细黑" pitchFamily="2" charset="-122"/>
                <a:cs typeface="Courier New"/>
              </a:rPr>
              <a:t>A</a:t>
            </a:r>
            <a:r>
              <a:rPr lang="zh-CN" altLang="zh-CN" sz="2800" kern="100" dirty="0">
                <a:solidFill>
                  <a:srgbClr val="C00000"/>
                </a:solidFill>
                <a:latin typeface="Times New Roman"/>
                <a:ea typeface="华文细黑" pitchFamily="2" charset="-122"/>
                <a:cs typeface="Times New Roman"/>
              </a:rPr>
              <a:t>项</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孤僻</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分析错误，应是</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固执</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a:t>
            </a:r>
            <a:r>
              <a:rPr lang="en-US" altLang="zh-CN" sz="2800" kern="100" dirty="0">
                <a:solidFill>
                  <a:srgbClr val="C00000"/>
                </a:solidFill>
                <a:latin typeface="Times New Roman"/>
                <a:ea typeface="华文细黑" pitchFamily="2" charset="-122"/>
                <a:cs typeface="Courier New"/>
              </a:rPr>
              <a:t>C</a:t>
            </a:r>
            <a:r>
              <a:rPr lang="zh-CN" altLang="zh-CN" sz="2800" kern="100" dirty="0">
                <a:solidFill>
                  <a:srgbClr val="C00000"/>
                </a:solidFill>
                <a:latin typeface="Times New Roman"/>
                <a:ea typeface="华文细黑" pitchFamily="2" charset="-122"/>
                <a:cs typeface="Times New Roman"/>
              </a:rPr>
              <a:t>项</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深化了作者关于生态问题的思考及小说的环保主题</a:t>
            </a:r>
            <a:r>
              <a:rPr lang="en-US" altLang="zh-CN" sz="2800" kern="100" dirty="0">
                <a:solidFill>
                  <a:srgbClr val="C00000"/>
                </a:solidFill>
                <a:latin typeface="宋体"/>
                <a:ea typeface="华文细黑" pitchFamily="2" charset="-122"/>
                <a:cs typeface="Times New Roman"/>
              </a:rPr>
              <a:t>”</a:t>
            </a:r>
            <a:r>
              <a:rPr lang="zh-CN" altLang="zh-CN" sz="2800" kern="100" dirty="0">
                <a:solidFill>
                  <a:srgbClr val="C00000"/>
                </a:solidFill>
                <a:latin typeface="Times New Roman"/>
                <a:ea typeface="华文细黑" pitchFamily="2" charset="-122"/>
                <a:cs typeface="Times New Roman"/>
              </a:rPr>
              <a:t>分析错误，小说的主题并不是环保问题，而是对在时代的发展大潮下，土地日益减少的伤感与思考。</a:t>
            </a:r>
            <a:endParaRPr lang="zh-CN" altLang="zh-CN" sz="2800" kern="100" dirty="0">
              <a:solidFill>
                <a:srgbClr val="C00000"/>
              </a:solidFill>
              <a:effectLst/>
              <a:latin typeface="宋体"/>
              <a:ea typeface="华文细黑" pitchFamily="2" charset="-122"/>
              <a:cs typeface="Courier New"/>
            </a:endParaRPr>
          </a:p>
        </p:txBody>
      </p:sp>
    </p:spTree>
    <p:extLst>
      <p:ext uri="{BB962C8B-B14F-4D97-AF65-F5344CB8AC3E}">
        <p14:creationId xmlns:p14="http://schemas.microsoft.com/office/powerpoint/2010/main" val="2957917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p:bldP spid="7" grpId="1"/>
      <p:bldP spid="8" grpId="0"/>
      <p:bldP spid="8"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84009"/>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为标题，有什么寓意？请结合全文简要分析。</a:t>
            </a:r>
            <a:endParaRPr lang="zh-CN" altLang="zh-CN" sz="280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91509" y="800357"/>
            <a:ext cx="11449272" cy="5216276"/>
          </a:xfrm>
          <a:prstGeom prst="rect">
            <a:avLst/>
          </a:prstGeom>
        </p:spPr>
        <p:txBody>
          <a:bodyPr wrap="square" lIns="121898" tIns="60948" rIns="121898" bIns="60948">
            <a:spAutoFit/>
          </a:bodyPr>
          <a:lstStyle/>
          <a:p>
            <a:pPr lvl="0" algn="just">
              <a:lnSpc>
                <a:spcPct val="150000"/>
              </a:lnSpc>
            </a:pPr>
            <a:r>
              <a:rPr lang="zh-CN" altLang="zh-CN" sz="2800" kern="100" dirty="0">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_____________________________________________________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5" name="矩形 4"/>
          <p:cNvSpPr/>
          <p:nvPr/>
        </p:nvSpPr>
        <p:spPr>
          <a:xfrm>
            <a:off x="2042607" y="732081"/>
            <a:ext cx="9715403"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认真审题，题干要求分析标题的寓意，注意结合全文</a:t>
            </a:r>
            <a:r>
              <a:rPr lang="zh-CN" altLang="zh-CN" sz="2800" kern="100" dirty="0" smtClean="0">
                <a:solidFill>
                  <a:srgbClr val="C00000"/>
                </a:solidFill>
                <a:latin typeface="Times New Roman"/>
                <a:ea typeface="华文细黑"/>
                <a:cs typeface="Times New Roman"/>
              </a:rPr>
              <a:t>简要</a:t>
            </a:r>
            <a:endParaRPr lang="zh-CN" altLang="zh-CN" sz="1050" kern="100" dirty="0">
              <a:solidFill>
                <a:srgbClr val="C00000"/>
              </a:solidFill>
              <a:effectLst/>
              <a:latin typeface="宋体"/>
              <a:cs typeface="Courier New"/>
            </a:endParaRPr>
          </a:p>
        </p:txBody>
      </p:sp>
      <p:sp>
        <p:nvSpPr>
          <p:cNvPr id="6" name="矩形 5"/>
          <p:cNvSpPr/>
          <p:nvPr/>
        </p:nvSpPr>
        <p:spPr>
          <a:xfrm>
            <a:off x="322310" y="1368457"/>
            <a:ext cx="11344407" cy="4538999"/>
          </a:xfrm>
          <a:prstGeom prst="rect">
            <a:avLst/>
          </a:prstGeom>
        </p:spPr>
        <p:txBody>
          <a:bodyPr>
            <a:spAutoFit/>
          </a:bodyPr>
          <a:lstStyle/>
          <a:p>
            <a:pPr algn="just">
              <a:lnSpc>
                <a:spcPct val="150000"/>
              </a:lnSpc>
            </a:pPr>
            <a:r>
              <a:rPr lang="zh-CN" altLang="zh-CN" sz="2800" kern="100" dirty="0">
                <a:solidFill>
                  <a:srgbClr val="C00000"/>
                </a:solidFill>
                <a:latin typeface="Times New Roman"/>
                <a:ea typeface="华文细黑"/>
                <a:cs typeface="Times New Roman"/>
              </a:rPr>
              <a:t>分析。</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梳理文本，确定答题点，阅读时要结合文本内容、人物形象和小说主题综合思考。一般而言，对小说标题内涵的分析要从表层含义与深层含义两个基本角度进行思考。从表层含义看，显然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应指六安爷带着锄坚持去百亩园为苗锄地的这一举动，也指六安爷手中的农具。从深层含义看，六安爷坚持去锄地却不是为了收成，而是为了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过瘾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，因为百亩园就要被占用，再也没有机会锄地了，那么</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则有更</a:t>
            </a:r>
            <a:r>
              <a:rPr lang="zh-CN" altLang="zh-CN" sz="2800" kern="100" dirty="0" smtClean="0">
                <a:solidFill>
                  <a:srgbClr val="C00000"/>
                </a:solidFill>
                <a:latin typeface="Times New Roman"/>
                <a:ea typeface="华文细黑"/>
                <a:cs typeface="Times New Roman"/>
              </a:rPr>
              <a:t>深层</a:t>
            </a:r>
            <a:r>
              <a:rPr lang="zh-CN" altLang="zh-CN" sz="2800" kern="100" dirty="0">
                <a:solidFill>
                  <a:srgbClr val="C00000"/>
                </a:solidFill>
                <a:latin typeface="Times New Roman"/>
                <a:ea typeface="华文细黑"/>
                <a:cs typeface="Times New Roman"/>
              </a:rPr>
              <a:t>的精神意义：成了六安爷对土地的热爱和对曾经的生活的怀念。从</a:t>
            </a:r>
            <a:r>
              <a:rPr lang="zh-CN" altLang="zh-CN" sz="2800" kern="100" dirty="0" smtClean="0">
                <a:solidFill>
                  <a:srgbClr val="C00000"/>
                </a:solidFill>
                <a:latin typeface="Times New Roman"/>
                <a:ea typeface="华文细黑"/>
                <a:cs typeface="Times New Roman"/>
              </a:rPr>
              <a:t>全文</a:t>
            </a:r>
            <a:endParaRPr lang="en-US" altLang="zh-CN"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106155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505778"/>
            <a:ext cx="11449272" cy="2062079"/>
          </a:xfrm>
          <a:prstGeom prst="rect">
            <a:avLst/>
          </a:prstGeom>
        </p:spPr>
        <p:txBody>
          <a:bodyPr wrap="square" lIns="121898" tIns="60948" rIns="121898" bIns="60948">
            <a:spAutoFit/>
          </a:bodyPr>
          <a:lstStyle/>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2800" kern="100" dirty="0">
              <a:latin typeface="Times New Roman"/>
              <a:ea typeface="华文细黑"/>
              <a:cs typeface="Times New Roman"/>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2800" kern="100" dirty="0">
              <a:latin typeface="Times New Roman"/>
              <a:ea typeface="华文细黑"/>
              <a:cs typeface="Times New Roman"/>
            </a:endParaRPr>
          </a:p>
          <a:p>
            <a:pPr algn="just">
              <a:lnSpc>
                <a:spcPct val="150000"/>
              </a:lnSpc>
              <a:spcAft>
                <a:spcPts val="0"/>
              </a:spcAft>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2800" kern="100" dirty="0" smtClean="0">
              <a:latin typeface="Times New Roman"/>
              <a:ea typeface="华文细黑"/>
              <a:cs typeface="Times New Roman"/>
            </a:endParaRPr>
          </a:p>
        </p:txBody>
      </p:sp>
      <p:sp>
        <p:nvSpPr>
          <p:cNvPr id="4" name="矩形 3"/>
          <p:cNvSpPr/>
          <p:nvPr/>
        </p:nvSpPr>
        <p:spPr>
          <a:xfrm>
            <a:off x="385822" y="432641"/>
            <a:ext cx="11409906" cy="1953676"/>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的主旨来看，作者表现了农业文明在与工业文明的冲突中，逐渐被</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锄掉</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的过程，所以从社会层面讲，</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锄</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这一动作有</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替代</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的象征意义。</a:t>
            </a:r>
            <a:r>
              <a:rPr lang="en-US" altLang="zh-CN" sz="2800" kern="100" dirty="0">
                <a:solidFill>
                  <a:srgbClr val="C00000"/>
                </a:solidFill>
                <a:latin typeface="Times New Roman"/>
                <a:ea typeface="华文细黑"/>
                <a:cs typeface="Times New Roman"/>
              </a:rPr>
              <a:t>③</a:t>
            </a:r>
            <a:r>
              <a:rPr lang="zh-CN" altLang="zh-CN" sz="2800" kern="100" dirty="0">
                <a:solidFill>
                  <a:srgbClr val="C00000"/>
                </a:solidFill>
                <a:latin typeface="Times New Roman"/>
                <a:ea typeface="华文细黑"/>
                <a:cs typeface="Times New Roman"/>
              </a:rPr>
              <a:t>明确答题规范，注意按分设点，注意理解的层次，由浅入深</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175653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762570"/>
            <a:ext cx="11449272" cy="270841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a:t>
            </a:r>
          </a:p>
        </p:txBody>
      </p:sp>
      <p:sp>
        <p:nvSpPr>
          <p:cNvPr id="5" name="矩形 4"/>
          <p:cNvSpPr/>
          <p:nvPr/>
        </p:nvSpPr>
        <p:spPr>
          <a:xfrm>
            <a:off x="334566" y="3357786"/>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6" name="矩形 5"/>
          <p:cNvSpPr/>
          <p:nvPr/>
        </p:nvSpPr>
        <p:spPr>
          <a:xfrm>
            <a:off x="2228366" y="3429945"/>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标题含义理解分析题</a:t>
            </a:r>
          </a:p>
        </p:txBody>
      </p:sp>
      <p:sp>
        <p:nvSpPr>
          <p:cNvPr id="7" name="矩形 6"/>
          <p:cNvSpPr/>
          <p:nvPr/>
        </p:nvSpPr>
        <p:spPr>
          <a:xfrm>
            <a:off x="2232602" y="4078017"/>
            <a:ext cx="124425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D—(1)</a:t>
            </a:r>
            <a:endParaRPr lang="zh-CN" altLang="zh-CN" sz="2800" kern="100" dirty="0">
              <a:solidFill>
                <a:srgbClr val="C00000"/>
              </a:solidFill>
              <a:latin typeface="Times New Roman"/>
              <a:ea typeface="华文细黑"/>
              <a:cs typeface="Times New Roman"/>
            </a:endParaRPr>
          </a:p>
        </p:txBody>
      </p:sp>
      <p:sp>
        <p:nvSpPr>
          <p:cNvPr id="8" name="矩形 7"/>
          <p:cNvSpPr/>
          <p:nvPr/>
        </p:nvSpPr>
        <p:spPr>
          <a:xfrm>
            <a:off x="2225628" y="702917"/>
            <a:ext cx="9429674"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锄作为一种农具，象征六安爷的人生和精神</a:t>
            </a:r>
            <a:r>
              <a:rPr lang="zh-CN" altLang="zh-CN" sz="2800" kern="100" dirty="0" smtClean="0">
                <a:solidFill>
                  <a:srgbClr val="C00000"/>
                </a:solidFill>
                <a:latin typeface="Times New Roman"/>
                <a:ea typeface="华文细黑"/>
                <a:cs typeface="Times New Roman"/>
              </a:rPr>
              <a:t>；</a:t>
            </a: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锄喻</a:t>
            </a:r>
            <a:r>
              <a:rPr lang="zh-CN" altLang="zh-CN" sz="2800" kern="100" dirty="0" smtClean="0">
                <a:solidFill>
                  <a:srgbClr val="C00000"/>
                </a:solidFill>
                <a:latin typeface="Times New Roman"/>
                <a:ea typeface="华文细黑"/>
                <a:cs typeface="Times New Roman"/>
              </a:rPr>
              <a:t>示</a:t>
            </a:r>
            <a:r>
              <a:rPr lang="zh-CN" altLang="zh-CN" sz="2800" kern="100" dirty="0">
                <a:solidFill>
                  <a:srgbClr val="C00000"/>
                </a:solidFill>
                <a:latin typeface="Times New Roman"/>
                <a:ea typeface="华文细黑"/>
                <a:cs typeface="Times New Roman"/>
              </a:rPr>
              <a:t>劳</a:t>
            </a:r>
            <a:endParaRPr lang="zh-CN" altLang="zh-CN" sz="1050" kern="100" dirty="0">
              <a:solidFill>
                <a:srgbClr val="C00000"/>
              </a:solidFill>
              <a:effectLst/>
              <a:latin typeface="宋体"/>
              <a:cs typeface="Courier New"/>
            </a:endParaRPr>
          </a:p>
        </p:txBody>
      </p:sp>
      <p:sp>
        <p:nvSpPr>
          <p:cNvPr id="9" name="矩形 8"/>
          <p:cNvSpPr/>
          <p:nvPr/>
        </p:nvSpPr>
        <p:spPr>
          <a:xfrm>
            <a:off x="322310" y="1368240"/>
            <a:ext cx="11344407" cy="1948739"/>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动者</a:t>
            </a:r>
            <a:r>
              <a:rPr lang="zh-CN" altLang="zh-CN" sz="2800" kern="100" dirty="0">
                <a:solidFill>
                  <a:srgbClr val="C00000"/>
                </a:solidFill>
                <a:latin typeface="Times New Roman"/>
                <a:ea typeface="华文细黑"/>
                <a:cs typeface="Times New Roman"/>
              </a:rPr>
              <a:t>与土地的亲密关系</a:t>
            </a:r>
            <a:r>
              <a:rPr lang="zh-CN" altLang="zh-CN" sz="2800" kern="100" dirty="0" smtClean="0">
                <a:solidFill>
                  <a:srgbClr val="C00000"/>
                </a:solidFill>
                <a:latin typeface="Times New Roman"/>
                <a:ea typeface="华文细黑"/>
                <a:cs typeface="Times New Roman"/>
              </a:rPr>
              <a:t>；</a:t>
            </a: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锄意味着传统的农业生产和生活方式</a:t>
            </a:r>
            <a:r>
              <a:rPr lang="zh-CN" altLang="zh-CN" sz="2800" kern="100" dirty="0" smtClean="0">
                <a:solidFill>
                  <a:srgbClr val="C00000"/>
                </a:solidFill>
                <a:latin typeface="Times New Roman"/>
                <a:ea typeface="华文细黑"/>
                <a:cs typeface="Times New Roman"/>
              </a:rPr>
              <a:t>；</a:t>
            </a:r>
            <a:r>
              <a:rPr lang="en-US" altLang="zh-CN" sz="2800" kern="100" dirty="0" smtClean="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锄作为一种劳作行为，蕴含着六安爷对土地的热爱，又暗含着他对土地的告别。</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45449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p:bldP spid="6" grpId="1"/>
      <p:bldP spid="7" grpId="0"/>
      <p:bldP spid="7" grpId="1"/>
      <p:bldP spid="8" grpId="0"/>
      <p:bldP spid="8" grpId="1"/>
      <p:bldP spid="9" grpId="0"/>
      <p:bldP spid="9"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17426"/>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小说较为夸张地连续使用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几百万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之类的词语描述百亩园的历史，这样写的作用是什么？请简要分析。</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1413570"/>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p:txBody>
      </p:sp>
      <p:sp>
        <p:nvSpPr>
          <p:cNvPr id="5" name="矩形 4"/>
          <p:cNvSpPr/>
          <p:nvPr/>
        </p:nvSpPr>
        <p:spPr>
          <a:xfrm>
            <a:off x="2166441" y="1385862"/>
            <a:ext cx="9523971"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认真审题，它虽然是一道词语的理解分析题，但应特别</a:t>
            </a:r>
            <a:r>
              <a:rPr lang="zh-CN" altLang="zh-CN" sz="2800" kern="100" dirty="0" smtClean="0">
                <a:solidFill>
                  <a:srgbClr val="C00000"/>
                </a:solidFill>
                <a:latin typeface="Times New Roman"/>
                <a:ea typeface="华文细黑"/>
                <a:cs typeface="Times New Roman"/>
              </a:rPr>
              <a:t>注</a:t>
            </a:r>
            <a:endParaRPr lang="zh-CN" altLang="zh-CN" sz="1050" kern="100" dirty="0">
              <a:solidFill>
                <a:srgbClr val="C00000"/>
              </a:solidFill>
              <a:effectLst/>
              <a:latin typeface="宋体"/>
              <a:cs typeface="Courier New"/>
            </a:endParaRPr>
          </a:p>
        </p:txBody>
      </p:sp>
      <p:sp>
        <p:nvSpPr>
          <p:cNvPr id="6" name="矩形 5"/>
          <p:cNvSpPr/>
          <p:nvPr/>
        </p:nvSpPr>
        <p:spPr>
          <a:xfrm>
            <a:off x="322310" y="1995256"/>
            <a:ext cx="11344407" cy="3887731"/>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这样写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的暗示性。</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怎么写的？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题干已暗示了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夸张</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反复</a:t>
            </a:r>
            <a:r>
              <a:rPr lang="en-US" altLang="zh-CN" sz="2800" kern="100" dirty="0">
                <a:solidFill>
                  <a:srgbClr val="C00000"/>
                </a:solidFill>
                <a:latin typeface="宋体"/>
                <a:ea typeface="华文细黑"/>
                <a:cs typeface="Times New Roman"/>
              </a:rPr>
              <a:t>”</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连续使用</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，因此，该题实际上要求分析词语中夸张、反复手法的表达效果，兼及上下文的结构分析。</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梳理文本，确定答题点。作者在描述百亩园的历史时，用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几万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修饰人们流的汗水，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几百万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修饰百亩园产的粮食，内容上突出百亩园的历史之悠久和重要性，多次重复</a:t>
            </a:r>
            <a:r>
              <a:rPr lang="zh-CN" altLang="zh-CN" sz="2800" kern="100" spc="20" dirty="0">
                <a:solidFill>
                  <a:srgbClr val="C00000"/>
                </a:solidFill>
                <a:latin typeface="Times New Roman"/>
                <a:ea typeface="华文细黑"/>
                <a:cs typeface="Times New Roman"/>
              </a:rPr>
              <a:t>在情感上也表现了村子里人对百亩园的依赖与不舍之情，其百亩园的</a:t>
            </a:r>
            <a:r>
              <a:rPr lang="zh-CN" altLang="zh-CN" sz="2800" kern="100" spc="20" dirty="0" smtClean="0">
                <a:solidFill>
                  <a:srgbClr val="C00000"/>
                </a:solidFill>
                <a:latin typeface="Times New Roman"/>
                <a:ea typeface="华文细黑"/>
                <a:cs typeface="Times New Roman"/>
              </a:rPr>
              <a:t>重</a:t>
            </a:r>
            <a:endParaRPr lang="zh-CN" altLang="zh-CN" sz="1050" kern="100" spc="20" dirty="0">
              <a:solidFill>
                <a:srgbClr val="C00000"/>
              </a:solidFill>
              <a:latin typeface="宋体"/>
              <a:cs typeface="Courier New"/>
            </a:endParaRPr>
          </a:p>
        </p:txBody>
      </p:sp>
    </p:spTree>
    <p:extLst>
      <p:ext uri="{BB962C8B-B14F-4D97-AF65-F5344CB8AC3E}">
        <p14:creationId xmlns:p14="http://schemas.microsoft.com/office/powerpoint/2010/main" val="423171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807490"/>
            <a:ext cx="11449272" cy="270841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a:t>
            </a:r>
            <a:endParaRPr lang="zh-CN" altLang="zh-CN" sz="1050" kern="100" dirty="0">
              <a:solidFill>
                <a:prstClr val="black"/>
              </a:solidFill>
              <a:latin typeface="宋体"/>
              <a:cs typeface="Courier New"/>
            </a:endParaRPr>
          </a:p>
        </p:txBody>
      </p:sp>
      <p:sp>
        <p:nvSpPr>
          <p:cNvPr id="3" name="矩形 2"/>
          <p:cNvSpPr/>
          <p:nvPr/>
        </p:nvSpPr>
        <p:spPr>
          <a:xfrm>
            <a:off x="365487" y="693490"/>
            <a:ext cx="11457851" cy="2600007"/>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要性与后文被卖后将被毁形成对比，同时也为后文六安爷不顾劳累锄地做铺垫。</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明确答题规范，注意夸张的作用是强调突出，对百亩园作用的强调突出，对百亩园的农作生活形成强化突出，使与后文的对比更加鲜明突出。还要注意按分设点</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01680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985437"/>
            <a:ext cx="11449272" cy="2062079"/>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a:t>
            </a:r>
            <a:endParaRPr lang="zh-CN" altLang="zh-CN" sz="1050" kern="100" dirty="0">
              <a:solidFill>
                <a:prstClr val="black"/>
              </a:solidFill>
              <a:latin typeface="宋体"/>
              <a:cs typeface="Courier New"/>
            </a:endParaRPr>
          </a:p>
        </p:txBody>
      </p:sp>
      <p:sp>
        <p:nvSpPr>
          <p:cNvPr id="5" name="矩形 4"/>
          <p:cNvSpPr/>
          <p:nvPr/>
        </p:nvSpPr>
        <p:spPr>
          <a:xfrm>
            <a:off x="334566" y="2887951"/>
            <a:ext cx="11449272"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a:t>
            </a:r>
            <a:r>
              <a:rPr lang="en-US" altLang="zh-CN" sz="2800" kern="100" dirty="0">
                <a:latin typeface="Times New Roman"/>
                <a:ea typeface="华文细黑"/>
                <a:cs typeface="Times New Roman"/>
              </a:rPr>
              <a:t>___</a:t>
            </a:r>
            <a:r>
              <a:rPr lang="en-US" altLang="zh-CN" sz="2800" kern="100" dirty="0" smtClean="0">
                <a:latin typeface="Times New Roman"/>
                <a:ea typeface="华文细黑"/>
                <a:cs typeface="Times New Roman"/>
              </a:rPr>
              <a:t>______________</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对应考点：</a:t>
            </a:r>
            <a:r>
              <a:rPr lang="en-US" altLang="zh-CN" sz="2800" kern="100" dirty="0" smtClean="0">
                <a:latin typeface="Times New Roman"/>
                <a:ea typeface="华文细黑"/>
                <a:cs typeface="Times New Roman"/>
              </a:rPr>
              <a:t>______</a:t>
            </a:r>
            <a:r>
              <a:rPr lang="en-US" altLang="zh-CN" sz="2800" kern="100" dirty="0">
                <a:latin typeface="Times New Roman"/>
                <a:ea typeface="华文细黑"/>
                <a:cs typeface="Times New Roman"/>
              </a:rPr>
              <a:t>__</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6" name="矩形 5"/>
          <p:cNvSpPr/>
          <p:nvPr/>
        </p:nvSpPr>
        <p:spPr>
          <a:xfrm>
            <a:off x="2228366" y="2960110"/>
            <a:ext cx="712887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表达技巧</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修辞手法</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分析题</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词语作用分析题</a:t>
            </a:r>
            <a:r>
              <a:rPr lang="en-US" altLang="zh-CN" sz="2800" kern="100" dirty="0">
                <a:solidFill>
                  <a:srgbClr val="C00000"/>
                </a:solidFill>
                <a:latin typeface="Times New Roman"/>
                <a:ea typeface="华文细黑"/>
                <a:cs typeface="Times New Roman"/>
              </a:rPr>
              <a:t>)</a:t>
            </a:r>
            <a:endParaRPr lang="zh-CN" altLang="zh-CN" sz="2800" kern="100" dirty="0">
              <a:solidFill>
                <a:srgbClr val="C00000"/>
              </a:solidFill>
              <a:latin typeface="Times New Roman"/>
              <a:ea typeface="华文细黑"/>
              <a:cs typeface="Times New Roman"/>
            </a:endParaRPr>
          </a:p>
        </p:txBody>
      </p:sp>
      <p:sp>
        <p:nvSpPr>
          <p:cNvPr id="7" name="矩形 6"/>
          <p:cNvSpPr/>
          <p:nvPr/>
        </p:nvSpPr>
        <p:spPr>
          <a:xfrm>
            <a:off x="2232602" y="3608182"/>
            <a:ext cx="2510624"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C—(2</a:t>
            </a:r>
            <a:r>
              <a:rPr lang="en-US" altLang="zh-CN" sz="2800" kern="100" dirty="0" smtClean="0">
                <a:solidFill>
                  <a:srgbClr val="C00000"/>
                </a:solidFill>
                <a:latin typeface="Times New Roman"/>
                <a:ea typeface="华文细黑"/>
                <a:cs typeface="Times New Roman"/>
              </a:rPr>
              <a:t>)   D</a:t>
            </a:r>
            <a:r>
              <a:rPr lang="en-US" altLang="zh-CN" sz="2800" kern="100" dirty="0">
                <a:solidFill>
                  <a:srgbClr val="C00000"/>
                </a:solidFill>
                <a:latin typeface="Times New Roman"/>
                <a:ea typeface="华文细黑"/>
                <a:cs typeface="Times New Roman"/>
              </a:rPr>
              <a:t>—(1)</a:t>
            </a:r>
            <a:endParaRPr lang="zh-CN" altLang="zh-CN" sz="2800" kern="100" dirty="0">
              <a:solidFill>
                <a:srgbClr val="C00000"/>
              </a:solidFill>
              <a:latin typeface="Times New Roman"/>
              <a:ea typeface="华文细黑"/>
              <a:cs typeface="Times New Roman"/>
            </a:endParaRPr>
          </a:p>
        </p:txBody>
      </p:sp>
      <p:sp>
        <p:nvSpPr>
          <p:cNvPr id="8" name="矩形 7"/>
          <p:cNvSpPr/>
          <p:nvPr/>
        </p:nvSpPr>
        <p:spPr>
          <a:xfrm>
            <a:off x="2210148" y="944578"/>
            <a:ext cx="9429674"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强调百亩园是西湾村人安身立命的物质基础；</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将百亩</a:t>
            </a:r>
            <a:r>
              <a:rPr lang="zh-CN" altLang="zh-CN" sz="2800" kern="100" dirty="0" smtClean="0">
                <a:solidFill>
                  <a:srgbClr val="C00000"/>
                </a:solidFill>
                <a:latin typeface="Times New Roman"/>
                <a:ea typeface="华文细黑"/>
                <a:cs typeface="Times New Roman"/>
              </a:rPr>
              <a:t>园</a:t>
            </a:r>
            <a:endParaRPr lang="zh-CN" altLang="zh-CN" sz="1050" kern="100" dirty="0">
              <a:solidFill>
                <a:srgbClr val="C00000"/>
              </a:solidFill>
              <a:effectLst/>
              <a:latin typeface="宋体"/>
              <a:cs typeface="Courier New"/>
            </a:endParaRPr>
          </a:p>
        </p:txBody>
      </p:sp>
      <p:sp>
        <p:nvSpPr>
          <p:cNvPr id="9" name="矩形 8"/>
          <p:cNvSpPr/>
          <p:nvPr/>
        </p:nvSpPr>
        <p:spPr>
          <a:xfrm>
            <a:off x="322310" y="1581680"/>
            <a:ext cx="11344407" cy="130240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抽象为一种生活方式的象征；</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与下文百亩园的一朝被毁构成鲜明尖锐的对比。</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105101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p:bldP spid="6" grpId="1"/>
      <p:bldP spid="7" grpId="0"/>
      <p:bldP spid="7" grpId="1"/>
      <p:bldP spid="8" grpId="0"/>
      <p:bldP spid="8" grpId="1"/>
      <p:bldP spid="9" grpId="0"/>
      <p:bldP spid="9"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66041"/>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我不是锄地，我是过瘾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这句话，既是理解以六安爷的关键，也是理解小说主旨的关键。请结合全文进行分析。</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91509" y="1458453"/>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5" name="矩形 4"/>
          <p:cNvSpPr/>
          <p:nvPr/>
        </p:nvSpPr>
        <p:spPr>
          <a:xfrm>
            <a:off x="2143559" y="1390177"/>
            <a:ext cx="9523971"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认真审题，题干指出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我不是锄地，我是过瘾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这句话</a:t>
            </a:r>
            <a:r>
              <a:rPr lang="zh-CN" altLang="zh-CN" sz="2800" kern="100" dirty="0" smtClean="0">
                <a:solidFill>
                  <a:srgbClr val="C00000"/>
                </a:solidFill>
                <a:latin typeface="Times New Roman"/>
                <a:ea typeface="华文细黑"/>
                <a:cs typeface="Times New Roman"/>
              </a:rPr>
              <a:t>是</a:t>
            </a:r>
            <a:endParaRPr lang="zh-CN" altLang="zh-CN" sz="1050" kern="100" dirty="0">
              <a:solidFill>
                <a:srgbClr val="C00000"/>
              </a:solidFill>
              <a:effectLst/>
              <a:latin typeface="宋体"/>
              <a:cs typeface="Courier New"/>
            </a:endParaRPr>
          </a:p>
        </p:txBody>
      </p:sp>
      <p:sp>
        <p:nvSpPr>
          <p:cNvPr id="6" name="矩形 5"/>
          <p:cNvSpPr/>
          <p:nvPr/>
        </p:nvSpPr>
        <p:spPr>
          <a:xfrm>
            <a:off x="322310" y="1990335"/>
            <a:ext cx="11344407" cy="3887731"/>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理解六安爷</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理解小说主旨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的关键，也就指明，答题要从人物形象塑造和小说主旨表达两个方面分析。</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梳理文本，确定答题点，阅读时要结合人物形象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六安爷</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和小说主题去探究这句话在文本中的深层含意。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我不是锄地，我是过瘾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在文中三次出现，已经成为小说的点题句，更是理解以六安爷为代表的传统农民的精神情感的核心。这句</a:t>
            </a:r>
            <a:r>
              <a:rPr lang="zh-CN" altLang="zh-CN" sz="2800" kern="100" spc="50" dirty="0">
                <a:solidFill>
                  <a:srgbClr val="C00000"/>
                </a:solidFill>
                <a:latin typeface="Times New Roman"/>
                <a:ea typeface="华文细黑"/>
                <a:cs typeface="Times New Roman"/>
              </a:rPr>
              <a:t>话多次出现，一方面表现了六安爷的固执性格和对土地的温情与热爱</a:t>
            </a:r>
            <a:r>
              <a:rPr lang="zh-CN" altLang="zh-CN" sz="2800" kern="100" spc="50" dirty="0" smtClean="0">
                <a:solidFill>
                  <a:srgbClr val="C00000"/>
                </a:solidFill>
                <a:latin typeface="Times New Roman"/>
                <a:ea typeface="华文细黑"/>
                <a:cs typeface="Times New Roman"/>
              </a:rPr>
              <a:t>，</a:t>
            </a:r>
            <a:endParaRPr lang="zh-CN" altLang="zh-CN" sz="1050" kern="100" spc="50" dirty="0">
              <a:solidFill>
                <a:srgbClr val="C00000"/>
              </a:solidFill>
              <a:latin typeface="宋体"/>
              <a:cs typeface="Courier New"/>
            </a:endParaRPr>
          </a:p>
        </p:txBody>
      </p:sp>
    </p:spTree>
    <p:extLst>
      <p:ext uri="{BB962C8B-B14F-4D97-AF65-F5344CB8AC3E}">
        <p14:creationId xmlns:p14="http://schemas.microsoft.com/office/powerpoint/2010/main" val="134768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385040"/>
            <a:ext cx="1144927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zh-CN" sz="2800" kern="100" dirty="0" smtClean="0">
              <a:latin typeface="Times New Roman"/>
              <a:ea typeface="华文细黑"/>
              <a:cs typeface="Times New Roman"/>
            </a:endParaRPr>
          </a:p>
        </p:txBody>
      </p:sp>
      <p:sp>
        <p:nvSpPr>
          <p:cNvPr id="3" name="矩形 2"/>
          <p:cNvSpPr/>
          <p:nvPr/>
        </p:nvSpPr>
        <p:spPr>
          <a:xfrm>
            <a:off x="365487" y="261442"/>
            <a:ext cx="11457851" cy="453899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另一方面因为六安爷处于半瞎状态，加之百亩园即将消逝，再也没有机会锄地了，所以要</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过瘾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，也突出了六安爷对失去耕地的无奈与悲凉。从主旨角度看，六安爷个人的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过瘾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仅是一种简单的劳作，因为再也没有机会了，所以更有精神寄托的内涵。从社会层面讲，小说揭示了农业耕地被工业生产挤占的现状，通过六安爷这一人物形象表现了人们对赖以生存的土地的眷恋与不舍，从而表现出作者对工业化社会到来的深沉思考</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525350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72644" y="121341"/>
            <a:ext cx="11449272" cy="5293733"/>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a:t>
            </a: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a:t>
            </a:r>
            <a:endParaRPr lang="zh-CN" altLang="zh-CN" sz="1050" kern="100" dirty="0">
              <a:solidFill>
                <a:prstClr val="black"/>
              </a:solidFill>
              <a:latin typeface="宋体"/>
              <a:cs typeface="Courier New"/>
            </a:endParaRPr>
          </a:p>
        </p:txBody>
      </p:sp>
      <p:sp>
        <p:nvSpPr>
          <p:cNvPr id="5" name="矩形 4"/>
          <p:cNvSpPr/>
          <p:nvPr/>
        </p:nvSpPr>
        <p:spPr>
          <a:xfrm>
            <a:off x="334566" y="5336223"/>
            <a:ext cx="11449272"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r>
              <a:rPr lang="en-US" altLang="zh-CN" sz="2800" kern="100" dirty="0">
                <a:latin typeface="Times New Roman"/>
                <a:ea typeface="华文细黑"/>
                <a:cs typeface="Times New Roman"/>
              </a:rPr>
              <a:t>_</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6" name="矩形 5"/>
          <p:cNvSpPr/>
          <p:nvPr/>
        </p:nvSpPr>
        <p:spPr>
          <a:xfrm>
            <a:off x="2228366" y="5408382"/>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探究句子深刻意蕴题</a:t>
            </a:r>
          </a:p>
        </p:txBody>
      </p:sp>
      <p:sp>
        <p:nvSpPr>
          <p:cNvPr id="7" name="矩形 6"/>
          <p:cNvSpPr/>
          <p:nvPr/>
        </p:nvSpPr>
        <p:spPr>
          <a:xfrm>
            <a:off x="2232602" y="6056454"/>
            <a:ext cx="2472152"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r>
              <a:rPr lang="en-US" altLang="zh-CN" sz="2800" kern="100" dirty="0" smtClean="0">
                <a:solidFill>
                  <a:srgbClr val="C00000"/>
                </a:solidFill>
                <a:latin typeface="Times New Roman"/>
                <a:ea typeface="华文细黑"/>
                <a:cs typeface="Times New Roman"/>
              </a:rPr>
              <a:t>)   F</a:t>
            </a:r>
            <a:r>
              <a:rPr lang="en-US" altLang="zh-CN" sz="2800" kern="100" dirty="0">
                <a:solidFill>
                  <a:srgbClr val="C00000"/>
                </a:solidFill>
                <a:latin typeface="Times New Roman"/>
                <a:ea typeface="华文细黑"/>
                <a:cs typeface="Times New Roman"/>
              </a:rPr>
              <a:t>—(1)</a:t>
            </a:r>
            <a:endParaRPr lang="zh-CN" altLang="zh-CN" sz="2800" kern="100" dirty="0">
              <a:solidFill>
                <a:srgbClr val="C00000"/>
              </a:solidFill>
              <a:latin typeface="Times New Roman"/>
              <a:ea typeface="华文细黑"/>
              <a:cs typeface="Times New Roman"/>
            </a:endParaRPr>
          </a:p>
        </p:txBody>
      </p:sp>
      <p:sp>
        <p:nvSpPr>
          <p:cNvPr id="8" name="矩形 7"/>
          <p:cNvSpPr/>
          <p:nvPr/>
        </p:nvSpPr>
        <p:spPr>
          <a:xfrm>
            <a:off x="2206774" y="45418"/>
            <a:ext cx="2497980" cy="738664"/>
          </a:xfrm>
          <a:prstGeom prst="rect">
            <a:avLst/>
          </a:prstGeom>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六安爷层面</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
        <p:nvSpPr>
          <p:cNvPr id="9" name="矩形 8"/>
          <p:cNvSpPr/>
          <p:nvPr/>
        </p:nvSpPr>
        <p:spPr>
          <a:xfrm>
            <a:off x="360388" y="717584"/>
            <a:ext cx="11344407" cy="4534062"/>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六安爷用这句话来回应村人的劝阻，由此能感受到他温和而又固执的性格特征</a:t>
            </a:r>
            <a:r>
              <a:rPr lang="zh-CN" altLang="zh-CN" sz="2800" kern="100" dirty="0" smtClean="0">
                <a:solidFill>
                  <a:srgbClr val="C00000"/>
                </a:solidFill>
                <a:latin typeface="Times New Roman"/>
                <a:ea typeface="华文细黑"/>
                <a:cs typeface="Times New Roman"/>
              </a:rPr>
              <a:t>；</a:t>
            </a: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百亩园即将不复存在，六安爷的眼睛也快要失明，他要过在百亩园劳作的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，由此能体会到他内心的隐痛。</a:t>
            </a:r>
            <a:endParaRPr lang="zh-CN" altLang="zh-CN" sz="1050" kern="100" dirty="0">
              <a:solidFill>
                <a:srgbClr val="C00000"/>
              </a:solidFill>
              <a:latin typeface="宋体"/>
              <a:cs typeface="Courier New"/>
            </a:endParaRPr>
          </a:p>
          <a:p>
            <a:pPr algn="just">
              <a:lnSpc>
                <a:spcPct val="150000"/>
              </a:lnSpc>
              <a:spcAft>
                <a:spcPts val="0"/>
              </a:spcAft>
            </a:pPr>
            <a:r>
              <a:rPr lang="zh-CN" altLang="zh-CN" sz="2800" kern="100" dirty="0">
                <a:solidFill>
                  <a:srgbClr val="C00000"/>
                </a:solidFill>
                <a:latin typeface="Times New Roman"/>
                <a:ea typeface="华文细黑"/>
                <a:cs typeface="Times New Roman"/>
              </a:rPr>
              <a:t>小说主旨层面：</a:t>
            </a:r>
            <a:endParaRPr lang="zh-CN" altLang="zh-CN" sz="1050" kern="100" dirty="0">
              <a:solidFill>
                <a:srgbClr val="C00000"/>
              </a:solidFill>
              <a:latin typeface="宋体"/>
              <a:cs typeface="Courier New"/>
            </a:endParaRPr>
          </a:p>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在大地上劳作是一种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，即劳动者的精神需要</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随着传统的农业生产、生活方式的结束，耕种的意义只剩下</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过瘾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，令人叹惋又发人深思。</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102905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p:bldP spid="6" grpId="1"/>
      <p:bldP spid="7" grpId="0"/>
      <p:bldP spid="7" grpId="1"/>
      <p:bldP spid="8" grpId="0"/>
      <p:bldP spid="8"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135898"/>
            <a:ext cx="11679403"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马兰花终于憋不住了，眼里含着泪说：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你有完没完？不就六百块钱吗？是个命！就当麻婶是我干妈，我孝敬了干妈，成了吧？</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男人一撂碗，拂袖而去，把屋门摔得山响。</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日子水一样流淌。转眼，一个月过去。</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这天，马兰花卖完菜回到家。一进门，就看见男人系着围裙，做了香喷喷的一桌饭菜。马兰花呆了，诧异地说：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日头从西边出来啦？</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上小学二年级的女儿嘴快，说：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妈妈，是有位阿姨给你寄来了钱和信，爸爸高兴，说是要犒劳你的。</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马兰花看着男人说：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到底咋回事</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男人挠挠头，嘿嘿一笑：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是麻婶的女儿从上海寄来的。</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61405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08190"/>
            <a:ext cx="11449272" cy="6758749"/>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五、</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全国丙</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endParaRPr lang="en-US" altLang="zh-CN" sz="2800" b="1" kern="100" dirty="0">
              <a:solidFill>
                <a:srgbClr val="0000FF"/>
              </a:solidFill>
              <a:latin typeface="+mj-ea"/>
              <a:ea typeface="+mj-ea"/>
              <a:cs typeface="Times New Roman"/>
            </a:endParaRPr>
          </a:p>
          <a:p>
            <a:pPr algn="ctr">
              <a:lnSpc>
                <a:spcPct val="140000"/>
              </a:lnSpc>
              <a:spcAft>
                <a:spcPts val="0"/>
              </a:spcAft>
            </a:pPr>
            <a:r>
              <a:rPr lang="zh-CN" altLang="zh-CN" sz="2800" b="1" kern="100" dirty="0">
                <a:latin typeface="Times New Roman"/>
                <a:ea typeface="华文细黑"/>
                <a:cs typeface="Times New Roman"/>
              </a:rPr>
              <a:t>玻　璃</a:t>
            </a:r>
          </a:p>
          <a:p>
            <a:pPr algn="ctr">
              <a:lnSpc>
                <a:spcPct val="140000"/>
              </a:lnSpc>
              <a:spcAft>
                <a:spcPts val="0"/>
              </a:spcAft>
            </a:pPr>
            <a:r>
              <a:rPr lang="zh-CN" altLang="zh-CN" sz="2800" kern="100" dirty="0">
                <a:latin typeface="Times New Roman"/>
                <a:ea typeface="华文细黑"/>
                <a:cs typeface="Times New Roman"/>
              </a:rPr>
              <a:t>贾平凹</a:t>
            </a:r>
          </a:p>
          <a:p>
            <a:pPr indent="718185" algn="just">
              <a:lnSpc>
                <a:spcPct val="140000"/>
              </a:lnSpc>
              <a:spcAft>
                <a:spcPts val="0"/>
              </a:spcAft>
            </a:pPr>
            <a:r>
              <a:rPr lang="zh-CN" altLang="zh-CN" sz="2800" kern="100" dirty="0">
                <a:latin typeface="Times New Roman"/>
                <a:ea typeface="华文细黑"/>
                <a:cs typeface="Times New Roman"/>
              </a:rPr>
              <a:t>约好在德巴街路南第十个电杆下会面，去了却没看到他。我决意再等一阵，踅进一家小茶馆里一边吃茶一边盯着电杆。旁边新盖了一家酒店，玻璃装嵌，还未完工，正有人用白粉写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注意玻璃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的字样</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吃过一壶茶后，我回到了家。妻子说王有福来电话了，反复解释他是病了，不能赴约，能否明日上午在德巴街后边的德比街再见，仍是路南第十个电杆下。第二天我赶到德比街，电杆下果然坐着一个老头，额头上包着一块纱布。我说你是王得贵的爹吗，他立即弯下腰，说：我叫王有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178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42059"/>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我把得贵捎的钱交给他，让给娘好好治病。他看四周没人，就解开裤带将钱装进裤衩上的兜里，说：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我请你去喝烧酒！</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我谢绝了。他转身往街的西头走去，又回过头来给我鞠了个躬。我问他家离这儿远吗，他说不远，就在德巴街紧南的胡同里。我说从这里过去不是更近吗，老头笑了一下，说：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我不走德巴街。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他不去德巴街，我却要去，昨日那家茶馆不错。走过那家酒店，玻璃墙上却贴出了一张布告</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昨天因装修的玻璃上未作标志，致使一过路人误撞受伤。</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敬请受伤者速来我店接受我们的歉意并领取赔偿费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97081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08190"/>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我被酒店此举感动，很快想到王有福是不是撞了玻璃受的伤呢，突然萌生了一个念头：既然肯赔偿，那就是他们理屈，何不去法院上告，趁机索赔更大一笔钱呢？我为我的聪明得意，第二天便给王有福打电话，约他下午到红星饭店边吃边谈。</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红星饭店也是玻璃装修。我选择这家饭店，是要证实他是不是真的在酒店撞伤的。他见了我，肿胀的脸上泛了笑容，步履却小心翼翼，到了门口还用手摸，证实是门口了，一倾一倾地摇晃着小脑袋走进来。</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我没请你，你倒请我了！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他说</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一顿饭算什么！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我给他倒了一杯酒，他赶忙说：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我不敢喝的，我有伤。</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1826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19501" y="370051"/>
            <a:ext cx="11679403"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大伯，你是在德巴街酒店撞伤的吗？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那酒店怎么啦？</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这么说，你真的在那儿撞的！</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spc="-100" dirty="0">
                <a:latin typeface="Times New Roman"/>
                <a:ea typeface="华文细黑"/>
                <a:cs typeface="Times New Roman"/>
              </a:rPr>
              <a:t>老头瓷在那里，似乎要抵赖，但脸色立即赤红，压低了声音说：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是在</a:t>
            </a:r>
            <a:r>
              <a:rPr lang="zh-CN" altLang="zh-CN" sz="2800" kern="100" dirty="0">
                <a:latin typeface="Times New Roman"/>
                <a:ea typeface="华文细黑"/>
                <a:cs typeface="Times New Roman"/>
              </a:rPr>
              <a:t>那儿撞的。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一下子人蔫了许多，可怜得像个做错事的孩子。</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这就好。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我不是故意的。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老头急起来。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我那日感冒，头晕晕的，接到你的电话出来，经过那里，明明看着没有什么，走过去，咚，便撞上了。</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6718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08190"/>
            <a:ext cx="11449272" cy="6586394"/>
          </a:xfrm>
          <a:prstGeom prst="rect">
            <a:avLst/>
          </a:prstGeom>
        </p:spPr>
        <p:txBody>
          <a:bodyPr wrap="square" lIns="121898" tIns="60948" rIns="121898" bIns="60948">
            <a:spAutoFit/>
          </a:bodyPr>
          <a:lstStyle/>
          <a:p>
            <a:pPr lvl="0" indent="718185"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你撞伤了，怎么就走了？</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哗啦一声，我才知道是撞上玻璃了。三个姑娘出来扶我，血流了一脸，把她们倒吓坏了，要给我包扎伤口，我爬起来跑了。我赔不起那玻璃呀！</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他们到处找你哩。</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是吗？我已经几天没敢去德巴街了，他们是在街口认人吗？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他们贴了布告</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老头哭丧下脸来，在腰里掏钱，问我一块玻璃多少钱</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我嘿嘿笑起来。</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不是你给他们赔，是他们要给你赔！</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1489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00710" y="656341"/>
            <a:ext cx="11679403" cy="529373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赔我？</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是赔你。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但你不要接受他们的赔偿，他们能赔多少钱？上法院告他们，索赔的就不是几百元几千元了！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老头愣在那里，一条线的眼里极力努出那黑珠来盯我，说：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你大伯是有私心，害怕赔偿才溜掉的，可我也经了一辈子世事，再也不受骗了！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没骗你，你去看布告嘛！</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你不骗我，那酒店也骗我哩，我一去那不是投案自首了吗？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大伯，你听我说</a:t>
            </a:r>
            <a:r>
              <a:rPr lang="en-US" altLang="zh-CN" sz="2800" kern="100" dirty="0" smtClean="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0578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9181" y="390789"/>
            <a:ext cx="11679403"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老头从怀里掏出一卷软沓沓的钱来，放在桌上：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你要肯认我是大伯，那我求你把这些钱交给人家。不够的话，让得贵补齐。我不是有意的，真是看着什么也没有的，谁知道就有玻璃。你能答应我，这事不要再给外人说，你答应吗？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答应。</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老头眼泪花花的，给我又鞠了下躬，扭身离开了饭桌。</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我怎么叫他，他也不回头。</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他走到玻璃墙边，看着玻璃上有个门，伸手摸了摸，没有玻璃，走了出去。</a:t>
            </a:r>
            <a:endParaRPr lang="zh-CN" altLang="zh-CN" sz="1050" kern="100" dirty="0">
              <a:effectLst/>
              <a:latin typeface="宋体"/>
              <a:cs typeface="Courier New"/>
            </a:endParaRPr>
          </a:p>
        </p:txBody>
      </p:sp>
    </p:spTree>
    <p:extLst>
      <p:ext uri="{BB962C8B-B14F-4D97-AF65-F5344CB8AC3E}">
        <p14:creationId xmlns:p14="http://schemas.microsoft.com/office/powerpoint/2010/main" val="258791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512325"/>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我坐在那里喝完了一壶酒，一口菜也没吃，从饭馆出来往德巴街去。趁无人理会，我揭下了那张布告：布告继续贴着，只能使他活得不安生。顺街往东走，照相馆的橱窗下又是一堆碎玻璃，经理在大声骂：谁撞的，眼睛瞎了吗？！</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我走出了狭窄的德巴街。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标段画句：标出段数，画出有关人物、情节、环境、主题方面的关键性词句</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96178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252206"/>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梳理情节：小说叙述的中心和线索是什么？请根据线索切分情节。</a:t>
            </a:r>
            <a:endParaRPr lang="zh-CN" altLang="zh-CN" sz="1050" kern="100" dirty="0">
              <a:effectLst/>
              <a:latin typeface="宋体"/>
              <a:cs typeface="Courier New"/>
            </a:endParaRPr>
          </a:p>
        </p:txBody>
      </p:sp>
      <p:sp>
        <p:nvSpPr>
          <p:cNvPr id="7" name="TextBox 6"/>
          <p:cNvSpPr txBox="1"/>
          <p:nvPr/>
        </p:nvSpPr>
        <p:spPr>
          <a:xfrm>
            <a:off x="11022521" y="4478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06026" y="1053530"/>
            <a:ext cx="11615478" cy="461664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小说以玻璃墙伤人事件为中心，以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与王有福的三次见面为线</a:t>
            </a:r>
            <a:r>
              <a:rPr lang="zh-CN" altLang="zh-CN" sz="2800" kern="100" dirty="0">
                <a:latin typeface="Times New Roman"/>
                <a:ea typeface="华文细黑"/>
                <a:cs typeface="Times New Roman"/>
              </a:rPr>
              <a:t>索，情节发展如下：</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第一层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开端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与王有福第一次见面未果。</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第二层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发展</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与王有福第二次见面。</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第三层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高潮</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～倒数第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与王有福第三次见面，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要求王有福打官司索赔被他拒绝。</a:t>
            </a:r>
            <a:endParaRPr lang="zh-CN" altLang="zh-CN" sz="1050" kern="100" dirty="0">
              <a:latin typeface="宋体"/>
              <a:cs typeface="Courier New"/>
            </a:endParaRPr>
          </a:p>
          <a:p>
            <a:pPr lvl="0" algn="just">
              <a:lnSpc>
                <a:spcPct val="150000"/>
              </a:lnSpc>
            </a:pPr>
            <a:r>
              <a:rPr lang="zh-CN" altLang="zh-CN" sz="2800" kern="100" dirty="0">
                <a:latin typeface="Times New Roman"/>
                <a:ea typeface="华文细黑"/>
                <a:cs typeface="Times New Roman"/>
              </a:rPr>
              <a:t>第四层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最后两段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揭下布告，走出德巴街</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8651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250326"/>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感知形象：王有福是怎样的一个人？</a:t>
            </a:r>
            <a:endParaRPr lang="zh-CN" altLang="zh-CN" sz="1050" kern="100" dirty="0">
              <a:effectLst/>
              <a:latin typeface="宋体"/>
              <a:cs typeface="Courier New"/>
            </a:endParaRPr>
          </a:p>
        </p:txBody>
      </p:sp>
      <p:sp>
        <p:nvSpPr>
          <p:cNvPr id="7" name="矩形 6"/>
          <p:cNvSpPr/>
          <p:nvPr/>
        </p:nvSpPr>
        <p:spPr>
          <a:xfrm>
            <a:off x="334566" y="2594010"/>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探知主题：请概括出小说的主题。</a:t>
            </a:r>
            <a:endParaRPr lang="zh-CN" altLang="zh-CN" sz="1050" kern="100" dirty="0">
              <a:effectLst/>
              <a:latin typeface="宋体"/>
              <a:cs typeface="Courier New"/>
            </a:endParaRPr>
          </a:p>
        </p:txBody>
      </p:sp>
      <p:sp>
        <p:nvSpPr>
          <p:cNvPr id="12" name="TextBox 11"/>
          <p:cNvSpPr txBox="1"/>
          <p:nvPr/>
        </p:nvSpPr>
        <p:spPr>
          <a:xfrm>
            <a:off x="6671270" y="48291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558549" y="1071460"/>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王有福是生活在现在社会转型期的一位普通农民，他性情谦卑，胆</a:t>
            </a:r>
            <a:r>
              <a:rPr lang="zh-CN" altLang="zh-CN" sz="2800" kern="100" dirty="0">
                <a:latin typeface="Times New Roman"/>
                <a:ea typeface="华文细黑"/>
                <a:cs typeface="Times New Roman"/>
              </a:rPr>
              <a:t>小怕事，有些狡黠，有些固执，缺少法律意识，但不失善良本分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6269993" y="278172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558549" y="3429794"/>
            <a:ext cx="11162246" cy="259506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小说以玻璃墙伤人事件为中心，围绕</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与王有福是否状告酒店</a:t>
            </a:r>
            <a:r>
              <a:rPr lang="zh-CN" altLang="zh-CN" sz="2800" kern="100" dirty="0">
                <a:latin typeface="Times New Roman"/>
                <a:ea typeface="华文细黑"/>
                <a:cs typeface="Times New Roman"/>
              </a:rPr>
              <a:t>的不同态度，揭示了社会转型期交织伦理观念、法治观念、诚信意识等不同理念的矛盾、困惑和冲突的现实，反映了现代文化对传统价值观的冲突</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5812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236613"/>
            <a:ext cx="11679403"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宋体"/>
                <a:ea typeface="华文细黑"/>
                <a:cs typeface="Times New Roman"/>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信里都说了些啥？</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男人从抽屉里取出一张汇款单和一封信，说：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你自己看嘛。</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马兰花接过信，就着灯光看起来。信中写道：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兰花姐，实在是对不起了。母亲去世后，我没来得及整理她的东西，就大包小包地运回上海了。前几天清理母亲的遗物时，我意外地发现了一个小本本，上面记着她借你六百块钱的事，还有借钱的日期。根据时间推断，我敢肯定，母亲没有还这笔钱。本来母亲在医院时，你还送了一兜水果过来，可你就是没提母亲借钱的事。还好我曾经和母亲到你家串过门，记着地址。不然麻烦可就大了。汇去一千元，多出来的四百块算是对大姐的一点心意吧。还有一事</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47335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158273" y="3511959"/>
            <a:ext cx="11715503" cy="99795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文本框 14"/>
          <p:cNvSpPr txBox="1"/>
          <p:nvPr/>
        </p:nvSpPr>
        <p:spPr>
          <a:xfrm>
            <a:off x="158273" y="5771102"/>
            <a:ext cx="11715503" cy="99795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19501" y="54383"/>
            <a:ext cx="11679403"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Courier New"/>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：真题训练</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下列对小说相关内容和艺术特色的分析鉴赏，最恰当的两项是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约好在德巴街路南第十个电杆下会面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，是对地下斗争题材影视</a:t>
            </a:r>
            <a:r>
              <a:rPr lang="zh-CN" altLang="zh-CN" sz="2600" kern="100" dirty="0" smtClean="0">
                <a:latin typeface="Times New Roman"/>
                <a:ea typeface="华文细黑"/>
                <a:cs typeface="Times New Roman"/>
              </a:rPr>
              <a:t>作品的模</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仿，为后文悬念丛生的情节做出铺垫。</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发现王有福正是受伤的路人后，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劝他到法院上告酒店，寻求</a:t>
            </a:r>
            <a:r>
              <a:rPr lang="zh-CN" altLang="zh-CN" sz="2600" kern="100" dirty="0" smtClean="0">
                <a:latin typeface="Times New Roman"/>
                <a:ea typeface="华文细黑"/>
                <a:cs typeface="Times New Roman"/>
              </a:rPr>
              <a:t>更多</a:t>
            </a:r>
            <a:r>
              <a:rPr lang="zh-CN" altLang="zh-CN" sz="2600" kern="100" dirty="0">
                <a:latin typeface="Times New Roman"/>
                <a:ea typeface="华文细黑"/>
                <a:cs typeface="Times New Roman"/>
              </a:rPr>
              <a:t>赔偿</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不仅热心帮助朋友，也有打官司的经验。</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王有福不情愿承认自己误撞酒店玻璃受伤，主要是因为妻子有病，</a:t>
            </a:r>
            <a:r>
              <a:rPr lang="zh-CN" altLang="zh-CN" sz="2600" kern="100" dirty="0" smtClean="0">
                <a:latin typeface="Times New Roman"/>
                <a:ea typeface="华文细黑"/>
                <a:cs typeface="Times New Roman"/>
              </a:rPr>
              <a:t>家庭生活</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很</a:t>
            </a:r>
            <a:r>
              <a:rPr lang="zh-CN" altLang="zh-CN" sz="2600" kern="100" dirty="0">
                <a:latin typeface="Times New Roman"/>
                <a:ea typeface="华文细黑"/>
                <a:cs typeface="Times New Roman"/>
              </a:rPr>
              <a:t>困难，害怕酒店追究责任，让他赔偿损失</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经过照相馆时，见经理面对碎玻璃大骂，这一细节暗示此地</a:t>
            </a:r>
            <a:r>
              <a:rPr lang="zh-CN" altLang="zh-CN" sz="2600" kern="100" dirty="0" smtClean="0">
                <a:latin typeface="Times New Roman"/>
                <a:ea typeface="华文细黑"/>
                <a:cs typeface="Times New Roman"/>
              </a:rPr>
              <a:t>这类纠纷</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不少</a:t>
            </a:r>
            <a:r>
              <a:rPr lang="zh-CN" altLang="zh-CN" sz="2600" kern="100" dirty="0">
                <a:latin typeface="Times New Roman"/>
                <a:ea typeface="华文细黑"/>
                <a:cs typeface="Times New Roman"/>
              </a:rPr>
              <a:t>，王有福担心的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投案自首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之事是经常发生的</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ct val="140000"/>
              </a:lnSpc>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玻璃墙伤人事件的背后，交织着伦理观念、法治观念、诚信意识等不同</a:t>
            </a:r>
            <a:r>
              <a:rPr lang="zh-CN" altLang="zh-CN" sz="2600" kern="100" dirty="0" smtClean="0">
                <a:latin typeface="Times New Roman"/>
                <a:ea typeface="华文细黑"/>
                <a:cs typeface="Times New Roman"/>
              </a:rPr>
              <a:t>理念</a:t>
            </a:r>
            <a:endParaRPr lang="en-US" altLang="zh-CN" sz="2600" kern="100" dirty="0" smtClean="0">
              <a:latin typeface="Times New Roman"/>
              <a:ea typeface="华文细黑"/>
              <a:cs typeface="Times New Roman"/>
            </a:endParaRPr>
          </a:p>
          <a:p>
            <a:pPr algn="just">
              <a:lnSpc>
                <a:spcPct val="14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矛盾、困惑与冲突，是转型期中国社会的一面镜子</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5" name="TextBox 4"/>
          <p:cNvSpPr txBox="1"/>
          <p:nvPr/>
        </p:nvSpPr>
        <p:spPr>
          <a:xfrm>
            <a:off x="9677676" y="74484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88389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4" grpId="0" animBg="1"/>
      <p:bldP spid="4"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91509" y="689758"/>
            <a:ext cx="11449272" cy="4001071"/>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答案及理由</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solidFill>
                <a:prstClr val="black"/>
              </a:solidFill>
              <a:latin typeface="Times New Roman"/>
              <a:ea typeface="华文细黑"/>
              <a:cs typeface="Courier New"/>
            </a:endParaRPr>
          </a:p>
        </p:txBody>
      </p:sp>
      <p:sp>
        <p:nvSpPr>
          <p:cNvPr id="5" name="矩形 4"/>
          <p:cNvSpPr/>
          <p:nvPr/>
        </p:nvSpPr>
        <p:spPr>
          <a:xfrm>
            <a:off x="2436896" y="621482"/>
            <a:ext cx="9390217" cy="656846"/>
          </a:xfrm>
          <a:prstGeom prst="rect">
            <a:avLst/>
          </a:prstGeom>
        </p:spPr>
        <p:txBody>
          <a:bodyPr>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约好在德巴街路南第十个电杆下会面</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是对</a:t>
            </a:r>
            <a:r>
              <a:rPr lang="zh-CN" altLang="zh-CN" sz="2800" kern="100" dirty="0" smtClean="0">
                <a:solidFill>
                  <a:srgbClr val="C00000"/>
                </a:solidFill>
                <a:latin typeface="Times New Roman"/>
                <a:ea typeface="华文细黑"/>
                <a:cs typeface="Times New Roman"/>
              </a:rPr>
              <a:t>地下</a:t>
            </a:r>
            <a:endParaRPr lang="en-US" altLang="zh-CN" sz="2800" kern="100" dirty="0" smtClean="0">
              <a:solidFill>
                <a:srgbClr val="C00000"/>
              </a:solidFill>
              <a:latin typeface="Times New Roman"/>
              <a:ea typeface="华文细黑"/>
              <a:cs typeface="Times New Roman"/>
            </a:endParaRPr>
          </a:p>
        </p:txBody>
      </p:sp>
      <p:sp>
        <p:nvSpPr>
          <p:cNvPr id="6" name="矩形 5"/>
          <p:cNvSpPr/>
          <p:nvPr/>
        </p:nvSpPr>
        <p:spPr>
          <a:xfrm>
            <a:off x="322310" y="1221640"/>
            <a:ext cx="11344407" cy="3323987"/>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斗争</a:t>
            </a:r>
            <a:r>
              <a:rPr lang="zh-CN" altLang="zh-CN" sz="2800" kern="100" dirty="0">
                <a:solidFill>
                  <a:srgbClr val="C00000"/>
                </a:solidFill>
                <a:latin typeface="Times New Roman"/>
                <a:ea typeface="华文细黑"/>
                <a:cs typeface="Times New Roman"/>
              </a:rPr>
              <a:t>题材影视作品的模仿</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分析错误，两个普通人会面，不是接头，没有必要模仿地下斗争题材影视作品。</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因为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不仅热心帮助朋友，也有打官司的经验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分析错误，原文并未提及，无中生有。</a:t>
            </a:r>
            <a:r>
              <a:rPr lang="en-US" altLang="zh-CN" sz="2800" kern="100" dirty="0">
                <a:solidFill>
                  <a:srgbClr val="C00000"/>
                </a:solidFill>
                <a:latin typeface="Times New Roman"/>
                <a:ea typeface="华文细黑"/>
                <a:cs typeface="Courier New"/>
              </a:rPr>
              <a:t>D</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王有福担心的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投案自首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之事是经常发生的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不够准确，无法根据文本得到确切判断。</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932901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77466"/>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在小说中的主要作用是什么？请简要分析。</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1138582"/>
            <a:ext cx="11449272" cy="335474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a:t>
            </a:r>
            <a:endParaRPr lang="zh-CN" altLang="zh-CN" sz="1050" kern="100" dirty="0">
              <a:solidFill>
                <a:prstClr val="black"/>
              </a:solidFill>
              <a:latin typeface="宋体"/>
              <a:cs typeface="Courier New"/>
            </a:endParaRPr>
          </a:p>
        </p:txBody>
      </p:sp>
      <p:sp>
        <p:nvSpPr>
          <p:cNvPr id="5" name="矩形 4"/>
          <p:cNvSpPr/>
          <p:nvPr/>
        </p:nvSpPr>
        <p:spPr>
          <a:xfrm>
            <a:off x="2138733" y="1081131"/>
            <a:ext cx="9523971"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认真审题，要求简要分析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的主要作用，注意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主要</a:t>
            </a:r>
            <a:r>
              <a:rPr lang="en-US" altLang="zh-CN" sz="2800" kern="100" dirty="0" smtClean="0">
                <a:solidFill>
                  <a:srgbClr val="C00000"/>
                </a:solidFill>
                <a:latin typeface="宋体"/>
                <a:ea typeface="华文细黑"/>
                <a:cs typeface="Times New Roman"/>
              </a:rPr>
              <a:t>”</a:t>
            </a:r>
            <a:endParaRPr lang="zh-CN" altLang="zh-CN" sz="1050" kern="100" dirty="0">
              <a:solidFill>
                <a:srgbClr val="C00000"/>
              </a:solidFill>
              <a:effectLst/>
              <a:latin typeface="宋体"/>
              <a:cs typeface="Courier New"/>
            </a:endParaRPr>
          </a:p>
        </p:txBody>
      </p:sp>
      <p:sp>
        <p:nvSpPr>
          <p:cNvPr id="6" name="矩形 5"/>
          <p:cNvSpPr/>
          <p:nvPr/>
        </p:nvSpPr>
        <p:spPr>
          <a:xfrm>
            <a:off x="322310" y="1734825"/>
            <a:ext cx="11344407" cy="25950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题眼。</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梳理文本，确定答题点，小说中，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是故事讲述人，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的提议让情节得以发展，</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的观念又与王有福形成鲜明对比。</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是小说中的次要人物，其作用一般要从推动情节发展、衬托主要人物、烘托气氛、深化主题等方面思考。</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1393870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733506"/>
            <a:ext cx="11449272" cy="270841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a:t>
            </a:r>
            <a:endParaRPr lang="zh-CN" altLang="zh-CN" sz="1050" kern="100" dirty="0">
              <a:solidFill>
                <a:prstClr val="black"/>
              </a:solidFill>
              <a:latin typeface="宋体"/>
              <a:cs typeface="Courier New"/>
            </a:endParaRPr>
          </a:p>
        </p:txBody>
      </p:sp>
      <p:sp>
        <p:nvSpPr>
          <p:cNvPr id="5" name="矩形 4"/>
          <p:cNvSpPr/>
          <p:nvPr/>
        </p:nvSpPr>
        <p:spPr>
          <a:xfrm>
            <a:off x="334566" y="3247991"/>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6" name="矩形 5"/>
          <p:cNvSpPr/>
          <p:nvPr/>
        </p:nvSpPr>
        <p:spPr>
          <a:xfrm>
            <a:off x="2228366" y="3320150"/>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人物形象作用分析题</a:t>
            </a:r>
          </a:p>
        </p:txBody>
      </p:sp>
      <p:sp>
        <p:nvSpPr>
          <p:cNvPr id="7" name="矩形 6"/>
          <p:cNvSpPr/>
          <p:nvPr/>
        </p:nvSpPr>
        <p:spPr>
          <a:xfrm>
            <a:off x="2232602" y="3968222"/>
            <a:ext cx="124425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zh-CN" sz="2800" kern="100" dirty="0">
              <a:solidFill>
                <a:srgbClr val="C00000"/>
              </a:solidFill>
              <a:latin typeface="Times New Roman"/>
              <a:ea typeface="华文细黑"/>
              <a:cs typeface="Times New Roman"/>
            </a:endParaRPr>
          </a:p>
        </p:txBody>
      </p:sp>
      <p:sp>
        <p:nvSpPr>
          <p:cNvPr id="8" name="矩形 7"/>
          <p:cNvSpPr/>
          <p:nvPr/>
        </p:nvSpPr>
        <p:spPr>
          <a:xfrm>
            <a:off x="2223366" y="655703"/>
            <a:ext cx="9243872"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讲述故事：小说故事是由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叙述出来的，真实可信</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9" name="矩形 8"/>
          <p:cNvSpPr/>
          <p:nvPr/>
        </p:nvSpPr>
        <p:spPr>
          <a:xfrm>
            <a:off x="322310" y="1286292"/>
            <a:ext cx="11344407" cy="1948739"/>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推进情节：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是事件的参与者，由于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的提议，情节得以发展变化。</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衬托人物：小说主人公王有福的性格，由于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的存在而更加鲜明。</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79324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p:bldP spid="6" grpId="1"/>
      <p:bldP spid="7" grpId="0"/>
      <p:bldP spid="7" grpId="1"/>
      <p:bldP spid="8" grpId="0"/>
      <p:bldP spid="8" grpId="1"/>
      <p:bldP spid="9" grpId="0"/>
      <p:bldP spid="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84970"/>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小说中的王有福有哪些性格特点？请简要分析。</a:t>
            </a:r>
            <a:endParaRPr lang="zh-CN" altLang="zh-CN" sz="100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797121"/>
            <a:ext cx="11449272" cy="5293733"/>
          </a:xfrm>
          <a:prstGeom prst="rect">
            <a:avLst/>
          </a:prstGeom>
        </p:spPr>
        <p:txBody>
          <a:bodyPr wrap="square" lIns="121898" tIns="60948" rIns="121898" bIns="60948">
            <a:spAutoFit/>
          </a:bodyPr>
          <a:lstStyle/>
          <a:p>
            <a:pPr lvl="0" algn="just">
              <a:lnSpc>
                <a:spcPct val="150000"/>
              </a:lnSpc>
            </a:pPr>
            <a:r>
              <a:rPr lang="zh-CN" altLang="en-US" sz="2800" kern="100" dirty="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p:txBody>
      </p:sp>
      <p:sp>
        <p:nvSpPr>
          <p:cNvPr id="5" name="矩形 4"/>
          <p:cNvSpPr/>
          <p:nvPr/>
        </p:nvSpPr>
        <p:spPr>
          <a:xfrm>
            <a:off x="2062758" y="747026"/>
            <a:ext cx="9619211"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认真审题，题干要求简要分析王有福的性格特点。</a:t>
            </a:r>
            <a:r>
              <a:rPr lang="en-US" altLang="zh-CN" sz="2800" kern="100" dirty="0">
                <a:solidFill>
                  <a:srgbClr val="C00000"/>
                </a:solidFill>
                <a:latin typeface="宋体"/>
                <a:ea typeface="华文细黑"/>
                <a:cs typeface="Times New Roman"/>
              </a:rPr>
              <a:t>②</a:t>
            </a:r>
            <a:r>
              <a:rPr lang="zh-CN" altLang="zh-CN" sz="2800" kern="100" dirty="0" smtClean="0">
                <a:solidFill>
                  <a:srgbClr val="C00000"/>
                </a:solidFill>
                <a:latin typeface="Times New Roman"/>
                <a:ea typeface="华文细黑"/>
                <a:cs typeface="Times New Roman"/>
              </a:rPr>
              <a:t>梳理</a:t>
            </a:r>
            <a:endParaRPr lang="zh-CN" altLang="zh-CN" sz="1050" kern="100" dirty="0">
              <a:solidFill>
                <a:srgbClr val="C00000"/>
              </a:solidFill>
              <a:effectLst/>
              <a:latin typeface="宋体"/>
              <a:cs typeface="Courier New"/>
            </a:endParaRPr>
          </a:p>
        </p:txBody>
      </p:sp>
      <p:sp>
        <p:nvSpPr>
          <p:cNvPr id="6" name="矩形 5"/>
          <p:cNvSpPr/>
          <p:nvPr/>
        </p:nvSpPr>
        <p:spPr>
          <a:xfrm>
            <a:off x="322310" y="1376626"/>
            <a:ext cx="11344407" cy="4534062"/>
          </a:xfrm>
          <a:prstGeom prst="rect">
            <a:avLst/>
          </a:prstGeom>
        </p:spPr>
        <p:txBody>
          <a:bodyPr>
            <a:spAutoFit/>
          </a:bodyPr>
          <a:lstStyle/>
          <a:p>
            <a:pPr algn="just">
              <a:lnSpc>
                <a:spcPct val="150000"/>
              </a:lnSpc>
            </a:pPr>
            <a:r>
              <a:rPr lang="zh-CN" altLang="zh-CN" sz="2800" kern="100" dirty="0">
                <a:solidFill>
                  <a:srgbClr val="C00000"/>
                </a:solidFill>
                <a:latin typeface="Times New Roman"/>
                <a:ea typeface="华文细黑"/>
                <a:cs typeface="Times New Roman"/>
              </a:rPr>
              <a:t>文本，确定答题点。小说中与王有福有关的情节有他和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的见面；害怕赔偿，不承认撞到了玻璃；被</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点破后执意赔偿。作者用了大量语言描写、动作描写等来刻画人物形象，如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我谢绝了。他转身往街的西头走去，又回过头来给我鞠了个躬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老头瓷在那里，似乎要抵赖，但脸色立即赤红，压低了声音说：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是在那儿撞的。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一下子人蔫了许多，可怜得像个做错事的孩子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是吗？我已经几天没敢去德巴街了，他们是在街口认人吗？</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你大伯是有私心，害怕赔偿才溜掉的，可</a:t>
            </a:r>
            <a:r>
              <a:rPr lang="zh-CN" altLang="zh-CN" sz="2800" kern="100" dirty="0" smtClean="0">
                <a:solidFill>
                  <a:srgbClr val="C00000"/>
                </a:solidFill>
                <a:latin typeface="Times New Roman"/>
                <a:ea typeface="华文细黑"/>
                <a:cs typeface="Times New Roman"/>
              </a:rPr>
              <a:t>我</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550561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807490"/>
            <a:ext cx="11449272" cy="2708410"/>
          </a:xfrm>
          <a:prstGeom prst="rect">
            <a:avLst/>
          </a:prstGeom>
        </p:spPr>
        <p:txBody>
          <a:bodyPr wrap="square" lIns="121898" tIns="60948" rIns="121898" bIns="60948">
            <a:spAutoFit/>
          </a:bodyPr>
          <a:lstStyle/>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a:t>
            </a:r>
          </a:p>
        </p:txBody>
      </p:sp>
      <p:sp>
        <p:nvSpPr>
          <p:cNvPr id="3" name="矩形 2"/>
          <p:cNvSpPr/>
          <p:nvPr/>
        </p:nvSpPr>
        <p:spPr>
          <a:xfrm>
            <a:off x="389458" y="693490"/>
            <a:ext cx="11409909" cy="2600007"/>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也经了一辈子世事，再也不受骗了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你要肯认我是大伯，那我求你把这些钱交给人家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，只要抓住小说的情节及人物的语言和动作进行分析，答案不难得出。</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明确答题规范。概括要准确、全面，分析要具体，要结合相关情节及人物言行</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02971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985437"/>
            <a:ext cx="11449272" cy="2708410"/>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a:t>
            </a:r>
            <a:endParaRPr lang="zh-CN" altLang="zh-CN" sz="1050" kern="100" dirty="0">
              <a:solidFill>
                <a:prstClr val="black"/>
              </a:solidFill>
              <a:latin typeface="宋体"/>
              <a:cs typeface="Courier New"/>
            </a:endParaRPr>
          </a:p>
        </p:txBody>
      </p:sp>
      <p:sp>
        <p:nvSpPr>
          <p:cNvPr id="5" name="矩形 4"/>
          <p:cNvSpPr/>
          <p:nvPr/>
        </p:nvSpPr>
        <p:spPr>
          <a:xfrm>
            <a:off x="334566" y="3536023"/>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6" name="矩形 5"/>
          <p:cNvSpPr/>
          <p:nvPr/>
        </p:nvSpPr>
        <p:spPr>
          <a:xfrm>
            <a:off x="2228366" y="3608182"/>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人物形象分析概括题</a:t>
            </a:r>
          </a:p>
        </p:txBody>
      </p:sp>
      <p:sp>
        <p:nvSpPr>
          <p:cNvPr id="7" name="矩形 6"/>
          <p:cNvSpPr/>
          <p:nvPr/>
        </p:nvSpPr>
        <p:spPr>
          <a:xfrm>
            <a:off x="2232602" y="4256254"/>
            <a:ext cx="124425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D—(2)</a:t>
            </a:r>
            <a:endParaRPr lang="zh-CN" altLang="zh-CN" sz="2800" kern="100" dirty="0">
              <a:solidFill>
                <a:srgbClr val="C00000"/>
              </a:solidFill>
              <a:latin typeface="Times New Roman"/>
              <a:ea typeface="华文细黑"/>
              <a:cs typeface="Times New Roman"/>
            </a:endParaRPr>
          </a:p>
        </p:txBody>
      </p:sp>
      <p:sp>
        <p:nvSpPr>
          <p:cNvPr id="8" name="矩形 7"/>
          <p:cNvSpPr/>
          <p:nvPr/>
        </p:nvSpPr>
        <p:spPr>
          <a:xfrm>
            <a:off x="2233461" y="910745"/>
            <a:ext cx="9433255" cy="738664"/>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性情谦卑，甚至有点窝囊：见了晚辈，也弯腰鞠躬，</a:t>
            </a:r>
            <a:r>
              <a:rPr lang="zh-CN" altLang="zh-CN" sz="2800" kern="100" dirty="0" smtClean="0">
                <a:solidFill>
                  <a:srgbClr val="C00000"/>
                </a:solidFill>
                <a:latin typeface="Times New Roman"/>
                <a:ea typeface="华文细黑"/>
                <a:cs typeface="Times New Roman"/>
              </a:rPr>
              <a:t>说</a:t>
            </a:r>
            <a:r>
              <a:rPr lang="zh-CN" altLang="zh-CN" sz="2800" kern="100" dirty="0">
                <a:solidFill>
                  <a:srgbClr val="C00000"/>
                </a:solidFill>
                <a:latin typeface="Times New Roman"/>
                <a:ea typeface="华文细黑"/>
                <a:cs typeface="Times New Roman"/>
              </a:rPr>
              <a:t>话</a:t>
            </a:r>
            <a:endParaRPr lang="zh-CN" altLang="zh-CN" sz="1050" kern="100" dirty="0">
              <a:solidFill>
                <a:srgbClr val="C00000"/>
              </a:solidFill>
              <a:effectLst/>
              <a:latin typeface="宋体"/>
              <a:cs typeface="Courier New"/>
            </a:endParaRPr>
          </a:p>
        </p:txBody>
      </p:sp>
      <p:sp>
        <p:nvSpPr>
          <p:cNvPr id="9" name="矩形 8"/>
          <p:cNvSpPr/>
          <p:nvPr/>
        </p:nvSpPr>
        <p:spPr>
          <a:xfrm>
            <a:off x="322310" y="1581680"/>
            <a:ext cx="11344407" cy="1948739"/>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谦和</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胆小怕事，有些狡黠：撞了玻璃偷偷溜掉，别人问起也不敢承认。</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有点固执，但不失本分善良：怀疑酒店诚意，承认自己责任，不愿借机发财。</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071635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p:bldP spid="6" grpId="1"/>
      <p:bldP spid="7" grpId="0"/>
      <p:bldP spid="7" grpId="1"/>
      <p:bldP spid="8" grpId="0"/>
      <p:bldP spid="8" grpId="1"/>
      <p:bldP spid="9" grpId="0"/>
      <p:bldP spid="9"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70962"/>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是否状告酒店，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与王有福的态度不同。你更认同谁的态度？请结合全文，谈谈你的观点。</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1411624"/>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a:solidFill>
                  <a:prstClr val="black"/>
                </a:solidFill>
                <a:latin typeface="Times New Roman"/>
                <a:ea typeface="华文细黑"/>
                <a:cs typeface="Times New Roman"/>
              </a:rPr>
              <a:t>解题思路</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p:txBody>
      </p:sp>
      <p:sp>
        <p:nvSpPr>
          <p:cNvPr id="5" name="矩形 4"/>
          <p:cNvSpPr/>
          <p:nvPr/>
        </p:nvSpPr>
        <p:spPr>
          <a:xfrm>
            <a:off x="2185234" y="1359385"/>
            <a:ext cx="9429674" cy="656077"/>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认真审题，题干明确要求在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与王有福的态度间作</a:t>
            </a:r>
            <a:r>
              <a:rPr lang="zh-CN" altLang="zh-CN" sz="2800" kern="100" dirty="0" smtClean="0">
                <a:solidFill>
                  <a:srgbClr val="C00000"/>
                </a:solidFill>
                <a:latin typeface="Times New Roman"/>
                <a:ea typeface="华文细黑"/>
                <a:cs typeface="Times New Roman"/>
              </a:rPr>
              <a:t>出</a:t>
            </a:r>
            <a:endParaRPr lang="zh-CN" altLang="zh-CN" sz="1050" kern="100" dirty="0">
              <a:solidFill>
                <a:srgbClr val="C00000"/>
              </a:solidFill>
              <a:effectLst/>
              <a:latin typeface="宋体"/>
              <a:cs typeface="Courier New"/>
            </a:endParaRPr>
          </a:p>
        </p:txBody>
      </p:sp>
      <p:sp>
        <p:nvSpPr>
          <p:cNvPr id="6" name="矩形 5"/>
          <p:cNvSpPr/>
          <p:nvPr/>
        </p:nvSpPr>
        <p:spPr>
          <a:xfrm>
            <a:off x="322310" y="1926220"/>
            <a:ext cx="11344407" cy="397031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选择，并说明理由，且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结合全文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梳理文本，确定答题点。认同王有福的，要从文本中选取材料来支撑观点，如王有福存在一定的过错，更多地从责任认定上分析原因；认同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的，同样要关注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的相关文字，尤其是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提出状告的文字，更多地从法律角度谈理由</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明确答题规范。答案由观点和理由两部分组成。观点要明确、鲜明，理由要充分、合理。谈理由一定要依据全文，也可以比较分析。</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49337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6" grpId="0"/>
      <p:bldP spid="6"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405458"/>
            <a:ext cx="11449272" cy="4647402"/>
          </a:xfrm>
          <a:prstGeom prst="rect">
            <a:avLst/>
          </a:prstGeom>
        </p:spPr>
        <p:txBody>
          <a:bodyPr wrap="square" lIns="121898" tIns="60948" rIns="121898" bIns="60948">
            <a:spAutoFit/>
          </a:bodyPr>
          <a:lstStyle/>
          <a:p>
            <a:pPr lvl="0" algn="just">
              <a:lnSpc>
                <a:spcPct val="150000"/>
              </a:lnSpc>
            </a:pPr>
            <a:r>
              <a:rPr lang="zh-CN" altLang="en-US" sz="2800" kern="100" dirty="0" smtClean="0">
                <a:solidFill>
                  <a:prstClr val="black"/>
                </a:solidFill>
                <a:latin typeface="Times New Roman"/>
                <a:ea typeface="华文细黑"/>
                <a:cs typeface="Times New Roman"/>
              </a:rPr>
              <a:t>形成答案</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_____________________________________________________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algn="just">
              <a:lnSpc>
                <a:spcPct val="150000"/>
              </a:lnSpc>
            </a:pPr>
            <a:r>
              <a:rPr lang="en-US" altLang="zh-CN" sz="2800" kern="100" dirty="0" smtClean="0">
                <a:solidFill>
                  <a:prstClr val="black"/>
                </a:solidFill>
                <a:latin typeface="Times New Roman"/>
                <a:ea typeface="华文细黑"/>
                <a:cs typeface="Courier New"/>
              </a:rPr>
              <a:t>_____________________________________</a:t>
            </a: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_______________________________________________________________</a:t>
            </a:r>
            <a:endParaRPr lang="zh-CN" altLang="zh-CN" sz="1050" kern="100" dirty="0">
              <a:solidFill>
                <a:prstClr val="black"/>
              </a:solidFill>
              <a:latin typeface="宋体"/>
              <a:cs typeface="Courier New"/>
            </a:endParaRPr>
          </a:p>
        </p:txBody>
      </p:sp>
      <p:sp>
        <p:nvSpPr>
          <p:cNvPr id="5" name="矩形 4"/>
          <p:cNvSpPr/>
          <p:nvPr/>
        </p:nvSpPr>
        <p:spPr>
          <a:xfrm>
            <a:off x="334566" y="4941962"/>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6" name="矩形 5"/>
          <p:cNvSpPr/>
          <p:nvPr/>
        </p:nvSpPr>
        <p:spPr>
          <a:xfrm>
            <a:off x="2228366" y="5014121"/>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探究人物观点态度题</a:t>
            </a:r>
          </a:p>
        </p:txBody>
      </p:sp>
      <p:sp>
        <p:nvSpPr>
          <p:cNvPr id="7" name="矩形 6"/>
          <p:cNvSpPr/>
          <p:nvPr/>
        </p:nvSpPr>
        <p:spPr>
          <a:xfrm>
            <a:off x="2232602" y="5662193"/>
            <a:ext cx="1204176"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F—(3)</a:t>
            </a:r>
            <a:endParaRPr lang="zh-CN" altLang="zh-CN" sz="2800" kern="100" dirty="0">
              <a:solidFill>
                <a:srgbClr val="C00000"/>
              </a:solidFill>
              <a:latin typeface="Times New Roman"/>
              <a:ea typeface="华文细黑"/>
              <a:cs typeface="Times New Roman"/>
            </a:endParaRPr>
          </a:p>
        </p:txBody>
      </p:sp>
      <p:sp>
        <p:nvSpPr>
          <p:cNvPr id="8" name="矩形 7"/>
          <p:cNvSpPr/>
          <p:nvPr/>
        </p:nvSpPr>
        <p:spPr>
          <a:xfrm>
            <a:off x="2210148" y="319823"/>
            <a:ext cx="9429674"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观点一：认同王有福的态度。</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王有福受伤与酒店管理有关</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9" name="矩形 8"/>
          <p:cNvSpPr/>
          <p:nvPr/>
        </p:nvSpPr>
        <p:spPr>
          <a:xfrm>
            <a:off x="322310" y="919981"/>
            <a:ext cx="11344407" cy="3887731"/>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但他是有行为能力的成年人，应负一定责任；</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王有福害怕赔偿溜走，逃避责任在先，索赔的理由不够正当充分；</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王有福害怕被骗而拒绝索赔，在当时情况下，未尝不是理性的选择。</a:t>
            </a:r>
            <a:endParaRPr lang="zh-CN" altLang="zh-CN" sz="1050" kern="100" dirty="0">
              <a:solidFill>
                <a:srgbClr val="C00000"/>
              </a:solidFill>
              <a:latin typeface="宋体"/>
              <a:cs typeface="Courier New"/>
            </a:endParaRPr>
          </a:p>
          <a:p>
            <a:pPr lvl="0" algn="just">
              <a:lnSpc>
                <a:spcPct val="150000"/>
              </a:lnSpc>
            </a:pPr>
            <a:r>
              <a:rPr lang="zh-CN" altLang="zh-CN" sz="2800" kern="100" dirty="0">
                <a:solidFill>
                  <a:srgbClr val="C00000"/>
                </a:solidFill>
                <a:latin typeface="Times New Roman"/>
                <a:ea typeface="华文细黑"/>
                <a:cs typeface="Times New Roman"/>
              </a:rPr>
              <a:t>观点二：认同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的态度。</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酒店失误导致王有福受伤，要求赔偿正当合理；</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王有福放弃赔偿是担心受骗，说明他缺乏法律意识，更应进行法律启蒙；</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王有福式的宽容是对不良行为的纵容，有害无益。</a:t>
            </a:r>
            <a:endParaRPr lang="zh-CN" altLang="zh-CN" sz="1050" kern="100" dirty="0">
              <a:solidFill>
                <a:srgbClr val="C00000"/>
              </a:solidFill>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68110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p:bldP spid="6" grpId="1"/>
      <p:bldP spid="7" grpId="0"/>
      <p:bldP spid="7" grpId="1"/>
      <p:bldP spid="8" grpId="0"/>
      <p:bldP spid="8" grpId="1"/>
      <p:bldP spid="9" grpId="0"/>
      <p:bldP spid="9"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2558" y="1448561"/>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在完成上面</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真题训练</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的基础上认真思考课标卷小说阅读的命题特点和规律，填写下表。</a:t>
            </a:r>
            <a:endParaRPr lang="zh-CN" altLang="zh-CN" sz="2800" kern="100" dirty="0">
              <a:effectLst/>
              <a:latin typeface="宋体"/>
              <a:ea typeface="华文细黑" pitchFamily="2" charset="-122"/>
              <a:cs typeface="Courier New"/>
            </a:endParaRPr>
          </a:p>
        </p:txBody>
      </p:sp>
      <p:grpSp>
        <p:nvGrpSpPr>
          <p:cNvPr id="11" name="Group 19"/>
          <p:cNvGrpSpPr>
            <a:grpSpLocks/>
          </p:cNvGrpSpPr>
          <p:nvPr/>
        </p:nvGrpSpPr>
        <p:grpSpPr bwMode="auto">
          <a:xfrm rot="1947776">
            <a:off x="165500" y="401708"/>
            <a:ext cx="1575646" cy="852136"/>
            <a:chOff x="-19367" y="0"/>
            <a:chExt cx="427964" cy="504056"/>
          </a:xfrm>
        </p:grpSpPr>
        <p:grpSp>
          <p:nvGrpSpPr>
            <p:cNvPr id="12" name="Group 20"/>
            <p:cNvGrpSpPr>
              <a:grpSpLocks/>
            </p:cNvGrpSpPr>
            <p:nvPr/>
          </p:nvGrpSpPr>
          <p:grpSpPr bwMode="auto">
            <a:xfrm rot="19665152">
              <a:off x="0" y="0"/>
              <a:ext cx="408597" cy="504056"/>
              <a:chOff x="0" y="0"/>
              <a:chExt cx="423990" cy="504056"/>
            </a:xfrm>
          </p:grpSpPr>
          <p:sp>
            <p:nvSpPr>
              <p:cNvPr id="14"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3"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426915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TotalTime>
  <Words>14982</Words>
  <Application>Microsoft Office PowerPoint</Application>
  <PresentationFormat>自定义</PresentationFormat>
  <Paragraphs>714</Paragraphs>
  <Slides>108</Slides>
  <Notes>0</Notes>
  <HiddenSlides>3</HiddenSlides>
  <MMClips>0</MMClips>
  <ScaleCrop>false</ScaleCrop>
  <HeadingPairs>
    <vt:vector size="4" baseType="variant">
      <vt:variant>
        <vt:lpstr>主题</vt:lpstr>
      </vt:variant>
      <vt:variant>
        <vt:i4>1</vt:i4>
      </vt:variant>
      <vt:variant>
        <vt:lpstr>幻灯片标题</vt:lpstr>
      </vt:variant>
      <vt:variant>
        <vt:i4>108</vt:i4>
      </vt:variant>
    </vt:vector>
  </HeadingPairs>
  <TitlesOfParts>
    <vt:vector size="109"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4197</cp:revision>
  <dcterms:created xsi:type="dcterms:W3CDTF">2014-11-27T01:03:00Z</dcterms:created>
  <dcterms:modified xsi:type="dcterms:W3CDTF">2017-03-24T01:26:38Z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