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1520" r:id="rId2"/>
    <p:sldId id="1296" r:id="rId3"/>
    <p:sldId id="1360" r:id="rId4"/>
    <p:sldId id="856" r:id="rId5"/>
    <p:sldId id="1521" r:id="rId6"/>
    <p:sldId id="1556" r:id="rId7"/>
    <p:sldId id="1557" r:id="rId8"/>
    <p:sldId id="1558" r:id="rId9"/>
    <p:sldId id="1559" r:id="rId10"/>
    <p:sldId id="1560" r:id="rId11"/>
    <p:sldId id="1561" r:id="rId12"/>
    <p:sldId id="1384" r:id="rId13"/>
    <p:sldId id="1388" r:id="rId14"/>
    <p:sldId id="1541" r:id="rId15"/>
    <p:sldId id="1542" r:id="rId16"/>
    <p:sldId id="1562" r:id="rId17"/>
    <p:sldId id="1563" r:id="rId18"/>
    <p:sldId id="1564" r:id="rId19"/>
    <p:sldId id="1545" r:id="rId20"/>
    <p:sldId id="1546" r:id="rId21"/>
    <p:sldId id="1547" r:id="rId22"/>
    <p:sldId id="1548" r:id="rId23"/>
    <p:sldId id="1401" r:id="rId24"/>
    <p:sldId id="1406" r:id="rId25"/>
    <p:sldId id="1575" r:id="rId26"/>
    <p:sldId id="1407" r:id="rId27"/>
    <p:sldId id="1403" r:id="rId28"/>
    <p:sldId id="1408" r:id="rId29"/>
    <p:sldId id="1551" r:id="rId30"/>
    <p:sldId id="1565" r:id="rId31"/>
    <p:sldId id="1566" r:id="rId32"/>
    <p:sldId id="1409" r:id="rId33"/>
    <p:sldId id="1419" r:id="rId34"/>
    <p:sldId id="1553" r:id="rId35"/>
    <p:sldId id="1554" r:id="rId36"/>
    <p:sldId id="1555" r:id="rId37"/>
    <p:sldId id="1567" r:id="rId38"/>
    <p:sldId id="1568" r:id="rId39"/>
    <p:sldId id="1569" r:id="rId40"/>
    <p:sldId id="1570" r:id="rId41"/>
    <p:sldId id="1571" r:id="rId42"/>
    <p:sldId id="1572" r:id="rId43"/>
    <p:sldId id="1573" r:id="rId44"/>
    <p:sldId id="1574" r:id="rId45"/>
    <p:sldId id="1519" r:id="rId4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727" autoAdjust="0"/>
  </p:normalViewPr>
  <p:slideViewPr>
    <p:cSldViewPr>
      <p:cViewPr>
        <p:scale>
          <a:sx n="75" d="100"/>
          <a:sy n="75" d="100"/>
        </p:scale>
        <p:origin x="-931" y="-20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2017/3/24</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师阁小朋友\12398452_10195663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927" b="7485"/>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10513" y="3666649"/>
            <a:ext cx="1512212"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20000"/>
              </a:lnSpc>
              <a:buNone/>
            </a:pPr>
            <a:r>
              <a:rPr lang="zh-CN" altLang="en-US" sz="3400" dirty="0" smtClean="0">
                <a:solidFill>
                  <a:schemeClr val="tx1">
                    <a:lumMod val="75000"/>
                    <a:lumOff val="25000"/>
                  </a:schemeClr>
                </a:solidFill>
                <a:latin typeface="+mn-ea"/>
              </a:rPr>
              <a:t>第二章</a:t>
            </a:r>
            <a:endParaRPr lang="en-US" altLang="zh-CN" sz="3400" dirty="0" smtClean="0">
              <a:solidFill>
                <a:schemeClr val="tx1">
                  <a:lumMod val="75000"/>
                  <a:lumOff val="25000"/>
                </a:schemeClr>
              </a:solidFill>
              <a:latin typeface="+mn-ea"/>
            </a:endParaRPr>
          </a:p>
        </p:txBody>
      </p:sp>
      <p:sp>
        <p:nvSpPr>
          <p:cNvPr id="20" name="标题 2"/>
          <p:cNvSpPr txBox="1">
            <a:spLocks/>
          </p:cNvSpPr>
          <p:nvPr/>
        </p:nvSpPr>
        <p:spPr>
          <a:xfrm>
            <a:off x="3286895" y="3780309"/>
            <a:ext cx="5976663"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专题一　读懂传记</a:t>
            </a:r>
          </a:p>
          <a:p>
            <a:pPr algn="r">
              <a:lnSpc>
                <a:spcPct val="150000"/>
              </a:lnSpc>
            </a:pPr>
            <a:r>
              <a:rPr lang="en-US" altLang="zh-CN" sz="2800" kern="100" dirty="0">
                <a:latin typeface="Times New Roman"/>
                <a:ea typeface="华文细黑"/>
                <a:cs typeface="Courier New"/>
              </a:rPr>
              <a:t>    </a:t>
            </a:r>
            <a:r>
              <a:rPr lang="zh-CN" altLang="zh-CN" sz="2800" kern="100" dirty="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Courier New"/>
              </a:rPr>
              <a:t>快速阅读，整体把握</a:t>
            </a:r>
          </a:p>
        </p:txBody>
      </p:sp>
      <p:grpSp>
        <p:nvGrpSpPr>
          <p:cNvPr id="3" name="组合 2"/>
          <p:cNvGrpSpPr/>
          <p:nvPr/>
        </p:nvGrpSpPr>
        <p:grpSpPr>
          <a:xfrm>
            <a:off x="1466492" y="3650010"/>
            <a:ext cx="1440612" cy="1536473"/>
            <a:chOff x="1466492" y="3650010"/>
            <a:chExt cx="1440612" cy="1536473"/>
          </a:xfrm>
        </p:grpSpPr>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61442"/>
            <a:ext cx="11478502" cy="58574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通过传主的行动写人。传主的行动要符合生活的本质，符合传主性格发展的逻辑。可以选择具体的、富有特征的行动来展示传主的性格和心理活动。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通过传主的心理写人。传主的内心世界是很丰富的，心理描写就是要充分揭示出传主内心的喜、怒、哀、乐、爱慕、思念、苦闷、痛苦、怨恨、惊恐、嫉妒等等。常见的心理描写方式有内心独白、思忆联想、动作暗示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通过传主的活动环境写人。人总是生活在一定的社会环境中，传主的个性的形成与他所处的环境有关，写好环境对表现传主的性格极为有用。</a:t>
            </a:r>
            <a:endParaRPr lang="zh-CN" altLang="zh-CN" sz="1050" kern="100" dirty="0">
              <a:effectLst/>
              <a:latin typeface="宋体"/>
              <a:cs typeface="Courier New"/>
            </a:endParaRPr>
          </a:p>
        </p:txBody>
      </p:sp>
    </p:spTree>
    <p:extLst>
      <p:ext uri="{BB962C8B-B14F-4D97-AF65-F5344CB8AC3E}">
        <p14:creationId xmlns:p14="http://schemas.microsoft.com/office/powerpoint/2010/main" val="2352928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15939"/>
            <a:ext cx="11478502"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通过细节描写、侧面描写的方法写人。根据传主性格发展的逻辑，捕捉、挑选最具有特征的细节，进行准确、真实的描写，能够使传主的性格更加鲜明。侧面描写是指通过描写其他人物来衬托传主，又叫间接描写。侧面描写常常与正面描写结合运用。</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817401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54052" y="3076446"/>
            <a:ext cx="7624203"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传记</a:t>
            </a:r>
            <a:r>
              <a:rPr lang="zh-CN" altLang="en-US" sz="4000" b="1" dirty="0">
                <a:solidFill>
                  <a:schemeClr val="bg1"/>
                </a:solidFill>
                <a:latin typeface="Times New Roman" pitchFamily="18" charset="0"/>
                <a:ea typeface="微软雅黑" pitchFamily="34" charset="-122"/>
                <a:cs typeface="Times New Roman" pitchFamily="18" charset="0"/>
              </a:rPr>
              <a:t>快速</a:t>
            </a:r>
            <a:r>
              <a:rPr lang="zh-CN" altLang="en-US" sz="4000" b="1" dirty="0" smtClean="0">
                <a:solidFill>
                  <a:schemeClr val="bg1"/>
                </a:solidFill>
                <a:latin typeface="Times New Roman" pitchFamily="18" charset="0"/>
                <a:ea typeface="微软雅黑" pitchFamily="34" charset="-122"/>
                <a:cs typeface="Times New Roman" pitchFamily="18" charset="0"/>
              </a:rPr>
              <a:t>阅读，整体</a:t>
            </a:r>
            <a:r>
              <a:rPr lang="zh-CN" altLang="en-US" sz="4000" b="1" dirty="0">
                <a:solidFill>
                  <a:schemeClr val="bg1"/>
                </a:solidFill>
                <a:latin typeface="Times New Roman" pitchFamily="18" charset="0"/>
                <a:ea typeface="微软雅黑" pitchFamily="34" charset="-122"/>
                <a:cs typeface="Times New Roman" pitchFamily="18" charset="0"/>
              </a:rPr>
              <a:t>把握点拨</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08621"/>
            <a:ext cx="11449272" cy="594006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一、阅读要求及路径</a:t>
            </a:r>
          </a:p>
          <a:p>
            <a:pPr algn="just">
              <a:lnSpc>
                <a:spcPct val="150000"/>
              </a:lnSpc>
            </a:pPr>
            <a:r>
              <a:rPr lang="en-US" altLang="zh-CN" sz="2800" b="1" kern="1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阅读总体要求</a:t>
            </a: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阅读传记作品必须懂得传记作品与其他文学作品的区别。</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传记属于纪实性作品，纪实性要求传记记述的事实是客观存在的、准确的、真实的，不允许有任何夸张与虚构。但历史的真实，只能是相对的真实，任何已经成为过去的历史都是不可能全面复现的，任何对历史的叙述，也只能是相对真实的描述。因此，传记允许作者对个别细节、某些场景进行符合时代环境的合理的有限度的想象，以便丰富、生动地描绘人物，凸现人物特性。了解了传记作品的这些特点，就可以在学习</a:t>
            </a:r>
            <a:r>
              <a:rPr lang="zh-CN" altLang="zh-CN" sz="2800" kern="100" dirty="0" smtClean="0">
                <a:latin typeface="Times New Roman"/>
                <a:ea typeface="华文细黑"/>
                <a:cs typeface="Times New Roman"/>
              </a:rPr>
              <a:t>的</a:t>
            </a:r>
            <a:endParaRPr lang="zh-CN" altLang="zh-CN" sz="1050" kern="100" dirty="0">
              <a:effectLst/>
              <a:latin typeface="宋体"/>
              <a:cs typeface="Courier New"/>
            </a:endParaRP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586206"/>
            <a:ext cx="11449272" cy="1979492"/>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过程中欣赏、品味传记作品真实性与文学性相结合、哲理性与形象性相结合、思辨性与审美性相结合所产生的魅力，赏析传记中的想象艺术，多角度地培养鉴赏能力。</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969732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517680"/>
            <a:ext cx="11449272" cy="327215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阅读传记作品必须联系传主生活的时代背景和社会环境。</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一个人的个性、思想的形成必定会受到其所处的特定时代及成长环境等外因的影响，了解这些重要事实可以使我们对传主成长的各种因素作出符合实际的分析，以便更立体地了解人物，对其思想、品格及功过作出客观公允的评价</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4155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663438"/>
            <a:ext cx="11449272" cy="3918484"/>
          </a:xfrm>
          <a:prstGeom prst="rect">
            <a:avLst/>
          </a:prstGeom>
        </p:spPr>
        <p:txBody>
          <a:bodyPr wrap="square" lIns="121898" tIns="60948" rIns="121898" bIns="60948">
            <a:spAutoFit/>
          </a:bodyPr>
          <a:lstStyle/>
          <a:p>
            <a:pPr lvl="0" algn="just">
              <a:lnSpc>
                <a:spcPct val="150000"/>
              </a:lnSpc>
            </a:pPr>
            <a:r>
              <a:rPr lang="en-US" altLang="zh-CN" sz="2800" b="1" kern="100" dirty="0">
                <a:solidFill>
                  <a:prstClr val="black"/>
                </a:solidFill>
                <a:latin typeface="Times New Roman"/>
                <a:ea typeface="华文细黑"/>
                <a:cs typeface="Courier New"/>
              </a:rPr>
              <a:t>3.</a:t>
            </a:r>
            <a:r>
              <a:rPr lang="zh-CN" altLang="zh-CN" sz="2800" b="1" kern="100" dirty="0">
                <a:solidFill>
                  <a:prstClr val="black"/>
                </a:solidFill>
                <a:latin typeface="Times New Roman"/>
                <a:ea typeface="华文细黑"/>
                <a:cs typeface="Times New Roman"/>
              </a:rPr>
              <a:t>阅读传记作品必须认识到传主的成长经历并感悟传主的心路历程。</a:t>
            </a:r>
            <a:endParaRPr lang="zh-CN" altLang="zh-CN" sz="1050" b="1"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只有深刻地认识传主的成长经历并感悟其心路历程，注重分析传主的先天禀赋和后天环境、志向和命运、奋斗和机遇、挫折和成功、事业和爱情等诸多因素对其人生发展的重要意义，才能在评价传主的思想、感情、品格、气质、成就等方面的同时，从中汲取精神养料，获得有益的启示，丰富自己的人生经验，形成主动规划人生的意识和能力。</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818280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405458"/>
            <a:ext cx="11449272" cy="3354740"/>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阅读内容及路径</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传记阅读的中心任务就是梳理传主的生平经历，概括传主的个性品质，追溯其事业、人生等方面成败的原因。因此，阅读传记，要善于提取有关的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纲目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纲目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提取出来了，做题就成功一半了。那么，要提取出哪些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纲目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呢？又如何提取这些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纲目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呢？</a:t>
            </a:r>
            <a:endParaRPr lang="zh-CN" altLang="zh-CN" sz="1050" kern="100" dirty="0">
              <a:effectLst/>
              <a:latin typeface="宋体"/>
              <a:cs typeface="Courier New"/>
            </a:endParaRPr>
          </a:p>
        </p:txBody>
      </p:sp>
    </p:spTree>
    <p:extLst>
      <p:ext uri="{BB962C8B-B14F-4D97-AF65-F5344CB8AC3E}">
        <p14:creationId xmlns:p14="http://schemas.microsoft.com/office/powerpoint/2010/main" val="1221227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663438"/>
            <a:ext cx="11449272"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第一步：圈点勾画。边阅读边圈点勾画出交代传主事迹、行为、贡献、成就等内容及作者的评价性文字的词句。</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第二步：理清事实。在圈点勾画的基础上梳理传主的生平经历，概括传主的事迹、成就等。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第三步：概括形象。在传主生平材料的基础上概括出传主的个性品质。</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第四步：把握评价。把握住作者对传主的情感态度及评价。</a:t>
            </a:r>
            <a:endParaRPr lang="zh-CN" altLang="zh-CN" sz="1050" kern="100" dirty="0">
              <a:effectLst/>
              <a:latin typeface="宋体"/>
              <a:cs typeface="Courier New"/>
            </a:endParaRPr>
          </a:p>
        </p:txBody>
      </p:sp>
    </p:spTree>
    <p:extLst>
      <p:ext uri="{BB962C8B-B14F-4D97-AF65-F5344CB8AC3E}">
        <p14:creationId xmlns:p14="http://schemas.microsoft.com/office/powerpoint/2010/main" val="214431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89434"/>
            <a:ext cx="11449272"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二、</a:t>
            </a:r>
            <a:r>
              <a:rPr lang="en-US" altLang="zh-CN" sz="2800" b="1" kern="100" dirty="0">
                <a:solidFill>
                  <a:srgbClr val="0000FF"/>
                </a:solidFill>
                <a:latin typeface="宋体"/>
                <a:ea typeface="微软雅黑"/>
                <a:cs typeface="Times New Roman"/>
              </a:rPr>
              <a:t>“</a:t>
            </a:r>
            <a:r>
              <a:rPr lang="zh-CN" altLang="zh-CN" sz="2800" b="1" kern="100" dirty="0">
                <a:solidFill>
                  <a:srgbClr val="0000FF"/>
                </a:solidFill>
                <a:latin typeface="宋体"/>
                <a:ea typeface="微软雅黑"/>
                <a:cs typeface="Times New Roman"/>
              </a:rPr>
              <a:t>快速阅读，整体把握</a:t>
            </a:r>
            <a:r>
              <a:rPr lang="en-US" altLang="zh-CN" sz="2800" b="1" kern="100" dirty="0">
                <a:solidFill>
                  <a:srgbClr val="0000FF"/>
                </a:solidFill>
                <a:latin typeface="宋体"/>
                <a:ea typeface="微软雅黑"/>
                <a:cs typeface="Times New Roman"/>
              </a:rPr>
              <a:t>”</a:t>
            </a:r>
            <a:r>
              <a:rPr lang="zh-CN" altLang="zh-CN" sz="2800" b="1" kern="100" dirty="0">
                <a:solidFill>
                  <a:srgbClr val="0000FF"/>
                </a:solidFill>
                <a:latin typeface="宋体"/>
                <a:ea typeface="微软雅黑"/>
                <a:cs typeface="Times New Roman"/>
              </a:rPr>
              <a:t>训练</a:t>
            </a:r>
          </a:p>
          <a:p>
            <a:pPr algn="just">
              <a:lnSpc>
                <a:spcPct val="150000"/>
              </a:lnSpc>
              <a:spcAft>
                <a:spcPts val="0"/>
              </a:spcAft>
            </a:pPr>
            <a:r>
              <a:rPr lang="en-US" altLang="zh-CN" sz="2800" b="1" kern="100" dirty="0">
                <a:solidFill>
                  <a:srgbClr val="C00000"/>
                </a:solidFill>
                <a:latin typeface="IPAPANNEW"/>
                <a:ea typeface="华文细黑"/>
                <a:cs typeface="Times New Roman"/>
              </a:rPr>
              <a:t>[</a:t>
            </a:r>
            <a:r>
              <a:rPr lang="zh-CN" altLang="zh-CN" sz="2800" b="1" kern="100" dirty="0">
                <a:solidFill>
                  <a:srgbClr val="C00000"/>
                </a:solidFill>
                <a:latin typeface="IPAPANNEW"/>
                <a:ea typeface="华文细黑"/>
                <a:cs typeface="Times New Roman"/>
              </a:rPr>
              <a:t>阅读实例</a:t>
            </a:r>
            <a:r>
              <a:rPr lang="en-US" altLang="zh-CN" sz="2800" b="1" kern="100" dirty="0">
                <a:solidFill>
                  <a:srgbClr val="C00000"/>
                </a:solidFill>
                <a:latin typeface="IPAPANNEW"/>
                <a:ea typeface="华文细黑"/>
                <a:cs typeface="Times New Roman"/>
              </a:rPr>
              <a:t>]</a:t>
            </a:r>
            <a:endParaRPr lang="zh-CN" altLang="zh-CN" sz="1050" b="1" kern="100" dirty="0">
              <a:solidFill>
                <a:srgbClr val="C00000"/>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陈翰伯：文化的先行者</a:t>
            </a:r>
          </a:p>
          <a:p>
            <a:pPr indent="718185" algn="just">
              <a:lnSpc>
                <a:spcPct val="150000"/>
              </a:lnSpc>
              <a:spcAft>
                <a:spcPts val="0"/>
              </a:spcAft>
            </a:pPr>
            <a:r>
              <a:rPr lang="zh-CN" altLang="zh-CN" sz="2800" u="heavy" kern="100" spc="-100" dirty="0">
                <a:latin typeface="Times New Roman"/>
                <a:ea typeface="华文细黑"/>
                <a:cs typeface="Times New Roman"/>
              </a:rPr>
              <a:t>中国出版界有一位重要人物值得记忆。</a:t>
            </a:r>
            <a:r>
              <a:rPr lang="zh-CN" altLang="zh-CN" sz="2800" kern="100" spc="-100" dirty="0">
                <a:latin typeface="Times New Roman"/>
                <a:ea typeface="华文细黑"/>
                <a:cs typeface="Times New Roman"/>
              </a:rPr>
              <a:t>他重要的标志，不但在后</a:t>
            </a:r>
            <a:r>
              <a:rPr lang="en-US" altLang="zh-CN" sz="2800" kern="100" spc="-100" dirty="0">
                <a:latin typeface="Times New Roman"/>
                <a:ea typeface="华文细黑"/>
                <a:cs typeface="Courier New"/>
              </a:rPr>
              <a:t>30</a:t>
            </a:r>
            <a:r>
              <a:rPr lang="zh-CN" altLang="zh-CN" sz="2800" kern="100" spc="-100" dirty="0">
                <a:latin typeface="Times New Roman"/>
                <a:ea typeface="华文细黑"/>
                <a:cs typeface="Times New Roman"/>
              </a:rPr>
              <a:t>年，</a:t>
            </a:r>
            <a:r>
              <a:rPr lang="zh-CN" altLang="zh-CN" sz="2800" kern="100" dirty="0">
                <a:latin typeface="Times New Roman"/>
                <a:ea typeface="华文细黑"/>
                <a:cs typeface="Times New Roman"/>
              </a:rPr>
              <a:t>也在前</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年；不但在政治上，也在文化上。</a:t>
            </a:r>
            <a:r>
              <a:rPr lang="zh-CN" altLang="zh-CN" sz="2800" u="heavy" kern="100" dirty="0">
                <a:latin typeface="Times New Roman"/>
                <a:ea typeface="华文细黑"/>
                <a:cs typeface="Times New Roman"/>
              </a:rPr>
              <a:t>他不但是一位政治的执行者，也是一位文化的先行者。</a:t>
            </a:r>
            <a:r>
              <a:rPr lang="zh-CN" altLang="zh-CN" sz="2800" kern="100" dirty="0">
                <a:latin typeface="Times New Roman"/>
                <a:ea typeface="华文细黑"/>
                <a:cs typeface="Times New Roman"/>
              </a:rPr>
              <a:t>他，就是陈翰伯。</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世纪</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年代，陈翰伯就读于燕京大学。他曾与姚依林、黄华、黄敬等人一起，</a:t>
            </a:r>
            <a:r>
              <a:rPr lang="zh-CN" altLang="zh-CN" sz="2800" u="heavy" kern="100" dirty="0">
                <a:latin typeface="Times New Roman"/>
                <a:ea typeface="华文细黑"/>
                <a:cs typeface="Times New Roman"/>
              </a:rPr>
              <a:t>参与领导了</a:t>
            </a:r>
            <a:r>
              <a:rPr lang="en-US" altLang="zh-CN" sz="2800" u="heavy" kern="100" dirty="0">
                <a:latin typeface="宋体"/>
                <a:ea typeface="华文细黑"/>
                <a:cs typeface="Times New Roman"/>
              </a:rPr>
              <a:t>“</a:t>
            </a:r>
            <a:r>
              <a:rPr lang="zh-CN" altLang="zh-CN" sz="2800" u="heavy" kern="100" dirty="0">
                <a:latin typeface="Times New Roman"/>
                <a:ea typeface="华文细黑"/>
                <a:cs typeface="Times New Roman"/>
              </a:rPr>
              <a:t>一二</a:t>
            </a:r>
            <a:r>
              <a:rPr lang="en-US" altLang="zh-CN" sz="2800" u="heavy" kern="100" dirty="0">
                <a:latin typeface="Times New Roman"/>
                <a:ea typeface="华文细黑"/>
                <a:cs typeface="Courier New"/>
              </a:rPr>
              <a:t>·</a:t>
            </a:r>
            <a:r>
              <a:rPr lang="zh-CN" altLang="zh-CN" sz="2800" u="heavy" kern="100" dirty="0">
                <a:latin typeface="Times New Roman"/>
                <a:ea typeface="华文细黑"/>
                <a:cs typeface="Times New Roman"/>
              </a:rPr>
              <a:t>九</a:t>
            </a:r>
            <a:r>
              <a:rPr lang="en-US" altLang="zh-CN" sz="2800" u="heavy" kern="100" dirty="0">
                <a:latin typeface="宋体"/>
                <a:ea typeface="华文细黑"/>
                <a:cs typeface="Times New Roman"/>
              </a:rPr>
              <a:t>”</a:t>
            </a:r>
            <a:r>
              <a:rPr lang="zh-CN" altLang="zh-CN" sz="2800" u="heavy" kern="100" dirty="0">
                <a:latin typeface="Times New Roman"/>
                <a:ea typeface="华文细黑"/>
                <a:cs typeface="Times New Roman"/>
              </a:rPr>
              <a:t>学生运动。</a:t>
            </a:r>
            <a:r>
              <a:rPr lang="zh-CN" altLang="zh-CN" sz="2800" kern="100" dirty="0">
                <a:latin typeface="Times New Roman"/>
                <a:ea typeface="华文细黑"/>
                <a:cs typeface="Times New Roman"/>
              </a:rPr>
              <a:t>那时他们经常在美国记者埃德加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斯诺的客厅中聚会，讨论时势与未来，陈翰伯也因此与斯诺</a:t>
            </a:r>
            <a:r>
              <a:rPr lang="zh-CN" altLang="zh-CN" sz="2800" kern="100" dirty="0" smtClean="0">
                <a:latin typeface="Times New Roman"/>
                <a:ea typeface="华文细黑"/>
                <a:cs typeface="Times New Roman"/>
              </a:rPr>
              <a:t>结</a:t>
            </a:r>
            <a:endParaRPr lang="zh-CN" altLang="zh-CN" sz="1050" kern="100" dirty="0">
              <a:effectLst/>
              <a:latin typeface="宋体"/>
              <a:cs typeface="Courier New"/>
            </a:endParaRPr>
          </a:p>
        </p:txBody>
      </p:sp>
    </p:spTree>
    <p:extLst>
      <p:ext uri="{BB962C8B-B14F-4D97-AF65-F5344CB8AC3E}">
        <p14:creationId xmlns:p14="http://schemas.microsoft.com/office/powerpoint/2010/main" val="3808885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349377" y="3189767"/>
            <a:ext cx="563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386648" y="2666547"/>
            <a:ext cx="3616915"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掌握传记文体知识</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350149" y="4221844"/>
            <a:ext cx="5634325"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386648" y="3698662"/>
            <a:ext cx="5417116"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传记快速阅读</a:t>
            </a:r>
            <a:r>
              <a:rPr lang="zh-CN" altLang="en-US" sz="2800" b="1" dirty="0">
                <a:solidFill>
                  <a:srgbClr val="3114AC"/>
                </a:solidFill>
                <a:latin typeface="宋体" pitchFamily="2" charset="-122"/>
                <a:ea typeface="宋体" pitchFamily="2"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整体把握点拨</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593171"/>
            <a:ext cx="11449272" cy="4647402"/>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下友谊。他曾经陪同斯诺夫人尼姆</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威尔斯到延安，拜见毛泽东、朱德，</a:t>
            </a:r>
            <a:r>
              <a:rPr lang="zh-CN" altLang="zh-CN" sz="2800" u="heavy" kern="100" dirty="0">
                <a:latin typeface="Times New Roman"/>
                <a:ea typeface="华文细黑"/>
                <a:cs typeface="Times New Roman"/>
              </a:rPr>
              <a:t>为他们当翻译。</a:t>
            </a:r>
            <a:r>
              <a:rPr lang="en-US" altLang="zh-CN" sz="2800" kern="100" dirty="0">
                <a:solidFill>
                  <a:prstClr val="black"/>
                </a:solidFill>
                <a:latin typeface="Times New Roman"/>
                <a:ea typeface="华文细黑"/>
                <a:cs typeface="Courier New"/>
              </a:rPr>
              <a:t>1936</a:t>
            </a:r>
            <a:r>
              <a:rPr lang="zh-CN" altLang="zh-CN" sz="2800" kern="100" dirty="0">
                <a:solidFill>
                  <a:prstClr val="black"/>
                </a:solidFill>
                <a:latin typeface="Times New Roman"/>
                <a:ea typeface="华文细黑"/>
                <a:cs typeface="Times New Roman"/>
              </a:rPr>
              <a:t>年</a:t>
            </a:r>
            <a:r>
              <a:rPr lang="en-US" altLang="zh-CN" sz="2800" kern="100" dirty="0">
                <a:solidFill>
                  <a:prstClr val="black"/>
                </a:solidFill>
                <a:latin typeface="Times New Roman"/>
                <a:ea typeface="华文细黑"/>
                <a:cs typeface="Courier New"/>
              </a:rPr>
              <a:t>7</a:t>
            </a:r>
            <a:r>
              <a:rPr lang="zh-CN" altLang="zh-CN" sz="2800" kern="100" dirty="0">
                <a:solidFill>
                  <a:prstClr val="black"/>
                </a:solidFill>
                <a:latin typeface="Times New Roman"/>
                <a:ea typeface="华文细黑"/>
                <a:cs typeface="Times New Roman"/>
              </a:rPr>
              <a:t>月，从燕京大学毕业后的十余年间，</a:t>
            </a:r>
            <a:r>
              <a:rPr lang="zh-CN" altLang="zh-CN" sz="2800" u="heavy" kern="100" dirty="0">
                <a:solidFill>
                  <a:prstClr val="black"/>
                </a:solidFill>
                <a:latin typeface="Times New Roman"/>
                <a:ea typeface="华文细黑"/>
                <a:cs typeface="Times New Roman"/>
              </a:rPr>
              <a:t>陈翰伯作为一位</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潜伏</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的红色报人</a:t>
            </a:r>
            <a:r>
              <a:rPr lang="zh-CN" altLang="zh-CN" sz="2800" kern="100" dirty="0">
                <a:solidFill>
                  <a:prstClr val="black"/>
                </a:solidFill>
                <a:latin typeface="Times New Roman"/>
                <a:ea typeface="华文细黑"/>
                <a:cs typeface="Times New Roman"/>
              </a:rPr>
              <a:t>，用笔名王孝风、梅碧华等，写了许多好文章。他的公开身份是记者、编辑，</a:t>
            </a:r>
            <a:r>
              <a:rPr lang="zh-CN" altLang="zh-CN" sz="2800" u="heavy" kern="100" dirty="0">
                <a:latin typeface="Times New Roman"/>
                <a:ea typeface="华文细黑"/>
                <a:cs typeface="Times New Roman"/>
              </a:rPr>
              <a:t>实际上是中国共产党地下党员。他需要做的是尽最大可能在报纸上登载国民党政府不愿意登载的消息，撰写社论、时评，婉转地策略地宣传共产党的主张。</a:t>
            </a:r>
            <a:r>
              <a:rPr lang="zh-CN" altLang="zh-CN" sz="2800" kern="100" dirty="0">
                <a:solidFill>
                  <a:prstClr val="black"/>
                </a:solidFill>
                <a:latin typeface="Times New Roman"/>
                <a:ea typeface="华文细黑"/>
                <a:cs typeface="Times New Roman"/>
              </a:rPr>
              <a:t>他不可能不暴露</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左</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派的面目，因而时时刻刻处在危险之中。</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255725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136476"/>
            <a:ext cx="11449272" cy="6586394"/>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1958</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月，</a:t>
            </a:r>
            <a:r>
              <a:rPr lang="zh-CN" altLang="zh-CN" sz="2800" u="heavy" kern="100" dirty="0">
                <a:latin typeface="Times New Roman"/>
                <a:ea typeface="华文细黑"/>
                <a:cs typeface="Times New Roman"/>
              </a:rPr>
              <a:t>陈翰伯奉命出任商务印书馆总经理。他十分注重文化传承的力量。</a:t>
            </a:r>
            <a:r>
              <a:rPr lang="zh-CN" altLang="zh-CN" sz="2800" kern="100" dirty="0">
                <a:latin typeface="Times New Roman"/>
                <a:ea typeface="华文细黑"/>
                <a:cs typeface="Times New Roman"/>
              </a:rPr>
              <a:t>他上任后首先跑到上海，找寻老商务留下的资料，恢复商务印书馆种种出版建制，延续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百年商务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文化香火。有趣的是，陈翰伯的这一份苦心，竟然在他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时期写的一份检讨书中，清晰地表达出来。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我是复活旧商务的罪人，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一九五九年在上海办事处查了很多材料，这些材料以后都运到北京，我请胡愈之等人做了馆史的报告，后来就设立了馆史研究室，举办展览会和六十五周年的纪念。与此同时，我在报纸上发表了很多消息，到一九六二年，在我的招魂纸下，旧商务这具僵尸，已经可以在光天化日之下散发臭气，毒害人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这样的文字，读来让人心酸。</a:t>
            </a:r>
            <a:endParaRPr lang="zh-CN" altLang="zh-CN" sz="1050" kern="100" dirty="0">
              <a:effectLst/>
              <a:latin typeface="宋体"/>
              <a:cs typeface="Courier New"/>
            </a:endParaRPr>
          </a:p>
        </p:txBody>
      </p:sp>
    </p:spTree>
    <p:extLst>
      <p:ext uri="{BB962C8B-B14F-4D97-AF65-F5344CB8AC3E}">
        <p14:creationId xmlns:p14="http://schemas.microsoft.com/office/powerpoint/2010/main" val="793902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1509" y="333450"/>
            <a:ext cx="11449272"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接手商务印书馆后，陈翰伯总是在思考一个问题：为了提高全民族的科学文化水平，我们该奉献什么，我们能奉献什么。</a:t>
            </a:r>
            <a:r>
              <a:rPr lang="zh-CN" altLang="zh-CN" sz="2800" u="heavy" kern="100" dirty="0">
                <a:latin typeface="Times New Roman"/>
                <a:ea typeface="华文细黑"/>
                <a:cs typeface="Times New Roman"/>
              </a:rPr>
              <a:t>此后</a:t>
            </a:r>
            <a:r>
              <a:rPr lang="en-US" altLang="zh-CN" sz="2800" u="heavy" kern="100" dirty="0">
                <a:latin typeface="Times New Roman"/>
                <a:ea typeface="华文细黑"/>
                <a:cs typeface="Times New Roman"/>
              </a:rPr>
              <a:t>8</a:t>
            </a:r>
            <a:r>
              <a:rPr lang="zh-CN" altLang="zh-CN" sz="2800" u="heavy" kern="100" dirty="0">
                <a:latin typeface="Times New Roman"/>
                <a:ea typeface="华文细黑"/>
                <a:cs typeface="Times New Roman"/>
              </a:rPr>
              <a:t>年，可谓功勋卓著。</a:t>
            </a:r>
            <a:r>
              <a:rPr lang="zh-CN" altLang="zh-CN" sz="2800" kern="100" dirty="0">
                <a:latin typeface="Times New Roman"/>
                <a:ea typeface="华文细黑"/>
                <a:cs typeface="Times New Roman"/>
              </a:rPr>
              <a:t>汪家熔曾详细罗列出那个年代商务印书馆出版的重点图书项目：社会科学经典</a:t>
            </a:r>
            <a:r>
              <a:rPr lang="en-US" altLang="zh-CN" sz="2800" kern="100" dirty="0">
                <a:latin typeface="Times New Roman"/>
                <a:ea typeface="华文细黑"/>
                <a:cs typeface="Courier New"/>
              </a:rPr>
              <a:t>395</a:t>
            </a:r>
            <a:r>
              <a:rPr lang="zh-CN" altLang="zh-CN" sz="2800" kern="100" dirty="0">
                <a:latin typeface="Times New Roman"/>
                <a:ea typeface="华文细黑"/>
                <a:cs typeface="Times New Roman"/>
              </a:rPr>
              <a:t>种；经济学著作</a:t>
            </a:r>
            <a:r>
              <a:rPr lang="en-US" altLang="zh-CN" sz="2800" kern="100" dirty="0">
                <a:latin typeface="Times New Roman"/>
                <a:ea typeface="华文细黑"/>
                <a:cs typeface="Courier New"/>
              </a:rPr>
              <a:t>115</a:t>
            </a:r>
            <a:r>
              <a:rPr lang="zh-CN" altLang="zh-CN" sz="2800" kern="100" dirty="0">
                <a:latin typeface="Times New Roman"/>
                <a:ea typeface="华文细黑"/>
                <a:cs typeface="Times New Roman"/>
              </a:rPr>
              <a:t>种；政治学著作，不算大量提供给中央理论小组的，有</a:t>
            </a:r>
            <a:r>
              <a:rPr lang="en-US" altLang="zh-CN" sz="2800" kern="100" dirty="0">
                <a:latin typeface="Times New Roman"/>
                <a:ea typeface="华文细黑"/>
                <a:cs typeface="Courier New"/>
              </a:rPr>
              <a:t>93</a:t>
            </a:r>
            <a:r>
              <a:rPr lang="zh-CN" altLang="zh-CN" sz="2800" kern="100" dirty="0">
                <a:latin typeface="Times New Roman"/>
                <a:ea typeface="华文细黑"/>
                <a:cs typeface="Times New Roman"/>
              </a:rPr>
              <a:t>种；历史和历史学</a:t>
            </a:r>
            <a:r>
              <a:rPr lang="en-US" altLang="zh-CN" sz="2800" kern="100" dirty="0">
                <a:latin typeface="Times New Roman"/>
                <a:ea typeface="华文细黑"/>
                <a:cs typeface="Courier New"/>
              </a:rPr>
              <a:t>66</a:t>
            </a:r>
            <a:r>
              <a:rPr lang="zh-CN" altLang="zh-CN" sz="2800" kern="100" dirty="0">
                <a:latin typeface="Times New Roman"/>
                <a:ea typeface="华文细黑"/>
                <a:cs typeface="Times New Roman"/>
              </a:rPr>
              <a:t>种；工具书，包括修订《辞源》，编写《现代汉语词典》《新华字典》和《俄汉大辞典》等；此外，还有英、法、德、日、西、阿拉伯、越南、印尼等外语方面的词典、语法书和其他读物。</a:t>
            </a:r>
            <a:r>
              <a:rPr lang="zh-CN" altLang="zh-CN" sz="2800" u="heavy" kern="100" dirty="0">
                <a:latin typeface="Times New Roman"/>
                <a:ea typeface="华文细黑"/>
                <a:cs typeface="Times New Roman"/>
              </a:rPr>
              <a:t>正是这些图书的出版，托起了陈翰伯作为出版家的历史地位。</a:t>
            </a:r>
          </a:p>
        </p:txBody>
      </p:sp>
    </p:spTree>
    <p:extLst>
      <p:ext uri="{BB962C8B-B14F-4D97-AF65-F5344CB8AC3E}">
        <p14:creationId xmlns:p14="http://schemas.microsoft.com/office/powerpoint/2010/main" val="262508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405458"/>
            <a:ext cx="11449272"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u="heavy" kern="100" dirty="0">
                <a:latin typeface="Times New Roman"/>
                <a:ea typeface="华文细黑"/>
                <a:cs typeface="Times New Roman"/>
              </a:rPr>
              <a:t>说到先行者，是说他做了许多开拓性工作，是一个时代的启蒙者与引路人。</a:t>
            </a:r>
            <a:r>
              <a:rPr lang="zh-CN" altLang="zh-CN" sz="2800" kern="100" dirty="0">
                <a:latin typeface="Times New Roman"/>
                <a:ea typeface="华文细黑"/>
                <a:cs typeface="Times New Roman"/>
              </a:rPr>
              <a:t>略举两例：</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其一，</a:t>
            </a:r>
            <a:r>
              <a:rPr lang="zh-CN" altLang="zh-CN" sz="2800" u="heavy" kern="100" dirty="0">
                <a:latin typeface="Times New Roman"/>
                <a:ea typeface="华文细黑"/>
                <a:cs typeface="Times New Roman"/>
              </a:rPr>
              <a:t>为国家开列辞书建设的书单。</a:t>
            </a:r>
            <a:r>
              <a:rPr lang="en-US" altLang="zh-CN" sz="2800" kern="100" dirty="0">
                <a:latin typeface="Times New Roman"/>
                <a:ea typeface="华文细黑"/>
                <a:cs typeface="Courier New"/>
              </a:rPr>
              <a:t>1972</a:t>
            </a:r>
            <a:r>
              <a:rPr lang="zh-CN" altLang="zh-CN" sz="2800" kern="100" dirty="0">
                <a:latin typeface="Times New Roman"/>
                <a:ea typeface="华文细黑"/>
                <a:cs typeface="Times New Roman"/>
              </a:rPr>
              <a:t>年，遭受迫害的陈翰伯从干校调回北京。</a:t>
            </a:r>
            <a:r>
              <a:rPr lang="en-US" altLang="zh-CN" sz="2800" kern="100" dirty="0">
                <a:latin typeface="Times New Roman"/>
                <a:ea typeface="华文细黑"/>
                <a:cs typeface="Courier New"/>
              </a:rPr>
              <a:t>1975</a:t>
            </a:r>
            <a:r>
              <a:rPr lang="zh-CN" altLang="zh-CN" sz="2800" kern="100" dirty="0">
                <a:latin typeface="Times New Roman"/>
                <a:ea typeface="华文细黑"/>
                <a:cs typeface="Times New Roman"/>
              </a:rPr>
              <a:t>年，着手制订周恩来总理在病榻上批准的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中外文辞书出版十年编辑规划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。那时，很少人相信这个规划能够实现；但是陈翰伯却固执地认为它可以实现，因为有人民。陈原回忆那段历史时写道：</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1975</a:t>
            </a:r>
            <a:r>
              <a:rPr lang="zh-CN" altLang="zh-CN" sz="2800" kern="100" dirty="0">
                <a:latin typeface="Times New Roman"/>
                <a:ea typeface="华文细黑"/>
                <a:cs typeface="Times New Roman"/>
              </a:rPr>
              <a:t>年，翰伯抓住这个机会，要进行一项规模宏大的基础工程。</a:t>
            </a:r>
            <a:r>
              <a:rPr lang="en-US" altLang="zh-CN" sz="2800" kern="100" dirty="0">
                <a:latin typeface="宋体"/>
                <a:ea typeface="华文细黑"/>
                <a:cs typeface="Times New Roman"/>
              </a:rPr>
              <a:t>……</a:t>
            </a:r>
            <a:r>
              <a:rPr lang="en-US" altLang="zh-CN" sz="2800" u="heavy" kern="100" dirty="0">
                <a:latin typeface="Times New Roman"/>
                <a:ea typeface="华文细黑"/>
                <a:cs typeface="Courier New"/>
              </a:rPr>
              <a:t>13</a:t>
            </a:r>
            <a:r>
              <a:rPr lang="zh-CN" altLang="zh-CN" sz="2800" u="heavy" kern="100" dirty="0">
                <a:latin typeface="Times New Roman"/>
                <a:ea typeface="华文细黑"/>
                <a:cs typeface="Times New Roman"/>
              </a:rPr>
              <a:t>年的实践，证明这项基础工程对于国家现代化有多么巨大的意义；</a:t>
            </a:r>
            <a:r>
              <a:rPr lang="en-US" altLang="zh-CN" sz="2800" u="heavy" kern="100" dirty="0">
                <a:latin typeface="Times New Roman"/>
                <a:ea typeface="华文细黑"/>
                <a:cs typeface="Courier New"/>
              </a:rPr>
              <a:t>13</a:t>
            </a:r>
            <a:r>
              <a:rPr lang="zh-CN" altLang="zh-CN" sz="2800" u="heavy" kern="100" dirty="0">
                <a:latin typeface="Times New Roman"/>
                <a:ea typeface="华文细黑"/>
                <a:cs typeface="Times New Roman"/>
              </a:rPr>
              <a:t>年的事实，也证明翰伯的信心来自人民，是现实的。</a:t>
            </a:r>
            <a:r>
              <a:rPr lang="en-US" altLang="zh-CN" sz="2800" u="heavy" kern="100" dirty="0">
                <a:latin typeface="宋体"/>
                <a:ea typeface="华文细黑"/>
                <a:cs typeface="Times New Roman"/>
              </a:rPr>
              <a:t>”</a:t>
            </a:r>
            <a:endParaRPr lang="zh-CN" altLang="zh-CN" sz="1050" u="heavy" kern="100" dirty="0">
              <a:effectLst/>
              <a:latin typeface="宋体"/>
              <a:cs typeface="Courier New"/>
            </a:endParaRPr>
          </a:p>
        </p:txBody>
      </p:sp>
    </p:spTree>
    <p:extLst>
      <p:ext uri="{BB962C8B-B14F-4D97-AF65-F5344CB8AC3E}">
        <p14:creationId xmlns:p14="http://schemas.microsoft.com/office/powerpoint/2010/main" val="374871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917" y="450127"/>
            <a:ext cx="11335913" cy="529373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其二，</a:t>
            </a:r>
            <a:r>
              <a:rPr lang="zh-CN" altLang="zh-CN" sz="2800" u="heavy" kern="100" dirty="0">
                <a:latin typeface="Times New Roman"/>
                <a:ea typeface="华文细黑"/>
                <a:cs typeface="Times New Roman"/>
              </a:rPr>
              <a:t>创办《读书》杂志。</a:t>
            </a:r>
            <a:r>
              <a:rPr lang="zh-CN" altLang="zh-CN" sz="2800" kern="100" dirty="0">
                <a:latin typeface="Times New Roman"/>
                <a:ea typeface="华文细黑"/>
                <a:cs typeface="Times New Roman"/>
              </a:rPr>
              <a:t>《读书》创刊号发表了李洪林的文章《读书无禁区》。在叫好声中，也引起了数不清的质疑。</a:t>
            </a:r>
            <a:r>
              <a:rPr lang="en-US" altLang="zh-CN" sz="2800" kern="100" dirty="0">
                <a:latin typeface="Times New Roman"/>
                <a:ea typeface="华文细黑"/>
                <a:cs typeface="Courier New"/>
              </a:rPr>
              <a:t>1981</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月，陈翰伯在亲自撰写的社论《两周年告读者》中，对这篇文章给予很大支持。文中写道：</a:t>
            </a:r>
            <a:r>
              <a:rPr lang="en-US" altLang="zh-CN" sz="2800" kern="100" dirty="0">
                <a:latin typeface="宋体"/>
                <a:ea typeface="华文细黑"/>
                <a:cs typeface="Times New Roman"/>
              </a:rPr>
              <a:t>“</a:t>
            </a:r>
            <a:r>
              <a:rPr lang="zh-CN" altLang="zh-CN" sz="2800" u="heavy" kern="100" dirty="0">
                <a:latin typeface="Times New Roman"/>
                <a:ea typeface="华文细黑"/>
                <a:cs typeface="Times New Roman"/>
              </a:rPr>
              <a:t>我们重申我们赞成</a:t>
            </a:r>
            <a:r>
              <a:rPr lang="en-US" altLang="zh-CN" sz="2800" u="heavy" kern="100" dirty="0">
                <a:latin typeface="宋体"/>
                <a:ea typeface="华文细黑"/>
                <a:cs typeface="Times New Roman"/>
              </a:rPr>
              <a:t>‘</a:t>
            </a:r>
            <a:r>
              <a:rPr lang="zh-CN" altLang="zh-CN" sz="2800" u="heavy" kern="100" dirty="0">
                <a:latin typeface="Times New Roman"/>
                <a:ea typeface="华文细黑"/>
                <a:cs typeface="Times New Roman"/>
              </a:rPr>
              <a:t>读书无禁区</a:t>
            </a:r>
            <a:r>
              <a:rPr lang="en-US" altLang="zh-CN" sz="2800" u="heavy" kern="100" dirty="0">
                <a:latin typeface="宋体"/>
                <a:ea typeface="华文细黑"/>
                <a:cs typeface="Times New Roman"/>
              </a:rPr>
              <a:t>’</a:t>
            </a:r>
            <a:r>
              <a:rPr lang="zh-CN" altLang="zh-CN" sz="2800" u="heavy" kern="100" dirty="0">
                <a:latin typeface="Times New Roman"/>
                <a:ea typeface="华文细黑"/>
                <a:cs typeface="Times New Roman"/>
              </a:rPr>
              <a:t>的主张。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四人帮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垮台后，风沙虽然已过，不敢重开书禁的还大有人在。当时我们针砭时弊，喊出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读书无禁区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，深受读者欢迎，我们非常感激。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《读书》就是这样，触摸时代最尖锐的问题，在社会大势中保持了自己的领先地位，成为一面旗帜</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99671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917" y="-5382"/>
            <a:ext cx="11335913" cy="6801838"/>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4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陈翰伯</a:t>
            </a:r>
            <a:r>
              <a:rPr lang="en-US" altLang="zh-CN" sz="2800" kern="100" dirty="0">
                <a:latin typeface="Times New Roman"/>
                <a:ea typeface="华文细黑"/>
                <a:cs typeface="Courier New"/>
              </a:rPr>
              <a:t>(1914—1988)</a:t>
            </a:r>
            <a:r>
              <a:rPr lang="zh-CN" altLang="zh-CN" sz="2800" kern="100" dirty="0">
                <a:latin typeface="Times New Roman"/>
                <a:ea typeface="华文细黑"/>
                <a:cs typeface="Times New Roman"/>
              </a:rPr>
              <a:t>，</a:t>
            </a:r>
            <a:r>
              <a:rPr lang="zh-CN" altLang="zh-CN" sz="2800" u="sng" kern="100" dirty="0">
                <a:latin typeface="Times New Roman"/>
                <a:ea typeface="华文细黑"/>
                <a:cs typeface="Times New Roman"/>
              </a:rPr>
              <a:t>中共党员，新闻家、编辑出版家、国际问题评论家。解放后曾任商务印书馆总编辑兼总经理、人民出版社领导小组组长、文化部出版局局长、国家出版事业管理局代局长、中国出版工作者协会主席等职务</a:t>
            </a:r>
            <a:r>
              <a:rPr lang="zh-CN" altLang="zh-CN" sz="2800" u="sng"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摘自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百度百科</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在政治运动中，一批学者和翻译家被划为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派，丧失了从事研究工作的权利。</a:t>
            </a:r>
            <a:r>
              <a:rPr lang="zh-CN" altLang="zh-CN" sz="2800" u="sng" kern="100" dirty="0">
                <a:latin typeface="Times New Roman"/>
                <a:ea typeface="华文细黑"/>
                <a:cs typeface="Times New Roman"/>
              </a:rPr>
              <a:t>陈翰伯曾冒着很大的风险，卷着铺盖到北大</a:t>
            </a:r>
            <a:r>
              <a:rPr lang="en-US" altLang="zh-CN" sz="2800" u="sng" kern="100" dirty="0">
                <a:latin typeface="宋体"/>
                <a:ea typeface="华文细黑"/>
                <a:cs typeface="Times New Roman"/>
              </a:rPr>
              <a:t>“</a:t>
            </a:r>
            <a:r>
              <a:rPr lang="zh-CN" altLang="zh-CN" sz="2800" u="sng" kern="100" dirty="0">
                <a:latin typeface="Times New Roman"/>
                <a:ea typeface="华文细黑"/>
                <a:cs typeface="Times New Roman"/>
              </a:rPr>
              <a:t>蹲点</a:t>
            </a:r>
            <a:r>
              <a:rPr lang="en-US" altLang="zh-CN" sz="2800" u="sng" kern="100" dirty="0">
                <a:latin typeface="宋体"/>
                <a:ea typeface="华文细黑"/>
                <a:cs typeface="Times New Roman"/>
              </a:rPr>
              <a:t>”</a:t>
            </a:r>
            <a:r>
              <a:rPr lang="zh-CN" altLang="zh-CN" sz="2800" u="sng" kern="100" dirty="0">
                <a:latin typeface="Times New Roman"/>
                <a:ea typeface="华文细黑"/>
                <a:cs typeface="Times New Roman"/>
              </a:rPr>
              <a:t>，按照拟定的学者名录一个个寻访。</a:t>
            </a:r>
            <a:r>
              <a:rPr lang="zh-CN" altLang="zh-CN" sz="2800" kern="100" dirty="0">
                <a:latin typeface="Times New Roman"/>
                <a:ea typeface="华文细黑"/>
                <a:cs typeface="Times New Roman"/>
              </a:rPr>
              <a:t>众多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靠边站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的专家学者如朱光潜、贺麟、王以铸得以出山，担当古典名著的翻译工作。这段经历当时虽未给陈翰伯带来大的影响，但在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中，陈翰伯没能躲过打击，被批判为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招降纳叛</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摘自吉祥《陈翰伯是谁？》</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46604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54027"/>
            <a:ext cx="11449272"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a:t>
            </a:r>
            <a:r>
              <a:rPr lang="en-US" altLang="zh-CN" sz="2800" b="1" kern="100" dirty="0">
                <a:latin typeface="Times New Roman"/>
                <a:ea typeface="华文细黑"/>
                <a:cs typeface="Courier New"/>
              </a:rPr>
              <a:t>8</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圈点勾画：边阅读边圈点勾画出交代传主事迹、行为、贡献、成就等内容及作者的评价性文字的词句。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提示：见文中画线处</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理清事实：概括陈翰伯的主要事迹及贡献</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3" name="矩形 2"/>
          <p:cNvSpPr/>
          <p:nvPr/>
        </p:nvSpPr>
        <p:spPr>
          <a:xfrm>
            <a:off x="1087264" y="2647794"/>
            <a:ext cx="10581133" cy="637675"/>
          </a:xfrm>
          <a:prstGeom prst="rect">
            <a:avLst/>
          </a:prstGeom>
        </p:spPr>
        <p:txBody>
          <a:bodyPr>
            <a:spAutoFit/>
          </a:bodyPr>
          <a:lstStyle/>
          <a:p>
            <a:pPr algn="just">
              <a:lnSpc>
                <a:spcPct val="150000"/>
              </a:lnSpc>
              <a:spcAft>
                <a:spcPts val="0"/>
              </a:spcAft>
            </a:pPr>
            <a:endParaRPr lang="zh-CN" altLang="zh-CN" sz="2800" kern="100" dirty="0">
              <a:solidFill>
                <a:srgbClr val="C00000"/>
              </a:solidFill>
              <a:effectLst/>
              <a:latin typeface="宋体"/>
              <a:cs typeface="Courier New"/>
            </a:endParaRPr>
          </a:p>
        </p:txBody>
      </p:sp>
      <p:sp>
        <p:nvSpPr>
          <p:cNvPr id="5" name="矩形 4"/>
          <p:cNvSpPr/>
          <p:nvPr/>
        </p:nvSpPr>
        <p:spPr>
          <a:xfrm>
            <a:off x="315516" y="3277532"/>
            <a:ext cx="11279283" cy="661207"/>
          </a:xfrm>
          <a:prstGeom prst="rect">
            <a:avLst/>
          </a:prstGeom>
        </p:spPr>
        <p:txBody>
          <a:bodyPr>
            <a:spAutoFit/>
          </a:bodyPr>
          <a:lstStyle/>
          <a:p>
            <a:pPr lvl="0" algn="just">
              <a:lnSpc>
                <a:spcPct val="150000"/>
              </a:lnSpc>
            </a:pPr>
            <a:endParaRPr lang="en-US" altLang="zh-CN" sz="2800" kern="100" dirty="0" smtClean="0">
              <a:solidFill>
                <a:srgbClr val="C00000"/>
              </a:solidFill>
              <a:latin typeface="Times New Roman"/>
              <a:ea typeface="华文细黑"/>
              <a:cs typeface="Times New Roman"/>
            </a:endParaRPr>
          </a:p>
        </p:txBody>
      </p:sp>
      <p:sp>
        <p:nvSpPr>
          <p:cNvPr id="8" name="矩形 7"/>
          <p:cNvSpPr/>
          <p:nvPr/>
        </p:nvSpPr>
        <p:spPr>
          <a:xfrm>
            <a:off x="353798" y="2986127"/>
            <a:ext cx="11386607" cy="3323987"/>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Times New Roman"/>
                <a:ea typeface="华文细黑"/>
                <a:cs typeface="Courier New"/>
              </a:rPr>
              <a:t>20</a:t>
            </a:r>
            <a:r>
              <a:rPr lang="zh-CN" altLang="zh-CN" sz="2800" kern="100" dirty="0" smtClean="0">
                <a:latin typeface="Times New Roman"/>
                <a:ea typeface="华文细黑"/>
                <a:cs typeface="Times New Roman"/>
              </a:rPr>
              <a:t>世纪</a:t>
            </a:r>
            <a:r>
              <a:rPr lang="en-US" altLang="zh-CN" sz="2800" kern="100" dirty="0" smtClean="0">
                <a:latin typeface="Times New Roman"/>
                <a:ea typeface="华文细黑"/>
                <a:cs typeface="Courier New"/>
              </a:rPr>
              <a:t>30</a:t>
            </a:r>
            <a:r>
              <a:rPr lang="zh-CN" altLang="zh-CN" sz="2800" kern="100" dirty="0" smtClean="0">
                <a:latin typeface="Times New Roman"/>
                <a:ea typeface="华文细黑"/>
                <a:cs typeface="Times New Roman"/>
              </a:rPr>
              <a:t>年代，他参与</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一二</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九</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运动。作为一名</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潜伏</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的红</a:t>
            </a:r>
            <a:r>
              <a:rPr lang="zh-CN" altLang="zh-CN" sz="2800" kern="100" dirty="0">
                <a:latin typeface="Times New Roman"/>
                <a:ea typeface="华文细黑"/>
                <a:cs typeface="Times New Roman"/>
              </a:rPr>
              <a:t>色报人，撰写社论、时评。</a:t>
            </a:r>
            <a:r>
              <a:rPr lang="en-US" altLang="zh-CN" sz="2800" kern="100" dirty="0">
                <a:latin typeface="Times New Roman"/>
                <a:ea typeface="华文细黑"/>
                <a:cs typeface="Courier New"/>
              </a:rPr>
              <a:t>1958</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月，出任商务印书馆总经理，</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年间，出版了大量而且极其重要的图书。在政治运动中，设法招纳一批学者和翻译家。</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年代，为国家开列辞书建设的书单。</a:t>
            </a:r>
            <a:r>
              <a:rPr lang="en-US" altLang="zh-CN" sz="2800" kern="100" dirty="0">
                <a:latin typeface="Times New Roman"/>
                <a:ea typeface="华文细黑"/>
                <a:cs typeface="Courier New"/>
              </a:rPr>
              <a:t>80</a:t>
            </a:r>
            <a:r>
              <a:rPr lang="zh-CN" altLang="zh-CN" sz="2800" kern="100" dirty="0">
                <a:latin typeface="Times New Roman"/>
                <a:ea typeface="华文细黑"/>
                <a:cs typeface="Times New Roman"/>
              </a:rPr>
              <a:t>年代，创办《读书》杂志，主张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读书无禁区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，起到了启蒙和引路的作用</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
        <p:nvSpPr>
          <p:cNvPr id="9" name="TextBox 8"/>
          <p:cNvSpPr txBox="1"/>
          <p:nvPr/>
        </p:nvSpPr>
        <p:spPr>
          <a:xfrm>
            <a:off x="7359638" y="224905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126577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animBg="1"/>
      <p:bldP spid="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09" y="261442"/>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概括形象：陈翰伯是怎样的一个人？</a:t>
            </a:r>
            <a:endParaRPr lang="zh-CN" altLang="zh-CN" sz="1050" kern="100" dirty="0">
              <a:effectLst/>
              <a:latin typeface="宋体"/>
              <a:cs typeface="Courier New"/>
            </a:endParaRPr>
          </a:p>
        </p:txBody>
      </p:sp>
      <p:sp>
        <p:nvSpPr>
          <p:cNvPr id="10" name="矩形 9"/>
          <p:cNvSpPr/>
          <p:nvPr/>
        </p:nvSpPr>
        <p:spPr>
          <a:xfrm>
            <a:off x="291509" y="3308733"/>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把握评价：作者对陈翰伯作出了怎样的评价？</a:t>
            </a:r>
            <a:endParaRPr lang="zh-CN" altLang="zh-CN" sz="1050" kern="100" dirty="0">
              <a:effectLst/>
              <a:latin typeface="宋体"/>
              <a:cs typeface="Courier New"/>
            </a:endParaRPr>
          </a:p>
        </p:txBody>
      </p:sp>
      <p:sp>
        <p:nvSpPr>
          <p:cNvPr id="14" name="矩形 13"/>
          <p:cNvSpPr/>
          <p:nvPr/>
        </p:nvSpPr>
        <p:spPr>
          <a:xfrm>
            <a:off x="518935" y="1106488"/>
            <a:ext cx="11273868" cy="1953676"/>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陈翰伯是一位红色报人，优秀的出版家，文化的先行者，在政治、</a:t>
            </a:r>
            <a:r>
              <a:rPr lang="zh-CN" altLang="zh-CN" sz="2800" kern="100" dirty="0">
                <a:latin typeface="Times New Roman"/>
                <a:ea typeface="华文细黑"/>
                <a:cs typeface="Times New Roman"/>
              </a:rPr>
              <a:t>文化出版等方面做出了突出的贡献。他热爱祖国，热爱民族；他既思想超前，又埋头苦干</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
        <p:nvSpPr>
          <p:cNvPr id="15" name="TextBox 14"/>
          <p:cNvSpPr txBox="1"/>
          <p:nvPr/>
        </p:nvSpPr>
        <p:spPr>
          <a:xfrm>
            <a:off x="6409921" y="48363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6" name="矩形 15"/>
          <p:cNvSpPr/>
          <p:nvPr/>
        </p:nvSpPr>
        <p:spPr>
          <a:xfrm>
            <a:off x="478582" y="4210680"/>
            <a:ext cx="11273868" cy="1307346"/>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作者对陈翰伯的历史地位及突出贡献作出了高度评价。认为他是</a:t>
            </a:r>
            <a:r>
              <a:rPr lang="zh-CN" altLang="zh-CN" sz="2800" kern="100" dirty="0" smtClean="0">
                <a:latin typeface="Times New Roman"/>
                <a:ea typeface="华文细黑"/>
                <a:cs typeface="Times New Roman"/>
              </a:rPr>
              <a:t>出</a:t>
            </a:r>
            <a:r>
              <a:rPr lang="zh-CN" altLang="zh-CN" sz="2800" kern="100" dirty="0">
                <a:latin typeface="Times New Roman"/>
                <a:ea typeface="华文细黑"/>
                <a:cs typeface="Times New Roman"/>
              </a:rPr>
              <a:t>版界的重要人物，政治的执行者，文化的先行者</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
        <p:nvSpPr>
          <p:cNvPr id="17" name="TextBox 16"/>
          <p:cNvSpPr txBox="1"/>
          <p:nvPr/>
        </p:nvSpPr>
        <p:spPr>
          <a:xfrm>
            <a:off x="7823398" y="352514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50041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3" restart="whenNotActive" fill="hold" evtFilter="cancelBubble" nodeType="interactiveSeq">
                <p:stCondLst>
                  <p:cond evt="onClick" delay="0">
                    <p:tgtEl>
                      <p:spTgt spid="1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4" grpId="0" animBg="1"/>
      <p:bldP spid="14" grpId="1" animBg="1"/>
      <p:bldP spid="16" grpId="0" animBg="1"/>
      <p:bldP spid="1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30578" y="2878113"/>
            <a:ext cx="11418730" cy="1144115"/>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91509" y="147297"/>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第二时段</a:t>
            </a:r>
            <a:r>
              <a:rPr lang="en-US" altLang="zh-CN" sz="2800" b="1" kern="100" dirty="0">
                <a:latin typeface="Times New Roman"/>
                <a:ea typeface="华文细黑"/>
                <a:cs typeface="Courier New"/>
              </a:rPr>
              <a:t>(8</a:t>
            </a:r>
            <a:r>
              <a:rPr lang="zh-CN" altLang="zh-CN" sz="2800" b="1" kern="100" dirty="0">
                <a:latin typeface="Times New Roman"/>
                <a:ea typeface="华文细黑"/>
                <a:cs typeface="Times New Roman"/>
              </a:rPr>
              <a:t>～</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：做题验证</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下列对材料有关内容的分析和概括，不正确的一项是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陈翰伯曾作为翻译陪同斯诺夫人拜见毛泽东、朱德；大学毕业后，</a:t>
            </a:r>
            <a:r>
              <a:rPr lang="zh-CN" altLang="zh-CN" sz="2800" kern="100" dirty="0" smtClean="0">
                <a:latin typeface="Times New Roman"/>
                <a:ea typeface="华文细黑"/>
                <a:cs typeface="Times New Roman"/>
              </a:rPr>
              <a:t>潜</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伏</a:t>
            </a:r>
            <a:r>
              <a:rPr lang="zh-CN" altLang="zh-CN" sz="2800" kern="100" dirty="0">
                <a:latin typeface="Times New Roman"/>
                <a:ea typeface="华文细黑"/>
                <a:cs typeface="Times New Roman"/>
              </a:rPr>
              <a:t>在国民党统治区，策略地宣传共产党的主张。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陈翰伯在检讨书中，称自己是复活商务的罪人，委婉地陈述自己</a:t>
            </a:r>
            <a:r>
              <a:rPr lang="zh-CN" altLang="zh-CN" sz="2800" kern="100" dirty="0" smtClean="0">
                <a:latin typeface="Times New Roman"/>
                <a:ea typeface="华文细黑"/>
                <a:cs typeface="Times New Roman"/>
              </a:rPr>
              <a:t>恢复</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商务印书馆</a:t>
            </a:r>
            <a:r>
              <a:rPr lang="zh-CN" altLang="zh-CN" sz="2800" kern="100" dirty="0">
                <a:latin typeface="Times New Roman"/>
                <a:ea typeface="华文细黑"/>
                <a:cs typeface="Times New Roman"/>
              </a:rPr>
              <a:t>出版建制，延续商务文化传承所做的贡献。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本文由总到分，按时间顺序安排材料，表现了陈翰伯既是红色报人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优秀的出版家，还是文化的先行者的三方面特点。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本文语言平实，选取传主</a:t>
            </a:r>
            <a:r>
              <a:rPr lang="en-US" altLang="zh-CN" sz="2800" kern="100" dirty="0">
                <a:latin typeface="Times New Roman"/>
                <a:ea typeface="华文细黑"/>
                <a:cs typeface="Courier New"/>
              </a:rPr>
              <a:t>60</a:t>
            </a:r>
            <a:r>
              <a:rPr lang="zh-CN" altLang="zh-CN" sz="2800" kern="100" dirty="0">
                <a:latin typeface="Times New Roman"/>
                <a:ea typeface="华文细黑"/>
                <a:cs typeface="Times New Roman"/>
              </a:rPr>
              <a:t>年人生经历中的典型材料，表现了</a:t>
            </a:r>
            <a:r>
              <a:rPr lang="zh-CN" altLang="zh-CN" sz="2800" kern="100" dirty="0" smtClean="0">
                <a:latin typeface="Times New Roman"/>
                <a:ea typeface="华文细黑"/>
                <a:cs typeface="Times New Roman"/>
              </a:rPr>
              <a:t>陈翰伯</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中国出版界的重要地位及其政治、文化方面的突出贡献。</a:t>
            </a:r>
            <a:endParaRPr lang="zh-CN" altLang="zh-CN" sz="1050" kern="100" dirty="0">
              <a:effectLst/>
              <a:latin typeface="宋体"/>
              <a:cs typeface="Courier New"/>
            </a:endParaRPr>
          </a:p>
        </p:txBody>
      </p:sp>
      <p:sp>
        <p:nvSpPr>
          <p:cNvPr id="4" name="TextBox 3"/>
          <p:cNvSpPr txBox="1"/>
          <p:nvPr/>
        </p:nvSpPr>
        <p:spPr>
          <a:xfrm>
            <a:off x="9551590" y="98152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a:hlinkClick r:id="rId2" action="ppaction://hlinksldjump"/>
          </p:cNvPr>
          <p:cNvSpPr txBox="1"/>
          <p:nvPr/>
        </p:nvSpPr>
        <p:spPr>
          <a:xfrm>
            <a:off x="10631710" y="98152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4086405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688967"/>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项我们可以从陈翰伯的检讨书中看出他在恢复商务印书馆出版建制、延续商务文化传承所做的贡献，并不是他要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委婉地陈述自己恢复商务印书馆出版建制，延续商务文化传承所做的贡献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80302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02918" y="3076446"/>
            <a:ext cx="5059398"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Ⅰ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传记文体知识</a:t>
            </a: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09" y="261442"/>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为什么说陈翰伯是中国出版界的一位重要人物？请结合材料简要概括。</a:t>
            </a:r>
            <a:endParaRPr lang="zh-CN" altLang="zh-CN" sz="1050" kern="100" dirty="0">
              <a:effectLst/>
              <a:latin typeface="宋体"/>
              <a:cs typeface="Courier New"/>
            </a:endParaRPr>
          </a:p>
        </p:txBody>
      </p:sp>
      <p:sp>
        <p:nvSpPr>
          <p:cNvPr id="3" name="矩形 2"/>
          <p:cNvSpPr/>
          <p:nvPr/>
        </p:nvSpPr>
        <p:spPr>
          <a:xfrm>
            <a:off x="1035596" y="875994"/>
            <a:ext cx="10748650" cy="296813"/>
          </a:xfrm>
          <a:prstGeom prst="rect">
            <a:avLst/>
          </a:prstGeom>
        </p:spPr>
        <p:txBody>
          <a:bodyPr>
            <a:spAutoFit/>
          </a:bodyPr>
          <a:lstStyle/>
          <a:p>
            <a:pPr algn="just">
              <a:lnSpc>
                <a:spcPct val="150000"/>
              </a:lnSpc>
              <a:spcAft>
                <a:spcPts val="0"/>
              </a:spcAft>
            </a:pPr>
            <a:endParaRPr lang="zh-CN" altLang="zh-CN" sz="1050" kern="100" dirty="0">
              <a:solidFill>
                <a:srgbClr val="C00000"/>
              </a:solidFill>
              <a:effectLst/>
              <a:latin typeface="宋体"/>
              <a:cs typeface="Courier New"/>
            </a:endParaRPr>
          </a:p>
        </p:txBody>
      </p:sp>
      <p:sp>
        <p:nvSpPr>
          <p:cNvPr id="7" name="矩形 6"/>
          <p:cNvSpPr/>
          <p:nvPr/>
        </p:nvSpPr>
        <p:spPr>
          <a:xfrm>
            <a:off x="397049" y="1764085"/>
            <a:ext cx="11273868" cy="4534062"/>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en-US" altLang="zh-CN" sz="2800" kern="100" dirty="0" smtClean="0">
                <a:latin typeface="Times New Roman"/>
                <a:ea typeface="华文细黑"/>
                <a:cs typeface="Courier New"/>
              </a:rPr>
              <a:t>20</a:t>
            </a:r>
            <a:r>
              <a:rPr lang="zh-CN" altLang="zh-CN" sz="2800" kern="100" dirty="0" smtClean="0">
                <a:latin typeface="Times New Roman"/>
                <a:ea typeface="华文细黑"/>
                <a:cs typeface="Times New Roman"/>
              </a:rPr>
              <a:t>世纪</a:t>
            </a:r>
            <a:r>
              <a:rPr lang="en-US" altLang="zh-CN" sz="2800" kern="100" dirty="0" smtClean="0">
                <a:latin typeface="Times New Roman"/>
                <a:ea typeface="华文细黑"/>
                <a:cs typeface="Courier New"/>
              </a:rPr>
              <a:t>30</a:t>
            </a:r>
            <a:r>
              <a:rPr lang="zh-CN" altLang="zh-CN" sz="2800" kern="100" dirty="0" smtClean="0">
                <a:latin typeface="Times New Roman"/>
                <a:ea typeface="华文细黑"/>
                <a:cs typeface="Times New Roman"/>
              </a:rPr>
              <a:t>年代及以后，陈翰伯用笔名冒着危险写了许多好文章，</a:t>
            </a:r>
            <a:r>
              <a:rPr lang="zh-CN" altLang="zh-CN" sz="2800" kern="100" dirty="0">
                <a:latin typeface="Times New Roman"/>
                <a:ea typeface="华文细黑"/>
                <a:cs typeface="Times New Roman"/>
              </a:rPr>
              <a:t>婉转地策略地宣传共产党的主张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1958</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月，陈翰伯出任商务印书馆总经理后延续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百年商务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文化传承，出版大量重点图书项目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为国家开列辞书建设的书单，创办《读书》杂志，工作具有开拓性，成为时代的启蒙者与引路人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解放后历任各出版部门的要职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TextBox 8"/>
          <p:cNvSpPr txBox="1"/>
          <p:nvPr/>
        </p:nvSpPr>
        <p:spPr>
          <a:xfrm>
            <a:off x="406574" y="10959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615715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09" y="261442"/>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陈翰伯是文化的先行者，他的做法有怎样的历史意义？请结合材料简要分析。</a:t>
            </a:r>
            <a:endParaRPr lang="zh-CN" altLang="zh-CN" sz="1050" kern="100" dirty="0">
              <a:effectLst/>
              <a:latin typeface="宋体"/>
              <a:cs typeface="Courier New"/>
            </a:endParaRPr>
          </a:p>
        </p:txBody>
      </p:sp>
      <p:sp>
        <p:nvSpPr>
          <p:cNvPr id="7" name="TextBox 6"/>
          <p:cNvSpPr txBox="1"/>
          <p:nvPr/>
        </p:nvSpPr>
        <p:spPr>
          <a:xfrm>
            <a:off x="1956842" y="10821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92291" y="1783135"/>
            <a:ext cx="11273868" cy="2677656"/>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工作的开拓意义：陈翰伯进行的具有开拓性的规模宏大的基础工</a:t>
            </a:r>
            <a:r>
              <a:rPr lang="zh-CN" altLang="zh-CN" sz="2800" kern="100" dirty="0">
                <a:latin typeface="Times New Roman"/>
                <a:ea typeface="华文细黑"/>
                <a:cs typeface="Times New Roman"/>
              </a:rPr>
              <a:t>程，对国家现代化具有巨大的意义。</a:t>
            </a:r>
            <a:endParaRPr lang="zh-CN" altLang="zh-CN" sz="1050" kern="100" dirty="0">
              <a:latin typeface="宋体"/>
              <a:cs typeface="Courier New"/>
            </a:endParaRPr>
          </a:p>
          <a:p>
            <a:pPr lvl="0" algn="just">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时代的引领意义：陈翰伯赞成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读书无禁区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的主张，敢于破除思想禁区；触摸时代最尖锐的问题，引领了社会大势</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25930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5392" y="146001"/>
            <a:ext cx="11563765"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C00000"/>
                </a:solidFill>
                <a:latin typeface="IPAPANNEW"/>
                <a:ea typeface="华文细黑"/>
                <a:cs typeface="Times New Roman"/>
              </a:rPr>
              <a:t>[</a:t>
            </a:r>
            <a:r>
              <a:rPr lang="zh-CN" altLang="zh-CN" sz="2800" b="1" kern="100" dirty="0">
                <a:solidFill>
                  <a:srgbClr val="C00000"/>
                </a:solidFill>
                <a:latin typeface="IPAPANNEW"/>
                <a:ea typeface="华文细黑"/>
                <a:cs typeface="Times New Roman"/>
              </a:rPr>
              <a:t>自主阅读</a:t>
            </a:r>
            <a:r>
              <a:rPr lang="en-US" altLang="zh-CN" sz="2800" b="1" kern="100" dirty="0">
                <a:solidFill>
                  <a:srgbClr val="C00000"/>
                </a:solidFill>
                <a:latin typeface="IPAPANNEW"/>
                <a:ea typeface="华文细黑"/>
                <a:cs typeface="Times New Roman"/>
              </a:rPr>
              <a:t>]</a:t>
            </a:r>
            <a:endParaRPr lang="zh-CN" altLang="zh-CN" sz="1050" b="1" kern="100" dirty="0">
              <a:solidFill>
                <a:srgbClr val="C00000"/>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张大千</a:t>
            </a:r>
            <a:endParaRPr lang="en-US" altLang="zh-CN" sz="2800" b="1" kern="100" dirty="0">
              <a:latin typeface="Times New Roman"/>
              <a:ea typeface="华文细黑"/>
              <a:cs typeface="Times New Roman"/>
            </a:endParaRPr>
          </a:p>
          <a:p>
            <a:pPr algn="ctr">
              <a:lnSpc>
                <a:spcPct val="150000"/>
              </a:lnSpc>
              <a:spcAft>
                <a:spcPts val="0"/>
              </a:spcAft>
            </a:pPr>
            <a:r>
              <a:rPr lang="zh-CN" altLang="zh-CN" sz="2800" kern="100" dirty="0">
                <a:latin typeface="Times New Roman"/>
                <a:ea typeface="华文细黑"/>
                <a:cs typeface="Times New Roman"/>
              </a:rPr>
              <a:t>李永翘</a:t>
            </a:r>
          </a:p>
          <a:p>
            <a:pPr indent="718185" algn="just">
              <a:lnSpc>
                <a:spcPct val="150000"/>
              </a:lnSpc>
              <a:spcAft>
                <a:spcPts val="0"/>
              </a:spcAft>
            </a:pPr>
            <a:r>
              <a:rPr lang="zh-CN" altLang="zh-CN" sz="2800" kern="100" dirty="0">
                <a:latin typeface="Times New Roman"/>
                <a:ea typeface="华文细黑"/>
                <a:cs typeface="Times New Roman"/>
              </a:rPr>
              <a:t>张大千一行来到莫高窟的时候已经是深夜时分，他刚放下行李便迫不及待地打着手电进入洞窟内，他简直惊呆了。在依稀的灯光下，只见石窟内的所有墙壁都绘满了五彩缤纷、光耀夺目的各种壁画，宛如一座金碧辉煌的艺术宫殿！他看见这些壁画与彩绘激动至极，毫无倦意。他在敦煌停留的时间近三年之久，成了当时的中国画家中来敦煌最早、停留时间最长、钻研最深、临摹最多、影响最具、贡献最大的第一人。</a:t>
            </a:r>
            <a:endParaRPr lang="zh-CN" altLang="zh-CN" sz="1050" kern="100" dirty="0">
              <a:effectLst/>
              <a:latin typeface="宋体"/>
              <a:cs typeface="Courier New"/>
            </a:endParaRPr>
          </a:p>
        </p:txBody>
      </p:sp>
    </p:spTree>
    <p:extLst>
      <p:ext uri="{BB962C8B-B14F-4D97-AF65-F5344CB8AC3E}">
        <p14:creationId xmlns:p14="http://schemas.microsoft.com/office/powerpoint/2010/main" val="2626959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4262" y="117426"/>
            <a:ext cx="11679403" cy="6613168"/>
          </a:xfrm>
          <a:prstGeom prst="rect">
            <a:avLst/>
          </a:prstGeom>
        </p:spPr>
        <p:txBody>
          <a:bodyPr wrap="square" lIns="121898" tIns="60948" rIns="121898" bIns="60948">
            <a:spAutoFit/>
          </a:bodyPr>
          <a:lstStyle/>
          <a:p>
            <a:pPr indent="720000" algn="just">
              <a:lnSpc>
                <a:spcPct val="150000"/>
              </a:lnSpc>
              <a:spcAft>
                <a:spcPts val="0"/>
              </a:spcAft>
            </a:pPr>
            <a:r>
              <a:rPr lang="zh-CN" altLang="zh-CN" sz="2800" kern="100" dirty="0">
                <a:latin typeface="Times New Roman"/>
                <a:ea typeface="华文细黑"/>
                <a:cs typeface="Times New Roman"/>
              </a:rPr>
              <a:t>在张大千来敦煌之前，莫高窟已有两次编号，但因其很不科学，故其影响甚微。他细心比较了前两次编号的优劣后，决定对莫高窟进行一次重新编号。他经过实地仔细调查，每日领着张心智小心谨慎地从事这项十分重要却异常枯燥的工作。他们先在纸上初编后，然后在每个石窟洞外直接进行，经过半年多的努力，终于完成了对莫高窟的编号工作，从而为莫高窟的每个洞窟都标上了清清楚楚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门牌号码</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张大千率领众人对敦煌壁画的临摹工作全面展开了，他把众人分成了几个小组，严格按照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复原临摹法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来临摹，这种临摹方法难度更大，要求也更苛刻。他每天皆是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出没于洞窟之间，手忙于笔纸之上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一头</a:t>
            </a:r>
            <a:r>
              <a:rPr lang="zh-CN" altLang="zh-CN" sz="2800" kern="100" spc="100" dirty="0">
                <a:latin typeface="Times New Roman"/>
                <a:ea typeface="华文细黑"/>
                <a:cs typeface="Times New Roman"/>
              </a:rPr>
              <a:t>风沙，满身颜料</a:t>
            </a:r>
            <a:r>
              <a:rPr lang="en-US" altLang="zh-CN" sz="2800" kern="100" spc="100" dirty="0">
                <a:latin typeface="宋体"/>
                <a:ea typeface="华文细黑"/>
                <a:cs typeface="Times New Roman"/>
              </a:rPr>
              <a:t>”</a:t>
            </a:r>
            <a:r>
              <a:rPr lang="zh-CN" altLang="zh-CN" sz="2800" kern="100" spc="100" dirty="0" smtClean="0">
                <a:latin typeface="Times New Roman"/>
                <a:ea typeface="华文细黑"/>
                <a:cs typeface="Times New Roman"/>
              </a:rPr>
              <a:t>。</a:t>
            </a:r>
            <a:r>
              <a:rPr lang="zh-CN" altLang="zh-CN" sz="2800" kern="100" spc="100" dirty="0">
                <a:latin typeface="Times New Roman"/>
                <a:ea typeface="华文细黑"/>
                <a:cs typeface="Times New Roman"/>
              </a:rPr>
              <a:t>他在敦煌时不仅要克服物质和精神上的许多困难，</a:t>
            </a:r>
            <a:endParaRPr lang="en-US" altLang="zh-CN" sz="2800" kern="100" spc="100" dirty="0" smtClean="0">
              <a:latin typeface="Times New Roman"/>
              <a:ea typeface="华文细黑"/>
              <a:cs typeface="Times New Roman"/>
            </a:endParaRPr>
          </a:p>
        </p:txBody>
      </p:sp>
    </p:spTree>
    <p:extLst>
      <p:ext uri="{BB962C8B-B14F-4D97-AF65-F5344CB8AC3E}">
        <p14:creationId xmlns:p14="http://schemas.microsoft.com/office/powerpoint/2010/main" val="1403913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117426"/>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spc="100" dirty="0">
                <a:latin typeface="Times New Roman"/>
                <a:ea typeface="华文细黑"/>
                <a:cs typeface="Times New Roman"/>
              </a:rPr>
              <a:t>而且要冒着生命危险，他没有退缩，他说：</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为了祖国的艺术事业，我要</a:t>
            </a:r>
            <a:r>
              <a:rPr lang="zh-CN" altLang="zh-CN" sz="2800" kern="100" dirty="0">
                <a:latin typeface="Times New Roman"/>
                <a:ea typeface="华文细黑"/>
                <a:cs typeface="Times New Roman"/>
              </a:rPr>
              <a:t>用自己的生命去拼、去搏！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张大千在编号、临摹等工作中，抽空写成了《敦煌石室记》的手稿，是我国敦煌艺术研究的首部学术专著。张大千及其所率的众人临摹敦煌壁画精品</a:t>
            </a:r>
            <a:r>
              <a:rPr lang="en-US" altLang="zh-CN" sz="2800" kern="100" dirty="0">
                <a:latin typeface="Times New Roman"/>
                <a:ea typeface="华文细黑"/>
                <a:cs typeface="Courier New"/>
              </a:rPr>
              <a:t>300</a:t>
            </a:r>
            <a:r>
              <a:rPr lang="zh-CN" altLang="zh-CN" sz="2800" kern="100" dirty="0">
                <a:latin typeface="Times New Roman"/>
                <a:ea typeface="华文细黑"/>
                <a:cs typeface="Times New Roman"/>
              </a:rPr>
              <a:t>余幅。张大千带着他的临摹敦煌壁画回来之后，不论走到哪里，那里便会刮起一场猛烈的敦煌旋风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人人交口说敦煌、称赞敦煌、向往敦煌，敦煌光辉伟大的艺术奇迹得到了前所未有的广泛传扬。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张大千临摹敦煌壁画展览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兰州引起轰动，国立敦煌艺术研究所正式成立，从此，对于敦煌的科学保护与研究被纳入了国家计划，并轰轰烈烈地开始了。张大千临摹的敦煌壁画相继在兰州、成都盛大展出，引起了社会各界的广泛关注，使国人</a:t>
            </a:r>
            <a:r>
              <a:rPr lang="zh-CN" altLang="zh-CN" sz="2800" kern="100" dirty="0" smtClean="0">
                <a:latin typeface="Times New Roman"/>
                <a:ea typeface="华文细黑"/>
                <a:cs typeface="Times New Roman"/>
              </a:rPr>
              <a:t>从此</a:t>
            </a:r>
            <a:endParaRPr lang="zh-CN" altLang="zh-CN" sz="1050" kern="100" dirty="0">
              <a:effectLst/>
              <a:latin typeface="宋体"/>
              <a:cs typeface="Courier New"/>
            </a:endParaRPr>
          </a:p>
        </p:txBody>
      </p:sp>
    </p:spTree>
    <p:extLst>
      <p:ext uri="{BB962C8B-B14F-4D97-AF65-F5344CB8AC3E}">
        <p14:creationId xmlns:p14="http://schemas.microsoft.com/office/powerpoint/2010/main" val="2397820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189434"/>
            <a:ext cx="11449272" cy="5857477"/>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了解了敦煌艺术。敦煌学巨擘陈寅恪撰文《观大千临抚敦煌壁画之所感》，他说：</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虽是临摹之本，兼有创造之功，实能于民族艺术上别辟一新境界；其为敦煌学领域中不朽之盛举，更无论矣！</a:t>
            </a:r>
            <a:r>
              <a:rPr lang="en-US" altLang="zh-CN" sz="2800" kern="100" dirty="0" smtClean="0">
                <a:solidFill>
                  <a:prstClr val="black"/>
                </a:solidFill>
                <a:latin typeface="宋体"/>
                <a:ea typeface="华文细黑"/>
                <a:cs typeface="Times New Roman"/>
              </a:rPr>
              <a:t>”</a:t>
            </a:r>
            <a:endParaRPr lang="en-US" altLang="zh-CN" sz="1050" kern="100" dirty="0" smtClean="0">
              <a:solidFill>
                <a:prstClr val="black"/>
              </a:solidFill>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《韩</a:t>
            </a:r>
            <a:r>
              <a:rPr lang="zh-CN" altLang="zh-CN" sz="2800" kern="100" dirty="0" smtClean="0">
                <a:latin typeface="宋体"/>
                <a:ea typeface="华文细黑"/>
                <a:cs typeface="宋体"/>
              </a:rPr>
              <a:t>煕</a:t>
            </a:r>
            <a:r>
              <a:rPr lang="zh-CN" altLang="zh-CN" sz="2800" kern="100" dirty="0" smtClean="0">
                <a:latin typeface="楷体_GB2312"/>
                <a:ea typeface="华文细黑"/>
                <a:cs typeface="楷体_GB2312"/>
              </a:rPr>
              <a:t>载夜宴图》</a:t>
            </a:r>
            <a:r>
              <a:rPr lang="zh-CN" altLang="zh-CN" sz="2800" kern="100" dirty="0">
                <a:latin typeface="楷体_GB2312"/>
                <a:ea typeface="华文细黑"/>
                <a:cs typeface="楷体_GB2312"/>
              </a:rPr>
              <a:t>为五代南唐时的著名画家所绘</a:t>
            </a:r>
            <a:r>
              <a:rPr lang="zh-CN" altLang="zh-CN" sz="2800" kern="100" dirty="0">
                <a:latin typeface="Times New Roman"/>
                <a:ea typeface="华文细黑"/>
                <a:cs typeface="Times New Roman"/>
              </a:rPr>
              <a:t>，张大千一见到这件国宝中的国宝就爱不释手，执意要买。可是卖主要</a:t>
            </a:r>
            <a:r>
              <a:rPr lang="en-US" altLang="zh-CN" sz="2800" kern="100" dirty="0">
                <a:latin typeface="Times New Roman"/>
                <a:ea typeface="华文细黑"/>
                <a:cs typeface="Courier New"/>
              </a:rPr>
              <a:t>500</a:t>
            </a:r>
            <a:r>
              <a:rPr lang="zh-CN" altLang="zh-CN" sz="2800" kern="100" dirty="0">
                <a:latin typeface="Times New Roman"/>
                <a:ea typeface="华文细黑"/>
                <a:cs typeface="Times New Roman"/>
              </a:rPr>
              <a:t>两黄金，而他也只有这么多钱，但却是用来买房子的。他素爱北平，抗战胜利后，他来到北平后就准备在此地买房定居了。不久前，他刚刚看中了一所房产，那是一所旧王府，深得大千的喜爱。其售价也是</a:t>
            </a:r>
            <a:r>
              <a:rPr lang="en-US" altLang="zh-CN" sz="2800" kern="100" dirty="0">
                <a:latin typeface="Times New Roman"/>
                <a:ea typeface="华文细黑"/>
                <a:cs typeface="Courier New"/>
              </a:rPr>
              <a:t>500</a:t>
            </a:r>
            <a:r>
              <a:rPr lang="zh-CN" altLang="zh-CN" sz="2800" kern="100" dirty="0">
                <a:latin typeface="Times New Roman"/>
                <a:ea typeface="华文细黑"/>
                <a:cs typeface="Times New Roman"/>
              </a:rPr>
              <a:t>两黄金，他已交了定金，不日即要交割。他最后还是决定买下了这幅画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68138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370051"/>
            <a:ext cx="11449272" cy="594006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张大千决定了要远赴南美，但他觉得行前首先要把他所珍藏的《韩</a:t>
            </a:r>
            <a:r>
              <a:rPr lang="zh-CN" altLang="zh-CN" sz="2800" kern="100" dirty="0">
                <a:solidFill>
                  <a:prstClr val="black"/>
                </a:solidFill>
                <a:latin typeface="宋体"/>
                <a:ea typeface="华文细黑"/>
                <a:cs typeface="宋体"/>
              </a:rPr>
              <a:t>煕</a:t>
            </a:r>
            <a:r>
              <a:rPr lang="zh-CN" altLang="zh-CN" sz="2800" kern="100" dirty="0">
                <a:solidFill>
                  <a:prstClr val="black"/>
                </a:solidFill>
                <a:latin typeface="楷体_GB2312"/>
                <a:ea typeface="华文细黑"/>
                <a:cs typeface="楷体_GB2312"/>
              </a:rPr>
              <a:t>载夜宴图》等一大批国宝捐献回</a:t>
            </a:r>
            <a:r>
              <a:rPr lang="zh-CN" altLang="zh-CN" sz="2800" kern="100" dirty="0">
                <a:solidFill>
                  <a:prstClr val="black"/>
                </a:solidFill>
                <a:latin typeface="Times New Roman"/>
                <a:ea typeface="华文细黑"/>
                <a:cs typeface="Times New Roman"/>
              </a:rPr>
              <a:t>祖国。他通过徐伯郊之手全部捐赠给了祖国</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张大千在巴西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八德园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中亲自搬动假山巨石时不慎用力过猛，突然觉得双眼发黑，金花乱冒，什么也看不到了，经医治，瞎了一只眼，成了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独具只眼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现在，不要说画工笔画，就连写信，他也是模模糊糊的。不在困难面前低头的他向古人学习，向外国人学习，向大自然学习。他将中国古老的破墨、泼墨画技法与西方绘画中最新的抽象自动画表现技法相融合，创立出了一种独特的破墨、泼墨，再进而发展为泼</a:t>
            </a:r>
            <a:r>
              <a:rPr lang="zh-CN" altLang="zh-CN" sz="2800" kern="100" dirty="0" smtClean="0">
                <a:latin typeface="Times New Roman"/>
                <a:ea typeface="华文细黑"/>
                <a:cs typeface="Times New Roman"/>
              </a:rPr>
              <a:t>彩</a:t>
            </a:r>
            <a:endParaRPr lang="zh-CN" altLang="zh-CN" sz="1050" kern="100" dirty="0">
              <a:latin typeface="宋体"/>
              <a:cs typeface="Courier New"/>
            </a:endParaRPr>
          </a:p>
        </p:txBody>
      </p:sp>
    </p:spTree>
    <p:extLst>
      <p:ext uri="{BB962C8B-B14F-4D97-AF65-F5344CB8AC3E}">
        <p14:creationId xmlns:p14="http://schemas.microsoft.com/office/powerpoint/2010/main" val="940561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550" y="656341"/>
            <a:ext cx="11679403" cy="529373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和泼写兼施的新技法与画风。他说：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这样画可以得其天趣，能发前人之所未发。艺术无止境，我们作画的人就应当这样，时时进步，不断创新。</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张大千的一生视绘画犹如生命，而且是生命不息、奋斗不止。他曾多次说过：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我的画笔不会停，我会一直画到死的那一天。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他一生中用废了的各种毛笔不计其数。</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张大千逝世以后，根据他留下的遗嘱，他把绝大部分的财产捐献给了国家，</a:t>
            </a:r>
            <a:r>
              <a:rPr lang="zh-CN" altLang="zh-CN" sz="2800" kern="100" spc="100" dirty="0">
                <a:latin typeface="Times New Roman"/>
                <a:ea typeface="华文细黑"/>
                <a:cs typeface="Times New Roman"/>
              </a:rPr>
              <a:t>而他留给亲人们的只有他的数量极少的自作书画，每人还分不到一幅</a:t>
            </a:r>
            <a:r>
              <a:rPr lang="zh-CN" altLang="zh-CN" sz="2800" kern="100" spc="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选自《张大千传》</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669159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522904"/>
            <a:ext cx="11449272" cy="5211146"/>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相关链接</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张大千，中国现代黄山画派始祖，中国传统优秀文化的集大成者。</a:t>
            </a:r>
            <a:r>
              <a:rPr lang="en-US" altLang="zh-CN" sz="2800" kern="100" dirty="0">
                <a:latin typeface="Times New Roman"/>
                <a:ea typeface="华文细黑"/>
                <a:cs typeface="Courier New"/>
              </a:rPr>
              <a:t>82</a:t>
            </a:r>
            <a:r>
              <a:rPr lang="zh-CN" altLang="zh-CN" sz="2800" kern="100" dirty="0">
                <a:latin typeface="Times New Roman"/>
                <a:ea typeface="华文细黑"/>
                <a:cs typeface="Times New Roman"/>
              </a:rPr>
              <a:t>岁时，他勇敢接受了一次挑战：要画一幅巨画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庐山图》。他在绘制画的上端部分时，叫家人将他抬到画桌上去，他趴在桌子上，颤巍巍地艰难绘画，画着画着，感到头昏眼花、心动过快、体力不支。家人赶紧拿救心丸让他服下，他稍微歇一歇，继续趴着再画。他感慨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我这哪里是在绘画啊，纯粹是在拼老命啊！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集三年之努力，巨著《庐山图》完工，引起轰动！</a:t>
            </a:r>
            <a:endParaRPr lang="zh-CN" altLang="zh-CN" sz="1050" kern="100" dirty="0">
              <a:effectLst/>
              <a:latin typeface="宋体"/>
              <a:cs typeface="Courier New"/>
            </a:endParaRPr>
          </a:p>
        </p:txBody>
      </p:sp>
    </p:spTree>
    <p:extLst>
      <p:ext uri="{BB962C8B-B14F-4D97-AF65-F5344CB8AC3E}">
        <p14:creationId xmlns:p14="http://schemas.microsoft.com/office/powerpoint/2010/main" val="1038320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17426"/>
            <a:ext cx="11449272" cy="26265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a:t>
            </a:r>
            <a:r>
              <a:rPr lang="en-US" altLang="zh-CN" sz="2800" b="1" kern="100" dirty="0">
                <a:latin typeface="Times New Roman"/>
                <a:ea typeface="华文细黑"/>
                <a:cs typeface="Courier New"/>
              </a:rPr>
              <a:t>8</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圈点勾画；边阅读边圈点勾画出交代传主事迹、行为、贡献、成就等内容及作者的评价性文字的词句。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理清事实：概括张大千的主要事迹及成就。</a:t>
            </a:r>
            <a:endParaRPr lang="zh-CN" altLang="zh-CN" sz="1050" kern="100" dirty="0">
              <a:effectLst/>
              <a:latin typeface="宋体"/>
              <a:cs typeface="Courier New"/>
            </a:endParaRPr>
          </a:p>
        </p:txBody>
      </p:sp>
      <p:sp>
        <p:nvSpPr>
          <p:cNvPr id="9" name="TextBox 8"/>
          <p:cNvSpPr txBox="1"/>
          <p:nvPr/>
        </p:nvSpPr>
        <p:spPr>
          <a:xfrm>
            <a:off x="7434783" y="222470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37962" y="2781722"/>
            <a:ext cx="11273868" cy="397031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spc="-100" dirty="0">
                <a:latin typeface="Times New Roman"/>
                <a:ea typeface="华文细黑"/>
                <a:cs typeface="Times New Roman"/>
              </a:rPr>
              <a:t>他在敦煌停留三年，给所有的洞窟都编了号，临摹了所有的壁画</a:t>
            </a:r>
            <a:r>
              <a:rPr lang="zh-CN" altLang="zh-CN" sz="2800" kern="100" spc="-100" dirty="0" smtClean="0">
                <a:latin typeface="Times New Roman"/>
                <a:ea typeface="华文细黑"/>
                <a:cs typeface="Times New Roman"/>
              </a:rPr>
              <a:t>，</a:t>
            </a:r>
            <a:r>
              <a:rPr lang="zh-CN" altLang="zh-CN" sz="2800" kern="100" spc="-100" dirty="0">
                <a:latin typeface="Times New Roman"/>
                <a:ea typeface="华文细黑"/>
                <a:cs typeface="Times New Roman"/>
              </a:rPr>
              <a:t>写成了</a:t>
            </a:r>
            <a:r>
              <a:rPr lang="zh-CN" altLang="zh-CN" sz="2800" kern="100" dirty="0" smtClean="0">
                <a:latin typeface="Times New Roman"/>
                <a:ea typeface="华文细黑"/>
                <a:cs typeface="Times New Roman"/>
              </a:rPr>
              <a:t>《敦煌石室记》</a:t>
            </a:r>
            <a:r>
              <a:rPr lang="zh-CN" altLang="zh-CN" sz="2800" kern="100" dirty="0">
                <a:latin typeface="Times New Roman"/>
                <a:ea typeface="华文细黑"/>
                <a:cs typeface="Times New Roman"/>
              </a:rPr>
              <a:t>手稿，回来后到处宣扬敦煌艺术。为买传统名画《韩煕载夜宴图》，放弃了买房产，在赴南美前却捐赠给了祖国。在南美期间，尽管瞎了一只眼，但还是坚持画画，创立了一种新技法与画风。</a:t>
            </a:r>
            <a:r>
              <a:rPr lang="en-US" altLang="zh-CN" sz="2800" kern="100" dirty="0">
                <a:latin typeface="Times New Roman"/>
                <a:ea typeface="华文细黑"/>
                <a:cs typeface="Courier New"/>
              </a:rPr>
              <a:t>82</a:t>
            </a:r>
            <a:r>
              <a:rPr lang="zh-CN" altLang="zh-CN" sz="2800" kern="100" dirty="0">
                <a:latin typeface="Times New Roman"/>
                <a:ea typeface="华文细黑"/>
                <a:cs typeface="Times New Roman"/>
              </a:rPr>
              <a:t>岁，拼老命创制《庐山图》巨画。去世后，留下遗嘱，把绝大部分财产都捐赠给了国家</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Tree>
    <p:extLst>
      <p:ext uri="{BB962C8B-B14F-4D97-AF65-F5344CB8AC3E}">
        <p14:creationId xmlns:p14="http://schemas.microsoft.com/office/powerpoint/2010/main" val="3504961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05458"/>
            <a:ext cx="11449272" cy="594006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一、传记及其特点</a:t>
            </a:r>
          </a:p>
          <a:p>
            <a:pPr algn="just">
              <a:lnSpc>
                <a:spcPct val="150000"/>
              </a:lnSpc>
              <a:spcAft>
                <a:spcPts val="0"/>
              </a:spcAft>
            </a:pPr>
            <a:r>
              <a:rPr lang="zh-CN" altLang="zh-CN" sz="2800" kern="100" dirty="0">
                <a:latin typeface="Times New Roman"/>
                <a:ea typeface="华文细黑"/>
                <a:cs typeface="Times New Roman"/>
              </a:rPr>
              <a:t>传记是遵循真实性原则，用形象化的方法记述人物的生活经历、精神风貌以及历史背景的一种叙事性文体。它具有以下特点：</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真实性。</a:t>
            </a:r>
            <a:r>
              <a:rPr lang="zh-CN" altLang="zh-CN" sz="2800" kern="100" dirty="0">
                <a:latin typeface="Times New Roman"/>
                <a:ea typeface="华文细黑"/>
                <a:cs typeface="Times New Roman"/>
              </a:rPr>
              <a:t>真实性是传记的第一特征，因为传记叙写的是历史或现实中存在的活生生的人，有真名实姓、居住地点、活动范围等，写作时不允许任意虚构。</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文学性。</a:t>
            </a:r>
            <a:r>
              <a:rPr lang="zh-CN" altLang="zh-CN" sz="2800" kern="100" dirty="0">
                <a:latin typeface="Times New Roman"/>
                <a:ea typeface="华文细黑"/>
                <a:cs typeface="Times New Roman"/>
              </a:rPr>
              <a:t>传记是介于史学与文学之间的一种边缘性文体，既有历史特征，尊重历史与事实；又有文学特征，运用白描等手法刻画人物。因此，优秀的传记作品往往注重文学性与真实性、形象性与审美性的结合。</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09" y="599576"/>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概括形象：张大千是怎样的一位画家？</a:t>
            </a:r>
            <a:endParaRPr lang="zh-CN" altLang="zh-CN" sz="1050" kern="100" dirty="0">
              <a:effectLst/>
              <a:latin typeface="宋体"/>
              <a:cs typeface="Courier New"/>
            </a:endParaRPr>
          </a:p>
        </p:txBody>
      </p:sp>
      <p:sp>
        <p:nvSpPr>
          <p:cNvPr id="9" name="矩形 8"/>
          <p:cNvSpPr/>
          <p:nvPr/>
        </p:nvSpPr>
        <p:spPr>
          <a:xfrm>
            <a:off x="291509" y="3030226"/>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把握评价：作者对张大千作出了怎样的评价？</a:t>
            </a:r>
            <a:endParaRPr lang="zh-CN" altLang="zh-CN" sz="1050" kern="100" dirty="0">
              <a:effectLst/>
              <a:latin typeface="宋体"/>
              <a:cs typeface="Courier New"/>
            </a:endParaRPr>
          </a:p>
        </p:txBody>
      </p:sp>
      <p:sp>
        <p:nvSpPr>
          <p:cNvPr id="12" name="TextBox 11"/>
          <p:cNvSpPr txBox="1"/>
          <p:nvPr/>
        </p:nvSpPr>
        <p:spPr>
          <a:xfrm>
            <a:off x="6646887" y="79693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4" name="矩形 13"/>
          <p:cNvSpPr/>
          <p:nvPr/>
        </p:nvSpPr>
        <p:spPr>
          <a:xfrm>
            <a:off x="425624" y="1440717"/>
            <a:ext cx="11162246" cy="1307346"/>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张大千是中国现代黄山画派始祖，中国传统优秀文化的集大成者</a:t>
            </a:r>
            <a:r>
              <a:rPr lang="zh-CN" altLang="zh-CN" sz="2800" kern="100" dirty="0" smtClean="0">
                <a:latin typeface="Times New Roman"/>
                <a:ea typeface="华文细黑"/>
                <a:cs typeface="Times New Roman"/>
              </a:rPr>
              <a:t>。</a:t>
            </a:r>
            <a:r>
              <a:rPr lang="zh-CN" altLang="zh-CN" sz="2800" kern="100" spc="-50" dirty="0">
                <a:latin typeface="Times New Roman"/>
                <a:ea typeface="华文细黑"/>
                <a:cs typeface="Times New Roman"/>
              </a:rPr>
              <a:t>他一生痴爱绘画，不畏困难，勤奋拼搏，勇于创新，热爱祖国，大公无私</a:t>
            </a:r>
            <a:r>
              <a:rPr lang="zh-CN" altLang="zh-CN" sz="2800" kern="100" spc="-50" dirty="0" smtClean="0">
                <a:latin typeface="Times New Roman"/>
                <a:ea typeface="华文细黑"/>
                <a:cs typeface="Times New Roman"/>
              </a:rPr>
              <a:t>。</a:t>
            </a:r>
            <a:endParaRPr lang="en-US" altLang="zh-CN" sz="2800" kern="100" spc="-50" dirty="0">
              <a:latin typeface="Times New Roman"/>
              <a:ea typeface="华文细黑"/>
              <a:cs typeface="Times New Roman"/>
            </a:endParaRPr>
          </a:p>
        </p:txBody>
      </p:sp>
      <p:sp>
        <p:nvSpPr>
          <p:cNvPr id="15" name="TextBox 14"/>
          <p:cNvSpPr txBox="1"/>
          <p:nvPr/>
        </p:nvSpPr>
        <p:spPr>
          <a:xfrm>
            <a:off x="7854169" y="323139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6" name="矩形 15"/>
          <p:cNvSpPr/>
          <p:nvPr/>
        </p:nvSpPr>
        <p:spPr>
          <a:xfrm>
            <a:off x="425624" y="3857319"/>
            <a:ext cx="11162246" cy="19487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作者高度评价了张大千对绘画的痴爱，不怕困难、勇于创新的精神</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高度评价了他在敦煌艺术研究上的贡献；热情赞扬他热爱祖国的行为，字里行间充满了敬佩之情</a:t>
            </a:r>
            <a:r>
              <a:rPr lang="zh-CN" altLang="zh-CN" sz="2800" kern="100" dirty="0" smtClean="0">
                <a:latin typeface="Times New Roman"/>
                <a:ea typeface="华文细黑"/>
                <a:cs typeface="Times New Roman"/>
              </a:rPr>
              <a:t>。</a:t>
            </a:r>
            <a:endParaRPr lang="en-US" altLang="zh-CN" sz="2800" kern="100" dirty="0">
              <a:latin typeface="宋体"/>
              <a:cs typeface="Courier New"/>
            </a:endParaRPr>
          </a:p>
        </p:txBody>
      </p:sp>
    </p:spTree>
    <p:extLst>
      <p:ext uri="{BB962C8B-B14F-4D97-AF65-F5344CB8AC3E}">
        <p14:creationId xmlns:p14="http://schemas.microsoft.com/office/powerpoint/2010/main" val="163348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3" restart="whenNotActive" fill="hold" evtFilter="cancelBubble" nodeType="interactiveSeq">
                <p:stCondLst>
                  <p:cond evt="onClick" delay="0">
                    <p:tgtEl>
                      <p:spTgt spid="15"/>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4" grpId="0" animBg="1"/>
      <p:bldP spid="14" grpId="1" animBg="1"/>
      <p:bldP spid="16" grpId="0" animBg="1"/>
      <p:bldP spid="1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4"/>
          <p:cNvSpPr txBox="1"/>
          <p:nvPr/>
        </p:nvSpPr>
        <p:spPr>
          <a:xfrm>
            <a:off x="330578" y="5415334"/>
            <a:ext cx="11418730" cy="1219603"/>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291509" y="117426"/>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第二时段</a:t>
            </a:r>
            <a:r>
              <a:rPr lang="en-US" altLang="zh-CN" sz="2800" b="1" kern="100" dirty="0">
                <a:latin typeface="Times New Roman"/>
                <a:ea typeface="华文细黑"/>
                <a:cs typeface="Courier New"/>
              </a:rPr>
              <a:t>(8</a:t>
            </a:r>
            <a:r>
              <a:rPr lang="zh-CN" altLang="zh-CN" sz="2800" b="1" kern="100" dirty="0">
                <a:latin typeface="Times New Roman"/>
                <a:ea typeface="华文细黑"/>
                <a:cs typeface="Times New Roman"/>
              </a:rPr>
              <a:t>～</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：做题验证</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下列对材料有关内容的分析和概括，不正确的一项是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莫高窟重新编号的工作十分重要又异常枯燥，但是经过半年多的努力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张大千</a:t>
            </a:r>
            <a:r>
              <a:rPr lang="zh-CN" altLang="zh-CN" sz="2800" kern="100" dirty="0">
                <a:latin typeface="Times New Roman"/>
                <a:ea typeface="华文细黑"/>
                <a:cs typeface="Times New Roman"/>
              </a:rPr>
              <a:t>和张心智就完成了对莫高窟洞窟的编号工作。</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张大千一生以艺术为重，舍弃购置喜爱的旧王府，重金购买</a:t>
            </a:r>
            <a:r>
              <a:rPr lang="zh-CN" altLang="zh-CN" sz="2800" kern="100" dirty="0" smtClean="0">
                <a:latin typeface="Times New Roman"/>
                <a:ea typeface="华文细黑"/>
                <a:cs typeface="Times New Roman"/>
              </a:rPr>
              <a:t>《韩煕载</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夜宴图》</a:t>
            </a:r>
            <a:r>
              <a:rPr lang="zh-CN" altLang="zh-CN" sz="2800" kern="100" dirty="0">
                <a:latin typeface="Times New Roman"/>
                <a:ea typeface="华文细黑"/>
                <a:cs typeface="Times New Roman"/>
              </a:rPr>
              <a:t>，表明他在物质享受与艺术事业冲突时，优先考虑后者。</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张大千从不肯向困难低头，虽然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独具只眼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，还继续在艺术道路</a:t>
            </a:r>
            <a:r>
              <a:rPr lang="zh-CN" altLang="zh-CN" sz="2800" kern="100" dirty="0" smtClean="0">
                <a:latin typeface="Times New Roman"/>
                <a:ea typeface="华文细黑"/>
                <a:cs typeface="Times New Roman"/>
              </a:rPr>
              <a:t>上</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奋进</a:t>
            </a:r>
            <a:r>
              <a:rPr lang="zh-CN" altLang="zh-CN" sz="2800" kern="100" dirty="0">
                <a:latin typeface="Times New Roman"/>
                <a:ea typeface="华文细黑"/>
                <a:cs typeface="Times New Roman"/>
              </a:rPr>
              <a:t>不息，大胆创新，走出了一条中西绘画技法相融合的新路。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张大千不吝钱财，他把所珍藏的《韩煕载夜宴图》等一大批国宝和</a:t>
            </a:r>
            <a:r>
              <a:rPr lang="zh-CN" altLang="zh-CN" sz="2800" kern="100" dirty="0" smtClean="0">
                <a:latin typeface="Times New Roman"/>
                <a:ea typeface="华文细黑"/>
                <a:cs typeface="Times New Roman"/>
              </a:rPr>
              <a:t>绝</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大部分</a:t>
            </a:r>
            <a:r>
              <a:rPr lang="zh-CN" altLang="zh-CN" sz="2800" kern="100" dirty="0">
                <a:latin typeface="Times New Roman"/>
                <a:ea typeface="华文细黑"/>
                <a:cs typeface="Times New Roman"/>
              </a:rPr>
              <a:t>财产捐献给祖国，仅留数量极少的自作书画给亲人。</a:t>
            </a:r>
            <a:endParaRPr lang="zh-CN" altLang="zh-CN" sz="1050" kern="100" dirty="0">
              <a:effectLst/>
              <a:latin typeface="宋体"/>
              <a:cs typeface="Courier New"/>
            </a:endParaRPr>
          </a:p>
        </p:txBody>
      </p:sp>
      <p:sp>
        <p:nvSpPr>
          <p:cNvPr id="14" name="TextBox 13"/>
          <p:cNvSpPr txBox="1"/>
          <p:nvPr/>
        </p:nvSpPr>
        <p:spPr>
          <a:xfrm>
            <a:off x="9047534" y="96515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TextBox 14">
            <a:hlinkClick r:id="rId2" action="ppaction://hlinksldjump"/>
          </p:cNvPr>
          <p:cNvSpPr txBox="1"/>
          <p:nvPr/>
        </p:nvSpPr>
        <p:spPr>
          <a:xfrm>
            <a:off x="10127654" y="96515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1576187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2" grpId="0" animBg="1"/>
      <p:bldP spid="12" grpId="1"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97231" y="688967"/>
            <a:ext cx="11386607"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张大千不吝钱财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表述不准确，捐献国宝和绝大部分财产不仅仅是不爱钱财，更主要是爱国。</a:t>
            </a:r>
            <a:endParaRPr lang="zh-CN" altLang="zh-CN" sz="1050" kern="100" dirty="0">
              <a:effectLst/>
              <a:latin typeface="宋体"/>
              <a:cs typeface="Courier New"/>
            </a:endParaRPr>
          </a:p>
        </p:txBody>
      </p:sp>
    </p:spTree>
    <p:extLst>
      <p:ext uri="{BB962C8B-B14F-4D97-AF65-F5344CB8AC3E}">
        <p14:creationId xmlns:p14="http://schemas.microsoft.com/office/powerpoint/2010/main" val="2283590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09" y="437938"/>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张大千对敦煌艺术做出了哪些贡献？请结合材料简要概括。</a:t>
            </a:r>
            <a:endParaRPr lang="zh-CN" altLang="zh-CN" sz="1050" kern="100" dirty="0">
              <a:effectLst/>
              <a:latin typeface="宋体"/>
              <a:cs typeface="Courier New"/>
            </a:endParaRPr>
          </a:p>
        </p:txBody>
      </p:sp>
      <p:sp>
        <p:nvSpPr>
          <p:cNvPr id="7" name="TextBox 6"/>
          <p:cNvSpPr txBox="1"/>
          <p:nvPr/>
        </p:nvSpPr>
        <p:spPr>
          <a:xfrm>
            <a:off x="9942401" y="6214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15093" y="1359572"/>
            <a:ext cx="11162246" cy="3241400"/>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spc="-100" dirty="0" smtClean="0">
                <a:latin typeface="宋体"/>
                <a:ea typeface="华文细黑"/>
                <a:cs typeface="Times New Roman"/>
              </a:rPr>
              <a:t>①</a:t>
            </a:r>
            <a:r>
              <a:rPr lang="zh-CN" altLang="zh-CN" sz="2800" kern="100" spc="-100" dirty="0" smtClean="0">
                <a:latin typeface="Times New Roman"/>
                <a:ea typeface="华文细黑"/>
                <a:cs typeface="Times New Roman"/>
              </a:rPr>
              <a:t>为莫高窟编号，使莫高窟艺术研究从此建立在科学的、系统的基础上。</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对敦煌壁画在临摹中有创造，也是对敦煌学创造性的研究。</a:t>
            </a:r>
            <a:endParaRPr lang="en-US" altLang="zh-CN" sz="2800" kern="100" dirty="0">
              <a:latin typeface="Times New Roman"/>
              <a:ea typeface="华文细黑"/>
              <a:cs typeface="Times New Roman"/>
            </a:endParaRPr>
          </a:p>
          <a:p>
            <a:pPr lvl="0" algn="just">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完成我国敦煌艺术研究的首部学术专著《敦煌石室记》。</a:t>
            </a:r>
            <a:endParaRPr lang="en-US" altLang="zh-CN" sz="2800" kern="100" dirty="0">
              <a:latin typeface="Times New Roman"/>
              <a:ea typeface="华文细黑"/>
              <a:cs typeface="Times New Roman"/>
            </a:endParaRPr>
          </a:p>
          <a:p>
            <a:pPr lvl="0" algn="just">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刮起一场猛烈的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敦煌旋风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，让敦煌艺术奇迹得到传扬。</a:t>
            </a:r>
            <a:endParaRPr lang="en-US" altLang="zh-CN" sz="2800" kern="100" dirty="0">
              <a:latin typeface="Times New Roman"/>
              <a:ea typeface="华文细黑"/>
              <a:cs typeface="Times New Roman"/>
            </a:endParaRPr>
          </a:p>
          <a:p>
            <a:pPr lvl="0" algn="just">
              <a:lnSpc>
                <a:spcPct val="150000"/>
              </a:lnSpc>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引起了政府对敦煌的重视和社会各界的广泛关注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27859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09" y="437938"/>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文章前五段在表现传主的品质上，运用了正面描写与侧面描写相结合的手法。请结合材料分析。</a:t>
            </a:r>
            <a:endParaRPr lang="zh-CN" altLang="zh-CN" sz="1050" kern="100" dirty="0">
              <a:effectLst/>
              <a:latin typeface="宋体"/>
              <a:cs typeface="Courier New"/>
            </a:endParaRPr>
          </a:p>
        </p:txBody>
      </p:sp>
      <p:pic>
        <p:nvPicPr>
          <p:cNvPr id="7" name="图片 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
        <p:nvSpPr>
          <p:cNvPr id="9" name="TextBox 8"/>
          <p:cNvSpPr txBox="1"/>
          <p:nvPr/>
        </p:nvSpPr>
        <p:spPr>
          <a:xfrm>
            <a:off x="4655046" y="127976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397049" y="2060602"/>
            <a:ext cx="11162246" cy="3241400"/>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正面描写：直接描写了张大千到莫高窟编号、临摹壁画的工作，购</a:t>
            </a:r>
            <a:r>
              <a:rPr lang="zh-CN" altLang="zh-CN" sz="2800" kern="100" dirty="0">
                <a:latin typeface="Times New Roman"/>
                <a:ea typeface="华文细黑"/>
                <a:cs typeface="Times New Roman"/>
              </a:rPr>
              <a:t>买国宝、捐献国宝的行为；表现他不畏困难、勤奋拼搏、热爱祖国、大公无私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侧面描写：借敦煌学巨擘陈寅恪的评价，突出表现张大千在艺术上的大胆创新和巨大贡献</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en-US" altLang="zh-CN" sz="1050" kern="100" dirty="0">
              <a:latin typeface="宋体"/>
              <a:cs typeface="Courier New"/>
            </a:endParaRPr>
          </a:p>
        </p:txBody>
      </p:sp>
    </p:spTree>
    <p:extLst>
      <p:ext uri="{BB962C8B-B14F-4D97-AF65-F5344CB8AC3E}">
        <p14:creationId xmlns:p14="http://schemas.microsoft.com/office/powerpoint/2010/main" val="315728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12398452_10195663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927" b="7485"/>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805712"/>
            <a:ext cx="11449272" cy="327215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通俗性。</a:t>
            </a:r>
            <a:r>
              <a:rPr lang="zh-CN" altLang="zh-CN" sz="2800" kern="100" dirty="0">
                <a:latin typeface="Times New Roman"/>
                <a:ea typeface="华文细黑"/>
                <a:cs typeface="Times New Roman"/>
              </a:rPr>
              <a:t>作为一种叙事文体，传记一般要求作者在语言表达方面简明易懂，便于读者阅读。同时，语言风格讲究多样化、个性化，如评传是全面介绍和评论人物的生活和贡献，语言兼有叙述性、概括性、议论性色彩；而小传则主要介绍人物的社会经历、思想轨迹、兴趣爱好、主要著述或功过事迹等，文笔简短集中，往往是粗线条的。</a:t>
            </a:r>
            <a:endParaRPr lang="zh-CN" altLang="zh-CN" sz="1050" kern="100" dirty="0">
              <a:effectLst/>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594912"/>
            <a:ext cx="11223676" cy="529373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二、传记的种类</a:t>
            </a: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自传。</a:t>
            </a:r>
            <a:r>
              <a:rPr lang="zh-CN" altLang="zh-CN" sz="2800" kern="100" dirty="0">
                <a:latin typeface="Times New Roman"/>
                <a:ea typeface="华文细黑"/>
                <a:cs typeface="Times New Roman"/>
              </a:rPr>
              <a:t>自己给自己写的传记，自传的目的是让别人了解自己走过的生活道路，也是为自己总结经验教训。有的自传只写自己一生中重要的几件事情，篇幅较短，如《老舍自传》；有的详述自己的生活经历，篇幅较长，如《富兰克林自传》。</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小传。</a:t>
            </a:r>
            <a:r>
              <a:rPr lang="zh-CN" altLang="zh-CN" sz="2800" kern="100" dirty="0">
                <a:latin typeface="Times New Roman"/>
                <a:ea typeface="华文细黑"/>
                <a:cs typeface="Times New Roman"/>
              </a:rPr>
              <a:t>小传是较简略地记述他人生平的传记，篇幅较短。小传可以写出传主的一生经历，也可以只写几件典型事例概括其一生，如《启功传奇》</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49474"/>
            <a:ext cx="11478502" cy="5293733"/>
          </a:xfrm>
          <a:prstGeom prst="rect">
            <a:avLst/>
          </a:prstGeom>
        </p:spPr>
        <p:txBody>
          <a:bodyPr wrap="square" lIns="121898" tIns="60948" rIns="121898" bIns="60948">
            <a:spAutoFit/>
          </a:bodyPr>
          <a:lstStyle/>
          <a:p>
            <a:pPr lvl="0" algn="just">
              <a:lnSpc>
                <a:spcPct val="150000"/>
              </a:lnSpc>
            </a:pPr>
            <a:r>
              <a:rPr lang="en-US" altLang="zh-CN" sz="2800" b="1" kern="100" dirty="0">
                <a:solidFill>
                  <a:prstClr val="black"/>
                </a:solidFill>
                <a:latin typeface="Times New Roman"/>
                <a:ea typeface="华文细黑"/>
                <a:cs typeface="Courier New"/>
              </a:rPr>
              <a:t>3.</a:t>
            </a:r>
            <a:r>
              <a:rPr lang="zh-CN" altLang="zh-CN" sz="2800" b="1" kern="100" dirty="0">
                <a:solidFill>
                  <a:prstClr val="black"/>
                </a:solidFill>
                <a:latin typeface="Times New Roman"/>
                <a:ea typeface="华文细黑"/>
                <a:cs typeface="Times New Roman"/>
              </a:rPr>
              <a:t>评传。</a:t>
            </a:r>
            <a:r>
              <a:rPr lang="zh-CN" altLang="zh-CN" sz="2800" kern="100" dirty="0">
                <a:solidFill>
                  <a:prstClr val="black"/>
                </a:solidFill>
                <a:latin typeface="Times New Roman"/>
                <a:ea typeface="华文细黑"/>
                <a:cs typeface="Times New Roman"/>
              </a:rPr>
              <a:t>这一类传记既要描述人物的生平又要评论人物的思想、生活和贡献。评传的对象一般是那些在历史上曾经发挥重要作用的哲学家、政治家、军事家、文学家、艺术家等著名人物，如《孔子评传》。</a:t>
            </a:r>
            <a:endParaRPr lang="zh-CN" altLang="zh-CN" sz="1050" kern="100" dirty="0">
              <a:solidFill>
                <a:prstClr val="black"/>
              </a:solidFill>
              <a:latin typeface="宋体"/>
              <a:cs typeface="Courier New"/>
            </a:endParaRPr>
          </a:p>
          <a:p>
            <a:pPr lvl="0" algn="just">
              <a:lnSpc>
                <a:spcPct val="150000"/>
              </a:lnSpc>
            </a:pPr>
            <a:r>
              <a:rPr lang="en-US" altLang="zh-CN" sz="2800" b="1" kern="100" spc="-100" dirty="0">
                <a:solidFill>
                  <a:prstClr val="black"/>
                </a:solidFill>
                <a:latin typeface="Times New Roman"/>
                <a:ea typeface="华文细黑"/>
                <a:cs typeface="Courier New"/>
              </a:rPr>
              <a:t>4.</a:t>
            </a:r>
            <a:r>
              <a:rPr lang="zh-CN" altLang="zh-CN" sz="2800" b="1" kern="100" spc="-100" dirty="0">
                <a:solidFill>
                  <a:prstClr val="black"/>
                </a:solidFill>
                <a:latin typeface="Times New Roman"/>
                <a:ea typeface="华文细黑"/>
                <a:cs typeface="Times New Roman"/>
              </a:rPr>
              <a:t>画传。</a:t>
            </a:r>
            <a:r>
              <a:rPr lang="zh-CN" altLang="zh-CN" sz="2800" kern="100" spc="-100" dirty="0">
                <a:solidFill>
                  <a:prstClr val="black"/>
                </a:solidFill>
                <a:latin typeface="Times New Roman"/>
                <a:ea typeface="华文细黑"/>
                <a:cs typeface="Times New Roman"/>
              </a:rPr>
              <a:t>以图片与文字结合的形式进行人物传记的写作，如《梅兰芳画传》</a:t>
            </a:r>
            <a:r>
              <a:rPr lang="zh-CN" altLang="zh-CN" sz="2800" kern="100" spc="-100" dirty="0" smtClean="0">
                <a:solidFill>
                  <a:prstClr val="black"/>
                </a:solidFill>
                <a:latin typeface="Times New Roman"/>
                <a:ea typeface="华文细黑"/>
                <a:cs typeface="Times New Roman"/>
              </a:rPr>
              <a:t>。</a:t>
            </a:r>
            <a:endParaRPr lang="en-US" altLang="zh-CN" sz="1050" kern="100" spc="-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其他传记作品，如大传：指那些记述全面、篇幅很长的传记，如《马克思传》，这类传记不仅再现了传主的一生，而且生动地再现了传主所生活的那个时代。回忆录：较为全面系统地描述人物生平事迹，如《我所</a:t>
            </a:r>
            <a:r>
              <a:rPr lang="zh-CN" altLang="zh-CN" sz="2800" kern="100" spc="-100" dirty="0">
                <a:latin typeface="Times New Roman"/>
                <a:ea typeface="华文细黑"/>
                <a:cs typeface="Times New Roman"/>
              </a:rPr>
              <a:t>认识的蔡孑民先生》。大多数传记以第三人称叙写，自传以第一人称叙写</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05458"/>
            <a:ext cx="11478502" cy="529373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三、传记的表达方式及表现方法</a:t>
            </a: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表达方式</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以叙述为主，综合运用描写、议论、抒情等多种表达方式。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人物传记一般要介绍传主的人生经历，叙述是主要的表达方式；作品既可对传主的人生经历作纵向的叙述，也可抓住传主的个性特征和历史功绩作横向的叙述。人物传记以刻画人物特征为中心，典型人物的刻画离不开多种多样的描写手法。传记末尾一般总述传主的功绩成败，也可以在叙述人生经历的同时加入一些议论和抒情。</a:t>
            </a:r>
            <a:endParaRPr lang="zh-CN" altLang="zh-CN" sz="1050" kern="100" dirty="0">
              <a:effectLst/>
              <a:latin typeface="宋体"/>
              <a:cs typeface="Courier New"/>
            </a:endParaRPr>
          </a:p>
        </p:txBody>
      </p:sp>
    </p:spTree>
    <p:extLst>
      <p:ext uri="{BB962C8B-B14F-4D97-AF65-F5344CB8AC3E}">
        <p14:creationId xmlns:p14="http://schemas.microsoft.com/office/powerpoint/2010/main" val="56784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77466"/>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刻画传主的方法</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人物传记以记叙传主的活动、经历、事迹为主，重在刻画传主的性格，并通过这种性格的刻画来反映生活，表达一个深刻的主题。一般可以有以下几种方法：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通过传主的肖像写人。传主的肖像主要指传主的外貌，包括容貌、服饰、姿态和神情等等。肖像描写可以写静态，也可以写动态。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通过传主的语言写人。传主的语言要充分个性化，能表现传主的出身、教养、经历和性格，让人读了如闻其声，如见其人。</a:t>
            </a:r>
            <a:endParaRPr lang="zh-CN" altLang="zh-CN" sz="1050" kern="100" dirty="0">
              <a:effectLst/>
              <a:latin typeface="宋体"/>
              <a:cs typeface="Courier New"/>
            </a:endParaRPr>
          </a:p>
        </p:txBody>
      </p:sp>
    </p:spTree>
    <p:extLst>
      <p:ext uri="{BB962C8B-B14F-4D97-AF65-F5344CB8AC3E}">
        <p14:creationId xmlns:p14="http://schemas.microsoft.com/office/powerpoint/2010/main" val="299391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6066</TotalTime>
  <Words>5212</Words>
  <Application>Microsoft Office PowerPoint</Application>
  <PresentationFormat>自定义</PresentationFormat>
  <Paragraphs>150</Paragraphs>
  <Slides>45</Slides>
  <Notes>0</Notes>
  <HiddenSlides>2</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3732</cp:revision>
  <dcterms:created xsi:type="dcterms:W3CDTF">2014-11-27T01:03:00Z</dcterms:created>
  <dcterms:modified xsi:type="dcterms:W3CDTF">2017-03-24T02:32:30Z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