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handoutMasterIdLst>
    <p:handoutMasterId r:id="rId105"/>
  </p:handoutMasterIdLst>
  <p:sldIdLst>
    <p:sldId id="1520" r:id="rId2"/>
    <p:sldId id="1575" r:id="rId3"/>
    <p:sldId id="1296" r:id="rId4"/>
    <p:sldId id="1360" r:id="rId5"/>
    <p:sldId id="856" r:id="rId6"/>
    <p:sldId id="1521" r:id="rId7"/>
    <p:sldId id="1576" r:id="rId8"/>
    <p:sldId id="1556" r:id="rId9"/>
    <p:sldId id="1557" r:id="rId10"/>
    <p:sldId id="1558" r:id="rId11"/>
    <p:sldId id="1578" r:id="rId12"/>
    <p:sldId id="1577" r:id="rId13"/>
    <p:sldId id="1579" r:id="rId14"/>
    <p:sldId id="1580" r:id="rId15"/>
    <p:sldId id="1559" r:id="rId16"/>
    <p:sldId id="1560" r:id="rId17"/>
    <p:sldId id="1582" r:id="rId18"/>
    <p:sldId id="1583" r:id="rId19"/>
    <p:sldId id="1584" r:id="rId20"/>
    <p:sldId id="1585" r:id="rId21"/>
    <p:sldId id="1586" r:id="rId22"/>
    <p:sldId id="1587" r:id="rId23"/>
    <p:sldId id="1589" r:id="rId24"/>
    <p:sldId id="1588" r:id="rId25"/>
    <p:sldId id="1590" r:id="rId26"/>
    <p:sldId id="1591" r:id="rId27"/>
    <p:sldId id="1592" r:id="rId28"/>
    <p:sldId id="1593" r:id="rId29"/>
    <p:sldId id="1594" r:id="rId30"/>
    <p:sldId id="1613" r:id="rId31"/>
    <p:sldId id="1595" r:id="rId32"/>
    <p:sldId id="1596" r:id="rId33"/>
    <p:sldId id="1597" r:id="rId34"/>
    <p:sldId id="1598" r:id="rId35"/>
    <p:sldId id="1599" r:id="rId36"/>
    <p:sldId id="1658" r:id="rId37"/>
    <p:sldId id="1600" r:id="rId38"/>
    <p:sldId id="1601" r:id="rId39"/>
    <p:sldId id="1602" r:id="rId40"/>
    <p:sldId id="1603" r:id="rId41"/>
    <p:sldId id="1604" r:id="rId42"/>
    <p:sldId id="1605" r:id="rId43"/>
    <p:sldId id="1606" r:id="rId44"/>
    <p:sldId id="1607" r:id="rId45"/>
    <p:sldId id="1608" r:id="rId46"/>
    <p:sldId id="1609" r:id="rId47"/>
    <p:sldId id="1614" r:id="rId48"/>
    <p:sldId id="1615" r:id="rId49"/>
    <p:sldId id="1616" r:id="rId50"/>
    <p:sldId id="1617" r:id="rId51"/>
    <p:sldId id="1610" r:id="rId52"/>
    <p:sldId id="1611" r:id="rId53"/>
    <p:sldId id="1612" r:id="rId54"/>
    <p:sldId id="1618" r:id="rId55"/>
    <p:sldId id="1384" r:id="rId56"/>
    <p:sldId id="1619" r:id="rId57"/>
    <p:sldId id="1388" r:id="rId58"/>
    <p:sldId id="1541" r:id="rId59"/>
    <p:sldId id="1542" r:id="rId60"/>
    <p:sldId id="1562" r:id="rId61"/>
    <p:sldId id="1563" r:id="rId62"/>
    <p:sldId id="1564" r:id="rId63"/>
    <p:sldId id="1545" r:id="rId64"/>
    <p:sldId id="1620" r:id="rId65"/>
    <p:sldId id="1621" r:id="rId66"/>
    <p:sldId id="1622" r:id="rId67"/>
    <p:sldId id="1623" r:id="rId68"/>
    <p:sldId id="1624" r:id="rId69"/>
    <p:sldId id="1625" r:id="rId70"/>
    <p:sldId id="1626" r:id="rId71"/>
    <p:sldId id="1627" r:id="rId72"/>
    <p:sldId id="1628" r:id="rId73"/>
    <p:sldId id="1630" r:id="rId74"/>
    <p:sldId id="1631" r:id="rId75"/>
    <p:sldId id="1632" r:id="rId76"/>
    <p:sldId id="1633" r:id="rId77"/>
    <p:sldId id="1634" r:id="rId78"/>
    <p:sldId id="1635" r:id="rId79"/>
    <p:sldId id="1546" r:id="rId80"/>
    <p:sldId id="1636" r:id="rId81"/>
    <p:sldId id="1637" r:id="rId82"/>
    <p:sldId id="1638" r:id="rId83"/>
    <p:sldId id="1639" r:id="rId84"/>
    <p:sldId id="1640" r:id="rId85"/>
    <p:sldId id="1641" r:id="rId86"/>
    <p:sldId id="1642" r:id="rId87"/>
    <p:sldId id="1643" r:id="rId88"/>
    <p:sldId id="1644" r:id="rId89"/>
    <p:sldId id="1645" r:id="rId90"/>
    <p:sldId id="1646" r:id="rId91"/>
    <p:sldId id="1647" r:id="rId92"/>
    <p:sldId id="1648" r:id="rId93"/>
    <p:sldId id="1649" r:id="rId94"/>
    <p:sldId id="1650" r:id="rId95"/>
    <p:sldId id="1651" r:id="rId96"/>
    <p:sldId id="1657" r:id="rId97"/>
    <p:sldId id="1652" r:id="rId98"/>
    <p:sldId id="1653" r:id="rId99"/>
    <p:sldId id="1654" r:id="rId100"/>
    <p:sldId id="1655" r:id="rId101"/>
    <p:sldId id="1656" r:id="rId102"/>
    <p:sldId id="1519" r:id="rId103"/>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931"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2017/3/24</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师阁小朋友\23902506_082715555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752" b="8579"/>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
        <p:nvSpPr>
          <p:cNvPr id="20" name="标题 2"/>
          <p:cNvSpPr txBox="1">
            <a:spLocks/>
          </p:cNvSpPr>
          <p:nvPr/>
        </p:nvSpPr>
        <p:spPr>
          <a:xfrm>
            <a:off x="3004793" y="3727351"/>
            <a:ext cx="7266877"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spcAft>
                <a:spcPts val="1300"/>
              </a:spcAft>
            </a:pPr>
            <a:r>
              <a:rPr lang="zh-CN" altLang="zh-CN" sz="3200" b="1" kern="100" dirty="0">
                <a:solidFill>
                  <a:schemeClr val="tx1">
                    <a:lumMod val="85000"/>
                    <a:lumOff val="15000"/>
                  </a:schemeClr>
                </a:solidFill>
                <a:latin typeface="Times New Roman"/>
                <a:ea typeface="微软雅黑" pitchFamily="34" charset="-122"/>
                <a:cs typeface="Times New Roman"/>
              </a:rPr>
              <a:t>考点一　筛选整合信息，概括中心意思</a:t>
            </a:r>
          </a:p>
          <a:p>
            <a:pPr algn="l">
              <a:lnSpc>
                <a:spcPct val="120000"/>
              </a:lnSpc>
              <a:spcAft>
                <a:spcPts val="0"/>
              </a:spcAft>
            </a:pPr>
            <a:r>
              <a:rPr lang="en-US" altLang="zh-CN" sz="2800" kern="100" dirty="0">
                <a:latin typeface="Times New Roman"/>
                <a:ea typeface="华文细黑" pitchFamily="2" charset="-122"/>
                <a:cs typeface="Courier New"/>
              </a:rPr>
              <a:t>  </a:t>
            </a:r>
            <a:r>
              <a:rPr lang="en-US" altLang="zh-CN" sz="2800" kern="100" dirty="0" smtClean="0">
                <a:latin typeface="Times New Roman"/>
                <a:ea typeface="华文细黑" pitchFamily="2" charset="-122"/>
                <a:cs typeface="Courier New"/>
              </a:rPr>
              <a:t>                 ——</a:t>
            </a:r>
            <a:r>
              <a:rPr lang="zh-CN" altLang="zh-CN" sz="2800" kern="100" dirty="0">
                <a:latin typeface="Times New Roman"/>
                <a:ea typeface="华文细黑" pitchFamily="2" charset="-122"/>
                <a:cs typeface="Times New Roman"/>
              </a:rPr>
              <a:t>精细筛选，精准概括</a:t>
            </a:r>
            <a:endParaRPr lang="zh-CN" altLang="zh-CN" sz="2800" kern="100" dirty="0">
              <a:effectLst/>
              <a:latin typeface="宋体"/>
              <a:ea typeface="华文细黑" pitchFamily="2" charset="-122"/>
              <a:cs typeface="Courier New"/>
            </a:endParaRP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7344" y="126951"/>
            <a:ext cx="11478502" cy="6586394"/>
          </a:xfrm>
          <a:prstGeom prst="rect">
            <a:avLst/>
          </a:prstGeom>
        </p:spPr>
        <p:txBody>
          <a:bodyPr wrap="square" lIns="121898" tIns="60948" rIns="121898" bIns="60948">
            <a:spAutoFit/>
          </a:bodyPr>
          <a:lstStyle/>
          <a:p>
            <a:pPr lvl="0">
              <a:lnSpc>
                <a:spcPct val="150000"/>
              </a:lnSpc>
            </a:pPr>
            <a:r>
              <a:rPr lang="zh-CN" altLang="zh-CN" sz="2800" kern="100" dirty="0" smtClean="0">
                <a:solidFill>
                  <a:prstClr val="black"/>
                </a:solidFill>
                <a:latin typeface="Times New Roman"/>
                <a:ea typeface="华文细黑"/>
                <a:cs typeface="Times New Roman"/>
              </a:rPr>
              <a:t>公司宗旨，展现了他的强国宏愿。当时，长江上游航运正被外国轮船公司控制着，不多的几家中国轮船公司濒临破产，卢作孚采取</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人弃我取，避实就虚</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的方针，在从未行驶过轮船的嘉陵江上开辟新航线，并在管理上大胆改革，使公司站稳了脚跟，将航线从嘉陵江发展到了长江。</a:t>
            </a:r>
            <a:r>
              <a:rPr lang="zh-CN" altLang="zh-CN" sz="2800" kern="100" dirty="0" smtClean="0">
                <a:latin typeface="Times New Roman"/>
                <a:ea typeface="华文细黑"/>
                <a:cs typeface="Times New Roman"/>
              </a:rPr>
              <a:t>从</a:t>
            </a:r>
            <a:r>
              <a:rPr lang="en-US" altLang="zh-CN" sz="2800" kern="100" dirty="0" smtClean="0">
                <a:latin typeface="Times New Roman" pitchFamily="18" charset="0"/>
                <a:ea typeface="Times New Roman"/>
                <a:cs typeface="Times New Roman" pitchFamily="18" charset="0"/>
              </a:rPr>
              <a:t>1930</a:t>
            </a:r>
            <a:r>
              <a:rPr lang="zh-CN" altLang="zh-CN" sz="2800" kern="100" dirty="0">
                <a:latin typeface="Times New Roman"/>
                <a:ea typeface="华文细黑"/>
                <a:cs typeface="Times New Roman"/>
              </a:rPr>
              <a:t>年开始，民生公司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化零为整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，逐步壮大实力，先后收购了大批中外轮船，并控制了长江上游航运，将曾经不可一世的外国轮船公司挤出了长江上游。经过多年拼搏，到</a:t>
            </a:r>
            <a:r>
              <a:rPr lang="en-US" altLang="zh-CN" sz="2800" kern="100" dirty="0">
                <a:latin typeface="Times New Roman"/>
                <a:ea typeface="华文细黑"/>
                <a:cs typeface="Courier New"/>
              </a:rPr>
              <a:t>1945</a:t>
            </a:r>
            <a:r>
              <a:rPr lang="zh-CN" altLang="zh-CN" sz="2800" kern="100" dirty="0">
                <a:latin typeface="Times New Roman"/>
                <a:ea typeface="华文细黑"/>
                <a:cs typeface="Times New Roman"/>
              </a:rPr>
              <a:t>年，民生公司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崛起于长江，争雄于列强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，不仅在长江沿线、中国沿海港口，而且在东南亚、美国、加拿大等地都有分支机构，成为当时中国最大的民营航运企业，卢作孚也被海内外誉为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中国船王</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6784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49474"/>
            <a:ext cx="11449272" cy="52111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答题：据果索因，因果验证</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据果索因。题干是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，到文本索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且一果多因。这原因有表层有深层，有主观有客观，有主要有次要。这里特别强调主观与客观。对于传主来说，其主观因素主要有：理想追求、个人修养、人生经历、职业特点等。客观原因，包括特定的时代背景和社会现实变化，传主特定的家庭、社会生活环境，传主特定的人际关系，如亲人、同事、领导、老师等。另外，要注意隐性原因的寻找，如藏在字里行间的原因，它往往是该题得满分的关键。</a:t>
            </a:r>
            <a:endParaRPr lang="zh-CN" altLang="zh-CN" sz="1050" kern="100" dirty="0">
              <a:effectLst/>
              <a:latin typeface="宋体"/>
              <a:cs typeface="Courier New"/>
            </a:endParaRPr>
          </a:p>
        </p:txBody>
      </p:sp>
    </p:spTree>
    <p:extLst>
      <p:ext uri="{BB962C8B-B14F-4D97-AF65-F5344CB8AC3E}">
        <p14:creationId xmlns:p14="http://schemas.microsoft.com/office/powerpoint/2010/main" val="212395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05458"/>
            <a:ext cx="1144927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做好概括分析。所谓概括，就是把找出来的原因大致加工一下，该分点的分点，该合并的合并，该突出的突出。原因题更多的要求是分析。因为有些文字不能直接说明原因，需要通过分析在因果间架个过渡的桥梁。分析时一般是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，先概括再具体。分析时点到为止，不可过多展开。</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因果验证。答案想好后用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形式检验答案是否正确，即因果关系是否成立。成立时可视为正确，同时也可验证一下答案组织是否自然、流畅。</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484514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23902506_082715555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752" b="8579"/>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55768"/>
            <a:ext cx="1147850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在抗战爆发、国难当头的时刻，他号召：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国家的抗战开始了，民生公司应该首先行动起来参加战争。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在他的指挥下，全体员工英勇投入到紧张、艰险的抗战运输中去。</a:t>
            </a:r>
            <a:r>
              <a:rPr lang="en-US" altLang="zh-CN" sz="2800" kern="100" dirty="0">
                <a:latin typeface="Times New Roman"/>
                <a:ea typeface="华文细黑"/>
                <a:cs typeface="Courier New"/>
              </a:rPr>
              <a:t>1938</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月，武汉失守，作为长江咽喉、入川门户的宜昌，聚集了大批难民和从沦陷区运来的大批航空器材、兵器及轻重工业机器设备，急待撤往大后方。但是，按照当时的实际运力，至少需要一年才能运完。还有</a:t>
            </a:r>
            <a:r>
              <a:rPr lang="en-US" altLang="zh-CN" sz="2800" kern="100" dirty="0">
                <a:latin typeface="Times New Roman"/>
                <a:ea typeface="华文细黑"/>
                <a:cs typeface="Courier New"/>
              </a:rPr>
              <a:t>40</a:t>
            </a:r>
            <a:r>
              <a:rPr lang="zh-CN" altLang="zh-CN" sz="2800" kern="100" dirty="0">
                <a:latin typeface="Times New Roman"/>
                <a:ea typeface="华文细黑"/>
                <a:cs typeface="Times New Roman"/>
              </a:rPr>
              <a:t>天就是长江枯水期，日本飞机不断轰炸，日军节节逼近，形势十分危急。在此关键时刻，卢作孚下令采用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三段航行法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，除了最重要的军用物资及不宜装卸的大型机器设备直运重庆外，其他物资一律分段运输，使航程缩短了一半或大半。硬是在长江枯水期到来之前，将全部难民和机器设备安全撤离宜昌。</a:t>
            </a:r>
            <a:endParaRPr lang="zh-CN" altLang="zh-CN" sz="1050" kern="100" dirty="0">
              <a:effectLst/>
              <a:latin typeface="宋体"/>
              <a:cs typeface="Courier New"/>
            </a:endParaRPr>
          </a:p>
        </p:txBody>
      </p:sp>
    </p:spTree>
    <p:extLst>
      <p:ext uri="{BB962C8B-B14F-4D97-AF65-F5344CB8AC3E}">
        <p14:creationId xmlns:p14="http://schemas.microsoft.com/office/powerpoint/2010/main" val="519853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24" y="-7178"/>
            <a:ext cx="11944575" cy="7150908"/>
          </a:xfrm>
          <a:prstGeom prst="rect">
            <a:avLst/>
          </a:prstGeom>
        </p:spPr>
        <p:txBody>
          <a:bodyPr wrap="square" lIns="121898" tIns="60948" rIns="121898" bIns="60948">
            <a:spAutoFit/>
          </a:bodyPr>
          <a:lstStyle/>
          <a:p>
            <a:pPr lvl="0" indent="720000" algn="just">
              <a:lnSpc>
                <a:spcPct val="145000"/>
              </a:lnSpc>
            </a:pPr>
            <a:r>
              <a:rPr lang="zh-CN" altLang="zh-CN" sz="2800" kern="100" dirty="0" smtClean="0">
                <a:latin typeface="Times New Roman"/>
                <a:ea typeface="华文细黑"/>
                <a:cs typeface="Times New Roman"/>
              </a:rPr>
              <a:t>卢作孚的另一项重要贡献是北碚乡村建设实验。</a:t>
            </a:r>
            <a:r>
              <a:rPr lang="en-US" altLang="zh-CN" sz="2800" kern="100" dirty="0" smtClean="0">
                <a:latin typeface="Times New Roman"/>
                <a:ea typeface="华文细黑"/>
                <a:cs typeface="Courier New"/>
              </a:rPr>
              <a:t>1927</a:t>
            </a:r>
            <a:r>
              <a:rPr lang="zh-CN" altLang="zh-CN" sz="2800" kern="100" dirty="0" smtClean="0">
                <a:latin typeface="Times New Roman"/>
                <a:ea typeface="华文细黑"/>
                <a:cs typeface="Times New Roman"/>
              </a:rPr>
              <a:t>年，卢作孚被任命为北碚峡防局局长。峡防局本来是一个主要针对盗匪的治安联防机构，</a:t>
            </a:r>
            <a:r>
              <a:rPr lang="zh-CN" altLang="zh-CN" sz="2800" kern="100" spc="-100" dirty="0" smtClean="0">
                <a:latin typeface="Times New Roman"/>
                <a:ea typeface="华文细黑"/>
                <a:cs typeface="Times New Roman"/>
              </a:rPr>
              <a:t>但他却借此平台，提出</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打破苟安的现局，创造理想的社会</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的口号。与民</a:t>
            </a:r>
            <a:r>
              <a:rPr lang="zh-CN" altLang="zh-CN" sz="2800" kern="100" dirty="0" smtClean="0">
                <a:latin typeface="Times New Roman"/>
                <a:ea typeface="华文细黑"/>
                <a:cs typeface="Times New Roman"/>
              </a:rPr>
              <a:t>国时期其他乡村建设实验不同，他明确提出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要将这一个国家现代化起来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zh-CN" altLang="zh-CN" sz="2800" kern="100" spc="-50" dirty="0" smtClean="0">
                <a:latin typeface="Times New Roman"/>
                <a:ea typeface="华文细黑"/>
                <a:cs typeface="Times New Roman"/>
              </a:rPr>
              <a:t>就要</a:t>
            </a:r>
            <a:r>
              <a:rPr lang="en-US" altLang="zh-CN" sz="2800" kern="100" spc="-50" dirty="0" smtClean="0">
                <a:latin typeface="宋体"/>
                <a:ea typeface="华文细黑"/>
                <a:cs typeface="Times New Roman"/>
              </a:rPr>
              <a:t>“</a:t>
            </a:r>
            <a:r>
              <a:rPr lang="zh-CN" altLang="zh-CN" sz="2800" kern="100" spc="-50" dirty="0" smtClean="0">
                <a:latin typeface="Times New Roman"/>
                <a:ea typeface="华文细黑"/>
                <a:cs typeface="Times New Roman"/>
              </a:rPr>
              <a:t>赶快将这一个乡村现代化起来</a:t>
            </a:r>
            <a:r>
              <a:rPr lang="en-US" altLang="zh-CN" sz="2800" kern="100" spc="-50" dirty="0" smtClean="0">
                <a:latin typeface="宋体"/>
                <a:ea typeface="华文细黑"/>
                <a:cs typeface="Times New Roman"/>
              </a:rPr>
              <a:t>”</a:t>
            </a:r>
            <a:r>
              <a:rPr lang="zh-CN" altLang="zh-CN" sz="2800" kern="100" spc="-50" dirty="0" smtClean="0">
                <a:latin typeface="Times New Roman"/>
                <a:ea typeface="华文细黑"/>
                <a:cs typeface="Times New Roman"/>
              </a:rPr>
              <a:t>。为此，他精心设计了北碚的</a:t>
            </a:r>
            <a:r>
              <a:rPr lang="en-US" altLang="zh-CN" sz="2800" kern="100" spc="-50" dirty="0" smtClean="0">
                <a:latin typeface="宋体"/>
                <a:ea typeface="华文细黑"/>
                <a:cs typeface="Times New Roman"/>
              </a:rPr>
              <a:t>“</a:t>
            </a:r>
            <a:r>
              <a:rPr lang="zh-CN" altLang="zh-CN" sz="2800" kern="100" spc="-50" dirty="0" smtClean="0">
                <a:latin typeface="Times New Roman"/>
                <a:ea typeface="华文细黑"/>
                <a:cs typeface="Times New Roman"/>
              </a:rPr>
              <a:t>乡村</a:t>
            </a:r>
            <a:r>
              <a:rPr lang="zh-CN" altLang="zh-CN" sz="2800" kern="100" dirty="0" smtClean="0">
                <a:latin typeface="Times New Roman"/>
                <a:ea typeface="华文细黑"/>
                <a:cs typeface="Times New Roman"/>
              </a:rPr>
              <a:t>现代化</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蓝图，</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以嘉陵江三峡为范围，以北碚为中心，要将嘉陵江三峡</a:t>
            </a:r>
            <a:r>
              <a:rPr lang="zh-CN" altLang="zh-CN" sz="2800" kern="100" spc="-100" dirty="0" smtClean="0">
                <a:latin typeface="Times New Roman"/>
                <a:ea typeface="华文细黑"/>
                <a:cs typeface="Times New Roman"/>
              </a:rPr>
              <a:t>布置成一个生产的区域、文化的区域、游览的区域</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，以供中国</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小至乡村，</a:t>
            </a:r>
            <a:r>
              <a:rPr lang="zh-CN" altLang="zh-CN" sz="2800" kern="100" dirty="0" smtClean="0">
                <a:latin typeface="Times New Roman"/>
                <a:ea typeface="华文细黑"/>
                <a:cs typeface="Times New Roman"/>
              </a:rPr>
              <a:t>大至国家的经营参考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。经过努力，这个昔日贫穷落后、偏僻闭塞、盗匪</a:t>
            </a:r>
            <a:r>
              <a:rPr lang="zh-CN" altLang="zh-CN" sz="2800" kern="100" spc="-100" dirty="0" smtClean="0">
                <a:latin typeface="Times New Roman"/>
                <a:ea typeface="华文细黑"/>
                <a:cs typeface="Times New Roman"/>
              </a:rPr>
              <a:t>横行的小乡镇，终于建设成为</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生产发</a:t>
            </a:r>
            <a:r>
              <a:rPr lang="zh-CN" altLang="zh-CN" sz="2800" kern="100" spc="-100" dirty="0">
                <a:solidFill>
                  <a:prstClr val="black"/>
                </a:solidFill>
                <a:latin typeface="Times New Roman"/>
                <a:ea typeface="华文细黑"/>
                <a:cs typeface="Times New Roman"/>
              </a:rPr>
              <a:t>展、文教事业发达、环境优美的重庆市郊重要城镇</a:t>
            </a:r>
            <a:r>
              <a:rPr lang="en-US" altLang="zh-CN" sz="2800" kern="100" spc="-100" dirty="0">
                <a:solidFill>
                  <a:prstClr val="black"/>
                </a:solidFill>
                <a:latin typeface="宋体"/>
                <a:ea typeface="华文细黑"/>
                <a:cs typeface="Times New Roman"/>
              </a:rPr>
              <a:t>”</a:t>
            </a:r>
            <a:r>
              <a:rPr lang="zh-CN" altLang="zh-CN" sz="2800" kern="100" spc="-100" dirty="0">
                <a:solidFill>
                  <a:prstClr val="black"/>
                </a:solidFill>
                <a:latin typeface="Times New Roman"/>
                <a:ea typeface="华文细黑"/>
                <a:cs typeface="Times New Roman"/>
              </a:rPr>
              <a:t>。陶行知参观后说，北碚的建设</a:t>
            </a:r>
            <a:r>
              <a:rPr lang="en-US" altLang="zh-CN" sz="2800" kern="100" spc="-100" dirty="0">
                <a:solidFill>
                  <a:prstClr val="black"/>
                </a:solidFill>
                <a:latin typeface="宋体"/>
                <a:ea typeface="华文细黑"/>
                <a:cs typeface="Times New Roman"/>
              </a:rPr>
              <a:t>“</a:t>
            </a:r>
            <a:r>
              <a:rPr lang="zh-CN" altLang="zh-CN" sz="2800" kern="100" spc="-100" dirty="0">
                <a:solidFill>
                  <a:prstClr val="black"/>
                </a:solidFill>
                <a:latin typeface="Times New Roman"/>
                <a:ea typeface="华文细黑"/>
                <a:cs typeface="Times New Roman"/>
              </a:rPr>
              <a:t>可谓将来如何建设新中国的缩影</a:t>
            </a:r>
            <a:r>
              <a:rPr lang="en-US" altLang="zh-CN" sz="2800" kern="100" spc="-100" dirty="0">
                <a:solidFill>
                  <a:prstClr val="black"/>
                </a:solidFill>
                <a:latin typeface="宋体"/>
                <a:ea typeface="华文细黑"/>
                <a:cs typeface="Times New Roman"/>
              </a:rPr>
              <a:t>”</a:t>
            </a:r>
            <a:r>
              <a:rPr lang="zh-CN" altLang="zh-CN" sz="2800" kern="100" spc="-100" dirty="0">
                <a:solidFill>
                  <a:prstClr val="black"/>
                </a:solidFill>
                <a:latin typeface="Times New Roman"/>
                <a:ea typeface="华文细黑"/>
                <a:cs typeface="Times New Roman"/>
              </a:rPr>
              <a:t>。卢作孚也与晏阳初、梁漱溟一起，被称为</a:t>
            </a:r>
            <a:r>
              <a:rPr lang="en-US" altLang="zh-CN" sz="2800" kern="100" spc="-100" dirty="0">
                <a:solidFill>
                  <a:prstClr val="black"/>
                </a:solidFill>
                <a:latin typeface="宋体"/>
                <a:ea typeface="华文细黑"/>
                <a:cs typeface="Times New Roman"/>
              </a:rPr>
              <a:t>“</a:t>
            </a:r>
            <a:r>
              <a:rPr lang="zh-CN" altLang="zh-CN" sz="2800" kern="100" spc="-100" dirty="0">
                <a:solidFill>
                  <a:prstClr val="black"/>
                </a:solidFill>
                <a:latin typeface="Times New Roman"/>
                <a:ea typeface="华文细黑"/>
                <a:cs typeface="Times New Roman"/>
              </a:rPr>
              <a:t>民国乡建三杰</a:t>
            </a:r>
            <a:r>
              <a:rPr lang="en-US" altLang="zh-CN" sz="2800" kern="100" spc="-100" dirty="0">
                <a:solidFill>
                  <a:prstClr val="black"/>
                </a:solidFill>
                <a:latin typeface="宋体"/>
                <a:ea typeface="华文细黑"/>
                <a:cs typeface="Times New Roman"/>
              </a:rPr>
              <a:t>”</a:t>
            </a:r>
            <a:r>
              <a:rPr lang="zh-CN" altLang="zh-CN" sz="2800" kern="100" spc="-100" dirty="0">
                <a:solidFill>
                  <a:prstClr val="black"/>
                </a:solidFill>
                <a:latin typeface="Times New Roman"/>
                <a:ea typeface="华文细黑"/>
                <a:cs typeface="Times New Roman"/>
              </a:rPr>
              <a:t>。</a:t>
            </a:r>
            <a:r>
              <a:rPr lang="en-US" altLang="zh-CN" sz="2800" kern="100" spc="-100" dirty="0">
                <a:solidFill>
                  <a:prstClr val="black"/>
                </a:solidFill>
                <a:latin typeface="Times New Roman"/>
                <a:ea typeface="华文细黑"/>
                <a:cs typeface="Courier New"/>
              </a:rPr>
              <a:t>(</a:t>
            </a:r>
            <a:r>
              <a:rPr lang="zh-CN" altLang="zh-CN" sz="2800" kern="100" spc="-100" dirty="0">
                <a:solidFill>
                  <a:prstClr val="black"/>
                </a:solidFill>
                <a:latin typeface="Times New Roman"/>
                <a:ea typeface="华文细黑"/>
                <a:cs typeface="Times New Roman"/>
              </a:rPr>
              <a:t>有删改</a:t>
            </a:r>
            <a:r>
              <a:rPr lang="en-US" altLang="zh-CN" sz="2800" kern="100" spc="-100" dirty="0" smtClean="0">
                <a:solidFill>
                  <a:prstClr val="black"/>
                </a:solidFill>
                <a:latin typeface="Times New Roman"/>
                <a:ea typeface="华文细黑"/>
                <a:cs typeface="Courier New"/>
              </a:rPr>
              <a:t>)</a:t>
            </a:r>
            <a:endParaRPr lang="zh-CN" altLang="zh-CN" sz="1050" kern="100" spc="-100" dirty="0">
              <a:solidFill>
                <a:prstClr val="black"/>
              </a:solidFill>
              <a:latin typeface="宋体"/>
              <a:cs typeface="Courier New"/>
            </a:endParaRPr>
          </a:p>
        </p:txBody>
      </p:sp>
    </p:spTree>
    <p:extLst>
      <p:ext uri="{BB962C8B-B14F-4D97-AF65-F5344CB8AC3E}">
        <p14:creationId xmlns:p14="http://schemas.microsoft.com/office/powerpoint/2010/main" val="847951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2399" y="370051"/>
            <a:ext cx="11593287"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最好的报酬是求仁得仁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建筑一个公园，便酬报你一个美好的公园；建设一个国家，便酬报你一个完整的国家。这是何等伟大而且可靠的报酬！它可以安慰你的灵魂，可以沉溺你的终身，可以感动无数人心，可以变更一个社会，乃至于社会的风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卢作孚《工作的报酬》</a:t>
            </a:r>
            <a:r>
              <a:rPr lang="en-US" altLang="zh-CN" sz="2800" kern="100" dirty="0" smtClean="0">
                <a:latin typeface="Times New Roman"/>
                <a:ea typeface="华文细黑"/>
                <a:cs typeface="Courier New"/>
              </a:rPr>
              <a:t>)</a:t>
            </a:r>
            <a:endParaRPr lang="en-US" altLang="zh-CN" sz="1050" kern="100" dirty="0">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乡村建设在消极方面是要减轻人民的苦痛，在积极方面是要增进人民的幸福。造公众福，急公众难。</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我们要做这样的事业，便要准备人、</a:t>
            </a:r>
            <a:r>
              <a:rPr lang="zh-CN" altLang="zh-CN" sz="2800" kern="100" spc="-100" dirty="0">
                <a:solidFill>
                  <a:prstClr val="black"/>
                </a:solidFill>
                <a:latin typeface="Times New Roman"/>
                <a:ea typeface="华文细黑"/>
                <a:cs typeface="Times New Roman"/>
              </a:rPr>
              <a:t>准备钱、准备东西、准备办法，尤其要许多人分工合作，继续不断地去办。</a:t>
            </a:r>
            <a:endParaRPr lang="en-US" altLang="zh-CN" sz="2800" kern="100" spc="-100" dirty="0">
              <a:solidFill>
                <a:prstClr val="black"/>
              </a:solidFill>
              <a:latin typeface="Times New Roman"/>
              <a:ea typeface="华文细黑"/>
              <a:cs typeface="Times New Roman"/>
            </a:endParaRPr>
          </a:p>
          <a:p>
            <a:pPr lvl="0" algn="r">
              <a:lnSpc>
                <a:spcPct val="150000"/>
              </a:lnSpc>
            </a:pPr>
            <a:r>
              <a:rPr lang="en-US"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卢作孚《乡村建设的意义》</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398" y="940891"/>
            <a:ext cx="11593287"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确立公众的良好秩序，完成一切物质基础的建设，提高人民的生活水准和文化水准，使国家成为一个本身健全的现代国家，尤为吾人必须全力趋赴的积极目的</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卢作孚《论中国战后建设》</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卢作孚先生作为旧中国一位著名的爱国实业家，与张之洞、张謇、范旭东一起，曾被毛泽东同志誉为旧中国实业界四个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不能忘记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的人物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胡德平《发扬和借鉴老一辈民族实业家的精神和经验》</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05892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62"/>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胸怀强国愿望的卢作孚，是如何一步步成为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中国船王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的？请结合材料简要分析。</a:t>
            </a:r>
            <a:endParaRPr lang="zh-CN" altLang="zh-CN" sz="1050" kern="100" dirty="0">
              <a:effectLst/>
              <a:latin typeface="宋体"/>
              <a:cs typeface="Courier New"/>
            </a:endParaRPr>
          </a:p>
        </p:txBody>
      </p:sp>
      <p:sp>
        <p:nvSpPr>
          <p:cNvPr id="4" name="TextBox 3"/>
          <p:cNvSpPr txBox="1"/>
          <p:nvPr/>
        </p:nvSpPr>
        <p:spPr>
          <a:xfrm>
            <a:off x="2890236" y="8211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p:cNvSpPr txBox="1"/>
          <p:nvPr/>
        </p:nvSpPr>
        <p:spPr>
          <a:xfrm>
            <a:off x="3970356" y="82112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80570" y="1399982"/>
            <a:ext cx="11273868" cy="3323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采取</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人弃我取，避实就虚</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的方针，使民生公司的航运业务从嘉陵江扩展到长江</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化零为整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，逐步控制长江上游航运</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在长江沿线、中国沿海港口及海外都建立分支机构，使民生公司成为中国当时最大的民营航运企业</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
        <p:nvSpPr>
          <p:cNvPr id="8" name="矩形 7"/>
          <p:cNvSpPr/>
          <p:nvPr/>
        </p:nvSpPr>
        <p:spPr>
          <a:xfrm>
            <a:off x="380570" y="4813743"/>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本题从把握</a:t>
            </a:r>
            <a:r>
              <a:rPr lang="zh-CN" altLang="zh-CN" sz="2800" kern="100" dirty="0" smtClean="0">
                <a:latin typeface="Times New Roman"/>
                <a:ea typeface="华文细黑"/>
                <a:cs typeface="Times New Roman"/>
              </a:rPr>
              <a:t>传主的人生轨迹的角度考查</a:t>
            </a:r>
            <a:r>
              <a:rPr lang="zh-CN" altLang="zh-CN" sz="2800" kern="100" dirty="0">
                <a:latin typeface="Times New Roman"/>
                <a:ea typeface="华文细黑"/>
                <a:cs typeface="Times New Roman"/>
              </a:rPr>
              <a:t>对传记的分析概括。答案区间在第一段，文中比较详细地介绍了卢作孚通过不同的经营策略使公司一步步发展壮大的过程，对具体内容进行概括即可得出答案。</a:t>
            </a:r>
            <a:endParaRPr lang="zh-CN" altLang="zh-CN" sz="1050" kern="100" dirty="0">
              <a:effectLst/>
              <a:latin typeface="宋体"/>
              <a:cs typeface="Courier New"/>
            </a:endParaRPr>
          </a:p>
        </p:txBody>
      </p:sp>
    </p:spTree>
    <p:extLst>
      <p:ext uri="{BB962C8B-B14F-4D97-AF65-F5344CB8AC3E}">
        <p14:creationId xmlns:p14="http://schemas.microsoft.com/office/powerpoint/2010/main" val="299391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animBg="1"/>
      <p:bldP spid="7"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59734"/>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卢作孚被认为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民国乡建三杰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之一的原因是什么？请结合材料简要分析。</a:t>
            </a:r>
            <a:endParaRPr lang="zh-CN" altLang="zh-CN" sz="1050" kern="100" dirty="0">
              <a:effectLst/>
              <a:latin typeface="宋体"/>
              <a:cs typeface="Courier New"/>
            </a:endParaRPr>
          </a:p>
        </p:txBody>
      </p:sp>
      <p:sp>
        <p:nvSpPr>
          <p:cNvPr id="3" name="TextBox 2"/>
          <p:cNvSpPr txBox="1"/>
          <p:nvPr/>
        </p:nvSpPr>
        <p:spPr>
          <a:xfrm>
            <a:off x="1594498" y="15234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TextBox 3"/>
          <p:cNvSpPr txBox="1"/>
          <p:nvPr/>
        </p:nvSpPr>
        <p:spPr>
          <a:xfrm>
            <a:off x="2674618" y="152340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 解析</a:t>
            </a:r>
          </a:p>
        </p:txBody>
      </p:sp>
      <p:sp>
        <p:nvSpPr>
          <p:cNvPr id="5" name="矩形 4"/>
          <p:cNvSpPr/>
          <p:nvPr/>
        </p:nvSpPr>
        <p:spPr>
          <a:xfrm>
            <a:off x="457012" y="2158754"/>
            <a:ext cx="11273868" cy="2031325"/>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精心设计北碚的乡村现代化蓝图</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spc="-100" dirty="0">
                <a:solidFill>
                  <a:srgbClr val="C00000"/>
                </a:solidFill>
                <a:latin typeface="Times New Roman"/>
                <a:ea typeface="华文细黑"/>
                <a:cs typeface="Times New Roman"/>
              </a:rPr>
              <a:t>把北碚建成生产发展、文教事业发达、环境优美的重庆市郊重要城镇</a:t>
            </a:r>
            <a:r>
              <a:rPr lang="zh-CN" altLang="zh-CN" sz="2800" kern="100" spc="-100" dirty="0" smtClean="0">
                <a:solidFill>
                  <a:srgbClr val="C00000"/>
                </a:solidFill>
                <a:latin typeface="Times New Roman"/>
                <a:ea typeface="华文细黑"/>
                <a:cs typeface="Times New Roman"/>
              </a:rPr>
              <a:t>；</a:t>
            </a:r>
            <a:endParaRPr lang="en-US" altLang="zh-CN" sz="2800" kern="100" spc="-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以北碚的实验作为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小至乡村，大至国家的经营参考</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7" name="矩形 6"/>
          <p:cNvSpPr/>
          <p:nvPr/>
        </p:nvSpPr>
        <p:spPr>
          <a:xfrm>
            <a:off x="457012" y="4337231"/>
            <a:ext cx="11273868" cy="135529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首先要理清成为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民国乡建三杰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之一的要点，围绕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乡建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方面分别写了哪些方面的事，最后根据题干要求，分析概括。</a:t>
            </a:r>
            <a:endParaRPr lang="zh-CN" altLang="zh-CN" sz="1050" kern="100" dirty="0">
              <a:effectLst/>
              <a:latin typeface="宋体"/>
              <a:cs typeface="Courier New"/>
            </a:endParaRPr>
          </a:p>
        </p:txBody>
      </p:sp>
    </p:spTree>
    <p:extLst>
      <p:ext uri="{BB962C8B-B14F-4D97-AF65-F5344CB8AC3E}">
        <p14:creationId xmlns:p14="http://schemas.microsoft.com/office/powerpoint/2010/main" val="2352928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animBg="1"/>
      <p:bldP spid="5" grpId="1" animBg="1"/>
      <p:bldP spid="7" grpId="0" animBg="1"/>
      <p:bldP spid="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98199"/>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吃透筛选标准</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凡信息筛选必须先有标准，这个标准一般较为抽象。要想做到准确，必须吃透这个标准。所谓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吃透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，就是逐字逐词地阅读，彻底弄清其含义。如前面第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题，题干问的是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卢作孚被认为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民国乡建三杰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之一的原因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，要求结合材料分析。要结合文中哪些材料？要结合的是能表明卢作孚被称为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民国乡建三杰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之一的材料。而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民国乡建三杰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就是筛选的标准。又如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年全国乙卷第</a:t>
            </a:r>
            <a:r>
              <a:rPr lang="en-US" altLang="zh-CN" sz="2800" kern="100" dirty="0">
                <a:latin typeface="Times New Roman"/>
                <a:ea typeface="华文细黑"/>
                <a:cs typeface="Courier New"/>
              </a:rPr>
              <a:t>12(3)</a:t>
            </a:r>
            <a:r>
              <a:rPr lang="zh-CN" altLang="zh-CN" sz="2800" kern="100" dirty="0">
                <a:latin typeface="Times New Roman"/>
                <a:ea typeface="华文细黑"/>
                <a:cs typeface="Times New Roman"/>
              </a:rPr>
              <a:t>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文中认为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属于陈忠实的句子永留人间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，为什么？请结合材料简要分析。</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要结合材料分析</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8" name="矩形 7"/>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265865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10584"/>
            <a:ext cx="11478502" cy="464740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须先找到材料。要找什么样的材料？要找的是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属于陈忠实的句子永留人间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的材料。什么是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属于陈忠实的句子永留人间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？这就是筛选的标准，这个标准有点抽象，结合语境可知，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属于陈忠实的句子</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是指陈忠实的文学作品；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永留人间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是指其文学作品具有永久的艺术魅力。不明白这个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标准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的意思，几乎无法答题</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有时不少信息筛选题筛选标准用语严谨，带有暗示性或暗藏玄机，如理解不准确、不透彻，就可能南辕北辙</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1069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23925"/>
            <a:ext cx="11478502" cy="585747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确定筛选范围</a:t>
            </a:r>
            <a:endParaRPr lang="zh-CN" altLang="zh-CN" sz="1050" b="1"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吃透筛选标准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是明白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什么，而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确定筛选范围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就是到什么地方去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。有的题干已明确了筛选的范围，这叫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块面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型筛选，信息点相对集中。有的题干未明确其范围，这叫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散点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型筛选，这种筛选是最难的。应如何确定呢？</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根据题干用语确定。一般题干用语在文中出现的地方，往往就是信息最集中的区域。题干用语往往就是筛选范围的标志词。</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在题干用语尤其是关键词语出现的地方再适当地向前或向后扩大一下筛选范围，这叫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瞻前顾后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244022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189434"/>
            <a:ext cx="11615478" cy="6445086"/>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solidFill>
                  <a:prstClr val="black"/>
                </a:solidFill>
                <a:latin typeface="Times New Roman"/>
                <a:ea typeface="华文细黑"/>
                <a:cs typeface="Times New Roman"/>
              </a:rPr>
              <a:t>实用类文本阅读考点有理解、分析综合、鉴赏评价和探究四大能力层级。从课标卷命题实践看，考查考生分析综合能力的内容和题型占有相当大的比重，即使是探究能力，说到底也是在考查考生的分析综合能力。分析综合，是指分解剖析和归纳整理。分析综合能力，是指在识记和理解的基础上进一步提高了的能力。它要求我们在阅读某篇文章后，能尽快地获取有效信息，进行分析归纳和概括。这方面的考点主要是指筛选并整合文中信息，归纳概括内容要点和中心意思。可以说，这两个考点是实用类文本阅读考查的核心考点，与此相应的信息筛选能力和归纳概括能力是支撑实用类文本阅读与解题的核心能力。因此，聚焦这两大考点，培养这两大能力是广大师生与编者共同的</a:t>
            </a:r>
            <a:r>
              <a:rPr lang="zh-CN" altLang="zh-CN" sz="2800" kern="100">
                <a:solidFill>
                  <a:prstClr val="black"/>
                </a:solidFill>
                <a:latin typeface="Times New Roman"/>
                <a:ea typeface="华文细黑"/>
                <a:cs typeface="Times New Roman"/>
              </a:rPr>
              <a:t>着力点</a:t>
            </a:r>
            <a:r>
              <a:rPr lang="zh-CN" altLang="zh-CN" sz="2800" kern="10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2078" y="305139"/>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整合信息：有效加工、组合</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smtClean="0">
                <a:latin typeface="Times New Roman"/>
                <a:ea typeface="华文细黑"/>
                <a:cs typeface="Times New Roman"/>
              </a:rPr>
              <a:t>阅读下面的文字，完成文后题目。</a:t>
            </a:r>
            <a:endParaRPr lang="zh-CN" altLang="zh-CN" sz="1050" b="1" kern="100" dirty="0">
              <a:effectLst/>
              <a:latin typeface="宋体"/>
              <a:cs typeface="Courier New"/>
            </a:endParaRPr>
          </a:p>
        </p:txBody>
      </p:sp>
      <p:sp>
        <p:nvSpPr>
          <p:cNvPr id="3" name="矩形 2"/>
          <p:cNvSpPr/>
          <p:nvPr/>
        </p:nvSpPr>
        <p:spPr>
          <a:xfrm>
            <a:off x="232078" y="1629594"/>
            <a:ext cx="11593287" cy="464740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周有光是常州人。常州图书馆的一楼，有三个人的铜像：瞿秋白、赵元任和周有光。他们都是常州才子，巧的是，他们还都对语言和文字改革感兴趣。</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周有光大学时代主修经济学，他的前半生都在和经济学打交道，是当时著名的经济学家。抗战结束后，新华银行派周有光到美国纽约工作。</a:t>
            </a:r>
            <a:r>
              <a:rPr lang="zh-CN" altLang="zh-CN" sz="2800" kern="100" spc="-100" dirty="0">
                <a:latin typeface="Times New Roman"/>
                <a:ea typeface="华文细黑"/>
                <a:cs typeface="Times New Roman"/>
              </a:rPr>
              <a:t>这一步，影响了周有光漫长的后半生。这一时期和周有光往来最密切的是</a:t>
            </a:r>
            <a:r>
              <a:rPr lang="zh-CN" altLang="zh-CN" sz="2800" kern="100" dirty="0">
                <a:latin typeface="Times New Roman"/>
                <a:ea typeface="华文细黑"/>
                <a:cs typeface="Times New Roman"/>
              </a:rPr>
              <a:t>罗常培先生。罗常培是中国现代语言学的开拓者之一，罗常培在</a:t>
            </a:r>
            <a:r>
              <a:rPr lang="zh-CN" altLang="zh-CN" sz="2800" kern="100" dirty="0" smtClean="0">
                <a:latin typeface="Times New Roman"/>
                <a:ea typeface="华文细黑"/>
                <a:cs typeface="Times New Roman"/>
              </a:rPr>
              <a:t>纽约</a:t>
            </a:r>
            <a:r>
              <a:rPr lang="zh-CN" altLang="zh-CN" sz="2800" kern="100" dirty="0">
                <a:solidFill>
                  <a:prstClr val="black"/>
                </a:solidFill>
                <a:latin typeface="Times New Roman"/>
                <a:ea typeface="华文细黑"/>
                <a:cs typeface="Times New Roman"/>
              </a:rPr>
              <a:t>教书</a:t>
            </a:r>
            <a:r>
              <a:rPr lang="zh-CN" altLang="zh-CN" sz="2800" kern="100" dirty="0" smtClean="0">
                <a:solidFill>
                  <a:prstClr val="black"/>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21000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0751"/>
            <a:ext cx="11478502" cy="6758749"/>
          </a:xfrm>
          <a:prstGeom prst="rect">
            <a:avLst/>
          </a:prstGeom>
        </p:spPr>
        <p:txBody>
          <a:bodyPr wrap="square" lIns="121898" tIns="60948" rIns="121898" bIns="60948">
            <a:spAutoFit/>
          </a:bodyPr>
          <a:lstStyle/>
          <a:p>
            <a:pPr lvl="0" algn="just">
              <a:lnSpc>
                <a:spcPct val="140000"/>
              </a:lnSpc>
            </a:pPr>
            <a:r>
              <a:rPr lang="zh-CN" altLang="zh-CN" sz="2800" kern="100" dirty="0" smtClean="0">
                <a:solidFill>
                  <a:prstClr val="black"/>
                </a:solidFill>
                <a:latin typeface="Times New Roman"/>
                <a:ea typeface="华文细黑"/>
                <a:cs typeface="Times New Roman"/>
              </a:rPr>
              <a:t>有</a:t>
            </a:r>
            <a:r>
              <a:rPr lang="zh-CN" altLang="zh-CN" sz="2800" kern="100" dirty="0">
                <a:solidFill>
                  <a:prstClr val="black"/>
                </a:solidFill>
                <a:latin typeface="Times New Roman"/>
                <a:ea typeface="华文细黑"/>
                <a:cs typeface="Times New Roman"/>
              </a:rPr>
              <a:t>一次，罗常培看到周有光书桌上放着一叠手稿，原来那是周有光闲来无事的消遣：用一种速记符号，来记录几种不同的中国主要方言。见罗常培来了兴致，周有光又拿出一本讲义，那是他为了方便教外国朋友学中文而编的《中文十讲》。罗常培把讲义带走认真阅读，并用铅笔详细做了修改</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周有光的常州老乡赵元任制订过国语罗马字，后来周有光的汉语拼音方案，借鉴了赵元任的成果。瞿秋白也是周有光的常州老乡，他是一位中文拉丁化运动的鼓吹者，著有《中国拉丁化的字母》一书。此外，翻译过《共产党宣言》的著名语言学家陈望道先生，也曾在拼音文字研究方面指点过周有光。这一切，让业余搞语言文字研究的周有光，成为事实上的专业人士</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节选自《周有光：一生有光》</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259892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15483"/>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大学时代主修经济学的周有光为什么却能成为语言学专业人士？请结合选文简述原因。</a:t>
            </a:r>
            <a:endParaRPr lang="zh-CN" altLang="zh-CN" sz="1050" kern="100" dirty="0">
              <a:effectLst/>
              <a:latin typeface="宋体"/>
              <a:cs typeface="Courier New"/>
            </a:endParaRPr>
          </a:p>
        </p:txBody>
      </p:sp>
      <p:sp>
        <p:nvSpPr>
          <p:cNvPr id="8" name="TextBox 7"/>
          <p:cNvSpPr txBox="1"/>
          <p:nvPr/>
        </p:nvSpPr>
        <p:spPr>
          <a:xfrm>
            <a:off x="3387477" y="112553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46369" y="1907748"/>
            <a:ext cx="11386607" cy="3970318"/>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强烈的兴趣。对语言文字和语言改革充满兴趣，把语言文字看作</a:t>
            </a:r>
            <a:r>
              <a:rPr lang="zh-CN" altLang="zh-CN" sz="2800" kern="100" dirty="0">
                <a:latin typeface="Times New Roman"/>
                <a:ea typeface="华文细黑"/>
                <a:cs typeface="Times New Roman"/>
              </a:rPr>
              <a:t>闲暇时的消遣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充分利用业余时间。在美国工作之余，他用速记符号记录几种不同的中国主要方言，还主动编写了教外国朋友学中文的讲义《中文十讲》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善于借鉴，博采众长。周有光受到过罗常培、陈望道等许多语言学大家的指点帮助，汉语拼音方案制订时借鉴了赵元任国语罗马字的成果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316351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0"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56915"/>
            <a:ext cx="11478502"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整合信息的方法和技巧主要有以下几点：</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明确信息间的关系</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从文本中选择的信息往往有多种关系，如总分关系、因果关系、转折关系、辩证关系、包含与被包含关系等。明确了信息间的彼此关系，才能分清主干，准确把握哪些是主要信息，哪些是次要信息，从而进行有效的整合</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8" name="矩形 7"/>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97801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8484"/>
            <a:ext cx="11478502" cy="6691872"/>
          </a:xfrm>
          <a:prstGeom prst="rect">
            <a:avLst/>
          </a:prstGeom>
        </p:spPr>
        <p:txBody>
          <a:bodyPr wrap="square" lIns="121898" tIns="60948" rIns="121898" bIns="60948">
            <a:spAutoFit/>
          </a:bodyPr>
          <a:lstStyle/>
          <a:p>
            <a:pPr lvl="0" algn="just">
              <a:lnSpc>
                <a:spcPct val="140000"/>
              </a:lnSpc>
            </a:pPr>
            <a:r>
              <a:rPr lang="en-US" altLang="zh-CN" sz="2800" b="1" kern="100" dirty="0">
                <a:solidFill>
                  <a:prstClr val="black"/>
                </a:solidFill>
                <a:latin typeface="Times New Roman"/>
                <a:ea typeface="华文细黑"/>
                <a:cs typeface="Courier New"/>
              </a:rPr>
              <a:t>2.</a:t>
            </a:r>
            <a:r>
              <a:rPr lang="zh-CN" altLang="zh-CN" sz="2800" b="1" kern="100" dirty="0">
                <a:solidFill>
                  <a:prstClr val="black"/>
                </a:solidFill>
                <a:latin typeface="Times New Roman"/>
                <a:ea typeface="华文细黑"/>
                <a:cs typeface="Times New Roman"/>
              </a:rPr>
              <a:t>有效加工和组合</a:t>
            </a:r>
            <a:endParaRPr lang="zh-CN" altLang="zh-CN" sz="1050" b="1"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舍与取</a:t>
            </a:r>
            <a:endParaRPr lang="zh-CN" altLang="zh-CN" sz="1050" kern="100" dirty="0">
              <a:solidFill>
                <a:prstClr val="black"/>
              </a:solidFill>
              <a:latin typeface="宋体"/>
              <a:cs typeface="Courier New"/>
            </a:endParaRPr>
          </a:p>
          <a:p>
            <a:pPr lvl="0" algn="just">
              <a:lnSpc>
                <a:spcPct val="140000"/>
              </a:lnSpc>
            </a:pPr>
            <a:r>
              <a:rPr lang="zh-CN" altLang="zh-CN" sz="2800" kern="100" dirty="0">
                <a:solidFill>
                  <a:prstClr val="black"/>
                </a:solidFill>
                <a:latin typeface="Times New Roman"/>
                <a:ea typeface="华文细黑"/>
                <a:cs typeface="Times New Roman"/>
              </a:rPr>
              <a:t>舍去无用、次要信息，提取有用、主要信息，尤其要把最符合题干要求的关键词语摘取出来。只要能把关键信息提取出来，其他都可舍去</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分与合</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对于信息最集中的段落，采取分层提取的方法</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latin typeface="Times New Roman"/>
                <a:ea typeface="华文细黑"/>
                <a:cs typeface="Times New Roman"/>
              </a:rPr>
              <a:t>示例：</a:t>
            </a:r>
            <a:r>
              <a:rPr lang="zh-CN" altLang="zh-CN" sz="2800" kern="100" dirty="0">
                <a:latin typeface="Times New Roman"/>
                <a:ea typeface="华文细黑"/>
                <a:cs typeface="Times New Roman"/>
              </a:rPr>
              <a:t>阅读下面一段文字，思考问题。</a:t>
            </a:r>
            <a:endParaRPr lang="zh-CN" altLang="zh-CN" sz="1050" kern="100" dirty="0">
              <a:latin typeface="宋体"/>
              <a:cs typeface="Courier New"/>
            </a:endParaRPr>
          </a:p>
          <a:p>
            <a:pPr lvl="0" indent="720000" algn="just">
              <a:lnSpc>
                <a:spcPct val="140000"/>
              </a:lnSpc>
            </a:pPr>
            <a:r>
              <a:rPr lang="zh-CN" altLang="zh-CN" sz="2800" kern="100" dirty="0">
                <a:latin typeface="Times New Roman"/>
                <a:ea typeface="华文细黑"/>
                <a:cs typeface="Times New Roman"/>
              </a:rPr>
              <a:t>而我们之所以不能直接观测到暗物质，是因为暗物质不与电磁力相互作用，而且在推测的暗物质成分中，其是由一种大质量弱相互作用的</a:t>
            </a:r>
            <a:r>
              <a:rPr lang="zh-CN" altLang="zh-CN" sz="2800" kern="100" dirty="0" smtClean="0">
                <a:latin typeface="Times New Roman"/>
                <a:ea typeface="华文细黑"/>
                <a:cs typeface="Times New Roman"/>
              </a:rPr>
              <a:t>粒子</a:t>
            </a:r>
            <a:r>
              <a:rPr lang="zh-CN" altLang="zh-CN" sz="2800" kern="100" dirty="0">
                <a:solidFill>
                  <a:prstClr val="black"/>
                </a:solidFill>
                <a:latin typeface="Times New Roman"/>
                <a:ea typeface="华文细黑"/>
                <a:cs typeface="Times New Roman"/>
              </a:rPr>
              <a:t>构成，这种</a:t>
            </a:r>
            <a:r>
              <a:rPr lang="zh-CN" altLang="zh-CN" sz="2800" kern="100" dirty="0" smtClean="0">
                <a:solidFill>
                  <a:prstClr val="black"/>
                </a:solidFill>
                <a:latin typeface="Times New Roman"/>
                <a:ea typeface="华文细黑"/>
                <a:cs typeface="Times New Roman"/>
              </a:rPr>
              <a:t>粒子</a:t>
            </a:r>
            <a:r>
              <a:rPr lang="zh-CN" altLang="zh-CN" sz="2800" kern="100" dirty="0">
                <a:solidFill>
                  <a:prstClr val="black"/>
                </a:solidFill>
                <a:latin typeface="Times New Roman"/>
                <a:ea typeface="华文细黑"/>
                <a:cs typeface="Times New Roman"/>
              </a:rPr>
              <a:t>与普通物质的相互作用非常的弱</a:t>
            </a:r>
            <a:r>
              <a:rPr lang="zh-CN" altLang="zh-CN" sz="2800" kern="100" dirty="0" smtClean="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只能产生较小的能量，很难被现有科技水平的观测工具探测到</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412688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41825"/>
            <a:ext cx="11478502" cy="5552265"/>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smtClean="0">
                <a:latin typeface="Times New Roman"/>
                <a:ea typeface="华文细黑"/>
                <a:cs typeface="Times New Roman"/>
              </a:rPr>
              <a:t>暗物质</a:t>
            </a:r>
            <a:r>
              <a:rPr lang="zh-CN" altLang="zh-CN" sz="2800" kern="100" dirty="0">
                <a:latin typeface="Times New Roman"/>
                <a:ea typeface="华文细黑"/>
                <a:cs typeface="Times New Roman"/>
              </a:rPr>
              <a:t>不能被直接观测到的原因有哪些</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latin typeface="Times New Roman"/>
                <a:ea typeface="华文细黑"/>
                <a:cs typeface="Times New Roman"/>
              </a:rPr>
              <a:t>分析：</a:t>
            </a:r>
            <a:r>
              <a:rPr lang="zh-CN" altLang="zh-CN" sz="2800" kern="100" dirty="0">
                <a:latin typeface="Times New Roman"/>
                <a:ea typeface="华文细黑"/>
                <a:cs typeface="Times New Roman"/>
              </a:rPr>
              <a:t>所给段落是一个因果复句，答案在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为界分为两个</a:t>
            </a:r>
            <a:r>
              <a:rPr lang="zh-CN" altLang="zh-CN" sz="2800" kern="100" dirty="0" smtClean="0">
                <a:latin typeface="Times New Roman"/>
                <a:ea typeface="华文细黑"/>
                <a:cs typeface="Times New Roman"/>
              </a:rPr>
              <a:t>层次，</a:t>
            </a:r>
            <a:r>
              <a:rPr lang="zh-CN" altLang="zh-CN" sz="2800" kern="100" dirty="0">
                <a:latin typeface="Times New Roman"/>
                <a:ea typeface="华文细黑"/>
                <a:cs typeface="Times New Roman"/>
              </a:rPr>
              <a:t>从两个角度说明原因。于是分层提取为：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暗物质不与电磁力相互作用；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暗物质由一种大质量弱相互作用的粒子构成，现有科技水平的观测工具很难探测到这种粒子与普通物质弱相互作用时产生的较小的能量。</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对于同一类较分散的信息采取合并、归类的办法。如题干中出现了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表现在哪些方面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哪些方面体现了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等用语，一般都要求将信息归类，归到某一方面中去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67426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07901"/>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与转</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在保留关键信息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关键词语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的前提下适当添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一些词语，使信息转为合乎答案要求的文字。转，有时要将否定性信息转为肯定性信息，将侧面信息转为正面信息</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示例：</a:t>
            </a:r>
            <a:r>
              <a:rPr lang="zh-CN" altLang="zh-CN" sz="2800" kern="100" dirty="0">
                <a:latin typeface="Times New Roman"/>
                <a:ea typeface="华文细黑"/>
                <a:cs typeface="Times New Roman"/>
              </a:rPr>
              <a:t>阅读下面一段文字，思考问题。</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谢希德一直密切关注着国内外物理学研究的动态，努力探索真知。上世纪</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年代后期，她开始思索一个奥妙而又实际的问题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怎样使钢材不生锈？是什么起到抗腐蚀的保护层作用？世界上一些国家每年因腐蚀而报废的钢材达上千万吨，中国也面临着同样的问题。怎样才能使我国有限的钢材发挥更大的作用？这就要涉足表面物理。专长在半导体</a:t>
            </a:r>
            <a:r>
              <a:rPr lang="zh-CN" altLang="zh-CN" sz="2800" kern="100" dirty="0" smtClean="0">
                <a:latin typeface="Times New Roman"/>
                <a:ea typeface="华文细黑"/>
                <a:cs typeface="Times New Roman"/>
              </a:rPr>
              <a:t>和</a:t>
            </a:r>
            <a:endParaRPr lang="zh-CN" altLang="zh-CN" sz="1050" kern="100" dirty="0">
              <a:latin typeface="宋体"/>
              <a:cs typeface="Courier New"/>
            </a:endParaRPr>
          </a:p>
        </p:txBody>
      </p:sp>
    </p:spTree>
    <p:extLst>
      <p:ext uri="{BB962C8B-B14F-4D97-AF65-F5344CB8AC3E}">
        <p14:creationId xmlns:p14="http://schemas.microsoft.com/office/powerpoint/2010/main" val="3578591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99016"/>
            <a:ext cx="11478502" cy="5211915"/>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固体物理研究的谢希德，如果继续从事她的研究，可以说既省力又稳妥，还可以尽快出成果；如果另辟蹊径转入新领域，即使付出艰辛的劳动，五年十载能否取得显著成绩仍是个未知数。然而，她是一个进取心很强的人，表面物理亟待研究，哪怕付出</a:t>
            </a:r>
            <a:r>
              <a:rPr lang="en-US" altLang="zh-CN" sz="2800" kern="100" dirty="0">
                <a:solidFill>
                  <a:prstClr val="black"/>
                </a:solidFill>
                <a:latin typeface="Times New Roman"/>
                <a:ea typeface="华文细黑"/>
                <a:cs typeface="Courier New"/>
              </a:rPr>
              <a:t>10</a:t>
            </a:r>
            <a:r>
              <a:rPr lang="zh-CN" altLang="zh-CN" sz="2800" kern="100" dirty="0">
                <a:solidFill>
                  <a:prstClr val="black"/>
                </a:solidFill>
                <a:latin typeface="Times New Roman"/>
                <a:ea typeface="华文细黑"/>
                <a:cs typeface="Times New Roman"/>
              </a:rPr>
              <a:t>倍、</a:t>
            </a:r>
            <a:r>
              <a:rPr lang="en-US" altLang="zh-CN" sz="2800" kern="100" dirty="0">
                <a:solidFill>
                  <a:prstClr val="black"/>
                </a:solidFill>
                <a:latin typeface="Times New Roman"/>
                <a:ea typeface="华文细黑"/>
                <a:cs typeface="Courier New"/>
              </a:rPr>
              <a:t>20</a:t>
            </a:r>
            <a:r>
              <a:rPr lang="zh-CN" altLang="zh-CN" sz="2800" kern="100" dirty="0">
                <a:solidFill>
                  <a:prstClr val="black"/>
                </a:solidFill>
                <a:latin typeface="Times New Roman"/>
                <a:ea typeface="华文细黑"/>
                <a:cs typeface="Times New Roman"/>
              </a:rPr>
              <a:t>倍的努力，也要勇闯难关，有所创造。作为学界前辈，她也要借此鼓励年轻人去开拓这个前景广阔的新领域。谢希德率领她的团队，经过认真细致的研究，一点一滴地积累经验，使复旦大学的表面物理研究达到了世界水平</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r">
              <a:lnSpc>
                <a:spcPct val="150000"/>
              </a:lnSpc>
            </a:pP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节选自《谢希德的诚与真》</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05670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33450"/>
            <a:ext cx="11478502"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谢希德转而从事自己不熟悉的表面物理研究，有哪些方面的原因？请简要分析。</a:t>
            </a:r>
            <a:endParaRPr lang="zh-CN" altLang="zh-CN" sz="1050" kern="100" dirty="0">
              <a:effectLst/>
              <a:latin typeface="宋体"/>
              <a:cs typeface="Courier New"/>
            </a:endParaRPr>
          </a:p>
        </p:txBody>
      </p:sp>
      <p:sp>
        <p:nvSpPr>
          <p:cNvPr id="4" name="矩形 3"/>
          <p:cNvSpPr/>
          <p:nvPr/>
        </p:nvSpPr>
        <p:spPr>
          <a:xfrm>
            <a:off x="339000" y="1692077"/>
            <a:ext cx="11478502"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请看信息文字与答案之间的添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与转对应关系：</a:t>
            </a:r>
            <a:endParaRPr lang="zh-CN" altLang="zh-CN" sz="1050" kern="100" dirty="0">
              <a:latin typeface="宋体"/>
              <a:cs typeface="Courier New"/>
            </a:endParaRPr>
          </a:p>
          <a:p>
            <a:pPr algn="just">
              <a:lnSpc>
                <a:spcPct val="150000"/>
              </a:lnSpc>
              <a:spcAft>
                <a:spcPts val="0"/>
              </a:spcAft>
            </a:pPr>
            <a:r>
              <a:rPr lang="en-US" altLang="zh-CN" sz="2800" b="1" kern="100" dirty="0">
                <a:latin typeface="宋体"/>
                <a:ea typeface="华文细黑"/>
                <a:cs typeface="Times New Roman"/>
              </a:rPr>
              <a:t>①</a:t>
            </a:r>
            <a:r>
              <a:rPr lang="zh-CN" altLang="zh-CN" sz="2800" b="1" kern="100" dirty="0">
                <a:latin typeface="Times New Roman"/>
                <a:ea typeface="华文细黑"/>
                <a:cs typeface="Times New Roman"/>
              </a:rPr>
              <a:t>信息文字</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世界上一些国家每年因腐蚀而报废的钢材达上千万吨，中国也面临着同样的问题。怎样才能使我国有限的钢材发挥更大的作用？这就要涉足表面物理。</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得出答案</a:t>
            </a:r>
          </a:p>
          <a:p>
            <a:pPr algn="just">
              <a:lnSpc>
                <a:spcPct val="150000"/>
              </a:lnSpc>
              <a:spcAft>
                <a:spcPts val="0"/>
              </a:spcAft>
            </a:pPr>
            <a:r>
              <a:rPr lang="zh-CN" altLang="zh-CN" sz="2800" kern="100" dirty="0">
                <a:latin typeface="Times New Roman"/>
                <a:ea typeface="华文细黑"/>
                <a:cs typeface="Times New Roman"/>
              </a:rPr>
              <a:t>这项研究可以解决钢材腐蚀的问题，节约能源，对国家建设有重要意义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69153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261442"/>
            <a:ext cx="11478502" cy="5940063"/>
          </a:xfrm>
          <a:prstGeom prst="rect">
            <a:avLst/>
          </a:prstGeom>
        </p:spPr>
        <p:txBody>
          <a:bodyPr wrap="square" lIns="121898" tIns="60948" rIns="121898" bIns="60948">
            <a:spAutoFit/>
          </a:bodyPr>
          <a:lstStyle/>
          <a:p>
            <a:pPr lvl="0" algn="just">
              <a:lnSpc>
                <a:spcPct val="150000"/>
              </a:lnSpc>
            </a:pPr>
            <a:r>
              <a:rPr lang="en-US" altLang="zh-CN" sz="2800" b="1" kern="100" dirty="0">
                <a:solidFill>
                  <a:prstClr val="black"/>
                </a:solidFill>
                <a:latin typeface="宋体"/>
                <a:ea typeface="华文细黑"/>
                <a:cs typeface="Times New Roman"/>
              </a:rPr>
              <a:t>②</a:t>
            </a:r>
            <a:r>
              <a:rPr lang="zh-CN" altLang="zh-CN" sz="2800" b="1" kern="100" dirty="0">
                <a:solidFill>
                  <a:prstClr val="black"/>
                </a:solidFill>
                <a:latin typeface="Times New Roman"/>
                <a:ea typeface="华文细黑"/>
                <a:cs typeface="Times New Roman"/>
              </a:rPr>
              <a:t>信息文字</a:t>
            </a:r>
            <a:endParaRPr lang="zh-CN" altLang="zh-CN" sz="1050" b="1"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然而，她是一个进取心很强的人，表面物理亟待研究，哪怕付出</a:t>
            </a:r>
            <a:r>
              <a:rPr lang="en-US" altLang="zh-CN" sz="2800" kern="100" dirty="0">
                <a:solidFill>
                  <a:prstClr val="black"/>
                </a:solidFill>
                <a:latin typeface="Times New Roman"/>
                <a:ea typeface="华文细黑"/>
                <a:cs typeface="Courier New"/>
              </a:rPr>
              <a:t>10</a:t>
            </a:r>
            <a:r>
              <a:rPr lang="zh-CN" altLang="zh-CN" sz="2800" kern="100" dirty="0">
                <a:solidFill>
                  <a:prstClr val="black"/>
                </a:solidFill>
                <a:latin typeface="Times New Roman"/>
                <a:ea typeface="华文细黑"/>
                <a:cs typeface="Times New Roman"/>
              </a:rPr>
              <a:t>倍、</a:t>
            </a:r>
            <a:r>
              <a:rPr lang="en-US" altLang="zh-CN" sz="2800" kern="100" dirty="0">
                <a:solidFill>
                  <a:prstClr val="black"/>
                </a:solidFill>
                <a:latin typeface="Times New Roman"/>
                <a:ea typeface="华文细黑"/>
                <a:cs typeface="Courier New"/>
              </a:rPr>
              <a:t>20</a:t>
            </a:r>
            <a:r>
              <a:rPr lang="zh-CN" altLang="zh-CN" sz="2800" kern="100" dirty="0">
                <a:solidFill>
                  <a:prstClr val="black"/>
                </a:solidFill>
                <a:latin typeface="Times New Roman"/>
                <a:ea typeface="华文细黑"/>
                <a:cs typeface="Times New Roman"/>
              </a:rPr>
              <a:t>倍的努力，也要勇闯难关，有所创造</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得出答案</a:t>
            </a:r>
          </a:p>
          <a:p>
            <a:pPr algn="just">
              <a:lnSpc>
                <a:spcPct val="150000"/>
              </a:lnSpc>
              <a:spcAft>
                <a:spcPts val="0"/>
              </a:spcAft>
            </a:pPr>
            <a:r>
              <a:rPr lang="zh-CN" altLang="zh-CN" sz="2800" kern="100" dirty="0">
                <a:latin typeface="Times New Roman"/>
                <a:ea typeface="华文细黑"/>
                <a:cs typeface="Times New Roman"/>
              </a:rPr>
              <a:t>作为科学家，积极进取，勇于创新，转入科研新领域。</a:t>
            </a:r>
            <a:endParaRPr lang="zh-CN" altLang="zh-CN" sz="1050" kern="100" dirty="0">
              <a:latin typeface="宋体"/>
              <a:cs typeface="Courier New"/>
            </a:endParaRPr>
          </a:p>
          <a:p>
            <a:pPr algn="just">
              <a:lnSpc>
                <a:spcPct val="150000"/>
              </a:lnSpc>
              <a:spcAft>
                <a:spcPts val="0"/>
              </a:spcAft>
            </a:pPr>
            <a:r>
              <a:rPr lang="en-US" altLang="zh-CN" sz="2800" b="1" kern="100" dirty="0">
                <a:latin typeface="宋体"/>
                <a:ea typeface="华文细黑"/>
                <a:cs typeface="Times New Roman"/>
              </a:rPr>
              <a:t>③</a:t>
            </a:r>
            <a:r>
              <a:rPr lang="zh-CN" altLang="zh-CN" sz="2800" b="1" kern="100" dirty="0">
                <a:latin typeface="Times New Roman"/>
                <a:ea typeface="华文细黑"/>
                <a:cs typeface="Times New Roman"/>
              </a:rPr>
              <a:t>信息文字</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作为学界前辈，她也要借此鼓励年轻人去开拓这个前景广阔的新领域。</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得出答案</a:t>
            </a:r>
          </a:p>
          <a:p>
            <a:pPr algn="just">
              <a:lnSpc>
                <a:spcPct val="150000"/>
              </a:lnSpc>
              <a:spcAft>
                <a:spcPts val="0"/>
              </a:spcAft>
            </a:pPr>
            <a:r>
              <a:rPr lang="zh-CN" altLang="zh-CN" sz="2800" kern="100" dirty="0">
                <a:latin typeface="Times New Roman"/>
                <a:ea typeface="华文细黑"/>
                <a:cs typeface="Times New Roman"/>
              </a:rPr>
              <a:t>作为学界前辈，可以借此鼓励年轻人，开拓科研新领域</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6737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349377" y="3160926"/>
            <a:ext cx="598618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258318" y="2637706"/>
            <a:ext cx="5825080"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掌握两大核心能力：筛选与概括</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350148" y="4193003"/>
            <a:ext cx="59868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258318" y="3669821"/>
            <a:ext cx="6077247"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掌握三类题型：事迹、特点、原因</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39949"/>
            <a:ext cx="11449272" cy="4739735"/>
          </a:xfrm>
          <a:prstGeom prst="rect">
            <a:avLst/>
          </a:prstGeom>
        </p:spPr>
        <p:txBody>
          <a:bodyPr wrap="square" lIns="121898" tIns="60948" rIns="121898" bIns="60948">
            <a:spAutoFit/>
          </a:bodyPr>
          <a:lstStyle/>
          <a:p>
            <a:pPr algn="just">
              <a:lnSpc>
                <a:spcPct val="150000"/>
              </a:lnSpc>
            </a:pPr>
            <a:r>
              <a:rPr lang="zh-CN" altLang="zh-CN" sz="3200" b="1" kern="100" dirty="0">
                <a:solidFill>
                  <a:schemeClr val="bg2">
                    <a:lumMod val="25000"/>
                  </a:schemeClr>
                </a:solidFill>
                <a:latin typeface="+mj-ea"/>
                <a:ea typeface="+mj-ea"/>
                <a:cs typeface="Times New Roman"/>
              </a:rPr>
              <a:t>核心能力二：事例概括与事理概括</a:t>
            </a: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概括中心意思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考查的是在阅读理解的基础上对文章进一步分析和整理的能力。一段文字内容很多，但其核心的意思我们可以用一句或几句话来概括。它可以是要求归纳某一段落的思想内容，可以是对整篇文章中心意思的概括，可以根据一定的要求归纳或摘录要点。就传记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概括中心意思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主要围绕传主概括：或概括其事迹成就，或概括其个人品质魅力。其概括形式主要有事例概括和事理概括两种。</a:t>
            </a:r>
            <a:endParaRPr lang="zh-CN" altLang="zh-CN" sz="1050" kern="100" dirty="0">
              <a:effectLst/>
              <a:latin typeface="宋体"/>
              <a:cs typeface="Courier New"/>
            </a:endParaRPr>
          </a:p>
        </p:txBody>
      </p:sp>
    </p:spTree>
    <p:extLst>
      <p:ext uri="{BB962C8B-B14F-4D97-AF65-F5344CB8AC3E}">
        <p14:creationId xmlns:p14="http://schemas.microsoft.com/office/powerpoint/2010/main" val="1675743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261442"/>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一、事例概括</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蔡元培对鲁迅的没世不渝的友谊</a:t>
            </a: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节选</a:t>
            </a:r>
            <a:r>
              <a:rPr lang="en-US" altLang="zh-CN" sz="2800" b="1" kern="100" dirty="0">
                <a:latin typeface="Times New Roman"/>
                <a:ea typeface="华文细黑"/>
                <a:cs typeface="Times New Roman"/>
              </a:rPr>
              <a:t>)</a:t>
            </a:r>
            <a:endParaRPr lang="zh-CN" altLang="zh-CN" sz="2800" b="1" kern="100" dirty="0">
              <a:latin typeface="Times New Roman"/>
              <a:ea typeface="华文细黑"/>
              <a:cs typeface="Times New Roman"/>
            </a:endParaRPr>
          </a:p>
          <a:p>
            <a:pPr algn="ctr">
              <a:lnSpc>
                <a:spcPct val="150000"/>
              </a:lnSpc>
              <a:spcAft>
                <a:spcPts val="0"/>
              </a:spcAft>
            </a:pPr>
            <a:r>
              <a:rPr lang="zh-CN" altLang="zh-CN" sz="2800" kern="100" dirty="0">
                <a:latin typeface="Times New Roman"/>
                <a:ea typeface="华文细黑"/>
                <a:cs typeface="Times New Roman"/>
              </a:rPr>
              <a:t>张家康</a:t>
            </a:r>
          </a:p>
          <a:p>
            <a:pPr indent="718185" algn="just">
              <a:lnSpc>
                <a:spcPct val="150000"/>
              </a:lnSpc>
              <a:spcAft>
                <a:spcPts val="0"/>
              </a:spcAft>
            </a:pPr>
            <a:r>
              <a:rPr lang="en-US" altLang="zh-CN" sz="2800" kern="100" dirty="0">
                <a:latin typeface="Times New Roman"/>
                <a:ea typeface="华文细黑"/>
                <a:cs typeface="Courier New"/>
              </a:rPr>
              <a:t>1936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日</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25</a:t>
            </a:r>
            <a:r>
              <a:rPr lang="zh-CN" altLang="zh-CN" sz="2800" kern="100" dirty="0">
                <a:latin typeface="Times New Roman"/>
                <a:ea typeface="华文细黑"/>
                <a:cs typeface="Times New Roman"/>
              </a:rPr>
              <a:t>分，鲁迅病逝于上海。当日，宋庆龄特意来到中央研究院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时蔡元培任中央研究院院长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，告诉蔡元培鲁迅去世的消息，并请他参加鲁迅治丧委员会。次日，蔡元培前往万国殡仪馆吊唁，并挽以一联：</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著作最谨严，岂惟中国小说史；遗言太沉痛，莫作空头文学家。</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627686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64468"/>
            <a:ext cx="11478502" cy="6686935"/>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在万国公墓为鲁迅举行葬礼时，蔡元培亲为执绋，并致辞说：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我们要使鲁迅先生的精神永远不死，必须担负起继续发扬他精神的责任来。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他还发表《记鲁迅先生轶事》，回忆起两人交往中几件影响深刻的往事。蔡元培最为称道的是鲁迅的人品风范。他说，鲁迅在教育部供职时，同事齐寿山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对他非常崇拜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。教育部免鲁迅职后，齐寿山也因之而辞职于教育部，蔡元培说：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这是先生人格的影响。</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Times New Roman"/>
                <a:ea typeface="华文细黑"/>
                <a:cs typeface="Courier New"/>
              </a:rPr>
              <a:t>1937</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月，《鲁迅全集》已经编定，接下来的便是书稿的审定，而鲁迅书稿要想顺利通过当权者的审查，那还真是件困难的事。鲁迅老友许寿裳为此很着急，给蔡元培去信求助。蔡元培立即致函于其友、时任中央宣传部部长的邵力子，要求邵秉持公正。邵力子亲为审查，很快通过，准以出版。</a:t>
            </a:r>
            <a:endParaRPr lang="zh-CN" altLang="zh-CN" sz="1050" kern="100" dirty="0">
              <a:effectLst/>
              <a:latin typeface="宋体"/>
              <a:cs typeface="Courier New"/>
            </a:endParaRPr>
          </a:p>
        </p:txBody>
      </p:sp>
    </p:spTree>
    <p:extLst>
      <p:ext uri="{BB962C8B-B14F-4D97-AF65-F5344CB8AC3E}">
        <p14:creationId xmlns:p14="http://schemas.microsoft.com/office/powerpoint/2010/main" val="843082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798616"/>
            <a:ext cx="11478502" cy="464740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次年</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22</a:t>
            </a:r>
            <a:r>
              <a:rPr lang="zh-CN" altLang="zh-CN" sz="2800" kern="100" dirty="0">
                <a:latin typeface="Times New Roman"/>
                <a:ea typeface="华文细黑"/>
                <a:cs typeface="Times New Roman"/>
              </a:rPr>
              <a:t>日，许广平来信，请蔡元培为《鲁迅全集》作序。蔡元培欣然应允。但他是个认真、慎重的谦谦君子，决无贸然从事的习惯，他感觉自己对鲁迅的文章尚欠深入了解。他给许寿裳去信说：</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弟曾得许广平夫人函，嘱作序，已允之，然尚未下笔，深愿先生以不可不说者及不可说者详示之，盖弟虽敬佩鲁迅先生，然其著作读过甚少，即国际间著名之《阿</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正传》，亦仅读过几节而已。深恐随笔叹美，反与其真相不符也</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372888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710" y="737187"/>
            <a:ext cx="11593287" cy="4564815"/>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他用了一个多月的时间，重新浏览了鲁迅的主要作品，这才为《鲁迅全集》写了序。他在序文中说：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鲁迅先生的创作，除《坟》</a:t>
            </a:r>
            <a:r>
              <a:rPr lang="zh-CN" altLang="zh-CN" sz="2800" kern="100" dirty="0" smtClean="0">
                <a:solidFill>
                  <a:prstClr val="black"/>
                </a:solidFill>
                <a:latin typeface="Times New Roman"/>
                <a:ea typeface="华文细黑"/>
                <a:cs typeface="Times New Roman"/>
              </a:rPr>
              <a:t>《呐喊》《野草》数种外，均成于</a:t>
            </a:r>
            <a:r>
              <a:rPr lang="en-US" altLang="zh-CN" sz="2800" kern="100" dirty="0" smtClean="0">
                <a:solidFill>
                  <a:prstClr val="black"/>
                </a:solidFill>
                <a:latin typeface="Times New Roman"/>
                <a:ea typeface="华文细黑"/>
                <a:cs typeface="Courier New"/>
              </a:rPr>
              <a:t>1925</a:t>
            </a:r>
            <a:r>
              <a:rPr lang="zh-CN" altLang="zh-CN" sz="2800" kern="100" dirty="0" smtClean="0">
                <a:solidFill>
                  <a:prstClr val="black"/>
                </a:solidFill>
                <a:latin typeface="Times New Roman"/>
                <a:ea typeface="华文细黑"/>
                <a:cs typeface="Times New Roman"/>
              </a:rPr>
              <a:t>年至</a:t>
            </a:r>
            <a:r>
              <a:rPr lang="en-US" altLang="zh-CN" sz="2800" kern="100" dirty="0" smtClean="0">
                <a:solidFill>
                  <a:prstClr val="black"/>
                </a:solidFill>
                <a:latin typeface="Times New Roman"/>
                <a:ea typeface="华文细黑"/>
                <a:cs typeface="Courier New"/>
              </a:rPr>
              <a:t>1936</a:t>
            </a:r>
            <a:r>
              <a:rPr lang="zh-CN" altLang="zh-CN" sz="2800" kern="100" dirty="0" smtClean="0">
                <a:solidFill>
                  <a:prstClr val="black"/>
                </a:solidFill>
                <a:latin typeface="Times New Roman"/>
                <a:ea typeface="华文细黑"/>
                <a:cs typeface="Times New Roman"/>
              </a:rPr>
              <a:t>年中</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以十二年光阴成此许多作品，他的感想之丰富，观察之深刻，意境之隽永，字句之正确，他人所苦思力索而不易得当的，他就很自然的写出来，这是何等天才！何等学力！</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他还称赞道，鲁迅著作</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方面较多，蹊径独辟，为后学开示无数法门，所以鄙人敢以新文学开山目之</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p:txBody>
      </p:sp>
    </p:spTree>
    <p:extLst>
      <p:ext uri="{BB962C8B-B14F-4D97-AF65-F5344CB8AC3E}">
        <p14:creationId xmlns:p14="http://schemas.microsoft.com/office/powerpoint/2010/main" val="128122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608" y="809195"/>
            <a:ext cx="11593287" cy="4564815"/>
          </a:xfrm>
          <a:prstGeom prst="rect">
            <a:avLst/>
          </a:prstGeom>
        </p:spPr>
        <p:txBody>
          <a:bodyPr wrap="square" lIns="121898" tIns="60948" rIns="121898" bIns="60948">
            <a:spAutoFit/>
          </a:bodyPr>
          <a:lstStyle/>
          <a:p>
            <a:pPr lvl="0" indent="718185" algn="just">
              <a:lnSpc>
                <a:spcPct val="150000"/>
              </a:lnSpc>
            </a:pPr>
            <a:r>
              <a:rPr lang="en-US" altLang="zh-CN" sz="2800" kern="100" dirty="0">
                <a:solidFill>
                  <a:prstClr val="black"/>
                </a:solidFill>
                <a:latin typeface="Times New Roman"/>
                <a:ea typeface="华文细黑"/>
                <a:cs typeface="Courier New"/>
              </a:rPr>
              <a:t>1938</a:t>
            </a:r>
            <a:r>
              <a:rPr lang="zh-CN" altLang="zh-CN" sz="2800" kern="100" dirty="0">
                <a:solidFill>
                  <a:prstClr val="black"/>
                </a:solidFill>
                <a:latin typeface="Times New Roman"/>
                <a:ea typeface="华文细黑"/>
                <a:cs typeface="Times New Roman"/>
              </a:rPr>
              <a:t>年</a:t>
            </a:r>
            <a:r>
              <a:rPr lang="en-US" altLang="zh-CN" sz="2800" kern="100" dirty="0">
                <a:solidFill>
                  <a:prstClr val="black"/>
                </a:solidFill>
                <a:latin typeface="Times New Roman"/>
                <a:ea typeface="华文细黑"/>
                <a:cs typeface="Courier New"/>
              </a:rPr>
              <a:t>6</a:t>
            </a:r>
            <a:r>
              <a:rPr lang="zh-CN" altLang="zh-CN" sz="2800" kern="100" dirty="0">
                <a:solidFill>
                  <a:prstClr val="black"/>
                </a:solidFill>
                <a:latin typeface="Times New Roman"/>
                <a:ea typeface="华文细黑"/>
                <a:cs typeface="Times New Roman"/>
              </a:rPr>
              <a:t>月间，《鲁迅全集》二十卷本终于出版，他又为《鲁迅全集》纪念本题字。鲁迅纪念委员会为答谢他，让沈雁冰转赠一套《鲁迅全集》</a:t>
            </a:r>
            <a:r>
              <a:rPr lang="zh-CN" altLang="zh-CN" sz="2800" kern="100" spc="-100" dirty="0">
                <a:solidFill>
                  <a:prstClr val="black"/>
                </a:solidFill>
                <a:latin typeface="Times New Roman"/>
                <a:ea typeface="华文细黑"/>
                <a:cs typeface="Times New Roman"/>
              </a:rPr>
              <a:t>纪念本。可是，他早已按价付了一百元钱的订金。许广平知道此事后，立即</a:t>
            </a:r>
            <a:r>
              <a:rPr lang="zh-CN" altLang="zh-CN" sz="2800" kern="100" dirty="0">
                <a:solidFill>
                  <a:prstClr val="black"/>
                </a:solidFill>
                <a:latin typeface="Times New Roman"/>
                <a:ea typeface="华文细黑"/>
                <a:cs typeface="Times New Roman"/>
              </a:rPr>
              <a:t>让鲁迅纪念委员会干事王纪元将钱退还；并说，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赠送先生一套《全集》</a:t>
            </a:r>
            <a:r>
              <a:rPr lang="zh-CN" altLang="zh-CN" sz="2800" kern="100" dirty="0" smtClean="0">
                <a:solidFill>
                  <a:prstClr val="black"/>
                </a:solidFill>
                <a:latin typeface="Times New Roman"/>
                <a:ea typeface="华文细黑"/>
                <a:cs typeface="Times New Roman"/>
              </a:rPr>
              <a:t>，为纪念委员会中所议决，望先生万勿推却</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。然而，他却坚持将钱交于纪念委员会，并复函说：</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鄙人对于鲁迅先生身后，终不愿毫无物质之补助，请以此款改作赙敬。</a:t>
            </a:r>
            <a:r>
              <a:rPr lang="en-US" altLang="zh-CN" sz="2800" kern="100" dirty="0" smtClean="0">
                <a:solidFill>
                  <a:prstClr val="black"/>
                </a:solidFill>
                <a:latin typeface="宋体"/>
                <a:ea typeface="华文细黑"/>
                <a:cs typeface="Times New Roman"/>
              </a:rPr>
              <a:t>”</a:t>
            </a:r>
            <a:endParaRPr lang="en-US" altLang="zh-CN" sz="1050" kern="100" dirty="0" smtClean="0">
              <a:solidFill>
                <a:prstClr val="black"/>
              </a:solidFill>
              <a:latin typeface="宋体"/>
              <a:cs typeface="Courier New"/>
            </a:endParaRPr>
          </a:p>
        </p:txBody>
      </p:sp>
    </p:spTree>
    <p:extLst>
      <p:ext uri="{BB962C8B-B14F-4D97-AF65-F5344CB8AC3E}">
        <p14:creationId xmlns:p14="http://schemas.microsoft.com/office/powerpoint/2010/main" val="1449649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57146"/>
            <a:ext cx="11593287" cy="594006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他和宋庆龄还以鲁迅纪念委员会主席和副主席的名义，发表《征订〈鲁迅全集〉精制纪念本启》。这则启事里说：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鲁迅先生为一代文宗，毕生著述，承清季朴学之绪余，奠现代文坛之础石</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编印《鲁迅全集》，目的是</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欲以唤醒国魂，砥砺士气</a:t>
            </a:r>
            <a:r>
              <a:rPr lang="en-US" altLang="zh-CN" sz="2800" kern="100" dirty="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lvl="0" indent="720000" algn="just">
              <a:lnSpc>
                <a:spcPct val="150000"/>
              </a:lnSpc>
            </a:pPr>
            <a:r>
              <a:rPr lang="zh-CN" altLang="zh-CN" sz="2800" kern="100" dirty="0" smtClean="0">
                <a:solidFill>
                  <a:prstClr val="black"/>
                </a:solidFill>
                <a:latin typeface="Times New Roman"/>
                <a:ea typeface="华文细黑"/>
                <a:cs typeface="Times New Roman"/>
              </a:rPr>
              <a:t>许广平对蔡元培为鲁迅所做的一切极为感谢和崇敬，她撰文说：</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蔡先生对全集出版方面，曾再三赐予援助，计划久远，费去不少精神，且曾向商务印书馆设法订立契约</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蔡先生文章道德，海内传颂；鲁迅先生一生深蒙提掖，此次更承为全集作序，知何宗尚。鲁迅先生有知，亦必含笑九泉，岂徒私人之感幸。</a:t>
            </a:r>
            <a:r>
              <a:rPr lang="en-US" altLang="zh-CN" sz="2800" kern="100" dirty="0" smtClean="0">
                <a:solidFill>
                  <a:prstClr val="black"/>
                </a:solidFill>
                <a:latin typeface="宋体"/>
                <a:ea typeface="华文细黑"/>
                <a:cs typeface="Times New Roman"/>
              </a:rPr>
              <a:t>”</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选自《传记文学》</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286438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37506"/>
            <a:ext cx="11478502" cy="4001071"/>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zh-CN" altLang="zh-CN" sz="2800" kern="100" dirty="0">
                <a:latin typeface="Times New Roman"/>
                <a:ea typeface="华文细黑"/>
                <a:cs typeface="Times New Roman"/>
              </a:rPr>
              <a:t>蔡元培和鲁迅都是浙江绍兴人，蔡元培长鲁迅</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岁。</a:t>
            </a:r>
            <a:r>
              <a:rPr lang="en-US" altLang="zh-CN" sz="2800" kern="100" dirty="0">
                <a:latin typeface="Times New Roman"/>
                <a:ea typeface="华文细黑"/>
                <a:cs typeface="Courier New"/>
              </a:rPr>
              <a:t>1904</a:t>
            </a:r>
            <a:r>
              <a:rPr lang="zh-CN" altLang="zh-CN" sz="2800" kern="100" dirty="0">
                <a:latin typeface="Times New Roman"/>
                <a:ea typeface="华文细黑"/>
                <a:cs typeface="Times New Roman"/>
              </a:rPr>
              <a:t>年蔡元培创立光复会，鲁迅经由朋友与之结识。</a:t>
            </a:r>
            <a:r>
              <a:rPr lang="en-US" altLang="zh-CN" sz="2800" kern="100" dirty="0">
                <a:latin typeface="Times New Roman"/>
                <a:ea typeface="华文细黑"/>
                <a:cs typeface="Courier New"/>
              </a:rPr>
              <a:t>1912</a:t>
            </a:r>
            <a:r>
              <a:rPr lang="zh-CN" altLang="zh-CN" sz="2800" kern="100" dirty="0">
                <a:latin typeface="Times New Roman"/>
                <a:ea typeface="华文细黑"/>
                <a:cs typeface="Times New Roman"/>
              </a:rPr>
              <a:t>年蔡元培任教育总长，聘鲁迅到教育部工作。</a:t>
            </a:r>
            <a:r>
              <a:rPr lang="en-US" altLang="zh-CN" sz="2800" kern="100" dirty="0">
                <a:latin typeface="Times New Roman"/>
                <a:ea typeface="华文细黑"/>
                <a:cs typeface="Courier New"/>
              </a:rPr>
              <a:t>1917</a:t>
            </a:r>
            <a:r>
              <a:rPr lang="zh-CN" altLang="zh-CN" sz="2800" kern="100" dirty="0">
                <a:latin typeface="Times New Roman"/>
                <a:ea typeface="华文细黑"/>
                <a:cs typeface="Times New Roman"/>
              </a:rPr>
              <a:t>年至</a:t>
            </a:r>
            <a:r>
              <a:rPr lang="en-US" altLang="zh-CN" sz="2800" kern="100" dirty="0">
                <a:latin typeface="Times New Roman"/>
                <a:ea typeface="华文细黑"/>
                <a:cs typeface="Courier New"/>
              </a:rPr>
              <a:t>1927</a:t>
            </a:r>
            <a:r>
              <a:rPr lang="zh-CN" altLang="zh-CN" sz="2800" kern="100" dirty="0">
                <a:latin typeface="Times New Roman"/>
                <a:ea typeface="华文细黑"/>
                <a:cs typeface="Times New Roman"/>
              </a:rPr>
              <a:t>年蔡元培任北京大学校长，开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之风，曾聘鲁迅讲授中国小说史。</a:t>
            </a:r>
            <a:r>
              <a:rPr lang="en-US" altLang="zh-CN" sz="2800" kern="100" dirty="0">
                <a:latin typeface="Times New Roman"/>
                <a:ea typeface="华文细黑"/>
                <a:cs typeface="Courier New"/>
              </a:rPr>
              <a:t>1927</a:t>
            </a:r>
            <a:r>
              <a:rPr lang="zh-CN" altLang="zh-CN" sz="2800" kern="100" dirty="0">
                <a:latin typeface="Times New Roman"/>
                <a:ea typeface="华文细黑"/>
                <a:cs typeface="Times New Roman"/>
              </a:rPr>
              <a:t>年蔡元培任大学院院长，聘鲁迅为特约著作员。</a:t>
            </a:r>
            <a:endParaRPr lang="zh-CN" altLang="zh-CN" sz="1050" kern="100" dirty="0">
              <a:effectLst/>
              <a:latin typeface="宋体"/>
              <a:cs typeface="Courier New"/>
            </a:endParaRPr>
          </a:p>
        </p:txBody>
      </p:sp>
    </p:spTree>
    <p:extLst>
      <p:ext uri="{BB962C8B-B14F-4D97-AF65-F5344CB8AC3E}">
        <p14:creationId xmlns:p14="http://schemas.microsoft.com/office/powerpoint/2010/main" val="3377942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77466"/>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文中哪些事体现了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蔡元培对鲁迅的没世不渝的友谊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8" name="TextBox 7"/>
          <p:cNvSpPr txBox="1"/>
          <p:nvPr/>
        </p:nvSpPr>
        <p:spPr>
          <a:xfrm>
            <a:off x="9695606" y="6934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77576" y="1351087"/>
            <a:ext cx="11162246" cy="3970318"/>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欣赏鲁迅才德，多次聘任鲁迅。</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参加鲁迅治丧委员会，写挽联，</a:t>
            </a:r>
            <a:r>
              <a:rPr lang="zh-CN" altLang="zh-CN" sz="2800" kern="100" dirty="0">
                <a:latin typeface="Times New Roman"/>
                <a:ea typeface="华文细黑"/>
                <a:cs typeface="Times New Roman"/>
              </a:rPr>
              <a:t>亲为执绋、致辞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发表文章追忆与鲁迅交往的故事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帮助《鲁迅全集》顺利通过政府审查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为《鲁迅全集》作序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发表《征订〈鲁迅全集〉精制纪念本启》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71739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981522"/>
            <a:ext cx="11478502"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事例概括是一种把许多具体事情归纳起来的概括，是一种由事到事的概括。要在通读全文、了解文本大意的基础上，采用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划分文本层次，提取关键词句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的办法。</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划分全文或段落层次。划分层次是在快速阅读、了解文意的基础上，厘清文本的脉络层次和行文思路，是为深入理解文意、归纳内容要点或主旨做准备。通过概括层意，可以确定答题的主要段落、次要段落，从而排除次要或不必要的段落，进一步缩小答题范围。</a:t>
            </a:r>
            <a:endParaRPr lang="zh-CN" altLang="zh-CN" sz="1050" kern="100" dirty="0">
              <a:effectLst/>
              <a:latin typeface="宋体"/>
              <a:cs typeface="Courier New"/>
            </a:endParaRPr>
          </a:p>
        </p:txBody>
      </p:sp>
      <p:sp>
        <p:nvSpPr>
          <p:cNvPr id="4" name="矩形 3"/>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290421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26624" y="3076446"/>
            <a:ext cx="8137164"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两大核心能力：筛选与</a:t>
            </a:r>
            <a:r>
              <a:rPr lang="zh-CN" altLang="en-US" sz="4000" b="1" dirty="0" smtClean="0">
                <a:solidFill>
                  <a:schemeClr val="bg1"/>
                </a:solidFill>
                <a:latin typeface="Times New Roman" pitchFamily="18" charset="0"/>
                <a:ea typeface="微软雅黑" pitchFamily="34" charset="-122"/>
                <a:cs typeface="Times New Roman" pitchFamily="18" charset="0"/>
              </a:rPr>
              <a:t>概括</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15170"/>
            <a:ext cx="1147850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提取关键词语或句子。对于事例概括来说，要提取出那些总括句、结论句或过渡句，并注意那些能交代对象、原因、经过、结果的词句。</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表述时一般采用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主＋谓＋宾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主语可以省略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，一定要包含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做了某事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或某事的意义或影响</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72285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88851"/>
            <a:ext cx="11478502"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二、事理概括</a:t>
            </a:r>
          </a:p>
          <a:p>
            <a:pPr algn="just">
              <a:lnSpc>
                <a:spcPct val="150000"/>
              </a:lnSpc>
              <a:spcAft>
                <a:spcPts val="0"/>
              </a:spcAft>
            </a:pPr>
            <a:r>
              <a:rPr lang="zh-CN" altLang="zh-CN" sz="2800" kern="100" dirty="0">
                <a:latin typeface="Times New Roman"/>
                <a:ea typeface="华文细黑"/>
                <a:cs typeface="Times New Roman"/>
              </a:rPr>
              <a:t>因为实用类文本尤其是传记，其一大特点是立足事实，事情的叙述在文本中占有很大篇幅，所以需要一种因事见理、化事为理的概括能力。这种能力需要透过事实，用理性的认知加以分析，概括出传主的人格、品质的特点，这种能力在实用类文本阅读和做题过程中特别重要而突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飞虎将军</a:t>
            </a: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陈纳德</a:t>
            </a:r>
          </a:p>
          <a:p>
            <a:pPr indent="718185" algn="just">
              <a:lnSpc>
                <a:spcPct val="150000"/>
              </a:lnSpc>
              <a:spcAft>
                <a:spcPts val="0"/>
              </a:spcAft>
            </a:pP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世纪三四十年代，中国人民正遭受着日本法西斯的疯狂蹂躏。战争中，从空中给予日本敌机致命打击的，是赫赫有名的美国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飞虎队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，其队长则是有着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飞虎将军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美称的陈纳德。</a:t>
            </a:r>
            <a:endParaRPr lang="zh-CN" altLang="zh-CN" sz="1050" kern="100" dirty="0">
              <a:effectLst/>
              <a:latin typeface="宋体"/>
              <a:cs typeface="Courier New"/>
            </a:endParaRPr>
          </a:p>
        </p:txBody>
      </p:sp>
    </p:spTree>
    <p:extLst>
      <p:ext uri="{BB962C8B-B14F-4D97-AF65-F5344CB8AC3E}">
        <p14:creationId xmlns:p14="http://schemas.microsoft.com/office/powerpoint/2010/main" val="72245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22904"/>
            <a:ext cx="11478502" cy="5211146"/>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1937</a:t>
            </a:r>
            <a:r>
              <a:rPr lang="zh-CN" altLang="zh-CN" sz="2800" kern="100" dirty="0">
                <a:latin typeface="Times New Roman"/>
                <a:ea typeface="华文细黑"/>
                <a:cs typeface="Times New Roman"/>
              </a:rPr>
              <a:t>年，中日之战一触即发，增强中国空军作战能力迫在眉睫。当时，陈纳德已经从美国空军退役，他的朋友，在中国担任中央信托局机要顾问的霍勃鲁克非常欣赏他精湛的飞行技术和过人的军事才能，推荐他来华担任国民政府航空委员会顾问，并给他寄去国民政府航空委员会秘书长宋美龄的亲笔邀请信。</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月，陈纳德来到上海作为期三个月的考察。在上海，陈纳德受到民众的热情欢迎和宋美龄的接见。他在日记中写道：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我终于在中国了。希望能在这里为正在争取民族团结和争取新生活的人民效劳。</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2167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204292"/>
            <a:ext cx="11478502" cy="6503807"/>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日卢沟桥事变，日本发动全面侵华战争。陈纳德听到消息，当即决定留在中国，表示愿在任何能尽其所能的岗位上服务。他认为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中国对日之战，是美国也将卷入的太平洋之战的序幕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要为中国，也为自己即将卷入战争的祖国尽一份力量。此后，陈纳德在芷江、昆明等地筹建航校，训练飞行员，悉心传授战斗机飞行技术和作战战术，他多年前的军事理论著作《防御性追击的作用》终于有了用武之地。同时，他着手建立一个全国性的地面空袭警报系统，以便战斗机驾驶员及时拦击敌机。为了增强空军的战斗力，</a:t>
            </a:r>
            <a:r>
              <a:rPr lang="en-US" altLang="zh-CN" sz="2800" kern="100" dirty="0">
                <a:latin typeface="Times New Roman"/>
                <a:ea typeface="华文细黑"/>
                <a:cs typeface="Courier New"/>
              </a:rPr>
              <a:t>1940</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月，陈纳德赴美招募志愿者。虽遭遇了很多挫折，但从未放弃。经过将近一年的艰苦努力，志愿队组建成功，后被编入美国陆军航空队。</a:t>
            </a:r>
            <a:endParaRPr lang="zh-CN" altLang="zh-CN" sz="1050" kern="100" dirty="0">
              <a:effectLst/>
              <a:latin typeface="宋体"/>
              <a:cs typeface="Courier New"/>
            </a:endParaRPr>
          </a:p>
        </p:txBody>
      </p:sp>
    </p:spTree>
    <p:extLst>
      <p:ext uri="{BB962C8B-B14F-4D97-AF65-F5344CB8AC3E}">
        <p14:creationId xmlns:p14="http://schemas.microsoft.com/office/powerpoint/2010/main" val="4182268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02810"/>
            <a:ext cx="11478502" cy="6586394"/>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1941</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日，珍珠港事件爆发，太平洋战争全面展开。</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日，志愿队在昆明和日军进行第一次正面交锋。日军来犯的</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架轰炸机有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架被击落，逃跑的</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架中又有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架损于途中。而志愿队的飞机全部安全返航，只有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名驾驶员受轻伤。首战告捷，给饱受日机轰炸的昆明人民以极大的鼓舞。当天晚上，昆明各界人士为志愿队举行了盛大的庆功会。陈纳德深受感动，热泪不禁涌出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报纸头版头条报道战斗经过，称美国志愿队的飞机是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飞虎队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从此成为志愿队的代称</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次日清晨，陈纳德收到驻扎在缅甸首都仰光的第三中队的报告，说有敌机在附近出没。陈纳德立即复电说：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据过去日本人的惯例，侦察</a:t>
            </a:r>
            <a:r>
              <a:rPr lang="zh-CN" altLang="zh-CN" sz="2800" kern="100" spc="-50" dirty="0">
                <a:latin typeface="Times New Roman"/>
                <a:ea typeface="华文细黑"/>
                <a:cs typeface="Times New Roman"/>
              </a:rPr>
              <a:t>机出现区域的地面重要军事目标，将会在次日，最迟不超过三日遭到</a:t>
            </a:r>
            <a:r>
              <a:rPr lang="zh-CN" altLang="zh-CN" sz="2800" kern="100" spc="-50" dirty="0" smtClean="0">
                <a:latin typeface="Times New Roman"/>
                <a:ea typeface="华文细黑"/>
                <a:cs typeface="Times New Roman"/>
              </a:rPr>
              <a:t>空</a:t>
            </a:r>
            <a:r>
              <a:rPr lang="zh-CN" altLang="zh-CN" sz="2800" kern="100" spc="-50" dirty="0">
                <a:solidFill>
                  <a:prstClr val="black"/>
                </a:solidFill>
                <a:latin typeface="Times New Roman"/>
                <a:ea typeface="华文细黑"/>
                <a:cs typeface="Times New Roman"/>
              </a:rPr>
              <a:t>袭，</a:t>
            </a:r>
            <a:endParaRPr lang="zh-CN" altLang="zh-CN" sz="1050" kern="100" spc="-50" dirty="0">
              <a:latin typeface="宋体"/>
              <a:cs typeface="Courier New"/>
            </a:endParaRPr>
          </a:p>
        </p:txBody>
      </p:sp>
    </p:spTree>
    <p:extLst>
      <p:ext uri="{BB962C8B-B14F-4D97-AF65-F5344CB8AC3E}">
        <p14:creationId xmlns:p14="http://schemas.microsoft.com/office/powerpoint/2010/main" val="3680938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14067"/>
            <a:ext cx="11478502" cy="5940063"/>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务必</a:t>
            </a:r>
            <a:r>
              <a:rPr lang="zh-CN" altLang="zh-CN" sz="2800" kern="100" dirty="0">
                <a:solidFill>
                  <a:prstClr val="black"/>
                </a:solidFill>
                <a:latin typeface="Times New Roman"/>
                <a:ea typeface="华文细黑"/>
                <a:cs typeface="Times New Roman"/>
              </a:rPr>
              <a:t>严加戒备。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果然不出所料，</a:t>
            </a:r>
            <a:r>
              <a:rPr lang="en-US" altLang="zh-CN" sz="2800" kern="100" dirty="0">
                <a:solidFill>
                  <a:prstClr val="black"/>
                </a:solidFill>
                <a:latin typeface="Times New Roman"/>
                <a:ea typeface="华文细黑"/>
                <a:cs typeface="Courier New"/>
              </a:rPr>
              <a:t>23</a:t>
            </a:r>
            <a:r>
              <a:rPr lang="zh-CN" altLang="zh-CN" sz="2800" kern="100" dirty="0">
                <a:solidFill>
                  <a:prstClr val="black"/>
                </a:solidFill>
                <a:latin typeface="Times New Roman"/>
                <a:ea typeface="华文细黑"/>
                <a:cs typeface="Times New Roman"/>
              </a:rPr>
              <a:t>日开始，日军连续空袭仰光，飞虎队第三中队和英国皇家空军迎头痛击，给日军以沉重打击。仰光的连续空战，吸引了全世界的目光，陈纳德也从一个鲜为人知的、退役的美国陆军航空队上尉，成为名扬天下的新闻人物</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此后，飞虎队又在怒江阻截战、桂林保卫战等战役中，取得一个又一个重大胜利，沉重打击了日本法西斯，为中国人民战胜日本侵略者，也为世界反法西斯斗争的胜利做出巨大贡献。陈纳德</a:t>
            </a:r>
            <a:r>
              <a:rPr lang="en-US" altLang="zh-CN" sz="2800" kern="100" dirty="0">
                <a:latin typeface="Times New Roman"/>
                <a:ea typeface="华文细黑"/>
                <a:cs typeface="Courier New"/>
              </a:rPr>
              <a:t>1942</a:t>
            </a:r>
            <a:r>
              <a:rPr lang="zh-CN" altLang="zh-CN" sz="2800" kern="100" dirty="0">
                <a:latin typeface="Times New Roman"/>
                <a:ea typeface="华文细黑"/>
                <a:cs typeface="Times New Roman"/>
              </a:rPr>
              <a:t>年晋升为准将后，主动向中国政府提出停发津贴。</a:t>
            </a:r>
            <a:r>
              <a:rPr lang="en-US" altLang="zh-CN" sz="2800" kern="100" dirty="0">
                <a:latin typeface="Times New Roman"/>
                <a:ea typeface="华文细黑"/>
                <a:cs typeface="Courier New"/>
              </a:rPr>
              <a:t>1943</a:t>
            </a:r>
            <a:r>
              <a:rPr lang="zh-CN" altLang="zh-CN" sz="2800" kern="100" dirty="0">
                <a:latin typeface="Times New Roman"/>
                <a:ea typeface="华文细黑"/>
                <a:cs typeface="Times New Roman"/>
              </a:rPr>
              <a:t>年晋升为少将，同年</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月，成为美国著名的《时代》杂志的封面人物。</a:t>
            </a:r>
            <a:r>
              <a:rPr lang="en-US" altLang="zh-CN" sz="2800" kern="100" dirty="0">
                <a:latin typeface="Times New Roman"/>
                <a:ea typeface="华文细黑"/>
                <a:cs typeface="Courier New"/>
              </a:rPr>
              <a:t>1958</a:t>
            </a:r>
            <a:r>
              <a:rPr lang="zh-CN" altLang="zh-CN" sz="2800" kern="100" dirty="0">
                <a:latin typeface="Times New Roman"/>
                <a:ea typeface="华文细黑"/>
                <a:cs typeface="Times New Roman"/>
              </a:rPr>
              <a:t>年临终前又晋升为中将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02491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79860"/>
            <a:ext cx="11478502" cy="58582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抗战八年，陈纳德领导的飞虎队和中国人民风雨同舟，生死与共，建立了深厚的友谊。</a:t>
            </a:r>
            <a:r>
              <a:rPr lang="en-US" altLang="zh-CN" sz="2800" kern="100" dirty="0">
                <a:latin typeface="Times New Roman"/>
                <a:ea typeface="华文细黑"/>
                <a:cs typeface="Courier New"/>
              </a:rPr>
              <a:t>1945</a:t>
            </a:r>
            <a:r>
              <a:rPr lang="zh-CN" altLang="zh-CN" sz="2800" kern="100" dirty="0">
                <a:latin typeface="Times New Roman"/>
                <a:ea typeface="华文细黑"/>
                <a:cs typeface="Times New Roman"/>
              </a:rPr>
              <a:t>年飞虎队解散时，陈纳德受到中国国民政府的最高嘉奖。在中国，陈纳德还收获了爱情，</a:t>
            </a:r>
            <a:r>
              <a:rPr lang="en-US" altLang="zh-CN" sz="2800" kern="100" dirty="0">
                <a:latin typeface="Times New Roman"/>
                <a:ea typeface="华文细黑"/>
                <a:cs typeface="Courier New"/>
              </a:rPr>
              <a:t>1947</a:t>
            </a:r>
            <a:r>
              <a:rPr lang="zh-CN" altLang="zh-CN" sz="2800" kern="100" dirty="0">
                <a:latin typeface="Times New Roman"/>
                <a:ea typeface="华文细黑"/>
                <a:cs typeface="Times New Roman"/>
              </a:rPr>
              <a:t>年和中国记者陈香梅喜结良缘。陈纳德的命运和中国紧密地联系在一起，正如他所说的，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我虽然是美国人，但我和中国发生了如此密切的关系，大家共患难，同生死，所以我也算是半个中国人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陈纳德去世后，安葬在美国阿林顿公墓。墓碑正面镌刻着他生前获得的各种奖章和勋章，背面写着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陈纳德将军之墓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七个中文大字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摘编自赵家业《陈纳德》</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7420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07852"/>
            <a:ext cx="11478502"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抗战初期，美国政府对日本侵华战争持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态度，日本人知道有美国顾问在华帮助中国，要求美国下令让他们离开。美国国务院发布撤回命令，但陈纳德拒不执行，他斩钉截铁地说：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日本人离开中国时，我会高高兴兴地离开中国。</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百度百科</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中国人的友谊最宝贵的表现，莫过于在日军占领区冒着生命危险搭救被追杀的美国飞行员和从那些地区不断地送来情报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为了扩建在成都郊外的飞机跑道，那里一下子就聚集了三十余万民工，三个月就完成了全部</a:t>
            </a:r>
            <a:r>
              <a:rPr lang="zh-CN" altLang="zh-CN" sz="2800" kern="100" dirty="0" smtClean="0">
                <a:latin typeface="Times New Roman"/>
                <a:ea typeface="华文细黑"/>
                <a:cs typeface="Times New Roman"/>
              </a:rPr>
              <a:t>工程。</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《陈纳德回忆录》</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843272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261442"/>
            <a:ext cx="11478502" cy="2626592"/>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③</a:t>
            </a:r>
            <a:r>
              <a:rPr lang="en-US" altLang="zh-CN" sz="2800" kern="100" dirty="0">
                <a:solidFill>
                  <a:prstClr val="black"/>
                </a:solidFill>
                <a:latin typeface="Times New Roman"/>
                <a:ea typeface="华文细黑"/>
                <a:cs typeface="Courier New"/>
              </a:rPr>
              <a:t>1990</a:t>
            </a:r>
            <a:r>
              <a:rPr lang="zh-CN" altLang="zh-CN" sz="2800" kern="100" dirty="0">
                <a:solidFill>
                  <a:prstClr val="black"/>
                </a:solidFill>
                <a:latin typeface="Times New Roman"/>
                <a:ea typeface="华文细黑"/>
                <a:cs typeface="Times New Roman"/>
              </a:rPr>
              <a:t>年，美国发行了纪念陈纳德将军的邮票。当年的飞虎队队员每年军人节都要到华盛顿祭奠他。在中国，重庆要建飞虎队纪念馆，昆明把从城里到机场的一条公路，重新命名为陈纳德路</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r">
              <a:lnSpc>
                <a:spcPct val="150000"/>
              </a:lnSpc>
            </a:pP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《北京青年报》</a:t>
            </a:r>
            <a:r>
              <a:rPr lang="en-US" altLang="zh-CN" sz="2800" kern="100" dirty="0">
                <a:solidFill>
                  <a:prstClr val="black"/>
                </a:solidFill>
                <a:latin typeface="Times New Roman"/>
                <a:ea typeface="华文细黑"/>
                <a:cs typeface="Courier New"/>
              </a:rPr>
              <a:t>2007</a:t>
            </a:r>
            <a:r>
              <a:rPr lang="zh-CN" altLang="zh-CN" sz="2800" kern="100" dirty="0">
                <a:solidFill>
                  <a:prstClr val="black"/>
                </a:solidFill>
                <a:latin typeface="Times New Roman"/>
                <a:ea typeface="华文细黑"/>
                <a:cs typeface="Times New Roman"/>
              </a:rPr>
              <a:t>年</a:t>
            </a:r>
            <a:r>
              <a:rPr lang="en-US" altLang="zh-CN" sz="2800" kern="100" dirty="0">
                <a:solidFill>
                  <a:prstClr val="black"/>
                </a:solidFill>
                <a:latin typeface="Times New Roman"/>
                <a:ea typeface="华文细黑"/>
                <a:cs typeface="Courier New"/>
              </a:rPr>
              <a:t>11</a:t>
            </a:r>
            <a:r>
              <a:rPr lang="zh-CN" altLang="zh-CN" sz="2800" kern="100" dirty="0">
                <a:solidFill>
                  <a:prstClr val="black"/>
                </a:solidFill>
                <a:latin typeface="Times New Roman"/>
                <a:ea typeface="华文细黑"/>
                <a:cs typeface="Times New Roman"/>
              </a:rPr>
              <a:t>月</a:t>
            </a:r>
            <a:r>
              <a:rPr lang="en-US" altLang="zh-CN" sz="2800" kern="100" dirty="0">
                <a:solidFill>
                  <a:prstClr val="black"/>
                </a:solidFill>
                <a:latin typeface="Times New Roman"/>
                <a:ea typeface="华文细黑"/>
                <a:cs typeface="Courier New"/>
              </a:rPr>
              <a:t>12</a:t>
            </a:r>
            <a:r>
              <a:rPr lang="zh-CN" altLang="zh-CN" sz="2800" kern="100" dirty="0">
                <a:solidFill>
                  <a:prstClr val="black"/>
                </a:solidFill>
                <a:latin typeface="Times New Roman"/>
                <a:ea typeface="华文细黑"/>
                <a:cs typeface="Times New Roman"/>
              </a:rPr>
              <a:t>日</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477022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17426"/>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陈纳德的人格魅力是他至今仍被怀念的一个重要原因。请结合材料简要分析。</a:t>
            </a:r>
            <a:endParaRPr lang="zh-CN" altLang="zh-CN" sz="1050" kern="100" dirty="0">
              <a:effectLst/>
              <a:latin typeface="宋体"/>
              <a:cs typeface="Courier New"/>
            </a:endParaRPr>
          </a:p>
        </p:txBody>
      </p:sp>
      <p:sp>
        <p:nvSpPr>
          <p:cNvPr id="4" name="TextBox 3"/>
          <p:cNvSpPr txBox="1"/>
          <p:nvPr/>
        </p:nvSpPr>
        <p:spPr>
          <a:xfrm>
            <a:off x="9760041" y="9095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p:cNvSpPr txBox="1"/>
          <p:nvPr/>
        </p:nvSpPr>
        <p:spPr>
          <a:xfrm>
            <a:off x="10840161" y="9095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 解析</a:t>
            </a:r>
          </a:p>
        </p:txBody>
      </p:sp>
      <p:sp>
        <p:nvSpPr>
          <p:cNvPr id="6" name="矩形 5"/>
          <p:cNvSpPr/>
          <p:nvPr/>
        </p:nvSpPr>
        <p:spPr>
          <a:xfrm>
            <a:off x="478582" y="1473959"/>
            <a:ext cx="11377264" cy="3323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强烈的正义感，过人的勇气：</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七七事变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后立即决定留在中国支援抗战，即使美国国务院发布命令也不撤回</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意志坚定，百折不挠：克服了重重困难，招募志愿者来华参战</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真诚正直，善良友爱：主动要求国民政府停发津贴，得到陈香梅的爱情，飞虎队队员每年组织悼念活动。</a:t>
            </a:r>
            <a:endParaRPr lang="zh-CN" altLang="zh-CN" sz="1050" kern="100" dirty="0">
              <a:solidFill>
                <a:srgbClr val="C00000"/>
              </a:solidFill>
              <a:effectLst/>
              <a:latin typeface="宋体"/>
              <a:cs typeface="Courier New"/>
            </a:endParaRPr>
          </a:p>
        </p:txBody>
      </p:sp>
      <p:sp>
        <p:nvSpPr>
          <p:cNvPr id="7" name="矩形 6"/>
          <p:cNvSpPr/>
          <p:nvPr/>
        </p:nvSpPr>
        <p:spPr>
          <a:xfrm>
            <a:off x="478582" y="4865431"/>
            <a:ext cx="11377264"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答题时要紧扣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人格魅力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四个字，从一系列具体事件中概括出陈纳德的精神特点。同时要结合全文内容，包括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相关链接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部分。从多角度分析，包括正面描写和侧面描写。</a:t>
            </a:r>
            <a:endParaRPr lang="zh-CN" altLang="zh-CN" sz="1050" kern="100" dirty="0">
              <a:effectLst/>
              <a:latin typeface="宋体"/>
              <a:cs typeface="Courier New"/>
            </a:endParaRPr>
          </a:p>
        </p:txBody>
      </p:sp>
    </p:spTree>
    <p:extLst>
      <p:ext uri="{BB962C8B-B14F-4D97-AF65-F5344CB8AC3E}">
        <p14:creationId xmlns:p14="http://schemas.microsoft.com/office/powerpoint/2010/main" val="405533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animBg="1"/>
      <p:bldP spid="6" grpId="1" animBg="1"/>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60526"/>
            <a:ext cx="11449272" cy="4093404"/>
          </a:xfrm>
          <a:prstGeom prst="rect">
            <a:avLst/>
          </a:prstGeom>
        </p:spPr>
        <p:txBody>
          <a:bodyPr wrap="square" lIns="121898" tIns="60948" rIns="121898" bIns="60948">
            <a:spAutoFit/>
          </a:bodyPr>
          <a:lstStyle/>
          <a:p>
            <a:pPr algn="just">
              <a:lnSpc>
                <a:spcPct val="150000"/>
              </a:lnSpc>
            </a:pPr>
            <a:r>
              <a:rPr lang="zh-CN" altLang="zh-CN" sz="3200" b="1" kern="100" dirty="0">
                <a:solidFill>
                  <a:schemeClr val="bg2">
                    <a:lumMod val="25000"/>
                  </a:schemeClr>
                </a:solidFill>
                <a:latin typeface="+mj-ea"/>
                <a:ea typeface="+mj-ea"/>
                <a:cs typeface="Times New Roman"/>
              </a:rPr>
              <a:t>核心能力一：信息筛选与整合</a:t>
            </a:r>
            <a:endParaRPr lang="en-US" altLang="zh-CN" sz="3200" b="1" kern="100" dirty="0">
              <a:solidFill>
                <a:schemeClr val="bg2">
                  <a:lumMod val="25000"/>
                </a:schemeClr>
              </a:solidFill>
              <a:latin typeface="+mj-ea"/>
              <a:ea typeface="+mj-ea"/>
              <a:cs typeface="Times New Roman"/>
            </a:endParaRPr>
          </a:p>
          <a:p>
            <a:pPr algn="just">
              <a:lnSpc>
                <a:spcPct val="150000"/>
              </a:lnSpc>
              <a:spcAft>
                <a:spcPts val="0"/>
              </a:spcAft>
            </a:pPr>
            <a:r>
              <a:rPr lang="zh-CN" altLang="zh-CN" sz="2800" b="1" kern="100" dirty="0">
                <a:solidFill>
                  <a:srgbClr val="0000FF"/>
                </a:solidFill>
                <a:latin typeface="+mj-ea"/>
                <a:ea typeface="+mj-ea"/>
                <a:cs typeface="Times New Roman"/>
              </a:rPr>
              <a:t>一、信息筛选与整合应遵守的原则和意识</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尊重文本原则</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筛选整合信息时，要充分尊重文本事实，必须排除自身主观因素的干扰，不以自己个人平素所获知识取代文本事实，更不以自己个人的是非为是非，筛选整合出来的信息相对于文本本身来说，必须是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原生态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0165" y="928564"/>
            <a:ext cx="11563765"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化事为理是一种理性的认知和概括能力。所谓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事</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，就是文本中的事实材料；所谓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，就是从这些事实材料中提炼、抽象出的道理、认识。如何</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因事见理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化事为理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呢？请看下面的例题指导。</a:t>
            </a:r>
            <a:r>
              <a:rPr lang="zh-CN" altLang="en-US" sz="1050" kern="100" dirty="0" smtClean="0">
                <a:latin typeface="宋体"/>
                <a:cs typeface="Courier New"/>
              </a:rPr>
              <a:t>、</a:t>
            </a:r>
            <a:endParaRPr lang="en-US" altLang="zh-CN" sz="1050" kern="100" dirty="0" smtClean="0">
              <a:latin typeface="宋体"/>
              <a:cs typeface="Courier New"/>
            </a:endParaRPr>
          </a:p>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例题指导</a:t>
            </a:r>
            <a:r>
              <a:rPr lang="en-US" altLang="zh-CN" sz="2800" b="1" kern="100" dirty="0">
                <a:solidFill>
                  <a:srgbClr val="0000FF"/>
                </a:solidFill>
                <a:latin typeface="IPAPANNEW"/>
                <a:ea typeface="华文细黑"/>
                <a:cs typeface="Times New Roman"/>
              </a:rPr>
              <a:t>]</a:t>
            </a:r>
            <a:endParaRPr lang="zh-CN" altLang="zh-CN" sz="1050" b="1" kern="100" dirty="0">
              <a:solidFill>
                <a:srgbClr val="0000FF"/>
              </a:solidFill>
              <a:latin typeface="宋体"/>
              <a:cs typeface="Courier New"/>
            </a:endParaRPr>
          </a:p>
          <a:p>
            <a:pPr lvl="0" algn="just">
              <a:lnSpc>
                <a:spcPct val="150000"/>
              </a:lnSpc>
            </a:pPr>
            <a:r>
              <a:rPr lang="zh-CN" altLang="zh-CN" sz="2800" b="1" kern="100" dirty="0">
                <a:solidFill>
                  <a:prstClr val="black"/>
                </a:solidFill>
                <a:latin typeface="Times New Roman"/>
                <a:ea typeface="华文细黑"/>
                <a:cs typeface="Times New Roman"/>
              </a:rPr>
              <a:t>文章：</a:t>
            </a:r>
            <a:r>
              <a:rPr lang="zh-CN" altLang="zh-CN" sz="2800" kern="100" dirty="0">
                <a:solidFill>
                  <a:prstClr val="black"/>
                </a:solidFill>
                <a:latin typeface="Times New Roman"/>
                <a:ea typeface="华文细黑"/>
                <a:cs typeface="Times New Roman"/>
              </a:rPr>
              <a:t>《先生之风山高水长》</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原文略</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50000"/>
              </a:lnSpc>
            </a:pPr>
            <a:r>
              <a:rPr lang="zh-CN" altLang="zh-CN" sz="2800" b="1" kern="100" dirty="0">
                <a:solidFill>
                  <a:prstClr val="black"/>
                </a:solidFill>
                <a:latin typeface="Times New Roman"/>
                <a:ea typeface="华文细黑"/>
                <a:cs typeface="Times New Roman"/>
              </a:rPr>
              <a:t>题目：</a:t>
            </a:r>
            <a:r>
              <a:rPr lang="zh-CN" altLang="zh-CN" sz="2800" kern="100" dirty="0">
                <a:solidFill>
                  <a:prstClr val="black"/>
                </a:solidFill>
                <a:latin typeface="Times New Roman"/>
                <a:ea typeface="华文细黑"/>
                <a:cs typeface="Times New Roman"/>
              </a:rPr>
              <a:t>金开诚先生有哪些值得世人学习的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风范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？请用自己的语言分条归纳。</a:t>
            </a:r>
            <a:endParaRPr lang="zh-CN" altLang="zh-CN" sz="1050" kern="100" dirty="0">
              <a:solidFill>
                <a:prstClr val="black"/>
              </a:solidFill>
              <a:latin typeface="宋体"/>
              <a:cs typeface="Courier New"/>
            </a:endParaRPr>
          </a:p>
          <a:p>
            <a:pPr lvl="0" algn="just">
              <a:lnSpc>
                <a:spcPct val="150000"/>
              </a:lnSpc>
            </a:pPr>
            <a:r>
              <a:rPr lang="zh-CN" altLang="zh-CN" sz="2800" b="1" kern="100" spc="-100" dirty="0">
                <a:solidFill>
                  <a:prstClr val="black"/>
                </a:solidFill>
                <a:latin typeface="Times New Roman"/>
                <a:ea typeface="华文细黑"/>
                <a:cs typeface="Times New Roman"/>
              </a:rPr>
              <a:t>分析：</a:t>
            </a:r>
            <a:r>
              <a:rPr lang="zh-CN" altLang="zh-CN" sz="2800" kern="100" spc="-100" dirty="0">
                <a:solidFill>
                  <a:prstClr val="black"/>
                </a:solidFill>
                <a:latin typeface="Times New Roman"/>
                <a:ea typeface="华文细黑"/>
                <a:cs typeface="Times New Roman"/>
              </a:rPr>
              <a:t>下面看看如何将筛选出的金先生的六件典型事件加以</a:t>
            </a:r>
            <a:r>
              <a:rPr lang="en-US" altLang="zh-CN" sz="2800" kern="100" spc="-100" dirty="0">
                <a:solidFill>
                  <a:prstClr val="black"/>
                </a:solidFill>
                <a:latin typeface="宋体"/>
                <a:ea typeface="华文细黑"/>
                <a:cs typeface="Times New Roman"/>
              </a:rPr>
              <a:t>“</a:t>
            </a:r>
            <a:r>
              <a:rPr lang="zh-CN" altLang="zh-CN" sz="2800" kern="100" spc="-100" dirty="0">
                <a:solidFill>
                  <a:prstClr val="black"/>
                </a:solidFill>
                <a:latin typeface="Times New Roman"/>
                <a:ea typeface="华文细黑"/>
                <a:cs typeface="Times New Roman"/>
              </a:rPr>
              <a:t>分析提炼</a:t>
            </a:r>
            <a:r>
              <a:rPr lang="en-US" altLang="zh-CN" sz="2800" kern="100" spc="-100" dirty="0">
                <a:solidFill>
                  <a:prstClr val="black"/>
                </a:solidFill>
                <a:latin typeface="宋体"/>
                <a:ea typeface="华文细黑"/>
                <a:cs typeface="Times New Roman"/>
              </a:rPr>
              <a:t>”</a:t>
            </a:r>
            <a:r>
              <a:rPr lang="zh-CN" altLang="zh-CN" sz="2800" kern="100" spc="-100" dirty="0" smtClean="0">
                <a:solidFill>
                  <a:prstClr val="black"/>
                </a:solidFill>
                <a:latin typeface="Times New Roman"/>
                <a:ea typeface="华文细黑"/>
                <a:cs typeface="Times New Roman"/>
              </a:rPr>
              <a:t>。</a:t>
            </a:r>
            <a:endParaRPr lang="zh-CN" altLang="zh-CN" sz="1050" kern="100" spc="-100" dirty="0">
              <a:solidFill>
                <a:prstClr val="black"/>
              </a:solidFill>
              <a:latin typeface="宋体"/>
              <a:cs typeface="Courier New"/>
            </a:endParaRPr>
          </a:p>
        </p:txBody>
      </p:sp>
      <p:sp>
        <p:nvSpPr>
          <p:cNvPr id="6" name="矩形 5"/>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715961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200" y="726608"/>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《金开诚文集》</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出版时，他的眼睛不好，已不能自己校对，仍然对排版错字盯得很紧。从他的身上我深刻地体会到什么叫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校字如仇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。金先生备课超出常人地认真，讲稿上写满细细密密的小字，而且对着镜子录音练习讲授，他几乎把自己讲课的每一段内容都背下来。</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化事为理：</a:t>
            </a:r>
            <a:r>
              <a:rPr lang="zh-CN" altLang="zh-CN" sz="2800" kern="100" dirty="0">
                <a:latin typeface="Times New Roman"/>
                <a:ea typeface="华文细黑"/>
                <a:cs typeface="Times New Roman"/>
              </a:rPr>
              <a:t>自己校对，对错字盯得紧，可见金先生做学问严谨；备课超常认真，背讲课内容，说明金先生兢兢业业，从而概括出金先生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治学严谨</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92995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166" y="155768"/>
            <a:ext cx="11593287" cy="658639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像金先生这样德高望重的教授，很多已经不上大课。但他在北京大学书法所授课期间，却坚持连续几天上大课。记得每次上课后我送他回家，见他坐在后车座上，面色憔悴，极度疲劳。</a:t>
            </a:r>
            <a:endParaRPr lang="zh-CN" altLang="zh-CN" sz="1050" kern="100" dirty="0">
              <a:solidFill>
                <a:prstClr val="black"/>
              </a:solidFill>
              <a:latin typeface="宋体"/>
              <a:cs typeface="Courier New"/>
            </a:endParaRPr>
          </a:p>
          <a:p>
            <a:pPr algn="just">
              <a:lnSpc>
                <a:spcPct val="150000"/>
              </a:lnSpc>
              <a:spcAft>
                <a:spcPts val="0"/>
              </a:spcAft>
            </a:pPr>
            <a:r>
              <a:rPr lang="zh-CN" altLang="zh-CN" sz="2800" b="1" kern="100" dirty="0" smtClean="0">
                <a:latin typeface="Times New Roman"/>
                <a:ea typeface="华文细黑"/>
                <a:cs typeface="Times New Roman"/>
              </a:rPr>
              <a:t>化事为理：</a:t>
            </a:r>
            <a:r>
              <a:rPr lang="zh-CN" altLang="zh-CN" sz="2800" kern="100" dirty="0" smtClean="0">
                <a:latin typeface="Times New Roman"/>
                <a:ea typeface="华文细黑"/>
                <a:cs typeface="Times New Roman"/>
              </a:rPr>
              <a:t>德高望重坚持上课，连续上大课足以说明金先生</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热爱教育事业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热爱教育事业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还不全是值得世人学习的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风范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，再从具体到一般概括出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敬业勤业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他善于从语词句篇章的细处入手做学问，从文辞的考辨到书写自己的思想，其学问是由小及大，由具体而广博。</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化事为理：</a:t>
            </a:r>
            <a:r>
              <a:rPr lang="zh-CN" altLang="zh-CN" sz="2800" kern="100" dirty="0">
                <a:latin typeface="Times New Roman"/>
                <a:ea typeface="华文细黑"/>
                <a:cs typeface="Times New Roman"/>
              </a:rPr>
              <a:t>文章从细处着手，注意文辞考辨，学问注重积累，这一切都可以用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务真求实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来概括</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59714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12325"/>
            <a:ext cx="11478502" cy="529373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他把自己的晚年献给了东方文化和中国思想的重建大业，站在中国立场上为中国文化发展做贡献。</a:t>
            </a:r>
            <a:endParaRPr lang="zh-CN" altLang="zh-CN" sz="1050" kern="100" dirty="0">
              <a:solidFill>
                <a:prstClr val="black"/>
              </a:solidFill>
              <a:latin typeface="宋体"/>
              <a:cs typeface="Courier New"/>
            </a:endParaRPr>
          </a:p>
          <a:p>
            <a:pPr lvl="0" algn="just">
              <a:lnSpc>
                <a:spcPct val="150000"/>
              </a:lnSpc>
            </a:pPr>
            <a:r>
              <a:rPr lang="zh-CN" altLang="zh-CN" sz="2800" b="1" kern="100" dirty="0" smtClean="0">
                <a:solidFill>
                  <a:prstClr val="black"/>
                </a:solidFill>
                <a:latin typeface="Times New Roman"/>
                <a:ea typeface="华文细黑"/>
                <a:cs typeface="Times New Roman"/>
              </a:rPr>
              <a:t>化事为理：</a:t>
            </a:r>
            <a:r>
              <a:rPr lang="zh-CN" altLang="zh-CN" sz="2800" kern="100" dirty="0" smtClean="0">
                <a:solidFill>
                  <a:prstClr val="black"/>
                </a:solidFill>
                <a:latin typeface="Times New Roman"/>
                <a:ea typeface="华文细黑"/>
                <a:cs typeface="Times New Roman"/>
              </a:rPr>
              <a:t>辛苦了大半辈子，晚年还勤耕不息，只要有东方文化和中国思想，就有他奉献的身影，这种</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风范</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可称为</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执着奉献</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金先生在无锡一所大学任书法所所长，经常为无锡大众讲演。他自豪地说自己开创了一个先例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不收费讲演。</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化事为理：</a:t>
            </a:r>
            <a:r>
              <a:rPr lang="zh-CN" altLang="zh-CN" sz="2800" kern="100" dirty="0">
                <a:latin typeface="Times New Roman"/>
                <a:ea typeface="华文细黑"/>
                <a:cs typeface="Times New Roman"/>
              </a:rPr>
              <a:t>在铜臭味浓重的今天，金先生仍能坚持免费讲演，用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淡泊利益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来概括这件事是最好不过的了</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401129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15618"/>
            <a:ext cx="11593287" cy="594006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金先生认为，学生论文出了问题，老师有重大责任，为人为学，必须战战兢兢，如履薄冰。先生为了看论文特意买了个高倍放大镜，逐字逐句地读。发现论文的问题后，他把这个学生叫来，提了近百条意见。</a:t>
            </a:r>
            <a:endParaRPr lang="zh-CN" altLang="zh-CN" sz="1050" kern="100" dirty="0">
              <a:solidFill>
                <a:prstClr val="black"/>
              </a:solidFill>
              <a:latin typeface="宋体"/>
              <a:cs typeface="Courier New"/>
            </a:endParaRPr>
          </a:p>
          <a:p>
            <a:pPr algn="just">
              <a:lnSpc>
                <a:spcPct val="150000"/>
              </a:lnSpc>
              <a:spcAft>
                <a:spcPts val="0"/>
              </a:spcAft>
            </a:pPr>
            <a:r>
              <a:rPr lang="zh-CN" altLang="zh-CN" sz="2800" b="1" kern="100" dirty="0" smtClean="0">
                <a:latin typeface="Times New Roman"/>
                <a:ea typeface="华文细黑"/>
                <a:cs typeface="Times New Roman"/>
              </a:rPr>
              <a:t>化事为理：</a:t>
            </a:r>
            <a:r>
              <a:rPr lang="zh-CN" altLang="zh-CN" sz="2800" kern="100" dirty="0" smtClean="0">
                <a:latin typeface="Times New Roman"/>
                <a:ea typeface="华文细黑"/>
                <a:cs typeface="Times New Roman"/>
              </a:rPr>
              <a:t>现在不少大学教授很忙，忙得无暇顾及学生的作业，但金先生认为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教不好，师之惰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，他要尽自己全部心思去对待自己的工作，不能误人子弟，这种</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风范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叫</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尽责尽力</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至此</a:t>
            </a:r>
            <a:r>
              <a:rPr lang="zh-CN" altLang="zh-CN" sz="2800" kern="100" dirty="0">
                <a:latin typeface="Times New Roman"/>
                <a:ea typeface="华文细黑"/>
                <a:cs typeface="Times New Roman"/>
              </a:rPr>
              <a:t>，从事到理，得到我们想要的答案：</a:t>
            </a:r>
            <a:endParaRPr lang="zh-CN" altLang="zh-CN" sz="1050" kern="100" dirty="0">
              <a:latin typeface="宋体"/>
              <a:cs typeface="Courier New"/>
            </a:endParaRPr>
          </a:p>
          <a:p>
            <a:pPr>
              <a:lnSpc>
                <a:spcPct val="150000"/>
              </a:lnSpc>
            </a:pPr>
            <a:r>
              <a:rPr lang="en-US" altLang="zh-CN" sz="2800" kern="100" spc="-100" dirty="0">
                <a:latin typeface="宋体"/>
                <a:ea typeface="华文细黑"/>
                <a:cs typeface="Times New Roman"/>
              </a:rPr>
              <a:t>①</a:t>
            </a:r>
            <a:r>
              <a:rPr lang="zh-CN" altLang="zh-CN" sz="2800" kern="100" spc="-100" dirty="0">
                <a:latin typeface="Times New Roman"/>
                <a:ea typeface="华文细黑"/>
                <a:cs typeface="Times New Roman"/>
              </a:rPr>
              <a:t>治学严谨，</a:t>
            </a:r>
            <a:r>
              <a:rPr lang="en-US" altLang="zh-CN" sz="2800" kern="100" spc="-100" dirty="0">
                <a:latin typeface="宋体"/>
                <a:ea typeface="华文细黑"/>
                <a:cs typeface="Times New Roman"/>
              </a:rPr>
              <a:t>②</a:t>
            </a:r>
            <a:r>
              <a:rPr lang="zh-CN" altLang="zh-CN" sz="2800" kern="100" spc="-100" dirty="0">
                <a:latin typeface="Times New Roman"/>
                <a:ea typeface="华文细黑"/>
                <a:cs typeface="Times New Roman"/>
              </a:rPr>
              <a:t>敬业勤业，</a:t>
            </a:r>
            <a:r>
              <a:rPr lang="en-US" altLang="zh-CN" sz="2800" kern="100" spc="-100" dirty="0">
                <a:latin typeface="宋体"/>
                <a:ea typeface="华文细黑"/>
                <a:cs typeface="Times New Roman"/>
              </a:rPr>
              <a:t>③</a:t>
            </a:r>
            <a:r>
              <a:rPr lang="zh-CN" altLang="zh-CN" sz="2800" kern="100" spc="-100" dirty="0">
                <a:latin typeface="Times New Roman"/>
                <a:ea typeface="华文细黑"/>
                <a:cs typeface="Times New Roman"/>
              </a:rPr>
              <a:t>务真求实，</a:t>
            </a:r>
            <a:r>
              <a:rPr lang="en-US" altLang="zh-CN" sz="2800" kern="100" spc="-100" dirty="0">
                <a:latin typeface="宋体"/>
                <a:ea typeface="华文细黑"/>
                <a:cs typeface="Times New Roman"/>
              </a:rPr>
              <a:t>④</a:t>
            </a:r>
            <a:r>
              <a:rPr lang="zh-CN" altLang="zh-CN" sz="2800" kern="100" spc="-100" dirty="0">
                <a:latin typeface="Times New Roman"/>
                <a:ea typeface="华文细黑"/>
                <a:cs typeface="Times New Roman"/>
              </a:rPr>
              <a:t>执着奉献，</a:t>
            </a:r>
            <a:r>
              <a:rPr lang="en-US" altLang="zh-CN" sz="2800" kern="100" spc="-100" dirty="0">
                <a:latin typeface="宋体"/>
                <a:ea typeface="华文细黑"/>
                <a:cs typeface="Times New Roman"/>
              </a:rPr>
              <a:t>⑤</a:t>
            </a:r>
            <a:r>
              <a:rPr lang="zh-CN" altLang="zh-CN" sz="2800" kern="100" spc="-100" dirty="0">
                <a:latin typeface="Times New Roman"/>
                <a:ea typeface="华文细黑"/>
                <a:cs typeface="Times New Roman"/>
              </a:rPr>
              <a:t>淡泊利益</a:t>
            </a:r>
            <a:r>
              <a:rPr lang="zh-CN" altLang="zh-CN" sz="2800" kern="100" spc="-100" dirty="0" smtClean="0">
                <a:latin typeface="Times New Roman"/>
                <a:ea typeface="华文细黑"/>
                <a:cs typeface="Times New Roman"/>
              </a:rPr>
              <a:t>，</a:t>
            </a:r>
            <a:r>
              <a:rPr lang="en-US" altLang="zh-CN" sz="2800" kern="100" spc="-100" dirty="0" smtClean="0">
                <a:latin typeface="宋体"/>
                <a:ea typeface="华文细黑"/>
                <a:cs typeface="Times New Roman"/>
              </a:rPr>
              <a:t>⑥</a:t>
            </a:r>
            <a:r>
              <a:rPr lang="zh-CN" altLang="zh-CN" sz="2800" kern="100" spc="-100" dirty="0">
                <a:latin typeface="Times New Roman"/>
                <a:ea typeface="华文细黑"/>
                <a:cs typeface="Times New Roman"/>
              </a:rPr>
              <a:t>尽</a:t>
            </a:r>
            <a:r>
              <a:rPr lang="zh-CN" altLang="zh-CN" sz="2800" kern="100" dirty="0">
                <a:latin typeface="Times New Roman"/>
                <a:ea typeface="华文细黑"/>
                <a:cs typeface="Times New Roman"/>
              </a:rPr>
              <a:t>责尽力</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133420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70144" y="3076446"/>
            <a:ext cx="8650125" cy="707886"/>
          </a:xfrm>
          <a:prstGeom prst="rect">
            <a:avLst/>
          </a:prstGeom>
        </p:spPr>
        <p:txBody>
          <a:bodyPr wrap="none">
            <a:spAutoFit/>
          </a:bodyPr>
          <a:lstStyle/>
          <a:p>
            <a:pPr lvl="0" algn="ctr"/>
            <a:r>
              <a:rPr lang="en-US" altLang="zh-CN" sz="4000" b="1" dirty="0"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三类题型：事迹、特点、原因</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5418"/>
            <a:ext cx="11449272" cy="774740"/>
          </a:xfrm>
          <a:prstGeom prst="rect">
            <a:avLst/>
          </a:prstGeom>
        </p:spPr>
        <p:txBody>
          <a:bodyPr wrap="square" lIns="121898" tIns="60948" rIns="121898" bIns="60948">
            <a:spAutoFit/>
          </a:bodyPr>
          <a:lstStyle/>
          <a:p>
            <a:pPr algn="just">
              <a:lnSpc>
                <a:spcPct val="150000"/>
              </a:lnSpc>
            </a:pPr>
            <a:r>
              <a:rPr lang="zh-CN" altLang="zh-CN" sz="3200" b="1" kern="100" dirty="0">
                <a:solidFill>
                  <a:schemeClr val="bg2">
                    <a:lumMod val="25000"/>
                  </a:schemeClr>
                </a:solidFill>
                <a:latin typeface="+mj-ea"/>
                <a:ea typeface="+mj-ea"/>
                <a:cs typeface="Times New Roman"/>
              </a:rPr>
              <a:t>题型一：概括分析传主生平经历、</a:t>
            </a:r>
            <a:r>
              <a:rPr lang="zh-CN" altLang="zh-CN" sz="3200" b="1" kern="100">
                <a:solidFill>
                  <a:schemeClr val="bg2">
                    <a:lumMod val="25000"/>
                  </a:schemeClr>
                </a:solidFill>
                <a:latin typeface="+mj-ea"/>
                <a:ea typeface="+mj-ea"/>
                <a:cs typeface="Times New Roman"/>
              </a:rPr>
              <a:t>事迹</a:t>
            </a:r>
            <a:r>
              <a:rPr lang="zh-CN" altLang="zh-CN" sz="3200" b="1" kern="100" smtClean="0">
                <a:solidFill>
                  <a:schemeClr val="bg2">
                    <a:lumMod val="25000"/>
                  </a:schemeClr>
                </a:solidFill>
                <a:latin typeface="+mj-ea"/>
                <a:ea typeface="+mj-ea"/>
                <a:cs typeface="Times New Roman"/>
              </a:rPr>
              <a:t>贡献</a:t>
            </a:r>
            <a:endParaRPr lang="zh-CN" altLang="zh-CN" sz="3200" b="1" kern="100" dirty="0">
              <a:solidFill>
                <a:schemeClr val="bg2">
                  <a:lumMod val="25000"/>
                </a:schemeClr>
              </a:solidFill>
              <a:latin typeface="+mj-ea"/>
              <a:ea typeface="+mj-ea"/>
              <a:cs typeface="Times New Roman"/>
            </a:endParaRPr>
          </a:p>
        </p:txBody>
      </p:sp>
      <p:sp>
        <p:nvSpPr>
          <p:cNvPr id="3" name="矩形 2"/>
          <p:cNvSpPr/>
          <p:nvPr/>
        </p:nvSpPr>
        <p:spPr>
          <a:xfrm>
            <a:off x="334566" y="799406"/>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280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一九四四年的春天来得特别艰难。</a:t>
            </a:r>
            <a:endParaRPr lang="zh-CN" altLang="zh-CN" sz="28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白墙黑瓦、碧波荡漾的水城嘉兴。</a:t>
            </a:r>
            <a:endParaRPr lang="zh-CN" altLang="zh-CN" sz="28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贫病交煎，专心一志，致力译事的朱生豪突然卧病。意识到这一次的病情非同往常，朱生豪趁着尚有一点余力，勉强坐到冰冷的书桌旁，从容地为莎士比亚戏剧集撰写了《译者自序》。</a:t>
            </a:r>
            <a:endParaRPr lang="zh-CN" altLang="zh-CN" sz="28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一九一二年，朱生豪出生在园子边上一间破旧的老屋。不久，父亲生意失败，全家顿时陷入贫穷的境地。朱生豪不得不寄养在姑妈家。幸亏母亲暗中留有一笔专款，朱生豪得以顺利地升入秀州中学。</a:t>
            </a:r>
            <a:endParaRPr lang="zh-CN" altLang="zh-CN" sz="280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29223"/>
            <a:ext cx="11679403" cy="6587029"/>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秀州中学原是教会学校。校长窦维斯，美国人，亲自教朱生豪英语。讲得一口标准英语的窦校长，强烈地吸引了朱生豪亲近美丽的英文。窦校长器重朱生豪，常常让读英语读得很漂亮的朱生豪朗读课文。升入高中后，朱生豪的课本里多了一本《莎氏乐府本事》。他还选学了《哈姆莱特》和《裘里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凯撒》的片段。小小少年，开始接触英国大文豪的作品了。</a:t>
            </a:r>
            <a:endParaRPr lang="zh-CN" altLang="zh-CN" sz="28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十七岁，出门远行的年龄。朱生豪背起铺盖，拎着一只形影不离的</a:t>
            </a:r>
            <a:r>
              <a:rPr lang="zh-CN" altLang="zh-CN" sz="2800" kern="100" spc="-100" dirty="0">
                <a:latin typeface="Times New Roman"/>
                <a:ea typeface="华文细黑"/>
                <a:cs typeface="Times New Roman"/>
              </a:rPr>
              <a:t>小藤箱，来到省城杭州，靠了学费全免和奖学金，就读于之江大学国文系</a:t>
            </a:r>
            <a:r>
              <a:rPr lang="zh-CN" altLang="zh-CN" sz="2800" kern="100" spc="-100" dirty="0" smtClean="0">
                <a:latin typeface="Times New Roman"/>
                <a:ea typeface="华文细黑"/>
                <a:cs typeface="Times New Roman"/>
              </a:rPr>
              <a:t>。</a:t>
            </a:r>
            <a:endParaRPr lang="en-US" altLang="zh-CN" sz="2800" kern="100" spc="-100" dirty="0" smtClean="0">
              <a:latin typeface="宋体"/>
              <a:cs typeface="Courier New"/>
            </a:endParaRPr>
          </a:p>
          <a:p>
            <a:pPr lvl="0" indent="715963" algn="just">
              <a:lnSpc>
                <a:spcPct val="150000"/>
              </a:lnSpc>
            </a:pPr>
            <a:r>
              <a:rPr lang="zh-CN" altLang="zh-CN" sz="2800" kern="100" dirty="0">
                <a:solidFill>
                  <a:prstClr val="black"/>
                </a:solidFill>
                <a:latin typeface="Times New Roman"/>
                <a:ea typeface="华文细黑"/>
                <a:cs typeface="Times New Roman"/>
              </a:rPr>
              <a:t>很快，朱生豪受聘上海世界书局英文编辑。月薪七十大洋。除了寄回嘉兴老家三十大洋，留下必要的开支外，他大量地买来了莎士比亚、华兹华斯、雪莱、济慈等英国诗人的作品集，如饥似渴地吸纳着异域的营养</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8068"/>
            <a:ext cx="11449272" cy="6686935"/>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smtClean="0">
                <a:latin typeface="Times New Roman"/>
                <a:ea typeface="华文细黑"/>
                <a:cs typeface="Times New Roman"/>
              </a:rPr>
              <a:t>那一年</a:t>
            </a:r>
            <a:r>
              <a:rPr lang="zh-CN" altLang="zh-CN" sz="2800" kern="100" dirty="0">
                <a:latin typeface="Times New Roman"/>
                <a:ea typeface="华文细黑"/>
                <a:cs typeface="Times New Roman"/>
              </a:rPr>
              <a:t>，他二十四岁。朱生豪一展大才的机会终于来了。</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上海，上世纪三十年代中期，中国文化的中心。世界书局决定翻译全套莎士比亚。对朱生豪知之甚深的詹文浒，力主他挑起这副艰巨的重担。莎翁逝世三百余年后，在东方的中国，莎士比亚与朱生豪相遇了。</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几经斟酌，朱生豪决定以明白晓畅的散文体译出。朱生豪信心十足，两百万字的翻译任务，预计两年内完成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何等的气魄。</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哪想到，这一译，几乎十个年头</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indent="715963" algn="just">
              <a:lnSpc>
                <a:spcPct val="140000"/>
              </a:lnSpc>
            </a:pPr>
            <a:r>
              <a:rPr lang="zh-CN" altLang="zh-CN" sz="2800" kern="100" dirty="0" smtClean="0">
                <a:latin typeface="Times New Roman"/>
                <a:ea typeface="华文细黑"/>
                <a:cs typeface="Times New Roman"/>
              </a:rPr>
              <a:t>一九四一年十二月七日，太平洋战争爆发，日军占领租界，凌晨冲入报馆。诗人的生命受到严重的威胁。他杂在排字工人中间，在荷枪实</a:t>
            </a:r>
            <a:r>
              <a:rPr lang="zh-CN" altLang="zh-CN" sz="2800" kern="100" dirty="0">
                <a:solidFill>
                  <a:prstClr val="black"/>
                </a:solidFill>
                <a:latin typeface="Times New Roman"/>
                <a:ea typeface="华文细黑"/>
                <a:cs typeface="Times New Roman"/>
              </a:rPr>
              <a:t>弹的日军刺刀底下徒手逃出。而两年补译的莎剧，还有自编的三本诗集，再一次毁于一旦</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969732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257" y="155768"/>
            <a:ext cx="11679403"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Times New Roman"/>
                <a:ea typeface="华文细黑"/>
                <a:cs typeface="Times New Roman"/>
              </a:rPr>
              <a:t>朱生豪</a:t>
            </a:r>
            <a:r>
              <a:rPr lang="zh-CN" altLang="zh-CN" sz="2800" kern="100" dirty="0">
                <a:latin typeface="Times New Roman"/>
                <a:ea typeface="华文细黑"/>
                <a:cs typeface="Times New Roman"/>
              </a:rPr>
              <a:t>陷入了绝望的边缘。</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这个天才的灵魂开始喊疼了。躺了半年多，他连说话的力气都没有了，哪里还有雄健的心力继续这译莎的伟业。</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病情一天比一天加重，病榻上的诗人是安静的。忽然，他两眼发直，口中念起古英文，声音由低渐高，一颗带血的灵魂似乎要从一只咳嗽不断的嗓子里迸将出来了。宋清如辨出，那是莎士比亚的戏剧台词。</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两分钟后，三十二岁的朱生豪停止了呼吸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indent="718185" algn="just">
              <a:lnSpc>
                <a:spcPct val="150000"/>
              </a:lnSpc>
            </a:pPr>
            <a:r>
              <a:rPr lang="zh-CN" altLang="zh-CN" sz="2800" kern="100" dirty="0">
                <a:solidFill>
                  <a:prstClr val="black"/>
                </a:solidFill>
                <a:latin typeface="Times New Roman"/>
                <a:ea typeface="华文细黑"/>
                <a:cs typeface="Times New Roman"/>
              </a:rPr>
              <a:t>灵魂的灯盏灭了。</a:t>
            </a:r>
            <a:endParaRPr lang="zh-CN" altLang="zh-CN" sz="1050" kern="100" dirty="0">
              <a:solidFill>
                <a:prstClr val="black"/>
              </a:solidFill>
              <a:latin typeface="宋体"/>
              <a:cs typeface="Courier New"/>
            </a:endParaRPr>
          </a:p>
          <a:p>
            <a:pPr lvl="0" indent="718185" algn="just">
              <a:lnSpc>
                <a:spcPct val="150000"/>
              </a:lnSpc>
            </a:pPr>
            <a:r>
              <a:rPr lang="zh-CN" altLang="zh-CN" sz="2800" kern="100" dirty="0">
                <a:solidFill>
                  <a:prstClr val="black"/>
                </a:solidFill>
                <a:latin typeface="Times New Roman"/>
                <a:ea typeface="华文细黑"/>
                <a:cs typeface="Times New Roman"/>
              </a:rPr>
              <a:t>那一年，整个中国在下雪</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indent="718185" algn="r">
              <a:lnSpc>
                <a:spcPct val="150000"/>
              </a:lnSpc>
            </a:pP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选自邹汉明《带血的莎魂》</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04155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711858"/>
            <a:ext cx="11449272" cy="4518136"/>
          </a:xfrm>
          <a:prstGeom prst="rect">
            <a:avLst/>
          </a:prstGeom>
        </p:spPr>
        <p:txBody>
          <a:bodyPr wrap="square" lIns="121898" tIns="60948" rIns="121898" bIns="60948">
            <a:spAutoFit/>
          </a:bodyPr>
          <a:lstStyle/>
          <a:p>
            <a:pPr lvl="0" algn="just">
              <a:lnSpc>
                <a:spcPct val="150000"/>
              </a:lnSpc>
            </a:pPr>
            <a:r>
              <a:rPr lang="en-US" altLang="zh-CN" sz="2800" b="1" kern="100" dirty="0">
                <a:solidFill>
                  <a:prstClr val="black"/>
                </a:solidFill>
                <a:latin typeface="Times New Roman"/>
                <a:ea typeface="华文细黑"/>
                <a:cs typeface="Courier New"/>
              </a:rPr>
              <a:t>2.</a:t>
            </a:r>
            <a:r>
              <a:rPr lang="zh-CN" altLang="zh-CN" sz="2800" b="1" kern="100" dirty="0">
                <a:solidFill>
                  <a:prstClr val="black"/>
                </a:solidFill>
                <a:latin typeface="Times New Roman"/>
                <a:ea typeface="华文细黑"/>
                <a:cs typeface="Times New Roman"/>
              </a:rPr>
              <a:t>统观意识和结构意识</a:t>
            </a:r>
            <a:endParaRPr lang="zh-CN" altLang="zh-CN" sz="1050" b="1"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统观意识。首先必须从整体上把握文本。做题前一定要通读全文，学会整理阅读印象：</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文本主要说的是什么问题；</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作者的立场、观点、</a:t>
            </a:r>
            <a:endParaRPr lang="zh-CN" altLang="zh-CN" sz="1050" kern="100" dirty="0">
              <a:solidFill>
                <a:prstClr val="black"/>
              </a:solidFill>
              <a:latin typeface="宋体"/>
              <a:cs typeface="Courier New"/>
            </a:endParaRPr>
          </a:p>
          <a:p>
            <a:pPr lvl="0" algn="just">
              <a:lnSpc>
                <a:spcPct val="150000"/>
              </a:lnSpc>
            </a:pPr>
            <a:r>
              <a:rPr lang="zh-CN" altLang="zh-CN" sz="2800" kern="100" dirty="0" smtClean="0">
                <a:solidFill>
                  <a:prstClr val="black"/>
                </a:solidFill>
                <a:latin typeface="Times New Roman"/>
                <a:ea typeface="华文细黑"/>
                <a:cs typeface="Times New Roman"/>
              </a:rPr>
              <a:t>态度是怎样的；</a:t>
            </a:r>
            <a:r>
              <a:rPr lang="en-US" altLang="zh-CN" sz="2800" kern="100" dirty="0" smtClean="0">
                <a:solidFill>
                  <a:prstClr val="black"/>
                </a:solidFill>
                <a:latin typeface="宋体"/>
                <a:ea typeface="华文细黑"/>
                <a:cs typeface="Times New Roman"/>
              </a:rPr>
              <a:t>③</a:t>
            </a:r>
            <a:r>
              <a:rPr lang="zh-CN" altLang="zh-CN" sz="2800" kern="100" dirty="0" smtClean="0">
                <a:solidFill>
                  <a:prstClr val="black"/>
                </a:solidFill>
                <a:latin typeface="Times New Roman"/>
                <a:ea typeface="华文细黑"/>
                <a:cs typeface="Times New Roman"/>
              </a:rPr>
              <a:t>文本是按照怎样的顺序布局谋篇、组织文章的，段落</a:t>
            </a:r>
            <a:endParaRPr lang="zh-CN" altLang="zh-CN" sz="1050" kern="100" dirty="0" smtClean="0">
              <a:solidFill>
                <a:prstClr val="black"/>
              </a:solidFill>
              <a:latin typeface="宋体"/>
              <a:cs typeface="Courier New"/>
            </a:endParaRPr>
          </a:p>
          <a:p>
            <a:pPr lvl="0" algn="just">
              <a:lnSpc>
                <a:spcPct val="140000"/>
              </a:lnSpc>
            </a:pPr>
            <a:r>
              <a:rPr lang="zh-CN" altLang="zh-CN" sz="2800" kern="100" dirty="0" smtClean="0">
                <a:solidFill>
                  <a:prstClr val="black"/>
                </a:solidFill>
                <a:latin typeface="Times New Roman"/>
                <a:ea typeface="华文细黑"/>
                <a:cs typeface="Times New Roman"/>
              </a:rPr>
              <a:t>之间的关系如何。</a:t>
            </a:r>
            <a:endParaRPr lang="zh-CN" altLang="zh-CN" sz="1050" kern="100" dirty="0" smtClean="0">
              <a:solidFill>
                <a:prstClr val="black"/>
              </a:solidFill>
              <a:latin typeface="宋体"/>
              <a:cs typeface="Courier New"/>
            </a:endParaRPr>
          </a:p>
          <a:p>
            <a:pPr lvl="0" algn="just">
              <a:lnSpc>
                <a:spcPct val="140000"/>
              </a:lnSpc>
            </a:pPr>
            <a:r>
              <a:rPr lang="zh-CN" altLang="zh-CN" sz="2800" kern="100" dirty="0" smtClean="0">
                <a:solidFill>
                  <a:prstClr val="black"/>
                </a:solidFill>
                <a:latin typeface="Times New Roman"/>
                <a:ea typeface="华文细黑"/>
                <a:cs typeface="Times New Roman"/>
              </a:rPr>
              <a:t>如果</a:t>
            </a:r>
            <a:r>
              <a:rPr lang="zh-CN" altLang="zh-CN" sz="2800" kern="100" dirty="0">
                <a:solidFill>
                  <a:prstClr val="black"/>
                </a:solidFill>
                <a:latin typeface="Times New Roman"/>
                <a:ea typeface="华文细黑"/>
                <a:cs typeface="Times New Roman"/>
              </a:rPr>
              <a:t>缺乏统观意识，没有理清基本思路，就不能很好地把握内容重点，就容易为局部问题所牵引，先入为主，出现疏漏</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3802" y="1011158"/>
            <a:ext cx="11449272" cy="3354740"/>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zh-CN" altLang="zh-CN" sz="2800" kern="100" dirty="0">
                <a:latin typeface="Times New Roman"/>
                <a:ea typeface="华文细黑"/>
                <a:cs typeface="Times New Roman"/>
              </a:rPr>
              <a:t>夏承焘，一代词宗，曾执教之江大学，教朱生豪唐宋词。面对朱生豪的考卷，惊叹不已，在日记中写道：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朱生豪不易才也。阅朱生豪唐诗人短论七则，多前人未发之论，爽利无比。聪明才力，在余师友之间，不当以学生视之。朱生豪的才智，在古人中，亦只有苏东坡一人而已。</a:t>
            </a:r>
            <a:r>
              <a:rPr lang="en-US" altLang="zh-CN" sz="2800" kern="100" dirty="0" smtClean="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18280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694973"/>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根据文章内容，简要概括朱生豪一生与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译莎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有关的几段关键经历。</a:t>
            </a:r>
            <a:endParaRPr lang="zh-CN" altLang="zh-CN" sz="1050" kern="100" dirty="0">
              <a:effectLst/>
              <a:latin typeface="宋体"/>
              <a:cs typeface="Courier New"/>
            </a:endParaRPr>
          </a:p>
        </p:txBody>
      </p:sp>
      <p:sp>
        <p:nvSpPr>
          <p:cNvPr id="8" name="TextBox 7"/>
          <p:cNvSpPr txBox="1"/>
          <p:nvPr/>
        </p:nvSpPr>
        <p:spPr>
          <a:xfrm>
            <a:off x="526207" y="153330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509970" y="2186608"/>
            <a:ext cx="11273868" cy="2031325"/>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在秀州中学学到了纯正的英文，并培养了对西方文学的浓厚兴趣。</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在之江大学打下了唐诗宋词的中文底子，显示了诗歌的才情。</a:t>
            </a:r>
            <a:endParaRPr lang="en-US" altLang="zh-CN" sz="2800" kern="100" dirty="0">
              <a:latin typeface="Times New Roman"/>
              <a:ea typeface="华文细黑"/>
              <a:cs typeface="Times New Roman"/>
            </a:endParaRPr>
          </a:p>
          <a:p>
            <a:pPr lvl="0" algn="just">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上海世界书局慧眼识英才，为朱生豪搭建了翻译莎士比亚著作的平台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221227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3162" y="564013"/>
            <a:ext cx="11449272"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latin typeface="Times New Roman"/>
                <a:ea typeface="华文细黑"/>
                <a:cs typeface="Times New Roman"/>
              </a:rPr>
              <a:t>阅读下面的文字，完成文后题目。</a:t>
            </a:r>
            <a:endParaRPr lang="zh-CN" altLang="zh-CN" sz="1050" b="1" kern="100" dirty="0" smtClean="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梅派传奇梅葆玖</a:t>
            </a:r>
          </a:p>
          <a:p>
            <a:pPr indent="718185" algn="just">
              <a:lnSpc>
                <a:spcPct val="150000"/>
              </a:lnSpc>
              <a:spcAft>
                <a:spcPts val="0"/>
              </a:spcAft>
            </a:pPr>
            <a:r>
              <a:rPr lang="zh-CN" altLang="zh-CN" sz="2800" kern="100" dirty="0">
                <a:latin typeface="Times New Roman"/>
                <a:ea typeface="华文细黑"/>
                <a:cs typeface="Times New Roman"/>
              </a:rPr>
              <a:t>他是一代京剧大师之子，也是一位京剧大师；他是会说英语，爱吃牛排的京剧表演艺术家；他是</a:t>
            </a:r>
            <a:r>
              <a:rPr lang="en-US" altLang="zh-CN" sz="2800" kern="100" dirty="0">
                <a:latin typeface="Times New Roman"/>
                <a:ea typeface="华文细黑"/>
                <a:cs typeface="Courier New"/>
              </a:rPr>
              <a:t>49</a:t>
            </a:r>
            <a:r>
              <a:rPr lang="zh-CN" altLang="zh-CN" sz="2800" kern="100" dirty="0">
                <a:latin typeface="Times New Roman"/>
                <a:ea typeface="华文细黑"/>
                <a:cs typeface="Times New Roman"/>
              </a:rPr>
              <a:t>个徒弟的恩师，他是</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只猫的主人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贴在梅葆玖身上的标签很多，但如今所有这一切都消散了。</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25</a:t>
            </a:r>
            <a:r>
              <a:rPr lang="zh-CN" altLang="zh-CN" sz="2800" kern="100" dirty="0">
                <a:latin typeface="Times New Roman"/>
                <a:ea typeface="华文细黑"/>
                <a:cs typeface="Times New Roman"/>
              </a:rPr>
              <a:t>日</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时许，京剧表演艺术家、梅兰芳幼子梅葆玖在北京因病去世，享年</a:t>
            </a:r>
            <a:r>
              <a:rPr lang="en-US" altLang="zh-CN" sz="2800" kern="100" dirty="0">
                <a:latin typeface="Times New Roman"/>
                <a:ea typeface="华文细黑"/>
                <a:cs typeface="Courier New"/>
              </a:rPr>
              <a:t>82</a:t>
            </a:r>
            <a:r>
              <a:rPr lang="zh-CN" altLang="zh-CN" sz="2800" kern="100" dirty="0">
                <a:latin typeface="Times New Roman"/>
                <a:ea typeface="华文细黑"/>
                <a:cs typeface="Times New Roman"/>
              </a:rPr>
              <a:t>岁。</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29</a:t>
            </a:r>
            <a:r>
              <a:rPr lang="zh-CN" altLang="zh-CN" sz="2800" kern="100" dirty="0">
                <a:latin typeface="Times New Roman"/>
                <a:ea typeface="华文细黑"/>
                <a:cs typeface="Times New Roman"/>
              </a:rPr>
              <a:t>日是梅葆玖</a:t>
            </a:r>
            <a:r>
              <a:rPr lang="en-US" altLang="zh-CN" sz="2800" kern="100" dirty="0">
                <a:latin typeface="Times New Roman"/>
                <a:ea typeface="华文细黑"/>
                <a:cs typeface="Courier New"/>
              </a:rPr>
              <a:t>82</a:t>
            </a:r>
            <a:r>
              <a:rPr lang="zh-CN" altLang="zh-CN" sz="2800" kern="100" dirty="0">
                <a:latin typeface="Times New Roman"/>
                <a:ea typeface="华文细黑"/>
                <a:cs typeface="Times New Roman"/>
              </a:rPr>
              <a:t>岁的生日，两天后他因突发支气管痉挛导致脑缺氧被送医院抢救</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14431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0390" y="470797"/>
            <a:ext cx="11679403" cy="529373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梅葆玖，祖籍江苏泰州，国家一级演员。他是京剧艺术大师梅兰</a:t>
            </a:r>
            <a:r>
              <a:rPr lang="zh-CN" altLang="zh-CN" sz="2800" kern="100" spc="-50" dirty="0">
                <a:solidFill>
                  <a:prstClr val="black"/>
                </a:solidFill>
                <a:latin typeface="Times New Roman"/>
                <a:ea typeface="华文细黑"/>
                <a:cs typeface="Times New Roman"/>
              </a:rPr>
              <a:t>芳的第九个孩子，梅派艺术传人，北京京剧院梅兰芳京剧团团长。</a:t>
            </a:r>
            <a:r>
              <a:rPr lang="zh-CN" altLang="zh-CN" sz="2800" kern="100" spc="-50" dirty="0" smtClean="0">
                <a:solidFill>
                  <a:prstClr val="black"/>
                </a:solidFill>
                <a:latin typeface="Times New Roman"/>
                <a:ea typeface="华文细黑"/>
                <a:cs typeface="Times New Roman"/>
              </a:rPr>
              <a:t>代表</a:t>
            </a:r>
            <a:r>
              <a:rPr lang="zh-CN" altLang="en-US" sz="2800" kern="100" dirty="0" smtClean="0">
                <a:latin typeface="Times New Roman"/>
                <a:ea typeface="华文细黑"/>
                <a:cs typeface="Times New Roman"/>
              </a:rPr>
              <a:t>作</a:t>
            </a:r>
            <a:r>
              <a:rPr lang="zh-CN" altLang="zh-CN" sz="2800" kern="100" dirty="0" smtClean="0">
                <a:latin typeface="Times New Roman"/>
                <a:ea typeface="华文细黑"/>
                <a:cs typeface="Times New Roman"/>
              </a:rPr>
              <a:t>《霸王别姬》《贵妃醉酒》《穆桂英挂帅》《太真外传》《洛神》《西施》等。</a:t>
            </a:r>
            <a:r>
              <a:rPr lang="en-US" altLang="zh-CN" sz="2800" kern="100" dirty="0" smtClean="0">
                <a:latin typeface="Times New Roman"/>
                <a:ea typeface="华文细黑"/>
                <a:cs typeface="Courier New"/>
              </a:rPr>
              <a:t>2015</a:t>
            </a:r>
            <a:r>
              <a:rPr lang="zh-CN" altLang="zh-CN" sz="2800" kern="100" dirty="0" smtClean="0">
                <a:latin typeface="Times New Roman"/>
                <a:ea typeface="华文细黑"/>
                <a:cs typeface="Times New Roman"/>
              </a:rPr>
              <a:t>年，获第</a:t>
            </a:r>
            <a:r>
              <a:rPr lang="en-US" altLang="zh-CN" sz="2800" kern="100" dirty="0" smtClean="0">
                <a:latin typeface="Times New Roman"/>
                <a:ea typeface="华文细黑"/>
                <a:cs typeface="Courier New"/>
              </a:rPr>
              <a:t>15</a:t>
            </a:r>
            <a:r>
              <a:rPr lang="zh-CN" altLang="zh-CN" sz="2800" kern="100" dirty="0" smtClean="0">
                <a:latin typeface="Times New Roman"/>
                <a:ea typeface="华文细黑"/>
                <a:cs typeface="Times New Roman"/>
              </a:rPr>
              <a:t>届华鼎奖终身成就大奖。</a:t>
            </a:r>
            <a:endParaRPr lang="zh-CN" altLang="zh-CN" sz="1050" kern="100" dirty="0" smtClean="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Courier New"/>
              </a:rPr>
              <a:t>1934</a:t>
            </a:r>
            <a:r>
              <a:rPr lang="zh-CN" altLang="zh-CN" sz="2800" kern="100" dirty="0">
                <a:latin typeface="Times New Roman"/>
                <a:ea typeface="华文细黑"/>
                <a:cs typeface="Times New Roman"/>
              </a:rPr>
              <a:t>年的春天，梅葆玖出生于上海思南路的梅宅，是梅兰芳与福芝芳的第九个孩子，也是最小的孩子。作为唯一接过父亲男旦衣钵的孩子，他</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岁开始学艺，开蒙老师是王幼卿，又从陶玉芝、朱传茗、朱琴心等前辈学艺。</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岁正式登台演出《玉堂春》《四郎探母》等剧</a:t>
            </a:r>
            <a:r>
              <a:rPr lang="zh-CN" altLang="zh-CN" sz="2800" kern="100" dirty="0" smtClean="0">
                <a:latin typeface="Times New Roman"/>
                <a:ea typeface="华文细黑"/>
                <a:cs typeface="Times New Roman"/>
              </a:rPr>
              <a:t>。</a:t>
            </a:r>
          </a:p>
        </p:txBody>
      </p:sp>
    </p:spTree>
    <p:extLst>
      <p:ext uri="{BB962C8B-B14F-4D97-AF65-F5344CB8AC3E}">
        <p14:creationId xmlns:p14="http://schemas.microsoft.com/office/powerpoint/2010/main" val="3808885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7567" y="125288"/>
            <a:ext cx="11796197" cy="6586394"/>
          </a:xfrm>
          <a:prstGeom prst="rect">
            <a:avLst/>
          </a:prstGeom>
        </p:spPr>
        <p:txBody>
          <a:bodyPr wrap="square" lIns="121898" tIns="60948" rIns="121898" bIns="60948">
            <a:spAutoFit/>
          </a:bodyPr>
          <a:lstStyle/>
          <a:p>
            <a:pPr lvl="0" indent="718185" algn="just">
              <a:lnSpc>
                <a:spcPct val="150000"/>
              </a:lnSpc>
            </a:pPr>
            <a:r>
              <a:rPr lang="en-US" altLang="zh-CN" sz="2800" kern="100" dirty="0">
                <a:solidFill>
                  <a:prstClr val="black"/>
                </a:solidFill>
                <a:latin typeface="Times New Roman"/>
                <a:ea typeface="华文细黑"/>
                <a:cs typeface="Courier New"/>
              </a:rPr>
              <a:t>18</a:t>
            </a:r>
            <a:r>
              <a:rPr lang="zh-CN" altLang="zh-CN" sz="2800" kern="100" dirty="0">
                <a:solidFill>
                  <a:prstClr val="black"/>
                </a:solidFill>
                <a:latin typeface="Times New Roman"/>
                <a:ea typeface="华文细黑"/>
                <a:cs typeface="Times New Roman"/>
              </a:rPr>
              <a:t>岁，他和父亲同台演出，至今还记得父亲在艺术上的谆谆教诲。在</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月</a:t>
            </a:r>
            <a:r>
              <a:rPr lang="en-US" altLang="zh-CN" sz="2800" kern="100" dirty="0">
                <a:solidFill>
                  <a:prstClr val="black"/>
                </a:solidFill>
                <a:latin typeface="Times New Roman"/>
                <a:ea typeface="华文细黑"/>
                <a:cs typeface="Courier New"/>
              </a:rPr>
              <a:t>20</a:t>
            </a:r>
            <a:r>
              <a:rPr lang="zh-CN" altLang="zh-CN" sz="2800" kern="100" dirty="0">
                <a:solidFill>
                  <a:prstClr val="black"/>
                </a:solidFill>
                <a:latin typeface="Times New Roman"/>
                <a:ea typeface="华文细黑"/>
                <a:cs typeface="Times New Roman"/>
              </a:rPr>
              <a:t>日的一次京昆剧目的活动中，他还记得父亲当初跟他说：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要</a:t>
            </a:r>
            <a:r>
              <a:rPr lang="zh-CN" altLang="zh-CN" sz="2800" kern="100" spc="-80" dirty="0">
                <a:solidFill>
                  <a:prstClr val="black"/>
                </a:solidFill>
                <a:latin typeface="Times New Roman"/>
                <a:ea typeface="华文细黑"/>
                <a:cs typeface="Times New Roman"/>
              </a:rPr>
              <a:t>学好了昆曲，京剧才能演得有味儿。</a:t>
            </a:r>
            <a:r>
              <a:rPr lang="en-US" altLang="zh-CN" sz="2800" kern="100" spc="-80" dirty="0">
                <a:solidFill>
                  <a:prstClr val="black"/>
                </a:solidFill>
                <a:latin typeface="宋体"/>
                <a:ea typeface="华文细黑"/>
                <a:cs typeface="Times New Roman"/>
              </a:rPr>
              <a:t>”“</a:t>
            </a:r>
            <a:r>
              <a:rPr lang="zh-CN" altLang="zh-CN" sz="2800" kern="100" spc="-80" dirty="0">
                <a:solidFill>
                  <a:prstClr val="black"/>
                </a:solidFill>
                <a:latin typeface="Times New Roman"/>
                <a:ea typeface="华文细黑"/>
                <a:cs typeface="Times New Roman"/>
              </a:rPr>
              <a:t>大家都管昆曲叫</a:t>
            </a:r>
            <a:r>
              <a:rPr lang="en-US" altLang="zh-CN" sz="2800" kern="100" spc="-80" dirty="0">
                <a:solidFill>
                  <a:prstClr val="black"/>
                </a:solidFill>
                <a:latin typeface="宋体"/>
                <a:ea typeface="华文细黑"/>
                <a:cs typeface="Times New Roman"/>
              </a:rPr>
              <a:t>‘</a:t>
            </a:r>
            <a:r>
              <a:rPr lang="zh-CN" altLang="zh-CN" sz="2800" kern="100" spc="-80" dirty="0">
                <a:solidFill>
                  <a:prstClr val="black"/>
                </a:solidFill>
                <a:latin typeface="Times New Roman"/>
                <a:ea typeface="华文细黑"/>
                <a:cs typeface="Times New Roman"/>
              </a:rPr>
              <a:t>困曲</a:t>
            </a:r>
            <a:r>
              <a:rPr lang="en-US" altLang="zh-CN" sz="2800" kern="100" spc="-80" dirty="0">
                <a:solidFill>
                  <a:prstClr val="black"/>
                </a:solidFill>
                <a:latin typeface="宋体"/>
                <a:ea typeface="华文细黑"/>
                <a:cs typeface="Times New Roman"/>
              </a:rPr>
              <a:t>’</a:t>
            </a:r>
            <a:r>
              <a:rPr lang="zh-CN" altLang="zh-CN" sz="2800" kern="100" spc="-80" dirty="0">
                <a:solidFill>
                  <a:prstClr val="black"/>
                </a:solidFill>
                <a:latin typeface="Times New Roman"/>
                <a:ea typeface="华文细黑"/>
                <a:cs typeface="Times New Roman"/>
              </a:rPr>
              <a:t>，我</a:t>
            </a:r>
            <a:r>
              <a:rPr lang="zh-CN" altLang="zh-CN" sz="2800" kern="100" spc="-80" dirty="0" smtClean="0">
                <a:solidFill>
                  <a:prstClr val="black"/>
                </a:solidFill>
                <a:latin typeface="Times New Roman"/>
                <a:ea typeface="华文细黑"/>
                <a:cs typeface="Times New Roman"/>
              </a:rPr>
              <a:t>虽</a:t>
            </a:r>
            <a:r>
              <a:rPr lang="zh-CN" altLang="zh-CN" sz="2800" kern="100" dirty="0" smtClean="0">
                <a:latin typeface="Times New Roman"/>
                <a:ea typeface="华文细黑"/>
                <a:cs typeface="Times New Roman"/>
              </a:rPr>
              <a:t>然学习时也犯困，可是有父亲在一旁监督着，那是一点儿都不敢偷懒。</a:t>
            </a:r>
            <a:r>
              <a:rPr lang="en-US" altLang="zh-CN" sz="2800" kern="100" dirty="0" smtClean="0">
                <a:latin typeface="宋体"/>
                <a:ea typeface="华文细黑"/>
                <a:cs typeface="Times New Roman"/>
              </a:rPr>
              <a:t>”</a:t>
            </a:r>
            <a:endParaRPr lang="zh-CN" altLang="zh-CN" sz="1050" kern="100" dirty="0" smtClean="0">
              <a:latin typeface="宋体"/>
              <a:cs typeface="Courier New"/>
            </a:endParaRPr>
          </a:p>
          <a:p>
            <a:pPr indent="718185" algn="just">
              <a:lnSpc>
                <a:spcPct val="150000"/>
              </a:lnSpc>
              <a:spcAft>
                <a:spcPts val="0"/>
              </a:spcAft>
            </a:pPr>
            <a:r>
              <a:rPr lang="zh-CN" altLang="zh-CN" sz="2800" kern="100" spc="-100" dirty="0" smtClean="0">
                <a:latin typeface="Times New Roman"/>
                <a:ea typeface="华文细黑"/>
                <a:cs typeface="Times New Roman"/>
              </a:rPr>
              <a:t>他</a:t>
            </a:r>
            <a:r>
              <a:rPr lang="zh-CN" altLang="zh-CN" sz="2800" kern="100" spc="-100" dirty="0">
                <a:latin typeface="Times New Roman"/>
                <a:ea typeface="华文细黑"/>
                <a:cs typeface="Times New Roman"/>
              </a:rPr>
              <a:t>嗓音甜美圆润，唱念字真韵美，表演端庄大方，扮相、演唱都颇有乃</a:t>
            </a:r>
            <a:r>
              <a:rPr lang="zh-CN" altLang="zh-CN" sz="2800" kern="100" dirty="0">
                <a:latin typeface="Times New Roman"/>
                <a:ea typeface="华文细黑"/>
                <a:cs typeface="Times New Roman"/>
              </a:rPr>
              <a:t>父风范。在青衣、花衫、刀马旦、昆曲等诸行当技艺方面，均有较高造诣。</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梅葆玖说，他最大的遗憾就是自己在本应发展梅派艺术的年纪恰赶上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期间，男旦和老戏都不许再演了，整整</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年他没在舞台上张过一次嘴，而是管了</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年音乐。或许正是因此，重返舞台后，他格外珍惜每一次演出机会，不会放过每一次弘扬梅派艺术的机会</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874110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6283" y="-42518"/>
            <a:ext cx="11679403" cy="6918536"/>
          </a:xfrm>
          <a:prstGeom prst="rect">
            <a:avLst/>
          </a:prstGeom>
        </p:spPr>
        <p:txBody>
          <a:bodyPr wrap="square" lIns="121898" tIns="60948" rIns="121898" bIns="60948">
            <a:spAutoFit/>
          </a:bodyPr>
          <a:lstStyle/>
          <a:p>
            <a:pPr lvl="0" indent="718185" algn="just">
              <a:lnSpc>
                <a:spcPct val="145000"/>
              </a:lnSpc>
            </a:pPr>
            <a:r>
              <a:rPr lang="zh-CN" altLang="zh-CN" sz="2800" kern="100" dirty="0">
                <a:solidFill>
                  <a:prstClr val="black"/>
                </a:solidFill>
                <a:latin typeface="Times New Roman"/>
                <a:ea typeface="华文细黑"/>
                <a:cs typeface="Times New Roman"/>
              </a:rPr>
              <a:t>他正式收入门下的徒弟有</a:t>
            </a:r>
            <a:r>
              <a:rPr lang="en-US" altLang="zh-CN" sz="2800" kern="100" dirty="0">
                <a:solidFill>
                  <a:prstClr val="black"/>
                </a:solidFill>
                <a:latin typeface="Times New Roman"/>
                <a:ea typeface="华文细黑"/>
                <a:cs typeface="Courier New"/>
              </a:rPr>
              <a:t>49</a:t>
            </a:r>
            <a:r>
              <a:rPr lang="zh-CN" altLang="zh-CN" sz="2800" kern="100" dirty="0">
                <a:solidFill>
                  <a:prstClr val="black"/>
                </a:solidFill>
                <a:latin typeface="Times New Roman"/>
                <a:ea typeface="华文细黑"/>
                <a:cs typeface="Times New Roman"/>
              </a:rPr>
              <a:t>个，其中董圆圆、李胜素、张馨月、姜亦珊都是当下京剧行业中的翘楚，胡文阁则是唯一的梅派男旦传人。</a:t>
            </a:r>
            <a:endParaRPr lang="zh-CN" altLang="zh-CN" sz="1050" kern="100" dirty="0">
              <a:solidFill>
                <a:prstClr val="black"/>
              </a:solidFill>
              <a:latin typeface="宋体"/>
              <a:cs typeface="Courier New"/>
            </a:endParaRPr>
          </a:p>
          <a:p>
            <a:pPr indent="718185" algn="just">
              <a:lnSpc>
                <a:spcPct val="145000"/>
              </a:lnSpc>
              <a:spcAft>
                <a:spcPts val="0"/>
              </a:spcAft>
            </a:pPr>
            <a:r>
              <a:rPr lang="zh-CN" altLang="zh-CN" sz="2800" kern="100" spc="-100" dirty="0" smtClean="0">
                <a:latin typeface="Times New Roman"/>
                <a:ea typeface="华文细黑"/>
                <a:cs typeface="Times New Roman"/>
              </a:rPr>
              <a:t>梅兰芳先生曾被美国、日本的多所大学授予博士学位的照片往往被视作</a:t>
            </a:r>
            <a:r>
              <a:rPr lang="zh-CN" altLang="zh-CN" sz="2800" kern="100" dirty="0" smtClean="0">
                <a:latin typeface="Times New Roman"/>
                <a:ea typeface="华文细黑"/>
                <a:cs typeface="Times New Roman"/>
              </a:rPr>
              <a:t>梨园佳话出现在各种场合。</a:t>
            </a:r>
            <a:r>
              <a:rPr lang="en-US" altLang="zh-CN" sz="2800" kern="100" dirty="0" smtClean="0">
                <a:latin typeface="Times New Roman"/>
                <a:ea typeface="华文细黑"/>
                <a:cs typeface="Courier New"/>
              </a:rPr>
              <a:t>2012</a:t>
            </a:r>
            <a:r>
              <a:rPr lang="zh-CN" altLang="zh-CN" sz="2800" kern="100" dirty="0" smtClean="0">
                <a:latin typeface="Times New Roman"/>
                <a:ea typeface="华文细黑"/>
                <a:cs typeface="Times New Roman"/>
              </a:rPr>
              <a:t>年，梅葆玖应日本樱美林大学之邀，赴日参加了该学校的博士受典仪式，像父亲一样成为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梅博士</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。他谦虚地说：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人家也给我一个方帽儿，但跟我们老头儿的差远了，人家是金方帽儿，我只是票友而已。</a:t>
            </a:r>
            <a:r>
              <a:rPr lang="en-US" altLang="zh-CN" sz="2800" kern="100" dirty="0" smtClean="0">
                <a:latin typeface="宋体"/>
                <a:ea typeface="华文细黑"/>
                <a:cs typeface="Times New Roman"/>
              </a:rPr>
              <a:t>”</a:t>
            </a:r>
            <a:endParaRPr lang="zh-CN" altLang="zh-CN" sz="1050" kern="100" dirty="0" smtClean="0">
              <a:latin typeface="宋体"/>
              <a:cs typeface="Courier New"/>
            </a:endParaRPr>
          </a:p>
          <a:p>
            <a:pPr indent="718185" algn="just">
              <a:lnSpc>
                <a:spcPct val="145000"/>
              </a:lnSpc>
              <a:spcAft>
                <a:spcPts val="0"/>
              </a:spcAft>
            </a:pPr>
            <a:r>
              <a:rPr lang="zh-CN" altLang="zh-CN" sz="2800" kern="100" dirty="0" smtClean="0">
                <a:latin typeface="Times New Roman"/>
                <a:ea typeface="华文细黑"/>
                <a:cs typeface="Times New Roman"/>
              </a:rPr>
              <a:t>为了</a:t>
            </a:r>
            <a:r>
              <a:rPr lang="zh-CN" altLang="zh-CN" sz="2800" kern="100" dirty="0">
                <a:latin typeface="Times New Roman"/>
                <a:ea typeface="华文细黑"/>
                <a:cs typeface="Times New Roman"/>
              </a:rPr>
              <a:t>弘扬梅派艺术，</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年到</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年，八十岁高龄的梅葆玖，参加北京京剧院纪念梅兰芳大师的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双甲之约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活动，奔赴香港、台湾等地，以及俄罗斯、美国，沿着父亲当年的脚步再续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梅华香韵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2003</a:t>
            </a:r>
            <a:r>
              <a:rPr lang="zh-CN" altLang="zh-CN" sz="2800" kern="100" dirty="0">
                <a:latin typeface="Times New Roman"/>
                <a:ea typeface="华文细黑"/>
                <a:cs typeface="Times New Roman"/>
              </a:rPr>
              <a:t>年首演的大型交响京剧《大唐贵妃》，原汁原味地保留了梅兰芳代表作</a:t>
            </a:r>
            <a:r>
              <a:rPr lang="zh-CN" altLang="zh-CN" sz="2800" kern="100" dirty="0" smtClean="0">
                <a:latin typeface="Times New Roman"/>
                <a:ea typeface="华文细黑"/>
                <a:cs typeface="Times New Roman"/>
              </a:rPr>
              <a:t>《太</a:t>
            </a:r>
            <a:r>
              <a:rPr lang="zh-CN" altLang="zh-CN" sz="2800" kern="100" dirty="0">
                <a:solidFill>
                  <a:prstClr val="black"/>
                </a:solidFill>
                <a:latin typeface="Times New Roman"/>
                <a:ea typeface="华文细黑"/>
                <a:cs typeface="Times New Roman"/>
              </a:rPr>
              <a:t>真外传》</a:t>
            </a:r>
            <a:endParaRPr lang="zh-CN" altLang="zh-CN" sz="1050" kern="100" dirty="0">
              <a:effectLst/>
              <a:latin typeface="宋体"/>
              <a:cs typeface="Courier New"/>
            </a:endParaRPr>
          </a:p>
        </p:txBody>
      </p:sp>
    </p:spTree>
    <p:extLst>
      <p:ext uri="{BB962C8B-B14F-4D97-AF65-F5344CB8AC3E}">
        <p14:creationId xmlns:p14="http://schemas.microsoft.com/office/powerpoint/2010/main" val="755999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70051"/>
            <a:ext cx="11449272" cy="5940063"/>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《贵妃醉酒》</a:t>
            </a:r>
            <a:r>
              <a:rPr lang="zh-CN" altLang="zh-CN" sz="2800" kern="100" dirty="0">
                <a:solidFill>
                  <a:prstClr val="black"/>
                </a:solidFill>
                <a:latin typeface="Times New Roman"/>
                <a:ea typeface="华文细黑"/>
                <a:cs typeface="Times New Roman"/>
              </a:rPr>
              <a:t>的主要唱段，同时又重新加以包装推出新作品。梅葆玖原计划在今年</a:t>
            </a:r>
            <a:r>
              <a:rPr lang="en-US" altLang="zh-CN" sz="2800" kern="100" dirty="0">
                <a:solidFill>
                  <a:prstClr val="black"/>
                </a:solidFill>
                <a:latin typeface="Times New Roman"/>
                <a:ea typeface="华文细黑"/>
                <a:cs typeface="Courier New"/>
              </a:rPr>
              <a:t>11</a:t>
            </a:r>
            <a:r>
              <a:rPr lang="zh-CN" altLang="zh-CN" sz="2800" kern="100" dirty="0">
                <a:solidFill>
                  <a:prstClr val="black"/>
                </a:solidFill>
                <a:latin typeface="Times New Roman"/>
                <a:ea typeface="华文细黑"/>
                <a:cs typeface="Times New Roman"/>
              </a:rPr>
              <a:t>月将该剧重新打磨再度推出，就在陷入昏迷前一周，他还打算专门去趟上海和该导演商量创作问题</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并不频繁地公开露面，也几乎是与弘扬戏曲文化有着密切的关联。比如，他与家人以极其开放的态度支援了黎明出演电影《梅兰芳》。当时他专门请了四五个专家来教黎明唱戏，片中还有很多剧团的专业演员加盟，梅葆玖自己也抽时间亲手教授黎明梅派艺术。而在今年</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月份召开的全国两会上，作为全国政协委员梅葆玖的提案依旧与传统文化、民族戏曲保护有关，他希望孩子们多听京剧、爱京剧、练书法、认识繁体字</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3182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10716"/>
            <a:ext cx="11449272" cy="5211146"/>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29</a:t>
            </a:r>
            <a:r>
              <a:rPr lang="zh-CN" altLang="zh-CN" sz="2800" kern="100" dirty="0">
                <a:latin typeface="Times New Roman"/>
                <a:ea typeface="华文细黑"/>
                <a:cs typeface="Times New Roman"/>
              </a:rPr>
              <a:t>日，</a:t>
            </a:r>
            <a:r>
              <a:rPr lang="en-US" altLang="zh-CN" sz="2800" kern="100" dirty="0">
                <a:latin typeface="Times New Roman"/>
                <a:ea typeface="华文细黑"/>
                <a:cs typeface="Courier New"/>
              </a:rPr>
              <a:t>82</a:t>
            </a:r>
            <a:r>
              <a:rPr lang="zh-CN" altLang="zh-CN" sz="2800" kern="100" dirty="0">
                <a:latin typeface="Times New Roman"/>
                <a:ea typeface="华文细黑"/>
                <a:cs typeface="Times New Roman"/>
              </a:rPr>
              <a:t>岁生日当天，也就是他陷入昏迷前的最后一次公开亮相，就是在北二外为广大学子阐释梅派艺术的魅力，弟子胡文阁则表演了梅派经典《贵妃醉酒》的片段。</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京剧男旦日渐式微，梅派传承到今天也只有胡文阁硕果仅存。对此，梅葆玖并不怨天尤人：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我培养了</a:t>
            </a:r>
            <a:r>
              <a:rPr lang="en-US" altLang="zh-CN" sz="2800" kern="100" dirty="0">
                <a:latin typeface="Times New Roman"/>
                <a:ea typeface="华文细黑"/>
                <a:cs typeface="Courier New"/>
              </a:rPr>
              <a:t>40</a:t>
            </a:r>
            <a:r>
              <a:rPr lang="zh-CN" altLang="zh-CN" sz="2800" kern="100" dirty="0">
                <a:latin typeface="Times New Roman"/>
                <a:ea typeface="华文细黑"/>
                <a:cs typeface="Times New Roman"/>
              </a:rPr>
              <a:t>多个弟子，父亲的艺术没有断层，将来上天跟我们老头儿我也好交代了，我敢说对得起父亲。</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今天他真的离开了，虽然离去的脚步太匆匆，但努力过也许就没有遗憾了。</a:t>
            </a:r>
            <a:endParaRPr lang="zh-CN" altLang="zh-CN" sz="1050" kern="100" dirty="0">
              <a:effectLst/>
              <a:latin typeface="宋体"/>
              <a:cs typeface="Courier New"/>
            </a:endParaRPr>
          </a:p>
        </p:txBody>
      </p:sp>
    </p:spTree>
    <p:extLst>
      <p:ext uri="{BB962C8B-B14F-4D97-AF65-F5344CB8AC3E}">
        <p14:creationId xmlns:p14="http://schemas.microsoft.com/office/powerpoint/2010/main" val="622243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05458"/>
            <a:ext cx="11449272"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梅葆玖老师是我的恩师，从</a:t>
            </a:r>
            <a:r>
              <a:rPr lang="en-US" altLang="zh-CN" sz="2800" kern="100" dirty="0">
                <a:latin typeface="Times New Roman"/>
                <a:ea typeface="华文细黑"/>
                <a:cs typeface="Courier New"/>
              </a:rPr>
              <a:t>1988</a:t>
            </a:r>
            <a:r>
              <a:rPr lang="zh-CN" altLang="zh-CN" sz="2800" kern="100" dirty="0">
                <a:latin typeface="Times New Roman"/>
                <a:ea typeface="华文细黑"/>
                <a:cs typeface="Times New Roman"/>
              </a:rPr>
              <a:t>年开始跟随老师学习梅派艺术，至今已有</a:t>
            </a:r>
            <a:r>
              <a:rPr lang="en-US" altLang="zh-CN" sz="2800" kern="100" dirty="0">
                <a:latin typeface="Times New Roman"/>
                <a:ea typeface="华文细黑"/>
                <a:cs typeface="Courier New"/>
              </a:rPr>
              <a:t>28</a:t>
            </a:r>
            <a:r>
              <a:rPr lang="zh-CN" altLang="zh-CN" sz="2800" kern="100" dirty="0">
                <a:latin typeface="Times New Roman"/>
                <a:ea typeface="华文细黑"/>
                <a:cs typeface="Times New Roman"/>
              </a:rPr>
              <a:t>年了。梅老师为人师表，言传身教，将中正平和、内敛含蓄、意境典雅的梅派神韵，点滴融化进我的艺术生命。梅派经典剧目，通过梅老师的谆谆亲授，令我逐渐领悟了梅派艺术的内涵真谛。</a:t>
            </a:r>
            <a:r>
              <a:rPr lang="en-US" altLang="zh-CN" sz="2800" kern="100" dirty="0">
                <a:latin typeface="Times New Roman"/>
                <a:ea typeface="华文细黑"/>
                <a:cs typeface="Courier New"/>
              </a:rPr>
              <a:t>1995</a:t>
            </a:r>
            <a:r>
              <a:rPr lang="zh-CN" altLang="zh-CN" sz="2800" kern="100" dirty="0">
                <a:latin typeface="Times New Roman"/>
                <a:ea typeface="华文细黑"/>
                <a:cs typeface="Times New Roman"/>
              </a:rPr>
              <a:t>年我得幸正式拜梅葆玖先生为师；</a:t>
            </a:r>
            <a:r>
              <a:rPr lang="en-US" altLang="zh-CN" sz="2800" kern="100" dirty="0">
                <a:latin typeface="Times New Roman"/>
                <a:ea typeface="华文细黑"/>
                <a:cs typeface="Courier New"/>
              </a:rPr>
              <a:t>1996</a:t>
            </a:r>
            <a:r>
              <a:rPr lang="zh-CN" altLang="zh-CN" sz="2800" kern="100" dirty="0">
                <a:latin typeface="Times New Roman"/>
                <a:ea typeface="华文细黑"/>
                <a:cs typeface="Times New Roman"/>
              </a:rPr>
              <a:t>年我领衔山西省京剧院梅兰芳青年京剧团时，梅老师又专程带领自己的合作团队前去为我指导排练；</a:t>
            </a:r>
            <a:r>
              <a:rPr lang="en-US" altLang="zh-CN" sz="2800" kern="100" dirty="0">
                <a:latin typeface="Times New Roman"/>
                <a:ea typeface="华文细黑"/>
                <a:cs typeface="Courier New"/>
              </a:rPr>
              <a:t>2001</a:t>
            </a:r>
            <a:r>
              <a:rPr lang="zh-CN" altLang="zh-CN" sz="2800" kern="100" dirty="0">
                <a:latin typeface="Times New Roman"/>
                <a:ea typeface="华文细黑"/>
                <a:cs typeface="Times New Roman"/>
              </a:rPr>
              <a:t>年我调至国家京剧院后，梅老师更是倾情真传，不遗余力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李胜素《缅怀我的恩师梅葆玖先生》</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109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33450"/>
            <a:ext cx="11449272" cy="58582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梅先生以身作则、亲力亲为，捍卫了梅派演唱风格的纯洁性。十多年前在麦田唱片公司录制的全本《太真外传》和全本《贵妃醉酒》这两张金唱片，是梅派演唱水平的标志性的事，它全面概括了梅派演唱在梅葆玖时代达到的新的水平。运气、使腔、咬字、口型确确实实捍卫了梅派的纯洁性，实实在在体现出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平稳之中蕴藏着深厚的功力，简洁之中包含了丰富的感情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，捍卫了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使人感到洁白纯真，而荡涤着人们的心灵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的艺术效果。为此，梅先生颇费了一番心血，不断修改，反复推敲，一旦进棚，这一段一定是一气呵成，几乎没有技术合成的必要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《吴迎口录》</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284007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641011"/>
            <a:ext cx="11449272" cy="4949023"/>
          </a:xfrm>
          <a:prstGeom prst="rect">
            <a:avLst/>
          </a:prstGeom>
        </p:spPr>
        <p:txBody>
          <a:bodyPr wrap="square" lIns="121898" tIns="60948" rIns="121898" bIns="60948">
            <a:spAutoFit/>
          </a:bodyPr>
          <a:lstStyle/>
          <a:p>
            <a:pPr lvl="0" algn="just">
              <a:lnSpc>
                <a:spcPct val="14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结构意识。考生在实际做题中出现的遗漏信息要点的问题看似是粗心马虎所致，实际上与他们不会分析文章结构层次，不懂得通过文章结构、语句层次的变化来把握文意有极大的关系。考生往往缺乏对文章逐段逐层阅读理解的耐心，喜欢跳跃性阅读，对应题目寻章摘句，这就容易出现片面、肤浅、不准确的问题。</a:t>
            </a:r>
            <a:endParaRPr lang="zh-CN" altLang="zh-CN" sz="1050" kern="100" dirty="0">
              <a:solidFill>
                <a:prstClr val="black"/>
              </a:solidFill>
              <a:latin typeface="宋体"/>
              <a:cs typeface="Courier New"/>
            </a:endParaRPr>
          </a:p>
          <a:p>
            <a:pPr lvl="0" algn="just">
              <a:lnSpc>
                <a:spcPct val="140000"/>
              </a:lnSpc>
            </a:pPr>
            <a:r>
              <a:rPr lang="zh-CN" altLang="zh-CN" sz="2800" kern="100" dirty="0" smtClean="0">
                <a:solidFill>
                  <a:prstClr val="black"/>
                </a:solidFill>
                <a:latin typeface="Times New Roman"/>
                <a:ea typeface="华文细黑"/>
                <a:cs typeface="Times New Roman"/>
              </a:rPr>
              <a:t>强化文本结构意识并以此进行阅读，有利于重点语段的准确把握，也有利于做好中心语句、关键信息的筛选，达到准确解读，正确、具体解答的目的。</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062757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07901"/>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作为梅派艺术的第二代传人，梅葆玖为弘扬梅派艺术做了哪些方面的贡献？请结合文本简要概括。</a:t>
            </a:r>
            <a:endParaRPr lang="zh-CN" altLang="zh-CN" sz="1050" kern="100" dirty="0">
              <a:effectLst/>
              <a:latin typeface="宋体"/>
              <a:cs typeface="Courier New"/>
            </a:endParaRPr>
          </a:p>
        </p:txBody>
      </p:sp>
      <p:sp>
        <p:nvSpPr>
          <p:cNvPr id="7" name="TextBox 6"/>
          <p:cNvSpPr txBox="1"/>
          <p:nvPr/>
        </p:nvSpPr>
        <p:spPr>
          <a:xfrm>
            <a:off x="5189873" y="89998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34566" y="1571294"/>
            <a:ext cx="11386607" cy="5180393"/>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亲演与收徒</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以身作则、亲力亲为</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文革</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后珍惜演出机会，</a:t>
            </a:r>
            <a:r>
              <a:rPr lang="zh-CN" altLang="zh-CN" sz="2800" kern="100" dirty="0">
                <a:latin typeface="Times New Roman"/>
                <a:ea typeface="华文细黑"/>
                <a:cs typeface="Times New Roman"/>
              </a:rPr>
              <a:t>常演梅派经典剧目；录制唱片，保留传承；正式收徒，言传身教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交流与创新。参加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双甲之约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活动，再续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梅华香韵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；首演大型交响乐京剧《大唐贵妃》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开放支持与提案保护。他与家人以极其开放的态度支援了黎明出演电影《梅兰芳》，并专门请专家来教黎明唱戏，还亲自抽时间教授黎明梅派艺术；作为全国政协委员梅葆玖在两会的提案与传统文化、民族戏曲保护有关</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7457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241" y="858714"/>
            <a:ext cx="11914159" cy="618243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所谓概括传主生平经历、事迹贡献题，就是要求归纳、概括传主的生平阶段、主要事迹及其贡献成就，且能作出分析的一种题型，也是课标卷的常见题型之一。从概括的类型看，它属于上面的事例概括。答好这种题型，要做到</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先要全面、细致地筛选。</a:t>
            </a:r>
            <a:endParaRPr lang="zh-CN" altLang="zh-CN" sz="1050" kern="100" dirty="0">
              <a:latin typeface="宋体"/>
              <a:cs typeface="Courier New"/>
            </a:endParaRPr>
          </a:p>
          <a:p>
            <a:pPr lvl="0" algn="just">
              <a:lnSpc>
                <a:spcPct val="150000"/>
              </a:lnSpc>
            </a:pPr>
            <a:r>
              <a:rPr lang="zh-CN" altLang="zh-CN" sz="2800" kern="100" spc="-50" dirty="0" smtClean="0">
                <a:latin typeface="Times New Roman"/>
                <a:ea typeface="华文细黑"/>
                <a:cs typeface="Times New Roman"/>
              </a:rPr>
              <a:t>筛选是概括、分析的基础。先把传主主要、明显的言、行筛选出来，再注意文中有无细小的信息和其他侧面表现传主的信息。如果有，一定不要遗漏。当信息集中在某一部分时，应划分层次，分层提取；当信息分</a:t>
            </a:r>
            <a:r>
              <a:rPr lang="zh-CN" altLang="zh-CN" sz="2800" kern="100" spc="-50" dirty="0">
                <a:solidFill>
                  <a:prstClr val="black"/>
                </a:solidFill>
                <a:latin typeface="Times New Roman"/>
                <a:ea typeface="华文细黑"/>
                <a:cs typeface="Times New Roman"/>
              </a:rPr>
              <a:t>散在各处时，应不遗漏，不重复。具体是：先罗列，再合并</a:t>
            </a:r>
            <a:r>
              <a:rPr lang="en-US" altLang="zh-CN" sz="2800" kern="100" spc="-50" dirty="0">
                <a:solidFill>
                  <a:prstClr val="black"/>
                </a:solidFill>
                <a:latin typeface="Times New Roman"/>
                <a:ea typeface="华文细黑"/>
                <a:cs typeface="Courier New"/>
              </a:rPr>
              <a:t>(</a:t>
            </a:r>
            <a:r>
              <a:rPr lang="zh-CN" altLang="zh-CN" sz="2800" kern="100" spc="-50" dirty="0">
                <a:solidFill>
                  <a:prstClr val="black"/>
                </a:solidFill>
                <a:latin typeface="Times New Roman"/>
                <a:ea typeface="华文细黑"/>
                <a:cs typeface="Times New Roman"/>
              </a:rPr>
              <a:t>信息同一类的合并在一起</a:t>
            </a:r>
            <a:r>
              <a:rPr lang="en-US" altLang="zh-CN" sz="2800" kern="100" spc="-50" dirty="0">
                <a:solidFill>
                  <a:prstClr val="black"/>
                </a:solidFill>
                <a:latin typeface="Times New Roman"/>
                <a:ea typeface="华文细黑"/>
                <a:cs typeface="Courier New"/>
              </a:rPr>
              <a:t>)</a:t>
            </a:r>
            <a:r>
              <a:rPr lang="zh-CN" altLang="zh-CN" sz="2800" kern="100" spc="-50" dirty="0">
                <a:solidFill>
                  <a:prstClr val="black"/>
                </a:solidFill>
                <a:latin typeface="Times New Roman"/>
                <a:ea typeface="华文细黑"/>
                <a:cs typeface="Times New Roman"/>
              </a:rPr>
              <a:t>。</a:t>
            </a:r>
            <a:endParaRPr lang="zh-CN" altLang="zh-CN" sz="1050" kern="100" spc="-50" dirty="0">
              <a:solidFill>
                <a:prstClr val="black"/>
              </a:solidFill>
              <a:latin typeface="宋体"/>
              <a:cs typeface="Courier New"/>
            </a:endParaRPr>
          </a:p>
          <a:p>
            <a:pPr algn="just">
              <a:lnSpc>
                <a:spcPct val="150000"/>
              </a:lnSpc>
              <a:spcAft>
                <a:spcPts val="0"/>
              </a:spcAft>
            </a:pPr>
            <a:endParaRPr lang="zh-CN" altLang="zh-CN" sz="1050" kern="100" dirty="0">
              <a:latin typeface="宋体"/>
              <a:cs typeface="Courier New"/>
            </a:endParaRPr>
          </a:p>
        </p:txBody>
      </p:sp>
      <p:sp>
        <p:nvSpPr>
          <p:cNvPr id="4" name="矩形 3"/>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24207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6444" y="115128"/>
            <a:ext cx="11679403"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概括分析传主事迹要特别注意：</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准确概括传主的典型事件。典型事件往往是传主一生的关键所在，能反映他一生中的主要功过，也是考查重心所在。归纳时，要特别注意事件的关键要素：时间、地点、经过、原因、结果，甚至包括影响。</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抓住富有特色的细节。细节描写是传记主要写人手法之一。通过细节，能反映出传主的个性，分析时不可忽视。</a:t>
            </a:r>
            <a:endParaRPr lang="en-US" altLang="zh-CN" sz="1050" kern="100" dirty="0">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用好</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点面结合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答题法。</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点面结合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是实用类文本阅读答题中很重要的答题方法，尤其适用于筛选、概括类题目，题干中常有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表现在哪些方面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哪些方面表现</a:t>
            </a:r>
            <a:r>
              <a:rPr lang="zh-CN" altLang="zh-CN" sz="2800" kern="100" dirty="0" smtClean="0">
                <a:solidFill>
                  <a:prstClr val="black"/>
                </a:solidFill>
                <a:latin typeface="Times New Roman"/>
                <a:ea typeface="华文细黑"/>
                <a:cs typeface="Times New Roman"/>
              </a:rPr>
              <a:t>出来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等语句。所谓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，就是一个个具体答题点；所谓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，就是能够把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合并在一起的概括角度。用此法的模式为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点</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206275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97049" y="349726"/>
            <a:ext cx="11449272" cy="6032396"/>
          </a:xfrm>
          <a:prstGeom prst="rect">
            <a:avLst/>
          </a:prstGeom>
        </p:spPr>
        <p:txBody>
          <a:bodyPr wrap="square" lIns="121898" tIns="60948" rIns="121898" bIns="60948">
            <a:spAutoFit/>
          </a:bodyPr>
          <a:lstStyle/>
          <a:p>
            <a:pPr algn="just">
              <a:lnSpc>
                <a:spcPct val="150000"/>
              </a:lnSpc>
              <a:spcAft>
                <a:spcPts val="0"/>
              </a:spcAft>
            </a:pPr>
            <a:r>
              <a:rPr lang="zh-CN" altLang="zh-CN" sz="3200" b="1" kern="100" spc="-50" dirty="0">
                <a:solidFill>
                  <a:schemeClr val="bg2">
                    <a:lumMod val="25000"/>
                  </a:schemeClr>
                </a:solidFill>
                <a:latin typeface="+mj-ea"/>
                <a:ea typeface="+mj-ea"/>
                <a:cs typeface="Times New Roman"/>
              </a:rPr>
              <a:t>题型二：概括分析传主个性品质及其在其所擅长的领域内的特点</a:t>
            </a: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塑出中国人的精气神</a:t>
            </a:r>
          </a:p>
          <a:p>
            <a:pPr algn="ctr">
              <a:lnSpc>
                <a:spcPct val="150000"/>
              </a:lnSpc>
              <a:spcAft>
                <a:spcPts val="0"/>
              </a:spcAft>
            </a:pPr>
            <a:r>
              <a:rPr lang="zh-CN" altLang="zh-CN" sz="2800" kern="100" dirty="0" smtClean="0">
                <a:latin typeface="Times New Roman"/>
                <a:ea typeface="华文细黑"/>
                <a:cs typeface="Times New Roman"/>
              </a:rPr>
              <a:t>郭　超</a:t>
            </a:r>
          </a:p>
          <a:p>
            <a:pPr indent="718185" algn="just">
              <a:lnSpc>
                <a:spcPct val="150000"/>
              </a:lnSpc>
              <a:spcAft>
                <a:spcPts val="0"/>
              </a:spcAft>
            </a:pPr>
            <a:r>
              <a:rPr lang="zh-CN" altLang="zh-CN" sz="2800" kern="100" dirty="0" smtClean="0">
                <a:latin typeface="Times New Roman"/>
                <a:ea typeface="华文细黑"/>
                <a:cs typeface="Times New Roman"/>
              </a:rPr>
              <a:t>日前</a:t>
            </a:r>
            <a:r>
              <a:rPr lang="zh-CN" altLang="zh-CN" sz="2800" kern="100" dirty="0">
                <a:latin typeface="Times New Roman"/>
                <a:ea typeface="华文细黑"/>
                <a:cs typeface="Times New Roman"/>
              </a:rPr>
              <a:t>，吴为山韩文版侵华日军南京大屠杀遇难同胞纪念馆主题雕塑作品集《魂兮，归来》在韩国出版。这是蜚声海外的著名雕塑家吴为山最新的作品。据他回忆，自己接受为侵华日军南京大屠杀遇难同胞纪念馆扩建工程创作设计大型组雕是在</a:t>
            </a:r>
            <a:r>
              <a:rPr lang="en-US" altLang="zh-CN" sz="2800" kern="100" dirty="0">
                <a:latin typeface="Times New Roman"/>
                <a:ea typeface="华文细黑"/>
                <a:cs typeface="Courier New"/>
              </a:rPr>
              <a:t>2005</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日，那是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大屠杀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祭日</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日的两天后。</a:t>
            </a:r>
            <a:endParaRPr lang="zh-CN" altLang="zh-CN" sz="1050" kern="100" dirty="0">
              <a:effectLst/>
              <a:latin typeface="宋体"/>
              <a:cs typeface="Courier New"/>
            </a:endParaRPr>
          </a:p>
        </p:txBody>
      </p:sp>
    </p:spTree>
    <p:extLst>
      <p:ext uri="{BB962C8B-B14F-4D97-AF65-F5344CB8AC3E}">
        <p14:creationId xmlns:p14="http://schemas.microsoft.com/office/powerpoint/2010/main" val="134409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93043"/>
            <a:ext cx="11449272" cy="6686935"/>
          </a:xfrm>
          <a:prstGeom prst="rect">
            <a:avLst/>
          </a:prstGeom>
        </p:spPr>
        <p:txBody>
          <a:bodyPr wrap="square" lIns="121898" tIns="60948" rIns="121898" bIns="60948">
            <a:spAutoFit/>
          </a:bodyPr>
          <a:lstStyle/>
          <a:p>
            <a:pPr indent="718185" algn="just">
              <a:lnSpc>
                <a:spcPct val="140000"/>
              </a:lnSpc>
              <a:spcAft>
                <a:spcPts val="0"/>
              </a:spcAft>
            </a:pPr>
            <a:r>
              <a:rPr lang="en-US" altLang="zh-CN" sz="2800" kern="100" dirty="0">
                <a:latin typeface="Times New Roman"/>
                <a:ea typeface="华文细黑"/>
                <a:cs typeface="Courier New"/>
              </a:rPr>
              <a:t>2007</a:t>
            </a:r>
            <a:r>
              <a:rPr lang="zh-CN" altLang="zh-CN" sz="2800" kern="100" dirty="0">
                <a:latin typeface="Times New Roman"/>
                <a:ea typeface="华文细黑"/>
                <a:cs typeface="Times New Roman"/>
              </a:rPr>
              <a:t>年重阳节，夜已经深了，吴为山的妻子吴小平一直在等他回家。她知道，自己的丈夫可能会工作到很晚，但没有想到，他是被司机背回家的。</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原来，这一天，发着烧的吴为山像往常一样，早早来到位于郊区的工作室。当时，他正在为侵华日军南京大屠杀遇难同胞纪念馆创作大型组雕。刀砍、棒击、棍敲、手塑并用，在强烈的悲愤产生的速度与力量中，在《辛德勒名单》主题音乐的回响中，吴为山仿佛看到作品在召唤，冤屈的灵魂在企望吴为山为他们昭雪。他听到冤魂的呐喊在召唤世人，在呼唤和平。于是，他疯牛一般干起来了，忘记了饥饿，忘记了时间，忘记了自己。直到夜里三点钟，在外面等待的司机进屋，才发现他已经瘫倒在架子下面。</a:t>
            </a:r>
            <a:endParaRPr lang="zh-CN" altLang="zh-CN" sz="1050" kern="100" dirty="0">
              <a:effectLst/>
              <a:latin typeface="宋体"/>
              <a:cs typeface="Courier New"/>
            </a:endParaRPr>
          </a:p>
        </p:txBody>
      </p:sp>
    </p:spTree>
    <p:extLst>
      <p:ext uri="{BB962C8B-B14F-4D97-AF65-F5344CB8AC3E}">
        <p14:creationId xmlns:p14="http://schemas.microsoft.com/office/powerpoint/2010/main" val="3414961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656341"/>
            <a:ext cx="11449272"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首届中华艺文奖、新中国城市雕塑建筑成就最高奖、英国皇家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攀格林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奖、法国卢浮宫国际美术金奖、美国洛克菲勒年度艺术人物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如今，享誉海内外的吴为山，又多了一个沉甸甸的荣誉称号</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全国中青年德艺双馨文艺工作者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孔子、老子、鲁迅、齐白石、徐悲鸿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二十多年来，吴为山的一双手，复活了众多历史深处的中国文化承载者。穿着中式服装、留着飘逸的头发，说着带有吴地口音的普通话，吴为山本身就像从历史深处走出来的人</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535018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5227"/>
            <a:ext cx="11449272" cy="6686935"/>
          </a:xfrm>
          <a:prstGeom prst="rect">
            <a:avLst/>
          </a:prstGeom>
        </p:spPr>
        <p:txBody>
          <a:bodyPr wrap="square" lIns="121898" tIns="60948" rIns="121898" bIns="60948">
            <a:spAutoFit/>
          </a:bodyPr>
          <a:lstStyle/>
          <a:p>
            <a:pPr lvl="0" indent="718185" algn="just">
              <a:lnSpc>
                <a:spcPct val="14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一提起西方文明，人们就会想起大卫，想起维纳斯，这两个</a:t>
            </a:r>
            <a:r>
              <a:rPr lang="zh-CN" altLang="zh-CN" sz="2800" kern="100" dirty="0" smtClean="0">
                <a:solidFill>
                  <a:prstClr val="black"/>
                </a:solidFill>
                <a:latin typeface="Times New Roman"/>
                <a:ea typeface="华文细黑"/>
                <a:cs typeface="Times New Roman"/>
              </a:rPr>
              <a:t>雕塑代表了欧洲人的形象。</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吴为山说，</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我想让人们在提起中国时，也会想起代表我们中国人形象的著名雕塑。</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塑造中国形象，塑出中国人的精气神，是吴为山一直以来的艺术追求。</a:t>
            </a:r>
            <a:endParaRPr lang="en-US" altLang="zh-CN" sz="1050" kern="100" dirty="0" smtClean="0">
              <a:solidFill>
                <a:prstClr val="black"/>
              </a:solidFill>
              <a:latin typeface="宋体"/>
              <a:cs typeface="Courier New"/>
            </a:endParaRPr>
          </a:p>
          <a:p>
            <a:pPr indent="718185" algn="just">
              <a:lnSpc>
                <a:spcPct val="140000"/>
              </a:lnSpc>
              <a:spcAft>
                <a:spcPts val="0"/>
              </a:spcAft>
            </a:pPr>
            <a:r>
              <a:rPr lang="en-US" altLang="zh-CN" sz="2800" kern="100" dirty="0" smtClean="0">
                <a:latin typeface="Times New Roman"/>
                <a:ea typeface="华文细黑"/>
                <a:cs typeface="Courier New"/>
              </a:rPr>
              <a:t>20</a:t>
            </a:r>
            <a:r>
              <a:rPr lang="zh-CN" altLang="zh-CN" sz="2800" kern="100" dirty="0">
                <a:latin typeface="Times New Roman"/>
                <a:ea typeface="华文细黑"/>
                <a:cs typeface="Times New Roman"/>
              </a:rPr>
              <a:t>世纪</a:t>
            </a:r>
            <a:r>
              <a:rPr lang="en-US" altLang="zh-CN" sz="2800" kern="100" dirty="0">
                <a:latin typeface="Times New Roman"/>
                <a:ea typeface="华文细黑"/>
                <a:cs typeface="Courier New"/>
              </a:rPr>
              <a:t>90</a:t>
            </a:r>
            <a:r>
              <a:rPr lang="zh-CN" altLang="zh-CN" sz="2800" kern="100" dirty="0">
                <a:latin typeface="Times New Roman"/>
                <a:ea typeface="华文细黑"/>
                <a:cs typeface="Times New Roman"/>
              </a:rPr>
              <a:t>年代，中国经济开始快速发展，城市景观雕塑逐渐兴起，成为时尚广场和公园里的时髦装饰。吴为山却认为，如果这些作品里面没有历史文化的含量，就不可能有精神的力量。</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Times New Roman"/>
                <a:ea typeface="华文细黑"/>
                <a:cs typeface="Courier New"/>
              </a:rPr>
              <a:t>1991</a:t>
            </a:r>
            <a:r>
              <a:rPr lang="zh-CN" altLang="zh-CN" sz="2800" kern="100" dirty="0">
                <a:latin typeface="Times New Roman"/>
                <a:ea typeface="华文细黑"/>
                <a:cs typeface="Times New Roman"/>
              </a:rPr>
              <a:t>年，一个偶然的机会，吴为山受邀为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当代草圣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林散之创作塑像。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这次创作过程，我把自己与被塑人物内心融合在一起，走进了林散之的心灵和艺术，收获良多。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从此，吴为山明确了为中国文化人物塑造群像的艺术方向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9775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6284" y="298043"/>
            <a:ext cx="11679403"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Times New Roman"/>
                <a:ea typeface="华文细黑"/>
                <a:cs typeface="Times New Roman"/>
              </a:rPr>
              <a:t>除了历史人物，费孝通、钱伟长、季羡林、杨振宁等当代文化名人也出现在他的作品里。</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我对他们深怀感恩，他们的鼓舞、指点，为我的创作提供了不竭源泉。</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吴为山认为，塑造这些文化大家的同时，也在塑造自己，更是塑造了中国文化的精髓。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我希望通过中国文化人物雕塑的创作与研究，对文化大家进行抢救性记忆整理，最终形成一个文化的森林，建立时代丰碑，引领时代风尚。</a:t>
            </a:r>
            <a:r>
              <a:rPr lang="en-US" altLang="zh-CN" sz="2800" kern="100" dirty="0" smtClean="0">
                <a:latin typeface="宋体"/>
                <a:ea typeface="华文细黑"/>
                <a:cs typeface="Times New Roman"/>
              </a:rPr>
              <a:t>”</a:t>
            </a:r>
            <a:endParaRPr lang="zh-CN" altLang="zh-CN" sz="1050" kern="100" dirty="0" smtClean="0">
              <a:latin typeface="宋体"/>
              <a:cs typeface="Courier New"/>
            </a:endParaRPr>
          </a:p>
          <a:p>
            <a:pPr indent="718185" algn="just">
              <a:lnSpc>
                <a:spcPct val="150000"/>
              </a:lnSpc>
              <a:spcAft>
                <a:spcPts val="0"/>
              </a:spcAft>
            </a:pPr>
            <a:r>
              <a:rPr lang="zh-CN" altLang="zh-CN" sz="2800" kern="100" spc="100" dirty="0" smtClean="0">
                <a:latin typeface="Times New Roman"/>
                <a:ea typeface="华文细黑"/>
                <a:cs typeface="Times New Roman"/>
              </a:rPr>
              <a:t>吴为山作品里的人物塑像，大多抛弃了面面俱到的刻画，有着一气呵成</a:t>
            </a:r>
            <a:r>
              <a:rPr lang="zh-CN" altLang="zh-CN" sz="2800" kern="100" dirty="0" smtClean="0">
                <a:latin typeface="Times New Roman"/>
                <a:ea typeface="华文细黑"/>
                <a:cs typeface="Times New Roman"/>
              </a:rPr>
              <a:t>的畅快。他创作的人物形象，不仅求形准，更求神似，灵动而富有生气。正如香港中文大学在授予他名誉文学博士的赞词中所写：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诗风</a:t>
            </a:r>
            <a:r>
              <a:rPr lang="zh-CN" altLang="zh-CN" sz="2800" kern="100" dirty="0">
                <a:solidFill>
                  <a:prstClr val="black"/>
                </a:solidFill>
                <a:latin typeface="Times New Roman"/>
                <a:ea typeface="华文细黑"/>
                <a:cs typeface="Times New Roman"/>
              </a:rPr>
              <a:t>荡漾</a:t>
            </a:r>
            <a:r>
              <a:rPr lang="zh-CN" altLang="zh-CN" sz="2800" kern="100" dirty="0" smtClean="0">
                <a:solidFill>
                  <a:prstClr val="black"/>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128157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74818"/>
            <a:ext cx="11449272" cy="5940063"/>
          </a:xfrm>
          <a:prstGeom prst="rect">
            <a:avLst/>
          </a:prstGeom>
        </p:spPr>
        <p:txBody>
          <a:bodyPr wrap="square" lIns="121898" tIns="60948" rIns="121898" bIns="60948">
            <a:spAutoFit/>
          </a:bodyPr>
          <a:lstStyle/>
          <a:p>
            <a:pPr lvl="0" algn="just">
              <a:lnSpc>
                <a:spcPct val="150000"/>
              </a:lnSpc>
            </a:pPr>
            <a:r>
              <a:rPr lang="zh-CN" altLang="zh-CN" sz="2800" kern="100" smtClean="0">
                <a:solidFill>
                  <a:prstClr val="black"/>
                </a:solidFill>
                <a:latin typeface="Times New Roman"/>
                <a:ea typeface="华文细黑"/>
                <a:cs typeface="Times New Roman"/>
              </a:rPr>
              <a:t>文气</a:t>
            </a:r>
            <a:r>
              <a:rPr lang="zh-CN" altLang="zh-CN" sz="2800" kern="100" dirty="0" smtClean="0">
                <a:solidFill>
                  <a:prstClr val="black"/>
                </a:solidFill>
                <a:latin typeface="Times New Roman"/>
                <a:ea typeface="华文细黑"/>
                <a:cs typeface="Times New Roman"/>
              </a:rPr>
              <a:t>堂堂。</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《睡童》微微张开的小嘴，《老子》中空的虚谷，</a:t>
            </a:r>
            <a:r>
              <a:rPr lang="zh-CN" altLang="zh-CN" sz="2800" kern="100" spc="-50" dirty="0" smtClean="0">
                <a:solidFill>
                  <a:prstClr val="black"/>
                </a:solidFill>
                <a:latin typeface="Times New Roman"/>
                <a:ea typeface="华文细黑"/>
                <a:cs typeface="Times New Roman"/>
              </a:rPr>
              <a:t>《民间音乐家阿炳》在风中扬起的棉袍</a:t>
            </a:r>
            <a:r>
              <a:rPr lang="en-US" altLang="zh-CN" sz="2800" kern="100" spc="-50" dirty="0" smtClean="0">
                <a:solidFill>
                  <a:prstClr val="black"/>
                </a:solidFill>
                <a:latin typeface="宋体"/>
                <a:ea typeface="华文细黑"/>
                <a:cs typeface="Times New Roman"/>
              </a:rPr>
              <a:t>……</a:t>
            </a:r>
            <a:r>
              <a:rPr lang="zh-CN" altLang="zh-CN" sz="2800" kern="100" spc="-50" dirty="0" smtClean="0">
                <a:solidFill>
                  <a:prstClr val="black"/>
                </a:solidFill>
                <a:latin typeface="Times New Roman"/>
                <a:ea typeface="华文细黑"/>
                <a:cs typeface="Times New Roman"/>
              </a:rPr>
              <a:t>突出的意象和有质感的形体并重。在吴为山的塑造下，人物的内心世界与外在神韵被表现得淋漓尽致。</a:t>
            </a:r>
            <a:endParaRPr lang="en-US" altLang="zh-CN" sz="1050" kern="100" spc="-50" dirty="0">
              <a:solidFill>
                <a:prstClr val="black"/>
              </a:solidFill>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年，吴为山到中国美术馆任职后，通过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人民的形象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中国写意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等一系列大型展览，用艺术反映人民的生活，并推动中国精神走向世界。</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我们必须对自己国家的文化有自信，这种文化源自中华民族传统文化的历史成就、当代价值和发展前景，是我们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走出去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的根基和底</a:t>
            </a:r>
            <a:r>
              <a:rPr lang="zh-CN" altLang="zh-CN" sz="2800" kern="100" spc="-50" dirty="0">
                <a:latin typeface="Times New Roman"/>
                <a:ea typeface="华文细黑"/>
                <a:cs typeface="Times New Roman"/>
              </a:rPr>
              <a:t>气。我们有信心，让中国人的形象屹立在世界艺术长廊之中。</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吴为山说</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Tree>
    <p:extLst>
      <p:ext uri="{BB962C8B-B14F-4D97-AF65-F5344CB8AC3E}">
        <p14:creationId xmlns:p14="http://schemas.microsoft.com/office/powerpoint/2010/main" val="1299002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49474"/>
            <a:ext cx="11449272" cy="4001071"/>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Times New Roman"/>
                <a:ea typeface="华文细黑"/>
                <a:cs typeface="Courier New"/>
              </a:rPr>
              <a:t>1999</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月，荷兰女王访华，参观了吴为山雕塑作品展，对吴为山作品中的模糊性尤感兴趣，说：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吴先生通过塑造儿童，发现并升华了童性，体现了人类对童年的一种真实的情感。吴为山的作品与意大利雕塑家曼祖有着精神上的相通，在表现手法上都善于直接用手塑造对象，十分真切。看得出，吴先生所塑的老人是从五千年文化中走出来的。</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55725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7999" y="117426"/>
            <a:ext cx="11563765"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二、信息筛选与整合的步骤、方法</a:t>
            </a:r>
          </a:p>
          <a:p>
            <a:pPr algn="just">
              <a:lnSpc>
                <a:spcPct val="150000"/>
              </a:lnSpc>
              <a:spcAft>
                <a:spcPts val="0"/>
              </a:spcAft>
            </a:pPr>
            <a:r>
              <a:rPr lang="zh-CN" altLang="zh-CN" sz="2800" kern="100" dirty="0">
                <a:latin typeface="Times New Roman"/>
                <a:ea typeface="华文细黑"/>
                <a:cs typeface="Times New Roman"/>
              </a:rPr>
              <a:t>信息筛选与整合包括两个步骤。第一步是筛选信息，就是根据特定要求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标准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从文中检索并提炼相关信息。第二步是整合信息，就是根据特定要求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标准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对筛选所得的有效信息进行归纳、重组、综合。所谓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标准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筛选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前需要明白的目的、要求和方向。这是很重要的一步。所谓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筛选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标准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，经过辨别，把相关信息提取出来。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筛选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说明文本中信息较杂，需要根据问题核心作出选择和辨别。所谓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整合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标准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，将文中相关的而又分散的信息集中起来，并加以处理。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整合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说明需要对筛选出来的信息进行提取、压缩、合并或者删减、替换，只有这样，才能保证信息的全面、准确、</a:t>
            </a:r>
            <a:r>
              <a:rPr lang="zh-CN" altLang="zh-CN" sz="2800" kern="100" dirty="0" smtClean="0">
                <a:latin typeface="Times New Roman"/>
                <a:ea typeface="华文细黑"/>
                <a:cs typeface="Times New Roman"/>
              </a:rPr>
              <a:t>简练。</a:t>
            </a: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251917"/>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吴为山的雕塑艺术有什么特点？请结合材料简要分析。</a:t>
            </a:r>
            <a:endParaRPr lang="zh-CN" altLang="zh-CN" sz="1050" kern="100" dirty="0">
              <a:effectLst/>
              <a:latin typeface="宋体"/>
              <a:cs typeface="Courier New"/>
            </a:endParaRPr>
          </a:p>
        </p:txBody>
      </p:sp>
      <p:sp>
        <p:nvSpPr>
          <p:cNvPr id="7" name="TextBox 6"/>
          <p:cNvSpPr txBox="1"/>
          <p:nvPr/>
        </p:nvSpPr>
        <p:spPr>
          <a:xfrm>
            <a:off x="9148117" y="4097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7576" y="1063055"/>
            <a:ext cx="11162246" cy="5262979"/>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作品充满着中国人的精气神。塑造中国形象，塑出中国人的精气</a:t>
            </a:r>
            <a:r>
              <a:rPr lang="zh-CN" altLang="zh-CN" sz="2800" kern="100" dirty="0">
                <a:latin typeface="Times New Roman"/>
                <a:ea typeface="华文细黑"/>
                <a:cs typeface="Times New Roman"/>
              </a:rPr>
              <a:t>神，是吴为山的艺术追求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有着一气呵成的畅快。他创造的人物形象，不仅形准，而且神似，内心世界与外在神韵被表现得淋漓尽致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作品富有历史文化的含量。在塑造文化大家的同时，重在塑造中国文化的精髓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作品具有模糊性，他塑造的儿童，体现了人类对童年的一种真实的情感；他塑造的老人，是从五千年文化中走出来的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26615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93171"/>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作为著名雕塑艺术家，吴为山的精神世界有哪些特点？</a:t>
            </a:r>
            <a:endParaRPr lang="zh-CN" altLang="zh-CN" sz="1050" kern="100" dirty="0">
              <a:effectLst/>
              <a:latin typeface="宋体"/>
              <a:cs typeface="Courier New"/>
            </a:endParaRPr>
          </a:p>
        </p:txBody>
      </p:sp>
      <p:sp>
        <p:nvSpPr>
          <p:cNvPr id="7" name="TextBox 6"/>
          <p:cNvSpPr txBox="1"/>
          <p:nvPr/>
        </p:nvSpPr>
        <p:spPr>
          <a:xfrm>
            <a:off x="9222321" y="80788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06574" y="1514153"/>
            <a:ext cx="11162246" cy="3241400"/>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有强烈的民族责任感，接受为侵华日军南京大屠杀遇难同胞纪念</a:t>
            </a:r>
            <a:r>
              <a:rPr lang="zh-CN" altLang="zh-CN" sz="2800" kern="100" dirty="0">
                <a:latin typeface="Times New Roman"/>
                <a:ea typeface="华文细黑"/>
                <a:cs typeface="Times New Roman"/>
              </a:rPr>
              <a:t>馆扩建工程创作设计大型组雕后，他废寝忘食地工作，在雕塑艺术中一心塑出中国人的精气神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对自己国家的文化有自信，有让中国人的形象屹立在世界艺术长廊之中的信心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86147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919039"/>
            <a:ext cx="11449272" cy="58582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概括传主个性品质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形象特点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及其在其所擅长领域内的做法、特点题，是课标卷传记阅读的必考题。解答这种题型从概括的种类上讲是上面所说的事理概括，尤其需要一种化事为理、化实为虚的能力。</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概括需要在把握全文大意的基础上全面、细致地筛选出相关材料，可从以下方面入手：</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传主在事件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主要事件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中的表现；</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作者对传主的评价性语言；</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文章引用的他人对传主的评价；</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细节描写；</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传主的背景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了解传主所处的时代背景、社会背景、家庭生活背景等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传主与他人的关系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传主的人际交往是影响他也是组成他人生经历的重要方面，通过这个关系网去把握传主性格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传主的自我表白。</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12060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51334"/>
            <a:ext cx="11449272" cy="65045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对传主特点具体概括时可从以下三个角度考虑：个性品质、思想境界、工作或专业。</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个性，主要有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勇敢正直、乐观幽默、为人和善、有爱心、亲切平和、耿介敢言、雍容大度、真诚待人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思想，主要有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爱国爱民，有远大抱负；勇于担当，维护正义；有气节，品格高洁，洁身自好，淡泊名利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专业，主要有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果敢明断，善于把握时机；勤勉刻苦，善于钻研；认真而严谨；谦虚好学，善于思考；看问题很深刻，思路清晰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具体答题时一定要用好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点面结合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答题法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内容见题型一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精要点拨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部分</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522988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6444" y="333450"/>
            <a:ext cx="11449272" cy="774740"/>
          </a:xfrm>
          <a:prstGeom prst="rect">
            <a:avLst/>
          </a:prstGeom>
        </p:spPr>
        <p:txBody>
          <a:bodyPr wrap="square" lIns="121898" tIns="60948" rIns="121898" bIns="60948">
            <a:spAutoFit/>
          </a:bodyPr>
          <a:lstStyle/>
          <a:p>
            <a:pPr algn="just">
              <a:lnSpc>
                <a:spcPct val="150000"/>
              </a:lnSpc>
              <a:spcAft>
                <a:spcPts val="0"/>
              </a:spcAft>
            </a:pPr>
            <a:r>
              <a:rPr lang="zh-CN" altLang="zh-CN" sz="3200" b="1" kern="100" dirty="0">
                <a:solidFill>
                  <a:schemeClr val="bg2">
                    <a:lumMod val="25000"/>
                  </a:schemeClr>
                </a:solidFill>
                <a:latin typeface="+mj-ea"/>
                <a:ea typeface="+mj-ea"/>
                <a:cs typeface="Times New Roman"/>
              </a:rPr>
              <a:t>题型三：概括分析传主人生选择或取得成功、成就的原因</a:t>
            </a:r>
          </a:p>
        </p:txBody>
      </p:sp>
      <p:sp>
        <p:nvSpPr>
          <p:cNvPr id="3" name="矩形 2"/>
          <p:cNvSpPr/>
          <p:nvPr/>
        </p:nvSpPr>
        <p:spPr>
          <a:xfrm>
            <a:off x="176444" y="1119757"/>
            <a:ext cx="11679403"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2800" b="1"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常香玉原名张妙玲，生在河南巩县，家贫如洗，只有半亩薄田。父亲张凤仙是民间艺人。九岁那年，香玉去密县土煤窑小窝班学练武功。一年后，一家人开始走村串乡跑高台，香玉边演边学垫戏。后来张凤仙去郑州投奔了周海水的太乙班。香玉在戏班先当丫鬟，跑龙套，渐渐才演起重要角色</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indent="720000" algn="just">
              <a:lnSpc>
                <a:spcPct val="150000"/>
              </a:lnSpc>
              <a:spcAft>
                <a:spcPts val="0"/>
              </a:spcAft>
            </a:pPr>
            <a:r>
              <a:rPr lang="en-US" altLang="zh-CN" sz="2800" kern="100" dirty="0">
                <a:latin typeface="Times New Roman"/>
                <a:ea typeface="华文细黑"/>
                <a:cs typeface="Courier New"/>
              </a:rPr>
              <a:t>1936</a:t>
            </a:r>
            <a:r>
              <a:rPr lang="zh-CN" altLang="zh-CN" sz="2800" kern="100" dirty="0">
                <a:latin typeface="Times New Roman"/>
                <a:ea typeface="华文细黑"/>
                <a:cs typeface="Times New Roman"/>
              </a:rPr>
              <a:t>年元月，太乙班走进开封，演出在醒豫舞台。初来开封，弱小的香玉，只能演垫戏。第一场垫戏名叫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曹庄杀妻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，常香玉主演</a:t>
            </a:r>
            <a:r>
              <a:rPr lang="zh-CN" altLang="zh-CN" sz="2800" kern="100" dirty="0" smtClean="0">
                <a:latin typeface="Times New Roman"/>
                <a:ea typeface="华文细黑"/>
                <a:cs typeface="Times New Roman"/>
              </a:rPr>
              <a:t>好吃</a:t>
            </a:r>
            <a:r>
              <a:rPr lang="zh-CN" altLang="zh-CN" sz="2800" kern="100" dirty="0">
                <a:solidFill>
                  <a:prstClr val="black"/>
                </a:solidFill>
                <a:latin typeface="Times New Roman"/>
                <a:ea typeface="华文细黑"/>
                <a:cs typeface="Times New Roman"/>
              </a:rPr>
              <a:t>懒做</a:t>
            </a:r>
            <a:r>
              <a:rPr lang="zh-CN" altLang="zh-CN" sz="2800" kern="100" dirty="0" smtClean="0">
                <a:solidFill>
                  <a:prstClr val="black"/>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9072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26951"/>
            <a:ext cx="11449272" cy="6586394"/>
          </a:xfrm>
          <a:prstGeom prst="rect">
            <a:avLst/>
          </a:prstGeom>
        </p:spPr>
        <p:txBody>
          <a:bodyPr wrap="square" lIns="121898" tIns="60948" rIns="121898" bIns="60948">
            <a:spAutoFit/>
          </a:bodyPr>
          <a:lstStyle/>
          <a:p>
            <a:pPr lvl="0" algn="just">
              <a:lnSpc>
                <a:spcPct val="150000"/>
              </a:lnSpc>
            </a:pPr>
            <a:r>
              <a:rPr lang="zh-CN" altLang="zh-CN" sz="2800" kern="100" smtClean="0">
                <a:solidFill>
                  <a:prstClr val="black"/>
                </a:solidFill>
                <a:latin typeface="Times New Roman"/>
                <a:ea typeface="华文细黑"/>
                <a:cs typeface="Times New Roman"/>
              </a:rPr>
              <a:t>对</a:t>
            </a:r>
            <a:r>
              <a:rPr lang="zh-CN" altLang="zh-CN" sz="2800" kern="100" dirty="0">
                <a:solidFill>
                  <a:prstClr val="black"/>
                </a:solidFill>
                <a:latin typeface="Times New Roman"/>
                <a:ea typeface="华文细黑"/>
                <a:cs typeface="Times New Roman"/>
              </a:rPr>
              <a:t>母不孝的妻子焦氏，是个彩旦角色。香玉演得幽默活泼，生动有趣，赢得了观众阵阵喝彩。见香玉是可造之材，戏班前辈都把绝活妙招倾囊相授，周海水催促张凤仙赶快学新戏。张凤仙请来教书先生张丙运，为香玉改编了《秦雪梅吊孝》。凭唱此戏，香玉不久就和戏班头名演员分庭抗礼了</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但戏班的戏没有几部，观众渐生厌倦，于是周海水去了陕西。张凤仙没有同去，他说服张同庆留下，还请来了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小火鞭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王金玉，又请来了演小生的马天德、演武生的徐双槐、演净行的韩小丹等优秀演员，凑够一个戏班，自己当了掌班。众角之中，香玉最受欢迎，自然成了头牌主演</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07794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22914"/>
            <a:ext cx="11449272" cy="6503807"/>
          </a:xfrm>
          <a:prstGeom prst="rect">
            <a:avLst/>
          </a:prstGeom>
        </p:spPr>
        <p:txBody>
          <a:bodyPr wrap="square" lIns="121898" tIns="60948" rIns="121898" bIns="60948">
            <a:spAutoFit/>
          </a:bodyPr>
          <a:lstStyle/>
          <a:p>
            <a:pPr indent="720000" algn="just">
              <a:lnSpc>
                <a:spcPct val="150000"/>
              </a:lnSpc>
              <a:spcAft>
                <a:spcPts val="0"/>
              </a:spcAft>
            </a:pPr>
            <a:r>
              <a:rPr lang="zh-CN" altLang="zh-CN" sz="2800" kern="100" dirty="0">
                <a:latin typeface="Times New Roman"/>
                <a:ea typeface="华文细黑"/>
                <a:cs typeface="Times New Roman"/>
              </a:rPr>
              <a:t>豫声剧院的陈素真，声名最响。大笔杆子樊粹庭连续给陈素真编新戏，惹得戏迷像发狂不止。张凤仙垂涎欲滴，抓耳挠腮，不料王镇南竟然主动上门，这令张凤仙喜不自禁。王镇南学识渊博，名噪开封。他痴迷戏曲，热衷戏曲改良。樊粹庭的成功让他技痒欲试。他相中了香玉的天赋，提出要为香玉编写新戏。王镇南为戏班起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中州戏曲研究社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。剧社成立不久，王镇南和史树明根据王实甫的《西厢记》编写了《六部西厢》。</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王镇南深谙京剧，让香玉的表演揉进了京剧方法，观众看得如痴如醉，尤其《红娘》唱段，更是让常香玉辉煌一生。文人的加盟，使得剧社日益红火，香玉迅速成为名动省城的红角。</a:t>
            </a:r>
            <a:endParaRPr lang="zh-CN" altLang="zh-CN" sz="1050" kern="100" dirty="0">
              <a:effectLst/>
              <a:latin typeface="宋体"/>
              <a:cs typeface="Courier New"/>
            </a:endParaRPr>
          </a:p>
        </p:txBody>
      </p:sp>
    </p:spTree>
    <p:extLst>
      <p:ext uri="{BB962C8B-B14F-4D97-AF65-F5344CB8AC3E}">
        <p14:creationId xmlns:p14="http://schemas.microsoft.com/office/powerpoint/2010/main" val="2080247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78888"/>
            <a:ext cx="11449272" cy="5211146"/>
          </a:xfrm>
          <a:prstGeom prst="rect">
            <a:avLst/>
          </a:prstGeom>
        </p:spPr>
        <p:txBody>
          <a:bodyPr wrap="square" lIns="121898" tIns="60948" rIns="121898" bIns="60948">
            <a:spAutoFit/>
          </a:bodyPr>
          <a:lstStyle/>
          <a:p>
            <a:pPr indent="720000" algn="just">
              <a:lnSpc>
                <a:spcPct val="150000"/>
              </a:lnSpc>
              <a:spcAft>
                <a:spcPts val="0"/>
              </a:spcAft>
            </a:pPr>
            <a:r>
              <a:rPr lang="zh-CN" altLang="zh-CN" sz="2800" kern="100" dirty="0">
                <a:latin typeface="Times New Roman"/>
                <a:ea typeface="华文细黑"/>
                <a:cs typeface="Times New Roman"/>
              </a:rPr>
              <a:t>陈素真唱的是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祥符调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，艺压群芳。看了陈素真摇曳多姿的表演，香玉就想学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祥符调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的唱法。豫剧大致分两类腔调：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豫东调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豫西调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。这两大唱腔以往是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各吹各的号，各唱各的调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，门禁森严。可是香玉每当唱完戏，都要赶快卸装，跑去看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祥符调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豫东调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和京剧。但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偷戏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难窥堂奥。于是，父亲请来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祥符调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名旦聂良卿。这让他们背上了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豫剧叛徒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的骂名。但是学了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祥符调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之后，香玉的唱腔、表演渐入新境，人生也向大师跨出了一步。</a:t>
            </a:r>
            <a:r>
              <a:rPr lang="en-US" altLang="zh-CN" sz="2800" kern="100" dirty="0">
                <a:latin typeface="Times New Roman"/>
                <a:ea typeface="华文细黑"/>
                <a:cs typeface="Courier New"/>
              </a:rPr>
              <a:t>1938</a:t>
            </a:r>
            <a:r>
              <a:rPr lang="zh-CN" altLang="zh-CN" sz="2800" kern="100" dirty="0">
                <a:latin typeface="Times New Roman"/>
                <a:ea typeface="华文细黑"/>
                <a:cs typeface="Times New Roman"/>
              </a:rPr>
              <a:t>年春天，</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醒豫舞台门庭若市，十四岁的香玉显出势不可挡之势</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46745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05458"/>
            <a:ext cx="11449272" cy="3272923"/>
          </a:xfrm>
          <a:prstGeom prst="rect">
            <a:avLst/>
          </a:prstGeom>
        </p:spPr>
        <p:txBody>
          <a:bodyPr wrap="square" lIns="121898" tIns="60948" rIns="121898" bIns="60948">
            <a:spAutoFit/>
          </a:bodyPr>
          <a:lstStyle/>
          <a:p>
            <a:pPr lvl="0" indent="720000" algn="just">
              <a:lnSpc>
                <a:spcPct val="150000"/>
              </a:lnSpc>
            </a:pPr>
            <a:r>
              <a:rPr lang="en-US" altLang="zh-CN" sz="2800" kern="100" dirty="0">
                <a:solidFill>
                  <a:prstClr val="black"/>
                </a:solidFill>
                <a:latin typeface="Times New Roman"/>
                <a:ea typeface="华文细黑"/>
                <a:cs typeface="Courier New"/>
              </a:rPr>
              <a:t>1938</a:t>
            </a:r>
            <a:r>
              <a:rPr lang="zh-CN" altLang="zh-CN" sz="2800" kern="100" dirty="0">
                <a:solidFill>
                  <a:prstClr val="black"/>
                </a:solidFill>
                <a:latin typeface="Times New Roman"/>
                <a:ea typeface="华文细黑"/>
                <a:cs typeface="Times New Roman"/>
              </a:rPr>
              <a:t>年戏社离开开封，不久戏社返回。当时开封已近沦陷，市民外逃避难，演员也四散而去。张凤仙一家逃到密县。三年后的秋天，常香玉就去洛阳搭班，不久戏班奔向西安。一路上，香玉边走边唱，演唱回响在三秦大地</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indent="720000" algn="r">
              <a:lnSpc>
                <a:spcPct val="150000"/>
              </a:lnSpc>
            </a:pP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摘编自樊城《豫剧春秋》</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7748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33450"/>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常香玉的舞台演唱持续受到观众欢迎，主要与哪些客观因素密切相关？请简要回答。</a:t>
            </a:r>
            <a:endParaRPr lang="zh-CN" altLang="zh-CN" sz="1050" kern="100" dirty="0">
              <a:effectLst/>
              <a:latin typeface="宋体"/>
              <a:cs typeface="Courier New"/>
            </a:endParaRPr>
          </a:p>
        </p:txBody>
      </p:sp>
      <p:sp>
        <p:nvSpPr>
          <p:cNvPr id="7" name="TextBox 6"/>
          <p:cNvSpPr txBox="1"/>
          <p:nvPr/>
        </p:nvSpPr>
        <p:spPr>
          <a:xfrm>
            <a:off x="2688643" y="115411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06574" y="1845618"/>
            <a:ext cx="11386607" cy="3323987"/>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家人的无私帮助。父亲张凤仙请人为她编写新剧本，请名师聂良</a:t>
            </a:r>
            <a:r>
              <a:rPr lang="zh-CN" altLang="zh-CN" sz="2800" kern="100" dirty="0">
                <a:latin typeface="Times New Roman"/>
                <a:ea typeface="华文细黑"/>
                <a:cs typeface="Times New Roman"/>
              </a:rPr>
              <a:t>卿向她传授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文人加盟，为她编写高质量剧本。先后有张丙运改编《秦雪梅吊孝》、王镇南和史树明编写《六部西厢》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先辈指点。戏班内先辈、名家都向她无私传授绝技</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06368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筛选信息：吃透标准，确定范围</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effectLst/>
              <a:latin typeface="宋体"/>
              <a:cs typeface="Courier New"/>
            </a:endParaRPr>
          </a:p>
        </p:txBody>
      </p:sp>
      <p:sp>
        <p:nvSpPr>
          <p:cNvPr id="3" name="矩形 2"/>
          <p:cNvSpPr/>
          <p:nvPr/>
        </p:nvSpPr>
        <p:spPr>
          <a:xfrm>
            <a:off x="339000" y="1590704"/>
            <a:ext cx="11478502" cy="4647402"/>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一个不能忘记的人</a:t>
            </a:r>
          </a:p>
          <a:p>
            <a:pPr algn="ctr">
              <a:lnSpc>
                <a:spcPct val="150000"/>
              </a:lnSpc>
              <a:spcAft>
                <a:spcPts val="0"/>
              </a:spcAft>
            </a:pPr>
            <a:r>
              <a:rPr lang="zh-CN" altLang="zh-CN" sz="2800" kern="100" dirty="0">
                <a:latin typeface="Times New Roman"/>
                <a:ea typeface="华文细黑"/>
                <a:cs typeface="Times New Roman"/>
              </a:rPr>
              <a:t>刘重来</a:t>
            </a:r>
          </a:p>
          <a:p>
            <a:pPr indent="720000">
              <a:lnSpc>
                <a:spcPct val="150000"/>
              </a:lnSpc>
            </a:pPr>
            <a:r>
              <a:rPr lang="zh-CN" altLang="zh-CN" sz="2800" kern="100" dirty="0">
                <a:latin typeface="Times New Roman"/>
                <a:ea typeface="华文细黑"/>
                <a:cs typeface="Times New Roman"/>
              </a:rPr>
              <a:t>第二次鸦片战争以后，按照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外国商船可在长江各口岸往来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的条款，外国轮船在长江上触目可见，令国人深感屈辱。</a:t>
            </a:r>
            <a:r>
              <a:rPr lang="en-US" altLang="zh-CN" sz="2800" kern="100" dirty="0">
                <a:latin typeface="Times New Roman"/>
                <a:ea typeface="华文细黑"/>
              </a:rPr>
              <a:t>1925</a:t>
            </a:r>
            <a:r>
              <a:rPr lang="zh-CN" altLang="zh-CN" sz="2800" kern="100" dirty="0">
                <a:latin typeface="Times New Roman"/>
                <a:ea typeface="华文细黑"/>
                <a:cs typeface="Times New Roman"/>
              </a:rPr>
              <a:t>年</a:t>
            </a:r>
            <a:r>
              <a:rPr lang="en-US" altLang="zh-CN" sz="2800" kern="100" dirty="0">
                <a:latin typeface="Times New Roman"/>
                <a:ea typeface="华文细黑"/>
              </a:rPr>
              <a:t>10</a:t>
            </a:r>
            <a:r>
              <a:rPr lang="zh-CN" altLang="zh-CN" sz="2800" kern="100" dirty="0">
                <a:latin typeface="Times New Roman"/>
                <a:ea typeface="华文细黑"/>
                <a:cs typeface="Times New Roman"/>
              </a:rPr>
              <a:t>月，卢作孚邀约友人，集资创办民生实业公司，积极投入以经济实力夺回内河航运权的爱国斗争</a:t>
            </a:r>
            <a:r>
              <a:rPr lang="zh-CN" altLang="zh-CN" sz="2800" kern="100" dirty="0" smtClean="0">
                <a:latin typeface="Times New Roman"/>
                <a:ea typeface="华文细黑"/>
                <a:cs typeface="Times New Roman"/>
              </a:rPr>
              <a:t>。公司</a:t>
            </a:r>
            <a:r>
              <a:rPr lang="zh-CN" altLang="zh-CN" sz="2800" kern="100" dirty="0">
                <a:latin typeface="Times New Roman"/>
                <a:ea typeface="华文细黑"/>
                <a:cs typeface="Times New Roman"/>
              </a:rPr>
              <a:t>成立之初，整个家当只有一艘载重量</a:t>
            </a:r>
            <a:r>
              <a:rPr lang="en-US" altLang="zh-CN" sz="2800" kern="100" dirty="0">
                <a:latin typeface="Times New Roman"/>
                <a:ea typeface="华文细黑"/>
              </a:rPr>
              <a:t>70</a:t>
            </a:r>
            <a:r>
              <a:rPr lang="zh-CN" altLang="zh-CN" sz="2800" kern="100" dirty="0">
                <a:latin typeface="Times New Roman"/>
                <a:ea typeface="华文细黑"/>
                <a:cs typeface="Times New Roman"/>
              </a:rPr>
              <a:t>吨的小轮船，卢作孚就定下了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服务社会，便利人群，开发产业，富强国家</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7887" y="-107870"/>
            <a:ext cx="11796197" cy="7037030"/>
          </a:xfrm>
          <a:prstGeom prst="rect">
            <a:avLst/>
          </a:prstGeom>
        </p:spPr>
        <p:txBody>
          <a:bodyPr wrap="square" lIns="121898" tIns="60948" rIns="121898" bIns="60948">
            <a:spAutoFit/>
          </a:bodyPr>
          <a:lstStyle/>
          <a:p>
            <a:pPr algn="just">
              <a:lnSpc>
                <a:spcPct val="135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35000"/>
              </a:lnSpc>
              <a:spcAft>
                <a:spcPts val="0"/>
              </a:spcAft>
            </a:pPr>
            <a:r>
              <a:rPr lang="zh-CN" altLang="zh-CN" sz="2800" b="1" kern="100" dirty="0">
                <a:latin typeface="Times New Roman"/>
                <a:ea typeface="华文细黑"/>
                <a:cs typeface="Times New Roman"/>
              </a:rPr>
              <a:t>钱钟书生命中的杨绛</a:t>
            </a:r>
          </a:p>
          <a:p>
            <a:pPr algn="ctr">
              <a:lnSpc>
                <a:spcPct val="135000"/>
              </a:lnSpc>
              <a:spcAft>
                <a:spcPts val="0"/>
              </a:spcAft>
            </a:pPr>
            <a:r>
              <a:rPr lang="zh-CN" altLang="zh-CN" sz="2800" kern="100" dirty="0">
                <a:latin typeface="Times New Roman"/>
                <a:ea typeface="华文细黑"/>
                <a:cs typeface="Times New Roman"/>
              </a:rPr>
              <a:t>黄　薇</a:t>
            </a:r>
          </a:p>
          <a:p>
            <a:pPr indent="718185" algn="just">
              <a:lnSpc>
                <a:spcPct val="135000"/>
              </a:lnSpc>
              <a:spcAft>
                <a:spcPts val="0"/>
              </a:spcAft>
            </a:pPr>
            <a:r>
              <a:rPr lang="en-US" altLang="zh-CN" sz="2800" kern="100" spc="-100" dirty="0">
                <a:latin typeface="Times New Roman"/>
                <a:ea typeface="华文细黑"/>
                <a:cs typeface="Courier New"/>
              </a:rPr>
              <a:t>1928</a:t>
            </a:r>
            <a:r>
              <a:rPr lang="zh-CN" altLang="zh-CN" sz="2800" kern="100" spc="-100" dirty="0">
                <a:latin typeface="Times New Roman"/>
                <a:ea typeface="华文细黑"/>
                <a:cs typeface="Times New Roman"/>
              </a:rPr>
              <a:t>年，杨绛</a:t>
            </a:r>
            <a:r>
              <a:rPr lang="en-US" altLang="zh-CN" sz="2800" kern="100" spc="-100" dirty="0">
                <a:latin typeface="Times New Roman"/>
                <a:ea typeface="华文细黑"/>
                <a:cs typeface="Courier New"/>
              </a:rPr>
              <a:t>17</a:t>
            </a:r>
            <a:r>
              <a:rPr lang="zh-CN" altLang="zh-CN" sz="2800" kern="100" spc="-100" dirty="0">
                <a:latin typeface="Times New Roman"/>
                <a:ea typeface="华文细黑"/>
                <a:cs typeface="Times New Roman"/>
              </a:rPr>
              <a:t>岁，考入苏州东吴大学。</a:t>
            </a:r>
            <a:r>
              <a:rPr lang="en-US" altLang="zh-CN" sz="2800" kern="100" spc="-100" dirty="0">
                <a:latin typeface="Times New Roman"/>
                <a:ea typeface="华文细黑"/>
                <a:cs typeface="Courier New"/>
              </a:rPr>
              <a:t>1932</a:t>
            </a:r>
            <a:r>
              <a:rPr lang="zh-CN" altLang="zh-CN" sz="2800" kern="100" spc="-100" dirty="0">
                <a:latin typeface="Times New Roman"/>
                <a:ea typeface="华文细黑"/>
                <a:cs typeface="Times New Roman"/>
              </a:rPr>
              <a:t>年初，杨绛去了清华当借读生，结识钱钟书。</a:t>
            </a:r>
            <a:r>
              <a:rPr lang="en-US" altLang="zh-CN" sz="2800" kern="100" spc="-100" dirty="0">
                <a:latin typeface="Times New Roman"/>
                <a:ea typeface="华文细黑"/>
                <a:cs typeface="Courier New"/>
              </a:rPr>
              <a:t>1935</a:t>
            </a:r>
            <a:r>
              <a:rPr lang="zh-CN" altLang="zh-CN" sz="2800" kern="100" spc="-100" dirty="0">
                <a:latin typeface="Times New Roman"/>
                <a:ea typeface="华文细黑"/>
                <a:cs typeface="Times New Roman"/>
              </a:rPr>
              <a:t>年</a:t>
            </a:r>
            <a:r>
              <a:rPr lang="en-US" altLang="zh-CN" sz="2800" kern="100" spc="-100" dirty="0">
                <a:latin typeface="Times New Roman"/>
                <a:ea typeface="华文细黑"/>
                <a:cs typeface="Courier New"/>
              </a:rPr>
              <a:t>7</a:t>
            </a:r>
            <a:r>
              <a:rPr lang="zh-CN" altLang="zh-CN" sz="2800" kern="100" spc="-100" dirty="0">
                <a:latin typeface="Times New Roman"/>
                <a:ea typeface="华文细黑"/>
                <a:cs typeface="Times New Roman"/>
              </a:rPr>
              <a:t>月</a:t>
            </a:r>
            <a:r>
              <a:rPr lang="en-US" altLang="zh-CN" sz="2800" kern="100" spc="-100" dirty="0">
                <a:latin typeface="Times New Roman"/>
                <a:ea typeface="华文细黑"/>
                <a:cs typeface="Courier New"/>
              </a:rPr>
              <a:t>13</a:t>
            </a:r>
            <a:r>
              <a:rPr lang="zh-CN" altLang="zh-CN" sz="2800" kern="100" spc="-100" dirty="0">
                <a:latin typeface="Times New Roman"/>
                <a:ea typeface="华文细黑"/>
                <a:cs typeface="Times New Roman"/>
              </a:rPr>
              <a:t>日，钱钟书与杨绛结婚。随后钱钟书考取了中英庚款留学奖学金，杨绛毫不犹豫中断清华学业，陪丈夫远赴英法游学。</a:t>
            </a:r>
            <a:r>
              <a:rPr lang="en-US" altLang="zh-CN" sz="2800" kern="100" spc="-100" dirty="0">
                <a:latin typeface="Times New Roman"/>
                <a:ea typeface="华文细黑"/>
                <a:cs typeface="Courier New"/>
              </a:rPr>
              <a:t>1937</a:t>
            </a:r>
            <a:r>
              <a:rPr lang="zh-CN" altLang="zh-CN" sz="2800" kern="100" spc="-100" dirty="0">
                <a:latin typeface="Times New Roman"/>
                <a:ea typeface="华文细黑"/>
                <a:cs typeface="Times New Roman"/>
              </a:rPr>
              <a:t>年，上海沦陷，第二年，两人携女回国。钱钟书在清华谋得一教职，到昆明的西南联大上课，而杨绛留在上海，任了一年母校振华女中的校长</a:t>
            </a:r>
            <a:r>
              <a:rPr lang="zh-CN" altLang="zh-CN" sz="2800" kern="100" spc="-100" dirty="0" smtClean="0">
                <a:latin typeface="Times New Roman"/>
                <a:ea typeface="华文细黑"/>
                <a:cs typeface="Times New Roman"/>
              </a:rPr>
              <a:t>。</a:t>
            </a:r>
            <a:endParaRPr lang="en-US" altLang="zh-CN" sz="1050" kern="100" spc="-100" dirty="0">
              <a:latin typeface="宋体"/>
              <a:cs typeface="Courier New"/>
            </a:endParaRPr>
          </a:p>
          <a:p>
            <a:pPr lvl="0" indent="718185" algn="just">
              <a:lnSpc>
                <a:spcPct val="135000"/>
              </a:lnSpc>
            </a:pPr>
            <a:r>
              <a:rPr lang="zh-CN" altLang="zh-CN" sz="2800" kern="100" dirty="0">
                <a:solidFill>
                  <a:prstClr val="black"/>
                </a:solidFill>
                <a:latin typeface="Times New Roman"/>
                <a:ea typeface="华文细黑"/>
                <a:cs typeface="Times New Roman"/>
              </a:rPr>
              <a:t>钱钟书从昆明回上海后想写《围城》，杨绛甘做</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灶下婢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，辅佐夫君全力搞创作，闲时尝试写了部四幕剧《称心如意》，第二年《称心</a:t>
            </a:r>
            <a:r>
              <a:rPr lang="zh-CN" altLang="zh-CN" sz="2800" kern="100" dirty="0">
                <a:latin typeface="Times New Roman"/>
                <a:ea typeface="华文细黑"/>
                <a:cs typeface="Times New Roman"/>
              </a:rPr>
              <a:t>如意》在金都大戏院上演时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引来阵阵喝彩声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，一鸣惊人，她所署的笔名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杨绛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也就此叫开</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7595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1073" y="594912"/>
            <a:ext cx="11914159"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smtClean="0">
                <a:latin typeface="Times New Roman"/>
                <a:ea typeface="华文细黑"/>
                <a:cs typeface="Times New Roman"/>
              </a:rPr>
              <a:t>新中国</a:t>
            </a:r>
            <a:r>
              <a:rPr lang="zh-CN" altLang="zh-CN" sz="2800" kern="100" dirty="0">
                <a:latin typeface="Times New Roman"/>
                <a:ea typeface="华文细黑"/>
                <a:cs typeface="Times New Roman"/>
              </a:rPr>
              <a:t>成立后，杨绛翻译的</a:t>
            </a:r>
            <a:r>
              <a:rPr lang="en-US" altLang="zh-CN" sz="2800" kern="100" dirty="0">
                <a:latin typeface="Times New Roman"/>
                <a:ea typeface="华文细黑"/>
                <a:cs typeface="Courier New"/>
              </a:rPr>
              <a:t>47</a:t>
            </a:r>
            <a:r>
              <a:rPr lang="zh-CN" altLang="zh-CN" sz="2800" kern="100" dirty="0">
                <a:latin typeface="Times New Roman"/>
                <a:ea typeface="华文细黑"/>
                <a:cs typeface="Times New Roman"/>
              </a:rPr>
              <a:t>万字的法国小说《吉尔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布拉斯》，受到朱光潜的高度称赞：我国散文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小说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翻译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杨绛最好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新中国成立后至清华任教，她带着钱钟书主动拜访沈从文和张兆和，愿意修好两家关系，因为钱钟书曾作文讽刺沈从文收集假古董。杨绛的沉稳周到，是痴气十足的钱钟书与外界打交道的一道润滑剂。家有贤妻</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50000"/>
              </a:lnSpc>
            </a:pPr>
            <a:r>
              <a:rPr lang="zh-CN" altLang="zh-CN" sz="2800" kern="100" dirty="0" smtClean="0">
                <a:solidFill>
                  <a:prstClr val="black"/>
                </a:solidFill>
                <a:latin typeface="Times New Roman"/>
                <a:ea typeface="华文细黑"/>
                <a:cs typeface="Times New Roman"/>
              </a:rPr>
              <a:t>无疑是钱钟书成就事业的最有力支持。</a:t>
            </a:r>
            <a:r>
              <a:rPr lang="en-US" altLang="zh-CN" sz="2800" kern="100" dirty="0" smtClean="0">
                <a:solidFill>
                  <a:prstClr val="black"/>
                </a:solidFill>
                <a:latin typeface="Times New Roman"/>
                <a:ea typeface="华文细黑"/>
                <a:cs typeface="Courier New"/>
              </a:rPr>
              <a:t>1946</a:t>
            </a:r>
            <a:r>
              <a:rPr lang="zh-CN" altLang="zh-CN" sz="2800" kern="100" dirty="0" smtClean="0">
                <a:solidFill>
                  <a:prstClr val="black"/>
                </a:solidFill>
                <a:latin typeface="Times New Roman"/>
                <a:ea typeface="华文细黑"/>
                <a:cs typeface="Times New Roman"/>
              </a:rPr>
              <a:t>年，短篇小说集《人</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兽</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鬼》出版后，在自留的样书上，钱钟书为妻子写下这样无匹的情话</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赠予杨季康，绝无仅有的结合了各不相容的三者：妻子、情人、朋友</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宋体"/>
                <a:ea typeface="华文细黑"/>
                <a:cs typeface="Times New Roman"/>
              </a:rPr>
              <a:t>”</a:t>
            </a:r>
          </a:p>
        </p:txBody>
      </p:sp>
    </p:spTree>
    <p:extLst>
      <p:ext uri="{BB962C8B-B14F-4D97-AF65-F5344CB8AC3E}">
        <p14:creationId xmlns:p14="http://schemas.microsoft.com/office/powerpoint/2010/main" val="100517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26951"/>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Times New Roman"/>
                <a:ea typeface="华文细黑"/>
                <a:cs typeface="Courier New"/>
              </a:rPr>
              <a:t>1958</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47</a:t>
            </a:r>
            <a:r>
              <a:rPr lang="zh-CN" altLang="zh-CN" sz="2800" kern="100" dirty="0">
                <a:latin typeface="Times New Roman"/>
                <a:ea typeface="华文细黑"/>
                <a:cs typeface="Times New Roman"/>
              </a:rPr>
              <a:t>岁的杨绛，利用大会小会间隙，开始自学西班牙语，打算从原文翻译《堂吉诃德》。译稿历经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的摧残，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被没收、丢弃在废纸堆里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九死一生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，逃过劫难。</a:t>
            </a:r>
            <a:r>
              <a:rPr lang="en-US" altLang="zh-CN" sz="2800" kern="100" dirty="0">
                <a:latin typeface="Times New Roman"/>
                <a:ea typeface="华文细黑"/>
                <a:cs typeface="Courier New"/>
              </a:rPr>
              <a:t>1978</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月译的《堂吉诃德》出版并畅销。</a:t>
            </a:r>
            <a:r>
              <a:rPr lang="en-US" altLang="zh-CN" sz="2800" kern="100" dirty="0">
                <a:latin typeface="Times New Roman"/>
                <a:ea typeface="华文细黑"/>
                <a:cs typeface="Courier New"/>
              </a:rPr>
              <a:t>1978</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月，西班牙国王访问中国，邓小平把这本翻译书作为国礼送给西班牙贵宾。</a:t>
            </a:r>
            <a:r>
              <a:rPr lang="en-US" altLang="zh-CN" sz="2800" kern="100" dirty="0">
                <a:latin typeface="Times New Roman"/>
                <a:ea typeface="华文细黑"/>
                <a:cs typeface="Courier New"/>
              </a:rPr>
              <a:t>1986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月，西班牙国王专门奖给</a:t>
            </a:r>
            <a:r>
              <a:rPr lang="en-US" altLang="zh-CN" sz="2800" kern="100" dirty="0">
                <a:latin typeface="Times New Roman"/>
                <a:ea typeface="华文细黑"/>
                <a:cs typeface="Courier New"/>
              </a:rPr>
              <a:t>75</a:t>
            </a:r>
            <a:r>
              <a:rPr lang="zh-CN" altLang="zh-CN" sz="2800" kern="100" dirty="0">
                <a:latin typeface="Times New Roman"/>
                <a:ea typeface="华文细黑"/>
                <a:cs typeface="Times New Roman"/>
              </a:rPr>
              <a:t>岁的杨绛一枚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智慧国王阿方索十世十字勋章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，以表彰她的贡献</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5963" algn="just">
              <a:lnSpc>
                <a:spcPct val="150000"/>
              </a:lnSpc>
              <a:spcAft>
                <a:spcPts val="0"/>
              </a:spcAft>
            </a:pPr>
            <a:r>
              <a:rPr lang="en-US" altLang="zh-CN" sz="2800" kern="100" dirty="0">
                <a:solidFill>
                  <a:prstClr val="black"/>
                </a:solidFill>
                <a:latin typeface="Times New Roman"/>
                <a:ea typeface="华文细黑"/>
                <a:cs typeface="Courier New"/>
              </a:rPr>
              <a:t>1989</a:t>
            </a:r>
            <a:r>
              <a:rPr lang="zh-CN" altLang="zh-CN" sz="2800" kern="100" dirty="0">
                <a:solidFill>
                  <a:prstClr val="black"/>
                </a:solidFill>
                <a:latin typeface="Times New Roman"/>
                <a:ea typeface="华文细黑"/>
                <a:cs typeface="Times New Roman"/>
              </a:rPr>
              <a:t>年，《围城》将要搬上荧屏前，杨绛边读剧本，边逐段写出修改意见。而出现在每集片头的那段著名的旁白</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围在城里的想逃出来，城外的人想冲进去。人生的愿望大都如此</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被无数人时常引用</a:t>
            </a:r>
            <a:r>
              <a:rPr lang="zh-CN" altLang="zh-CN" sz="2800" kern="100" dirty="0" smtClean="0">
                <a:solidFill>
                  <a:prstClr val="black"/>
                </a:solidFill>
                <a:latin typeface="Times New Roman"/>
                <a:ea typeface="华文细黑"/>
                <a:cs typeface="Times New Roman"/>
              </a:rPr>
              <a:t>，实</a:t>
            </a:r>
            <a:r>
              <a:rPr lang="zh-CN" altLang="zh-CN" sz="2800" kern="100" dirty="0" smtClean="0">
                <a:latin typeface="Times New Roman"/>
                <a:ea typeface="华文细黑"/>
                <a:cs typeface="Times New Roman"/>
              </a:rPr>
              <a:t>际上</a:t>
            </a:r>
            <a:r>
              <a:rPr lang="zh-CN" altLang="zh-CN" sz="2800" kern="100" dirty="0">
                <a:latin typeface="Times New Roman"/>
                <a:ea typeface="华文细黑"/>
                <a:cs typeface="Times New Roman"/>
              </a:rPr>
              <a:t>就出自杨绛之手。钱钟书说，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实获我心</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28783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17426"/>
            <a:ext cx="11449272"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Times New Roman"/>
                <a:ea typeface="华文细黑"/>
                <a:cs typeface="Times New Roman"/>
              </a:rPr>
              <a:t>从</a:t>
            </a:r>
            <a:r>
              <a:rPr lang="en-US" altLang="zh-CN" sz="2800" kern="100" dirty="0">
                <a:latin typeface="Times New Roman"/>
                <a:ea typeface="华文细黑"/>
                <a:cs typeface="Courier New"/>
              </a:rPr>
              <a:t>1994</a:t>
            </a:r>
            <a:r>
              <a:rPr lang="zh-CN" altLang="zh-CN" sz="2800" kern="100" dirty="0">
                <a:latin typeface="Times New Roman"/>
                <a:ea typeface="华文细黑"/>
                <a:cs typeface="Times New Roman"/>
              </a:rPr>
              <a:t>年开始，钱钟书住进医院，缠绵病榻，全靠杨绛一人悉心照料。不久，女儿钱瑗也病重住院，与钱钟书相隔大半个北京城，当时八十多岁的杨绛来回奔波。</a:t>
            </a:r>
            <a:r>
              <a:rPr lang="en-US" altLang="zh-CN" sz="2800" kern="100" dirty="0">
                <a:latin typeface="Times New Roman"/>
                <a:ea typeface="华文细黑"/>
                <a:cs typeface="Courier New"/>
              </a:rPr>
              <a:t>1997</a:t>
            </a:r>
            <a:r>
              <a:rPr lang="zh-CN" altLang="zh-CN" sz="2800" kern="100" dirty="0">
                <a:latin typeface="Times New Roman"/>
                <a:ea typeface="华文细黑"/>
                <a:cs typeface="Times New Roman"/>
              </a:rPr>
              <a:t>年，被杨绛称为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我平生唯一杰作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的爱女钱瑗去世。一年后，钱钟书临终，一眼未合好，杨绛附他耳边说：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你放心，有我呐！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内心之沉稳和强大，令人肃然起敬</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pPr>
            <a:r>
              <a:rPr lang="en-US" altLang="zh-CN" sz="2800" kern="100" dirty="0">
                <a:latin typeface="Times New Roman"/>
                <a:ea typeface="华文细黑"/>
                <a:cs typeface="Courier New"/>
              </a:rPr>
              <a:t>2001</a:t>
            </a:r>
            <a:r>
              <a:rPr lang="zh-CN" altLang="zh-CN" sz="2800" kern="100" dirty="0">
                <a:latin typeface="Times New Roman"/>
                <a:ea typeface="华文细黑"/>
                <a:cs typeface="Times New Roman"/>
              </a:rPr>
              <a:t>年，杨绛参加了清华大学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好读书奖捐赠仪式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。这是她和钱钟书在病榻前商量好的，将二人全部作品著作权中因作品使用而获得的财产收益捐赠母校，以资助那些爱好读书的贫寒子弟。奖学金不用他们个人的名字。镜头前，</a:t>
            </a:r>
            <a:r>
              <a:rPr lang="en-US" altLang="zh-CN" sz="2800" kern="100" dirty="0">
                <a:latin typeface="Times New Roman"/>
                <a:ea typeface="华文细黑"/>
                <a:cs typeface="Courier New"/>
              </a:rPr>
              <a:t>90</a:t>
            </a:r>
            <a:r>
              <a:rPr lang="zh-CN" altLang="zh-CN" sz="2800" kern="100" dirty="0">
                <a:latin typeface="Times New Roman"/>
                <a:ea typeface="华文细黑"/>
                <a:cs typeface="Times New Roman"/>
              </a:rPr>
              <a:t>岁的杨绛站起来，用清脆明亮的声音讲述自己对清华校训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自强不息，厚德载物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的理解</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35014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82826"/>
            <a:ext cx="11449272" cy="5035200"/>
          </a:xfrm>
          <a:prstGeom prst="rect">
            <a:avLst/>
          </a:prstGeom>
        </p:spPr>
        <p:txBody>
          <a:bodyPr wrap="square" lIns="121898" tIns="60948" rIns="121898" bIns="60948">
            <a:spAutoFit/>
          </a:bodyPr>
          <a:lstStyle/>
          <a:p>
            <a:pPr indent="718185" algn="just">
              <a:lnSpc>
                <a:spcPct val="140000"/>
              </a:lnSpc>
              <a:spcAft>
                <a:spcPts val="0"/>
              </a:spcAft>
            </a:pPr>
            <a:r>
              <a:rPr lang="en-US" altLang="zh-CN" sz="2800" kern="100" dirty="0" smtClean="0">
                <a:latin typeface="Times New Roman"/>
                <a:ea typeface="华文细黑"/>
                <a:cs typeface="Courier New"/>
              </a:rPr>
              <a:t>2003</a:t>
            </a:r>
            <a:r>
              <a:rPr lang="zh-CN" altLang="zh-CN" sz="2800" kern="100" dirty="0" smtClean="0">
                <a:latin typeface="Times New Roman"/>
                <a:ea typeface="华文细黑"/>
                <a:cs typeface="Times New Roman"/>
              </a:rPr>
              <a:t>年，《我们仨》出版问世，这本书写尽了她对丈夫和女儿最深切绵长的怀念。时隔四年，</a:t>
            </a:r>
            <a:r>
              <a:rPr lang="en-US" altLang="zh-CN" sz="2800" kern="100" dirty="0" smtClean="0">
                <a:latin typeface="Times New Roman"/>
                <a:ea typeface="华文细黑"/>
                <a:cs typeface="Courier New"/>
              </a:rPr>
              <a:t>96</a:t>
            </a:r>
            <a:r>
              <a:rPr lang="zh-CN" altLang="zh-CN" sz="2800" kern="100" dirty="0" smtClean="0">
                <a:latin typeface="Times New Roman"/>
                <a:ea typeface="华文细黑"/>
                <a:cs typeface="Times New Roman"/>
              </a:rPr>
              <a:t>岁高龄的杨绛又意想不到地推出一本散文集《走到人生边上》，探讨人生的价值和灵魂的去向。走到人生的边上，她愈战愈勇，唯愿</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死者如生，生者无愧</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钱钟书留下的几麻袋天书般的手稿与中外文笔记，多达</a:t>
            </a:r>
            <a:r>
              <a:rPr lang="en-US" altLang="zh-CN" sz="2800" kern="100" dirty="0" smtClean="0">
                <a:latin typeface="Times New Roman"/>
                <a:ea typeface="华文细黑"/>
                <a:cs typeface="Courier New"/>
              </a:rPr>
              <a:t>7</a:t>
            </a:r>
            <a:r>
              <a:rPr lang="zh-CN" altLang="zh-CN" sz="2800" kern="100" dirty="0" smtClean="0">
                <a:latin typeface="Times New Roman"/>
                <a:ea typeface="华文细黑"/>
                <a:cs typeface="Times New Roman"/>
              </a:rPr>
              <a:t>万余页，也被杨绛接手过来，陆续整理得井井有条。</a:t>
            </a:r>
            <a:endParaRPr lang="en-US" altLang="zh-CN" sz="1050" kern="100" dirty="0" smtClean="0">
              <a:latin typeface="宋体"/>
              <a:cs typeface="Courier New"/>
            </a:endParaRPr>
          </a:p>
          <a:p>
            <a:pPr lvl="0" indent="718185" algn="just">
              <a:lnSpc>
                <a:spcPct val="150000"/>
              </a:lnSpc>
            </a:pPr>
            <a:r>
              <a:rPr lang="en-US" altLang="zh-CN" sz="2800" kern="100" dirty="0">
                <a:solidFill>
                  <a:prstClr val="black"/>
                </a:solidFill>
                <a:latin typeface="Times New Roman"/>
                <a:ea typeface="华文细黑"/>
                <a:cs typeface="Courier New"/>
              </a:rPr>
              <a:t>2016</a:t>
            </a:r>
            <a:r>
              <a:rPr lang="zh-CN" altLang="zh-CN" sz="2800" kern="100" dirty="0">
                <a:solidFill>
                  <a:prstClr val="black"/>
                </a:solidFill>
                <a:latin typeface="Times New Roman"/>
                <a:ea typeface="华文细黑"/>
                <a:cs typeface="Times New Roman"/>
              </a:rPr>
              <a:t>年</a:t>
            </a: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月</a:t>
            </a:r>
            <a:r>
              <a:rPr lang="en-US" altLang="zh-CN" sz="2800" kern="100" dirty="0">
                <a:solidFill>
                  <a:prstClr val="black"/>
                </a:solidFill>
                <a:latin typeface="Times New Roman"/>
                <a:ea typeface="华文细黑"/>
                <a:cs typeface="Courier New"/>
              </a:rPr>
              <a:t>25</a:t>
            </a:r>
            <a:r>
              <a:rPr lang="zh-CN" altLang="zh-CN" sz="2800" kern="100" dirty="0">
                <a:solidFill>
                  <a:prstClr val="black"/>
                </a:solidFill>
                <a:latin typeface="Times New Roman"/>
                <a:ea typeface="华文细黑"/>
                <a:cs typeface="Times New Roman"/>
              </a:rPr>
              <a:t>日，杨绛在北京协和医院病逝，享年</a:t>
            </a:r>
            <a:r>
              <a:rPr lang="en-US" altLang="zh-CN" sz="2800" kern="100" dirty="0">
                <a:solidFill>
                  <a:prstClr val="black"/>
                </a:solidFill>
                <a:latin typeface="Times New Roman"/>
                <a:ea typeface="华文细黑"/>
                <a:cs typeface="Courier New"/>
              </a:rPr>
              <a:t>105</a:t>
            </a:r>
            <a:r>
              <a:rPr lang="zh-CN" altLang="zh-CN" sz="2800" kern="100" dirty="0">
                <a:solidFill>
                  <a:prstClr val="black"/>
                </a:solidFill>
                <a:latin typeface="Times New Roman"/>
                <a:ea typeface="华文细黑"/>
                <a:cs typeface="Times New Roman"/>
              </a:rPr>
              <a:t>岁。</a:t>
            </a:r>
            <a:endParaRPr lang="zh-CN" altLang="zh-CN" sz="1050" kern="100" dirty="0">
              <a:solidFill>
                <a:prstClr val="black"/>
              </a:solidFill>
              <a:latin typeface="宋体"/>
              <a:cs typeface="Courier New"/>
            </a:endParaRPr>
          </a:p>
          <a:p>
            <a:pPr lvl="0" algn="r">
              <a:lnSpc>
                <a:spcPct val="150000"/>
              </a:lnSpc>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选自《时代人物》，有删改</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590560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512457"/>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杨绛被称为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钱钟书生命中的杨绛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，除了她是钱钟书的爱人外，一定还有其内在原因。请结合材料具体分析。</a:t>
            </a:r>
            <a:endParaRPr lang="zh-CN" altLang="zh-CN" sz="1050" kern="100" dirty="0">
              <a:effectLst/>
              <a:latin typeface="宋体"/>
              <a:cs typeface="Courier New"/>
            </a:endParaRPr>
          </a:p>
        </p:txBody>
      </p:sp>
      <p:sp>
        <p:nvSpPr>
          <p:cNvPr id="8" name="TextBox 7">
            <a:hlinkClick r:id="rId2" action="ppaction://hlinksldjump"/>
          </p:cNvPr>
          <p:cNvSpPr txBox="1"/>
          <p:nvPr/>
        </p:nvSpPr>
        <p:spPr>
          <a:xfrm>
            <a:off x="7153138" y="13024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814226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07395" y="467941"/>
            <a:ext cx="11615478" cy="5831661"/>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甘于奉献，帮助丈夫创作。钱钟书准备写小说《围城》时，杨绛</a:t>
            </a:r>
            <a:r>
              <a:rPr lang="zh-CN" altLang="zh-CN" sz="2800" kern="100" dirty="0">
                <a:latin typeface="Times New Roman"/>
                <a:ea typeface="华文细黑"/>
                <a:cs typeface="Times New Roman"/>
              </a:rPr>
              <a:t>甘愿做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灶下婢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；《围城》将要搬上荧屏时，杨绛写出修改意见，写出片头的旁白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襟怀坦荡，协调疏通关系。在清华任教期间，杨绛带着钱钟书主动与沈从文和解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勇敢无畏，整理丈夫遗稿。百岁高龄时，把写的如天书一般的钱钟书的遗稿整理得井井有条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低调做人，捐资帮助学生。实现钱钟书生前遗愿，把二人全部作品著作权中因作品使用而获得的财产收益捐赠母校，并且奖学金不用二人的名字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154805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053530"/>
            <a:ext cx="11449272"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寻找、探求传主作出某种人生选择的原因，尤其是取得成功、成就的原因，进而获得人生的启示，是传记阅读的终极目标，也是课标卷传记阅读极其重要的考题，有时甚至把它放在探究题中考查。解答这种题型，从概括的角度讲，事例概括与事理概括兼而有之。要答好这种题型，需要从三个方面努力</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阅读：跳读细搜</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原因分析题中揭示原因的信息文字大多不是集中的，而是分散的；有的较直接，有的却很隐蔽，这就决定了这种题型的阅读要求是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322554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726608"/>
            <a:ext cx="11449272" cy="4647402"/>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跳读。跳读时，可按时间顺序，或按内容的先后顺序，进行筛选式阅读。一点一点地扫读，先找出符合题干要求的词句，再予以概括。跳读时，别忘了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跳</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相关链接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文字</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细搜。原因文字有表层的和深层的。表层原因文字有直接交代，好找；深层原因文字多隐含在叙述中，没有直接交代，需要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细搜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，需要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探幽发微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，需要把该段文字同题干要求联起来思考，两者有无因果关联。细搜后就要细想</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81811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77466"/>
            <a:ext cx="11449272" cy="5211915"/>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思考：多方联系</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联系传主的成长经历进而感悟人物的心路历程。注重分析人物的先天禀赋和后天环境、志向和命运、奋斗和机遇、挫折和成功、事业和爱情等诸多因素对其人生发展的重要意义。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主观原因</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联系传主生活的时代背景和社会环境。了解这些重要事实可以使我们对人物成长的各种因素做出符合实际的分析，以便更立体地了解人物。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客观原因</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联系传主与他人的关系。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客观原因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538094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6147</TotalTime>
  <Words>13603</Words>
  <Application>Microsoft Office PowerPoint</Application>
  <PresentationFormat>自定义</PresentationFormat>
  <Paragraphs>335</Paragraphs>
  <Slides>102</Slides>
  <Notes>0</Notes>
  <HiddenSlides>1</HiddenSlides>
  <MMClips>0</MMClips>
  <ScaleCrop>false</ScaleCrop>
  <HeadingPairs>
    <vt:vector size="4" baseType="variant">
      <vt:variant>
        <vt:lpstr>主题</vt:lpstr>
      </vt:variant>
      <vt:variant>
        <vt:i4>1</vt:i4>
      </vt:variant>
      <vt:variant>
        <vt:lpstr>幻灯片标题</vt:lpstr>
      </vt:variant>
      <vt:variant>
        <vt:i4>102</vt:i4>
      </vt:variant>
    </vt:vector>
  </HeadingPairs>
  <TitlesOfParts>
    <vt:vector size="103"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3981</cp:revision>
  <dcterms:created xsi:type="dcterms:W3CDTF">2014-11-27T01:03:00Z</dcterms:created>
  <dcterms:modified xsi:type="dcterms:W3CDTF">2017-03-24T01:03:07Z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