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716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17" r:id="rId12"/>
    <p:sldId id="748" r:id="rId13"/>
    <p:sldId id="749" r:id="rId14"/>
    <p:sldId id="750" r:id="rId15"/>
    <p:sldId id="751" r:id="rId16"/>
    <p:sldId id="752" r:id="rId17"/>
    <p:sldId id="753" r:id="rId18"/>
    <p:sldId id="754" r:id="rId19"/>
    <p:sldId id="755" r:id="rId20"/>
    <p:sldId id="756" r:id="rId21"/>
    <p:sldId id="718" r:id="rId22"/>
    <p:sldId id="733" r:id="rId23"/>
    <p:sldId id="734" r:id="rId24"/>
    <p:sldId id="735" r:id="rId25"/>
    <p:sldId id="736" r:id="rId26"/>
    <p:sldId id="737" r:id="rId27"/>
    <p:sldId id="738" r:id="rId28"/>
    <p:sldId id="739" r:id="rId29"/>
    <p:sldId id="740" r:id="rId30"/>
    <p:sldId id="741" r:id="rId31"/>
    <p:sldId id="742" r:id="rId32"/>
    <p:sldId id="743" r:id="rId33"/>
    <p:sldId id="744" r:id="rId34"/>
    <p:sldId id="745" r:id="rId35"/>
    <p:sldId id="757" r:id="rId36"/>
    <p:sldId id="719" r:id="rId37"/>
    <p:sldId id="758" r:id="rId38"/>
    <p:sldId id="759" r:id="rId39"/>
    <p:sldId id="720" r:id="rId40"/>
    <p:sldId id="746" r:id="rId41"/>
    <p:sldId id="760" r:id="rId42"/>
    <p:sldId id="761" r:id="rId43"/>
    <p:sldId id="721" r:id="rId44"/>
    <p:sldId id="747" r:id="rId45"/>
    <p:sldId id="762" r:id="rId46"/>
    <p:sldId id="381" r:id="rId4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524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4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851" y="2170182"/>
            <a:ext cx="7237879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探究文本意蕴题题组训练</a:t>
            </a:r>
            <a:endParaRPr lang="en-US" altLang="zh-CN" sz="5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298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06378"/>
            <a:ext cx="8770682" cy="5865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请探究最后一段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这世道真不公正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的意蕴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3719" y="1203598"/>
            <a:ext cx="8821322" cy="33911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主人公命运不公：朗台尔四处找工作，不怕苦与累，愿意自食其力，但他就是找不到工作，成为挨饿流浪的人。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社会现实不公：作者通过小说反映了把健康正常的人逼成心理愤怒的人的变态社会。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作者感到不公：小说写出了作者对黑暗社会不公的呐喊与愤慨，对主人公的深切同情。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提示：可从人物命运、社会现实和作者情感三方面探究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240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308" y="529238"/>
            <a:ext cx="8597865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子孙万代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汪曾祺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傅玉涛是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写字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就是给剧场写海报，给戏班抄本子。他有个癖好，爱收藏小文物。他有一面葡萄海马镜，一个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长乐未央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瓦当，一块藕粉地鸡血石章，一块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都灵坑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田黄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这些小文物大都是花不多的钱从剧团打小鼓的小赵手里买的。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786809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828" y="544478"/>
            <a:ext cx="8597865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一天，小赵拿了一对核桃，请傅玉涛看看。傅玉涛接过来一看，用手掂了掂两颗核桃，说：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哎呀，这可是好东西！两颗核桃的大小、分量、形状，完全一样，是天生的一对。这是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子孙万代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呀！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什么叫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子孙万代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你看，这核桃的疙瘩都是一个一个小葫芦。这就叫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子孙万代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。这是真的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子孙万代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31676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308" y="536858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子孙万代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还有真假之分？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真的葫芦是生成的，假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子孙万代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动过刀，有的葫芦是刻出来的。这对核桃可够年份了。大概已经经过两代人的手。没有个几十年，揉不出这样。你看看这颜色：红里透紫，紫里透红，晶莹发亮，乍一看，像是外面有一层水。这种色，是人的血气透进核桃所形成。好东西！好东西！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让给我吧！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32810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448" y="521618"/>
            <a:ext cx="8597865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傅先生喜欢，拿去玩吧。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那，这么着吧，我给两块钱，算是占了你的大便宜了。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傅玉涛对这一对核桃真是爱如性命，他做了两个平绒小口袋，把两颗核桃分别装在里面，随身带着。一有空，就取出来看看，轻轻地揉两下，不多揉。这对核桃正是好时候，再多揉，就揉过了，那些小葫芦就会圆了，模糊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文化大革命。红卫兵到傅玉涛家来破四旧，把他的小文物装进一个麻袋，呼啸而去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03361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828" y="529238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四人帮垮台。傅玉涛不再收藏文物，但是他还是爱逛地摊，逛古玩店。有时他想也许能遇到这对核桃。随即觉得这想法很可笑。十年浩劫，多少重要文物都毁了，这对核桃还能存在人间么？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一天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，他经过缸瓦市一个小古玩店，进去看了看。一看，他的眼睛亮了：他的那对核桃！核桃放在一个玛瑙碟子里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他掏出放大镜，隔着橱柜的玻璃细细地看看：没错！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31008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26187"/>
            <a:ext cx="8770682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这对核桃他看的次数太多了，核桃上有多少个小葫芦他都数得出来。他问售货员：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这对核桃是什么人卖的？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保密。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原先核桃有两个平绒小口袋装着的。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有。扔了。你怎么知道？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小口袋是我缝的。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傅玉涛看了看标价：外汇券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250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这时进来了一个老外。老外看了看，问：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这是什么？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售货员：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核桃。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玉的？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不是玉的，就是核桃。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那为什么卖那么贵？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售货员请傅玉涛给老外解释解释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80396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7828" y="594053"/>
            <a:ext cx="8597865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傅玉涛说：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这不是普通的核桃，是山核桃。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山核桃？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这种核桃不是吃的，是揉的。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揉的？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傅玉涛叫售货员把玻璃柜打开。傅玉涛把两颗核桃拿在手里，熟练地揉了几圈。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揉，有什么好处？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舒筋活血。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舒，筋，活，血？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你看这核桃的色，红里透紫，紫里透红，这是人的血气透进了核桃。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气？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97429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039" y="532666"/>
            <a:ext cx="8770682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把核桃揉成这样，得好几十年。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好几十年？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两代人。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两代人，揉一对核桃？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Yes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！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这对核桃，有一个名堂，叫</a:t>
            </a:r>
            <a:r>
              <a:rPr lang="en-US" altLang="zh-CN" sz="2400" dirty="0">
                <a:latin typeface="宋体"/>
                <a:ea typeface="华文细黑"/>
                <a:cs typeface="Times New Roman"/>
              </a:rPr>
              <a:t>‘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子孙万代</a:t>
            </a:r>
            <a:r>
              <a:rPr lang="en-US" altLang="zh-CN" sz="2400" dirty="0">
                <a:latin typeface="宋体"/>
                <a:ea typeface="华文细黑"/>
                <a:cs typeface="Times New Roman"/>
              </a:rPr>
              <a:t>’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4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子孙万代？</a:t>
            </a:r>
            <a:r>
              <a:rPr lang="en-US" altLang="zh-CN" sz="24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您看这一个一个小疙瘩，都是小葫芦。</a:t>
            </a:r>
            <a:r>
              <a:rPr lang="en-US" altLang="zh-CN" sz="24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傅玉涛把放大镜给老外，老外使劲地看。</a:t>
            </a:r>
            <a:r>
              <a:rPr lang="en-US" altLang="zh-CN" sz="24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是雕刻的</a:t>
            </a: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4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en-US" altLang="zh-CN" sz="2400" dirty="0" smtClean="0">
                <a:latin typeface="Times New Roman"/>
                <a:ea typeface="华文细黑"/>
              </a:rPr>
              <a:t>No</a:t>
            </a: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，是天生的。</a:t>
            </a:r>
            <a:r>
              <a:rPr lang="en-US" altLang="zh-CN" sz="24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dirty="0" smtClean="0">
                <a:latin typeface="Times New Roman"/>
                <a:ea typeface="华文细黑"/>
                <a:cs typeface="Times New Roman"/>
              </a:rPr>
              <a:t>天生的？噢，上帝！</a:t>
            </a:r>
            <a:r>
              <a:rPr lang="en-US" altLang="zh-CN" sz="24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这样的核桃，全中国，您找不出第二对。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我买了！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老外拿了这对子孙万代核桃，一路上嘟哝：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子，孙，万，代！子孙万代！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0127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308" y="593106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傅玉涛回家，炒了一个麻豆腐，喝了二两酒，用筷子敲着碗边唱了一句西皮慢三眼：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我好比笼中鸟有翅难展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一九九三年八月二十七日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选自《汪曾祺小说经典》，有删改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96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279" y="581116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华文细黑"/>
                <a:cs typeface="Times New Roman"/>
              </a:rPr>
              <a:t>一、对点题组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流浪汉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莫泊桑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四十天以来，他到处找工作。他所以离开家乡芒什省的维尔</a:t>
            </a:r>
            <a:r>
              <a:rPr lang="en-US" altLang="zh-CN" sz="2600" dirty="0" smtClean="0">
                <a:latin typeface="Times New Roman"/>
                <a:ea typeface="华文细黑"/>
              </a:rPr>
              <a:t>—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阿瓦赖村，是因为那里没有活儿可做。他是个盖房子的木匠，今年二十七岁，是个有才能的人，身体也健壮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5930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308" y="513998"/>
            <a:ext cx="8597865" cy="11505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汪曾祺的小说追求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融奇崛于平淡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的境界，请结合文本进行探究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2960" y="1640649"/>
            <a:ext cx="8477117" cy="33911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故事时间跨度大，叙事有波澜。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子孙万代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得而失，失而复见，见而又失，情节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奇崛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主人公情感复杂。得到的欣喜，失去的痛苦，复见的惊奇，最终失去的失落，五味杂陈，情感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奇崛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这些都是通过小人物、小物件、小事件来表现的。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都是通过平静从容的语言来叙述描写的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33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179" y="529238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二、综合题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组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阅读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冯　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孙　犁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在朋友中，我同冯前，可以说相处的时间最长了。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一九四五年，我回到冀中，在一家报社认识了他。他说，其实我们在一九三九年就见过了。不过那时他还只有十七岁，没有和我交谈罢了。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24713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97054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冯前短小精悍，爽朗、热情，文字也通畅活泼。我正奉命编辑一本杂志，他是报社编辑，就常常请他写一些时事短评之类的文章。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这家报纸进城以后，阴错阳差，我也成了它的正式工作人员，而且不愿动弹，经历了七任总编的领导。冯前进城以后，以他的聪明能干，被提拔得很快。他是这家报纸的第三任总编。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40957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2948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我原以为，我们是老相识，过去又常请他看作品，会很合得来，比起前几任总编，应该更没有形迹。其实，总编一职，虽非官名，但系官职之培基。谁坐在这个位置上，也不能不沾染一些官气。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我体会到这一点以后，当众就不再叫他冯前，而是老冯，最后则照例改为冯前同志了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9552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612294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不久，就来了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文化大革命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七月间，大家在第一工人文化宫心惊肉跳地听完传达，一出会场，我看见人们的神情、举止、言谈，都变了。第二天，集中到干部俱乐部学习。传达室的人告诉我：冯前同志先坐吉普车走了，把他的卧车留给我坐。当时，我还很感激，事到如今，还照顾我。若干年后，忽然怀疑：当时，他可能是有想法的。他这样做，使群众看到，在机关，第一个养尊处优的不是总编，而是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1019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707475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在机关，我是第一个被查封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四旧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的人。我认为，这是他的主意。当时的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，还是在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御用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阶段，主事的都是他的亲信。查封以后，他来到我的屋里看了一下，一句话也没说。也好像是来安慰我。当天晚上，又派人收去了我从老区带来的一支手枪。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19255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078" y="579095"/>
            <a:ext cx="8683844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管怎么样抛我，我总不是报社的当权派。他最后还是成为斗争的重点，被关了起来。后来，我也被关了起来，有传说，是他向军管会建议的。不过，他的用意只是：我太娇惯了，恐怕到了干校，生活不能适应，先关在这里，锻炼锻炼。如果是这样，是情有可原的。何况，在我去干校之时，一捆大行李，还是他替我背到汽车上去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7431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659" y="551451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逢见到他在会场上挨打，我心里总是很难过。而他不仅毫无怨言，也毫无怨容。有一次，造反派叫我们在报社大门上安装领袖大像，冯前站在高高的梯子上操作，我在下面照顾过往的行人。梯子颤颤悠悠，危险极了，我不禁大声喊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冯前，当心啊！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他没有答言，手里的锤子，仍在当当地响着。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他也许认为我这样喊叫，是多余的，是不合时宜的</a:t>
            </a:r>
            <a:r>
              <a:rPr lang="zh-CN" altLang="zh-CN" sz="2600" u="heavy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u="heavy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99146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93871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每逢批判我的时候，造反派常叫他作重点发言。当着面，他也不过说我是遗老遗少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因为我买了很多古书。架子很大，走个对面，也不和人说话。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我听过他的多次检查，都忘记了。印象最深的是他谈到他的升官要诀：一、紧跟第一书记；二、对于第一书记的话，要能举一反三。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461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6733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运动后期，我们一同进了毛泽东思想学习班。学习期间，不断开批判会，别人登台发言，不过是在结尾时喊几句口号。他发言时，却别出心裁：事先坐在最后一排，主席一唱名，他一边走，一边举手高呼口号，造成全场轰动，极其激昂的场面，使批判会达到出乎意料的高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在互相帮助时，我曾私下给他提了一点意见。他没有说活，恐怕是不以为然。这也是我最后一次给他提意见。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671458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55526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dist">
              <a:lnSpc>
                <a:spcPct val="14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遇到这次普遍的失业，他身为一家的长子，竟落到只有叉着两条结实有力的胳膊坐在家里吃闲饭两个月之久，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而家里的面包也并不很多。他，雅克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朗台尔，最强壮的人，却因为没有活儿可做，闲在家里，分吃别人的汤！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到村政府去打听，秘书告诉他中部可以找到活儿做。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他于是带了出生证和工作证，口袋里掖着七个法郎，用一块蓝手绢包了一双替换鞋、一条短裤、一件衬衫，系在一根木棍的头上往肩上一扛，离开了本乡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5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34576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19" y="678631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他也曾向我解释：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运动期间，大家像掉在水里。你按我一下，我按你一下，是免不掉的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我也没有答话。我心想：我不知道，我如果掉在水里会怎样做。在运动中，我是没有按过别人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运动后期，他被结合，成为革委会的一名副主任。我不常去上班，又在家里重理旧业，养些花草。他劝告过我两次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04963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4447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我不听。一天，他和军管会负责人来到我家，看意思是要和我摊牌。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但因我闭口不言，他们也不好开口，就都站起来，这时冯前忽然看见墙角那里放着一个乡下人做尿盆用的那种小泥盆，大声说：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这里面有金鱼！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不上班和养花养鱼，是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文化大革命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中他们给我宣传出去的两条罪状。军管人员可能认为他这样当场告密有些过分，没有理他就走了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有删改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72181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4472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下列对作品有关内容的理解和分析，最恰当的两项是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冯前留给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的最初印象不错，那个阶段的他具有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年轻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人身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上的活力和热情，但后来的冯前沾染了一些官气。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小说前两段的作用有两个：一是交代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和冯前的关系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说明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我们是相处最久的关系很好的朋友；二是与下文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冯前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对待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的态度形成对比。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88078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2923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和冯前在一个报社工作后，对冯前的态度有了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明显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变化：开始时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以老相识的身份直呼其名，但因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冯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做总编后的表现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疏远了他。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冯前是一个典型的政客，他在政治风暴中紧跟形势，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虽然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被政治风暴吹倒，但他从来不抱怨、不退缩，也绝不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放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过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任何一个可以往上爬的机会。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8741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570766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只露一面的军管会负责人看似闲笔，但从他对冯前当面告密的不理不睬可以看出：过分的告密取荣为人所不齿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项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第一段交代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与冯前相处时间久，第二段交代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与冯前相识的时间，这两段都没有谈到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与他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关系很好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疏远了他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的说法不准确，冯前任总编后，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对他的称呼不断改变，但有没有疏远他从文中看不出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来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0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35478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318" y="570766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也绝不放过任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何一个可以往上爬的机会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有误，从文本中得不出这样的结论。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AE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0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请简要概括小说中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的性格特征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4199" y="1275606"/>
            <a:ext cx="882132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dirty="0">
                <a:ea typeface="华文细黑"/>
                <a:cs typeface="Times New Roman"/>
              </a:rPr>
              <a:t>概括人物的性格特征应注重分析人物的语言、动作、心理、神态以及他人对人物的认识和评判等。在具体作答时，可以分析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ea typeface="华文细黑"/>
                <a:cs typeface="Times New Roman"/>
              </a:rPr>
              <a:t>对待工作、他人、生活的态度等，从中得出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答案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。</a:t>
            </a:r>
            <a:r>
              <a:rPr lang="zh-CN" altLang="zh-CN" sz="2600" dirty="0">
                <a:ea typeface="华文细黑"/>
                <a:cs typeface="Times New Roman"/>
              </a:rPr>
              <a:t>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ea typeface="华文细黑"/>
                <a:cs typeface="Times New Roman"/>
              </a:rPr>
              <a:t>不断改变对升任了总编的冯前的称呼可以看出，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ea typeface="华文细黑"/>
                <a:cs typeface="Times New Roman"/>
              </a:rPr>
              <a:t>是个处事小心谨慎的人；从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ea typeface="华文细黑"/>
                <a:cs typeface="Times New Roman"/>
              </a:rPr>
              <a:t>运动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ea typeface="华文细黑"/>
                <a:cs typeface="Times New Roman"/>
              </a:rPr>
              <a:t>前期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ea typeface="华文细黑"/>
                <a:cs typeface="Times New Roman"/>
              </a:rPr>
              <a:t>我</a:t>
            </a:r>
            <a:r>
              <a:rPr lang="en-US" altLang="zh-CN" sz="26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710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74671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0648" y="693871"/>
            <a:ext cx="839318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ea typeface="华文细黑"/>
                <a:cs typeface="Times New Roman"/>
              </a:rPr>
              <a:t>对冯前的关心可以看出，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 smtClean="0">
                <a:solidFill>
                  <a:prstClr val="black"/>
                </a:solidFill>
                <a:ea typeface="华文细黑"/>
                <a:cs typeface="Times New Roman"/>
              </a:rPr>
              <a:t>我</a:t>
            </a:r>
            <a:r>
              <a:rPr lang="en-US" altLang="zh-CN" sz="26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solidFill>
                  <a:prstClr val="black"/>
                </a:solidFill>
                <a:ea typeface="华文细黑"/>
                <a:cs typeface="Times New Roman"/>
              </a:rPr>
              <a:t>是个心地善良的人；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从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运动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后期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在家养花草的行为可以看出，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是个性情淡泊的人。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  <a:p>
            <a:pPr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性情淡泊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与世无争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。在一家报社经历了七任总编，后经历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文化大革命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，均淡然处之。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处事小心。虽然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和冯前是老相识，但在冯前升任总编后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760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30309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0648" y="875591"/>
            <a:ext cx="8393185" cy="24162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对他的称呼不断改变，以避免一些不必要的麻烦。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关心他人，心地善良。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文革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时期，每逢见到冯前在会场上挨打，心里都很难过；提醒冯前当心颤颤悠悠的梯子。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45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0167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按要求回答问题。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为何会有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他也许认为我这样喊叫，是多余的，是不合时宜的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这样的猜测？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冯前为什么说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运动期间，大家像掉在水里。你按我一下，我按你一下，是免不掉的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04792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604674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他在看不见尽头的路上不停地走着，白天也走，黑夜也走，太阳晒着也走，雨淋着也走，但是总也走不到那个做工的人可以找到活儿做的神秘地方。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最初他坚持认为自己是盖房木匠，只有盖房的木工活儿才可以做。可是无论他到哪个工地，人们总是回他说不久刚解雇了一批人，因为没有人订活儿。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他到了山穷水尽的地步，只好决定以后在路上碰上什么工作就做什么工作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13133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637103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解答问题时，要注意分析语句中的关键词</a:t>
            </a:r>
            <a:r>
              <a:rPr lang="zh-CN" altLang="zh-CN" sz="2600" dirty="0">
                <a:ea typeface="华文细黑"/>
                <a:cs typeface="Times New Roman"/>
              </a:rPr>
              <a:t>，比如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ea typeface="华文细黑"/>
                <a:cs typeface="Times New Roman"/>
              </a:rPr>
              <a:t>多余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ea typeface="华文细黑"/>
                <a:cs typeface="Times New Roman"/>
              </a:rPr>
              <a:t>，这个词语表明冯前此时是在积极表现，是不怕危险的；而从冯前此时的身份的角度分析，即便是危险的事情冯前也是要做的，所以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ea typeface="华文细黑"/>
                <a:cs typeface="Times New Roman"/>
              </a:rPr>
              <a:t>的提醒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ea typeface="华文细黑"/>
                <a:cs typeface="Times New Roman"/>
              </a:rPr>
              <a:t>不合时宜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 smtClean="0">
                <a:ea typeface="华文细黑"/>
                <a:cs typeface="Times New Roman"/>
              </a:rPr>
              <a:t>。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理解冯前为什么这么说，要明确这句话出现的具体语境以及冯前说此话的目的。这句话是冯前在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文革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时期私下里跟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我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说的，充分体现了冯前的心理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。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掉在水里</a:t>
            </a:r>
            <a:r>
              <a:rPr lang="en-US" altLang="zh-CN" sz="2600" dirty="0" smtClean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”</a:t>
            </a:r>
            <a:endParaRPr lang="en-US" altLang="zh-CN" sz="2600" dirty="0" smtClean="0"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7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70126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99003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揭示了当时社会环境的特点，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按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是大家在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运动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中的具体做法，可理解为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打击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等，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免不掉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是冯前对这种做法的认识。由此，可以看出，这句话是冯前在为自己开脱，也是在表达对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我</a:t>
            </a:r>
            <a:r>
              <a:rPr lang="en-US" altLang="zh-CN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的歉意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。</a:t>
            </a:r>
            <a:endParaRPr lang="en-US" altLang="zh-CN" sz="2600" kern="100" dirty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solidFill>
                  <a:srgbClr val="E46C0A"/>
                </a:solidFill>
                <a:latin typeface="Times New Roman"/>
                <a:ea typeface="华文细黑"/>
              </a:rPr>
              <a:t>(1)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因为从冯前的性格以及当时的处境来看，即便是有危险，冯前需要表现自己，还是要做这件事情的。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1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36400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168" y="858163"/>
            <a:ext cx="8597865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这句话是冯前为自己的做法找的托辞，说明冯前感觉自己做的事情有些过分，故以大家都如此做，来求得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的原谅。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2218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74958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文化大革命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中冯前对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做的事情的原因，你如何理解？请结合文本简要探究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009" y="1851670"/>
            <a:ext cx="873398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回答这个问题要注重分析和把握冯前的性格特征和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与冯前所处的社会环境。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文革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宋体"/>
                <a:ea typeface="华文细黑"/>
                <a:cs typeface="Times New Roman"/>
              </a:rPr>
              <a:t>期间，人人自危，从保护个人的角度出发，冯前的一些做法是可以理解的</a:t>
            </a:r>
            <a:r>
              <a:rPr lang="zh-CN" altLang="zh-CN" sz="2600" kern="100" dirty="0" smtClean="0">
                <a:latin typeface="宋体"/>
                <a:ea typeface="华文细黑"/>
                <a:cs typeface="Times New Roman"/>
              </a:rPr>
              <a:t>；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52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11473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458" y="621863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但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与冯前毕竟是老相识，他对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的一些做法还是透露出他性格中小人的一面。如果从环境的角度分析，冯前的一些做法是为了紧跟形势，是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运动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本身的要求，是冯前所处的大环境让他成了一个对朋友不义的可悲的人</a:t>
            </a:r>
            <a:r>
              <a:rPr lang="zh-CN" altLang="zh-CN" sz="26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dist">
              <a:lnSpc>
                <a:spcPct val="150000"/>
              </a:lnSpc>
            </a:pPr>
            <a:r>
              <a:rPr lang="zh-CN" altLang="zh-CN" sz="26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文革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开始时，冯前把卧车留给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，自己坐吉普车，他当时可能是有想法的；让人查封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，后来在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的屋里看过后就派人收去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的手枪。</a:t>
            </a:r>
            <a:endParaRPr lang="en-US" altLang="zh-CN" sz="2600" kern="100" dirty="0" smtClean="0">
              <a:solidFill>
                <a:prstClr val="black"/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6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70194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698" y="621863"/>
            <a:ext cx="8683844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这些事说明冯前不顾念我们以前的关系，想要通过打压别人保全自己。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运动后期，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不常去上班，而是在家养些花草，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被结合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的冯前揭发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喂金鱼等事又说明冯前想通过一些积极表现提升自己的地位。冯前的性格决定了他会为了保护自己见风使舵，甚至对朋友不义，但大环境才是他成为这样一个可悲的人的主要原因。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05198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536094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，挖土填道，收拾马棚，劈石开山，各种工作他先后都做了；他也替人劈木柴，修剪树枝，挖井，搅拌灰浆，捆木柴，上山看羊；但是无论做什么，得到的只有几个铜子；因为只有廉价地出卖力气，才能打动老板和乡下人的吝啬的心，得到两三天的活儿做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现在呢，他已经有一星期什么活儿也没找到了；身上一文不名，只吃过一点点面包，那还是在沿路挨家哀求时，有些女人好心布施给他的。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9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33449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1419" y="453038"/>
            <a:ext cx="8770682" cy="471686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天渐渐黑下来，雅克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朗台尔精疲力尽，腿疼得跟断了一样，肚子空空，心里非常悲伤，在道边的草地上走着；他光着脚，因为他舍不得穿他最后这双鞋，那一双早就不存在了。这是临近秋末的一个星期六。风在树间呼啸着，把天上灰色的浓云吹得飞驰。雨很快就要下来了。天黑下来了，第二天又是星期日，田野里一个人也没有。在田地里，这儿那儿高高矗立着一堆堆打过麦粒的干草垛子，好像一个个巨大的黄蘑菇；地里已经播下了来年庄稼的种子，看上去光秃秃的，好像什么也没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0125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458" y="586006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di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朗台尔感到饥饿，一种野兽的饥饿，狼所以扑人就是因为这种饥饿。两天以来他一直想着自己的心事，总是迈着大步自言自语。在这以前，他的全部精神、全套本领都用在找寻职业上，他从来没有仔细想过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dirty="0">
                <a:latin typeface="Times New Roman"/>
                <a:ea typeface="华文细黑"/>
                <a:cs typeface="Times New Roman"/>
              </a:rPr>
              <a:t>可是现在除了疲倦之外，又加上其他种种，如拼死命地寻找工作，到处遭到拒绝，到处受叱骂，在草地上过夜，肚子老是饿着，时刻感到那些安居家园的人们对流浪汉的那种轻视</a:t>
            </a:r>
            <a:r>
              <a:rPr lang="zh-CN" altLang="en-US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46355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701491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每天总有人问他：</a:t>
            </a:r>
            <a:r>
              <a:rPr lang="zh-CN" altLang="en-US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“</a:t>
            </a: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你为什么不老老实实待在家里？</a:t>
            </a:r>
            <a:r>
              <a:rPr lang="zh-CN" altLang="en-US" sz="2600" dirty="0">
                <a:solidFill>
                  <a:prstClr val="black"/>
                </a:solidFill>
                <a:latin typeface="+mj-ea"/>
                <a:ea typeface="+mj-ea"/>
                <a:cs typeface="Times New Roman"/>
              </a:rPr>
              <a:t>”</a:t>
            </a:r>
            <a:r>
              <a:rPr lang="zh-CN" altLang="en-US" sz="26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他有两条不怕干活儿很有一把力气的胳膊，却闲着没事干，这多么叫人痛心；又想起了留在老家的双亲也是一个铜子儿都没有，这一切都使他心里渐渐地充满了愤怒，这股怒气每天、每点钟、每分钟都在积聚，于是不由自主地变成短促的咒骂从他的口里迸发出来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34655"/>
              </p:ext>
            </p:extLst>
          </p:nvPr>
        </p:nvGraphicFramePr>
        <p:xfrm>
          <a:off x="381908" y="85780"/>
          <a:ext cx="876209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49"/>
                <a:gridCol w="1460349"/>
                <a:gridCol w="1460349"/>
                <a:gridCol w="1460349"/>
                <a:gridCol w="1460349"/>
                <a:gridCol w="146034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970" y="80576"/>
            <a:ext cx="146031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039" y="657494"/>
            <a:ext cx="877068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混账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混账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这群猪猡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竟让一个人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一个木匠活活饿死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四个铜子儿也没有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连四个铜子儿都没有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看，又下雨了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这群猪猡！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这世道真不公正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……</a:t>
            </a:r>
          </a:p>
          <a:p>
            <a:pPr indent="660400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选自《莫泊桑小说精选》，有删改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TextBox 14">
            <a:hlinkClick r:id="rId3" action="ppaction://hlinksldjump"/>
          </p:cNvPr>
          <p:cNvSpPr txBox="1"/>
          <p:nvPr/>
        </p:nvSpPr>
        <p:spPr>
          <a:xfrm>
            <a:off x="1857830" y="89570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3306330" y="90944"/>
            <a:ext cx="145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754836" y="9231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6" action="ppaction://hlinksldjump"/>
          </p:cNvPr>
          <p:cNvSpPr txBox="1"/>
          <p:nvPr/>
        </p:nvSpPr>
        <p:spPr>
          <a:xfrm>
            <a:off x="6231650" y="9299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hlinkClick r:id="rId7" action="ppaction://hlinksldjump"/>
          </p:cNvPr>
          <p:cNvSpPr txBox="1"/>
          <p:nvPr/>
        </p:nvSpPr>
        <p:spPr>
          <a:xfrm>
            <a:off x="7685604" y="93678"/>
            <a:ext cx="1451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8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3580</TotalTime>
  <Words>3843</Words>
  <Application>Microsoft Office PowerPoint</Application>
  <PresentationFormat>全屏显示(16:9)</PresentationFormat>
  <Paragraphs>372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ts</cp:lastModifiedBy>
  <cp:revision>391</cp:revision>
  <dcterms:created xsi:type="dcterms:W3CDTF">2014-12-15T01:46:29Z</dcterms:created>
  <dcterms:modified xsi:type="dcterms:W3CDTF">2015-04-16T02:27:36Z</dcterms:modified>
</cp:coreProperties>
</file>