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716" r:id="rId3"/>
    <p:sldId id="723" r:id="rId4"/>
    <p:sldId id="724" r:id="rId5"/>
    <p:sldId id="725" r:id="rId6"/>
    <p:sldId id="762" r:id="rId7"/>
    <p:sldId id="763" r:id="rId8"/>
    <p:sldId id="717" r:id="rId9"/>
    <p:sldId id="753" r:id="rId10"/>
    <p:sldId id="754" r:id="rId11"/>
    <p:sldId id="755" r:id="rId12"/>
    <p:sldId id="756" r:id="rId13"/>
    <p:sldId id="757" r:id="rId14"/>
    <p:sldId id="722" r:id="rId15"/>
    <p:sldId id="735" r:id="rId16"/>
    <p:sldId id="759" r:id="rId17"/>
    <p:sldId id="760" r:id="rId18"/>
    <p:sldId id="764" r:id="rId19"/>
    <p:sldId id="765" r:id="rId20"/>
    <p:sldId id="766" r:id="rId21"/>
    <p:sldId id="718" r:id="rId22"/>
    <p:sldId id="736" r:id="rId23"/>
    <p:sldId id="737" r:id="rId24"/>
    <p:sldId id="738" r:id="rId25"/>
    <p:sldId id="739" r:id="rId26"/>
    <p:sldId id="740" r:id="rId27"/>
    <p:sldId id="741" r:id="rId28"/>
    <p:sldId id="742" r:id="rId29"/>
    <p:sldId id="743" r:id="rId30"/>
    <p:sldId id="744" r:id="rId31"/>
    <p:sldId id="745" r:id="rId32"/>
    <p:sldId id="746" r:id="rId33"/>
    <p:sldId id="747" r:id="rId34"/>
    <p:sldId id="748" r:id="rId35"/>
    <p:sldId id="761" r:id="rId36"/>
    <p:sldId id="767" r:id="rId37"/>
    <p:sldId id="768" r:id="rId38"/>
    <p:sldId id="719" r:id="rId39"/>
    <p:sldId id="749" r:id="rId40"/>
    <p:sldId id="720" r:id="rId41"/>
    <p:sldId id="769" r:id="rId42"/>
    <p:sldId id="721" r:id="rId43"/>
    <p:sldId id="750" r:id="rId44"/>
    <p:sldId id="770" r:id="rId45"/>
    <p:sldId id="381" r:id="rId4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524" y="-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8.xml"/><Relationship Id="rId5" Type="http://schemas.openxmlformats.org/officeDocument/2006/relationships/slide" Target="slide21.xml"/><Relationship Id="rId4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851" y="2170182"/>
            <a:ext cx="7237879" cy="1110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赏析艺术技巧题题组</a:t>
            </a:r>
            <a:r>
              <a:rPr lang="zh-CN" altLang="en-US" sz="5000" b="1" dirty="0" smtClean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训练</a:t>
            </a:r>
            <a:endParaRPr lang="en-US" altLang="zh-CN" sz="5000" b="1" dirty="0">
              <a:solidFill>
                <a:srgbClr val="FF111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6466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45496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6659" y="536071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锅边儿的伙计用一双长筷子搅两下，大笊篱把面捞出盛到海碗里。海碗里有牛骨高汤，入好面，撒几片芫荽、葱丝儿、带红根儿的嫩菠菜，浇上满天星辣椒油花儿，红、绿、白，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啪哒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，放在了客人面前。客人挑起一筷子面，撑开嘴吃，热气蒸得额头有点儿亮。铁良呢，和街上的熟人聊了有一会儿了。</a:t>
            </a:r>
            <a:r>
              <a:rPr lang="zh-CN" altLang="zh-CN" sz="26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600" kern="100" dirty="0" smtClean="0">
                <a:latin typeface="宋体"/>
                <a:ea typeface="Times New Roman"/>
                <a:cs typeface="Courier New"/>
              </a:rPr>
              <a:t>                    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节选自阿城《抻面》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dirty="0">
                <a:ea typeface="华文细黑"/>
                <a:cs typeface="Times New Roman"/>
              </a:rPr>
              <a:t>抻</a:t>
            </a:r>
            <a:r>
              <a:rPr lang="en-US" altLang="zh-CN" sz="2600" dirty="0">
                <a:ea typeface="华文细黑"/>
                <a:cs typeface="Times New Roman"/>
              </a:rPr>
              <a:t>(</a:t>
            </a:r>
            <a:r>
              <a:rPr lang="en-US" altLang="zh-CN" sz="2600" dirty="0" err="1">
                <a:ea typeface="华文细黑"/>
                <a:cs typeface="Times New Roman"/>
              </a:rPr>
              <a:t>ch</a:t>
            </a:r>
            <a:r>
              <a:rPr lang="en-US" altLang="zh-CN" sz="2600" dirty="0" err="1">
                <a:latin typeface="宋体"/>
                <a:ea typeface="华文细黑"/>
                <a:cs typeface="Times New Roman"/>
              </a:rPr>
              <a:t>ē</a:t>
            </a:r>
            <a:r>
              <a:rPr lang="en-US" altLang="zh-CN" sz="2600" dirty="0" err="1">
                <a:ea typeface="华文细黑"/>
                <a:cs typeface="Times New Roman"/>
              </a:rPr>
              <a:t>n</a:t>
            </a:r>
            <a:r>
              <a:rPr lang="en-US" altLang="zh-CN" sz="2600" dirty="0">
                <a:ea typeface="华文细黑"/>
                <a:cs typeface="Times New Roman"/>
              </a:rPr>
              <a:t>)</a:t>
            </a:r>
            <a:r>
              <a:rPr lang="zh-CN" altLang="zh-CN" sz="2600" dirty="0">
                <a:ea typeface="华文细黑"/>
                <a:cs typeface="Times New Roman"/>
              </a:rPr>
              <a:t>面：用手把面团抻成面条。抻，拉长。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9546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9039" y="498758"/>
            <a:ext cx="8770682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节选文字是如何运用直接描写和间接描写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侧面烘托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相结合的办法表现铁良的抻面手艺的？请简要分析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0071" y="1707654"/>
            <a:ext cx="8683844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di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(1)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直接描写：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使用了一系列准确、生动的词语，如动词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揪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搓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掐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悠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合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抻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甩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；数词的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变化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如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八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变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十六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再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变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三十二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再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变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六十四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再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变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一百二十八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；拟声词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啪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91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77102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684302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使用了生动、恰当的比喻，如将抻好的面朝脑后一甩，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好像是大闺女的辫子飞落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。这些描写手法的运用，写出了铁良抻面动作的娴熟、细致，使人如见其人，如闻其声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(2)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间接描写：主要从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客人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角度烘托。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客人出到街上，靠在铺面窗口看铁良抻面，好像是买了一张看戏的站票。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”②“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客人就笑了，转身回到店里的座位上。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6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08273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650394"/>
            <a:ext cx="8770682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客人挑起一筷子面，撑开嘴吃，热气蒸得额头有点儿亮。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运用比喻、心理描写、行动描写等手法，写出客人不同阶段的反应，衬托铁良抻面手艺的高超。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6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814" y="50637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阅读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尊敬的阁下，父亲，恩人！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文官涅维拉齐莫夫在起草一封贺信，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祝您在这个复活节及未来的岁月中身体健康、吉祥如意，并祝阖府安康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灯里的煤油快要烧干，冒着黑烟，发出焦臭味。桌子上，在涅维拉齐莫夫写字的那只手旁边，一只迷途的蟑螂在慌张地跑来跑去。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97924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5859" y="525031"/>
            <a:ext cx="8611322" cy="445346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宋体"/>
                <a:ea typeface="华文细黑"/>
                <a:cs typeface="Times New Roman"/>
              </a:rPr>
              <a:t> 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还得给他那个混蛋，再写点什么呢？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涅维拉齐莫夫这样思忖着，抬眼望着熏黑的天花板。这值班室让他感到像沙漠般荒凉，他不仅可怜起自己来，也可怜起那只蟑螂了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……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我值完班还能离开这里，可它却要一辈子在这里值班，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他伸着懒腰想道，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苦闷啊！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en-US" altLang="zh-CN" sz="2400" kern="100" dirty="0">
              <a:latin typeface="宋体"/>
              <a:cs typeface="Courier New"/>
            </a:endParaRPr>
          </a:p>
          <a:p>
            <a:pPr lvl="0" indent="660400" algn="just">
              <a:lnSpc>
                <a:spcPct val="150000"/>
              </a:lnSpc>
            </a:pP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看门人巴拉蒙已经不擦皮靴了</a:t>
            </a:r>
            <a:r>
              <a:rPr lang="en-US" altLang="zh-CN" sz="24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他一手拿着刷子，一手画着十字，站在通风小窗前听着</a:t>
            </a:r>
            <a:r>
              <a:rPr lang="en-US" altLang="zh-CN" sz="24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……“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打钟了，先生。</a:t>
            </a:r>
            <a:r>
              <a:rPr lang="en-US" altLang="zh-CN" sz="24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他对涅维拉齐莫夫小声说</a:t>
            </a:r>
            <a:r>
              <a:rPr lang="zh-CN" altLang="zh-CN" sz="24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5944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486991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0619" y="756310"/>
            <a:ext cx="861132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u="heavy" dirty="0" smtClean="0">
                <a:latin typeface="Times New Roman"/>
                <a:ea typeface="华文细黑"/>
                <a:cs typeface="Times New Roman"/>
              </a:rPr>
              <a:t>涅维拉齐莫夫</a:t>
            </a:r>
            <a:r>
              <a:rPr lang="zh-CN" altLang="zh-CN" sz="2600" u="heavy" dirty="0">
                <a:latin typeface="Times New Roman"/>
                <a:ea typeface="华文细黑"/>
                <a:cs typeface="Times New Roman"/>
              </a:rPr>
              <a:t>把耳朵凑到小窗口，也倾听起来。复活节的钟声随同春天的清新空气，一齐从窗口涌进室内。各处的教堂钟声齐鸣，大街上来来往往的马车辘辘作响。</a:t>
            </a:r>
            <a:r>
              <a:rPr lang="en-US" altLang="zh-CN" sz="2600" u="heavy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u="heavy" dirty="0">
                <a:latin typeface="Times New Roman"/>
                <a:ea typeface="华文细黑"/>
                <a:cs typeface="Times New Roman"/>
              </a:rPr>
              <a:t>人真多啊！</a:t>
            </a:r>
            <a:r>
              <a:rPr lang="en-US" altLang="zh-CN" sz="2600" u="heavy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u="heavy" dirty="0">
                <a:latin typeface="Times New Roman"/>
                <a:ea typeface="华文细黑"/>
                <a:cs typeface="Times New Roman"/>
              </a:rPr>
              <a:t>涅维拉齐莫夫看了看下面的街道，叹口气说，</a:t>
            </a:r>
            <a:r>
              <a:rPr lang="en-US" altLang="zh-CN" sz="2600" u="heavy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u="heavy" dirty="0">
                <a:latin typeface="Times New Roman"/>
                <a:ea typeface="华文细黑"/>
                <a:cs typeface="Times New Roman"/>
              </a:rPr>
              <a:t>有多少笑声和谈话声！只有我倒霉透了</a:t>
            </a:r>
            <a:r>
              <a:rPr lang="zh-CN" altLang="zh-CN" sz="2600" u="heavy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u="heavy" dirty="0">
                <a:latin typeface="Times New Roman"/>
                <a:ea typeface="华文细黑"/>
                <a:cs typeface="Times New Roman"/>
              </a:rPr>
              <a:t>这种日子还得在这里坐着。而且每年都是如此！</a:t>
            </a:r>
            <a:r>
              <a:rPr lang="en-US" altLang="zh-CN" sz="2600" u="heavy" dirty="0">
                <a:latin typeface="宋体"/>
                <a:ea typeface="华文细黑"/>
                <a:cs typeface="Times New Roman"/>
              </a:rPr>
              <a:t>”</a:t>
            </a:r>
            <a:endParaRPr lang="en-US" altLang="zh-CN" sz="2600" u="heavy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60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228545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2176" y="547906"/>
            <a:ext cx="878440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谁叫您拿人家的钱呢？要知道今天不该您值班，是扎斯杜波夫雇您当替身。别人都去玩乐了，您却在这里替人值班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这是贪财啊！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dist">
              <a:lnSpc>
                <a:spcPct val="150000"/>
              </a:lnSpc>
            </a:pP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    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见鬼，这怎么叫贪财呢？统共才两个卢布，外加一条领带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是贫穷，而不是贪财！要是能跟大伙儿一道去做晨祷，然后开斋，那该多好啊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喝上那么几杯，吃点冷荤菜，然后躺下睡他一觉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这时你会感到自己是个人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045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80718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2176" y="693871"/>
            <a:ext cx="8784409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我这一辈子算完了！你瞧，有个骗子坐着四轮马车招摇过市了，可你却不得不待在这里。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 indent="660400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节选自契诃夫《小人物》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请指出文中画线部分运用了哪些描写手法，并分别说出其表达作用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703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80586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2176" y="693871"/>
            <a:ext cx="8784409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文中画线部分，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倾听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是动作描写，说明涅维拉齐莫夫渴望热闹的生活；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春天的清新空气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教堂钟声齐鸣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大街上来来往往的马车辘辘作响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是环境描写，与室内的环境形成对比，反衬出办公室的冷清，表现人物苦恼烦闷的心情；涅维拉齐莫夫的独白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倒霉透了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每年都是如此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，表达了人物对目前生活的不满。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3037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159372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7294" y="521618"/>
            <a:ext cx="8428453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一、对点题组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江苏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安娜之死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俄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列夫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托尔斯泰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在火车进站的时候，安娜夹在一群乘客中间下了车。她想着，如果没有回信就准备再乘车往前走。她拦住一个挑夫，打听有没有一个从渥伦斯基伯爵那里带信来的车夫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613181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5663" y="787103"/>
            <a:ext cx="8697435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动作描写。凑到小窗口倾听，暗示着主人公对热闹生活的渴望、向往。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环境描写。以外面空气清新和大街上热闹反衬办公室的冷清，反映了主人公内心的苦恼、烦闷。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语言描写。主人公的自言自语表达了他对处境的不满、抱怨。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10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724351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二、综合题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组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阅读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阿宠的春天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陈力娇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阿宠出生不到半年，就被送到煤井下，从此过上了暗淡无光的日子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28249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25046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660400" algn="just">
              <a:lnSpc>
                <a:spcPct val="14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阿别很心疼阿宠，每天喂它草料时，都忘不了给它多兑些苞谷。阿别说，阿宠呀，虽说你叫阿宠，可是没人真正宠你呀，你知道你到井下意味着啥吗？就是你到死都得呆在这八百米深处呀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阿宠像能听懂阿别的话，它抬头看了看阿别，不吃了，把头别到了食槽的这一方，眼里含着泪。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那根拴在它脖颈的绳子，被它拉得直直的，像个棍儿，支在它和食槽之间，再也弹不回来了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49703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1419" y="621863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阿别就明白，阿宠是上火了。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上火的阿宠，任阿别再喂它什么都不会去吃了。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阿别知道了阿宠的脾气，从此不和阿宠说这样败兴的话了，他换了一种语气，像哄孩子一样对阿宠说，阿宠呀，你多幸福呀，有我陪着你，哪里找这样的好事呀，我要能再活十年，到时我们一起走呵，走呵，就不再回来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87884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1419" y="621863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阿宠听了这话，果真不再耍脾气了，把它毛茸茸的头贴在阿别怀里，不住地拱动，还伸出舌头，去舔阿别苍老的胸脯。阿宠是一匹雪青马，白色重，青色少，像柔软的青白绸缎，均匀地披在它的身上。由于这一身好辨认的皮毛，它的命运注定在井下一生劳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但是，阿宠却瞎了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59216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787103"/>
            <a:ext cx="8770682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终日不见阳光，阿宠的眼睛就什么也看不到了。阿别劝阿宠道，你别当回事呵，有眼没眼对你一样，你只负责拉车，我为你看路，我不会把你往坏道上领呀。阿宠唯有这一次没听阿别的，它躁动起来，嘶鸣起来。阿别的话音刚落，阿宠一个跳跃挣脱了缰绳，沿着它熟悉的巷道，一路狂奔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2987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5448" y="715095"/>
            <a:ext cx="8597865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阿宠毛了！阿宠不听话了！阿宠为自己的眼瞎痛苦了！矿工们放下手里的活儿，嘻嘻哈哈去追，他们追了一个巷道又一个巷道，阿宠却仿佛和他们赛跑一样，在晕黄的灯光下灵便地时隐时现。其实阿宠的眼睛早在两个月前就模模糊糊</a:t>
            </a:r>
            <a:r>
              <a:rPr lang="zh-CN" altLang="zh-CN" sz="2600" kern="100">
                <a:latin typeface="Times New Roman"/>
                <a:ea typeface="华文细黑"/>
                <a:cs typeface="Times New Roman"/>
              </a:rPr>
              <a:t>了</a:t>
            </a:r>
            <a:r>
              <a:rPr lang="zh-CN" altLang="zh-CN" sz="2600" kern="10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46625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621863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后面的人继续追着，呼啦啦几十号矿工，都是身强体壮，有井下工作经验的，可是任谁也追不上阿宠，是五分钟后，阿宠自己停了下来。阿宠刚停下，矿工们就傻了眼了，在他们刚才干活儿的地方，传来轰隆一声闷响，像海浪拍打礁石，直滚到他们脚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塌方了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！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83094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25046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矿工们怔住了，愣愣地盯着战栗不已的阿宠，心哆嗦了。忽然有人大喊，阿宠呀，你如亲爹娘呵，家里还有老小呢，不然这会儿我们就成煤下鬼了！这话是阿别喊出的，阿别老泪纵横，他的话，让巷道里顿时叹息四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连阿宠在内，五十条生命保住了；但是连阿宠在内，五十条生命也濒临死亡。没有粮食了，没有水了，阿宠也没草料了，更没有苞谷了。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可是细心的阿别发现，巷道里有空气，因为他们并没感到窒息，却不知风从哪里来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866906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13998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阿别吩咐矿工们找风源，有了风源就可能找到出口。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五个人开始行动了，阿别没让所有人一起行动，他想让大家保存体力，他们在井下还不知要呆多少天呢。有人往外打手机，但是信号不好。阿别就让所有人都把手机关了，节省电源，只留一部精良的随时与外面联络。子夜时分，一个叫阿炯的矿工终于和救援队伍联系上了。外面说，他们正在积极想办法，确定方位，让他们坚持住。这话就是说，活命还很渺茫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869811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36858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她正询问时，那个面色红润、神情愉快、穿着一件挂着表链的时髦外套、显然很得意那么顺利就完成了使命的车夫米哈伊尔，走上来交给她一封信。她撕开信，还没有看，她的心就绞痛起来。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很抱歉，那封信没有交到我手里。十点钟我就回来。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渥伦斯基字迹潦草地写道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是的，果然不出我所料！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她含着恶意的微笑自言自语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4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487400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67338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家在巷道里坐了下来，阿宠也趴下了，阿别像守护神一样守护着它。大家心里七上八下。找风源的人一出去就迷路了，到了晚上才摸回来。他们告诉阿别，这是一个老巷道，一时摸不清它通向哪里，如果当时阿宠把他们引向别处，一定会比这儿好找到出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阿别一听不高兴了，把头扭过去，不理说话的人，却把阿宠搂得更紧了。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6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831531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6659" y="55209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夜晚来临，人们相继睡去，可是睡下不久，就都激灵醒来，醒来就再也睡不着了。一晃，两天过去，救援没有进展，希望像撕破的纸屑，一点点飘落。许多人饿晕了，支撑不住了，已经有人把目光一次次集聚在阿宠身上。阿别明白大家怎样想的，但是那是他拼老命也不会让他们做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di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人们理解阿别的心思，没人率先行动，这让阿别很是慰藉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可是到了第五天，人们实在熬不下去了，眼冒金花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02845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318" y="661442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奄奄一息。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阿别与阿宠商量，他说，阿宠呀，眼睁睁看着这么多人死去吗？阿宠没有回答，它也饿得虚脱了几次，没有力气回应主人的话了。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翌日清晨，饥饿如恶魔又一次降临。矿工们只剩下活命的欲望了。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有一个人忍无可忍，手握尖刀爬到阿宠身旁，他面目狰狞，满眼贪光，可是他很快发现，不用他再费劲了，阿宠已为他准备好了丰盛的早餐</a:t>
            </a: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u="heavy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8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14684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318" y="585486"/>
            <a:ext cx="8683844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在一个煤坑边，阿宠的一条腿搭在坑沿上，嘴巴上有粘粘的未干的血痕，显然是阿宠自己咬断了大动脉，血像个小喷泉，汩汩地流淌，热气正温温地袅袅地向上盘旋。</a:t>
            </a:r>
            <a:endParaRPr lang="zh-CN" altLang="zh-CN" sz="1050" u="heavy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那边，阿别的泪，把耳朵都灌满了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indent="660400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选自《天池》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58850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318" y="602506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下列对小说有关内容的分析和概括，最恰当的两项是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在阿宠看不见以后，阿别安慰它说要为它看路，而阿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宠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依然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躁动和嘶鸣，说明阿宠已深深陷入失明的恐惧里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不能自拔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，当然对阿别的安慰难以置信。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阿别告诉阿宠说它到死都要生活在这暗无天日的井下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阿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宠就不吃食了，看得出来它是一匹有灵性的马，对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未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很失望，希望尽早结束自己的生命。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295832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318" y="614243"/>
            <a:ext cx="8683844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阿宠是煤矿里的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老员工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，它对巷道非常熟悉，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而且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对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自己的预感非常坚定，当它挣脱了缰绳奔跑的时候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几十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个身强体壮、经验丰富的矿工也抓不住它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连阿宠在内，五十条生命保住了；但是连阿宠在内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五十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条生命也濒临死亡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，承上启下，既是对此前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事件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结果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的交代，又为后面情节做了铺垫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29651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318" y="614243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作者用口语化的语言，生动地描绘了一匹雪青马的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悲惨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遭遇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，真实地表现了动物在与人相处的过程中所处的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弱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势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地位，批判了人类践踏生命的行为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>
                <a:latin typeface="Times New Roman"/>
                <a:ea typeface="华文细黑"/>
              </a:rPr>
              <a:t>A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项阿宠的躁动和嘶鸣不是因为失明的恐惧，而是预感到了塌方的危险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B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项说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它是一匹有灵性的马，对未来很失望，希望尽早结束自己的生命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，言过其实。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73792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318" y="614243"/>
            <a:ext cx="8683844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表现了动物在与人相处的过程中所处的弱势地位，批判了人类践踏生命的行为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表述不准确，主要是批判人性的自私和冷酷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CD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2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5009" y="627534"/>
            <a:ext cx="87339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小说中的阿别具有怎样的性格特点？请简要分析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善良有爱心。悉心喂养阿宠，像哄孩子一样安慰阿宠，誓死守护阿宠的生命。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敏感细心。观察阿宠的表情和动作就知道它上火了；最先明白是阿宠把大家救出困境；被困之后，又是第一个发现巷道里有空气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736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67435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8308" y="923792"/>
            <a:ext cx="8597865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沉着冷静、临危不乱。被困后没有惊慌，吩咐矿工们找风源，存体力，关手机。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68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87959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078" y="529238"/>
            <a:ext cx="8683844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好，你回家去吧，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她轻轻地对米哈伊尔说。她说得很轻，因为她的心脏的急促跳动使她透不过气来。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不，我不让你折磨我了，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她想，既不是威胁他，也不是威胁她自己，而是威胁什么迫使她受苦的人。她顺着月台走过去，走过了车站。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dist">
              <a:lnSpc>
                <a:spcPct val="140000"/>
              </a:lnSpc>
            </a:pP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    ⑥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几个年轻人盯住她的脸，怪声怪气地又笑又叫，从她旁边走过。站长走过来，问她乘车不乘车。一个卖汽水的男孩目不转睛地望着她。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天哪，我这是到哪里去呀？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36858"/>
            <a:ext cx="8770682" cy="1535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文中画线句子运用了哪些表现手法来塑造人物形象？各有什么作用？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4199" y="1851670"/>
            <a:ext cx="8821322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动作、神态描写。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手握尖刀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面目狰狞，满眼贪光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表现了那个人的凶残和贪婪。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对比、衬托。那个人和阿宠形成对比，凸显了阿宠的善良和无私。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120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21549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318" y="818823"/>
            <a:ext cx="8683844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细节描写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或比喻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血像个小喷泉，汩汩地流淌，热气正温温地袅袅地向上盘旋。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借对血液流淌的细节描写，突出阿宠的善良无私，加强了对读者的视觉冲击，给读者留下了更加深刻的印象。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9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7139" y="604674"/>
            <a:ext cx="8770682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你认为小说中的阿宠有春天吗？请结合文本，并联系现实生活，谈谈你的认识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6659" y="1851670"/>
            <a:ext cx="87706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示例一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阿宠有春天。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阿别给了它春天般的关爱：阿别心疼它；喂草料时给它多兑苞谷；像哄孩子一样地跟它说话；在别人饥饿想要杀掉它时，决定拼死保护它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阿宠也把春天般的温暖带给别人：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735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21552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3548" y="734452"/>
            <a:ext cx="8597865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它虽然命运悲惨，却任劳任怨地在井下拉车，并在危难时救人性命，最后以牺牲自己的生命来挽救饥饿垂死的人们。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阿宠不仅得到了爱，也为别人无私地奉献了自己的爱。我们在生活中享受别人关爱的同时，也要关爱别人，给别人带来温暖和帮助。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30052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318" y="555526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示例二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阿宠没有春天。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它命运悲惨：出生不久就到井下工作，工作环境差，导致眼瞎。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不被珍惜关爱：它救了大家，大家反而抱怨它带错路；危险发生后，人们要杀它以保命。</a:t>
            </a:r>
            <a:r>
              <a:rPr lang="en-US" altLang="zh-CN" sz="26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它的生命中没有多少温暖和希望，所以它没有春天。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它的春天淹没在人类的贪婪和私欲里，阿宠的故事警醒我们，在生活中，要尊重和善待生命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8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9463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97818"/>
            <a:ext cx="8770682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她想，沿着月台越走越远了。她在月台尽头停下来。几个太太和孩子来迎接一个戴眼镜的绅士，高声谈笑着，在她走过来的时候沉默下来，紧盯着她。她加快脚步，从他们身边走到月台边上。一辆货车驶近了，月台震撼起来，她觉得自己好像又坐在火车里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选自《安娜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卡列尼娜》，周扬、谢素台译，有删改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98321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629483"/>
            <a:ext cx="87706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段中对安娜周围人的描写，具有什么特点和作用？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本题从周围人的角度考查分析文学作品的主要表现手法。先是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几个年轻人盯住她的脸，怪声怪气地又笑又叫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，其次是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卖汽水的男孩目不转睛地望着她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，再是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几个太太和孩子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在她走过来的时候沉默下来，紧盯着她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25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87641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0558" y="664632"/>
            <a:ext cx="8683844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其实他人的表现都是自然而又正常的，只是安娜的心理在作怪。对周围人的描写，侧面写出安娜受到打击后恍惚、敏感的心理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特点：既是客观描写，又体现出安娜主观的感受。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作用：从侧面写出了安娜恍惚、敏感、神经质的心理状态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8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627534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江西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铁良在北京是个小有名气的人，因为抻得一手好面。面是随时有客要吃就得煮的，因此，铁良专在一家做。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跑堂的得了客人要的数儿，拉长声儿喊给铁良。客人出到街上，靠在铺面窗口看铁良抻面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，好像是买了一张看戏的站票。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622142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06378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铁良不含糊，一手揪出一拳头面，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，和在一起，搓成粗条儿，掐着两头儿，上下一悠，就一个人长了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伸开胳膊的长度等于这个人的身高。铁良两手往当中一合，就是两股，再抻再合，就是四股，再抻再合，八股，十六股，三十二股，六十四股，一百二十八股。之后掐去两头，朝脑后一甩，好像是大闺女的辫子飞落到灶上的锅里，客人就笑了，转身回到店里的座位上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4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3567</TotalTime>
  <Words>3646</Words>
  <Application>Microsoft Office PowerPoint</Application>
  <PresentationFormat>全屏显示(16:9)</PresentationFormat>
  <Paragraphs>411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ts</cp:lastModifiedBy>
  <cp:revision>388</cp:revision>
  <dcterms:created xsi:type="dcterms:W3CDTF">2014-12-15T01:46:29Z</dcterms:created>
  <dcterms:modified xsi:type="dcterms:W3CDTF">2015-04-16T02:25:17Z</dcterms:modified>
</cp:coreProperties>
</file>