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716" r:id="rId3"/>
    <p:sldId id="587" r:id="rId4"/>
    <p:sldId id="591" r:id="rId5"/>
    <p:sldId id="592" r:id="rId6"/>
    <p:sldId id="593" r:id="rId7"/>
    <p:sldId id="595" r:id="rId8"/>
    <p:sldId id="597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720" r:id="rId17"/>
    <p:sldId id="606" r:id="rId18"/>
    <p:sldId id="607" r:id="rId19"/>
    <p:sldId id="608" r:id="rId20"/>
    <p:sldId id="610" r:id="rId21"/>
    <p:sldId id="611" r:id="rId22"/>
    <p:sldId id="612" r:id="rId23"/>
    <p:sldId id="615" r:id="rId24"/>
    <p:sldId id="688" r:id="rId25"/>
    <p:sldId id="691" r:id="rId26"/>
    <p:sldId id="692" r:id="rId27"/>
    <p:sldId id="694" r:id="rId28"/>
    <p:sldId id="758" r:id="rId29"/>
    <p:sldId id="696" r:id="rId30"/>
    <p:sldId id="697" r:id="rId31"/>
    <p:sldId id="381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19" Type="http://schemas.openxmlformats.org/officeDocument/2006/relationships/image" Target="../media/image7.TIF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0.xml"/><Relationship Id="rId17" Type="http://schemas.openxmlformats.org/officeDocument/2006/relationships/slide" Target="slide29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7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slide" Target="slide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04" y="2360300"/>
            <a:ext cx="8222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仿写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含对联和修辞手法</a:t>
            </a:r>
            <a:r>
              <a:rPr lang="en-US" altLang="zh-CN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题题组训练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12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88" y="518470"/>
            <a:ext cx="9116124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所给示例由四个分句组成：前三个句子是并列关系，阐述了自然和生活中的现象；第四个句子将前面类比产生的启示用简洁的语言总结出来。仿写时前三个分句参照的句式应是</a:t>
            </a:r>
            <a:r>
              <a:rPr lang="en-US" altLang="zh-CN" sz="2600" dirty="0">
                <a:latin typeface="+mj-ea"/>
                <a:ea typeface="+mj-ea"/>
              </a:rPr>
              <a:t>“……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dirty="0">
                <a:latin typeface="+mj-ea"/>
                <a:ea typeface="+mj-ea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而愈益</a:t>
            </a:r>
            <a:r>
              <a:rPr lang="en-US" altLang="zh-CN" sz="2600" dirty="0">
                <a:latin typeface="+mj-ea"/>
                <a:ea typeface="+mj-ea"/>
              </a:rPr>
              <a:t>……”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，后一个分句参照的句式应是</a:t>
            </a:r>
            <a:r>
              <a:rPr lang="en-US" altLang="zh-CN" sz="2600" dirty="0">
                <a:latin typeface="+mj-ea"/>
                <a:ea typeface="+mj-ea"/>
              </a:rPr>
              <a:t>“……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dirty="0">
                <a:latin typeface="+mj-ea"/>
                <a:ea typeface="+mj-ea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给予</a:t>
            </a:r>
            <a:r>
              <a:rPr lang="en-US" altLang="zh-CN" sz="2600" dirty="0">
                <a:latin typeface="+mj-ea"/>
                <a:ea typeface="+mj-ea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600" dirty="0">
                <a:latin typeface="+mj-ea"/>
                <a:ea typeface="+mj-ea"/>
              </a:rPr>
              <a:t>……”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。在选择意象时应注意先从品性角度思考，然后从生活和自然中寻找类似的现象，同时要注意关键词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如灿烂、勇气、磨砺等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的选择应多靠近精神层面，还要注意第四个分句与前三个分句在寓意上的照应。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12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TextBox 74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7" name="TextBox 86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8" name="TextBox 87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9" name="TextBox 88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90" name="TextBox 89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1" name="TextBox 90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039" y="707162"/>
            <a:ext cx="8770682" cy="30210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蜡烛因不怕成灰而愈益明亮，落花因不拒化泥而愈益美丽，心灵因不惧牺牲而愈益通透，选择与奉献给予人生的是淬炼与从容。黄昏因多有云翳而愈益美丽，眼眸因多流泪水而愈益清明，心灵因饱经忧患而愈益丰盈，忧患与悲悯给予人生的是滋润与厚重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5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12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6659" y="59644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仿照下面所给示例，另选话题，再写一段话，要求句式与示例基本相同，修辞手法一致。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山巅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的松，遒劲而挺拔，给群树树立模范的形象；幽谷的竹，高雅而虚心，为人们展现生命的真谛；庭院的梅，坚毅而高洁，给冬天捎来温暖的气息；溪边的兰，孤高而坚贞，给大地带来醉人的幽香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4121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4467" y="544478"/>
            <a:ext cx="8647507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本题要求另选话题，在仿写时要注意，所选意象之间要相关，要注意到示例中的松、竹、梅、兰均属于植物。仿写时要使用拟人、排比等修辞手法，句式要与示例相同。另外，用词要贴切，体现出所选事物的特点，内容上要合理通顺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4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春天的雨，细腻而轻柔，给山野披上美丽的绿裳；夏天的雷，迅疾而猛烈，为生命敲响热烈的战鼓；秋天的风，残酷而暴戾，给万物裹上萧瑟的外衣；冬天的雪，清凉而纯洁，为大地盖上银色的棉被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4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87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4121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0688" y="543714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随着《舌尖上的中国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》热播，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舌尖体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也在网上蹿红，引发了网友们的造句热潮。请仿照下列语言格式，为你喜欢的任何一种食品写一段话。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煎包有雪白与金黄对人们视觉的冲击，也有发面的甜柔与油煎的酥脆在嘴里不断反复地回味。矛盾在一个小小的包子上和谐地存在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2095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869" y="826854"/>
            <a:ext cx="8733982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　第一步，分析被仿写句的句子结构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GB" altLang="zh-CN" sz="24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第二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步，根据题目要求答题，一定要选用食品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GB" altLang="zh-CN" sz="24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第三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步，整合答案，注意修辞、连贯、语句的通顺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4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米粉有雪白与鲜红对人们视觉的冲击，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弹爽滑的米粉与细嫩的牛肉交相呼应，矛盾在一碗小小的米粉上和谐地存在，人类又一次获得了大自然的馈赠</a:t>
            </a:r>
            <a:r>
              <a:rPr lang="en-US" altLang="zh-CN" sz="24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2095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314" y="987574"/>
            <a:ext cx="8720333" cy="16842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示例二</a:t>
            </a: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瓜子，无疑是太阳和向日葵的爱情结晶，唇齿与手指的默契配合，让这温暖热情的果仁瞬间迸出又随即粉碎，只留下质朴的香气和空虚的果壳</a:t>
            </a:r>
            <a:r>
              <a:rPr lang="en-US" altLang="zh-CN" sz="24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400" dirty="0" smtClean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2095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869" y="712539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仿照下面的示例，另选喻体，写一首短诗，要求合乎事理，结构与示例相似。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示例　我能想到的，最伟大的献身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莫过于成为海岸，守着大海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保持着一个曲线的姿势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数着无止境的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重复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35956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6721" y="699542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仿诗　我能想到的，最伟大的献身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______________________________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2628" y="1256938"/>
            <a:ext cx="608533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莫过于成为星辰，陪着黑夜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endParaRPr lang="en-US" altLang="zh-CN" sz="2600" kern="100" dirty="0" smtClean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闪烁</a:t>
            </a:r>
            <a:r>
              <a:rPr lang="zh-CN" altLang="zh-CN" sz="2600" kern="1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一点微弱的</a:t>
            </a:r>
            <a:r>
              <a:rPr lang="zh-CN" altLang="zh-CN" sz="2600" kern="1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气息</a:t>
            </a:r>
            <a:endParaRPr lang="en-US" altLang="zh-CN" sz="2600" kern="100" dirty="0" smtClean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点缀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无边际的沉默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莫过于成为苍松，守着雪原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——</a:t>
            </a:r>
            <a:endParaRPr lang="en-US" altLang="zh-CN" sz="2600" dirty="0" smtClean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维持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一个笔直的</a:t>
            </a:r>
            <a:r>
              <a:rPr lang="zh-CN" altLang="zh-CN" sz="2600" dirty="0" smtClean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姿态</a:t>
            </a:r>
            <a:endParaRPr lang="en-US" altLang="zh-CN" sz="2600" dirty="0" smtClean="0">
              <a:solidFill>
                <a:srgbClr val="E46C0A"/>
              </a:solidFill>
              <a:latin typeface="IPAPANNEW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迎接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无止歇的呼啸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814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35956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0078" y="658014"/>
            <a:ext cx="868384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请仿照下面的例句，另写一句话，要求语意连贯，句式一致。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玩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的目的往往是放松自己，寻找朋友，求得快乐；玩的结果往往是放纵了自己，失去了朋友，增添了烦恼。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400" dirty="0" smtClean="0">
                <a:latin typeface="Times New Roman"/>
                <a:ea typeface="华文细黑"/>
              </a:rPr>
              <a:t>___________________________________________________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GB" altLang="zh-CN" sz="2400" dirty="0" smtClean="0">
                <a:latin typeface="Times New Roman"/>
                <a:ea typeface="华文细黑"/>
              </a:rPr>
              <a:t>_______________________________________________________________________________________________________________________________________________________________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1520" y="2249810"/>
            <a:ext cx="8463869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(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怨的目的往往是发泄不满，表达冤屈，求得同情；怨的结果往往是越说越气，招人反感，得到指责。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示例二</a:t>
            </a:r>
            <a:r>
              <a:rPr lang="en-US" altLang="zh-CN" sz="24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忙的目的往往是享受生活，回报父母，满足家人；忙的结果往往是享受不了生活，远离了父母，冷落了家人。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8052" y="494342"/>
            <a:ext cx="876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一、修辞手法专练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对下列各句运用的修辞手法的判断，正确的一项是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只有烟枪和烟灯，虽然形式和印度，波斯，阿剌伯的烟具都不同，确可以算是一种国粹。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圆规一面愤愤的回转身，一面絮絮的说，慢慢向外走去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我似乎打了一个寒噤，我就知道，我们之间已经隔了一层可悲的厚障壁了，我也说不出话。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微风过处，送来缕缕清香，仿佛远处高楼上渺茫的歌声似的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33900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9" name="TextBox 88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0" name="TextBox 89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1" name="TextBox 90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5" name="TextBox 44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" name="TextBox 56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7830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6579" y="506219"/>
            <a:ext cx="8821322" cy="34532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仿照下面的示例，自选话题，另写两个句子，要求使用比喻的修辞手法，句式与示例相同。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情谊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就像一座山，重要的不在于它的高低，而在于厚重；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援助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就像一场雨，重要的不在于它的大小，而在于适时。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9907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34" y="934234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句式结构应为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，重要的不在于它的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，而在于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沟通就像一座桥，重要的不在于它的长短，而在于顺畅　批评就像一阵风，重要的不在于它的强弱，而在于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适度</a:t>
            </a:r>
            <a:endParaRPr lang="en-GB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9907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1418" y="676682"/>
            <a:ext cx="89128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仿照下面的示例，自选话题，另写一句话，要求修辞手法、句式与示例相同。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假如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望春花是一个追求光明的少女，春天就是她追寻的理想王国。纵然肃杀的严冬使她发愁，凛冽的寒风使她战栗，她仍决定出发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altLang="zh-CN" sz="2400" kern="100" dirty="0" smtClean="0">
                <a:effectLst/>
                <a:latin typeface="Times New Roman"/>
                <a:ea typeface="华文细黑"/>
                <a:cs typeface="Courier New"/>
              </a:rPr>
              <a:t>_______________________________________________________________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725" y="3332252"/>
            <a:ext cx="8909535" cy="16877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假如</a:t>
            </a: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古树是一位阅尽沧桑的老者，大地就是他脚下的厚实根基。纵然肆虐的风雪把他摇撼，无情的时光把他杀伤，他仍旧傲然挺立</a:t>
            </a:r>
            <a:r>
              <a:rPr lang="zh-CN" altLang="zh-CN" sz="24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4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10444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8959" y="658014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请仿照下面的示例，另写一段话，要求修辞手法、句式与示例相同。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翻开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一本诗集，沉睡在光阴中的书香一瞬间将我覆盖，文字简静美好，一字一意象，清气四溢。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GB" altLang="zh-CN" sz="2600" dirty="0" smtClean="0">
                <a:latin typeface="Times New Roman"/>
                <a:ea typeface="华文细黑"/>
              </a:rPr>
              <a:t>___________________________________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98180" y="2977564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打开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一本小说，封存在时间里的情愫一刹那把我拥裹，文字沉静从容，一词一乾坤，意蕴深长。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478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39287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extBox 6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TextBox 7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7" name="TextBox 7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8" name="TextBox 7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9" name="TextBox 7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0" name="TextBox 7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6099" y="532666"/>
            <a:ext cx="8821322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仿照下面的示例，自选话题，另写两个句子，要求修辞手法、句式与示例相同。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面对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生活的苦难，有的人穷困潦倒，无所作为；有的人积蓄力量，一举成功。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altLang="zh-CN" sz="2400" kern="100" dirty="0" smtClean="0">
                <a:effectLst/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984" y="2689478"/>
            <a:ext cx="8733982" cy="2248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面对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内心的烦恼，有的人神情沮丧，自甘沉沦；有的人重塑自我，意气焕发。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面对感情的失落，有的人萎靡不振，意志消沉；有的人自我调节，精神振奋。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65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6189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9" name="TextBox 78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0" name="TextBox 79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1" name="TextBox 80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2" name="TextBox 81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3" name="TextBox 82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004" y="532666"/>
            <a:ext cx="8633993" cy="4221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15.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下图是清代名臣张之洞游赤壁时为东坡祠撰写的联语，上、下联各缺两句，请依据文意与对联组成原则，选出甲、乙、丙、丁依序最适合填入的选项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dirty="0" smtClean="0">
                <a:latin typeface="Times New Roman"/>
                <a:ea typeface="华文细黑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甲：试较量惠州麦饭、儋耳蛮花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乙：若只论东坡八诗、赤壁两赋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丙：是我公游戏文章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丁：哪得此清幽山水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pic>
        <p:nvPicPr>
          <p:cNvPr id="25" name="图片 24" descr="\\杨绘绘\f\杨绘绘\幻灯片原文件\一轮语文（全国）\-1.TIF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52" y="2211710"/>
            <a:ext cx="921337" cy="2590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5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6966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9" name="TextBox 78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0" name="TextBox 79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1" name="TextBox 80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2" name="TextBox 81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3" name="TextBox 82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56340"/>
              </p:ext>
            </p:extLst>
          </p:nvPr>
        </p:nvGraphicFramePr>
        <p:xfrm>
          <a:off x="539551" y="746275"/>
          <a:ext cx="8062682" cy="2971800"/>
        </p:xfrm>
        <a:graphic>
          <a:graphicData uri="http://schemas.openxmlformats.org/drawingml/2006/table">
            <a:tbl>
              <a:tblPr/>
              <a:tblGrid>
                <a:gridCol w="1486658"/>
                <a:gridCol w="1644006"/>
                <a:gridCol w="1644006"/>
                <a:gridCol w="1644006"/>
                <a:gridCol w="164400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②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④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丙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D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丙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丁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9082" y="3755371"/>
            <a:ext cx="142539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11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6966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Box 62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5" name="TextBox 74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6" name="TextBox 75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7" name="TextBox 76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1" name="TextBox 80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2" name="TextBox 81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4835" y="54790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根据上下文，拟出楹联的下联。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惠州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西湖丰渚园内的多对楹联使游人感受到浓厚的文化氛围，在欣赏美景的同时陶冶性情。大门楹联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门倚东江遥接罗浮紫气，</a:t>
            </a:r>
            <a:r>
              <a:rPr lang="en-US" altLang="zh-CN" sz="2600" dirty="0">
                <a:latin typeface="Times New Roman"/>
                <a:ea typeface="华文细黑"/>
              </a:rPr>
              <a:t>____________________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，寥寥二十字，把丰渚园的地理位置和惠州的主要名胜古迹概括其中，上联写罗浮山，下联叙泗州塔，一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依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，写出了物华天宝聚惠州、紫气彤云映丰渚的特色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06419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extBox 62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5" name="TextBox 74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6" name="TextBox 75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7" name="TextBox 76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1" name="TextBox 80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2" name="TextBox 81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349" y="805458"/>
            <a:ext cx="814634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须根据上下文的提示拟下联。下联中要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彤云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玉塔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泗州塔，又称玉塔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园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换用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庭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等单音词，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荷淀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换用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西湖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等表示地物、景色的双音词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园依荷淀近连玉塔彤云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GB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5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06419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TextBox 57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0" name="TextBox 69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1" name="TextBox 70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2" name="TextBox 71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3" name="TextBox 72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74" name="TextBox 73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5631" y="655771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从下面八个句子中选出四个句子，组成两副合乎对联要求和特点的春联。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九州春意闹百花争艳　东风袅袅大地绿如茵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旭日出东方光弥宇宙　丽日彤彤神州春似海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神州增秀色水绿山青　大地播春光花香鸟语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桃花艳艳山河添秀色　三春到人间群山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起舞</a:t>
            </a:r>
            <a:endParaRPr lang="en-GB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87574"/>
            <a:ext cx="834500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反语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借代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借喻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通感</a:t>
            </a:r>
            <a:r>
              <a:rPr lang="en-GB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	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反语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借喻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借代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通感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对比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借喻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借代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比喻</a:t>
            </a:r>
            <a:r>
              <a:rPr lang="en-GB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	</a:t>
            </a:r>
            <a:r>
              <a:rPr lang="en-GB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类比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借代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借喻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夸张</a:t>
            </a:r>
            <a:endParaRPr lang="en-GB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2132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32314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099" y="985992"/>
            <a:ext cx="861132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GB" altLang="zh-CN" sz="2600" kern="1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下联：</a:t>
            </a:r>
            <a:r>
              <a:rPr lang="en-GB" altLang="zh-CN" sz="26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309586" y="2244036"/>
            <a:ext cx="8463869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结合对联的结构、平仄等知识筛选组合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4912" y="1092473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大地播春光花香鸟语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04505" y="1073805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神州增秀色水绿山青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12052" y="1653297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丽日彤彤神州春似海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96885" y="1548111"/>
            <a:ext cx="318548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东风袅袅大地绿如茵</a:t>
            </a:r>
            <a:endParaRPr lang="en-GB" altLang="zh-CN" sz="26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71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292" y="684213"/>
            <a:ext cx="8769291" cy="3903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请从下面四个选项中选出恰当的喻体填在横线上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只填序号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，并简要说明理由。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黑墨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黑钻石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黑夜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黑葡萄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此刻，她那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般的眼睛深情地注视着他，带着瓷城女子半洋半土、半文半野的气味。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/>
                <a:ea typeface="华文细黑"/>
              </a:rPr>
              <a:t>(2)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透过墨镜望去，姑娘的脸呈平滑的褐色，眼睛像</a:t>
            </a:r>
            <a:r>
              <a:rPr lang="en-US" altLang="zh-CN" sz="2400" dirty="0">
                <a:latin typeface="Times New Roman"/>
                <a:ea typeface="华文细黑"/>
              </a:rPr>
              <a:t>________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似的，闪烁着奇异的光亮。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21323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3" name="TextBox 82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4" name="TextBox 83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5" name="TextBox 84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6" name="TextBox 85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7" name="TextBox 86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147" y="830267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理由：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理由：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Times New Roman"/>
                <a:ea typeface="华文细黑"/>
              </a:rPr>
              <a:t>(1)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抓住女子眼睛黑而圆的特点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GB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抓住姑娘眼睛闪烁光亮的特点，即可正确作答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40676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840" y="92856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892" y="776927"/>
            <a:ext cx="882132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女子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深情地注视着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时，眼睛必定是黑而圆的，这与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瓷城女子半洋半土、半文半野的气味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吻合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2412" y="211117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8232" y="1979944"/>
            <a:ext cx="8807536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     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姑娘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的眼睛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闪烁着奇异的光亮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，这与黑钻石晶亮的特点相似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526" y="654776"/>
            <a:ext cx="868246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二、仿写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仔细揣摩下面例句的内容和写法，另写一个句子。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例句：谢谢火焰给你光明，但是不要忘了那执灯的人，他还坚忍地站在黑暗当中呢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400" dirty="0" smtClean="0">
                <a:latin typeface="Times New Roman"/>
                <a:ea typeface="华文细黑"/>
              </a:rPr>
              <a:t>___________________________________________________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GB" altLang="zh-CN" sz="2400" kern="100" dirty="0" smtClean="0">
                <a:latin typeface="Times New Roman"/>
                <a:ea typeface="华文细黑"/>
                <a:cs typeface="Times New Roman"/>
              </a:rPr>
              <a:t>_____________________________________________________________________________________________________________________________________</a:t>
            </a:r>
          </a:p>
        </p:txBody>
      </p:sp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40676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5" name="TextBox 84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6" name="TextBox 85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7" name="TextBox 86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8" name="TextBox 87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9" name="TextBox 88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60" y="2640520"/>
            <a:ext cx="8463869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        (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谢谢知识给你财富，但是不要忘了那传授知识的人，他还坚强地生活在清贫之中呢。</a:t>
            </a:r>
            <a:endParaRPr lang="zh-CN" altLang="zh-CN" sz="24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示例二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谢谢大树给你阴凉，但是不要忘了那种树的人，他还默默地耕耘在烈日之下呢。</a:t>
            </a:r>
            <a:r>
              <a:rPr lang="zh-CN" altLang="zh-CN" sz="2400" kern="100" dirty="0">
                <a:solidFill>
                  <a:srgbClr val="E46C0A"/>
                </a:solidFill>
                <a:latin typeface="宋体"/>
                <a:ea typeface="Times New Roman"/>
                <a:cs typeface="Courier New"/>
              </a:rPr>
              <a:t> </a:t>
            </a:r>
            <a:endParaRPr lang="en-GB" altLang="zh-CN" sz="2400" kern="100" dirty="0">
              <a:solidFill>
                <a:srgbClr val="E46C0A"/>
              </a:solidFill>
              <a:latin typeface="宋体"/>
              <a:ea typeface="Times New Roman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4071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731" y="756310"/>
            <a:ext cx="8770682" cy="3629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仿照下面的例句，另选话题写一个句子，要求运用比喻的修辞手法，句式与例句相同。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例句：你是一棵树，你以挺拔的形象，印刻在路人的心田，站立出一种坚强的意志。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GB" altLang="zh-CN" sz="2600" dirty="0" smtClean="0">
                <a:latin typeface="Times New Roman"/>
                <a:ea typeface="华文细黑"/>
              </a:rPr>
              <a:t>_____________________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59289" y="3090119"/>
            <a:ext cx="8733982" cy="12282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        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你是一滴水，你以冲刺的姿势，敲击坚硬的石头，诠释出一种坚持的力量。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9050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719" y="525046"/>
            <a:ext cx="882132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仿照下面句子的句式，并使用比喻的修辞手法，在横线处再写两个句子。要求所写句子与开头的一句话构成排比句式，使文段语意完整。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理想不是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现成的粮食，而是一粒种子，需要我去播种，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培育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600" kern="100" dirty="0" smtClean="0">
                <a:latin typeface="+mj-ea"/>
                <a:ea typeface="+mj-ea"/>
                <a:cs typeface="Courier New"/>
              </a:rPr>
              <a:t>;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en-US" sz="2600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50000"/>
              </a:lnSpc>
            </a:pP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1951" y="2859782"/>
            <a:ext cx="884454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           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理想不是壮美的画卷，而是一张白纸，需要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去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描绘，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渲染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理想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不是葱茏的绿洲，而是一片荒漠，需要我去开垦，改造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58745"/>
              </p:ext>
            </p:extLst>
          </p:nvPr>
        </p:nvGraphicFramePr>
        <p:xfrm>
          <a:off x="381908" y="85780"/>
          <a:ext cx="87468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  <a:gridCol w="514520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>
            <a:hlinkClick r:id="rId2" action="ppaction://hlinksldjump"/>
          </p:cNvPr>
          <p:cNvSpPr txBox="1"/>
          <p:nvPr/>
        </p:nvSpPr>
        <p:spPr>
          <a:xfrm>
            <a:off x="386492" y="80576"/>
            <a:ext cx="501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906055" y="82094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>
            <a:hlinkClick r:id="rId4" action="ppaction://hlinksldjump"/>
          </p:cNvPr>
          <p:cNvSpPr txBox="1"/>
          <p:nvPr/>
        </p:nvSpPr>
        <p:spPr>
          <a:xfrm>
            <a:off x="1420322" y="81950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>
            <a:hlinkClick r:id="rId5" action="ppaction://hlinksldjump"/>
          </p:cNvPr>
          <p:cNvSpPr txBox="1"/>
          <p:nvPr/>
        </p:nvSpPr>
        <p:spPr>
          <a:xfrm>
            <a:off x="1933861" y="81950"/>
            <a:ext cx="49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6" action="ppaction://hlinksldjump"/>
          </p:cNvPr>
          <p:cNvSpPr txBox="1"/>
          <p:nvPr/>
        </p:nvSpPr>
        <p:spPr>
          <a:xfrm>
            <a:off x="2454488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7" action="ppaction://hlinksldjump"/>
          </p:cNvPr>
          <p:cNvSpPr txBox="1"/>
          <p:nvPr/>
        </p:nvSpPr>
        <p:spPr>
          <a:xfrm>
            <a:off x="2973588" y="81950"/>
            <a:ext cx="48584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8" action="ppaction://hlinksldjump"/>
          </p:cNvPr>
          <p:cNvSpPr txBox="1"/>
          <p:nvPr/>
        </p:nvSpPr>
        <p:spPr>
          <a:xfrm>
            <a:off x="3484260" y="87054"/>
            <a:ext cx="48380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9" action="ppaction://hlinksldjump"/>
          </p:cNvPr>
          <p:cNvSpPr txBox="1"/>
          <p:nvPr/>
        </p:nvSpPr>
        <p:spPr>
          <a:xfrm>
            <a:off x="4000771" y="81950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10" action="ppaction://hlinksldjump"/>
          </p:cNvPr>
          <p:cNvSpPr txBox="1"/>
          <p:nvPr/>
        </p:nvSpPr>
        <p:spPr>
          <a:xfrm>
            <a:off x="4511703" y="76846"/>
            <a:ext cx="48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11" action="ppaction://hlinksldjump"/>
          </p:cNvPr>
          <p:cNvSpPr txBox="1"/>
          <p:nvPr/>
        </p:nvSpPr>
        <p:spPr>
          <a:xfrm>
            <a:off x="5024994" y="79362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2" action="ppaction://hlinksldjump"/>
          </p:cNvPr>
          <p:cNvSpPr txBox="1"/>
          <p:nvPr/>
        </p:nvSpPr>
        <p:spPr>
          <a:xfrm>
            <a:off x="5537693" y="81950"/>
            <a:ext cx="48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3" action="ppaction://hlinksldjump"/>
          </p:cNvPr>
          <p:cNvSpPr txBox="1"/>
          <p:nvPr/>
        </p:nvSpPr>
        <p:spPr>
          <a:xfrm>
            <a:off x="6059394" y="84538"/>
            <a:ext cx="48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6" name="TextBox 85">
            <a:hlinkClick r:id="rId14" action="ppaction://hlinksldjump"/>
          </p:cNvPr>
          <p:cNvSpPr txBox="1"/>
          <p:nvPr/>
        </p:nvSpPr>
        <p:spPr>
          <a:xfrm>
            <a:off x="6569077" y="87126"/>
            <a:ext cx="48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7" name="TextBox 86">
            <a:hlinkClick r:id="rId15" action="ppaction://hlinksldjump"/>
          </p:cNvPr>
          <p:cNvSpPr txBox="1"/>
          <p:nvPr/>
        </p:nvSpPr>
        <p:spPr>
          <a:xfrm>
            <a:off x="7088465" y="89714"/>
            <a:ext cx="4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8" name="TextBox 87">
            <a:hlinkClick r:id="rId16" action="ppaction://hlinksldjump"/>
          </p:cNvPr>
          <p:cNvSpPr txBox="1"/>
          <p:nvPr/>
        </p:nvSpPr>
        <p:spPr>
          <a:xfrm>
            <a:off x="7599650" y="84682"/>
            <a:ext cx="48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9" name="TextBox 88">
            <a:hlinkClick r:id="rId17" action="ppaction://hlinksldjump"/>
          </p:cNvPr>
          <p:cNvSpPr txBox="1"/>
          <p:nvPr/>
        </p:nvSpPr>
        <p:spPr>
          <a:xfrm>
            <a:off x="8627479" y="82094"/>
            <a:ext cx="48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8115632" y="94388"/>
            <a:ext cx="486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698" y="758259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请仿照下面的示例，另写两句话，要求句式与示例基本相同。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示例：珍珠因包裹沙砾而愈益圆润，绿树因不惧骄阳而愈益葱郁，生命因直面困难而愈益灿烂，困境与勇气给予人生的是磨砺与光明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2866</TotalTime>
  <Words>2076</Words>
  <Application>Microsoft Office PowerPoint</Application>
  <PresentationFormat>全屏显示(16:9)</PresentationFormat>
  <Paragraphs>648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274</cp:revision>
  <dcterms:created xsi:type="dcterms:W3CDTF">2014-12-15T01:46:29Z</dcterms:created>
  <dcterms:modified xsi:type="dcterms:W3CDTF">2015-04-15T07:03:15Z</dcterms:modified>
</cp:coreProperties>
</file>