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handoutMasterIdLst>
    <p:handoutMasterId r:id="rId28"/>
  </p:handoutMasterIdLst>
  <p:sldIdLst>
    <p:sldId id="256" r:id="rId2"/>
    <p:sldId id="716" r:id="rId3"/>
    <p:sldId id="591" r:id="rId4"/>
    <p:sldId id="592" r:id="rId5"/>
    <p:sldId id="593" r:id="rId6"/>
    <p:sldId id="721" r:id="rId7"/>
    <p:sldId id="595" r:id="rId8"/>
    <p:sldId id="597" r:id="rId9"/>
    <p:sldId id="722" r:id="rId10"/>
    <p:sldId id="599" r:id="rId11"/>
    <p:sldId id="600" r:id="rId12"/>
    <p:sldId id="602" r:id="rId13"/>
    <p:sldId id="603" r:id="rId14"/>
    <p:sldId id="604" r:id="rId15"/>
    <p:sldId id="605" r:id="rId16"/>
    <p:sldId id="720" r:id="rId17"/>
    <p:sldId id="606" r:id="rId18"/>
    <p:sldId id="607" r:id="rId19"/>
    <p:sldId id="608" r:id="rId20"/>
    <p:sldId id="723" r:id="rId21"/>
    <p:sldId id="610" r:id="rId22"/>
    <p:sldId id="611" r:id="rId23"/>
    <p:sldId id="612" r:id="rId24"/>
    <p:sldId id="724" r:id="rId25"/>
    <p:sldId id="381" r:id="rId26"/>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1111"/>
    <a:srgbClr val="FFFFCC"/>
    <a:srgbClr val="6BA42C"/>
    <a:srgbClr val="FFFF99"/>
    <a:srgbClr val="D00000"/>
    <a:srgbClr val="B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460" autoAdjust="0"/>
    <p:restoredTop sz="75214" autoAdjust="0"/>
  </p:normalViewPr>
  <p:slideViewPr>
    <p:cSldViewPr>
      <p:cViewPr>
        <p:scale>
          <a:sx n="125" d="100"/>
          <a:sy n="125" d="100"/>
        </p:scale>
        <p:origin x="-1056" y="-540"/>
      </p:cViewPr>
      <p:guideLst>
        <p:guide orient="horz" pos="1620"/>
        <p:guide pos="2880"/>
      </p:guideLst>
    </p:cSldViewPr>
  </p:slideViewPr>
  <p:notesTextViewPr>
    <p:cViewPr>
      <p:scale>
        <a:sx n="1" d="1"/>
        <a:sy n="1" d="1"/>
      </p:scale>
      <p:origin x="0" y="0"/>
    </p:cViewPr>
  </p:notesTextViewPr>
  <p:notesViewPr>
    <p:cSldViewPr>
      <p:cViewPr varScale="1">
        <p:scale>
          <a:sx n="66" d="100"/>
          <a:sy n="66" d="100"/>
        </p:scale>
        <p:origin x="-3187" y="-8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3460824-36D3-4A57-94A7-C8FEE66C27F8}" type="datetimeFigureOut">
              <a:rPr lang="zh-CN" altLang="en-US" smtClean="0"/>
              <a:t>2015/4/15</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3FE5055-F480-440C-9641-6D6C555D6973}" type="slidenum">
              <a:rPr lang="zh-CN" altLang="en-US" smtClean="0"/>
              <a:t>‹#›</a:t>
            </a:fld>
            <a:endParaRPr lang="zh-CN" altLang="en-US"/>
          </a:p>
        </p:txBody>
      </p:sp>
    </p:spTree>
    <p:extLst>
      <p:ext uri="{BB962C8B-B14F-4D97-AF65-F5344CB8AC3E}">
        <p14:creationId xmlns:p14="http://schemas.microsoft.com/office/powerpoint/2010/main" val="25682160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17F828-438E-4637-8BF3-0E718175E1CF}" type="datetimeFigureOut">
              <a:rPr lang="zh-CN" altLang="en-US" smtClean="0"/>
              <a:t>2015/4/15</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339DDC2-D618-46FF-B4C4-EFF6652E8FC4}" type="slidenum">
              <a:rPr lang="zh-CN" altLang="en-US" smtClean="0"/>
              <a:t>‹#›</a:t>
            </a:fld>
            <a:endParaRPr lang="zh-CN" altLang="en-US"/>
          </a:p>
        </p:txBody>
      </p:sp>
    </p:spTree>
    <p:extLst>
      <p:ext uri="{BB962C8B-B14F-4D97-AF65-F5344CB8AC3E}">
        <p14:creationId xmlns:p14="http://schemas.microsoft.com/office/powerpoint/2010/main" val="287636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4" name="Picture 2" descr="E:\文语\2\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8100" y="-21431"/>
            <a:ext cx="9220200" cy="5186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039983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pic>
        <p:nvPicPr>
          <p:cNvPr id="5122" name="Picture 2" descr="E:\文语\1\3-.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8100" y="-21431"/>
            <a:ext cx="9220200" cy="5186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890818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6_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131484795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7_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24" y="2322"/>
            <a:ext cx="9144000" cy="5143500"/>
          </a:xfrm>
          <a:prstGeom prst="rect">
            <a:avLst/>
          </a:prstGeom>
        </p:spPr>
      </p:pic>
    </p:spTree>
    <p:extLst>
      <p:ext uri="{BB962C8B-B14F-4D97-AF65-F5344CB8AC3E}">
        <p14:creationId xmlns:p14="http://schemas.microsoft.com/office/powerpoint/2010/main" val="350729389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8_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24" y="-12918"/>
            <a:ext cx="9144000" cy="5143500"/>
          </a:xfrm>
          <a:prstGeom prst="rect">
            <a:avLst/>
          </a:prstGeom>
        </p:spPr>
      </p:pic>
    </p:spTree>
    <p:extLst>
      <p:ext uri="{BB962C8B-B14F-4D97-AF65-F5344CB8AC3E}">
        <p14:creationId xmlns:p14="http://schemas.microsoft.com/office/powerpoint/2010/main" val="139200069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标题幻灯片">
    <p:spTree>
      <p:nvGrpSpPr>
        <p:cNvPr id="1" name=""/>
        <p:cNvGrpSpPr/>
        <p:nvPr/>
      </p:nvGrpSpPr>
      <p:grpSpPr>
        <a:xfrm>
          <a:off x="0" y="0"/>
          <a:ext cx="0" cy="0"/>
          <a:chOff x="0" y="0"/>
          <a:chExt cx="0" cy="0"/>
        </a:xfrm>
      </p:grpSpPr>
      <p:sp>
        <p:nvSpPr>
          <p:cNvPr id="34" name="Rectangle 8"/>
          <p:cNvSpPr>
            <a:spLocks noChangeArrowheads="1"/>
          </p:cNvSpPr>
          <p:nvPr userDrawn="1"/>
        </p:nvSpPr>
        <p:spPr bwMode="auto">
          <a:xfrm>
            <a:off x="0" y="5008974"/>
            <a:ext cx="9145588" cy="144000"/>
          </a:xfrm>
          <a:prstGeom prst="rect">
            <a:avLst/>
          </a:prstGeom>
          <a:solidFill>
            <a:schemeClr val="tx2">
              <a:lumMod val="60000"/>
              <a:lumOff val="40000"/>
            </a:schemeClr>
          </a:solidFill>
          <a:ln>
            <a:noFill/>
          </a:ln>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lvl="0"/>
            <a:endParaRPr lang="zh-CN" altLang="zh-CN" b="0">
              <a:latin typeface="Calibri" pitchFamily="34" charset="0"/>
            </a:endParaRPr>
          </a:p>
        </p:txBody>
      </p:sp>
      <p:sp>
        <p:nvSpPr>
          <p:cNvPr id="4" name="Rectangle 7"/>
          <p:cNvSpPr>
            <a:spLocks noChangeArrowheads="1"/>
          </p:cNvSpPr>
          <p:nvPr userDrawn="1"/>
        </p:nvSpPr>
        <p:spPr bwMode="auto">
          <a:xfrm>
            <a:off x="-1588" y="1"/>
            <a:ext cx="9145588" cy="555526"/>
          </a:xfrm>
          <a:prstGeom prst="rect">
            <a:avLst/>
          </a:prstGeom>
          <a:solidFill>
            <a:schemeClr val="tx2">
              <a:lumMod val="60000"/>
              <a:lumOff val="40000"/>
            </a:schemeClr>
          </a:solidFill>
          <a:ln>
            <a:noFill/>
          </a:ln>
          <a:effectLst/>
          <a:extLst/>
        </p:spPr>
        <p:txBody>
          <a:bodyPr wrap="none" anchor="ctr"/>
          <a:lstStyle/>
          <a:p>
            <a:endParaRPr lang="zh-CN" altLang="zh-CN" sz="1800" b="0">
              <a:latin typeface="Calibri" pitchFamily="34" charset="0"/>
            </a:endParaRPr>
          </a:p>
        </p:txBody>
      </p:sp>
      <p:sp>
        <p:nvSpPr>
          <p:cNvPr id="6" name="AutoShape 46"/>
          <p:cNvSpPr>
            <a:spLocks noChangeArrowheads="1"/>
          </p:cNvSpPr>
          <p:nvPr userDrawn="1"/>
        </p:nvSpPr>
        <p:spPr bwMode="gray">
          <a:xfrm>
            <a:off x="-396552" y="4750658"/>
            <a:ext cx="9937104" cy="361292"/>
          </a:xfrm>
          <a:prstGeom prst="roundRect">
            <a:avLst>
              <a:gd name="adj" fmla="val 50000"/>
            </a:avLst>
          </a:prstGeom>
          <a:gradFill rotWithShape="1">
            <a:gsLst>
              <a:gs pos="0">
                <a:srgbClr val="F8F8F8"/>
              </a:gs>
              <a:gs pos="100000">
                <a:srgbClr val="BEBEBE"/>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sz="1800" b="0"/>
          </a:p>
        </p:txBody>
      </p:sp>
    </p:spTree>
    <p:extLst>
      <p:ext uri="{BB962C8B-B14F-4D97-AF65-F5344CB8AC3E}">
        <p14:creationId xmlns:p14="http://schemas.microsoft.com/office/powerpoint/2010/main" val="397997245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34" name="Rectangle 8"/>
          <p:cNvSpPr>
            <a:spLocks noChangeArrowheads="1"/>
          </p:cNvSpPr>
          <p:nvPr userDrawn="1"/>
        </p:nvSpPr>
        <p:spPr bwMode="auto">
          <a:xfrm>
            <a:off x="0" y="5008974"/>
            <a:ext cx="9145588" cy="144000"/>
          </a:xfrm>
          <a:prstGeom prst="rect">
            <a:avLst/>
          </a:prstGeom>
          <a:solidFill>
            <a:schemeClr val="tx2">
              <a:lumMod val="60000"/>
              <a:lumOff val="40000"/>
            </a:schemeClr>
          </a:solidFill>
          <a:ln>
            <a:noFill/>
          </a:ln>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lvl="0"/>
            <a:endParaRPr lang="zh-CN" altLang="zh-CN" b="0">
              <a:latin typeface="Calibri" pitchFamily="34" charset="0"/>
            </a:endParaRPr>
          </a:p>
        </p:txBody>
      </p:sp>
      <p:sp>
        <p:nvSpPr>
          <p:cNvPr id="4" name="Rectangle 7"/>
          <p:cNvSpPr>
            <a:spLocks noChangeArrowheads="1"/>
          </p:cNvSpPr>
          <p:nvPr userDrawn="1"/>
        </p:nvSpPr>
        <p:spPr bwMode="auto">
          <a:xfrm>
            <a:off x="-1588" y="1"/>
            <a:ext cx="9145588" cy="555526"/>
          </a:xfrm>
          <a:prstGeom prst="rect">
            <a:avLst/>
          </a:prstGeom>
          <a:solidFill>
            <a:schemeClr val="tx2">
              <a:lumMod val="60000"/>
              <a:lumOff val="40000"/>
            </a:schemeClr>
          </a:solidFill>
          <a:ln>
            <a:noFill/>
          </a:ln>
          <a:effectLst/>
          <a:extLst/>
        </p:spPr>
        <p:txBody>
          <a:bodyPr wrap="none" anchor="ctr"/>
          <a:lstStyle/>
          <a:p>
            <a:endParaRPr lang="zh-CN" altLang="zh-CN" sz="1800" b="0">
              <a:latin typeface="Calibri" pitchFamily="34" charset="0"/>
            </a:endParaRPr>
          </a:p>
        </p:txBody>
      </p:sp>
    </p:spTree>
    <p:extLst>
      <p:ext uri="{BB962C8B-B14F-4D97-AF65-F5344CB8AC3E}">
        <p14:creationId xmlns:p14="http://schemas.microsoft.com/office/powerpoint/2010/main" val="312300005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40880394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标题幻灯片">
    <p:spTree>
      <p:nvGrpSpPr>
        <p:cNvPr id="1" name=""/>
        <p:cNvGrpSpPr/>
        <p:nvPr/>
      </p:nvGrpSpPr>
      <p:grpSpPr>
        <a:xfrm>
          <a:off x="0" y="0"/>
          <a:ext cx="0" cy="0"/>
          <a:chOff x="0" y="0"/>
          <a:chExt cx="0" cy="0"/>
        </a:xfrm>
      </p:grpSpPr>
      <p:pic>
        <p:nvPicPr>
          <p:cNvPr id="3074" name="Picture 2" descr="E:\文语\1\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8100" y="-21431"/>
            <a:ext cx="9220200" cy="5186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732127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422395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6" r:id="rId3"/>
    <p:sldLayoutId id="2147483657" r:id="rId4"/>
    <p:sldLayoutId id="2147483658" r:id="rId5"/>
    <p:sldLayoutId id="2147483654" r:id="rId6"/>
    <p:sldLayoutId id="2147483653" r:id="rId7"/>
    <p:sldLayoutId id="2147483652" r:id="rId8"/>
    <p:sldLayoutId id="2147483655" r:id="rId9"/>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slide" Target="slide12.xml"/><Relationship Id="rId13" Type="http://schemas.openxmlformats.org/officeDocument/2006/relationships/slide" Target="slide23.xml"/><Relationship Id="rId3" Type="http://schemas.openxmlformats.org/officeDocument/2006/relationships/slide" Target="slide3.xml"/><Relationship Id="rId7" Type="http://schemas.openxmlformats.org/officeDocument/2006/relationships/slide" Target="slide10.xml"/><Relationship Id="rId12" Type="http://schemas.openxmlformats.org/officeDocument/2006/relationships/slide" Target="slide21.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8.xml"/><Relationship Id="rId11" Type="http://schemas.openxmlformats.org/officeDocument/2006/relationships/slide" Target="slide19.xml"/><Relationship Id="rId5" Type="http://schemas.openxmlformats.org/officeDocument/2006/relationships/slide" Target="slide7.xml"/><Relationship Id="rId10" Type="http://schemas.openxmlformats.org/officeDocument/2006/relationships/slide" Target="slide17.xml"/><Relationship Id="rId4" Type="http://schemas.openxmlformats.org/officeDocument/2006/relationships/slide" Target="slide5.xml"/><Relationship Id="rId9" Type="http://schemas.openxmlformats.org/officeDocument/2006/relationships/slide" Target="slide14.xml"/></Relationships>
</file>

<file path=ppt/slides/_rels/slide11.xml.rels><?xml version="1.0" encoding="UTF-8" standalone="yes"?>
<Relationships xmlns="http://schemas.openxmlformats.org/package/2006/relationships"><Relationship Id="rId8" Type="http://schemas.openxmlformats.org/officeDocument/2006/relationships/slide" Target="slide12.xml"/><Relationship Id="rId13" Type="http://schemas.openxmlformats.org/officeDocument/2006/relationships/slide" Target="slide23.xml"/><Relationship Id="rId3" Type="http://schemas.openxmlformats.org/officeDocument/2006/relationships/slide" Target="slide3.xml"/><Relationship Id="rId7" Type="http://schemas.openxmlformats.org/officeDocument/2006/relationships/slide" Target="slide10.xml"/><Relationship Id="rId12" Type="http://schemas.openxmlformats.org/officeDocument/2006/relationships/slide" Target="slide21.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8.xml"/><Relationship Id="rId11" Type="http://schemas.openxmlformats.org/officeDocument/2006/relationships/slide" Target="slide19.xml"/><Relationship Id="rId5" Type="http://schemas.openxmlformats.org/officeDocument/2006/relationships/slide" Target="slide7.xml"/><Relationship Id="rId10" Type="http://schemas.openxmlformats.org/officeDocument/2006/relationships/slide" Target="slide17.xml"/><Relationship Id="rId4" Type="http://schemas.openxmlformats.org/officeDocument/2006/relationships/slide" Target="slide5.xml"/><Relationship Id="rId9" Type="http://schemas.openxmlformats.org/officeDocument/2006/relationships/slide" Target="slide14.xml"/></Relationships>
</file>

<file path=ppt/slides/_rels/slide12.xml.rels><?xml version="1.0" encoding="UTF-8" standalone="yes"?>
<Relationships xmlns="http://schemas.openxmlformats.org/package/2006/relationships"><Relationship Id="rId8" Type="http://schemas.openxmlformats.org/officeDocument/2006/relationships/slide" Target="slide12.xml"/><Relationship Id="rId13" Type="http://schemas.openxmlformats.org/officeDocument/2006/relationships/slide" Target="slide23.xml"/><Relationship Id="rId3" Type="http://schemas.openxmlformats.org/officeDocument/2006/relationships/slide" Target="slide3.xml"/><Relationship Id="rId7" Type="http://schemas.openxmlformats.org/officeDocument/2006/relationships/slide" Target="slide10.xml"/><Relationship Id="rId12" Type="http://schemas.openxmlformats.org/officeDocument/2006/relationships/slide" Target="slide21.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8.xml"/><Relationship Id="rId11" Type="http://schemas.openxmlformats.org/officeDocument/2006/relationships/slide" Target="slide19.xml"/><Relationship Id="rId5" Type="http://schemas.openxmlformats.org/officeDocument/2006/relationships/slide" Target="slide7.xml"/><Relationship Id="rId10" Type="http://schemas.openxmlformats.org/officeDocument/2006/relationships/slide" Target="slide17.xml"/><Relationship Id="rId4" Type="http://schemas.openxmlformats.org/officeDocument/2006/relationships/slide" Target="slide5.xml"/><Relationship Id="rId9" Type="http://schemas.openxmlformats.org/officeDocument/2006/relationships/slide" Target="slide14.xml"/></Relationships>
</file>

<file path=ppt/slides/_rels/slide13.xml.rels><?xml version="1.0" encoding="UTF-8" standalone="yes"?>
<Relationships xmlns="http://schemas.openxmlformats.org/package/2006/relationships"><Relationship Id="rId8" Type="http://schemas.openxmlformats.org/officeDocument/2006/relationships/slide" Target="slide12.xml"/><Relationship Id="rId13" Type="http://schemas.openxmlformats.org/officeDocument/2006/relationships/slide" Target="slide23.xml"/><Relationship Id="rId3" Type="http://schemas.openxmlformats.org/officeDocument/2006/relationships/slide" Target="slide3.xml"/><Relationship Id="rId7" Type="http://schemas.openxmlformats.org/officeDocument/2006/relationships/slide" Target="slide10.xml"/><Relationship Id="rId12" Type="http://schemas.openxmlformats.org/officeDocument/2006/relationships/slide" Target="slide21.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8.xml"/><Relationship Id="rId11" Type="http://schemas.openxmlformats.org/officeDocument/2006/relationships/slide" Target="slide19.xml"/><Relationship Id="rId5" Type="http://schemas.openxmlformats.org/officeDocument/2006/relationships/slide" Target="slide7.xml"/><Relationship Id="rId10" Type="http://schemas.openxmlformats.org/officeDocument/2006/relationships/slide" Target="slide17.xml"/><Relationship Id="rId4" Type="http://schemas.openxmlformats.org/officeDocument/2006/relationships/slide" Target="slide5.xml"/><Relationship Id="rId9" Type="http://schemas.openxmlformats.org/officeDocument/2006/relationships/slide" Target="slide14.xml"/></Relationships>
</file>

<file path=ppt/slides/_rels/slide14.xml.rels><?xml version="1.0" encoding="UTF-8" standalone="yes"?>
<Relationships xmlns="http://schemas.openxmlformats.org/package/2006/relationships"><Relationship Id="rId8" Type="http://schemas.openxmlformats.org/officeDocument/2006/relationships/slide" Target="slide12.xml"/><Relationship Id="rId13" Type="http://schemas.openxmlformats.org/officeDocument/2006/relationships/slide" Target="slide23.xml"/><Relationship Id="rId3" Type="http://schemas.openxmlformats.org/officeDocument/2006/relationships/slide" Target="slide3.xml"/><Relationship Id="rId7" Type="http://schemas.openxmlformats.org/officeDocument/2006/relationships/slide" Target="slide10.xml"/><Relationship Id="rId12" Type="http://schemas.openxmlformats.org/officeDocument/2006/relationships/slide" Target="slide21.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8.xml"/><Relationship Id="rId11" Type="http://schemas.openxmlformats.org/officeDocument/2006/relationships/slide" Target="slide19.xml"/><Relationship Id="rId5" Type="http://schemas.openxmlformats.org/officeDocument/2006/relationships/slide" Target="slide7.xml"/><Relationship Id="rId10" Type="http://schemas.openxmlformats.org/officeDocument/2006/relationships/slide" Target="slide17.xml"/><Relationship Id="rId4" Type="http://schemas.openxmlformats.org/officeDocument/2006/relationships/slide" Target="slide5.xml"/><Relationship Id="rId9" Type="http://schemas.openxmlformats.org/officeDocument/2006/relationships/slide" Target="slide14.xml"/></Relationships>
</file>

<file path=ppt/slides/_rels/slide15.xml.rels><?xml version="1.0" encoding="UTF-8" standalone="yes"?>
<Relationships xmlns="http://schemas.openxmlformats.org/package/2006/relationships"><Relationship Id="rId8" Type="http://schemas.openxmlformats.org/officeDocument/2006/relationships/slide" Target="slide12.xml"/><Relationship Id="rId13" Type="http://schemas.openxmlformats.org/officeDocument/2006/relationships/slide" Target="slide23.xml"/><Relationship Id="rId3" Type="http://schemas.openxmlformats.org/officeDocument/2006/relationships/slide" Target="slide3.xml"/><Relationship Id="rId7" Type="http://schemas.openxmlformats.org/officeDocument/2006/relationships/slide" Target="slide10.xml"/><Relationship Id="rId12" Type="http://schemas.openxmlformats.org/officeDocument/2006/relationships/slide" Target="slide21.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8.xml"/><Relationship Id="rId11" Type="http://schemas.openxmlformats.org/officeDocument/2006/relationships/slide" Target="slide19.xml"/><Relationship Id="rId5" Type="http://schemas.openxmlformats.org/officeDocument/2006/relationships/slide" Target="slide7.xml"/><Relationship Id="rId10" Type="http://schemas.openxmlformats.org/officeDocument/2006/relationships/slide" Target="slide17.xml"/><Relationship Id="rId4" Type="http://schemas.openxmlformats.org/officeDocument/2006/relationships/slide" Target="slide5.xml"/><Relationship Id="rId9" Type="http://schemas.openxmlformats.org/officeDocument/2006/relationships/slide" Target="slide14.xml"/></Relationships>
</file>

<file path=ppt/slides/_rels/slide16.xml.rels><?xml version="1.0" encoding="UTF-8" standalone="yes"?>
<Relationships xmlns="http://schemas.openxmlformats.org/package/2006/relationships"><Relationship Id="rId8" Type="http://schemas.openxmlformats.org/officeDocument/2006/relationships/slide" Target="slide12.xml"/><Relationship Id="rId13" Type="http://schemas.openxmlformats.org/officeDocument/2006/relationships/slide" Target="slide23.xml"/><Relationship Id="rId3" Type="http://schemas.openxmlformats.org/officeDocument/2006/relationships/slide" Target="slide3.xml"/><Relationship Id="rId7" Type="http://schemas.openxmlformats.org/officeDocument/2006/relationships/slide" Target="slide10.xml"/><Relationship Id="rId12" Type="http://schemas.openxmlformats.org/officeDocument/2006/relationships/slide" Target="slide21.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8.xml"/><Relationship Id="rId11" Type="http://schemas.openxmlformats.org/officeDocument/2006/relationships/slide" Target="slide19.xml"/><Relationship Id="rId5" Type="http://schemas.openxmlformats.org/officeDocument/2006/relationships/slide" Target="slide7.xml"/><Relationship Id="rId10" Type="http://schemas.openxmlformats.org/officeDocument/2006/relationships/slide" Target="slide17.xml"/><Relationship Id="rId4" Type="http://schemas.openxmlformats.org/officeDocument/2006/relationships/slide" Target="slide5.xml"/><Relationship Id="rId9" Type="http://schemas.openxmlformats.org/officeDocument/2006/relationships/slide" Target="slide14.xml"/></Relationships>
</file>

<file path=ppt/slides/_rels/slide17.xml.rels><?xml version="1.0" encoding="UTF-8" standalone="yes"?>
<Relationships xmlns="http://schemas.openxmlformats.org/package/2006/relationships"><Relationship Id="rId8" Type="http://schemas.openxmlformats.org/officeDocument/2006/relationships/slide" Target="slide12.xml"/><Relationship Id="rId13" Type="http://schemas.openxmlformats.org/officeDocument/2006/relationships/slide" Target="slide23.xml"/><Relationship Id="rId3" Type="http://schemas.openxmlformats.org/officeDocument/2006/relationships/slide" Target="slide3.xml"/><Relationship Id="rId7" Type="http://schemas.openxmlformats.org/officeDocument/2006/relationships/slide" Target="slide10.xml"/><Relationship Id="rId12" Type="http://schemas.openxmlformats.org/officeDocument/2006/relationships/slide" Target="slide21.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8.xml"/><Relationship Id="rId11" Type="http://schemas.openxmlformats.org/officeDocument/2006/relationships/slide" Target="slide19.xml"/><Relationship Id="rId5" Type="http://schemas.openxmlformats.org/officeDocument/2006/relationships/slide" Target="slide7.xml"/><Relationship Id="rId10" Type="http://schemas.openxmlformats.org/officeDocument/2006/relationships/slide" Target="slide17.xml"/><Relationship Id="rId4" Type="http://schemas.openxmlformats.org/officeDocument/2006/relationships/slide" Target="slide5.xml"/><Relationship Id="rId9" Type="http://schemas.openxmlformats.org/officeDocument/2006/relationships/slide" Target="slide14.xml"/></Relationships>
</file>

<file path=ppt/slides/_rels/slide18.xml.rels><?xml version="1.0" encoding="UTF-8" standalone="yes"?>
<Relationships xmlns="http://schemas.openxmlformats.org/package/2006/relationships"><Relationship Id="rId8" Type="http://schemas.openxmlformats.org/officeDocument/2006/relationships/slide" Target="slide12.xml"/><Relationship Id="rId13" Type="http://schemas.openxmlformats.org/officeDocument/2006/relationships/slide" Target="slide23.xml"/><Relationship Id="rId3" Type="http://schemas.openxmlformats.org/officeDocument/2006/relationships/slide" Target="slide3.xml"/><Relationship Id="rId7" Type="http://schemas.openxmlformats.org/officeDocument/2006/relationships/slide" Target="slide10.xml"/><Relationship Id="rId12" Type="http://schemas.openxmlformats.org/officeDocument/2006/relationships/slide" Target="slide21.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8.xml"/><Relationship Id="rId11" Type="http://schemas.openxmlformats.org/officeDocument/2006/relationships/slide" Target="slide19.xml"/><Relationship Id="rId5" Type="http://schemas.openxmlformats.org/officeDocument/2006/relationships/slide" Target="slide7.xml"/><Relationship Id="rId10" Type="http://schemas.openxmlformats.org/officeDocument/2006/relationships/slide" Target="slide17.xml"/><Relationship Id="rId4" Type="http://schemas.openxmlformats.org/officeDocument/2006/relationships/slide" Target="slide5.xml"/><Relationship Id="rId9" Type="http://schemas.openxmlformats.org/officeDocument/2006/relationships/slide" Target="slide14.xml"/></Relationships>
</file>

<file path=ppt/slides/_rels/slide19.xml.rels><?xml version="1.0" encoding="UTF-8" standalone="yes"?>
<Relationships xmlns="http://schemas.openxmlformats.org/package/2006/relationships"><Relationship Id="rId8" Type="http://schemas.openxmlformats.org/officeDocument/2006/relationships/slide" Target="slide12.xml"/><Relationship Id="rId13" Type="http://schemas.openxmlformats.org/officeDocument/2006/relationships/slide" Target="slide23.xml"/><Relationship Id="rId3" Type="http://schemas.openxmlformats.org/officeDocument/2006/relationships/slide" Target="slide3.xml"/><Relationship Id="rId7" Type="http://schemas.openxmlformats.org/officeDocument/2006/relationships/slide" Target="slide10.xml"/><Relationship Id="rId12" Type="http://schemas.openxmlformats.org/officeDocument/2006/relationships/slide" Target="slide21.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8.xml"/><Relationship Id="rId11" Type="http://schemas.openxmlformats.org/officeDocument/2006/relationships/slide" Target="slide19.xml"/><Relationship Id="rId5" Type="http://schemas.openxmlformats.org/officeDocument/2006/relationships/slide" Target="slide7.xml"/><Relationship Id="rId10" Type="http://schemas.openxmlformats.org/officeDocument/2006/relationships/slide" Target="slide17.xml"/><Relationship Id="rId4" Type="http://schemas.openxmlformats.org/officeDocument/2006/relationships/slide" Target="slide5.xml"/><Relationship Id="rId9" Type="http://schemas.openxmlformats.org/officeDocument/2006/relationships/slide" Target="slide14.xml"/></Relationships>
</file>

<file path=ppt/slides/_rels/slide2.xml.rels><?xml version="1.0" encoding="UTF-8" standalone="yes"?>
<Relationships xmlns="http://schemas.openxmlformats.org/package/2006/relationships"><Relationship Id="rId8" Type="http://schemas.openxmlformats.org/officeDocument/2006/relationships/slide" Target="slide12.xml"/><Relationship Id="rId13" Type="http://schemas.openxmlformats.org/officeDocument/2006/relationships/slide" Target="slide23.xml"/><Relationship Id="rId3" Type="http://schemas.openxmlformats.org/officeDocument/2006/relationships/slide" Target="slide3.xml"/><Relationship Id="rId7" Type="http://schemas.openxmlformats.org/officeDocument/2006/relationships/slide" Target="slide10.xml"/><Relationship Id="rId12" Type="http://schemas.openxmlformats.org/officeDocument/2006/relationships/slide" Target="slide21.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8.xml"/><Relationship Id="rId11" Type="http://schemas.openxmlformats.org/officeDocument/2006/relationships/slide" Target="slide19.xml"/><Relationship Id="rId5" Type="http://schemas.openxmlformats.org/officeDocument/2006/relationships/slide" Target="slide7.xml"/><Relationship Id="rId10" Type="http://schemas.openxmlformats.org/officeDocument/2006/relationships/slide" Target="slide17.xml"/><Relationship Id="rId4" Type="http://schemas.openxmlformats.org/officeDocument/2006/relationships/slide" Target="slide5.xml"/><Relationship Id="rId9" Type="http://schemas.openxmlformats.org/officeDocument/2006/relationships/slide" Target="slide14.xml"/></Relationships>
</file>

<file path=ppt/slides/_rels/slide20.xml.rels><?xml version="1.0" encoding="UTF-8" standalone="yes"?>
<Relationships xmlns="http://schemas.openxmlformats.org/package/2006/relationships"><Relationship Id="rId8" Type="http://schemas.openxmlformats.org/officeDocument/2006/relationships/slide" Target="slide12.xml"/><Relationship Id="rId13" Type="http://schemas.openxmlformats.org/officeDocument/2006/relationships/slide" Target="slide23.xml"/><Relationship Id="rId3" Type="http://schemas.openxmlformats.org/officeDocument/2006/relationships/slide" Target="slide3.xml"/><Relationship Id="rId7" Type="http://schemas.openxmlformats.org/officeDocument/2006/relationships/slide" Target="slide10.xml"/><Relationship Id="rId12" Type="http://schemas.openxmlformats.org/officeDocument/2006/relationships/slide" Target="slide21.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8.xml"/><Relationship Id="rId11" Type="http://schemas.openxmlformats.org/officeDocument/2006/relationships/slide" Target="slide19.xml"/><Relationship Id="rId5" Type="http://schemas.openxmlformats.org/officeDocument/2006/relationships/slide" Target="slide7.xml"/><Relationship Id="rId10" Type="http://schemas.openxmlformats.org/officeDocument/2006/relationships/slide" Target="slide17.xml"/><Relationship Id="rId4" Type="http://schemas.openxmlformats.org/officeDocument/2006/relationships/slide" Target="slide5.xml"/><Relationship Id="rId9" Type="http://schemas.openxmlformats.org/officeDocument/2006/relationships/slide" Target="slide14.xml"/></Relationships>
</file>

<file path=ppt/slides/_rels/slide21.xml.rels><?xml version="1.0" encoding="UTF-8" standalone="yes"?>
<Relationships xmlns="http://schemas.openxmlformats.org/package/2006/relationships"><Relationship Id="rId8" Type="http://schemas.openxmlformats.org/officeDocument/2006/relationships/slide" Target="slide12.xml"/><Relationship Id="rId13" Type="http://schemas.openxmlformats.org/officeDocument/2006/relationships/slide" Target="slide23.xml"/><Relationship Id="rId3" Type="http://schemas.openxmlformats.org/officeDocument/2006/relationships/slide" Target="slide3.xml"/><Relationship Id="rId7" Type="http://schemas.openxmlformats.org/officeDocument/2006/relationships/slide" Target="slide10.xml"/><Relationship Id="rId12" Type="http://schemas.openxmlformats.org/officeDocument/2006/relationships/slide" Target="slide21.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8.xml"/><Relationship Id="rId11" Type="http://schemas.openxmlformats.org/officeDocument/2006/relationships/slide" Target="slide19.xml"/><Relationship Id="rId5" Type="http://schemas.openxmlformats.org/officeDocument/2006/relationships/slide" Target="slide7.xml"/><Relationship Id="rId10" Type="http://schemas.openxmlformats.org/officeDocument/2006/relationships/slide" Target="slide17.xml"/><Relationship Id="rId4" Type="http://schemas.openxmlformats.org/officeDocument/2006/relationships/slide" Target="slide5.xml"/><Relationship Id="rId9" Type="http://schemas.openxmlformats.org/officeDocument/2006/relationships/slide" Target="slide14.xml"/></Relationships>
</file>

<file path=ppt/slides/_rels/slide22.xml.rels><?xml version="1.0" encoding="UTF-8" standalone="yes"?>
<Relationships xmlns="http://schemas.openxmlformats.org/package/2006/relationships"><Relationship Id="rId8" Type="http://schemas.openxmlformats.org/officeDocument/2006/relationships/slide" Target="slide12.xml"/><Relationship Id="rId13" Type="http://schemas.openxmlformats.org/officeDocument/2006/relationships/slide" Target="slide23.xml"/><Relationship Id="rId3" Type="http://schemas.openxmlformats.org/officeDocument/2006/relationships/slide" Target="slide3.xml"/><Relationship Id="rId7" Type="http://schemas.openxmlformats.org/officeDocument/2006/relationships/slide" Target="slide10.xml"/><Relationship Id="rId12" Type="http://schemas.openxmlformats.org/officeDocument/2006/relationships/slide" Target="slide21.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8.xml"/><Relationship Id="rId11" Type="http://schemas.openxmlformats.org/officeDocument/2006/relationships/slide" Target="slide19.xml"/><Relationship Id="rId5" Type="http://schemas.openxmlformats.org/officeDocument/2006/relationships/slide" Target="slide7.xml"/><Relationship Id="rId10" Type="http://schemas.openxmlformats.org/officeDocument/2006/relationships/slide" Target="slide17.xml"/><Relationship Id="rId4" Type="http://schemas.openxmlformats.org/officeDocument/2006/relationships/slide" Target="slide5.xml"/><Relationship Id="rId9" Type="http://schemas.openxmlformats.org/officeDocument/2006/relationships/slide" Target="slide14.xml"/></Relationships>
</file>

<file path=ppt/slides/_rels/slide23.xml.rels><?xml version="1.0" encoding="UTF-8" standalone="yes"?>
<Relationships xmlns="http://schemas.openxmlformats.org/package/2006/relationships"><Relationship Id="rId8" Type="http://schemas.openxmlformats.org/officeDocument/2006/relationships/slide" Target="slide12.xml"/><Relationship Id="rId13" Type="http://schemas.openxmlformats.org/officeDocument/2006/relationships/slide" Target="slide23.xml"/><Relationship Id="rId3" Type="http://schemas.openxmlformats.org/officeDocument/2006/relationships/slide" Target="slide3.xml"/><Relationship Id="rId7" Type="http://schemas.openxmlformats.org/officeDocument/2006/relationships/slide" Target="slide10.xml"/><Relationship Id="rId12" Type="http://schemas.openxmlformats.org/officeDocument/2006/relationships/slide" Target="slide21.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8.xml"/><Relationship Id="rId11" Type="http://schemas.openxmlformats.org/officeDocument/2006/relationships/slide" Target="slide19.xml"/><Relationship Id="rId5" Type="http://schemas.openxmlformats.org/officeDocument/2006/relationships/slide" Target="slide7.xml"/><Relationship Id="rId10" Type="http://schemas.openxmlformats.org/officeDocument/2006/relationships/slide" Target="slide17.xml"/><Relationship Id="rId4" Type="http://schemas.openxmlformats.org/officeDocument/2006/relationships/slide" Target="slide5.xml"/><Relationship Id="rId9" Type="http://schemas.openxmlformats.org/officeDocument/2006/relationships/slide" Target="slide14.xml"/></Relationships>
</file>

<file path=ppt/slides/_rels/slide24.xml.rels><?xml version="1.0" encoding="UTF-8" standalone="yes"?>
<Relationships xmlns="http://schemas.openxmlformats.org/package/2006/relationships"><Relationship Id="rId8" Type="http://schemas.openxmlformats.org/officeDocument/2006/relationships/slide" Target="slide12.xml"/><Relationship Id="rId13" Type="http://schemas.openxmlformats.org/officeDocument/2006/relationships/slide" Target="slide23.xml"/><Relationship Id="rId3" Type="http://schemas.openxmlformats.org/officeDocument/2006/relationships/slide" Target="slide3.xml"/><Relationship Id="rId7" Type="http://schemas.openxmlformats.org/officeDocument/2006/relationships/slide" Target="slide10.xml"/><Relationship Id="rId12" Type="http://schemas.openxmlformats.org/officeDocument/2006/relationships/slide" Target="slide21.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8.xml"/><Relationship Id="rId11" Type="http://schemas.openxmlformats.org/officeDocument/2006/relationships/slide" Target="slide19.xml"/><Relationship Id="rId5" Type="http://schemas.openxmlformats.org/officeDocument/2006/relationships/slide" Target="slide7.xml"/><Relationship Id="rId10" Type="http://schemas.openxmlformats.org/officeDocument/2006/relationships/slide" Target="slide17.xml"/><Relationship Id="rId4" Type="http://schemas.openxmlformats.org/officeDocument/2006/relationships/slide" Target="slide5.xml"/><Relationship Id="rId9" Type="http://schemas.openxmlformats.org/officeDocument/2006/relationships/slide" Target="slide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slide" Target="slide12.xml"/><Relationship Id="rId13" Type="http://schemas.openxmlformats.org/officeDocument/2006/relationships/slide" Target="slide23.xml"/><Relationship Id="rId3" Type="http://schemas.openxmlformats.org/officeDocument/2006/relationships/slide" Target="slide3.xml"/><Relationship Id="rId7" Type="http://schemas.openxmlformats.org/officeDocument/2006/relationships/slide" Target="slide10.xml"/><Relationship Id="rId12" Type="http://schemas.openxmlformats.org/officeDocument/2006/relationships/slide" Target="slide21.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8.xml"/><Relationship Id="rId11" Type="http://schemas.openxmlformats.org/officeDocument/2006/relationships/slide" Target="slide19.xml"/><Relationship Id="rId5" Type="http://schemas.openxmlformats.org/officeDocument/2006/relationships/slide" Target="slide7.xml"/><Relationship Id="rId10" Type="http://schemas.openxmlformats.org/officeDocument/2006/relationships/slide" Target="slide17.xml"/><Relationship Id="rId4" Type="http://schemas.openxmlformats.org/officeDocument/2006/relationships/slide" Target="slide5.xml"/><Relationship Id="rId9" Type="http://schemas.openxmlformats.org/officeDocument/2006/relationships/slide" Target="slide14.xml"/></Relationships>
</file>

<file path=ppt/slides/_rels/slide4.xml.rels><?xml version="1.0" encoding="UTF-8" standalone="yes"?>
<Relationships xmlns="http://schemas.openxmlformats.org/package/2006/relationships"><Relationship Id="rId8" Type="http://schemas.openxmlformats.org/officeDocument/2006/relationships/slide" Target="slide12.xml"/><Relationship Id="rId13" Type="http://schemas.openxmlformats.org/officeDocument/2006/relationships/slide" Target="slide23.xml"/><Relationship Id="rId3" Type="http://schemas.openxmlformats.org/officeDocument/2006/relationships/slide" Target="slide3.xml"/><Relationship Id="rId7" Type="http://schemas.openxmlformats.org/officeDocument/2006/relationships/slide" Target="slide10.xml"/><Relationship Id="rId12" Type="http://schemas.openxmlformats.org/officeDocument/2006/relationships/slide" Target="slide21.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8.xml"/><Relationship Id="rId11" Type="http://schemas.openxmlformats.org/officeDocument/2006/relationships/slide" Target="slide19.xml"/><Relationship Id="rId5" Type="http://schemas.openxmlformats.org/officeDocument/2006/relationships/slide" Target="slide7.xml"/><Relationship Id="rId10" Type="http://schemas.openxmlformats.org/officeDocument/2006/relationships/slide" Target="slide17.xml"/><Relationship Id="rId4" Type="http://schemas.openxmlformats.org/officeDocument/2006/relationships/slide" Target="slide5.xml"/><Relationship Id="rId9" Type="http://schemas.openxmlformats.org/officeDocument/2006/relationships/slide" Target="slide14.xml"/></Relationships>
</file>

<file path=ppt/slides/_rels/slide5.xml.rels><?xml version="1.0" encoding="UTF-8" standalone="yes"?>
<Relationships xmlns="http://schemas.openxmlformats.org/package/2006/relationships"><Relationship Id="rId8" Type="http://schemas.openxmlformats.org/officeDocument/2006/relationships/slide" Target="slide12.xml"/><Relationship Id="rId13" Type="http://schemas.openxmlformats.org/officeDocument/2006/relationships/slide" Target="slide23.xml"/><Relationship Id="rId3" Type="http://schemas.openxmlformats.org/officeDocument/2006/relationships/slide" Target="slide3.xml"/><Relationship Id="rId7" Type="http://schemas.openxmlformats.org/officeDocument/2006/relationships/slide" Target="slide10.xml"/><Relationship Id="rId12" Type="http://schemas.openxmlformats.org/officeDocument/2006/relationships/slide" Target="slide21.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8.xml"/><Relationship Id="rId11" Type="http://schemas.openxmlformats.org/officeDocument/2006/relationships/slide" Target="slide19.xml"/><Relationship Id="rId5" Type="http://schemas.openxmlformats.org/officeDocument/2006/relationships/slide" Target="slide7.xml"/><Relationship Id="rId10" Type="http://schemas.openxmlformats.org/officeDocument/2006/relationships/slide" Target="slide17.xml"/><Relationship Id="rId4" Type="http://schemas.openxmlformats.org/officeDocument/2006/relationships/slide" Target="slide5.xml"/><Relationship Id="rId9" Type="http://schemas.openxmlformats.org/officeDocument/2006/relationships/slide" Target="slide14.xml"/></Relationships>
</file>

<file path=ppt/slides/_rels/slide6.xml.rels><?xml version="1.0" encoding="UTF-8" standalone="yes"?>
<Relationships xmlns="http://schemas.openxmlformats.org/package/2006/relationships"><Relationship Id="rId8" Type="http://schemas.openxmlformats.org/officeDocument/2006/relationships/slide" Target="slide12.xml"/><Relationship Id="rId13" Type="http://schemas.openxmlformats.org/officeDocument/2006/relationships/slide" Target="slide23.xml"/><Relationship Id="rId3" Type="http://schemas.openxmlformats.org/officeDocument/2006/relationships/slide" Target="slide3.xml"/><Relationship Id="rId7" Type="http://schemas.openxmlformats.org/officeDocument/2006/relationships/slide" Target="slide10.xml"/><Relationship Id="rId12" Type="http://schemas.openxmlformats.org/officeDocument/2006/relationships/slide" Target="slide21.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8.xml"/><Relationship Id="rId11" Type="http://schemas.openxmlformats.org/officeDocument/2006/relationships/slide" Target="slide19.xml"/><Relationship Id="rId5" Type="http://schemas.openxmlformats.org/officeDocument/2006/relationships/slide" Target="slide7.xml"/><Relationship Id="rId10" Type="http://schemas.openxmlformats.org/officeDocument/2006/relationships/slide" Target="slide17.xml"/><Relationship Id="rId4" Type="http://schemas.openxmlformats.org/officeDocument/2006/relationships/slide" Target="slide5.xml"/><Relationship Id="rId9" Type="http://schemas.openxmlformats.org/officeDocument/2006/relationships/slide" Target="slide14.xml"/></Relationships>
</file>

<file path=ppt/slides/_rels/slide7.xml.rels><?xml version="1.0" encoding="UTF-8" standalone="yes"?>
<Relationships xmlns="http://schemas.openxmlformats.org/package/2006/relationships"><Relationship Id="rId8" Type="http://schemas.openxmlformats.org/officeDocument/2006/relationships/slide" Target="slide12.xml"/><Relationship Id="rId13" Type="http://schemas.openxmlformats.org/officeDocument/2006/relationships/slide" Target="slide23.xml"/><Relationship Id="rId3" Type="http://schemas.openxmlformats.org/officeDocument/2006/relationships/slide" Target="slide3.xml"/><Relationship Id="rId7" Type="http://schemas.openxmlformats.org/officeDocument/2006/relationships/slide" Target="slide10.xml"/><Relationship Id="rId12" Type="http://schemas.openxmlformats.org/officeDocument/2006/relationships/slide" Target="slide21.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8.xml"/><Relationship Id="rId11" Type="http://schemas.openxmlformats.org/officeDocument/2006/relationships/slide" Target="slide19.xml"/><Relationship Id="rId5" Type="http://schemas.openxmlformats.org/officeDocument/2006/relationships/slide" Target="slide7.xml"/><Relationship Id="rId10" Type="http://schemas.openxmlformats.org/officeDocument/2006/relationships/slide" Target="slide17.xml"/><Relationship Id="rId4" Type="http://schemas.openxmlformats.org/officeDocument/2006/relationships/slide" Target="slide5.xml"/><Relationship Id="rId9" Type="http://schemas.openxmlformats.org/officeDocument/2006/relationships/slide" Target="slide14.xml"/></Relationships>
</file>

<file path=ppt/slides/_rels/slide8.xml.rels><?xml version="1.0" encoding="UTF-8" standalone="yes"?>
<Relationships xmlns="http://schemas.openxmlformats.org/package/2006/relationships"><Relationship Id="rId8" Type="http://schemas.openxmlformats.org/officeDocument/2006/relationships/slide" Target="slide12.xml"/><Relationship Id="rId13" Type="http://schemas.openxmlformats.org/officeDocument/2006/relationships/slide" Target="slide23.xml"/><Relationship Id="rId3" Type="http://schemas.openxmlformats.org/officeDocument/2006/relationships/slide" Target="slide3.xml"/><Relationship Id="rId7" Type="http://schemas.openxmlformats.org/officeDocument/2006/relationships/slide" Target="slide10.xml"/><Relationship Id="rId12" Type="http://schemas.openxmlformats.org/officeDocument/2006/relationships/slide" Target="slide21.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8.xml"/><Relationship Id="rId11" Type="http://schemas.openxmlformats.org/officeDocument/2006/relationships/slide" Target="slide19.xml"/><Relationship Id="rId5" Type="http://schemas.openxmlformats.org/officeDocument/2006/relationships/slide" Target="slide7.xml"/><Relationship Id="rId10" Type="http://schemas.openxmlformats.org/officeDocument/2006/relationships/slide" Target="slide17.xml"/><Relationship Id="rId4" Type="http://schemas.openxmlformats.org/officeDocument/2006/relationships/slide" Target="slide5.xml"/><Relationship Id="rId9" Type="http://schemas.openxmlformats.org/officeDocument/2006/relationships/slide" Target="slide14.xml"/></Relationships>
</file>

<file path=ppt/slides/_rels/slide9.xml.rels><?xml version="1.0" encoding="UTF-8" standalone="yes"?>
<Relationships xmlns="http://schemas.openxmlformats.org/package/2006/relationships"><Relationship Id="rId8" Type="http://schemas.openxmlformats.org/officeDocument/2006/relationships/slide" Target="slide12.xml"/><Relationship Id="rId13" Type="http://schemas.openxmlformats.org/officeDocument/2006/relationships/slide" Target="slide23.xml"/><Relationship Id="rId3" Type="http://schemas.openxmlformats.org/officeDocument/2006/relationships/slide" Target="slide3.xml"/><Relationship Id="rId7" Type="http://schemas.openxmlformats.org/officeDocument/2006/relationships/slide" Target="slide10.xml"/><Relationship Id="rId12" Type="http://schemas.openxmlformats.org/officeDocument/2006/relationships/slide" Target="slide21.xml"/><Relationship Id="rId2" Type="http://schemas.openxmlformats.org/officeDocument/2006/relationships/slide" Target="slide2.xml"/><Relationship Id="rId1" Type="http://schemas.openxmlformats.org/officeDocument/2006/relationships/slideLayout" Target="../slideLayouts/slideLayout8.xml"/><Relationship Id="rId6" Type="http://schemas.openxmlformats.org/officeDocument/2006/relationships/slide" Target="slide8.xml"/><Relationship Id="rId11" Type="http://schemas.openxmlformats.org/officeDocument/2006/relationships/slide" Target="slide19.xml"/><Relationship Id="rId5" Type="http://schemas.openxmlformats.org/officeDocument/2006/relationships/slide" Target="slide7.xml"/><Relationship Id="rId10" Type="http://schemas.openxmlformats.org/officeDocument/2006/relationships/slide" Target="slide17.xml"/><Relationship Id="rId4" Type="http://schemas.openxmlformats.org/officeDocument/2006/relationships/slide" Target="slide5.xml"/><Relationship Id="rId9" Type="http://schemas.openxmlformats.org/officeDocument/2006/relationships/slide" Target="slide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67509" y="2360300"/>
            <a:ext cx="4801314" cy="707886"/>
          </a:xfrm>
          <a:prstGeom prst="rect">
            <a:avLst/>
          </a:prstGeom>
          <a:noFill/>
        </p:spPr>
        <p:txBody>
          <a:bodyPr wrap="none" rtlCol="0">
            <a:spAutoFit/>
          </a:bodyPr>
          <a:lstStyle/>
          <a:p>
            <a:pPr algn="ctr"/>
            <a:r>
              <a:rPr lang="zh-CN" altLang="en-US" sz="4000" b="1" dirty="0">
                <a:solidFill>
                  <a:srgbClr val="FF1111"/>
                </a:solidFill>
                <a:latin typeface="Times New Roman" pitchFamily="18" charset="0"/>
                <a:ea typeface="微软雅黑" pitchFamily="34" charset="-122"/>
                <a:cs typeface="Times New Roman" pitchFamily="18" charset="0"/>
              </a:rPr>
              <a:t>变换句式题题组训练</a:t>
            </a:r>
          </a:p>
        </p:txBody>
      </p:sp>
      <p:sp>
        <p:nvSpPr>
          <p:cNvPr id="3" name="TextBox 2"/>
          <p:cNvSpPr txBox="1"/>
          <p:nvPr/>
        </p:nvSpPr>
        <p:spPr>
          <a:xfrm>
            <a:off x="2627784" y="1830159"/>
            <a:ext cx="1723549" cy="461665"/>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400" b="1" dirty="0">
                <a:solidFill>
                  <a:schemeClr val="bg1">
                    <a:lumMod val="50000"/>
                  </a:schemeClr>
                </a:solidFill>
                <a:latin typeface="Times New Roman" pitchFamily="18" charset="0"/>
                <a:ea typeface="微软雅黑" pitchFamily="34" charset="-122"/>
                <a:cs typeface="Times New Roman" pitchFamily="18" charset="0"/>
              </a:rPr>
              <a:t>练出高分　</a:t>
            </a:r>
          </a:p>
        </p:txBody>
      </p:sp>
    </p:spTree>
    <p:extLst>
      <p:ext uri="{BB962C8B-B14F-4D97-AF65-F5344CB8AC3E}">
        <p14:creationId xmlns:p14="http://schemas.microsoft.com/office/powerpoint/2010/main" val="40513586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37698" y="532666"/>
            <a:ext cx="8683844" cy="4573560"/>
          </a:xfrm>
          <a:prstGeom prst="rect">
            <a:avLst/>
          </a:prstGeom>
        </p:spPr>
        <p:txBody>
          <a:bodyPr>
            <a:spAutoFit/>
          </a:bodyPr>
          <a:lstStyle/>
          <a:p>
            <a:pPr algn="just">
              <a:lnSpc>
                <a:spcPct val="140000"/>
              </a:lnSpc>
              <a:spcAft>
                <a:spcPts val="0"/>
              </a:spcAft>
            </a:pPr>
            <a:r>
              <a:rPr lang="en-US" altLang="zh-CN" sz="2600" kern="100" dirty="0">
                <a:latin typeface="Times New Roman"/>
                <a:ea typeface="华文细黑"/>
                <a:cs typeface="Courier New"/>
              </a:rPr>
              <a:t>6.</a:t>
            </a:r>
            <a:r>
              <a:rPr lang="zh-CN" altLang="zh-CN" sz="2600" kern="100" dirty="0">
                <a:latin typeface="Times New Roman"/>
                <a:ea typeface="华文细黑"/>
                <a:cs typeface="Times New Roman"/>
              </a:rPr>
              <a:t>请以</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中国式过马路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的陋习心态</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开头，重组下面的句子。可以增删个别词语，但须保留原意，并保持语意连贯。</a:t>
            </a:r>
            <a:endParaRPr lang="zh-CN" altLang="zh-CN" sz="1050" kern="100" dirty="0">
              <a:latin typeface="宋体"/>
              <a:cs typeface="Courier New"/>
            </a:endParaRPr>
          </a:p>
          <a:p>
            <a:pPr algn="just">
              <a:lnSpc>
                <a:spcPct val="14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著名</a:t>
            </a:r>
            <a:r>
              <a:rPr lang="zh-CN" altLang="zh-CN" sz="2600" kern="100" dirty="0">
                <a:latin typeface="Times New Roman"/>
                <a:ea typeface="华文细黑"/>
                <a:cs typeface="Times New Roman"/>
              </a:rPr>
              <a:t>学者吴思在《造化的报应》一文中对</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中国式过马路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的陋习心态作了深刻的剖析，他认为，很多人在过马路时把自己和公家比喻成老鼠和猫的关系，在代表政府执法的警察不在场时，一些人就会为所欲为，这种心态是一种</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老鼠心态</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a:t>
            </a:r>
            <a:endParaRPr lang="zh-CN" altLang="zh-CN" sz="1050" kern="100" dirty="0">
              <a:effectLst/>
              <a:latin typeface="宋体"/>
              <a:cs typeface="Courier New"/>
            </a:endParaRPr>
          </a:p>
        </p:txBody>
      </p:sp>
      <p:sp>
        <p:nvSpPr>
          <p:cNvPr id="23"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4"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25" name="表格 24"/>
          <p:cNvGraphicFramePr>
            <a:graphicFrameLocks noGrp="1"/>
          </p:cNvGraphicFramePr>
          <p:nvPr>
            <p:extLst>
              <p:ext uri="{D42A27DB-BD31-4B8C-83A1-F6EECF244321}">
                <p14:modId xmlns:p14="http://schemas.microsoft.com/office/powerpoint/2010/main" val="1267030925"/>
              </p:ext>
            </p:extLst>
          </p:nvPr>
        </p:nvGraphicFramePr>
        <p:xfrm>
          <a:off x="381908" y="85780"/>
          <a:ext cx="8654592" cy="335280"/>
        </p:xfrm>
        <a:graphic>
          <a:graphicData uri="http://schemas.openxmlformats.org/drawingml/2006/table">
            <a:tbl>
              <a:tblPr firstRow="1" bandRow="1">
                <a:tableStyleId>{5C22544A-7EE6-4342-B048-85BDC9FD1C3A}</a:tableStyleId>
              </a:tblPr>
              <a:tblGrid>
                <a:gridCol w="721216"/>
                <a:gridCol w="721216"/>
                <a:gridCol w="721216"/>
                <a:gridCol w="721216"/>
                <a:gridCol w="721216"/>
                <a:gridCol w="721216"/>
                <a:gridCol w="721216"/>
                <a:gridCol w="721216"/>
                <a:gridCol w="721216"/>
                <a:gridCol w="721216"/>
                <a:gridCol w="721216"/>
                <a:gridCol w="721216"/>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6" name="TextBox 25">
            <a:hlinkClick r:id="rId2" action="ppaction://hlinksldjump"/>
          </p:cNvPr>
          <p:cNvSpPr txBox="1"/>
          <p:nvPr/>
        </p:nvSpPr>
        <p:spPr>
          <a:xfrm>
            <a:off x="391167" y="80576"/>
            <a:ext cx="71300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27" name="TextBox 26">
            <a:hlinkClick r:id="rId3" action="ppaction://hlinksldjump"/>
          </p:cNvPr>
          <p:cNvSpPr txBox="1"/>
          <p:nvPr/>
        </p:nvSpPr>
        <p:spPr>
          <a:xfrm>
            <a:off x="1114495" y="82094"/>
            <a:ext cx="69547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28" name="TextBox 27">
            <a:hlinkClick r:id="rId4" action="ppaction://hlinksldjump"/>
          </p:cNvPr>
          <p:cNvSpPr txBox="1"/>
          <p:nvPr/>
        </p:nvSpPr>
        <p:spPr>
          <a:xfrm>
            <a:off x="1837120" y="81950"/>
            <a:ext cx="69839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29" name="TextBox 28">
            <a:hlinkClick r:id="rId5" action="ppaction://hlinksldjump"/>
          </p:cNvPr>
          <p:cNvSpPr txBox="1"/>
          <p:nvPr/>
        </p:nvSpPr>
        <p:spPr>
          <a:xfrm>
            <a:off x="2555729" y="81950"/>
            <a:ext cx="7165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30" name="TextBox 29">
            <a:hlinkClick r:id="rId6" action="ppaction://hlinksldjump"/>
          </p:cNvPr>
          <p:cNvSpPr txBox="1"/>
          <p:nvPr/>
        </p:nvSpPr>
        <p:spPr>
          <a:xfrm>
            <a:off x="3287033" y="81950"/>
            <a:ext cx="70537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31" name="TextBox 30">
            <a:hlinkClick r:id="rId7" action="ppaction://hlinksldjump"/>
          </p:cNvPr>
          <p:cNvSpPr txBox="1"/>
          <p:nvPr/>
        </p:nvSpPr>
        <p:spPr>
          <a:xfrm>
            <a:off x="3997986" y="81950"/>
            <a:ext cx="697305"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32" name="TextBox 31">
            <a:hlinkClick r:id="rId8" action="ppaction://hlinksldjump"/>
          </p:cNvPr>
          <p:cNvSpPr txBox="1"/>
          <p:nvPr/>
        </p:nvSpPr>
        <p:spPr>
          <a:xfrm>
            <a:off x="4714823" y="87054"/>
            <a:ext cx="70132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33" name="TextBox 32">
            <a:hlinkClick r:id="rId9" action="ppaction://hlinksldjump"/>
          </p:cNvPr>
          <p:cNvSpPr txBox="1"/>
          <p:nvPr/>
        </p:nvSpPr>
        <p:spPr>
          <a:xfrm>
            <a:off x="5450934" y="81950"/>
            <a:ext cx="691477"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34" name="TextBox 33">
            <a:hlinkClick r:id="rId10" action="ppaction://hlinksldjump"/>
          </p:cNvPr>
          <p:cNvSpPr txBox="1"/>
          <p:nvPr/>
        </p:nvSpPr>
        <p:spPr>
          <a:xfrm>
            <a:off x="6160294" y="76846"/>
            <a:ext cx="708342"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35" name="TextBox 34">
            <a:hlinkClick r:id="rId11" action="ppaction://hlinksldjump"/>
          </p:cNvPr>
          <p:cNvSpPr txBox="1"/>
          <p:nvPr/>
        </p:nvSpPr>
        <p:spPr>
          <a:xfrm>
            <a:off x="6883277" y="79362"/>
            <a:ext cx="697302"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36" name="TextBox 35">
            <a:hlinkClick r:id="rId12" action="ppaction://hlinksldjump"/>
          </p:cNvPr>
          <p:cNvSpPr txBox="1"/>
          <p:nvPr/>
        </p:nvSpPr>
        <p:spPr>
          <a:xfrm>
            <a:off x="7607938" y="81950"/>
            <a:ext cx="69438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39" name="TextBox 38">
            <a:hlinkClick r:id="rId13" action="ppaction://hlinksldjump"/>
          </p:cNvPr>
          <p:cNvSpPr txBox="1"/>
          <p:nvPr/>
        </p:nvSpPr>
        <p:spPr>
          <a:xfrm>
            <a:off x="8328744" y="84538"/>
            <a:ext cx="697302"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Tree>
    <p:extLst>
      <p:ext uri="{BB962C8B-B14F-4D97-AF65-F5344CB8AC3E}">
        <p14:creationId xmlns:p14="http://schemas.microsoft.com/office/powerpoint/2010/main" val="12805087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91092" y="957094"/>
            <a:ext cx="8807536" cy="2492990"/>
          </a:xfrm>
          <a:prstGeom prst="rect">
            <a:avLst/>
          </a:prstGeom>
        </p:spPr>
        <p:txBody>
          <a:bodyPr>
            <a:spAutoFit/>
          </a:bodyPr>
          <a:lstStyle/>
          <a:p>
            <a:pPr algn="just">
              <a:lnSpc>
                <a:spcPct val="150000"/>
              </a:lnSpc>
              <a:spcAft>
                <a:spcPts val="0"/>
              </a:spcAft>
            </a:pPr>
            <a:r>
              <a:rPr lang="en-US" altLang="zh-CN" sz="2600" kern="100" dirty="0" smtClean="0">
                <a:latin typeface="宋体"/>
                <a:ea typeface="华文细黑"/>
                <a:cs typeface="Times New Roman"/>
              </a:rPr>
              <a:t>    “</a:t>
            </a:r>
            <a:r>
              <a:rPr lang="zh-CN" altLang="zh-CN" sz="2600" kern="100" dirty="0" smtClean="0">
                <a:latin typeface="Times New Roman"/>
                <a:ea typeface="华文细黑"/>
                <a:cs typeface="Times New Roman"/>
              </a:rPr>
              <a:t>中国式过马路</a:t>
            </a:r>
            <a:r>
              <a:rPr lang="en-US" altLang="zh-CN" sz="2600" kern="100" dirty="0" smtClean="0">
                <a:latin typeface="宋体"/>
                <a:ea typeface="华文细黑"/>
                <a:cs typeface="Times New Roman"/>
              </a:rPr>
              <a:t>”</a:t>
            </a:r>
            <a:r>
              <a:rPr lang="zh-CN" altLang="zh-CN" sz="2600" kern="100" dirty="0">
                <a:latin typeface="Times New Roman"/>
                <a:ea typeface="华文细黑"/>
                <a:cs typeface="Times New Roman"/>
              </a:rPr>
              <a:t>的陋习心态</a:t>
            </a:r>
            <a:r>
              <a:rPr lang="en-US" altLang="zh-CN" sz="2600" kern="100" dirty="0" smtClean="0">
                <a:latin typeface="Times New Roman"/>
                <a:ea typeface="华文细黑"/>
                <a:cs typeface="Courier New"/>
              </a:rPr>
              <a:t>______________________</a:t>
            </a:r>
          </a:p>
          <a:p>
            <a:pPr algn="just">
              <a:lnSpc>
                <a:spcPct val="150000"/>
              </a:lnSpc>
              <a:spcAft>
                <a:spcPts val="0"/>
              </a:spcAft>
            </a:pPr>
            <a:r>
              <a:rPr lang="en-US" altLang="zh-CN" sz="2600" kern="100" dirty="0" smtClean="0">
                <a:latin typeface="Times New Roman"/>
                <a:ea typeface="华文细黑"/>
                <a:cs typeface="Courier New"/>
              </a:rPr>
              <a:t>__________________________________________________________________________________________________________________________________</a:t>
            </a:r>
            <a:r>
              <a:rPr lang="en-US" altLang="zh-CN" sz="2600" kern="100" dirty="0">
                <a:latin typeface="Times New Roman"/>
                <a:ea typeface="华文细黑"/>
                <a:cs typeface="Courier New"/>
              </a:rPr>
              <a:t>_</a:t>
            </a:r>
            <a:r>
              <a:rPr lang="en-US" altLang="zh-CN" sz="2600" kern="100" dirty="0" smtClean="0">
                <a:latin typeface="Times New Roman"/>
                <a:ea typeface="华文细黑"/>
                <a:cs typeface="Courier New"/>
              </a:rPr>
              <a:t>___________________</a:t>
            </a:r>
            <a:endParaRPr lang="zh-CN" altLang="zh-CN" sz="1050" kern="100" dirty="0">
              <a:effectLst/>
              <a:latin typeface="宋体"/>
              <a:cs typeface="Courier New"/>
            </a:endParaRPr>
          </a:p>
        </p:txBody>
      </p:sp>
      <p:sp>
        <p:nvSpPr>
          <p:cNvPr id="23"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4"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25" name="表格 24"/>
          <p:cNvGraphicFramePr>
            <a:graphicFrameLocks noGrp="1"/>
          </p:cNvGraphicFramePr>
          <p:nvPr>
            <p:extLst>
              <p:ext uri="{D42A27DB-BD31-4B8C-83A1-F6EECF244321}">
                <p14:modId xmlns:p14="http://schemas.microsoft.com/office/powerpoint/2010/main" val="3260291525"/>
              </p:ext>
            </p:extLst>
          </p:nvPr>
        </p:nvGraphicFramePr>
        <p:xfrm>
          <a:off x="381908" y="85780"/>
          <a:ext cx="8654592" cy="335280"/>
        </p:xfrm>
        <a:graphic>
          <a:graphicData uri="http://schemas.openxmlformats.org/drawingml/2006/table">
            <a:tbl>
              <a:tblPr firstRow="1" bandRow="1">
                <a:tableStyleId>{5C22544A-7EE6-4342-B048-85BDC9FD1C3A}</a:tableStyleId>
              </a:tblPr>
              <a:tblGrid>
                <a:gridCol w="721216"/>
                <a:gridCol w="721216"/>
                <a:gridCol w="721216"/>
                <a:gridCol w="721216"/>
                <a:gridCol w="721216"/>
                <a:gridCol w="721216"/>
                <a:gridCol w="721216"/>
                <a:gridCol w="721216"/>
                <a:gridCol w="721216"/>
                <a:gridCol w="721216"/>
                <a:gridCol w="721216"/>
                <a:gridCol w="721216"/>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6" name="TextBox 25">
            <a:hlinkClick r:id="rId2" action="ppaction://hlinksldjump"/>
          </p:cNvPr>
          <p:cNvSpPr txBox="1"/>
          <p:nvPr/>
        </p:nvSpPr>
        <p:spPr>
          <a:xfrm>
            <a:off x="391167" y="80576"/>
            <a:ext cx="71300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27" name="TextBox 26">
            <a:hlinkClick r:id="rId3" action="ppaction://hlinksldjump"/>
          </p:cNvPr>
          <p:cNvSpPr txBox="1"/>
          <p:nvPr/>
        </p:nvSpPr>
        <p:spPr>
          <a:xfrm>
            <a:off x="1114495" y="82094"/>
            <a:ext cx="69547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28" name="TextBox 27">
            <a:hlinkClick r:id="rId4" action="ppaction://hlinksldjump"/>
          </p:cNvPr>
          <p:cNvSpPr txBox="1"/>
          <p:nvPr/>
        </p:nvSpPr>
        <p:spPr>
          <a:xfrm>
            <a:off x="1837120" y="81950"/>
            <a:ext cx="69839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29" name="TextBox 28">
            <a:hlinkClick r:id="rId5" action="ppaction://hlinksldjump"/>
          </p:cNvPr>
          <p:cNvSpPr txBox="1"/>
          <p:nvPr/>
        </p:nvSpPr>
        <p:spPr>
          <a:xfrm>
            <a:off x="2555729" y="81950"/>
            <a:ext cx="7165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30" name="TextBox 29">
            <a:hlinkClick r:id="rId6" action="ppaction://hlinksldjump"/>
          </p:cNvPr>
          <p:cNvSpPr txBox="1"/>
          <p:nvPr/>
        </p:nvSpPr>
        <p:spPr>
          <a:xfrm>
            <a:off x="3287033" y="81950"/>
            <a:ext cx="70537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31" name="TextBox 30">
            <a:hlinkClick r:id="rId7" action="ppaction://hlinksldjump"/>
          </p:cNvPr>
          <p:cNvSpPr txBox="1"/>
          <p:nvPr/>
        </p:nvSpPr>
        <p:spPr>
          <a:xfrm>
            <a:off x="3997986" y="81950"/>
            <a:ext cx="697305"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32" name="TextBox 31">
            <a:hlinkClick r:id="rId8" action="ppaction://hlinksldjump"/>
          </p:cNvPr>
          <p:cNvSpPr txBox="1"/>
          <p:nvPr/>
        </p:nvSpPr>
        <p:spPr>
          <a:xfrm>
            <a:off x="4714823" y="87054"/>
            <a:ext cx="70132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33" name="TextBox 32">
            <a:hlinkClick r:id="rId9" action="ppaction://hlinksldjump"/>
          </p:cNvPr>
          <p:cNvSpPr txBox="1"/>
          <p:nvPr/>
        </p:nvSpPr>
        <p:spPr>
          <a:xfrm>
            <a:off x="5450934" y="81950"/>
            <a:ext cx="691477"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34" name="TextBox 33">
            <a:hlinkClick r:id="rId10" action="ppaction://hlinksldjump"/>
          </p:cNvPr>
          <p:cNvSpPr txBox="1"/>
          <p:nvPr/>
        </p:nvSpPr>
        <p:spPr>
          <a:xfrm>
            <a:off x="6160294" y="76846"/>
            <a:ext cx="708342"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35" name="TextBox 34">
            <a:hlinkClick r:id="rId11" action="ppaction://hlinksldjump"/>
          </p:cNvPr>
          <p:cNvSpPr txBox="1"/>
          <p:nvPr/>
        </p:nvSpPr>
        <p:spPr>
          <a:xfrm>
            <a:off x="6883277" y="79362"/>
            <a:ext cx="697302"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36" name="TextBox 35">
            <a:hlinkClick r:id="rId12" action="ppaction://hlinksldjump"/>
          </p:cNvPr>
          <p:cNvSpPr txBox="1"/>
          <p:nvPr/>
        </p:nvSpPr>
        <p:spPr>
          <a:xfrm>
            <a:off x="7607938" y="81950"/>
            <a:ext cx="69438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39" name="TextBox 38">
            <a:hlinkClick r:id="rId13" action="ppaction://hlinksldjump"/>
          </p:cNvPr>
          <p:cNvSpPr txBox="1"/>
          <p:nvPr/>
        </p:nvSpPr>
        <p:spPr>
          <a:xfrm>
            <a:off x="8328744" y="84538"/>
            <a:ext cx="697302"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4" name="矩形 3"/>
          <p:cNvSpPr/>
          <p:nvPr/>
        </p:nvSpPr>
        <p:spPr>
          <a:xfrm>
            <a:off x="151669" y="915566"/>
            <a:ext cx="8733982" cy="2492990"/>
          </a:xfrm>
          <a:prstGeom prst="rect">
            <a:avLst/>
          </a:prstGeom>
        </p:spPr>
        <p:txBody>
          <a:bodyPr>
            <a:spAutoFit/>
          </a:bodyPr>
          <a:lstStyle/>
          <a:p>
            <a:pPr algn="just">
              <a:lnSpc>
                <a:spcPct val="150000"/>
              </a:lnSpc>
              <a:spcAft>
                <a:spcPts val="0"/>
              </a:spcAft>
            </a:pPr>
            <a:r>
              <a:rPr lang="en-US" altLang="zh-CN" sz="2600" kern="100" dirty="0" smtClean="0">
                <a:solidFill>
                  <a:srgbClr val="E46C0A"/>
                </a:solidFill>
                <a:latin typeface="Times New Roman"/>
                <a:ea typeface="华文细黑"/>
                <a:cs typeface="Times New Roman"/>
              </a:rPr>
              <a:t>                                                             </a:t>
            </a:r>
            <a:r>
              <a:rPr lang="zh-CN" altLang="zh-CN" sz="2600" kern="100" dirty="0" smtClean="0">
                <a:solidFill>
                  <a:srgbClr val="E46C0A"/>
                </a:solidFill>
                <a:latin typeface="Times New Roman"/>
                <a:ea typeface="华文细黑"/>
                <a:cs typeface="Times New Roman"/>
              </a:rPr>
              <a:t>是一种在过马路时把自己和公家比喻成老鼠和猫的关系，在代表政府执法的警察不在场时，一些人就会为所欲为的</a:t>
            </a:r>
            <a:r>
              <a:rPr lang="en-US" altLang="zh-CN" sz="2600" kern="100" dirty="0" smtClean="0">
                <a:solidFill>
                  <a:srgbClr val="E46C0A"/>
                </a:solidFill>
                <a:latin typeface="宋体"/>
                <a:ea typeface="华文细黑"/>
                <a:cs typeface="Times New Roman"/>
              </a:rPr>
              <a:t>“</a:t>
            </a:r>
            <a:r>
              <a:rPr lang="zh-CN" altLang="zh-CN" sz="2600" kern="100" dirty="0" smtClean="0">
                <a:solidFill>
                  <a:srgbClr val="E46C0A"/>
                </a:solidFill>
                <a:latin typeface="Times New Roman"/>
                <a:ea typeface="华文细黑"/>
                <a:cs typeface="Times New Roman"/>
              </a:rPr>
              <a:t>老鼠心态</a:t>
            </a:r>
            <a:r>
              <a:rPr lang="en-US" altLang="zh-CN" sz="2600" kern="100" dirty="0" smtClean="0">
                <a:solidFill>
                  <a:srgbClr val="E46C0A"/>
                </a:solidFill>
                <a:latin typeface="宋体"/>
                <a:ea typeface="华文细黑"/>
                <a:cs typeface="Times New Roman"/>
              </a:rPr>
              <a:t>”</a:t>
            </a:r>
            <a:r>
              <a:rPr lang="zh-CN" altLang="zh-CN" sz="2600" kern="100" dirty="0" smtClean="0">
                <a:solidFill>
                  <a:srgbClr val="E46C0A"/>
                </a:solidFill>
                <a:latin typeface="Times New Roman"/>
                <a:ea typeface="华文细黑"/>
                <a:cs typeface="Times New Roman"/>
              </a:rPr>
              <a:t>，著名学者吴思在《造化的报应》一文中对此作了深刻的剖析。</a:t>
            </a:r>
            <a:endParaRPr lang="zh-CN" altLang="zh-CN" sz="2600" kern="100" dirty="0">
              <a:effectLst/>
              <a:latin typeface="宋体"/>
              <a:cs typeface="Courier New"/>
            </a:endParaRPr>
          </a:p>
        </p:txBody>
      </p:sp>
    </p:spTree>
    <p:extLst>
      <p:ext uri="{BB962C8B-B14F-4D97-AF65-F5344CB8AC3E}">
        <p14:creationId xmlns:p14="http://schemas.microsoft.com/office/powerpoint/2010/main" val="1865222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86659" y="517426"/>
            <a:ext cx="8770682" cy="4013406"/>
          </a:xfrm>
          <a:prstGeom prst="rect">
            <a:avLst/>
          </a:prstGeom>
        </p:spPr>
        <p:txBody>
          <a:bodyPr>
            <a:spAutoFit/>
          </a:bodyPr>
          <a:lstStyle/>
          <a:p>
            <a:pPr algn="just">
              <a:lnSpc>
                <a:spcPct val="140000"/>
              </a:lnSpc>
              <a:spcAft>
                <a:spcPts val="0"/>
              </a:spcAft>
            </a:pPr>
            <a:r>
              <a:rPr lang="en-US" altLang="zh-CN" sz="2600" kern="100" dirty="0">
                <a:latin typeface="Times New Roman"/>
                <a:ea typeface="华文细黑"/>
                <a:cs typeface="Courier New"/>
              </a:rPr>
              <a:t>7.</a:t>
            </a:r>
            <a:r>
              <a:rPr lang="zh-CN" altLang="zh-CN" sz="2600" kern="100" dirty="0">
                <a:latin typeface="Times New Roman"/>
                <a:ea typeface="华文细黑"/>
                <a:cs typeface="Times New Roman"/>
              </a:rPr>
              <a:t>将下面一段文字改写成一个语意连贯的长句，可以适当调整语序、增删词语，不得改变原意。</a:t>
            </a:r>
            <a:endParaRPr lang="zh-CN" altLang="zh-CN" sz="2600" kern="100" dirty="0">
              <a:latin typeface="宋体"/>
              <a:cs typeface="Courier New"/>
            </a:endParaRPr>
          </a:p>
          <a:p>
            <a:pPr algn="just">
              <a:lnSpc>
                <a:spcPct val="14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中央</a:t>
            </a:r>
            <a:r>
              <a:rPr lang="zh-CN" altLang="zh-CN" sz="2600" kern="100" dirty="0">
                <a:latin typeface="Times New Roman"/>
                <a:ea typeface="华文细黑"/>
                <a:cs typeface="Times New Roman"/>
              </a:rPr>
              <a:t>政法委首次向社会集中公布了政法干警违纪违法典型案件。这些典型案件的集中公布，释放出了政法机关在惩治腐败方面的强烈信号：要坚决清除害群之马，用集中公布的方式强力震慑违纪违法分子，并借此方式来打造廉洁过硬的政法队伍</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
        <p:nvSpPr>
          <p:cNvPr id="23"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4"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25" name="表格 24"/>
          <p:cNvGraphicFramePr>
            <a:graphicFrameLocks noGrp="1"/>
          </p:cNvGraphicFramePr>
          <p:nvPr>
            <p:extLst>
              <p:ext uri="{D42A27DB-BD31-4B8C-83A1-F6EECF244321}">
                <p14:modId xmlns:p14="http://schemas.microsoft.com/office/powerpoint/2010/main" val="3260291525"/>
              </p:ext>
            </p:extLst>
          </p:nvPr>
        </p:nvGraphicFramePr>
        <p:xfrm>
          <a:off x="381908" y="85780"/>
          <a:ext cx="8654592" cy="335280"/>
        </p:xfrm>
        <a:graphic>
          <a:graphicData uri="http://schemas.openxmlformats.org/drawingml/2006/table">
            <a:tbl>
              <a:tblPr firstRow="1" bandRow="1">
                <a:tableStyleId>{5C22544A-7EE6-4342-B048-85BDC9FD1C3A}</a:tableStyleId>
              </a:tblPr>
              <a:tblGrid>
                <a:gridCol w="721216"/>
                <a:gridCol w="721216"/>
                <a:gridCol w="721216"/>
                <a:gridCol w="721216"/>
                <a:gridCol w="721216"/>
                <a:gridCol w="721216"/>
                <a:gridCol w="721216"/>
                <a:gridCol w="721216"/>
                <a:gridCol w="721216"/>
                <a:gridCol w="721216"/>
                <a:gridCol w="721216"/>
                <a:gridCol w="721216"/>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6" name="TextBox 25">
            <a:hlinkClick r:id="rId2" action="ppaction://hlinksldjump"/>
          </p:cNvPr>
          <p:cNvSpPr txBox="1"/>
          <p:nvPr/>
        </p:nvSpPr>
        <p:spPr>
          <a:xfrm>
            <a:off x="391167" y="80576"/>
            <a:ext cx="71300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27" name="TextBox 26">
            <a:hlinkClick r:id="rId3" action="ppaction://hlinksldjump"/>
          </p:cNvPr>
          <p:cNvSpPr txBox="1"/>
          <p:nvPr/>
        </p:nvSpPr>
        <p:spPr>
          <a:xfrm>
            <a:off x="1114495" y="82094"/>
            <a:ext cx="69547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28" name="TextBox 27">
            <a:hlinkClick r:id="rId4" action="ppaction://hlinksldjump"/>
          </p:cNvPr>
          <p:cNvSpPr txBox="1"/>
          <p:nvPr/>
        </p:nvSpPr>
        <p:spPr>
          <a:xfrm>
            <a:off x="1837120" y="81950"/>
            <a:ext cx="69839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29" name="TextBox 28">
            <a:hlinkClick r:id="rId5" action="ppaction://hlinksldjump"/>
          </p:cNvPr>
          <p:cNvSpPr txBox="1"/>
          <p:nvPr/>
        </p:nvSpPr>
        <p:spPr>
          <a:xfrm>
            <a:off x="2555729" y="81950"/>
            <a:ext cx="7165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30" name="TextBox 29">
            <a:hlinkClick r:id="rId6" action="ppaction://hlinksldjump"/>
          </p:cNvPr>
          <p:cNvSpPr txBox="1"/>
          <p:nvPr/>
        </p:nvSpPr>
        <p:spPr>
          <a:xfrm>
            <a:off x="3287033" y="81950"/>
            <a:ext cx="70537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31" name="TextBox 30">
            <a:hlinkClick r:id="rId7" action="ppaction://hlinksldjump"/>
          </p:cNvPr>
          <p:cNvSpPr txBox="1"/>
          <p:nvPr/>
        </p:nvSpPr>
        <p:spPr>
          <a:xfrm>
            <a:off x="3997986" y="81950"/>
            <a:ext cx="697305"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32" name="TextBox 31">
            <a:hlinkClick r:id="rId8" action="ppaction://hlinksldjump"/>
          </p:cNvPr>
          <p:cNvSpPr txBox="1"/>
          <p:nvPr/>
        </p:nvSpPr>
        <p:spPr>
          <a:xfrm>
            <a:off x="4714823" y="87054"/>
            <a:ext cx="701329" cy="335202"/>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33" name="TextBox 32">
            <a:hlinkClick r:id="rId9" action="ppaction://hlinksldjump"/>
          </p:cNvPr>
          <p:cNvSpPr txBox="1"/>
          <p:nvPr/>
        </p:nvSpPr>
        <p:spPr>
          <a:xfrm>
            <a:off x="5450934" y="81950"/>
            <a:ext cx="691477"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34" name="TextBox 33">
            <a:hlinkClick r:id="rId10" action="ppaction://hlinksldjump"/>
          </p:cNvPr>
          <p:cNvSpPr txBox="1"/>
          <p:nvPr/>
        </p:nvSpPr>
        <p:spPr>
          <a:xfrm>
            <a:off x="6160294" y="76846"/>
            <a:ext cx="708342"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35" name="TextBox 34">
            <a:hlinkClick r:id="rId11" action="ppaction://hlinksldjump"/>
          </p:cNvPr>
          <p:cNvSpPr txBox="1"/>
          <p:nvPr/>
        </p:nvSpPr>
        <p:spPr>
          <a:xfrm>
            <a:off x="6883277" y="79362"/>
            <a:ext cx="697302"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36" name="TextBox 35">
            <a:hlinkClick r:id="rId12" action="ppaction://hlinksldjump"/>
          </p:cNvPr>
          <p:cNvSpPr txBox="1"/>
          <p:nvPr/>
        </p:nvSpPr>
        <p:spPr>
          <a:xfrm>
            <a:off x="7607938" y="81950"/>
            <a:ext cx="69438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39" name="TextBox 38">
            <a:hlinkClick r:id="rId13" action="ppaction://hlinksldjump"/>
          </p:cNvPr>
          <p:cNvSpPr txBox="1"/>
          <p:nvPr/>
        </p:nvSpPr>
        <p:spPr>
          <a:xfrm>
            <a:off x="8328744" y="84538"/>
            <a:ext cx="697302"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Tree>
    <p:extLst>
      <p:ext uri="{BB962C8B-B14F-4D97-AF65-F5344CB8AC3E}">
        <p14:creationId xmlns:p14="http://schemas.microsoft.com/office/powerpoint/2010/main" val="1008587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34467" y="837491"/>
            <a:ext cx="8647507" cy="2416239"/>
          </a:xfrm>
          <a:prstGeom prst="rect">
            <a:avLst/>
          </a:prstGeom>
        </p:spPr>
        <p:txBody>
          <a:bodyPr>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zh-CN" altLang="zh-CN" sz="2600" kern="100" dirty="0">
                <a:solidFill>
                  <a:srgbClr val="E46C0A"/>
                </a:solidFill>
                <a:latin typeface="Times New Roman"/>
                <a:ea typeface="华文细黑"/>
                <a:cs typeface="Times New Roman"/>
              </a:rPr>
              <a:t>中央政法委首次以向社会集中公布政法干警违纪违法典型案件的方式释放出了政法机关坚决清除害群之马、强力震慑违纪违法分子以及打造廉洁过硬的政法队伍的惩治腐败的强烈信号。</a:t>
            </a:r>
            <a:endParaRPr lang="zh-CN" altLang="zh-CN" sz="2600" kern="100" dirty="0">
              <a:effectLst/>
              <a:latin typeface="宋体"/>
              <a:cs typeface="Courier New"/>
            </a:endParaRPr>
          </a:p>
        </p:txBody>
      </p:sp>
      <p:sp>
        <p:nvSpPr>
          <p:cNvPr id="23"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4"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25" name="表格 24"/>
          <p:cNvGraphicFramePr>
            <a:graphicFrameLocks noGrp="1"/>
          </p:cNvGraphicFramePr>
          <p:nvPr>
            <p:extLst>
              <p:ext uri="{D42A27DB-BD31-4B8C-83A1-F6EECF244321}">
                <p14:modId xmlns:p14="http://schemas.microsoft.com/office/powerpoint/2010/main" val="1801873706"/>
              </p:ext>
            </p:extLst>
          </p:nvPr>
        </p:nvGraphicFramePr>
        <p:xfrm>
          <a:off x="381908" y="85780"/>
          <a:ext cx="8654592" cy="335280"/>
        </p:xfrm>
        <a:graphic>
          <a:graphicData uri="http://schemas.openxmlformats.org/drawingml/2006/table">
            <a:tbl>
              <a:tblPr firstRow="1" bandRow="1">
                <a:tableStyleId>{5C22544A-7EE6-4342-B048-85BDC9FD1C3A}</a:tableStyleId>
              </a:tblPr>
              <a:tblGrid>
                <a:gridCol w="721216"/>
                <a:gridCol w="721216"/>
                <a:gridCol w="721216"/>
                <a:gridCol w="721216"/>
                <a:gridCol w="721216"/>
                <a:gridCol w="721216"/>
                <a:gridCol w="721216"/>
                <a:gridCol w="721216"/>
                <a:gridCol w="721216"/>
                <a:gridCol w="721216"/>
                <a:gridCol w="721216"/>
                <a:gridCol w="721216"/>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6" name="TextBox 25">
            <a:hlinkClick r:id="rId2" action="ppaction://hlinksldjump"/>
          </p:cNvPr>
          <p:cNvSpPr txBox="1"/>
          <p:nvPr/>
        </p:nvSpPr>
        <p:spPr>
          <a:xfrm>
            <a:off x="391167" y="80576"/>
            <a:ext cx="71300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27" name="TextBox 26">
            <a:hlinkClick r:id="rId3" action="ppaction://hlinksldjump"/>
          </p:cNvPr>
          <p:cNvSpPr txBox="1"/>
          <p:nvPr/>
        </p:nvSpPr>
        <p:spPr>
          <a:xfrm>
            <a:off x="1114495" y="82094"/>
            <a:ext cx="69547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28" name="TextBox 27">
            <a:hlinkClick r:id="rId4" action="ppaction://hlinksldjump"/>
          </p:cNvPr>
          <p:cNvSpPr txBox="1"/>
          <p:nvPr/>
        </p:nvSpPr>
        <p:spPr>
          <a:xfrm>
            <a:off x="1837120" y="81950"/>
            <a:ext cx="69839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29" name="TextBox 28">
            <a:hlinkClick r:id="rId5" action="ppaction://hlinksldjump"/>
          </p:cNvPr>
          <p:cNvSpPr txBox="1"/>
          <p:nvPr/>
        </p:nvSpPr>
        <p:spPr>
          <a:xfrm>
            <a:off x="2555729" y="81950"/>
            <a:ext cx="7165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30" name="TextBox 29">
            <a:hlinkClick r:id="rId6" action="ppaction://hlinksldjump"/>
          </p:cNvPr>
          <p:cNvSpPr txBox="1"/>
          <p:nvPr/>
        </p:nvSpPr>
        <p:spPr>
          <a:xfrm>
            <a:off x="3287033" y="81950"/>
            <a:ext cx="70537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31" name="TextBox 30">
            <a:hlinkClick r:id="rId7" action="ppaction://hlinksldjump"/>
          </p:cNvPr>
          <p:cNvSpPr txBox="1"/>
          <p:nvPr/>
        </p:nvSpPr>
        <p:spPr>
          <a:xfrm>
            <a:off x="3997986" y="81950"/>
            <a:ext cx="697305"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32" name="TextBox 31">
            <a:hlinkClick r:id="rId8" action="ppaction://hlinksldjump"/>
          </p:cNvPr>
          <p:cNvSpPr txBox="1"/>
          <p:nvPr/>
        </p:nvSpPr>
        <p:spPr>
          <a:xfrm>
            <a:off x="4714823" y="87054"/>
            <a:ext cx="701329" cy="335202"/>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33" name="TextBox 32">
            <a:hlinkClick r:id="rId9" action="ppaction://hlinksldjump"/>
          </p:cNvPr>
          <p:cNvSpPr txBox="1"/>
          <p:nvPr/>
        </p:nvSpPr>
        <p:spPr>
          <a:xfrm>
            <a:off x="5450934" y="81950"/>
            <a:ext cx="691477"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34" name="TextBox 33">
            <a:hlinkClick r:id="rId10" action="ppaction://hlinksldjump"/>
          </p:cNvPr>
          <p:cNvSpPr txBox="1"/>
          <p:nvPr/>
        </p:nvSpPr>
        <p:spPr>
          <a:xfrm>
            <a:off x="6160294" y="76846"/>
            <a:ext cx="708342"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35" name="TextBox 34">
            <a:hlinkClick r:id="rId11" action="ppaction://hlinksldjump"/>
          </p:cNvPr>
          <p:cNvSpPr txBox="1"/>
          <p:nvPr/>
        </p:nvSpPr>
        <p:spPr>
          <a:xfrm>
            <a:off x="6883277" y="79362"/>
            <a:ext cx="697302"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36" name="TextBox 35">
            <a:hlinkClick r:id="rId12" action="ppaction://hlinksldjump"/>
          </p:cNvPr>
          <p:cNvSpPr txBox="1"/>
          <p:nvPr/>
        </p:nvSpPr>
        <p:spPr>
          <a:xfrm>
            <a:off x="7607938" y="81950"/>
            <a:ext cx="69438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39" name="TextBox 38">
            <a:hlinkClick r:id="rId13" action="ppaction://hlinksldjump"/>
          </p:cNvPr>
          <p:cNvSpPr txBox="1"/>
          <p:nvPr/>
        </p:nvSpPr>
        <p:spPr>
          <a:xfrm>
            <a:off x="8328744" y="84538"/>
            <a:ext cx="697302"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Tree>
    <p:extLst>
      <p:ext uri="{BB962C8B-B14F-4D97-AF65-F5344CB8AC3E}">
        <p14:creationId xmlns:p14="http://schemas.microsoft.com/office/powerpoint/2010/main" val="6987753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80688" y="574903"/>
            <a:ext cx="8597865" cy="3935693"/>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8.</a:t>
            </a:r>
            <a:r>
              <a:rPr lang="zh-CN" altLang="zh-CN" sz="2600" kern="100" dirty="0">
                <a:latin typeface="Times New Roman"/>
                <a:ea typeface="华文细黑"/>
                <a:cs typeface="Times New Roman"/>
              </a:rPr>
              <a:t>把下面这个长句改写成四个较短的句子，可以改变语序、增删词语，但不得改变原意。</a:t>
            </a:r>
            <a:endParaRPr lang="zh-CN" altLang="zh-CN" sz="1050" kern="100" dirty="0">
              <a:latin typeface="宋体"/>
              <a:cs typeface="Courier New"/>
            </a:endParaRPr>
          </a:p>
          <a:p>
            <a:pPr algn="just">
              <a:lnSpc>
                <a:spcPct val="15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国防</a:t>
            </a:r>
            <a:r>
              <a:rPr lang="zh-CN" altLang="zh-CN" sz="2600" kern="100" dirty="0">
                <a:latin typeface="Times New Roman"/>
                <a:ea typeface="华文细黑"/>
                <a:cs typeface="Times New Roman"/>
              </a:rPr>
              <a:t>科工局发布的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玉兔</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号月球车在第二个月昼机构控制出现了异常的消息，让无数国人在产生了第三个月昼它能否正常自主唤醒的忧虑的同时，献上了希望它能经受住第二个月夜超低温考验的祝福。</a:t>
            </a:r>
            <a:endParaRPr lang="zh-CN" altLang="zh-CN" sz="1050" kern="100" dirty="0">
              <a:latin typeface="宋体"/>
              <a:cs typeface="Courier New"/>
            </a:endParaRPr>
          </a:p>
          <a:p>
            <a:pPr algn="just">
              <a:lnSpc>
                <a:spcPct val="150000"/>
              </a:lnSpc>
              <a:spcAft>
                <a:spcPts val="0"/>
              </a:spcAft>
            </a:pPr>
            <a:endParaRPr lang="zh-CN" altLang="zh-CN" sz="1050" kern="100" dirty="0">
              <a:effectLst/>
              <a:latin typeface="宋体"/>
              <a:cs typeface="Courier New"/>
            </a:endParaRPr>
          </a:p>
        </p:txBody>
      </p:sp>
      <p:sp>
        <p:nvSpPr>
          <p:cNvPr id="23"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4"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25" name="表格 24"/>
          <p:cNvGraphicFramePr>
            <a:graphicFrameLocks noGrp="1"/>
          </p:cNvGraphicFramePr>
          <p:nvPr>
            <p:extLst>
              <p:ext uri="{D42A27DB-BD31-4B8C-83A1-F6EECF244321}">
                <p14:modId xmlns:p14="http://schemas.microsoft.com/office/powerpoint/2010/main" val="1801873706"/>
              </p:ext>
            </p:extLst>
          </p:nvPr>
        </p:nvGraphicFramePr>
        <p:xfrm>
          <a:off x="381908" y="85780"/>
          <a:ext cx="8654592" cy="335280"/>
        </p:xfrm>
        <a:graphic>
          <a:graphicData uri="http://schemas.openxmlformats.org/drawingml/2006/table">
            <a:tbl>
              <a:tblPr firstRow="1" bandRow="1">
                <a:tableStyleId>{5C22544A-7EE6-4342-B048-85BDC9FD1C3A}</a:tableStyleId>
              </a:tblPr>
              <a:tblGrid>
                <a:gridCol w="721216"/>
                <a:gridCol w="721216"/>
                <a:gridCol w="721216"/>
                <a:gridCol w="721216"/>
                <a:gridCol w="721216"/>
                <a:gridCol w="721216"/>
                <a:gridCol w="721216"/>
                <a:gridCol w="721216"/>
                <a:gridCol w="721216"/>
                <a:gridCol w="721216"/>
                <a:gridCol w="721216"/>
                <a:gridCol w="721216"/>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6" name="TextBox 25">
            <a:hlinkClick r:id="rId2" action="ppaction://hlinksldjump"/>
          </p:cNvPr>
          <p:cNvSpPr txBox="1"/>
          <p:nvPr/>
        </p:nvSpPr>
        <p:spPr>
          <a:xfrm>
            <a:off x="391167" y="80576"/>
            <a:ext cx="71300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27" name="TextBox 26">
            <a:hlinkClick r:id="rId3" action="ppaction://hlinksldjump"/>
          </p:cNvPr>
          <p:cNvSpPr txBox="1"/>
          <p:nvPr/>
        </p:nvSpPr>
        <p:spPr>
          <a:xfrm>
            <a:off x="1114495" y="82094"/>
            <a:ext cx="69547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28" name="TextBox 27">
            <a:hlinkClick r:id="rId4" action="ppaction://hlinksldjump"/>
          </p:cNvPr>
          <p:cNvSpPr txBox="1"/>
          <p:nvPr/>
        </p:nvSpPr>
        <p:spPr>
          <a:xfrm>
            <a:off x="1837120" y="81950"/>
            <a:ext cx="69839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29" name="TextBox 28">
            <a:hlinkClick r:id="rId5" action="ppaction://hlinksldjump"/>
          </p:cNvPr>
          <p:cNvSpPr txBox="1"/>
          <p:nvPr/>
        </p:nvSpPr>
        <p:spPr>
          <a:xfrm>
            <a:off x="2555729" y="81950"/>
            <a:ext cx="7165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30" name="TextBox 29">
            <a:hlinkClick r:id="rId6" action="ppaction://hlinksldjump"/>
          </p:cNvPr>
          <p:cNvSpPr txBox="1"/>
          <p:nvPr/>
        </p:nvSpPr>
        <p:spPr>
          <a:xfrm>
            <a:off x="3287033" y="81950"/>
            <a:ext cx="70537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31" name="TextBox 30">
            <a:hlinkClick r:id="rId7" action="ppaction://hlinksldjump"/>
          </p:cNvPr>
          <p:cNvSpPr txBox="1"/>
          <p:nvPr/>
        </p:nvSpPr>
        <p:spPr>
          <a:xfrm>
            <a:off x="3997986" y="81950"/>
            <a:ext cx="697305"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32" name="TextBox 31">
            <a:hlinkClick r:id="rId8" action="ppaction://hlinksldjump"/>
          </p:cNvPr>
          <p:cNvSpPr txBox="1"/>
          <p:nvPr/>
        </p:nvSpPr>
        <p:spPr>
          <a:xfrm>
            <a:off x="4714823" y="87054"/>
            <a:ext cx="70132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33" name="TextBox 32">
            <a:hlinkClick r:id="rId9" action="ppaction://hlinksldjump"/>
          </p:cNvPr>
          <p:cNvSpPr txBox="1"/>
          <p:nvPr/>
        </p:nvSpPr>
        <p:spPr>
          <a:xfrm>
            <a:off x="5450934" y="81950"/>
            <a:ext cx="691477"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34" name="TextBox 33">
            <a:hlinkClick r:id="rId10" action="ppaction://hlinksldjump"/>
          </p:cNvPr>
          <p:cNvSpPr txBox="1"/>
          <p:nvPr/>
        </p:nvSpPr>
        <p:spPr>
          <a:xfrm>
            <a:off x="6160294" y="76846"/>
            <a:ext cx="708342"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35" name="TextBox 34">
            <a:hlinkClick r:id="rId11" action="ppaction://hlinksldjump"/>
          </p:cNvPr>
          <p:cNvSpPr txBox="1"/>
          <p:nvPr/>
        </p:nvSpPr>
        <p:spPr>
          <a:xfrm>
            <a:off x="6883277" y="79362"/>
            <a:ext cx="697302"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36" name="TextBox 35">
            <a:hlinkClick r:id="rId12" action="ppaction://hlinksldjump"/>
          </p:cNvPr>
          <p:cNvSpPr txBox="1"/>
          <p:nvPr/>
        </p:nvSpPr>
        <p:spPr>
          <a:xfrm>
            <a:off x="7607938" y="81950"/>
            <a:ext cx="69438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39" name="TextBox 38">
            <a:hlinkClick r:id="rId13" action="ppaction://hlinksldjump"/>
          </p:cNvPr>
          <p:cNvSpPr txBox="1"/>
          <p:nvPr/>
        </p:nvSpPr>
        <p:spPr>
          <a:xfrm>
            <a:off x="8328744" y="84538"/>
            <a:ext cx="697302"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Tree>
    <p:extLst>
      <p:ext uri="{BB962C8B-B14F-4D97-AF65-F5344CB8AC3E}">
        <p14:creationId xmlns:p14="http://schemas.microsoft.com/office/powerpoint/2010/main" val="37053593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12629" y="552098"/>
            <a:ext cx="8733982" cy="4506811"/>
          </a:xfrm>
          <a:prstGeom prst="rect">
            <a:avLst/>
          </a:prstGeom>
        </p:spPr>
        <p:txBody>
          <a:bodyPr>
            <a:spAutoFit/>
          </a:bodyPr>
          <a:lstStyle/>
          <a:p>
            <a:pPr algn="just">
              <a:lnSpc>
                <a:spcPct val="140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解答长句变短句类试题，要注意分析语段的结构特征，比如分析长句的逻辑关系、时间关系等。题目所给段落暗含了时间关系，回答问题时，可以分析这个段落所述事件发生的时间先后问题。比如，最早发生的是</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玉兔</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号月球车在第二个月昼机构控制出现异常，接着国防科工局发布这个消息，然后国人担忧</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玉兔</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号月球车在第三个月昼自主唤醒问题，最后一个事件是国人祝福</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玉兔</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号月球车经受住第二个月夜超低温的考验。</a:t>
            </a:r>
            <a:endParaRPr lang="zh-CN" altLang="zh-CN" sz="2600" kern="100" dirty="0">
              <a:effectLst/>
              <a:latin typeface="宋体"/>
              <a:cs typeface="Courier New"/>
            </a:endParaRPr>
          </a:p>
        </p:txBody>
      </p:sp>
      <p:sp>
        <p:nvSpPr>
          <p:cNvPr id="23"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4"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25" name="表格 24"/>
          <p:cNvGraphicFramePr>
            <a:graphicFrameLocks noGrp="1"/>
          </p:cNvGraphicFramePr>
          <p:nvPr>
            <p:extLst>
              <p:ext uri="{D42A27DB-BD31-4B8C-83A1-F6EECF244321}">
                <p14:modId xmlns:p14="http://schemas.microsoft.com/office/powerpoint/2010/main" val="2226215330"/>
              </p:ext>
            </p:extLst>
          </p:nvPr>
        </p:nvGraphicFramePr>
        <p:xfrm>
          <a:off x="381908" y="85780"/>
          <a:ext cx="8654592" cy="335280"/>
        </p:xfrm>
        <a:graphic>
          <a:graphicData uri="http://schemas.openxmlformats.org/drawingml/2006/table">
            <a:tbl>
              <a:tblPr firstRow="1" bandRow="1">
                <a:tableStyleId>{5C22544A-7EE6-4342-B048-85BDC9FD1C3A}</a:tableStyleId>
              </a:tblPr>
              <a:tblGrid>
                <a:gridCol w="721216"/>
                <a:gridCol w="721216"/>
                <a:gridCol w="721216"/>
                <a:gridCol w="721216"/>
                <a:gridCol w="721216"/>
                <a:gridCol w="721216"/>
                <a:gridCol w="721216"/>
                <a:gridCol w="721216"/>
                <a:gridCol w="721216"/>
                <a:gridCol w="721216"/>
                <a:gridCol w="721216"/>
                <a:gridCol w="721216"/>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6" name="TextBox 25">
            <a:hlinkClick r:id="rId2" action="ppaction://hlinksldjump"/>
          </p:cNvPr>
          <p:cNvSpPr txBox="1"/>
          <p:nvPr/>
        </p:nvSpPr>
        <p:spPr>
          <a:xfrm>
            <a:off x="391167" y="80576"/>
            <a:ext cx="71300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27" name="TextBox 26">
            <a:hlinkClick r:id="rId3" action="ppaction://hlinksldjump"/>
          </p:cNvPr>
          <p:cNvSpPr txBox="1"/>
          <p:nvPr/>
        </p:nvSpPr>
        <p:spPr>
          <a:xfrm>
            <a:off x="1114495" y="82094"/>
            <a:ext cx="69547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28" name="TextBox 27">
            <a:hlinkClick r:id="rId4" action="ppaction://hlinksldjump"/>
          </p:cNvPr>
          <p:cNvSpPr txBox="1"/>
          <p:nvPr/>
        </p:nvSpPr>
        <p:spPr>
          <a:xfrm>
            <a:off x="1837120" y="81950"/>
            <a:ext cx="69839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29" name="TextBox 28">
            <a:hlinkClick r:id="rId5" action="ppaction://hlinksldjump"/>
          </p:cNvPr>
          <p:cNvSpPr txBox="1"/>
          <p:nvPr/>
        </p:nvSpPr>
        <p:spPr>
          <a:xfrm>
            <a:off x="2555729" y="81950"/>
            <a:ext cx="7165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30" name="TextBox 29">
            <a:hlinkClick r:id="rId6" action="ppaction://hlinksldjump"/>
          </p:cNvPr>
          <p:cNvSpPr txBox="1"/>
          <p:nvPr/>
        </p:nvSpPr>
        <p:spPr>
          <a:xfrm>
            <a:off x="3287033" y="81950"/>
            <a:ext cx="70537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31" name="TextBox 30">
            <a:hlinkClick r:id="rId7" action="ppaction://hlinksldjump"/>
          </p:cNvPr>
          <p:cNvSpPr txBox="1"/>
          <p:nvPr/>
        </p:nvSpPr>
        <p:spPr>
          <a:xfrm>
            <a:off x="3997986" y="81950"/>
            <a:ext cx="697305"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32" name="TextBox 31">
            <a:hlinkClick r:id="rId8" action="ppaction://hlinksldjump"/>
          </p:cNvPr>
          <p:cNvSpPr txBox="1"/>
          <p:nvPr/>
        </p:nvSpPr>
        <p:spPr>
          <a:xfrm>
            <a:off x="4714823" y="87054"/>
            <a:ext cx="70132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33" name="TextBox 32">
            <a:hlinkClick r:id="rId9" action="ppaction://hlinksldjump"/>
          </p:cNvPr>
          <p:cNvSpPr txBox="1"/>
          <p:nvPr/>
        </p:nvSpPr>
        <p:spPr>
          <a:xfrm>
            <a:off x="5450934" y="81950"/>
            <a:ext cx="691477"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34" name="TextBox 33">
            <a:hlinkClick r:id="rId10" action="ppaction://hlinksldjump"/>
          </p:cNvPr>
          <p:cNvSpPr txBox="1"/>
          <p:nvPr/>
        </p:nvSpPr>
        <p:spPr>
          <a:xfrm>
            <a:off x="6160294" y="76846"/>
            <a:ext cx="708342"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35" name="TextBox 34">
            <a:hlinkClick r:id="rId11" action="ppaction://hlinksldjump"/>
          </p:cNvPr>
          <p:cNvSpPr txBox="1"/>
          <p:nvPr/>
        </p:nvSpPr>
        <p:spPr>
          <a:xfrm>
            <a:off x="6883277" y="79362"/>
            <a:ext cx="697302"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36" name="TextBox 35">
            <a:hlinkClick r:id="rId12" action="ppaction://hlinksldjump"/>
          </p:cNvPr>
          <p:cNvSpPr txBox="1"/>
          <p:nvPr/>
        </p:nvSpPr>
        <p:spPr>
          <a:xfrm>
            <a:off x="7607938" y="81950"/>
            <a:ext cx="69438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39" name="TextBox 38">
            <a:hlinkClick r:id="rId13" action="ppaction://hlinksldjump"/>
          </p:cNvPr>
          <p:cNvSpPr txBox="1"/>
          <p:nvPr/>
        </p:nvSpPr>
        <p:spPr>
          <a:xfrm>
            <a:off x="8328744" y="84538"/>
            <a:ext cx="697302"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Tree>
    <p:extLst>
      <p:ext uri="{BB962C8B-B14F-4D97-AF65-F5344CB8AC3E}">
        <p14:creationId xmlns:p14="http://schemas.microsoft.com/office/powerpoint/2010/main" val="64497545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42314" y="987574"/>
            <a:ext cx="8720333" cy="2416239"/>
          </a:xfrm>
          <a:prstGeom prst="rect">
            <a:avLst/>
          </a:prstGeom>
        </p:spPr>
        <p:txBody>
          <a:bodyPr>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a:solidFill>
                  <a:srgbClr val="E46C0A"/>
                </a:solidFill>
                <a:latin typeface="宋体"/>
                <a:ea typeface="华文细黑"/>
                <a:cs typeface="Times New Roman"/>
              </a:rPr>
              <a:t>①“</a:t>
            </a:r>
            <a:r>
              <a:rPr lang="zh-CN" altLang="zh-CN" sz="2600" kern="100" dirty="0">
                <a:solidFill>
                  <a:srgbClr val="E46C0A"/>
                </a:solidFill>
                <a:latin typeface="Times New Roman"/>
                <a:ea typeface="华文细黑"/>
                <a:cs typeface="Times New Roman"/>
              </a:rPr>
              <a:t>玉兔</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号月球车在第二个月昼机构控制出现异常，</a:t>
            </a:r>
            <a:r>
              <a:rPr lang="en-US" altLang="zh-CN" sz="2600" kern="100" dirty="0">
                <a:solidFill>
                  <a:srgbClr val="E46C0A"/>
                </a:solidFill>
                <a:latin typeface="宋体"/>
                <a:ea typeface="华文细黑"/>
                <a:cs typeface="Times New Roman"/>
              </a:rPr>
              <a:t>②</a:t>
            </a:r>
            <a:r>
              <a:rPr lang="zh-CN" altLang="zh-CN" sz="2600" kern="100" dirty="0">
                <a:solidFill>
                  <a:srgbClr val="E46C0A"/>
                </a:solidFill>
                <a:latin typeface="Times New Roman"/>
                <a:ea typeface="华文细黑"/>
                <a:cs typeface="Times New Roman"/>
              </a:rPr>
              <a:t>国防科工局发布了这一消息，</a:t>
            </a:r>
            <a:r>
              <a:rPr lang="en-US" altLang="zh-CN" sz="2600" kern="100" dirty="0">
                <a:solidFill>
                  <a:srgbClr val="E46C0A"/>
                </a:solidFill>
                <a:latin typeface="宋体"/>
                <a:ea typeface="华文细黑"/>
                <a:cs typeface="Times New Roman"/>
              </a:rPr>
              <a:t>③</a:t>
            </a:r>
            <a:r>
              <a:rPr lang="zh-CN" altLang="zh-CN" sz="2600" kern="100" dirty="0">
                <a:solidFill>
                  <a:srgbClr val="E46C0A"/>
                </a:solidFill>
                <a:latin typeface="Times New Roman"/>
                <a:ea typeface="华文细黑"/>
                <a:cs typeface="Times New Roman"/>
              </a:rPr>
              <a:t>无数国人忧虑它能否在第三个月昼正常自主唤醒，</a:t>
            </a:r>
            <a:r>
              <a:rPr lang="en-US" altLang="zh-CN" sz="2600" kern="100" dirty="0">
                <a:solidFill>
                  <a:srgbClr val="E46C0A"/>
                </a:solidFill>
                <a:latin typeface="宋体"/>
                <a:ea typeface="华文细黑"/>
                <a:cs typeface="Times New Roman"/>
              </a:rPr>
              <a:t>④</a:t>
            </a:r>
            <a:r>
              <a:rPr lang="zh-CN" altLang="zh-CN" sz="2600" kern="100" dirty="0">
                <a:solidFill>
                  <a:srgbClr val="E46C0A"/>
                </a:solidFill>
                <a:latin typeface="Times New Roman"/>
                <a:ea typeface="华文细黑"/>
                <a:cs typeface="Times New Roman"/>
              </a:rPr>
              <a:t>同时又祝福它能经受住第二个月夜超低温的考验。</a:t>
            </a:r>
            <a:endParaRPr lang="zh-CN" altLang="zh-CN" sz="2600" kern="100" dirty="0">
              <a:effectLst/>
              <a:latin typeface="宋体"/>
              <a:cs typeface="Courier New"/>
            </a:endParaRPr>
          </a:p>
        </p:txBody>
      </p:sp>
      <p:sp>
        <p:nvSpPr>
          <p:cNvPr id="23"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4"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25" name="表格 24"/>
          <p:cNvGraphicFramePr>
            <a:graphicFrameLocks noGrp="1"/>
          </p:cNvGraphicFramePr>
          <p:nvPr>
            <p:extLst>
              <p:ext uri="{D42A27DB-BD31-4B8C-83A1-F6EECF244321}">
                <p14:modId xmlns:p14="http://schemas.microsoft.com/office/powerpoint/2010/main" val="2226215330"/>
              </p:ext>
            </p:extLst>
          </p:nvPr>
        </p:nvGraphicFramePr>
        <p:xfrm>
          <a:off x="381908" y="85780"/>
          <a:ext cx="8654592" cy="335280"/>
        </p:xfrm>
        <a:graphic>
          <a:graphicData uri="http://schemas.openxmlformats.org/drawingml/2006/table">
            <a:tbl>
              <a:tblPr firstRow="1" bandRow="1">
                <a:tableStyleId>{5C22544A-7EE6-4342-B048-85BDC9FD1C3A}</a:tableStyleId>
              </a:tblPr>
              <a:tblGrid>
                <a:gridCol w="721216"/>
                <a:gridCol w="721216"/>
                <a:gridCol w="721216"/>
                <a:gridCol w="721216"/>
                <a:gridCol w="721216"/>
                <a:gridCol w="721216"/>
                <a:gridCol w="721216"/>
                <a:gridCol w="721216"/>
                <a:gridCol w="721216"/>
                <a:gridCol w="721216"/>
                <a:gridCol w="721216"/>
                <a:gridCol w="721216"/>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6" name="TextBox 25">
            <a:hlinkClick r:id="rId2" action="ppaction://hlinksldjump"/>
          </p:cNvPr>
          <p:cNvSpPr txBox="1"/>
          <p:nvPr/>
        </p:nvSpPr>
        <p:spPr>
          <a:xfrm>
            <a:off x="391167" y="80576"/>
            <a:ext cx="71300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27" name="TextBox 26">
            <a:hlinkClick r:id="rId3" action="ppaction://hlinksldjump"/>
          </p:cNvPr>
          <p:cNvSpPr txBox="1"/>
          <p:nvPr/>
        </p:nvSpPr>
        <p:spPr>
          <a:xfrm>
            <a:off x="1114495" y="82094"/>
            <a:ext cx="69547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28" name="TextBox 27">
            <a:hlinkClick r:id="rId4" action="ppaction://hlinksldjump"/>
          </p:cNvPr>
          <p:cNvSpPr txBox="1"/>
          <p:nvPr/>
        </p:nvSpPr>
        <p:spPr>
          <a:xfrm>
            <a:off x="1837120" y="81950"/>
            <a:ext cx="69839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29" name="TextBox 28">
            <a:hlinkClick r:id="rId5" action="ppaction://hlinksldjump"/>
          </p:cNvPr>
          <p:cNvSpPr txBox="1"/>
          <p:nvPr/>
        </p:nvSpPr>
        <p:spPr>
          <a:xfrm>
            <a:off x="2555729" y="81950"/>
            <a:ext cx="7165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30" name="TextBox 29">
            <a:hlinkClick r:id="rId6" action="ppaction://hlinksldjump"/>
          </p:cNvPr>
          <p:cNvSpPr txBox="1"/>
          <p:nvPr/>
        </p:nvSpPr>
        <p:spPr>
          <a:xfrm>
            <a:off x="3287033" y="81950"/>
            <a:ext cx="70537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31" name="TextBox 30">
            <a:hlinkClick r:id="rId7" action="ppaction://hlinksldjump"/>
          </p:cNvPr>
          <p:cNvSpPr txBox="1"/>
          <p:nvPr/>
        </p:nvSpPr>
        <p:spPr>
          <a:xfrm>
            <a:off x="3997986" y="81950"/>
            <a:ext cx="697305"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32" name="TextBox 31">
            <a:hlinkClick r:id="rId8" action="ppaction://hlinksldjump"/>
          </p:cNvPr>
          <p:cNvSpPr txBox="1"/>
          <p:nvPr/>
        </p:nvSpPr>
        <p:spPr>
          <a:xfrm>
            <a:off x="4714823" y="87054"/>
            <a:ext cx="70132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33" name="TextBox 32">
            <a:hlinkClick r:id="rId9" action="ppaction://hlinksldjump"/>
          </p:cNvPr>
          <p:cNvSpPr txBox="1"/>
          <p:nvPr/>
        </p:nvSpPr>
        <p:spPr>
          <a:xfrm>
            <a:off x="5450934" y="81950"/>
            <a:ext cx="691477"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34" name="TextBox 33">
            <a:hlinkClick r:id="rId10" action="ppaction://hlinksldjump"/>
          </p:cNvPr>
          <p:cNvSpPr txBox="1"/>
          <p:nvPr/>
        </p:nvSpPr>
        <p:spPr>
          <a:xfrm>
            <a:off x="6160294" y="76846"/>
            <a:ext cx="708342"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35" name="TextBox 34">
            <a:hlinkClick r:id="rId11" action="ppaction://hlinksldjump"/>
          </p:cNvPr>
          <p:cNvSpPr txBox="1"/>
          <p:nvPr/>
        </p:nvSpPr>
        <p:spPr>
          <a:xfrm>
            <a:off x="6883277" y="79362"/>
            <a:ext cx="697302"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36" name="TextBox 35">
            <a:hlinkClick r:id="rId12" action="ppaction://hlinksldjump"/>
          </p:cNvPr>
          <p:cNvSpPr txBox="1"/>
          <p:nvPr/>
        </p:nvSpPr>
        <p:spPr>
          <a:xfrm>
            <a:off x="7607938" y="81950"/>
            <a:ext cx="69438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39" name="TextBox 38">
            <a:hlinkClick r:id="rId13" action="ppaction://hlinksldjump"/>
          </p:cNvPr>
          <p:cNvSpPr txBox="1"/>
          <p:nvPr/>
        </p:nvSpPr>
        <p:spPr>
          <a:xfrm>
            <a:off x="8328744" y="84538"/>
            <a:ext cx="697302"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Tree>
    <p:extLst>
      <p:ext uri="{BB962C8B-B14F-4D97-AF65-F5344CB8AC3E}">
        <p14:creationId xmlns:p14="http://schemas.microsoft.com/office/powerpoint/2010/main" val="257364060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97389" y="516895"/>
            <a:ext cx="8733982" cy="4013406"/>
          </a:xfrm>
          <a:prstGeom prst="rect">
            <a:avLst/>
          </a:prstGeom>
        </p:spPr>
        <p:txBody>
          <a:bodyPr>
            <a:spAutoFit/>
          </a:bodyPr>
          <a:lstStyle/>
          <a:p>
            <a:pPr algn="just">
              <a:lnSpc>
                <a:spcPct val="140000"/>
              </a:lnSpc>
              <a:spcAft>
                <a:spcPts val="0"/>
              </a:spcAft>
            </a:pPr>
            <a:r>
              <a:rPr lang="en-US" altLang="zh-CN" sz="2600" kern="100" dirty="0">
                <a:latin typeface="Times New Roman"/>
                <a:ea typeface="华文细黑"/>
                <a:cs typeface="Courier New"/>
              </a:rPr>
              <a:t>9.</a:t>
            </a:r>
            <a:r>
              <a:rPr lang="zh-CN" altLang="zh-CN" sz="2600" kern="100" dirty="0">
                <a:latin typeface="Times New Roman"/>
                <a:ea typeface="华文细黑"/>
                <a:cs typeface="Times New Roman"/>
              </a:rPr>
              <a:t>将下面的长句变成一组短句，要求语句通顺，可酌情增减词语，但不能改变原意。</a:t>
            </a:r>
            <a:endParaRPr lang="zh-CN" altLang="zh-CN" sz="1050" kern="100" dirty="0">
              <a:latin typeface="宋体"/>
              <a:cs typeface="Courier New"/>
            </a:endParaRPr>
          </a:p>
          <a:p>
            <a:pPr algn="just">
              <a:lnSpc>
                <a:spcPct val="14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应用</a:t>
            </a:r>
            <a:r>
              <a:rPr lang="zh-CN" altLang="zh-CN" sz="2600" kern="100" dirty="0">
                <a:latin typeface="Times New Roman"/>
                <a:ea typeface="华文细黑"/>
                <a:cs typeface="Times New Roman"/>
              </a:rPr>
              <a:t>电子技术是培养具备智能电子产品设计、质量检测、生产管理等方面的基本理论知识和基本技能，能在电子领域和部门生产第一线从事智能电子产品的设计与开发、质量检测、生产管理、智能电子产品的销售和技术支持技能应用型人才的一门学科</a:t>
            </a:r>
            <a:r>
              <a:rPr lang="zh-CN" altLang="zh-CN" sz="2600" kern="100" dirty="0" smtClean="0">
                <a:latin typeface="Times New Roman"/>
                <a:ea typeface="华文细黑"/>
                <a:cs typeface="Times New Roman"/>
              </a:rPr>
              <a:t>。</a:t>
            </a:r>
            <a:endParaRPr lang="zh-CN" altLang="zh-CN" sz="1050" kern="100" dirty="0">
              <a:latin typeface="宋体"/>
              <a:cs typeface="Courier New"/>
            </a:endParaRPr>
          </a:p>
        </p:txBody>
      </p:sp>
      <p:sp>
        <p:nvSpPr>
          <p:cNvPr id="23"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4"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25" name="表格 24"/>
          <p:cNvGraphicFramePr>
            <a:graphicFrameLocks noGrp="1"/>
          </p:cNvGraphicFramePr>
          <p:nvPr>
            <p:extLst>
              <p:ext uri="{D42A27DB-BD31-4B8C-83A1-F6EECF244321}">
                <p14:modId xmlns:p14="http://schemas.microsoft.com/office/powerpoint/2010/main" val="2226215330"/>
              </p:ext>
            </p:extLst>
          </p:nvPr>
        </p:nvGraphicFramePr>
        <p:xfrm>
          <a:off x="381908" y="85780"/>
          <a:ext cx="8654592" cy="335280"/>
        </p:xfrm>
        <a:graphic>
          <a:graphicData uri="http://schemas.openxmlformats.org/drawingml/2006/table">
            <a:tbl>
              <a:tblPr firstRow="1" bandRow="1">
                <a:tableStyleId>{5C22544A-7EE6-4342-B048-85BDC9FD1C3A}</a:tableStyleId>
              </a:tblPr>
              <a:tblGrid>
                <a:gridCol w="721216"/>
                <a:gridCol w="721216"/>
                <a:gridCol w="721216"/>
                <a:gridCol w="721216"/>
                <a:gridCol w="721216"/>
                <a:gridCol w="721216"/>
                <a:gridCol w="721216"/>
                <a:gridCol w="721216"/>
                <a:gridCol w="721216"/>
                <a:gridCol w="721216"/>
                <a:gridCol w="721216"/>
                <a:gridCol w="721216"/>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6" name="TextBox 25">
            <a:hlinkClick r:id="rId2" action="ppaction://hlinksldjump"/>
          </p:cNvPr>
          <p:cNvSpPr txBox="1"/>
          <p:nvPr/>
        </p:nvSpPr>
        <p:spPr>
          <a:xfrm>
            <a:off x="391167" y="80576"/>
            <a:ext cx="71300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27" name="TextBox 26">
            <a:hlinkClick r:id="rId3" action="ppaction://hlinksldjump"/>
          </p:cNvPr>
          <p:cNvSpPr txBox="1"/>
          <p:nvPr/>
        </p:nvSpPr>
        <p:spPr>
          <a:xfrm>
            <a:off x="1114495" y="82094"/>
            <a:ext cx="69547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28" name="TextBox 27">
            <a:hlinkClick r:id="rId4" action="ppaction://hlinksldjump"/>
          </p:cNvPr>
          <p:cNvSpPr txBox="1"/>
          <p:nvPr/>
        </p:nvSpPr>
        <p:spPr>
          <a:xfrm>
            <a:off x="1837120" y="81950"/>
            <a:ext cx="69839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29" name="TextBox 28">
            <a:hlinkClick r:id="rId5" action="ppaction://hlinksldjump"/>
          </p:cNvPr>
          <p:cNvSpPr txBox="1"/>
          <p:nvPr/>
        </p:nvSpPr>
        <p:spPr>
          <a:xfrm>
            <a:off x="2555729" y="81950"/>
            <a:ext cx="7165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30" name="TextBox 29">
            <a:hlinkClick r:id="rId6" action="ppaction://hlinksldjump"/>
          </p:cNvPr>
          <p:cNvSpPr txBox="1"/>
          <p:nvPr/>
        </p:nvSpPr>
        <p:spPr>
          <a:xfrm>
            <a:off x="3287033" y="81950"/>
            <a:ext cx="70537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31" name="TextBox 30">
            <a:hlinkClick r:id="rId7" action="ppaction://hlinksldjump"/>
          </p:cNvPr>
          <p:cNvSpPr txBox="1"/>
          <p:nvPr/>
        </p:nvSpPr>
        <p:spPr>
          <a:xfrm>
            <a:off x="3997986" y="81950"/>
            <a:ext cx="697305"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32" name="TextBox 31">
            <a:hlinkClick r:id="rId8" action="ppaction://hlinksldjump"/>
          </p:cNvPr>
          <p:cNvSpPr txBox="1"/>
          <p:nvPr/>
        </p:nvSpPr>
        <p:spPr>
          <a:xfrm>
            <a:off x="4714823" y="87054"/>
            <a:ext cx="70132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33" name="TextBox 32">
            <a:hlinkClick r:id="rId9" action="ppaction://hlinksldjump"/>
          </p:cNvPr>
          <p:cNvSpPr txBox="1"/>
          <p:nvPr/>
        </p:nvSpPr>
        <p:spPr>
          <a:xfrm>
            <a:off x="5450934" y="81950"/>
            <a:ext cx="691477"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34" name="TextBox 33">
            <a:hlinkClick r:id="rId10" action="ppaction://hlinksldjump"/>
          </p:cNvPr>
          <p:cNvSpPr txBox="1"/>
          <p:nvPr/>
        </p:nvSpPr>
        <p:spPr>
          <a:xfrm>
            <a:off x="6160294" y="76846"/>
            <a:ext cx="708342"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35" name="TextBox 34">
            <a:hlinkClick r:id="rId11" action="ppaction://hlinksldjump"/>
          </p:cNvPr>
          <p:cNvSpPr txBox="1"/>
          <p:nvPr/>
        </p:nvSpPr>
        <p:spPr>
          <a:xfrm>
            <a:off x="6883277" y="79362"/>
            <a:ext cx="697302"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36" name="TextBox 35">
            <a:hlinkClick r:id="rId12" action="ppaction://hlinksldjump"/>
          </p:cNvPr>
          <p:cNvSpPr txBox="1"/>
          <p:nvPr/>
        </p:nvSpPr>
        <p:spPr>
          <a:xfrm>
            <a:off x="7607938" y="81950"/>
            <a:ext cx="69438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42" name="TextBox 41">
            <a:hlinkClick r:id="rId13" action="ppaction://hlinksldjump"/>
          </p:cNvPr>
          <p:cNvSpPr txBox="1"/>
          <p:nvPr/>
        </p:nvSpPr>
        <p:spPr>
          <a:xfrm>
            <a:off x="8328744" y="84538"/>
            <a:ext cx="697302"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Tree>
    <p:extLst>
      <p:ext uri="{BB962C8B-B14F-4D97-AF65-F5344CB8AC3E}">
        <p14:creationId xmlns:p14="http://schemas.microsoft.com/office/powerpoint/2010/main" val="205142251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51481" y="699542"/>
            <a:ext cx="8428453" cy="3616567"/>
          </a:xfrm>
          <a:prstGeom prst="rect">
            <a:avLst/>
          </a:prstGeom>
        </p:spPr>
        <p:txBody>
          <a:bodyPr>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a:solidFill>
                  <a:srgbClr val="E46C0A"/>
                </a:solidFill>
                <a:latin typeface="宋体"/>
                <a:ea typeface="华文细黑"/>
                <a:cs typeface="Times New Roman"/>
              </a:rPr>
              <a:t>①</a:t>
            </a:r>
            <a:r>
              <a:rPr lang="zh-CN" altLang="zh-CN" sz="2600" kern="100" dirty="0">
                <a:solidFill>
                  <a:srgbClr val="E46C0A"/>
                </a:solidFill>
                <a:latin typeface="Times New Roman"/>
                <a:ea typeface="华文细黑"/>
                <a:cs typeface="Times New Roman"/>
              </a:rPr>
              <a:t>应用电子技术是培养电子应用型人才的一门学科。</a:t>
            </a:r>
            <a:r>
              <a:rPr lang="en-US" altLang="zh-CN" sz="2600" kern="100" dirty="0">
                <a:solidFill>
                  <a:srgbClr val="E46C0A"/>
                </a:solidFill>
                <a:latin typeface="宋体"/>
                <a:ea typeface="华文细黑"/>
                <a:cs typeface="Times New Roman"/>
              </a:rPr>
              <a:t>②</a:t>
            </a:r>
            <a:r>
              <a:rPr lang="zh-CN" altLang="zh-CN" sz="2600" kern="100" dirty="0">
                <a:solidFill>
                  <a:srgbClr val="E46C0A"/>
                </a:solidFill>
                <a:latin typeface="Times New Roman"/>
                <a:ea typeface="华文细黑"/>
                <a:cs typeface="Times New Roman"/>
              </a:rPr>
              <a:t>它培养具备智能电子产品设计、质量检测、生产管理等方面的基本理论知识和基本技能的人才。</a:t>
            </a:r>
            <a:r>
              <a:rPr lang="en-US" altLang="zh-CN" sz="2600" kern="100" dirty="0">
                <a:solidFill>
                  <a:srgbClr val="E46C0A"/>
                </a:solidFill>
                <a:latin typeface="宋体"/>
                <a:ea typeface="华文细黑"/>
                <a:cs typeface="Times New Roman"/>
              </a:rPr>
              <a:t>③</a:t>
            </a:r>
            <a:r>
              <a:rPr lang="zh-CN" altLang="zh-CN" sz="2600" kern="100" dirty="0">
                <a:solidFill>
                  <a:srgbClr val="E46C0A"/>
                </a:solidFill>
                <a:latin typeface="Times New Roman"/>
                <a:ea typeface="华文细黑"/>
                <a:cs typeface="Times New Roman"/>
              </a:rPr>
              <a:t>它培养能在电子领域和部门生产第一线从事智能电子产品的设计与开发、质量检测、生产管理、智能电子产品的销售和技术支持的技能应用型人才。</a:t>
            </a:r>
            <a:endParaRPr lang="zh-CN" altLang="zh-CN" sz="2600" kern="100" dirty="0">
              <a:effectLst/>
              <a:latin typeface="宋体"/>
              <a:cs typeface="Courier New"/>
            </a:endParaRPr>
          </a:p>
        </p:txBody>
      </p:sp>
      <p:sp>
        <p:nvSpPr>
          <p:cNvPr id="24"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5"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26" name="表格 25"/>
          <p:cNvGraphicFramePr>
            <a:graphicFrameLocks noGrp="1"/>
          </p:cNvGraphicFramePr>
          <p:nvPr>
            <p:extLst>
              <p:ext uri="{D42A27DB-BD31-4B8C-83A1-F6EECF244321}">
                <p14:modId xmlns:p14="http://schemas.microsoft.com/office/powerpoint/2010/main" val="3428832915"/>
              </p:ext>
            </p:extLst>
          </p:nvPr>
        </p:nvGraphicFramePr>
        <p:xfrm>
          <a:off x="381908" y="85780"/>
          <a:ext cx="8654592" cy="335280"/>
        </p:xfrm>
        <a:graphic>
          <a:graphicData uri="http://schemas.openxmlformats.org/drawingml/2006/table">
            <a:tbl>
              <a:tblPr firstRow="1" bandRow="1">
                <a:tableStyleId>{5C22544A-7EE6-4342-B048-85BDC9FD1C3A}</a:tableStyleId>
              </a:tblPr>
              <a:tblGrid>
                <a:gridCol w="721216"/>
                <a:gridCol w="721216"/>
                <a:gridCol w="721216"/>
                <a:gridCol w="721216"/>
                <a:gridCol w="721216"/>
                <a:gridCol w="721216"/>
                <a:gridCol w="721216"/>
                <a:gridCol w="721216"/>
                <a:gridCol w="721216"/>
                <a:gridCol w="721216"/>
                <a:gridCol w="721216"/>
                <a:gridCol w="721216"/>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7" name="TextBox 26">
            <a:hlinkClick r:id="rId2" action="ppaction://hlinksldjump"/>
          </p:cNvPr>
          <p:cNvSpPr txBox="1"/>
          <p:nvPr/>
        </p:nvSpPr>
        <p:spPr>
          <a:xfrm>
            <a:off x="391167" y="80576"/>
            <a:ext cx="71300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28" name="TextBox 27">
            <a:hlinkClick r:id="rId3" action="ppaction://hlinksldjump"/>
          </p:cNvPr>
          <p:cNvSpPr txBox="1"/>
          <p:nvPr/>
        </p:nvSpPr>
        <p:spPr>
          <a:xfrm>
            <a:off x="1114495" y="82094"/>
            <a:ext cx="69547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29" name="TextBox 28">
            <a:hlinkClick r:id="rId4" action="ppaction://hlinksldjump"/>
          </p:cNvPr>
          <p:cNvSpPr txBox="1"/>
          <p:nvPr/>
        </p:nvSpPr>
        <p:spPr>
          <a:xfrm>
            <a:off x="1837120" y="81950"/>
            <a:ext cx="69839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30" name="TextBox 29">
            <a:hlinkClick r:id="rId5" action="ppaction://hlinksldjump"/>
          </p:cNvPr>
          <p:cNvSpPr txBox="1"/>
          <p:nvPr/>
        </p:nvSpPr>
        <p:spPr>
          <a:xfrm>
            <a:off x="2555729" y="81950"/>
            <a:ext cx="7165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31" name="TextBox 30">
            <a:hlinkClick r:id="rId6" action="ppaction://hlinksldjump"/>
          </p:cNvPr>
          <p:cNvSpPr txBox="1"/>
          <p:nvPr/>
        </p:nvSpPr>
        <p:spPr>
          <a:xfrm>
            <a:off x="3287033" y="81950"/>
            <a:ext cx="70537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32" name="TextBox 31">
            <a:hlinkClick r:id="rId7" action="ppaction://hlinksldjump"/>
          </p:cNvPr>
          <p:cNvSpPr txBox="1"/>
          <p:nvPr/>
        </p:nvSpPr>
        <p:spPr>
          <a:xfrm>
            <a:off x="3997986" y="81950"/>
            <a:ext cx="697305"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33" name="TextBox 32">
            <a:hlinkClick r:id="rId8" action="ppaction://hlinksldjump"/>
          </p:cNvPr>
          <p:cNvSpPr txBox="1"/>
          <p:nvPr/>
        </p:nvSpPr>
        <p:spPr>
          <a:xfrm>
            <a:off x="4714823" y="87054"/>
            <a:ext cx="70132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34" name="TextBox 33">
            <a:hlinkClick r:id="rId9" action="ppaction://hlinksldjump"/>
          </p:cNvPr>
          <p:cNvSpPr txBox="1"/>
          <p:nvPr/>
        </p:nvSpPr>
        <p:spPr>
          <a:xfrm>
            <a:off x="5450934" y="81950"/>
            <a:ext cx="691477"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35" name="TextBox 34">
            <a:hlinkClick r:id="rId10" action="ppaction://hlinksldjump"/>
          </p:cNvPr>
          <p:cNvSpPr txBox="1"/>
          <p:nvPr/>
        </p:nvSpPr>
        <p:spPr>
          <a:xfrm>
            <a:off x="6160294" y="76846"/>
            <a:ext cx="708342"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36" name="TextBox 35">
            <a:hlinkClick r:id="rId11" action="ppaction://hlinksldjump"/>
          </p:cNvPr>
          <p:cNvSpPr txBox="1"/>
          <p:nvPr/>
        </p:nvSpPr>
        <p:spPr>
          <a:xfrm>
            <a:off x="6883277" y="79362"/>
            <a:ext cx="697302"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42" name="TextBox 41">
            <a:hlinkClick r:id="rId12" action="ppaction://hlinksldjump"/>
          </p:cNvPr>
          <p:cNvSpPr txBox="1"/>
          <p:nvPr/>
        </p:nvSpPr>
        <p:spPr>
          <a:xfrm>
            <a:off x="7607938" y="81950"/>
            <a:ext cx="69438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43" name="TextBox 42">
            <a:hlinkClick r:id="rId13" action="ppaction://hlinksldjump"/>
          </p:cNvPr>
          <p:cNvSpPr txBox="1"/>
          <p:nvPr/>
        </p:nvSpPr>
        <p:spPr>
          <a:xfrm>
            <a:off x="8328744" y="84538"/>
            <a:ext cx="697302"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Tree>
    <p:extLst>
      <p:ext uri="{BB962C8B-B14F-4D97-AF65-F5344CB8AC3E}">
        <p14:creationId xmlns:p14="http://schemas.microsoft.com/office/powerpoint/2010/main" val="12814682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07218" y="540286"/>
            <a:ext cx="8683845" cy="3693319"/>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10.</a:t>
            </a:r>
            <a:r>
              <a:rPr lang="zh-CN" altLang="zh-CN" sz="2600" kern="100" dirty="0">
                <a:latin typeface="Times New Roman"/>
                <a:ea typeface="华文细黑"/>
                <a:cs typeface="Times New Roman"/>
              </a:rPr>
              <a:t>请以某诗人或词人的名字为开头，把下面的句子改写成排比句，可增删个别词语。</a:t>
            </a:r>
            <a:endParaRPr lang="zh-CN" altLang="zh-CN" sz="2600" kern="100" dirty="0">
              <a:latin typeface="宋体"/>
              <a:cs typeface="Courier New"/>
            </a:endParaRPr>
          </a:p>
          <a:p>
            <a:pPr algn="just">
              <a:lnSpc>
                <a:spcPct val="15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杜甫</a:t>
            </a:r>
            <a:r>
              <a:rPr lang="zh-CN" altLang="zh-CN" sz="2600" kern="100" dirty="0">
                <a:latin typeface="Times New Roman"/>
                <a:ea typeface="华文细黑"/>
                <a:cs typeface="Times New Roman"/>
              </a:rPr>
              <a:t>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何时倚虚幌，双照泪痕干</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将牵挂演绎得感人肺腑；因为牵挂，柳永的</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衣带渐宽终不悔，为伊消得人憔悴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令人荡气回肠；</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一种相思，两处闲愁</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，李清照将多少人的牵挂书写得缠绵悱恻</a:t>
            </a:r>
            <a:r>
              <a:rPr lang="zh-CN" altLang="zh-CN" sz="2600" kern="100" dirty="0" smtClean="0">
                <a:latin typeface="Times New Roman"/>
                <a:ea typeface="华文细黑"/>
                <a:cs typeface="Times New Roman"/>
              </a:rPr>
              <a:t>。</a:t>
            </a:r>
            <a:endParaRPr lang="zh-CN" altLang="zh-CN" sz="2600" kern="100" dirty="0">
              <a:latin typeface="宋体"/>
              <a:cs typeface="Courier New"/>
            </a:endParaRPr>
          </a:p>
        </p:txBody>
      </p:sp>
      <p:sp>
        <p:nvSpPr>
          <p:cNvPr id="24"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5"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26" name="表格 25"/>
          <p:cNvGraphicFramePr>
            <a:graphicFrameLocks noGrp="1"/>
          </p:cNvGraphicFramePr>
          <p:nvPr>
            <p:extLst>
              <p:ext uri="{D42A27DB-BD31-4B8C-83A1-F6EECF244321}">
                <p14:modId xmlns:p14="http://schemas.microsoft.com/office/powerpoint/2010/main" val="3428832915"/>
              </p:ext>
            </p:extLst>
          </p:nvPr>
        </p:nvGraphicFramePr>
        <p:xfrm>
          <a:off x="381908" y="85780"/>
          <a:ext cx="8654592" cy="335280"/>
        </p:xfrm>
        <a:graphic>
          <a:graphicData uri="http://schemas.openxmlformats.org/drawingml/2006/table">
            <a:tbl>
              <a:tblPr firstRow="1" bandRow="1">
                <a:tableStyleId>{5C22544A-7EE6-4342-B048-85BDC9FD1C3A}</a:tableStyleId>
              </a:tblPr>
              <a:tblGrid>
                <a:gridCol w="721216"/>
                <a:gridCol w="721216"/>
                <a:gridCol w="721216"/>
                <a:gridCol w="721216"/>
                <a:gridCol w="721216"/>
                <a:gridCol w="721216"/>
                <a:gridCol w="721216"/>
                <a:gridCol w="721216"/>
                <a:gridCol w="721216"/>
                <a:gridCol w="721216"/>
                <a:gridCol w="721216"/>
                <a:gridCol w="721216"/>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7" name="TextBox 26">
            <a:hlinkClick r:id="rId2" action="ppaction://hlinksldjump"/>
          </p:cNvPr>
          <p:cNvSpPr txBox="1"/>
          <p:nvPr/>
        </p:nvSpPr>
        <p:spPr>
          <a:xfrm>
            <a:off x="391167" y="80576"/>
            <a:ext cx="71300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28" name="TextBox 27">
            <a:hlinkClick r:id="rId3" action="ppaction://hlinksldjump"/>
          </p:cNvPr>
          <p:cNvSpPr txBox="1"/>
          <p:nvPr/>
        </p:nvSpPr>
        <p:spPr>
          <a:xfrm>
            <a:off x="1114495" y="82094"/>
            <a:ext cx="69547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29" name="TextBox 28">
            <a:hlinkClick r:id="rId4" action="ppaction://hlinksldjump"/>
          </p:cNvPr>
          <p:cNvSpPr txBox="1"/>
          <p:nvPr/>
        </p:nvSpPr>
        <p:spPr>
          <a:xfrm>
            <a:off x="1837120" y="81950"/>
            <a:ext cx="69839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30" name="TextBox 29">
            <a:hlinkClick r:id="rId5" action="ppaction://hlinksldjump"/>
          </p:cNvPr>
          <p:cNvSpPr txBox="1"/>
          <p:nvPr/>
        </p:nvSpPr>
        <p:spPr>
          <a:xfrm>
            <a:off x="2555729" y="81950"/>
            <a:ext cx="7165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31" name="TextBox 30">
            <a:hlinkClick r:id="rId6" action="ppaction://hlinksldjump"/>
          </p:cNvPr>
          <p:cNvSpPr txBox="1"/>
          <p:nvPr/>
        </p:nvSpPr>
        <p:spPr>
          <a:xfrm>
            <a:off x="3287033" y="81950"/>
            <a:ext cx="70537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32" name="TextBox 31">
            <a:hlinkClick r:id="rId7" action="ppaction://hlinksldjump"/>
          </p:cNvPr>
          <p:cNvSpPr txBox="1"/>
          <p:nvPr/>
        </p:nvSpPr>
        <p:spPr>
          <a:xfrm>
            <a:off x="3997986" y="81950"/>
            <a:ext cx="697305"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33" name="TextBox 32">
            <a:hlinkClick r:id="rId8" action="ppaction://hlinksldjump"/>
          </p:cNvPr>
          <p:cNvSpPr txBox="1"/>
          <p:nvPr/>
        </p:nvSpPr>
        <p:spPr>
          <a:xfrm>
            <a:off x="4714823" y="87054"/>
            <a:ext cx="70132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34" name="TextBox 33">
            <a:hlinkClick r:id="rId9" action="ppaction://hlinksldjump"/>
          </p:cNvPr>
          <p:cNvSpPr txBox="1"/>
          <p:nvPr/>
        </p:nvSpPr>
        <p:spPr>
          <a:xfrm>
            <a:off x="5450934" y="81950"/>
            <a:ext cx="691477"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35" name="TextBox 34">
            <a:hlinkClick r:id="rId10" action="ppaction://hlinksldjump"/>
          </p:cNvPr>
          <p:cNvSpPr txBox="1"/>
          <p:nvPr/>
        </p:nvSpPr>
        <p:spPr>
          <a:xfrm>
            <a:off x="6160294" y="76846"/>
            <a:ext cx="708342"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36" name="TextBox 35">
            <a:hlinkClick r:id="rId11" action="ppaction://hlinksldjump"/>
          </p:cNvPr>
          <p:cNvSpPr txBox="1"/>
          <p:nvPr/>
        </p:nvSpPr>
        <p:spPr>
          <a:xfrm>
            <a:off x="6883277" y="79362"/>
            <a:ext cx="697302"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39" name="TextBox 38">
            <a:hlinkClick r:id="rId12" action="ppaction://hlinksldjump"/>
          </p:cNvPr>
          <p:cNvSpPr txBox="1"/>
          <p:nvPr/>
        </p:nvSpPr>
        <p:spPr>
          <a:xfrm>
            <a:off x="7607938" y="81950"/>
            <a:ext cx="69438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40" name="TextBox 39">
            <a:hlinkClick r:id="rId13" action="ppaction://hlinksldjump"/>
          </p:cNvPr>
          <p:cNvSpPr txBox="1"/>
          <p:nvPr/>
        </p:nvSpPr>
        <p:spPr>
          <a:xfrm>
            <a:off x="8328744" y="84538"/>
            <a:ext cx="697302"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Tree>
    <p:extLst>
      <p:ext uri="{BB962C8B-B14F-4D97-AF65-F5344CB8AC3E}">
        <p14:creationId xmlns:p14="http://schemas.microsoft.com/office/powerpoint/2010/main" val="4043464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Box 33"/>
          <p:cNvSpPr txBox="1"/>
          <p:nvPr/>
        </p:nvSpPr>
        <p:spPr>
          <a:xfrm>
            <a:off x="178052" y="494342"/>
            <a:ext cx="8769291" cy="4524315"/>
          </a:xfrm>
          <a:prstGeom prst="rect">
            <a:avLst/>
          </a:prstGeom>
          <a:noFill/>
        </p:spPr>
        <p:txBody>
          <a:bodyPr wrap="square" rtlCol="0">
            <a:spAutoFit/>
          </a:bodyPr>
          <a:lstStyle/>
          <a:p>
            <a:pPr algn="just">
              <a:lnSpc>
                <a:spcPct val="150000"/>
              </a:lnSpc>
              <a:spcAft>
                <a:spcPts val="0"/>
              </a:spcAft>
            </a:pPr>
            <a:r>
              <a:rPr lang="en-US" altLang="zh-CN" sz="2400" kern="100" dirty="0">
                <a:latin typeface="Times New Roman"/>
                <a:ea typeface="华文细黑"/>
                <a:cs typeface="Courier New"/>
              </a:rPr>
              <a:t>1.</a:t>
            </a:r>
            <a:r>
              <a:rPr lang="zh-CN" altLang="zh-CN" sz="2400" kern="100" dirty="0">
                <a:latin typeface="Times New Roman"/>
                <a:ea typeface="华文细黑"/>
                <a:cs typeface="Times New Roman"/>
              </a:rPr>
              <a:t>将下面的三个短句整合为一个长单句。要求：保持原意，语句通顺，可调整语序，适当增删词语。</a:t>
            </a:r>
            <a:endParaRPr lang="zh-CN" altLang="zh-CN" sz="1000" kern="100" dirty="0">
              <a:latin typeface="宋体"/>
              <a:cs typeface="Courier New"/>
            </a:endParaRPr>
          </a:p>
          <a:p>
            <a:pPr algn="just">
              <a:lnSpc>
                <a:spcPct val="150000"/>
              </a:lnSpc>
              <a:spcAft>
                <a:spcPts val="0"/>
              </a:spcAft>
            </a:pPr>
            <a:r>
              <a:rPr lang="en-US" altLang="zh-CN" sz="2400" kern="100" dirty="0">
                <a:latin typeface="宋体"/>
                <a:ea typeface="华文细黑"/>
                <a:cs typeface="Times New Roman"/>
              </a:rPr>
              <a:t>①</a:t>
            </a:r>
            <a:r>
              <a:rPr lang="zh-CN" altLang="zh-CN" sz="2400" kern="100" dirty="0">
                <a:latin typeface="Times New Roman"/>
                <a:ea typeface="华文细黑"/>
                <a:cs typeface="Times New Roman"/>
              </a:rPr>
              <a:t>蒸发盐只有在海洋干涸的条件下才能形成是一个科学发现。</a:t>
            </a:r>
            <a:endParaRPr lang="zh-CN" altLang="zh-CN" sz="1000" kern="100" dirty="0">
              <a:latin typeface="宋体"/>
              <a:cs typeface="Courier New"/>
            </a:endParaRPr>
          </a:p>
          <a:p>
            <a:pPr algn="just">
              <a:lnSpc>
                <a:spcPct val="150000"/>
              </a:lnSpc>
              <a:spcAft>
                <a:spcPts val="0"/>
              </a:spcAft>
            </a:pPr>
            <a:r>
              <a:rPr lang="en-US" altLang="zh-CN" sz="2400" kern="100" dirty="0">
                <a:latin typeface="宋体"/>
                <a:ea typeface="华文细黑"/>
                <a:cs typeface="Times New Roman"/>
              </a:rPr>
              <a:t>②</a:t>
            </a:r>
            <a:r>
              <a:rPr lang="zh-CN" altLang="zh-CN" sz="2400" kern="100" dirty="0">
                <a:latin typeface="Times New Roman"/>
                <a:ea typeface="华文细黑"/>
                <a:cs typeface="Times New Roman"/>
              </a:rPr>
              <a:t>海洋地质学家根据这一科学发现认为，地中海曾经干涸过。</a:t>
            </a:r>
            <a:endParaRPr lang="zh-CN" altLang="zh-CN" sz="1000" kern="100" dirty="0">
              <a:latin typeface="宋体"/>
              <a:cs typeface="Courier New"/>
            </a:endParaRPr>
          </a:p>
          <a:p>
            <a:pPr algn="just">
              <a:lnSpc>
                <a:spcPct val="150000"/>
              </a:lnSpc>
              <a:spcAft>
                <a:spcPts val="0"/>
              </a:spcAft>
            </a:pPr>
            <a:r>
              <a:rPr lang="en-US" altLang="zh-CN" sz="2400" kern="100" dirty="0">
                <a:latin typeface="宋体"/>
                <a:ea typeface="华文细黑"/>
                <a:cs typeface="Times New Roman"/>
              </a:rPr>
              <a:t>③</a:t>
            </a:r>
            <a:r>
              <a:rPr lang="zh-CN" altLang="zh-CN" sz="2400" kern="100" dirty="0">
                <a:latin typeface="Times New Roman"/>
                <a:ea typeface="华文细黑"/>
                <a:cs typeface="Times New Roman"/>
              </a:rPr>
              <a:t>海洋地质学家还认为，地中海可能一度是沙滩。</a:t>
            </a:r>
            <a:endParaRPr lang="zh-CN" altLang="zh-CN" sz="1000" kern="100" dirty="0">
              <a:latin typeface="宋体"/>
              <a:cs typeface="Courier New"/>
            </a:endParaRPr>
          </a:p>
          <a:p>
            <a:pPr>
              <a:lnSpc>
                <a:spcPct val="150000"/>
              </a:lnSpc>
            </a:pPr>
            <a:r>
              <a:rPr lang="zh-CN" altLang="zh-CN" sz="2400" dirty="0">
                <a:latin typeface="Times New Roman"/>
                <a:ea typeface="华文细黑"/>
                <a:cs typeface="Times New Roman"/>
              </a:rPr>
              <a:t>答：</a:t>
            </a:r>
            <a:r>
              <a:rPr lang="en-US" altLang="zh-CN" sz="2400" dirty="0" smtClean="0">
                <a:latin typeface="Times New Roman"/>
                <a:ea typeface="华文细黑"/>
              </a:rPr>
              <a:t>__________________________________________________</a:t>
            </a:r>
          </a:p>
          <a:p>
            <a:pPr>
              <a:lnSpc>
                <a:spcPct val="150000"/>
              </a:lnSpc>
            </a:pPr>
            <a:r>
              <a:rPr lang="en-GB" altLang="zh-CN" sz="2400" kern="100" dirty="0" smtClean="0">
                <a:latin typeface="Times New Roman"/>
                <a:ea typeface="华文细黑"/>
                <a:cs typeface="Courier New"/>
              </a:rPr>
              <a:t>______________________________________________________</a:t>
            </a:r>
          </a:p>
          <a:p>
            <a:pPr>
              <a:lnSpc>
                <a:spcPct val="150000"/>
              </a:lnSpc>
            </a:pPr>
            <a:r>
              <a:rPr lang="en-GB" altLang="zh-CN" sz="2400" kern="100" dirty="0" smtClean="0">
                <a:latin typeface="Times New Roman"/>
                <a:ea typeface="华文细黑"/>
                <a:cs typeface="Courier New"/>
              </a:rPr>
              <a:t>_______</a:t>
            </a:r>
            <a:endParaRPr lang="zh-CN" altLang="zh-CN" sz="2400" kern="100" dirty="0">
              <a:latin typeface="宋体"/>
              <a:cs typeface="Courier New"/>
            </a:endParaRPr>
          </a:p>
        </p:txBody>
      </p:sp>
      <p:sp>
        <p:nvSpPr>
          <p:cNvPr id="74"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75"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76" name="表格 75"/>
          <p:cNvGraphicFramePr>
            <a:graphicFrameLocks noGrp="1"/>
          </p:cNvGraphicFramePr>
          <p:nvPr>
            <p:extLst>
              <p:ext uri="{D42A27DB-BD31-4B8C-83A1-F6EECF244321}">
                <p14:modId xmlns:p14="http://schemas.microsoft.com/office/powerpoint/2010/main" val="3811700578"/>
              </p:ext>
            </p:extLst>
          </p:nvPr>
        </p:nvGraphicFramePr>
        <p:xfrm>
          <a:off x="381908" y="85780"/>
          <a:ext cx="8654592" cy="335280"/>
        </p:xfrm>
        <a:graphic>
          <a:graphicData uri="http://schemas.openxmlformats.org/drawingml/2006/table">
            <a:tbl>
              <a:tblPr firstRow="1" bandRow="1">
                <a:tableStyleId>{5C22544A-7EE6-4342-B048-85BDC9FD1C3A}</a:tableStyleId>
              </a:tblPr>
              <a:tblGrid>
                <a:gridCol w="721216"/>
                <a:gridCol w="721216"/>
                <a:gridCol w="721216"/>
                <a:gridCol w="721216"/>
                <a:gridCol w="721216"/>
                <a:gridCol w="721216"/>
                <a:gridCol w="721216"/>
                <a:gridCol w="721216"/>
                <a:gridCol w="721216"/>
                <a:gridCol w="721216"/>
                <a:gridCol w="721216"/>
                <a:gridCol w="721216"/>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77" name="TextBox 76">
            <a:hlinkClick r:id="rId2" action="ppaction://hlinksldjump"/>
          </p:cNvPr>
          <p:cNvSpPr txBox="1"/>
          <p:nvPr/>
        </p:nvSpPr>
        <p:spPr>
          <a:xfrm>
            <a:off x="391167" y="80576"/>
            <a:ext cx="713006"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78" name="TextBox 77">
            <a:hlinkClick r:id="rId3" action="ppaction://hlinksldjump"/>
          </p:cNvPr>
          <p:cNvSpPr txBox="1"/>
          <p:nvPr/>
        </p:nvSpPr>
        <p:spPr>
          <a:xfrm>
            <a:off x="1114495" y="82094"/>
            <a:ext cx="69547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79" name="TextBox 78">
            <a:hlinkClick r:id="rId4" action="ppaction://hlinksldjump"/>
          </p:cNvPr>
          <p:cNvSpPr txBox="1"/>
          <p:nvPr/>
        </p:nvSpPr>
        <p:spPr>
          <a:xfrm>
            <a:off x="1837120" y="81950"/>
            <a:ext cx="69839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80" name="TextBox 79">
            <a:hlinkClick r:id="rId5" action="ppaction://hlinksldjump"/>
          </p:cNvPr>
          <p:cNvSpPr txBox="1"/>
          <p:nvPr/>
        </p:nvSpPr>
        <p:spPr>
          <a:xfrm>
            <a:off x="2555729" y="81950"/>
            <a:ext cx="7165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81" name="TextBox 80">
            <a:hlinkClick r:id="rId6" action="ppaction://hlinksldjump"/>
          </p:cNvPr>
          <p:cNvSpPr txBox="1"/>
          <p:nvPr/>
        </p:nvSpPr>
        <p:spPr>
          <a:xfrm>
            <a:off x="3287033" y="81950"/>
            <a:ext cx="70537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82" name="TextBox 81">
            <a:hlinkClick r:id="rId7" action="ppaction://hlinksldjump"/>
          </p:cNvPr>
          <p:cNvSpPr txBox="1"/>
          <p:nvPr/>
        </p:nvSpPr>
        <p:spPr>
          <a:xfrm>
            <a:off x="3997986" y="81950"/>
            <a:ext cx="697305"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83" name="TextBox 82">
            <a:hlinkClick r:id="rId8" action="ppaction://hlinksldjump"/>
          </p:cNvPr>
          <p:cNvSpPr txBox="1"/>
          <p:nvPr/>
        </p:nvSpPr>
        <p:spPr>
          <a:xfrm>
            <a:off x="4714823" y="87054"/>
            <a:ext cx="70132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84" name="TextBox 83">
            <a:hlinkClick r:id="rId9" action="ppaction://hlinksldjump"/>
          </p:cNvPr>
          <p:cNvSpPr txBox="1"/>
          <p:nvPr/>
        </p:nvSpPr>
        <p:spPr>
          <a:xfrm>
            <a:off x="5450934" y="81950"/>
            <a:ext cx="691477"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85" name="TextBox 84">
            <a:hlinkClick r:id="rId10" action="ppaction://hlinksldjump"/>
          </p:cNvPr>
          <p:cNvSpPr txBox="1"/>
          <p:nvPr/>
        </p:nvSpPr>
        <p:spPr>
          <a:xfrm>
            <a:off x="6160294" y="76846"/>
            <a:ext cx="708342"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86" name="TextBox 85">
            <a:hlinkClick r:id="rId11" action="ppaction://hlinksldjump"/>
          </p:cNvPr>
          <p:cNvSpPr txBox="1"/>
          <p:nvPr/>
        </p:nvSpPr>
        <p:spPr>
          <a:xfrm>
            <a:off x="6883277" y="79362"/>
            <a:ext cx="697302"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87" name="TextBox 86">
            <a:hlinkClick r:id="rId12" action="ppaction://hlinksldjump"/>
          </p:cNvPr>
          <p:cNvSpPr txBox="1"/>
          <p:nvPr/>
        </p:nvSpPr>
        <p:spPr>
          <a:xfrm>
            <a:off x="7607938" y="81950"/>
            <a:ext cx="69438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88" name="TextBox 87">
            <a:hlinkClick r:id="rId13" action="ppaction://hlinksldjump"/>
          </p:cNvPr>
          <p:cNvSpPr txBox="1"/>
          <p:nvPr/>
        </p:nvSpPr>
        <p:spPr>
          <a:xfrm>
            <a:off x="8328744" y="84538"/>
            <a:ext cx="697302"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3" name="矩形 2"/>
          <p:cNvSpPr/>
          <p:nvPr/>
        </p:nvSpPr>
        <p:spPr>
          <a:xfrm>
            <a:off x="190560" y="3205500"/>
            <a:ext cx="8345003" cy="1754326"/>
          </a:xfrm>
          <a:prstGeom prst="rect">
            <a:avLst/>
          </a:prstGeom>
        </p:spPr>
        <p:txBody>
          <a:bodyPr>
            <a:spAutoFit/>
          </a:bodyPr>
          <a:lstStyle/>
          <a:p>
            <a:pPr>
              <a:lnSpc>
                <a:spcPct val="150000"/>
              </a:lnSpc>
            </a:pPr>
            <a:r>
              <a:rPr lang="en-US" altLang="zh-CN" sz="2400" dirty="0" smtClean="0">
                <a:solidFill>
                  <a:srgbClr val="E46C0A"/>
                </a:solidFill>
                <a:latin typeface="Times New Roman"/>
                <a:ea typeface="华文细黑"/>
              </a:rPr>
              <a:t>        (</a:t>
            </a:r>
            <a:r>
              <a:rPr lang="zh-CN" altLang="zh-CN" sz="2400" dirty="0">
                <a:solidFill>
                  <a:srgbClr val="E46C0A"/>
                </a:solidFill>
                <a:latin typeface="Times New Roman"/>
                <a:ea typeface="华文细黑"/>
                <a:cs typeface="Times New Roman"/>
              </a:rPr>
              <a:t>示例</a:t>
            </a:r>
            <a:r>
              <a:rPr lang="en-US" altLang="zh-CN" sz="2400" dirty="0">
                <a:solidFill>
                  <a:srgbClr val="E46C0A"/>
                </a:solidFill>
                <a:latin typeface="Times New Roman"/>
                <a:ea typeface="华文细黑"/>
              </a:rPr>
              <a:t>)</a:t>
            </a:r>
            <a:r>
              <a:rPr lang="zh-CN" altLang="zh-CN" sz="2400" dirty="0">
                <a:solidFill>
                  <a:srgbClr val="E46C0A"/>
                </a:solidFill>
                <a:latin typeface="Times New Roman"/>
                <a:ea typeface="华文细黑"/>
                <a:cs typeface="Times New Roman"/>
              </a:rPr>
              <a:t>海洋地质学家根据蒸发盐只有在海洋干涸的条件下才能形成这一科学发现认为地中海曾经干涸过而且可能一度是沙滩。</a:t>
            </a:r>
            <a:endParaRPr lang="zh-CN" altLang="en-US" sz="2400" dirty="0"/>
          </a:p>
        </p:txBody>
      </p:sp>
    </p:spTree>
    <p:extLst>
      <p:ext uri="{BB962C8B-B14F-4D97-AF65-F5344CB8AC3E}">
        <p14:creationId xmlns:p14="http://schemas.microsoft.com/office/powerpoint/2010/main" val="2041058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0207" y="970459"/>
            <a:ext cx="8597866" cy="2416239"/>
          </a:xfrm>
          <a:prstGeom prst="rect">
            <a:avLst/>
          </a:prstGeom>
        </p:spPr>
        <p:txBody>
          <a:bodyPr>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a:solidFill>
                  <a:srgbClr val="E46C0A"/>
                </a:solidFill>
                <a:latin typeface="Times New Roman"/>
                <a:ea typeface="华文细黑"/>
                <a:cs typeface="Courier New"/>
              </a:rPr>
              <a:t>(</a:t>
            </a:r>
            <a:r>
              <a:rPr lang="zh-CN" altLang="zh-CN" sz="2600" kern="100" dirty="0">
                <a:solidFill>
                  <a:srgbClr val="E46C0A"/>
                </a:solidFill>
                <a:latin typeface="Times New Roman"/>
                <a:ea typeface="华文细黑"/>
                <a:cs typeface="Times New Roman"/>
              </a:rPr>
              <a:t>示例</a:t>
            </a:r>
            <a:r>
              <a:rPr lang="en-US" altLang="zh-CN" sz="2600" kern="100" dirty="0">
                <a:solidFill>
                  <a:srgbClr val="E46C0A"/>
                </a:solidFill>
                <a:latin typeface="Times New Roman"/>
                <a:ea typeface="华文细黑"/>
                <a:cs typeface="Courier New"/>
              </a:rPr>
              <a:t>)</a:t>
            </a:r>
            <a:r>
              <a:rPr lang="zh-CN" altLang="zh-CN" sz="2600" kern="100" dirty="0">
                <a:solidFill>
                  <a:srgbClr val="E46C0A"/>
                </a:solidFill>
                <a:latin typeface="Times New Roman"/>
                <a:ea typeface="华文细黑"/>
                <a:cs typeface="Times New Roman"/>
              </a:rPr>
              <a:t>杜甫的</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何时倚虚幌，双照泪痕干</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将牵挂演绎得感人肺腑；柳永的</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衣带渐宽终不悔，为伊消得人憔悴</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将牵挂吟唱得荡气回肠；李清照的</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一种相思，两处闲愁</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将多少人的牵挂书写得缠绵悱恻。</a:t>
            </a:r>
            <a:endParaRPr lang="zh-CN" altLang="zh-CN" sz="1050" kern="100" dirty="0">
              <a:effectLst/>
              <a:latin typeface="宋体"/>
              <a:cs typeface="Courier New"/>
            </a:endParaRPr>
          </a:p>
        </p:txBody>
      </p:sp>
      <p:sp>
        <p:nvSpPr>
          <p:cNvPr id="24"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5"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26" name="表格 25"/>
          <p:cNvGraphicFramePr>
            <a:graphicFrameLocks noGrp="1"/>
          </p:cNvGraphicFramePr>
          <p:nvPr>
            <p:extLst>
              <p:ext uri="{D42A27DB-BD31-4B8C-83A1-F6EECF244321}">
                <p14:modId xmlns:p14="http://schemas.microsoft.com/office/powerpoint/2010/main" val="3738017443"/>
              </p:ext>
            </p:extLst>
          </p:nvPr>
        </p:nvGraphicFramePr>
        <p:xfrm>
          <a:off x="381908" y="85780"/>
          <a:ext cx="8654592" cy="335280"/>
        </p:xfrm>
        <a:graphic>
          <a:graphicData uri="http://schemas.openxmlformats.org/drawingml/2006/table">
            <a:tbl>
              <a:tblPr firstRow="1" bandRow="1">
                <a:tableStyleId>{5C22544A-7EE6-4342-B048-85BDC9FD1C3A}</a:tableStyleId>
              </a:tblPr>
              <a:tblGrid>
                <a:gridCol w="721216"/>
                <a:gridCol w="721216"/>
                <a:gridCol w="721216"/>
                <a:gridCol w="721216"/>
                <a:gridCol w="721216"/>
                <a:gridCol w="721216"/>
                <a:gridCol w="721216"/>
                <a:gridCol w="721216"/>
                <a:gridCol w="721216"/>
                <a:gridCol w="721216"/>
                <a:gridCol w="721216"/>
                <a:gridCol w="721216"/>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7" name="TextBox 26">
            <a:hlinkClick r:id="rId2" action="ppaction://hlinksldjump"/>
          </p:cNvPr>
          <p:cNvSpPr txBox="1"/>
          <p:nvPr/>
        </p:nvSpPr>
        <p:spPr>
          <a:xfrm>
            <a:off x="391167" y="80576"/>
            <a:ext cx="71300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28" name="TextBox 27">
            <a:hlinkClick r:id="rId3" action="ppaction://hlinksldjump"/>
          </p:cNvPr>
          <p:cNvSpPr txBox="1"/>
          <p:nvPr/>
        </p:nvSpPr>
        <p:spPr>
          <a:xfrm>
            <a:off x="1114495" y="82094"/>
            <a:ext cx="69547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29" name="TextBox 28">
            <a:hlinkClick r:id="rId4" action="ppaction://hlinksldjump"/>
          </p:cNvPr>
          <p:cNvSpPr txBox="1"/>
          <p:nvPr/>
        </p:nvSpPr>
        <p:spPr>
          <a:xfrm>
            <a:off x="1837120" y="81950"/>
            <a:ext cx="69839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30" name="TextBox 29">
            <a:hlinkClick r:id="rId5" action="ppaction://hlinksldjump"/>
          </p:cNvPr>
          <p:cNvSpPr txBox="1"/>
          <p:nvPr/>
        </p:nvSpPr>
        <p:spPr>
          <a:xfrm>
            <a:off x="2555729" y="81950"/>
            <a:ext cx="7165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31" name="TextBox 30">
            <a:hlinkClick r:id="rId6" action="ppaction://hlinksldjump"/>
          </p:cNvPr>
          <p:cNvSpPr txBox="1"/>
          <p:nvPr/>
        </p:nvSpPr>
        <p:spPr>
          <a:xfrm>
            <a:off x="3287033" y="81950"/>
            <a:ext cx="70537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32" name="TextBox 31">
            <a:hlinkClick r:id="rId7" action="ppaction://hlinksldjump"/>
          </p:cNvPr>
          <p:cNvSpPr txBox="1"/>
          <p:nvPr/>
        </p:nvSpPr>
        <p:spPr>
          <a:xfrm>
            <a:off x="3997986" y="81950"/>
            <a:ext cx="697305"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33" name="TextBox 32">
            <a:hlinkClick r:id="rId8" action="ppaction://hlinksldjump"/>
          </p:cNvPr>
          <p:cNvSpPr txBox="1"/>
          <p:nvPr/>
        </p:nvSpPr>
        <p:spPr>
          <a:xfrm>
            <a:off x="4714823" y="87054"/>
            <a:ext cx="70132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34" name="TextBox 33">
            <a:hlinkClick r:id="rId9" action="ppaction://hlinksldjump"/>
          </p:cNvPr>
          <p:cNvSpPr txBox="1"/>
          <p:nvPr/>
        </p:nvSpPr>
        <p:spPr>
          <a:xfrm>
            <a:off x="5450934" y="81950"/>
            <a:ext cx="691477"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35" name="TextBox 34">
            <a:hlinkClick r:id="rId10" action="ppaction://hlinksldjump"/>
          </p:cNvPr>
          <p:cNvSpPr txBox="1"/>
          <p:nvPr/>
        </p:nvSpPr>
        <p:spPr>
          <a:xfrm>
            <a:off x="6160294" y="76846"/>
            <a:ext cx="708342"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36" name="TextBox 35">
            <a:hlinkClick r:id="rId11" action="ppaction://hlinksldjump"/>
          </p:cNvPr>
          <p:cNvSpPr txBox="1"/>
          <p:nvPr/>
        </p:nvSpPr>
        <p:spPr>
          <a:xfrm>
            <a:off x="6883277" y="79362"/>
            <a:ext cx="697302"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39" name="TextBox 38">
            <a:hlinkClick r:id="rId12" action="ppaction://hlinksldjump"/>
          </p:cNvPr>
          <p:cNvSpPr txBox="1"/>
          <p:nvPr/>
        </p:nvSpPr>
        <p:spPr>
          <a:xfrm>
            <a:off x="7607938" y="81950"/>
            <a:ext cx="69438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40" name="TextBox 39">
            <a:hlinkClick r:id="rId13" action="ppaction://hlinksldjump"/>
          </p:cNvPr>
          <p:cNvSpPr txBox="1"/>
          <p:nvPr/>
        </p:nvSpPr>
        <p:spPr>
          <a:xfrm>
            <a:off x="8328744" y="84538"/>
            <a:ext cx="697302"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Tree>
    <p:extLst>
      <p:ext uri="{BB962C8B-B14F-4D97-AF65-F5344CB8AC3E}">
        <p14:creationId xmlns:p14="http://schemas.microsoft.com/office/powerpoint/2010/main" val="3464856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76579" y="513839"/>
            <a:ext cx="8821322" cy="4013406"/>
          </a:xfrm>
          <a:prstGeom prst="rect">
            <a:avLst/>
          </a:prstGeom>
        </p:spPr>
        <p:txBody>
          <a:bodyPr>
            <a:spAutoFit/>
          </a:bodyPr>
          <a:lstStyle/>
          <a:p>
            <a:pPr algn="just">
              <a:lnSpc>
                <a:spcPct val="140000"/>
              </a:lnSpc>
              <a:spcAft>
                <a:spcPts val="0"/>
              </a:spcAft>
            </a:pPr>
            <a:r>
              <a:rPr lang="en-US" altLang="zh-CN" sz="2600" kern="100" dirty="0">
                <a:latin typeface="Times New Roman"/>
                <a:ea typeface="华文细黑"/>
                <a:cs typeface="Courier New"/>
              </a:rPr>
              <a:t>11.</a:t>
            </a:r>
            <a:r>
              <a:rPr lang="zh-CN" altLang="zh-CN" sz="2600" kern="100" dirty="0">
                <a:latin typeface="Times New Roman"/>
                <a:ea typeface="华文细黑"/>
                <a:cs typeface="Times New Roman"/>
              </a:rPr>
              <a:t>用浅显易懂的语言转述陈佩斯的话，不超过</a:t>
            </a:r>
            <a:r>
              <a:rPr lang="en-US" altLang="zh-CN" sz="2600" kern="100" dirty="0">
                <a:latin typeface="Times New Roman"/>
                <a:ea typeface="华文细黑"/>
                <a:cs typeface="Courier New"/>
              </a:rPr>
              <a:t>25</a:t>
            </a:r>
            <a:r>
              <a:rPr lang="zh-CN" altLang="zh-CN" sz="2600" kern="100" dirty="0">
                <a:latin typeface="Times New Roman"/>
                <a:ea typeface="华文细黑"/>
                <a:cs typeface="Times New Roman"/>
              </a:rPr>
              <a:t>个字。</a:t>
            </a:r>
            <a:endParaRPr lang="zh-CN" altLang="zh-CN" sz="2600" kern="100" dirty="0">
              <a:latin typeface="宋体"/>
              <a:cs typeface="Courier New"/>
            </a:endParaRPr>
          </a:p>
          <a:p>
            <a:pPr algn="just">
              <a:lnSpc>
                <a:spcPct val="14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陈</a:t>
            </a:r>
            <a:r>
              <a:rPr lang="zh-CN" altLang="zh-CN" sz="2600" kern="100" dirty="0">
                <a:latin typeface="Times New Roman"/>
                <a:ea typeface="华文细黑"/>
                <a:cs typeface="Times New Roman"/>
              </a:rPr>
              <a:t>佩斯钟情喜剧艺术，他创办的大道喜剧院已经正式鸣锣开演。对于正在从事喜剧演出的演员来说，从演出的剧目中截取一部分到春晚舞台上去展示自己的风采，这应当是求之不得的好事。但是，陈佩斯拒绝了央视的邀请，明确表示不参加蛇年春晚小品演出，他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我们的作品不是羊肉串，不是糖葫芦，所以没有适合的。</a:t>
            </a:r>
            <a:r>
              <a:rPr lang="en-US" altLang="zh-CN" sz="2600" kern="100" dirty="0" smtClean="0">
                <a:latin typeface="宋体"/>
                <a:ea typeface="华文细黑"/>
                <a:cs typeface="Times New Roman"/>
              </a:rPr>
              <a:t>”</a:t>
            </a:r>
            <a:endParaRPr lang="zh-CN" altLang="zh-CN" sz="2600" kern="100" dirty="0">
              <a:latin typeface="宋体"/>
              <a:cs typeface="Courier New"/>
            </a:endParaRPr>
          </a:p>
        </p:txBody>
      </p:sp>
      <p:sp>
        <p:nvSpPr>
          <p:cNvPr id="23"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4"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25" name="表格 24"/>
          <p:cNvGraphicFramePr>
            <a:graphicFrameLocks noGrp="1"/>
          </p:cNvGraphicFramePr>
          <p:nvPr>
            <p:extLst>
              <p:ext uri="{D42A27DB-BD31-4B8C-83A1-F6EECF244321}">
                <p14:modId xmlns:p14="http://schemas.microsoft.com/office/powerpoint/2010/main" val="1385857413"/>
              </p:ext>
            </p:extLst>
          </p:nvPr>
        </p:nvGraphicFramePr>
        <p:xfrm>
          <a:off x="381908" y="85780"/>
          <a:ext cx="8654592" cy="335280"/>
        </p:xfrm>
        <a:graphic>
          <a:graphicData uri="http://schemas.openxmlformats.org/drawingml/2006/table">
            <a:tbl>
              <a:tblPr firstRow="1" bandRow="1">
                <a:tableStyleId>{5C22544A-7EE6-4342-B048-85BDC9FD1C3A}</a:tableStyleId>
              </a:tblPr>
              <a:tblGrid>
                <a:gridCol w="721216"/>
                <a:gridCol w="721216"/>
                <a:gridCol w="721216"/>
                <a:gridCol w="721216"/>
                <a:gridCol w="721216"/>
                <a:gridCol w="721216"/>
                <a:gridCol w="721216"/>
                <a:gridCol w="721216"/>
                <a:gridCol w="721216"/>
                <a:gridCol w="721216"/>
                <a:gridCol w="721216"/>
                <a:gridCol w="721216"/>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6" name="TextBox 25">
            <a:hlinkClick r:id="rId2" action="ppaction://hlinksldjump"/>
          </p:cNvPr>
          <p:cNvSpPr txBox="1"/>
          <p:nvPr/>
        </p:nvSpPr>
        <p:spPr>
          <a:xfrm>
            <a:off x="391167" y="80576"/>
            <a:ext cx="71300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27" name="TextBox 26">
            <a:hlinkClick r:id="rId3" action="ppaction://hlinksldjump"/>
          </p:cNvPr>
          <p:cNvSpPr txBox="1"/>
          <p:nvPr/>
        </p:nvSpPr>
        <p:spPr>
          <a:xfrm>
            <a:off x="1114495" y="82094"/>
            <a:ext cx="69547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28" name="TextBox 27">
            <a:hlinkClick r:id="rId4" action="ppaction://hlinksldjump"/>
          </p:cNvPr>
          <p:cNvSpPr txBox="1"/>
          <p:nvPr/>
        </p:nvSpPr>
        <p:spPr>
          <a:xfrm>
            <a:off x="1837120" y="81950"/>
            <a:ext cx="69839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29" name="TextBox 28">
            <a:hlinkClick r:id="rId5" action="ppaction://hlinksldjump"/>
          </p:cNvPr>
          <p:cNvSpPr txBox="1"/>
          <p:nvPr/>
        </p:nvSpPr>
        <p:spPr>
          <a:xfrm>
            <a:off x="2555729" y="81950"/>
            <a:ext cx="7165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30" name="TextBox 29">
            <a:hlinkClick r:id="rId6" action="ppaction://hlinksldjump"/>
          </p:cNvPr>
          <p:cNvSpPr txBox="1"/>
          <p:nvPr/>
        </p:nvSpPr>
        <p:spPr>
          <a:xfrm>
            <a:off x="3287033" y="81950"/>
            <a:ext cx="70537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31" name="TextBox 30">
            <a:hlinkClick r:id="rId7" action="ppaction://hlinksldjump"/>
          </p:cNvPr>
          <p:cNvSpPr txBox="1"/>
          <p:nvPr/>
        </p:nvSpPr>
        <p:spPr>
          <a:xfrm>
            <a:off x="3997986" y="81950"/>
            <a:ext cx="697305"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32" name="TextBox 31">
            <a:hlinkClick r:id="rId8" action="ppaction://hlinksldjump"/>
          </p:cNvPr>
          <p:cNvSpPr txBox="1"/>
          <p:nvPr/>
        </p:nvSpPr>
        <p:spPr>
          <a:xfrm>
            <a:off x="4714823" y="87054"/>
            <a:ext cx="70132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33" name="TextBox 32">
            <a:hlinkClick r:id="rId9" action="ppaction://hlinksldjump"/>
          </p:cNvPr>
          <p:cNvSpPr txBox="1"/>
          <p:nvPr/>
        </p:nvSpPr>
        <p:spPr>
          <a:xfrm>
            <a:off x="5450934" y="81950"/>
            <a:ext cx="691477"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34" name="TextBox 33">
            <a:hlinkClick r:id="rId10" action="ppaction://hlinksldjump"/>
          </p:cNvPr>
          <p:cNvSpPr txBox="1"/>
          <p:nvPr/>
        </p:nvSpPr>
        <p:spPr>
          <a:xfrm>
            <a:off x="6160294" y="76846"/>
            <a:ext cx="708342"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35" name="TextBox 34">
            <a:hlinkClick r:id="rId11" action="ppaction://hlinksldjump"/>
          </p:cNvPr>
          <p:cNvSpPr txBox="1"/>
          <p:nvPr/>
        </p:nvSpPr>
        <p:spPr>
          <a:xfrm>
            <a:off x="6883277" y="79362"/>
            <a:ext cx="697302"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36" name="TextBox 35">
            <a:hlinkClick r:id="rId12" action="ppaction://hlinksldjump"/>
          </p:cNvPr>
          <p:cNvSpPr txBox="1"/>
          <p:nvPr/>
        </p:nvSpPr>
        <p:spPr>
          <a:xfrm>
            <a:off x="7607938" y="81950"/>
            <a:ext cx="694384"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39" name="TextBox 38">
            <a:hlinkClick r:id="rId13" action="ppaction://hlinksldjump"/>
          </p:cNvPr>
          <p:cNvSpPr txBox="1"/>
          <p:nvPr/>
        </p:nvSpPr>
        <p:spPr>
          <a:xfrm>
            <a:off x="8328744" y="84538"/>
            <a:ext cx="697302"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Tree>
    <p:extLst>
      <p:ext uri="{BB962C8B-B14F-4D97-AF65-F5344CB8AC3E}">
        <p14:creationId xmlns:p14="http://schemas.microsoft.com/office/powerpoint/2010/main" val="111560443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48334" y="529238"/>
            <a:ext cx="8683844" cy="4506811"/>
          </a:xfrm>
          <a:prstGeom prst="rect">
            <a:avLst/>
          </a:prstGeom>
        </p:spPr>
        <p:txBody>
          <a:bodyPr>
            <a:spAutoFit/>
          </a:bodyPr>
          <a:lstStyle/>
          <a:p>
            <a:pPr algn="just">
              <a:lnSpc>
                <a:spcPct val="140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陈佩斯的话运用了暗喻的修辞手法，以羊肉串和糖葫芦来比喻喜剧小品，说自己的喜剧作品是有机的整体，是环环相扣的，不像羊肉串和糖葫芦可以取出来一部分，所以不适合拿出其中几个片段来演出。</a:t>
            </a:r>
            <a:endParaRPr lang="zh-CN" altLang="zh-CN" sz="1050" kern="100" dirty="0">
              <a:latin typeface="宋体"/>
              <a:cs typeface="Courier New"/>
            </a:endParaRPr>
          </a:p>
          <a:p>
            <a:pPr algn="just">
              <a:lnSpc>
                <a:spcPct val="140000"/>
              </a:lnSpc>
              <a:spcAft>
                <a:spcPts val="0"/>
              </a:spcAft>
            </a:pPr>
            <a:r>
              <a:rPr lang="zh-CN" altLang="zh-CN" sz="2600" kern="100" dirty="0">
                <a:latin typeface="Times New Roman"/>
                <a:ea typeface="华文细黑"/>
                <a:cs typeface="Times New Roman"/>
              </a:rPr>
              <a:t>作答本题，可联系上文来分析，上文提到</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从演出的剧目中截取一部分</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，可知他的作品是一个整体，拿出几个片段单独演出不合适。</a:t>
            </a:r>
            <a:endParaRPr lang="zh-CN" altLang="zh-CN" sz="1050" kern="100" dirty="0">
              <a:latin typeface="宋体"/>
              <a:cs typeface="Courier New"/>
            </a:endParaRPr>
          </a:p>
          <a:p>
            <a:pPr algn="just">
              <a:lnSpc>
                <a:spcPct val="14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zh-CN" altLang="zh-CN" sz="2600" kern="100" dirty="0">
                <a:solidFill>
                  <a:srgbClr val="E46C0A"/>
                </a:solidFill>
                <a:latin typeface="Times New Roman"/>
                <a:ea typeface="华文细黑"/>
                <a:cs typeface="Times New Roman"/>
              </a:rPr>
              <a:t>我们的作品环环相扣，不好拿几个片段单独演出。</a:t>
            </a:r>
            <a:endParaRPr lang="zh-CN" altLang="zh-CN" sz="1050" kern="100" dirty="0">
              <a:effectLst/>
              <a:latin typeface="宋体"/>
              <a:cs typeface="Courier New"/>
            </a:endParaRPr>
          </a:p>
        </p:txBody>
      </p:sp>
      <p:sp>
        <p:nvSpPr>
          <p:cNvPr id="23"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4"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25" name="表格 24"/>
          <p:cNvGraphicFramePr>
            <a:graphicFrameLocks noGrp="1"/>
          </p:cNvGraphicFramePr>
          <p:nvPr>
            <p:extLst>
              <p:ext uri="{D42A27DB-BD31-4B8C-83A1-F6EECF244321}">
                <p14:modId xmlns:p14="http://schemas.microsoft.com/office/powerpoint/2010/main" val="1147676067"/>
              </p:ext>
            </p:extLst>
          </p:nvPr>
        </p:nvGraphicFramePr>
        <p:xfrm>
          <a:off x="381908" y="85780"/>
          <a:ext cx="8654592" cy="335280"/>
        </p:xfrm>
        <a:graphic>
          <a:graphicData uri="http://schemas.openxmlformats.org/drawingml/2006/table">
            <a:tbl>
              <a:tblPr firstRow="1" bandRow="1">
                <a:tableStyleId>{5C22544A-7EE6-4342-B048-85BDC9FD1C3A}</a:tableStyleId>
              </a:tblPr>
              <a:tblGrid>
                <a:gridCol w="721216"/>
                <a:gridCol w="721216"/>
                <a:gridCol w="721216"/>
                <a:gridCol w="721216"/>
                <a:gridCol w="721216"/>
                <a:gridCol w="721216"/>
                <a:gridCol w="721216"/>
                <a:gridCol w="721216"/>
                <a:gridCol w="721216"/>
                <a:gridCol w="721216"/>
                <a:gridCol w="721216"/>
                <a:gridCol w="721216"/>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6" name="TextBox 25">
            <a:hlinkClick r:id="rId2" action="ppaction://hlinksldjump"/>
          </p:cNvPr>
          <p:cNvSpPr txBox="1"/>
          <p:nvPr/>
        </p:nvSpPr>
        <p:spPr>
          <a:xfrm>
            <a:off x="391167" y="80576"/>
            <a:ext cx="71300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27" name="TextBox 26">
            <a:hlinkClick r:id="rId3" action="ppaction://hlinksldjump"/>
          </p:cNvPr>
          <p:cNvSpPr txBox="1"/>
          <p:nvPr/>
        </p:nvSpPr>
        <p:spPr>
          <a:xfrm>
            <a:off x="1114495" y="82094"/>
            <a:ext cx="69547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28" name="TextBox 27">
            <a:hlinkClick r:id="rId4" action="ppaction://hlinksldjump"/>
          </p:cNvPr>
          <p:cNvSpPr txBox="1"/>
          <p:nvPr/>
        </p:nvSpPr>
        <p:spPr>
          <a:xfrm>
            <a:off x="1837120" y="81950"/>
            <a:ext cx="69839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29" name="TextBox 28">
            <a:hlinkClick r:id="rId5" action="ppaction://hlinksldjump"/>
          </p:cNvPr>
          <p:cNvSpPr txBox="1"/>
          <p:nvPr/>
        </p:nvSpPr>
        <p:spPr>
          <a:xfrm>
            <a:off x="2555729" y="81950"/>
            <a:ext cx="7165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30" name="TextBox 29">
            <a:hlinkClick r:id="rId6" action="ppaction://hlinksldjump"/>
          </p:cNvPr>
          <p:cNvSpPr txBox="1"/>
          <p:nvPr/>
        </p:nvSpPr>
        <p:spPr>
          <a:xfrm>
            <a:off x="3287033" y="81950"/>
            <a:ext cx="70537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31" name="TextBox 30">
            <a:hlinkClick r:id="rId7" action="ppaction://hlinksldjump"/>
          </p:cNvPr>
          <p:cNvSpPr txBox="1"/>
          <p:nvPr/>
        </p:nvSpPr>
        <p:spPr>
          <a:xfrm>
            <a:off x="3997986" y="81950"/>
            <a:ext cx="697305"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32" name="TextBox 31">
            <a:hlinkClick r:id="rId8" action="ppaction://hlinksldjump"/>
          </p:cNvPr>
          <p:cNvSpPr txBox="1"/>
          <p:nvPr/>
        </p:nvSpPr>
        <p:spPr>
          <a:xfrm>
            <a:off x="4714823" y="87054"/>
            <a:ext cx="70132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33" name="TextBox 32">
            <a:hlinkClick r:id="rId9" action="ppaction://hlinksldjump"/>
          </p:cNvPr>
          <p:cNvSpPr txBox="1"/>
          <p:nvPr/>
        </p:nvSpPr>
        <p:spPr>
          <a:xfrm>
            <a:off x="5450934" y="81950"/>
            <a:ext cx="691477"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34" name="TextBox 33">
            <a:hlinkClick r:id="rId10" action="ppaction://hlinksldjump"/>
          </p:cNvPr>
          <p:cNvSpPr txBox="1"/>
          <p:nvPr/>
        </p:nvSpPr>
        <p:spPr>
          <a:xfrm>
            <a:off x="6160294" y="76846"/>
            <a:ext cx="708342"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35" name="TextBox 34">
            <a:hlinkClick r:id="rId11" action="ppaction://hlinksldjump"/>
          </p:cNvPr>
          <p:cNvSpPr txBox="1"/>
          <p:nvPr/>
        </p:nvSpPr>
        <p:spPr>
          <a:xfrm>
            <a:off x="6883277" y="79362"/>
            <a:ext cx="697302"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36" name="TextBox 35">
            <a:hlinkClick r:id="rId12" action="ppaction://hlinksldjump"/>
          </p:cNvPr>
          <p:cNvSpPr txBox="1"/>
          <p:nvPr/>
        </p:nvSpPr>
        <p:spPr>
          <a:xfrm>
            <a:off x="7607938" y="81950"/>
            <a:ext cx="694384"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39" name="TextBox 38">
            <a:hlinkClick r:id="rId13" action="ppaction://hlinksldjump"/>
          </p:cNvPr>
          <p:cNvSpPr txBox="1"/>
          <p:nvPr/>
        </p:nvSpPr>
        <p:spPr>
          <a:xfrm>
            <a:off x="8328744" y="84538"/>
            <a:ext cx="697302"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Tree>
    <p:extLst>
      <p:ext uri="{BB962C8B-B14F-4D97-AF65-F5344CB8AC3E}">
        <p14:creationId xmlns:p14="http://schemas.microsoft.com/office/powerpoint/2010/main" val="1475861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71419" y="513998"/>
            <a:ext cx="8770682" cy="4573560"/>
          </a:xfrm>
          <a:prstGeom prst="rect">
            <a:avLst/>
          </a:prstGeom>
        </p:spPr>
        <p:txBody>
          <a:bodyPr>
            <a:spAutoFit/>
          </a:bodyPr>
          <a:lstStyle/>
          <a:p>
            <a:pPr algn="just">
              <a:lnSpc>
                <a:spcPct val="140000"/>
              </a:lnSpc>
              <a:spcAft>
                <a:spcPts val="0"/>
              </a:spcAft>
            </a:pPr>
            <a:r>
              <a:rPr lang="en-US" altLang="zh-CN" sz="2600" kern="100" dirty="0">
                <a:latin typeface="Times New Roman"/>
                <a:ea typeface="华文细黑"/>
                <a:cs typeface="Courier New"/>
              </a:rPr>
              <a:t>12.</a:t>
            </a:r>
            <a:r>
              <a:rPr lang="zh-CN" altLang="zh-CN" sz="2600" kern="100" dirty="0">
                <a:latin typeface="Times New Roman"/>
                <a:ea typeface="华文细黑"/>
                <a:cs typeface="Times New Roman"/>
              </a:rPr>
              <a:t>请以平实的语言表述下面材料中画线句子的含意，不超过</a:t>
            </a:r>
            <a:r>
              <a:rPr lang="en-US" altLang="zh-CN" sz="2600" kern="100" dirty="0">
                <a:latin typeface="Times New Roman"/>
                <a:ea typeface="华文细黑"/>
                <a:cs typeface="Courier New"/>
              </a:rPr>
              <a:t>30</a:t>
            </a:r>
            <a:r>
              <a:rPr lang="zh-CN" altLang="zh-CN" sz="2600" kern="100" dirty="0">
                <a:latin typeface="Times New Roman"/>
                <a:ea typeface="华文细黑"/>
                <a:cs typeface="Times New Roman"/>
              </a:rPr>
              <a:t>个字。</a:t>
            </a:r>
            <a:endParaRPr lang="zh-CN" altLang="zh-CN" sz="2600" kern="100" dirty="0">
              <a:latin typeface="宋体"/>
              <a:cs typeface="Courier New"/>
            </a:endParaRPr>
          </a:p>
          <a:p>
            <a:pPr algn="just">
              <a:lnSpc>
                <a:spcPct val="140000"/>
              </a:lnSpc>
              <a:spcAft>
                <a:spcPts val="0"/>
              </a:spcAft>
            </a:pPr>
            <a:r>
              <a:rPr lang="en-US" altLang="zh-CN" sz="2600" kern="100" dirty="0" smtClean="0">
                <a:latin typeface="Times New Roman"/>
                <a:ea typeface="华文细黑"/>
                <a:cs typeface="Times New Roman"/>
              </a:rPr>
              <a:t>        </a:t>
            </a:r>
            <a:r>
              <a:rPr lang="zh-CN" altLang="zh-CN" sz="2600" kern="100" dirty="0" smtClean="0">
                <a:latin typeface="Times New Roman"/>
                <a:ea typeface="华文细黑"/>
                <a:cs typeface="Times New Roman"/>
              </a:rPr>
              <a:t>某</a:t>
            </a:r>
            <a:r>
              <a:rPr lang="zh-CN" altLang="zh-CN" sz="2600" kern="100" dirty="0">
                <a:latin typeface="Times New Roman"/>
                <a:ea typeface="华文细黑"/>
                <a:cs typeface="Times New Roman"/>
              </a:rPr>
              <a:t>同学的作文分数不高，他去问老师，想知道自己的作文存在什么问题。老师指着作文对该同学说：</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你的作文确实符合题意和文体特征，内容充实，结构完整。但是，</a:t>
            </a:r>
            <a:r>
              <a:rPr lang="zh-CN" altLang="zh-CN" sz="2600" u="heavy" kern="100" dirty="0">
                <a:latin typeface="Times New Roman"/>
                <a:ea typeface="华文细黑"/>
                <a:cs typeface="Times New Roman"/>
              </a:rPr>
              <a:t>你的作文像放久了的米面，从内到外散发着一股霉味儿！好文章应该是刚采摘的瓜果，刚出炉的烧饼，刚裁制的新衣。</a:t>
            </a:r>
            <a:r>
              <a:rPr lang="en-US" altLang="zh-CN" sz="2600" kern="100" dirty="0">
                <a:latin typeface="宋体"/>
                <a:ea typeface="华文细黑"/>
                <a:cs typeface="Times New Roman"/>
              </a:rPr>
              <a:t>”</a:t>
            </a:r>
            <a:endParaRPr lang="zh-CN" altLang="zh-CN" sz="2600" kern="100" dirty="0">
              <a:latin typeface="宋体"/>
              <a:cs typeface="Courier New"/>
            </a:endParaRPr>
          </a:p>
          <a:p>
            <a:pPr algn="just">
              <a:lnSpc>
                <a:spcPct val="140000"/>
              </a:lnSpc>
              <a:spcAft>
                <a:spcPts val="0"/>
              </a:spcAft>
            </a:pPr>
            <a:endParaRPr lang="zh-CN" altLang="zh-CN" sz="2600" kern="100" dirty="0">
              <a:effectLst/>
              <a:latin typeface="宋体"/>
              <a:cs typeface="Courier New"/>
            </a:endParaRPr>
          </a:p>
        </p:txBody>
      </p:sp>
      <p:sp>
        <p:nvSpPr>
          <p:cNvPr id="24"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5"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26" name="表格 25"/>
          <p:cNvGraphicFramePr>
            <a:graphicFrameLocks noGrp="1"/>
          </p:cNvGraphicFramePr>
          <p:nvPr>
            <p:extLst>
              <p:ext uri="{D42A27DB-BD31-4B8C-83A1-F6EECF244321}">
                <p14:modId xmlns:p14="http://schemas.microsoft.com/office/powerpoint/2010/main" val="1147676067"/>
              </p:ext>
            </p:extLst>
          </p:nvPr>
        </p:nvGraphicFramePr>
        <p:xfrm>
          <a:off x="381908" y="85780"/>
          <a:ext cx="8654592" cy="335280"/>
        </p:xfrm>
        <a:graphic>
          <a:graphicData uri="http://schemas.openxmlformats.org/drawingml/2006/table">
            <a:tbl>
              <a:tblPr firstRow="1" bandRow="1">
                <a:tableStyleId>{5C22544A-7EE6-4342-B048-85BDC9FD1C3A}</a:tableStyleId>
              </a:tblPr>
              <a:tblGrid>
                <a:gridCol w="721216"/>
                <a:gridCol w="721216"/>
                <a:gridCol w="721216"/>
                <a:gridCol w="721216"/>
                <a:gridCol w="721216"/>
                <a:gridCol w="721216"/>
                <a:gridCol w="721216"/>
                <a:gridCol w="721216"/>
                <a:gridCol w="721216"/>
                <a:gridCol w="721216"/>
                <a:gridCol w="721216"/>
                <a:gridCol w="721216"/>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7" name="TextBox 26">
            <a:hlinkClick r:id="rId2" action="ppaction://hlinksldjump"/>
          </p:cNvPr>
          <p:cNvSpPr txBox="1"/>
          <p:nvPr/>
        </p:nvSpPr>
        <p:spPr>
          <a:xfrm>
            <a:off x="391167" y="80576"/>
            <a:ext cx="71300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28" name="TextBox 27">
            <a:hlinkClick r:id="rId3" action="ppaction://hlinksldjump"/>
          </p:cNvPr>
          <p:cNvSpPr txBox="1"/>
          <p:nvPr/>
        </p:nvSpPr>
        <p:spPr>
          <a:xfrm>
            <a:off x="1114495" y="82094"/>
            <a:ext cx="69547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29" name="TextBox 28">
            <a:hlinkClick r:id="rId4" action="ppaction://hlinksldjump"/>
          </p:cNvPr>
          <p:cNvSpPr txBox="1"/>
          <p:nvPr/>
        </p:nvSpPr>
        <p:spPr>
          <a:xfrm>
            <a:off x="1837120" y="81950"/>
            <a:ext cx="69839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30" name="TextBox 29">
            <a:hlinkClick r:id="rId5" action="ppaction://hlinksldjump"/>
          </p:cNvPr>
          <p:cNvSpPr txBox="1"/>
          <p:nvPr/>
        </p:nvSpPr>
        <p:spPr>
          <a:xfrm>
            <a:off x="2555729" y="81950"/>
            <a:ext cx="7165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31" name="TextBox 30">
            <a:hlinkClick r:id="rId6" action="ppaction://hlinksldjump"/>
          </p:cNvPr>
          <p:cNvSpPr txBox="1"/>
          <p:nvPr/>
        </p:nvSpPr>
        <p:spPr>
          <a:xfrm>
            <a:off x="3287033" y="81950"/>
            <a:ext cx="70537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32" name="TextBox 31">
            <a:hlinkClick r:id="rId7" action="ppaction://hlinksldjump"/>
          </p:cNvPr>
          <p:cNvSpPr txBox="1"/>
          <p:nvPr/>
        </p:nvSpPr>
        <p:spPr>
          <a:xfrm>
            <a:off x="3997986" y="81950"/>
            <a:ext cx="697305"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33" name="TextBox 32">
            <a:hlinkClick r:id="rId8" action="ppaction://hlinksldjump"/>
          </p:cNvPr>
          <p:cNvSpPr txBox="1"/>
          <p:nvPr/>
        </p:nvSpPr>
        <p:spPr>
          <a:xfrm>
            <a:off x="4714823" y="87054"/>
            <a:ext cx="70132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34" name="TextBox 33">
            <a:hlinkClick r:id="rId9" action="ppaction://hlinksldjump"/>
          </p:cNvPr>
          <p:cNvSpPr txBox="1"/>
          <p:nvPr/>
        </p:nvSpPr>
        <p:spPr>
          <a:xfrm>
            <a:off x="5450934" y="81950"/>
            <a:ext cx="691477"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35" name="TextBox 34">
            <a:hlinkClick r:id="rId10" action="ppaction://hlinksldjump"/>
          </p:cNvPr>
          <p:cNvSpPr txBox="1"/>
          <p:nvPr/>
        </p:nvSpPr>
        <p:spPr>
          <a:xfrm>
            <a:off x="6160294" y="76846"/>
            <a:ext cx="708342"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36" name="TextBox 35">
            <a:hlinkClick r:id="rId11" action="ppaction://hlinksldjump"/>
          </p:cNvPr>
          <p:cNvSpPr txBox="1"/>
          <p:nvPr/>
        </p:nvSpPr>
        <p:spPr>
          <a:xfrm>
            <a:off x="6883277" y="79362"/>
            <a:ext cx="697302"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39" name="TextBox 38">
            <a:hlinkClick r:id="rId12" action="ppaction://hlinksldjump"/>
          </p:cNvPr>
          <p:cNvSpPr txBox="1"/>
          <p:nvPr/>
        </p:nvSpPr>
        <p:spPr>
          <a:xfrm>
            <a:off x="7607938" y="81950"/>
            <a:ext cx="69438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40" name="TextBox 39">
            <a:hlinkClick r:id="rId13" action="ppaction://hlinksldjump"/>
          </p:cNvPr>
          <p:cNvSpPr txBox="1"/>
          <p:nvPr/>
        </p:nvSpPr>
        <p:spPr>
          <a:xfrm>
            <a:off x="8328744" y="84538"/>
            <a:ext cx="697302" cy="338554"/>
          </a:xfrm>
          <a:prstGeom prst="rect">
            <a:avLst/>
          </a:prstGeom>
          <a:solidFill>
            <a:schemeClr val="accent6">
              <a:lumMod val="75000"/>
            </a:schemeClr>
          </a:solid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Tree>
    <p:extLst>
      <p:ext uri="{BB962C8B-B14F-4D97-AF65-F5344CB8AC3E}">
        <p14:creationId xmlns:p14="http://schemas.microsoft.com/office/powerpoint/2010/main" val="152046880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71419" y="825203"/>
            <a:ext cx="8770682" cy="3016403"/>
          </a:xfrm>
          <a:prstGeom prst="rect">
            <a:avLst/>
          </a:prstGeom>
        </p:spPr>
        <p:txBody>
          <a:bodyPr>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解析</a:t>
            </a:r>
            <a:r>
              <a:rPr lang="zh-CN" altLang="zh-CN" sz="2600" kern="100" dirty="0">
                <a:latin typeface="Times New Roman"/>
                <a:ea typeface="华文细黑"/>
                <a:cs typeface="Times New Roman"/>
              </a:rPr>
              <a:t>　画线句老师的话运用了比喻的修辞手法，包括两方面内容：一是指出该同学作文存在的问题，二是指出好文章的标准。可通过寻找本体的办法还原画线句中老师的意思。</a:t>
            </a:r>
            <a:endParaRPr lang="zh-CN" altLang="zh-CN" sz="2600" kern="100" dirty="0">
              <a:latin typeface="宋体"/>
              <a:cs typeface="Courier New"/>
            </a:endParaRPr>
          </a:p>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zh-CN" altLang="zh-CN" sz="2600" kern="100" dirty="0">
                <a:solidFill>
                  <a:srgbClr val="E46C0A"/>
                </a:solidFill>
                <a:latin typeface="Times New Roman"/>
                <a:ea typeface="华文细黑"/>
                <a:cs typeface="Times New Roman"/>
              </a:rPr>
              <a:t>你的作文观点、材料太陈旧，文章应追求见解新颖、材料新鲜。</a:t>
            </a:r>
            <a:endParaRPr lang="zh-CN" altLang="zh-CN" sz="2600" kern="100" dirty="0">
              <a:effectLst/>
              <a:latin typeface="宋体"/>
              <a:cs typeface="Courier New"/>
            </a:endParaRPr>
          </a:p>
        </p:txBody>
      </p:sp>
      <p:sp>
        <p:nvSpPr>
          <p:cNvPr id="24"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5"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26" name="表格 25"/>
          <p:cNvGraphicFramePr>
            <a:graphicFrameLocks noGrp="1"/>
          </p:cNvGraphicFramePr>
          <p:nvPr>
            <p:extLst>
              <p:ext uri="{D42A27DB-BD31-4B8C-83A1-F6EECF244321}">
                <p14:modId xmlns:p14="http://schemas.microsoft.com/office/powerpoint/2010/main" val="2782039476"/>
              </p:ext>
            </p:extLst>
          </p:nvPr>
        </p:nvGraphicFramePr>
        <p:xfrm>
          <a:off x="381908" y="85780"/>
          <a:ext cx="8654592" cy="335280"/>
        </p:xfrm>
        <a:graphic>
          <a:graphicData uri="http://schemas.openxmlformats.org/drawingml/2006/table">
            <a:tbl>
              <a:tblPr firstRow="1" bandRow="1">
                <a:tableStyleId>{5C22544A-7EE6-4342-B048-85BDC9FD1C3A}</a:tableStyleId>
              </a:tblPr>
              <a:tblGrid>
                <a:gridCol w="721216"/>
                <a:gridCol w="721216"/>
                <a:gridCol w="721216"/>
                <a:gridCol w="721216"/>
                <a:gridCol w="721216"/>
                <a:gridCol w="721216"/>
                <a:gridCol w="721216"/>
                <a:gridCol w="721216"/>
                <a:gridCol w="721216"/>
                <a:gridCol w="721216"/>
                <a:gridCol w="721216"/>
                <a:gridCol w="721216"/>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7" name="TextBox 26">
            <a:hlinkClick r:id="rId2" action="ppaction://hlinksldjump"/>
          </p:cNvPr>
          <p:cNvSpPr txBox="1"/>
          <p:nvPr/>
        </p:nvSpPr>
        <p:spPr>
          <a:xfrm>
            <a:off x="391167" y="80576"/>
            <a:ext cx="71300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28" name="TextBox 27">
            <a:hlinkClick r:id="rId3" action="ppaction://hlinksldjump"/>
          </p:cNvPr>
          <p:cNvSpPr txBox="1"/>
          <p:nvPr/>
        </p:nvSpPr>
        <p:spPr>
          <a:xfrm>
            <a:off x="1114495" y="82094"/>
            <a:ext cx="69547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29" name="TextBox 28">
            <a:hlinkClick r:id="rId4" action="ppaction://hlinksldjump"/>
          </p:cNvPr>
          <p:cNvSpPr txBox="1"/>
          <p:nvPr/>
        </p:nvSpPr>
        <p:spPr>
          <a:xfrm>
            <a:off x="1837120" y="81950"/>
            <a:ext cx="69839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30" name="TextBox 29">
            <a:hlinkClick r:id="rId5" action="ppaction://hlinksldjump"/>
          </p:cNvPr>
          <p:cNvSpPr txBox="1"/>
          <p:nvPr/>
        </p:nvSpPr>
        <p:spPr>
          <a:xfrm>
            <a:off x="2555729" y="81950"/>
            <a:ext cx="7165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31" name="TextBox 30">
            <a:hlinkClick r:id="rId6" action="ppaction://hlinksldjump"/>
          </p:cNvPr>
          <p:cNvSpPr txBox="1"/>
          <p:nvPr/>
        </p:nvSpPr>
        <p:spPr>
          <a:xfrm>
            <a:off x="3287033" y="81950"/>
            <a:ext cx="70537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32" name="TextBox 31">
            <a:hlinkClick r:id="rId7" action="ppaction://hlinksldjump"/>
          </p:cNvPr>
          <p:cNvSpPr txBox="1"/>
          <p:nvPr/>
        </p:nvSpPr>
        <p:spPr>
          <a:xfrm>
            <a:off x="3997986" y="81950"/>
            <a:ext cx="697305"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33" name="TextBox 32">
            <a:hlinkClick r:id="rId8" action="ppaction://hlinksldjump"/>
          </p:cNvPr>
          <p:cNvSpPr txBox="1"/>
          <p:nvPr/>
        </p:nvSpPr>
        <p:spPr>
          <a:xfrm>
            <a:off x="4714823" y="87054"/>
            <a:ext cx="70132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34" name="TextBox 33">
            <a:hlinkClick r:id="rId9" action="ppaction://hlinksldjump"/>
          </p:cNvPr>
          <p:cNvSpPr txBox="1"/>
          <p:nvPr/>
        </p:nvSpPr>
        <p:spPr>
          <a:xfrm>
            <a:off x="5450934" y="81950"/>
            <a:ext cx="691477"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35" name="TextBox 34">
            <a:hlinkClick r:id="rId10" action="ppaction://hlinksldjump"/>
          </p:cNvPr>
          <p:cNvSpPr txBox="1"/>
          <p:nvPr/>
        </p:nvSpPr>
        <p:spPr>
          <a:xfrm>
            <a:off x="6160294" y="76846"/>
            <a:ext cx="708342"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36" name="TextBox 35">
            <a:hlinkClick r:id="rId11" action="ppaction://hlinksldjump"/>
          </p:cNvPr>
          <p:cNvSpPr txBox="1"/>
          <p:nvPr/>
        </p:nvSpPr>
        <p:spPr>
          <a:xfrm>
            <a:off x="6883277" y="79362"/>
            <a:ext cx="697302"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39" name="TextBox 38">
            <a:hlinkClick r:id="rId12" action="ppaction://hlinksldjump"/>
          </p:cNvPr>
          <p:cNvSpPr txBox="1"/>
          <p:nvPr/>
        </p:nvSpPr>
        <p:spPr>
          <a:xfrm>
            <a:off x="7607938" y="81950"/>
            <a:ext cx="69438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40" name="TextBox 39">
            <a:hlinkClick r:id="rId13" action="ppaction://hlinksldjump"/>
          </p:cNvPr>
          <p:cNvSpPr txBox="1"/>
          <p:nvPr/>
        </p:nvSpPr>
        <p:spPr>
          <a:xfrm>
            <a:off x="8328744" y="84538"/>
            <a:ext cx="697302" cy="338554"/>
          </a:xfrm>
          <a:prstGeom prst="rect">
            <a:avLst/>
          </a:prstGeom>
          <a:solidFill>
            <a:schemeClr val="accent6">
              <a:lumMod val="75000"/>
            </a:schemeClr>
          </a:solid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Tree>
    <p:extLst>
      <p:ext uri="{BB962C8B-B14F-4D97-AF65-F5344CB8AC3E}">
        <p14:creationId xmlns:p14="http://schemas.microsoft.com/office/powerpoint/2010/main" val="3668614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463282" y="1347614"/>
            <a:ext cx="2236510" cy="768415"/>
          </a:xfrm>
          <a:prstGeom prst="rect">
            <a:avLst/>
          </a:prstGeom>
        </p:spPr>
        <p:txBody>
          <a:bodyPr wrap="none">
            <a:spAutoFit/>
          </a:bodyPr>
          <a:lstStyle/>
          <a:p>
            <a:pPr>
              <a:lnSpc>
                <a:spcPct val="120000"/>
              </a:lnSpc>
              <a:defRPr/>
            </a:pPr>
            <a:r>
              <a:rPr lang="zh-CN" altLang="en-US" sz="4000" b="1" dirty="0" smtClean="0">
                <a:solidFill>
                  <a:srgbClr val="FFFF00"/>
                </a:solidFill>
                <a:effectLst>
                  <a:reflection blurRad="25400" stA="30000" endPos="30000" dist="50800" dir="5400000" sy="-100000" algn="bl" rotWithShape="0"/>
                </a:effectLst>
                <a:latin typeface="微软雅黑" pitchFamily="34" charset="-122"/>
                <a:ea typeface="微软雅黑" pitchFamily="34" charset="-122"/>
              </a:rPr>
              <a:t>谢谢观看</a:t>
            </a:r>
            <a:endParaRPr lang="zh-CN" altLang="en-US" sz="4000" b="1" dirty="0">
              <a:solidFill>
                <a:srgbClr val="FFFF00"/>
              </a:solidFill>
              <a:effectLst>
                <a:reflection blurRad="25400" stA="30000" endPos="30000" dist="50800" dir="5400000" sy="-100000" algn="bl" rotWithShape="0"/>
              </a:effectLst>
              <a:latin typeface="微软雅黑" pitchFamily="34" charset="-122"/>
              <a:ea typeface="微软雅黑" pitchFamily="34" charset="-122"/>
            </a:endParaRPr>
          </a:p>
        </p:txBody>
      </p:sp>
      <p:cxnSp>
        <p:nvCxnSpPr>
          <p:cNvPr id="11" name="直接连接符 10"/>
          <p:cNvCxnSpPr/>
          <p:nvPr/>
        </p:nvCxnSpPr>
        <p:spPr>
          <a:xfrm>
            <a:off x="-128570" y="2628879"/>
            <a:ext cx="9344146" cy="0"/>
          </a:xfrm>
          <a:prstGeom prst="line">
            <a:avLst/>
          </a:prstGeom>
          <a:ln w="28575">
            <a:solidFill>
              <a:schemeClr val="bg1">
                <a:lumMod val="65000"/>
              </a:schemeClr>
            </a:solidFill>
          </a:ln>
        </p:spPr>
        <p:style>
          <a:lnRef idx="2">
            <a:schemeClr val="dk1"/>
          </a:lnRef>
          <a:fillRef idx="0">
            <a:schemeClr val="dk1"/>
          </a:fillRef>
          <a:effectRef idx="1">
            <a:schemeClr val="dk1"/>
          </a:effectRef>
          <a:fontRef idx="minor">
            <a:schemeClr val="tx1"/>
          </a:fontRef>
        </p:style>
      </p:cxnSp>
      <p:sp>
        <p:nvSpPr>
          <p:cNvPr id="12" name="标题 1"/>
          <p:cNvSpPr txBox="1">
            <a:spLocks/>
          </p:cNvSpPr>
          <p:nvPr/>
        </p:nvSpPr>
        <p:spPr>
          <a:xfrm>
            <a:off x="2627784" y="1914132"/>
            <a:ext cx="6165517" cy="911246"/>
          </a:xfrm>
          <a:prstGeom prst="rect">
            <a:avLst/>
          </a:prstGeom>
        </p:spPr>
        <p:txBody>
          <a:bodyPr vert="horz" lIns="68572" tIns="34286" rIns="68572" bIns="34286"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400" b="1" dirty="0" smtClean="0">
                <a:solidFill>
                  <a:schemeClr val="tx1">
                    <a:lumMod val="75000"/>
                    <a:lumOff val="25000"/>
                  </a:schemeClr>
                </a:solidFill>
                <a:latin typeface="微软雅黑" pitchFamily="34" charset="-122"/>
                <a:ea typeface="微软雅黑" pitchFamily="34" charset="-122"/>
              </a:rPr>
              <a:t>更多精彩内容请登录</a:t>
            </a:r>
            <a:r>
              <a:rPr lang="en-US" altLang="zh-CN" sz="2600" b="1" dirty="0" smtClean="0">
                <a:solidFill>
                  <a:schemeClr val="tx1">
                    <a:lumMod val="75000"/>
                    <a:lumOff val="25000"/>
                  </a:schemeClr>
                </a:solidFill>
                <a:latin typeface="微软雅黑" pitchFamily="34" charset="-122"/>
                <a:ea typeface="微软雅黑" pitchFamily="34" charset="-122"/>
                <a:cs typeface="+mn-cs"/>
              </a:rPr>
              <a:t>www.91taoke.com</a:t>
            </a:r>
            <a:endParaRPr lang="zh-CN" altLang="en-US" sz="2600" b="1" dirty="0">
              <a:solidFill>
                <a:schemeClr val="tx1">
                  <a:lumMod val="75000"/>
                  <a:lumOff val="2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108097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435">
                                          <p:stCondLst>
                                            <p:cond delay="0"/>
                                          </p:stCondLst>
                                        </p:cTn>
                                        <p:tgtEl>
                                          <p:spTgt spid="12"/>
                                        </p:tgtEl>
                                      </p:cBhvr>
                                    </p:animEffect>
                                    <p:anim calcmode="lin" valueType="num">
                                      <p:cBhvr>
                                        <p:cTn id="8" dur="1367"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9" dur="498"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10" dur="498" tmFilter="0, 0; 0.125,0.2665; 0.25,0.4; 0.375,0.465; 0.5,0.5;  0.625,0.535; 0.75,0.6; 0.875,0.7335; 1,1">
                                          <p:stCondLst>
                                            <p:cond delay="498"/>
                                          </p:stCondLst>
                                        </p:cTn>
                                        <p:tgtEl>
                                          <p:spTgt spid="12"/>
                                        </p:tgtEl>
                                        <p:attrNameLst>
                                          <p:attrName>ppt_y</p:attrName>
                                        </p:attrNameLst>
                                      </p:cBhvr>
                                      <p:tavLst>
                                        <p:tav tm="0" fmla="#ppt_y-sin(pi*$)/9">
                                          <p:val>
                                            <p:fltVal val="0"/>
                                          </p:val>
                                        </p:tav>
                                        <p:tav tm="100000">
                                          <p:val>
                                            <p:fltVal val="1"/>
                                          </p:val>
                                        </p:tav>
                                      </p:tavLst>
                                    </p:anim>
                                    <p:anim calcmode="lin" valueType="num">
                                      <p:cBhvr>
                                        <p:cTn id="11" dur="249" tmFilter="0, 0; 0.125,0.2665; 0.25,0.4; 0.375,0.465; 0.5,0.5;  0.625,0.535; 0.75,0.6; 0.875,0.7335; 1,1">
                                          <p:stCondLst>
                                            <p:cond delay="993"/>
                                          </p:stCondLst>
                                        </p:cTn>
                                        <p:tgtEl>
                                          <p:spTgt spid="12"/>
                                        </p:tgtEl>
                                        <p:attrNameLst>
                                          <p:attrName>ppt_y</p:attrName>
                                        </p:attrNameLst>
                                      </p:cBhvr>
                                      <p:tavLst>
                                        <p:tav tm="0" fmla="#ppt_y-sin(pi*$)/27">
                                          <p:val>
                                            <p:fltVal val="0"/>
                                          </p:val>
                                        </p:tav>
                                        <p:tav tm="100000">
                                          <p:val>
                                            <p:fltVal val="1"/>
                                          </p:val>
                                        </p:tav>
                                      </p:tavLst>
                                    </p:anim>
                                    <p:anim calcmode="lin" valueType="num">
                                      <p:cBhvr>
                                        <p:cTn id="12" dur="123" tmFilter="0, 0; 0.125,0.2665; 0.25,0.4; 0.375,0.465; 0.5,0.5;  0.625,0.535; 0.75,0.6; 0.875,0.7335; 1,1">
                                          <p:stCondLst>
                                            <p:cond delay="1242"/>
                                          </p:stCondLst>
                                        </p:cTn>
                                        <p:tgtEl>
                                          <p:spTgt spid="12"/>
                                        </p:tgtEl>
                                        <p:attrNameLst>
                                          <p:attrName>ppt_y</p:attrName>
                                        </p:attrNameLst>
                                      </p:cBhvr>
                                      <p:tavLst>
                                        <p:tav tm="0" fmla="#ppt_y-sin(pi*$)/81">
                                          <p:val>
                                            <p:fltVal val="0"/>
                                          </p:val>
                                        </p:tav>
                                        <p:tav tm="100000">
                                          <p:val>
                                            <p:fltVal val="1"/>
                                          </p:val>
                                        </p:tav>
                                      </p:tavLst>
                                    </p:anim>
                                    <p:animScale>
                                      <p:cBhvr>
                                        <p:cTn id="13" dur="20">
                                          <p:stCondLst>
                                            <p:cond delay="487"/>
                                          </p:stCondLst>
                                        </p:cTn>
                                        <p:tgtEl>
                                          <p:spTgt spid="12"/>
                                        </p:tgtEl>
                                      </p:cBhvr>
                                      <p:to x="100000" y="60000"/>
                                    </p:animScale>
                                    <p:animScale>
                                      <p:cBhvr>
                                        <p:cTn id="14" dur="124" decel="50000">
                                          <p:stCondLst>
                                            <p:cond delay="507"/>
                                          </p:stCondLst>
                                        </p:cTn>
                                        <p:tgtEl>
                                          <p:spTgt spid="12"/>
                                        </p:tgtEl>
                                      </p:cBhvr>
                                      <p:to x="100000" y="100000"/>
                                    </p:animScale>
                                    <p:animScale>
                                      <p:cBhvr>
                                        <p:cTn id="15" dur="20">
                                          <p:stCondLst>
                                            <p:cond delay="984"/>
                                          </p:stCondLst>
                                        </p:cTn>
                                        <p:tgtEl>
                                          <p:spTgt spid="12"/>
                                        </p:tgtEl>
                                      </p:cBhvr>
                                      <p:to x="100000" y="80000"/>
                                    </p:animScale>
                                    <p:animScale>
                                      <p:cBhvr>
                                        <p:cTn id="16" dur="124" decel="50000">
                                          <p:stCondLst>
                                            <p:cond delay="1004"/>
                                          </p:stCondLst>
                                        </p:cTn>
                                        <p:tgtEl>
                                          <p:spTgt spid="12"/>
                                        </p:tgtEl>
                                      </p:cBhvr>
                                      <p:to x="100000" y="100000"/>
                                    </p:animScale>
                                    <p:animScale>
                                      <p:cBhvr>
                                        <p:cTn id="17" dur="20">
                                          <p:stCondLst>
                                            <p:cond delay="1231"/>
                                          </p:stCondLst>
                                        </p:cTn>
                                        <p:tgtEl>
                                          <p:spTgt spid="12"/>
                                        </p:tgtEl>
                                      </p:cBhvr>
                                      <p:to x="100000" y="90000"/>
                                    </p:animScale>
                                    <p:animScale>
                                      <p:cBhvr>
                                        <p:cTn id="18" dur="124" decel="50000">
                                          <p:stCondLst>
                                            <p:cond delay="1251"/>
                                          </p:stCondLst>
                                        </p:cTn>
                                        <p:tgtEl>
                                          <p:spTgt spid="12"/>
                                        </p:tgtEl>
                                      </p:cBhvr>
                                      <p:to x="100000" y="100000"/>
                                    </p:animScale>
                                    <p:animScale>
                                      <p:cBhvr>
                                        <p:cTn id="19" dur="20">
                                          <p:stCondLst>
                                            <p:cond delay="1356"/>
                                          </p:stCondLst>
                                        </p:cTn>
                                        <p:tgtEl>
                                          <p:spTgt spid="12"/>
                                        </p:tgtEl>
                                      </p:cBhvr>
                                      <p:to x="100000" y="95000"/>
                                    </p:animScale>
                                    <p:animScale>
                                      <p:cBhvr>
                                        <p:cTn id="20" dur="124" decel="50000">
                                          <p:stCondLst>
                                            <p:cond delay="1376"/>
                                          </p:stCondLst>
                                        </p:cTn>
                                        <p:tgtEl>
                                          <p:spTgt spid="1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1464" y="710501"/>
            <a:ext cx="8682466" cy="3416320"/>
          </a:xfrm>
          <a:prstGeom prst="rect">
            <a:avLst/>
          </a:prstGeom>
          <a:noFill/>
        </p:spPr>
        <p:txBody>
          <a:bodyPr wrap="square" rtlCol="0">
            <a:spAutoFit/>
          </a:bodyPr>
          <a:lstStyle/>
          <a:p>
            <a:pPr algn="just">
              <a:lnSpc>
                <a:spcPct val="150000"/>
              </a:lnSpc>
              <a:spcAft>
                <a:spcPts val="0"/>
              </a:spcAft>
            </a:pPr>
            <a:r>
              <a:rPr lang="en-US" altLang="zh-CN" sz="2400" kern="100" dirty="0">
                <a:latin typeface="Times New Roman"/>
                <a:ea typeface="华文细黑"/>
                <a:cs typeface="Courier New"/>
              </a:rPr>
              <a:t>2.</a:t>
            </a:r>
            <a:r>
              <a:rPr lang="zh-CN" altLang="zh-CN" sz="2400" kern="100" dirty="0">
                <a:latin typeface="Times New Roman"/>
                <a:ea typeface="华文细黑"/>
                <a:cs typeface="Times New Roman"/>
              </a:rPr>
              <a:t>将下面的长句变成几个短句，使其连贯通畅、明白易懂，不得改变原意。</a:t>
            </a:r>
            <a:endParaRPr lang="zh-CN" altLang="zh-CN" sz="1000" kern="100" dirty="0">
              <a:latin typeface="宋体"/>
              <a:cs typeface="Courier New"/>
            </a:endParaRPr>
          </a:p>
          <a:p>
            <a:pPr algn="just">
              <a:lnSpc>
                <a:spcPct val="150000"/>
              </a:lnSpc>
              <a:spcAft>
                <a:spcPts val="0"/>
              </a:spcAft>
            </a:pPr>
            <a:r>
              <a:rPr lang="en-US" altLang="zh-CN" sz="2400" kern="100" dirty="0" smtClean="0">
                <a:latin typeface="Times New Roman"/>
                <a:ea typeface="华文细黑"/>
                <a:cs typeface="Times New Roman"/>
              </a:rPr>
              <a:t>        </a:t>
            </a:r>
            <a:r>
              <a:rPr lang="zh-CN" altLang="zh-CN" sz="2400" kern="100" dirty="0" smtClean="0">
                <a:latin typeface="Times New Roman"/>
                <a:ea typeface="华文细黑"/>
                <a:cs typeface="Times New Roman"/>
              </a:rPr>
              <a:t>在</a:t>
            </a:r>
            <a:r>
              <a:rPr lang="zh-CN" altLang="zh-CN" sz="2400" kern="100" dirty="0">
                <a:latin typeface="Times New Roman"/>
                <a:ea typeface="华文细黑"/>
                <a:cs typeface="Times New Roman"/>
              </a:rPr>
              <a:t>纪念南京大屠杀遇难同胞</a:t>
            </a:r>
            <a:r>
              <a:rPr lang="en-US" altLang="zh-CN" sz="2400" kern="100" dirty="0">
                <a:latin typeface="Times New Roman"/>
                <a:ea typeface="华文细黑"/>
                <a:cs typeface="Courier New"/>
              </a:rPr>
              <a:t>70</a:t>
            </a:r>
            <a:r>
              <a:rPr lang="zh-CN" altLang="zh-CN" sz="2400" kern="100" dirty="0">
                <a:latin typeface="Times New Roman"/>
                <a:ea typeface="华文细黑"/>
                <a:cs typeface="Times New Roman"/>
              </a:rPr>
              <a:t>周年之际，南京鼓楼医院日前向世人公布了新近发现的记录了</a:t>
            </a:r>
            <a:r>
              <a:rPr lang="en-US" altLang="zh-CN" sz="2400" kern="100" dirty="0">
                <a:latin typeface="Times New Roman"/>
                <a:ea typeface="华文细黑"/>
                <a:cs typeface="Courier New"/>
              </a:rPr>
              <a:t>1937</a:t>
            </a:r>
            <a:r>
              <a:rPr lang="zh-CN" altLang="zh-CN" sz="2400" kern="100" dirty="0">
                <a:latin typeface="Times New Roman"/>
                <a:ea typeface="华文细黑"/>
                <a:cs typeface="Times New Roman"/>
              </a:rPr>
              <a:t>年</a:t>
            </a:r>
            <a:r>
              <a:rPr lang="en-US" altLang="zh-CN" sz="2400" kern="100" dirty="0">
                <a:latin typeface="Times New Roman"/>
                <a:ea typeface="华文细黑"/>
                <a:cs typeface="Courier New"/>
              </a:rPr>
              <a:t>12</a:t>
            </a:r>
            <a:r>
              <a:rPr lang="zh-CN" altLang="zh-CN" sz="2400" kern="100" dirty="0">
                <a:latin typeface="Times New Roman"/>
                <a:ea typeface="华文细黑"/>
                <a:cs typeface="Times New Roman"/>
              </a:rPr>
              <a:t>月</a:t>
            </a:r>
            <a:r>
              <a:rPr lang="en-US" altLang="zh-CN" sz="2400" kern="100" dirty="0">
                <a:latin typeface="Times New Roman"/>
                <a:ea typeface="华文细黑"/>
                <a:cs typeface="Courier New"/>
              </a:rPr>
              <a:t>25</a:t>
            </a:r>
            <a:r>
              <a:rPr lang="zh-CN" altLang="zh-CN" sz="2400" kern="100" dirty="0">
                <a:latin typeface="Times New Roman"/>
                <a:ea typeface="华文细黑"/>
                <a:cs typeface="Times New Roman"/>
              </a:rPr>
              <a:t>日至</a:t>
            </a:r>
            <a:r>
              <a:rPr lang="en-US" altLang="zh-CN" sz="2400" kern="100" dirty="0">
                <a:latin typeface="Times New Roman"/>
                <a:ea typeface="华文细黑"/>
                <a:cs typeface="Courier New"/>
              </a:rPr>
              <a:t>1941</a:t>
            </a:r>
            <a:r>
              <a:rPr lang="zh-CN" altLang="zh-CN" sz="2400" kern="100" dirty="0">
                <a:latin typeface="Times New Roman"/>
                <a:ea typeface="华文细黑"/>
                <a:cs typeface="Times New Roman"/>
              </a:rPr>
              <a:t>年</a:t>
            </a:r>
            <a:r>
              <a:rPr lang="en-US" altLang="zh-CN" sz="2400" kern="100" dirty="0">
                <a:latin typeface="Times New Roman"/>
                <a:ea typeface="华文细黑"/>
                <a:cs typeface="Courier New"/>
              </a:rPr>
              <a:t>9</a:t>
            </a:r>
            <a:r>
              <a:rPr lang="zh-CN" altLang="zh-CN" sz="2400" kern="100" dirty="0">
                <a:latin typeface="Times New Roman"/>
                <a:ea typeface="华文细黑"/>
                <a:cs typeface="Times New Roman"/>
              </a:rPr>
              <a:t>月</a:t>
            </a:r>
            <a:r>
              <a:rPr lang="en-US" altLang="zh-CN" sz="2400" kern="100" dirty="0">
                <a:latin typeface="Times New Roman"/>
                <a:ea typeface="华文细黑"/>
                <a:cs typeface="Courier New"/>
              </a:rPr>
              <a:t>15</a:t>
            </a:r>
            <a:r>
              <a:rPr lang="zh-CN" altLang="zh-CN" sz="2400" kern="100" dirty="0">
                <a:latin typeface="Times New Roman"/>
                <a:ea typeface="华文细黑"/>
                <a:cs typeface="Times New Roman"/>
              </a:rPr>
              <a:t>日期间鲍恩典在南京鼓楼医院经历的南京大屠杀又一证据的鲍恩典的日记</a:t>
            </a:r>
            <a:r>
              <a:rPr lang="zh-CN" altLang="zh-CN" sz="2400" kern="100" dirty="0" smtClean="0">
                <a:latin typeface="Times New Roman"/>
                <a:ea typeface="华文细黑"/>
                <a:cs typeface="Times New Roman"/>
              </a:rPr>
              <a:t>。</a:t>
            </a:r>
            <a:endParaRPr lang="zh-CN" altLang="zh-CN" sz="1000" kern="100" dirty="0">
              <a:latin typeface="宋体"/>
              <a:cs typeface="Courier New"/>
            </a:endParaRPr>
          </a:p>
        </p:txBody>
      </p:sp>
      <p:sp>
        <p:nvSpPr>
          <p:cNvPr id="23"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4"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25" name="表格 24"/>
          <p:cNvGraphicFramePr>
            <a:graphicFrameLocks noGrp="1"/>
          </p:cNvGraphicFramePr>
          <p:nvPr>
            <p:extLst>
              <p:ext uri="{D42A27DB-BD31-4B8C-83A1-F6EECF244321}">
                <p14:modId xmlns:p14="http://schemas.microsoft.com/office/powerpoint/2010/main" val="173652152"/>
              </p:ext>
            </p:extLst>
          </p:nvPr>
        </p:nvGraphicFramePr>
        <p:xfrm>
          <a:off x="381908" y="85780"/>
          <a:ext cx="8654592" cy="335280"/>
        </p:xfrm>
        <a:graphic>
          <a:graphicData uri="http://schemas.openxmlformats.org/drawingml/2006/table">
            <a:tbl>
              <a:tblPr firstRow="1" bandRow="1">
                <a:tableStyleId>{5C22544A-7EE6-4342-B048-85BDC9FD1C3A}</a:tableStyleId>
              </a:tblPr>
              <a:tblGrid>
                <a:gridCol w="721216"/>
                <a:gridCol w="721216"/>
                <a:gridCol w="721216"/>
                <a:gridCol w="721216"/>
                <a:gridCol w="721216"/>
                <a:gridCol w="721216"/>
                <a:gridCol w="721216"/>
                <a:gridCol w="721216"/>
                <a:gridCol w="721216"/>
                <a:gridCol w="721216"/>
                <a:gridCol w="721216"/>
                <a:gridCol w="721216"/>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6" name="TextBox 25">
            <a:hlinkClick r:id="rId2" action="ppaction://hlinksldjump"/>
          </p:cNvPr>
          <p:cNvSpPr txBox="1"/>
          <p:nvPr/>
        </p:nvSpPr>
        <p:spPr>
          <a:xfrm>
            <a:off x="391167" y="80576"/>
            <a:ext cx="71300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27" name="TextBox 26">
            <a:hlinkClick r:id="rId3" action="ppaction://hlinksldjump"/>
          </p:cNvPr>
          <p:cNvSpPr txBox="1"/>
          <p:nvPr/>
        </p:nvSpPr>
        <p:spPr>
          <a:xfrm>
            <a:off x="1114495" y="82094"/>
            <a:ext cx="695471"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28" name="TextBox 27">
            <a:hlinkClick r:id="rId4" action="ppaction://hlinksldjump"/>
          </p:cNvPr>
          <p:cNvSpPr txBox="1"/>
          <p:nvPr/>
        </p:nvSpPr>
        <p:spPr>
          <a:xfrm>
            <a:off x="1837120" y="81950"/>
            <a:ext cx="69839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29" name="TextBox 28">
            <a:hlinkClick r:id="rId5" action="ppaction://hlinksldjump"/>
          </p:cNvPr>
          <p:cNvSpPr txBox="1"/>
          <p:nvPr/>
        </p:nvSpPr>
        <p:spPr>
          <a:xfrm>
            <a:off x="2555729" y="81950"/>
            <a:ext cx="7165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30" name="TextBox 29">
            <a:hlinkClick r:id="rId6" action="ppaction://hlinksldjump"/>
          </p:cNvPr>
          <p:cNvSpPr txBox="1"/>
          <p:nvPr/>
        </p:nvSpPr>
        <p:spPr>
          <a:xfrm>
            <a:off x="3287033" y="81950"/>
            <a:ext cx="70537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31" name="TextBox 30">
            <a:hlinkClick r:id="rId7" action="ppaction://hlinksldjump"/>
          </p:cNvPr>
          <p:cNvSpPr txBox="1"/>
          <p:nvPr/>
        </p:nvSpPr>
        <p:spPr>
          <a:xfrm>
            <a:off x="3997986" y="81950"/>
            <a:ext cx="697305"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32" name="TextBox 31">
            <a:hlinkClick r:id="rId8" action="ppaction://hlinksldjump"/>
          </p:cNvPr>
          <p:cNvSpPr txBox="1"/>
          <p:nvPr/>
        </p:nvSpPr>
        <p:spPr>
          <a:xfrm>
            <a:off x="4714823" y="87054"/>
            <a:ext cx="70132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33" name="TextBox 32">
            <a:hlinkClick r:id="rId9" action="ppaction://hlinksldjump"/>
          </p:cNvPr>
          <p:cNvSpPr txBox="1"/>
          <p:nvPr/>
        </p:nvSpPr>
        <p:spPr>
          <a:xfrm>
            <a:off x="5450934" y="81950"/>
            <a:ext cx="691477"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34" name="TextBox 33">
            <a:hlinkClick r:id="rId10" action="ppaction://hlinksldjump"/>
          </p:cNvPr>
          <p:cNvSpPr txBox="1"/>
          <p:nvPr/>
        </p:nvSpPr>
        <p:spPr>
          <a:xfrm>
            <a:off x="6160294" y="76846"/>
            <a:ext cx="708342"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35" name="TextBox 34">
            <a:hlinkClick r:id="rId11" action="ppaction://hlinksldjump"/>
          </p:cNvPr>
          <p:cNvSpPr txBox="1"/>
          <p:nvPr/>
        </p:nvSpPr>
        <p:spPr>
          <a:xfrm>
            <a:off x="6883277" y="79362"/>
            <a:ext cx="697302"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36" name="TextBox 35">
            <a:hlinkClick r:id="rId12" action="ppaction://hlinksldjump"/>
          </p:cNvPr>
          <p:cNvSpPr txBox="1"/>
          <p:nvPr/>
        </p:nvSpPr>
        <p:spPr>
          <a:xfrm>
            <a:off x="7607938" y="81950"/>
            <a:ext cx="69438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46" name="TextBox 45">
            <a:hlinkClick r:id="rId13" action="ppaction://hlinksldjump"/>
          </p:cNvPr>
          <p:cNvSpPr txBox="1"/>
          <p:nvPr/>
        </p:nvSpPr>
        <p:spPr>
          <a:xfrm>
            <a:off x="8328744" y="84538"/>
            <a:ext cx="697302"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Tree>
    <p:extLst>
      <p:ext uri="{BB962C8B-B14F-4D97-AF65-F5344CB8AC3E}">
        <p14:creationId xmlns:p14="http://schemas.microsoft.com/office/powerpoint/2010/main" val="12329937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6147" y="837887"/>
            <a:ext cx="8769291" cy="2417072"/>
          </a:xfrm>
          <a:prstGeom prst="rect">
            <a:avLst/>
          </a:prstGeom>
          <a:noFill/>
        </p:spPr>
        <p:txBody>
          <a:bodyPr wrap="square" rtlCol="0">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a:solidFill>
                  <a:srgbClr val="E46C0A"/>
                </a:solidFill>
                <a:latin typeface="宋体"/>
                <a:ea typeface="华文细黑"/>
                <a:cs typeface="Times New Roman"/>
              </a:rPr>
              <a:t>①</a:t>
            </a:r>
            <a:r>
              <a:rPr lang="zh-CN" altLang="zh-CN" sz="2600" kern="100" dirty="0">
                <a:solidFill>
                  <a:srgbClr val="E46C0A"/>
                </a:solidFill>
                <a:latin typeface="Times New Roman"/>
                <a:ea typeface="华文细黑"/>
                <a:cs typeface="Times New Roman"/>
              </a:rPr>
              <a:t>在纪念南京大屠杀遇难同胞</a:t>
            </a:r>
            <a:r>
              <a:rPr lang="en-US" altLang="zh-CN" sz="2600" kern="100" dirty="0">
                <a:solidFill>
                  <a:srgbClr val="E46C0A"/>
                </a:solidFill>
                <a:latin typeface="Times New Roman"/>
                <a:ea typeface="华文细黑"/>
                <a:cs typeface="Courier New"/>
              </a:rPr>
              <a:t>70</a:t>
            </a:r>
            <a:r>
              <a:rPr lang="zh-CN" altLang="zh-CN" sz="2600" kern="100" dirty="0">
                <a:solidFill>
                  <a:srgbClr val="E46C0A"/>
                </a:solidFill>
                <a:latin typeface="Times New Roman"/>
                <a:ea typeface="华文细黑"/>
                <a:cs typeface="Times New Roman"/>
              </a:rPr>
              <a:t>周年之际，南京鼓楼医院日前向世人公布了新近发现的记录了南京大屠杀的又一证据</a:t>
            </a:r>
            <a:r>
              <a:rPr lang="en-US" altLang="zh-CN" sz="2600" kern="100" dirty="0">
                <a:solidFill>
                  <a:srgbClr val="E46C0A"/>
                </a:solidFill>
                <a:latin typeface="Times New Roman"/>
                <a:ea typeface="华文细黑"/>
                <a:cs typeface="Courier New"/>
              </a:rPr>
              <a:t>——</a:t>
            </a:r>
            <a:r>
              <a:rPr lang="zh-CN" altLang="zh-CN" sz="2600" kern="100" dirty="0">
                <a:solidFill>
                  <a:srgbClr val="E46C0A"/>
                </a:solidFill>
                <a:latin typeface="Times New Roman"/>
                <a:ea typeface="华文细黑"/>
                <a:cs typeface="Times New Roman"/>
              </a:rPr>
              <a:t>鲍恩典的日记</a:t>
            </a:r>
            <a:r>
              <a:rPr lang="zh-CN" altLang="zh-CN" sz="2600" kern="100" dirty="0" smtClean="0">
                <a:solidFill>
                  <a:srgbClr val="E46C0A"/>
                </a:solidFill>
                <a:latin typeface="Times New Roman"/>
                <a:ea typeface="华文细黑"/>
                <a:cs typeface="Times New Roman"/>
              </a:rPr>
              <a:t>。</a:t>
            </a:r>
            <a:r>
              <a:rPr lang="en-US" altLang="zh-CN" sz="2600" kern="100" dirty="0" smtClean="0">
                <a:solidFill>
                  <a:srgbClr val="E46C0A"/>
                </a:solidFill>
                <a:latin typeface="宋体"/>
                <a:ea typeface="华文细黑"/>
                <a:cs typeface="Times New Roman"/>
              </a:rPr>
              <a:t>②</a:t>
            </a:r>
            <a:r>
              <a:rPr lang="zh-CN" altLang="zh-CN" sz="2600" kern="100" dirty="0">
                <a:solidFill>
                  <a:srgbClr val="E46C0A"/>
                </a:solidFill>
                <a:latin typeface="Times New Roman"/>
                <a:ea typeface="华文细黑"/>
                <a:cs typeface="Times New Roman"/>
              </a:rPr>
              <a:t>日记记录了</a:t>
            </a:r>
            <a:r>
              <a:rPr lang="en-US" altLang="zh-CN" sz="2600" kern="100" dirty="0">
                <a:solidFill>
                  <a:srgbClr val="E46C0A"/>
                </a:solidFill>
                <a:latin typeface="Times New Roman"/>
                <a:ea typeface="华文细黑"/>
                <a:cs typeface="Courier New"/>
              </a:rPr>
              <a:t>1937</a:t>
            </a:r>
            <a:r>
              <a:rPr lang="zh-CN" altLang="zh-CN" sz="2600" kern="100" dirty="0">
                <a:solidFill>
                  <a:srgbClr val="E46C0A"/>
                </a:solidFill>
                <a:latin typeface="Times New Roman"/>
                <a:ea typeface="华文细黑"/>
                <a:cs typeface="Times New Roman"/>
              </a:rPr>
              <a:t>年</a:t>
            </a:r>
            <a:r>
              <a:rPr lang="en-US" altLang="zh-CN" sz="2600" kern="100" dirty="0">
                <a:solidFill>
                  <a:srgbClr val="E46C0A"/>
                </a:solidFill>
                <a:latin typeface="Times New Roman"/>
                <a:ea typeface="华文细黑"/>
                <a:cs typeface="Courier New"/>
              </a:rPr>
              <a:t>12</a:t>
            </a:r>
            <a:r>
              <a:rPr lang="zh-CN" altLang="zh-CN" sz="2600" kern="100" dirty="0">
                <a:solidFill>
                  <a:srgbClr val="E46C0A"/>
                </a:solidFill>
                <a:latin typeface="Times New Roman"/>
                <a:ea typeface="华文细黑"/>
                <a:cs typeface="Times New Roman"/>
              </a:rPr>
              <a:t>月</a:t>
            </a:r>
            <a:r>
              <a:rPr lang="en-US" altLang="zh-CN" sz="2600" kern="100" dirty="0">
                <a:solidFill>
                  <a:srgbClr val="E46C0A"/>
                </a:solidFill>
                <a:latin typeface="Times New Roman"/>
                <a:ea typeface="华文细黑"/>
                <a:cs typeface="Courier New"/>
              </a:rPr>
              <a:t>25</a:t>
            </a:r>
            <a:r>
              <a:rPr lang="zh-CN" altLang="zh-CN" sz="2600" kern="100" dirty="0">
                <a:solidFill>
                  <a:srgbClr val="E46C0A"/>
                </a:solidFill>
                <a:latin typeface="Times New Roman"/>
                <a:ea typeface="华文细黑"/>
                <a:cs typeface="Times New Roman"/>
              </a:rPr>
              <a:t>日至</a:t>
            </a:r>
            <a:r>
              <a:rPr lang="en-US" altLang="zh-CN" sz="2600" kern="100" dirty="0">
                <a:solidFill>
                  <a:srgbClr val="E46C0A"/>
                </a:solidFill>
                <a:latin typeface="Times New Roman"/>
                <a:ea typeface="华文细黑"/>
                <a:cs typeface="Courier New"/>
              </a:rPr>
              <a:t>1941</a:t>
            </a:r>
            <a:r>
              <a:rPr lang="zh-CN" altLang="zh-CN" sz="2600" kern="100" dirty="0">
                <a:solidFill>
                  <a:srgbClr val="E46C0A"/>
                </a:solidFill>
                <a:latin typeface="Times New Roman"/>
                <a:ea typeface="华文细黑"/>
                <a:cs typeface="Times New Roman"/>
              </a:rPr>
              <a:t>年</a:t>
            </a:r>
            <a:r>
              <a:rPr lang="en-US" altLang="zh-CN" sz="2600" kern="100" dirty="0">
                <a:solidFill>
                  <a:srgbClr val="E46C0A"/>
                </a:solidFill>
                <a:latin typeface="Times New Roman"/>
                <a:ea typeface="华文细黑"/>
                <a:cs typeface="Courier New"/>
              </a:rPr>
              <a:t>9</a:t>
            </a:r>
            <a:r>
              <a:rPr lang="zh-CN" altLang="zh-CN" sz="2600" kern="100" dirty="0">
                <a:solidFill>
                  <a:srgbClr val="E46C0A"/>
                </a:solidFill>
                <a:latin typeface="Times New Roman"/>
                <a:ea typeface="华文细黑"/>
                <a:cs typeface="Times New Roman"/>
              </a:rPr>
              <a:t>月</a:t>
            </a:r>
            <a:r>
              <a:rPr lang="en-US" altLang="zh-CN" sz="2600" kern="100" dirty="0">
                <a:solidFill>
                  <a:srgbClr val="E46C0A"/>
                </a:solidFill>
                <a:latin typeface="Times New Roman"/>
                <a:ea typeface="华文细黑"/>
                <a:cs typeface="Courier New"/>
              </a:rPr>
              <a:t>15</a:t>
            </a:r>
            <a:r>
              <a:rPr lang="zh-CN" altLang="zh-CN" sz="2600" kern="100" dirty="0">
                <a:solidFill>
                  <a:srgbClr val="E46C0A"/>
                </a:solidFill>
                <a:latin typeface="Times New Roman"/>
                <a:ea typeface="华文细黑"/>
                <a:cs typeface="Times New Roman"/>
              </a:rPr>
              <a:t>日期间鲍恩典在南京鼓楼医院的经历。</a:t>
            </a:r>
            <a:endParaRPr lang="zh-CN" altLang="zh-CN" sz="1050" kern="100" dirty="0">
              <a:effectLst/>
              <a:latin typeface="宋体"/>
              <a:cs typeface="Courier New"/>
            </a:endParaRPr>
          </a:p>
        </p:txBody>
      </p:sp>
      <p:sp>
        <p:nvSpPr>
          <p:cNvPr id="27"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8"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29" name="表格 28"/>
          <p:cNvGraphicFramePr>
            <a:graphicFrameLocks noGrp="1"/>
          </p:cNvGraphicFramePr>
          <p:nvPr>
            <p:extLst>
              <p:ext uri="{D42A27DB-BD31-4B8C-83A1-F6EECF244321}">
                <p14:modId xmlns:p14="http://schemas.microsoft.com/office/powerpoint/2010/main" val="2949842312"/>
              </p:ext>
            </p:extLst>
          </p:nvPr>
        </p:nvGraphicFramePr>
        <p:xfrm>
          <a:off x="381908" y="85780"/>
          <a:ext cx="8654592" cy="335280"/>
        </p:xfrm>
        <a:graphic>
          <a:graphicData uri="http://schemas.openxmlformats.org/drawingml/2006/table">
            <a:tbl>
              <a:tblPr firstRow="1" bandRow="1">
                <a:tableStyleId>{5C22544A-7EE6-4342-B048-85BDC9FD1C3A}</a:tableStyleId>
              </a:tblPr>
              <a:tblGrid>
                <a:gridCol w="721216"/>
                <a:gridCol w="721216"/>
                <a:gridCol w="721216"/>
                <a:gridCol w="721216"/>
                <a:gridCol w="721216"/>
                <a:gridCol w="721216"/>
                <a:gridCol w="721216"/>
                <a:gridCol w="721216"/>
                <a:gridCol w="721216"/>
                <a:gridCol w="721216"/>
                <a:gridCol w="721216"/>
                <a:gridCol w="721216"/>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0" name="TextBox 29">
            <a:hlinkClick r:id="rId2" action="ppaction://hlinksldjump"/>
          </p:cNvPr>
          <p:cNvSpPr txBox="1"/>
          <p:nvPr/>
        </p:nvSpPr>
        <p:spPr>
          <a:xfrm>
            <a:off x="391167" y="80576"/>
            <a:ext cx="71300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31" name="TextBox 30">
            <a:hlinkClick r:id="rId3" action="ppaction://hlinksldjump"/>
          </p:cNvPr>
          <p:cNvSpPr txBox="1"/>
          <p:nvPr/>
        </p:nvSpPr>
        <p:spPr>
          <a:xfrm>
            <a:off x="1114495" y="82094"/>
            <a:ext cx="695471"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32" name="TextBox 31">
            <a:hlinkClick r:id="rId4" action="ppaction://hlinksldjump"/>
          </p:cNvPr>
          <p:cNvSpPr txBox="1"/>
          <p:nvPr/>
        </p:nvSpPr>
        <p:spPr>
          <a:xfrm>
            <a:off x="1837120" y="81950"/>
            <a:ext cx="69839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33" name="TextBox 32">
            <a:hlinkClick r:id="rId5" action="ppaction://hlinksldjump"/>
          </p:cNvPr>
          <p:cNvSpPr txBox="1"/>
          <p:nvPr/>
        </p:nvSpPr>
        <p:spPr>
          <a:xfrm>
            <a:off x="2555729" y="81950"/>
            <a:ext cx="7165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34" name="TextBox 33">
            <a:hlinkClick r:id="rId6" action="ppaction://hlinksldjump"/>
          </p:cNvPr>
          <p:cNvSpPr txBox="1"/>
          <p:nvPr/>
        </p:nvSpPr>
        <p:spPr>
          <a:xfrm>
            <a:off x="3287033" y="81950"/>
            <a:ext cx="70537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35" name="TextBox 34">
            <a:hlinkClick r:id="rId7" action="ppaction://hlinksldjump"/>
          </p:cNvPr>
          <p:cNvSpPr txBox="1"/>
          <p:nvPr/>
        </p:nvSpPr>
        <p:spPr>
          <a:xfrm>
            <a:off x="3997986" y="81950"/>
            <a:ext cx="697305"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36" name="TextBox 35">
            <a:hlinkClick r:id="rId8" action="ppaction://hlinksldjump"/>
          </p:cNvPr>
          <p:cNvSpPr txBox="1"/>
          <p:nvPr/>
        </p:nvSpPr>
        <p:spPr>
          <a:xfrm>
            <a:off x="4714823" y="87054"/>
            <a:ext cx="70132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41" name="TextBox 40">
            <a:hlinkClick r:id="rId9" action="ppaction://hlinksldjump"/>
          </p:cNvPr>
          <p:cNvSpPr txBox="1"/>
          <p:nvPr/>
        </p:nvSpPr>
        <p:spPr>
          <a:xfrm>
            <a:off x="5450934" y="81950"/>
            <a:ext cx="691477"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42" name="TextBox 41">
            <a:hlinkClick r:id="rId10" action="ppaction://hlinksldjump"/>
          </p:cNvPr>
          <p:cNvSpPr txBox="1"/>
          <p:nvPr/>
        </p:nvSpPr>
        <p:spPr>
          <a:xfrm>
            <a:off x="6160294" y="76846"/>
            <a:ext cx="708342"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43" name="TextBox 42">
            <a:hlinkClick r:id="rId11" action="ppaction://hlinksldjump"/>
          </p:cNvPr>
          <p:cNvSpPr txBox="1"/>
          <p:nvPr/>
        </p:nvSpPr>
        <p:spPr>
          <a:xfrm>
            <a:off x="6883277" y="79362"/>
            <a:ext cx="697302"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44" name="TextBox 43">
            <a:hlinkClick r:id="rId12" action="ppaction://hlinksldjump"/>
          </p:cNvPr>
          <p:cNvSpPr txBox="1"/>
          <p:nvPr/>
        </p:nvSpPr>
        <p:spPr>
          <a:xfrm>
            <a:off x="7607938" y="81950"/>
            <a:ext cx="69438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45" name="TextBox 44">
            <a:hlinkClick r:id="rId13" action="ppaction://hlinksldjump"/>
          </p:cNvPr>
          <p:cNvSpPr txBox="1"/>
          <p:nvPr/>
        </p:nvSpPr>
        <p:spPr>
          <a:xfrm>
            <a:off x="8328744" y="84538"/>
            <a:ext cx="697302"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Tree>
    <p:extLst>
      <p:ext uri="{BB962C8B-B14F-4D97-AF65-F5344CB8AC3E}">
        <p14:creationId xmlns:p14="http://schemas.microsoft.com/office/powerpoint/2010/main" val="10885443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6906" y="631916"/>
            <a:ext cx="8682466" cy="3970318"/>
          </a:xfrm>
          <a:prstGeom prst="rect">
            <a:avLst/>
          </a:prstGeom>
          <a:noFill/>
        </p:spPr>
        <p:txBody>
          <a:bodyPr wrap="square" rtlCol="0">
            <a:spAutoFit/>
          </a:bodyPr>
          <a:lstStyle/>
          <a:p>
            <a:pPr algn="just">
              <a:lnSpc>
                <a:spcPct val="150000"/>
              </a:lnSpc>
              <a:spcAft>
                <a:spcPts val="0"/>
              </a:spcAft>
            </a:pPr>
            <a:r>
              <a:rPr lang="en-US" altLang="zh-CN" sz="2400" kern="100" dirty="0">
                <a:latin typeface="Times New Roman"/>
                <a:ea typeface="华文细黑"/>
                <a:cs typeface="Courier New"/>
              </a:rPr>
              <a:t>3.</a:t>
            </a:r>
            <a:r>
              <a:rPr lang="en-US" altLang="zh-CN" sz="2400" kern="100" dirty="0">
                <a:solidFill>
                  <a:srgbClr val="00B0F0"/>
                </a:solidFill>
                <a:latin typeface="Times New Roman"/>
                <a:ea typeface="华文细黑"/>
                <a:cs typeface="Courier New"/>
              </a:rPr>
              <a:t>(2011·</a:t>
            </a:r>
            <a:r>
              <a:rPr lang="zh-CN" altLang="zh-CN" sz="2400" kern="100" dirty="0">
                <a:solidFill>
                  <a:srgbClr val="00B0F0"/>
                </a:solidFill>
                <a:latin typeface="Times New Roman"/>
                <a:ea typeface="华文细黑"/>
                <a:cs typeface="Times New Roman"/>
              </a:rPr>
              <a:t>大纲全国</a:t>
            </a:r>
            <a:r>
              <a:rPr lang="en-US" altLang="zh-CN" sz="2400" kern="100" dirty="0">
                <a:solidFill>
                  <a:srgbClr val="00B0F0"/>
                </a:solidFill>
                <a:latin typeface="Times New Roman"/>
                <a:ea typeface="华文细黑"/>
                <a:cs typeface="Courier New"/>
              </a:rPr>
              <a:t>)</a:t>
            </a:r>
            <a:r>
              <a:rPr lang="zh-CN" altLang="zh-CN" sz="2400" kern="100" dirty="0">
                <a:latin typeface="Times New Roman"/>
                <a:ea typeface="华文细黑"/>
                <a:cs typeface="Times New Roman"/>
              </a:rPr>
              <a:t>把下面这个长句改写成几个较短的句子，可以改变语序、增删词语，但不得改变原意。</a:t>
            </a:r>
            <a:endParaRPr lang="zh-CN" altLang="zh-CN" sz="1000" kern="100" dirty="0">
              <a:latin typeface="宋体"/>
              <a:cs typeface="Courier New"/>
            </a:endParaRPr>
          </a:p>
          <a:p>
            <a:pPr algn="just">
              <a:lnSpc>
                <a:spcPct val="150000"/>
              </a:lnSpc>
              <a:spcAft>
                <a:spcPts val="0"/>
              </a:spcAft>
            </a:pPr>
            <a:r>
              <a:rPr lang="en-US" altLang="zh-CN" sz="2400" kern="100" dirty="0" smtClean="0">
                <a:latin typeface="Times New Roman"/>
                <a:ea typeface="华文细黑"/>
                <a:cs typeface="Times New Roman"/>
              </a:rPr>
              <a:t>        </a:t>
            </a:r>
            <a:r>
              <a:rPr lang="zh-CN" altLang="zh-CN" sz="2400" kern="100" dirty="0" smtClean="0">
                <a:latin typeface="Times New Roman"/>
                <a:ea typeface="华文细黑"/>
                <a:cs typeface="Times New Roman"/>
              </a:rPr>
              <a:t>总结</a:t>
            </a:r>
            <a:r>
              <a:rPr lang="zh-CN" altLang="zh-CN" sz="2400" kern="100" dirty="0">
                <a:latin typeface="Times New Roman"/>
                <a:ea typeface="华文细黑"/>
                <a:cs typeface="Times New Roman"/>
              </a:rPr>
              <a:t>是一个组织或个人在工作、学习告一段落后，进行回顾、检查、分析和评价，从中找出成功的经验或失败的教训，悟出个中的道理、得出规律性的认识，并用以指导今后的工作而形成的书面材料。</a:t>
            </a:r>
            <a:endParaRPr lang="zh-CN" altLang="zh-CN" sz="1000" kern="100" dirty="0">
              <a:latin typeface="宋体"/>
              <a:cs typeface="Courier New"/>
            </a:endParaRPr>
          </a:p>
          <a:p>
            <a:pPr>
              <a:lnSpc>
                <a:spcPct val="150000"/>
              </a:lnSpc>
            </a:pPr>
            <a:r>
              <a:rPr lang="zh-CN" altLang="zh-CN" sz="2400" dirty="0">
                <a:latin typeface="Times New Roman"/>
                <a:ea typeface="华文细黑"/>
                <a:cs typeface="Times New Roman"/>
              </a:rPr>
              <a:t>　</a:t>
            </a:r>
            <a:endParaRPr lang="en-GB" altLang="zh-CN" sz="2400" kern="100" dirty="0" smtClean="0">
              <a:latin typeface="Times New Roman"/>
              <a:ea typeface="华文细黑"/>
              <a:cs typeface="Times New Roman"/>
            </a:endParaRPr>
          </a:p>
        </p:txBody>
      </p:sp>
      <p:sp>
        <p:nvSpPr>
          <p:cNvPr id="24"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5"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26" name="表格 25"/>
          <p:cNvGraphicFramePr>
            <a:graphicFrameLocks noGrp="1"/>
          </p:cNvGraphicFramePr>
          <p:nvPr>
            <p:extLst>
              <p:ext uri="{D42A27DB-BD31-4B8C-83A1-F6EECF244321}">
                <p14:modId xmlns:p14="http://schemas.microsoft.com/office/powerpoint/2010/main" val="2949842312"/>
              </p:ext>
            </p:extLst>
          </p:nvPr>
        </p:nvGraphicFramePr>
        <p:xfrm>
          <a:off x="381908" y="85780"/>
          <a:ext cx="8654592" cy="335280"/>
        </p:xfrm>
        <a:graphic>
          <a:graphicData uri="http://schemas.openxmlformats.org/drawingml/2006/table">
            <a:tbl>
              <a:tblPr firstRow="1" bandRow="1">
                <a:tableStyleId>{5C22544A-7EE6-4342-B048-85BDC9FD1C3A}</a:tableStyleId>
              </a:tblPr>
              <a:tblGrid>
                <a:gridCol w="721216"/>
                <a:gridCol w="721216"/>
                <a:gridCol w="721216"/>
                <a:gridCol w="721216"/>
                <a:gridCol w="721216"/>
                <a:gridCol w="721216"/>
                <a:gridCol w="721216"/>
                <a:gridCol w="721216"/>
                <a:gridCol w="721216"/>
                <a:gridCol w="721216"/>
                <a:gridCol w="721216"/>
                <a:gridCol w="721216"/>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7" name="TextBox 26">
            <a:hlinkClick r:id="rId2" action="ppaction://hlinksldjump"/>
          </p:cNvPr>
          <p:cNvSpPr txBox="1"/>
          <p:nvPr/>
        </p:nvSpPr>
        <p:spPr>
          <a:xfrm>
            <a:off x="391167" y="80576"/>
            <a:ext cx="71300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28" name="TextBox 27">
            <a:hlinkClick r:id="rId3" action="ppaction://hlinksldjump"/>
          </p:cNvPr>
          <p:cNvSpPr txBox="1"/>
          <p:nvPr/>
        </p:nvSpPr>
        <p:spPr>
          <a:xfrm>
            <a:off x="1114495" y="82094"/>
            <a:ext cx="69547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29" name="TextBox 28">
            <a:hlinkClick r:id="rId4" action="ppaction://hlinksldjump"/>
          </p:cNvPr>
          <p:cNvSpPr txBox="1"/>
          <p:nvPr/>
        </p:nvSpPr>
        <p:spPr>
          <a:xfrm>
            <a:off x="1837120" y="81950"/>
            <a:ext cx="698393"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30" name="TextBox 29">
            <a:hlinkClick r:id="rId5" action="ppaction://hlinksldjump"/>
          </p:cNvPr>
          <p:cNvSpPr txBox="1"/>
          <p:nvPr/>
        </p:nvSpPr>
        <p:spPr>
          <a:xfrm>
            <a:off x="2555729" y="81950"/>
            <a:ext cx="7165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31" name="TextBox 30">
            <a:hlinkClick r:id="rId6" action="ppaction://hlinksldjump"/>
          </p:cNvPr>
          <p:cNvSpPr txBox="1"/>
          <p:nvPr/>
        </p:nvSpPr>
        <p:spPr>
          <a:xfrm>
            <a:off x="3287033" y="81950"/>
            <a:ext cx="70537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32" name="TextBox 31">
            <a:hlinkClick r:id="rId7" action="ppaction://hlinksldjump"/>
          </p:cNvPr>
          <p:cNvSpPr txBox="1"/>
          <p:nvPr/>
        </p:nvSpPr>
        <p:spPr>
          <a:xfrm>
            <a:off x="3997986" y="81950"/>
            <a:ext cx="697305"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33" name="TextBox 32">
            <a:hlinkClick r:id="rId8" action="ppaction://hlinksldjump"/>
          </p:cNvPr>
          <p:cNvSpPr txBox="1"/>
          <p:nvPr/>
        </p:nvSpPr>
        <p:spPr>
          <a:xfrm>
            <a:off x="4714823" y="87054"/>
            <a:ext cx="70132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34" name="TextBox 33">
            <a:hlinkClick r:id="rId9" action="ppaction://hlinksldjump"/>
          </p:cNvPr>
          <p:cNvSpPr txBox="1"/>
          <p:nvPr/>
        </p:nvSpPr>
        <p:spPr>
          <a:xfrm>
            <a:off x="5450934" y="81950"/>
            <a:ext cx="691477"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35" name="TextBox 34">
            <a:hlinkClick r:id="rId10" action="ppaction://hlinksldjump"/>
          </p:cNvPr>
          <p:cNvSpPr txBox="1"/>
          <p:nvPr/>
        </p:nvSpPr>
        <p:spPr>
          <a:xfrm>
            <a:off x="6160294" y="76846"/>
            <a:ext cx="708342"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36" name="TextBox 35">
            <a:hlinkClick r:id="rId11" action="ppaction://hlinksldjump"/>
          </p:cNvPr>
          <p:cNvSpPr txBox="1"/>
          <p:nvPr/>
        </p:nvSpPr>
        <p:spPr>
          <a:xfrm>
            <a:off x="6883277" y="79362"/>
            <a:ext cx="697302"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48" name="TextBox 47">
            <a:hlinkClick r:id="rId12" action="ppaction://hlinksldjump"/>
          </p:cNvPr>
          <p:cNvSpPr txBox="1"/>
          <p:nvPr/>
        </p:nvSpPr>
        <p:spPr>
          <a:xfrm>
            <a:off x="7607938" y="81950"/>
            <a:ext cx="69438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49" name="TextBox 48">
            <a:hlinkClick r:id="rId13" action="ppaction://hlinksldjump"/>
          </p:cNvPr>
          <p:cNvSpPr txBox="1"/>
          <p:nvPr/>
        </p:nvSpPr>
        <p:spPr>
          <a:xfrm>
            <a:off x="8328744" y="84538"/>
            <a:ext cx="697302"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Tree>
    <p:extLst>
      <p:ext uri="{BB962C8B-B14F-4D97-AF65-F5344CB8AC3E}">
        <p14:creationId xmlns:p14="http://schemas.microsoft.com/office/powerpoint/2010/main" val="2433764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6906" y="828318"/>
            <a:ext cx="8682466" cy="3416320"/>
          </a:xfrm>
          <a:prstGeom prst="rect">
            <a:avLst/>
          </a:prstGeom>
          <a:noFill/>
        </p:spPr>
        <p:txBody>
          <a:bodyPr wrap="square" rtlCol="0">
            <a:spAutoFit/>
          </a:bodyPr>
          <a:lstStyle/>
          <a:p>
            <a:pPr algn="just">
              <a:lnSpc>
                <a:spcPct val="150000"/>
              </a:lnSpc>
              <a:spcAft>
                <a:spcPts val="0"/>
              </a:spcAft>
            </a:pPr>
            <a:r>
              <a:rPr lang="zh-CN" altLang="zh-CN" sz="2400" kern="100" dirty="0">
                <a:solidFill>
                  <a:srgbClr val="0000FF"/>
                </a:solidFill>
                <a:latin typeface="Times New Roman"/>
                <a:ea typeface="华文细黑"/>
                <a:cs typeface="Times New Roman"/>
              </a:rPr>
              <a:t>解析　</a:t>
            </a:r>
            <a:r>
              <a:rPr lang="zh-CN" altLang="zh-CN" sz="2400" kern="100" dirty="0">
                <a:latin typeface="Times New Roman"/>
                <a:ea typeface="华文细黑"/>
                <a:cs typeface="Times New Roman"/>
              </a:rPr>
              <a:t>先将句子主干抽出，组成一句话，再将相关修饰语拆开单独成句，注意安排好顺序</a:t>
            </a:r>
            <a:r>
              <a:rPr lang="zh-CN" altLang="zh-CN" sz="2400" kern="100" dirty="0" smtClean="0">
                <a:latin typeface="Times New Roman"/>
                <a:ea typeface="华文细黑"/>
                <a:cs typeface="Times New Roman"/>
              </a:rPr>
              <a:t>。</a:t>
            </a:r>
            <a:endParaRPr lang="en-GB" altLang="zh-CN" sz="1000" kern="100" dirty="0" smtClean="0">
              <a:latin typeface="宋体"/>
              <a:cs typeface="Courier New"/>
            </a:endParaRPr>
          </a:p>
          <a:p>
            <a:pPr algn="just">
              <a:lnSpc>
                <a:spcPct val="150000"/>
              </a:lnSpc>
              <a:spcAft>
                <a:spcPts val="0"/>
              </a:spcAft>
            </a:pPr>
            <a:r>
              <a:rPr lang="zh-CN" altLang="zh-CN" sz="2400" dirty="0">
                <a:solidFill>
                  <a:srgbClr val="0000FF"/>
                </a:solidFill>
                <a:latin typeface="Times New Roman"/>
                <a:ea typeface="华文细黑"/>
                <a:cs typeface="Times New Roman"/>
              </a:rPr>
              <a:t>答案</a:t>
            </a:r>
            <a:r>
              <a:rPr lang="zh-CN" altLang="zh-CN" sz="2400" dirty="0">
                <a:latin typeface="Times New Roman"/>
                <a:ea typeface="华文细黑"/>
                <a:cs typeface="Times New Roman"/>
              </a:rPr>
              <a:t>　</a:t>
            </a:r>
            <a:r>
              <a:rPr lang="zh-CN" altLang="zh-CN" sz="2400" dirty="0">
                <a:solidFill>
                  <a:srgbClr val="E46C0A"/>
                </a:solidFill>
                <a:latin typeface="Times New Roman"/>
                <a:ea typeface="华文细黑"/>
                <a:cs typeface="Times New Roman"/>
              </a:rPr>
              <a:t>总结是一个组织或个人在工作、学习告一段落后而写的一种书面材料，它常常对前一阶段的情况进行回顾、检查、分析和评价，以利于从中找出成功的经验或失败的教训，悟出个中的道理，得出规律性的认识，并用以指导今后的工作。</a:t>
            </a:r>
            <a:endParaRPr lang="en-GB" altLang="zh-CN" sz="2400" kern="100" dirty="0" smtClean="0">
              <a:latin typeface="Times New Roman"/>
              <a:ea typeface="华文细黑"/>
              <a:cs typeface="Times New Roman"/>
            </a:endParaRPr>
          </a:p>
        </p:txBody>
      </p:sp>
      <p:sp>
        <p:nvSpPr>
          <p:cNvPr id="24"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5"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26" name="表格 25"/>
          <p:cNvGraphicFramePr>
            <a:graphicFrameLocks noGrp="1"/>
          </p:cNvGraphicFramePr>
          <p:nvPr>
            <p:extLst>
              <p:ext uri="{D42A27DB-BD31-4B8C-83A1-F6EECF244321}">
                <p14:modId xmlns:p14="http://schemas.microsoft.com/office/powerpoint/2010/main" val="3968515127"/>
              </p:ext>
            </p:extLst>
          </p:nvPr>
        </p:nvGraphicFramePr>
        <p:xfrm>
          <a:off x="381908" y="85780"/>
          <a:ext cx="8654592" cy="335280"/>
        </p:xfrm>
        <a:graphic>
          <a:graphicData uri="http://schemas.openxmlformats.org/drawingml/2006/table">
            <a:tbl>
              <a:tblPr firstRow="1" bandRow="1">
                <a:tableStyleId>{5C22544A-7EE6-4342-B048-85BDC9FD1C3A}</a:tableStyleId>
              </a:tblPr>
              <a:tblGrid>
                <a:gridCol w="721216"/>
                <a:gridCol w="721216"/>
                <a:gridCol w="721216"/>
                <a:gridCol w="721216"/>
                <a:gridCol w="721216"/>
                <a:gridCol w="721216"/>
                <a:gridCol w="721216"/>
                <a:gridCol w="721216"/>
                <a:gridCol w="721216"/>
                <a:gridCol w="721216"/>
                <a:gridCol w="721216"/>
                <a:gridCol w="721216"/>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7" name="TextBox 26">
            <a:hlinkClick r:id="rId2" action="ppaction://hlinksldjump"/>
          </p:cNvPr>
          <p:cNvSpPr txBox="1"/>
          <p:nvPr/>
        </p:nvSpPr>
        <p:spPr>
          <a:xfrm>
            <a:off x="391167" y="80576"/>
            <a:ext cx="71300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28" name="TextBox 27">
            <a:hlinkClick r:id="rId3" action="ppaction://hlinksldjump"/>
          </p:cNvPr>
          <p:cNvSpPr txBox="1"/>
          <p:nvPr/>
        </p:nvSpPr>
        <p:spPr>
          <a:xfrm>
            <a:off x="1114495" y="82094"/>
            <a:ext cx="69547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29" name="TextBox 28">
            <a:hlinkClick r:id="rId4" action="ppaction://hlinksldjump"/>
          </p:cNvPr>
          <p:cNvSpPr txBox="1"/>
          <p:nvPr/>
        </p:nvSpPr>
        <p:spPr>
          <a:xfrm>
            <a:off x="1837120" y="81950"/>
            <a:ext cx="698393"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30" name="TextBox 29">
            <a:hlinkClick r:id="rId5" action="ppaction://hlinksldjump"/>
          </p:cNvPr>
          <p:cNvSpPr txBox="1"/>
          <p:nvPr/>
        </p:nvSpPr>
        <p:spPr>
          <a:xfrm>
            <a:off x="2555729" y="81950"/>
            <a:ext cx="7165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31" name="TextBox 30">
            <a:hlinkClick r:id="rId6" action="ppaction://hlinksldjump"/>
          </p:cNvPr>
          <p:cNvSpPr txBox="1"/>
          <p:nvPr/>
        </p:nvSpPr>
        <p:spPr>
          <a:xfrm>
            <a:off x="3287033" y="81950"/>
            <a:ext cx="70537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32" name="TextBox 31">
            <a:hlinkClick r:id="rId7" action="ppaction://hlinksldjump"/>
          </p:cNvPr>
          <p:cNvSpPr txBox="1"/>
          <p:nvPr/>
        </p:nvSpPr>
        <p:spPr>
          <a:xfrm>
            <a:off x="3997986" y="81950"/>
            <a:ext cx="697305"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33" name="TextBox 32">
            <a:hlinkClick r:id="rId8" action="ppaction://hlinksldjump"/>
          </p:cNvPr>
          <p:cNvSpPr txBox="1"/>
          <p:nvPr/>
        </p:nvSpPr>
        <p:spPr>
          <a:xfrm>
            <a:off x="4714823" y="87054"/>
            <a:ext cx="70132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34" name="TextBox 33">
            <a:hlinkClick r:id="rId9" action="ppaction://hlinksldjump"/>
          </p:cNvPr>
          <p:cNvSpPr txBox="1"/>
          <p:nvPr/>
        </p:nvSpPr>
        <p:spPr>
          <a:xfrm>
            <a:off x="5450934" y="81950"/>
            <a:ext cx="691477"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35" name="TextBox 34">
            <a:hlinkClick r:id="rId10" action="ppaction://hlinksldjump"/>
          </p:cNvPr>
          <p:cNvSpPr txBox="1"/>
          <p:nvPr/>
        </p:nvSpPr>
        <p:spPr>
          <a:xfrm>
            <a:off x="6160294" y="76846"/>
            <a:ext cx="708342"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36" name="TextBox 35">
            <a:hlinkClick r:id="rId11" action="ppaction://hlinksldjump"/>
          </p:cNvPr>
          <p:cNvSpPr txBox="1"/>
          <p:nvPr/>
        </p:nvSpPr>
        <p:spPr>
          <a:xfrm>
            <a:off x="6883277" y="79362"/>
            <a:ext cx="697302"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48" name="TextBox 47">
            <a:hlinkClick r:id="rId12" action="ppaction://hlinksldjump"/>
          </p:cNvPr>
          <p:cNvSpPr txBox="1"/>
          <p:nvPr/>
        </p:nvSpPr>
        <p:spPr>
          <a:xfrm>
            <a:off x="7607938" y="81950"/>
            <a:ext cx="69438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49" name="TextBox 48">
            <a:hlinkClick r:id="rId13" action="ppaction://hlinksldjump"/>
          </p:cNvPr>
          <p:cNvSpPr txBox="1"/>
          <p:nvPr/>
        </p:nvSpPr>
        <p:spPr>
          <a:xfrm>
            <a:off x="8328744" y="84538"/>
            <a:ext cx="697302"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Tree>
    <p:extLst>
      <p:ext uri="{BB962C8B-B14F-4D97-AF65-F5344CB8AC3E}">
        <p14:creationId xmlns:p14="http://schemas.microsoft.com/office/powerpoint/2010/main" val="664619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83508" y="536966"/>
            <a:ext cx="8770682" cy="4413516"/>
          </a:xfrm>
          <a:prstGeom prst="rect">
            <a:avLst/>
          </a:prstGeom>
        </p:spPr>
        <p:txBody>
          <a:bodyPr>
            <a:spAutoFit/>
          </a:bodyPr>
          <a:lstStyle/>
          <a:p>
            <a:pPr algn="just">
              <a:lnSpc>
                <a:spcPct val="130000"/>
              </a:lnSpc>
              <a:spcAft>
                <a:spcPts val="0"/>
              </a:spcAft>
            </a:pPr>
            <a:r>
              <a:rPr lang="en-US" altLang="zh-CN" sz="2400" kern="100" dirty="0">
                <a:latin typeface="Times New Roman"/>
                <a:ea typeface="华文细黑"/>
                <a:cs typeface="Courier New"/>
              </a:rPr>
              <a:t>4.</a:t>
            </a:r>
            <a:r>
              <a:rPr lang="zh-CN" altLang="zh-CN" sz="2400" kern="100" dirty="0">
                <a:latin typeface="Times New Roman"/>
                <a:ea typeface="华文细黑"/>
                <a:cs typeface="Times New Roman"/>
              </a:rPr>
              <a:t>将下面材料中的画线部分改写成一个单句。</a:t>
            </a:r>
            <a:r>
              <a:rPr lang="en-US" altLang="zh-CN" sz="2400" kern="100" dirty="0">
                <a:latin typeface="Times New Roman"/>
                <a:ea typeface="华文细黑"/>
                <a:cs typeface="Courier New"/>
              </a:rPr>
              <a:t>(</a:t>
            </a:r>
            <a:r>
              <a:rPr lang="zh-CN" altLang="zh-CN" sz="2400" kern="100" dirty="0">
                <a:latin typeface="Times New Roman"/>
                <a:ea typeface="华文细黑"/>
                <a:cs typeface="Times New Roman"/>
              </a:rPr>
              <a:t>不得改变原句的意思</a:t>
            </a:r>
            <a:r>
              <a:rPr lang="en-US" altLang="zh-CN" sz="2400" kern="100" dirty="0">
                <a:latin typeface="Times New Roman"/>
                <a:ea typeface="华文细黑"/>
                <a:cs typeface="Courier New"/>
              </a:rPr>
              <a:t>)</a:t>
            </a:r>
            <a:endParaRPr lang="zh-CN" altLang="zh-CN" sz="2400" kern="100" dirty="0">
              <a:latin typeface="宋体"/>
              <a:cs typeface="Courier New"/>
            </a:endParaRPr>
          </a:p>
          <a:p>
            <a:pPr algn="just">
              <a:lnSpc>
                <a:spcPct val="130000"/>
              </a:lnSpc>
              <a:spcAft>
                <a:spcPts val="0"/>
              </a:spcAft>
            </a:pPr>
            <a:r>
              <a:rPr lang="en-US" altLang="zh-CN" sz="2400" kern="100" dirty="0" smtClean="0">
                <a:latin typeface="Times New Roman"/>
                <a:ea typeface="华文细黑"/>
                <a:cs typeface="Times New Roman"/>
              </a:rPr>
              <a:t>        </a:t>
            </a:r>
            <a:r>
              <a:rPr lang="zh-CN" altLang="zh-CN" sz="2400" kern="100" dirty="0" smtClean="0">
                <a:latin typeface="Times New Roman"/>
                <a:ea typeface="华文细黑"/>
                <a:cs typeface="Times New Roman"/>
              </a:rPr>
              <a:t>莫扎特</a:t>
            </a:r>
            <a:r>
              <a:rPr lang="zh-CN" altLang="zh-CN" sz="2400" kern="100" dirty="0">
                <a:latin typeface="Times New Roman"/>
                <a:ea typeface="华文细黑"/>
                <a:cs typeface="Times New Roman"/>
              </a:rPr>
              <a:t>的音乐，应该是人类普遍需要的生活内容，特别在世界痛苦的今天，没有一个国家、一个民族不需要它。或者，只有安详、平静和柔和的音乐，才能疗救在精神上一天比一天衰败着的人类。莫扎特，</a:t>
            </a:r>
            <a:r>
              <a:rPr lang="zh-CN" altLang="zh-CN" sz="2400" u="heavy" kern="100" dirty="0">
                <a:latin typeface="Times New Roman"/>
                <a:ea typeface="华文细黑"/>
                <a:cs typeface="Times New Roman"/>
              </a:rPr>
              <a:t>你的音乐是水，是世俗里没有被污染的水；你的音乐是空气，是世俗里没有被污染的空气；你的音乐是阳光，是世俗里没有被污染的阳光。</a:t>
            </a:r>
            <a:endParaRPr lang="zh-CN" altLang="zh-CN" sz="2400" u="heavy" kern="100" dirty="0">
              <a:latin typeface="宋体"/>
              <a:cs typeface="Courier New"/>
            </a:endParaRPr>
          </a:p>
          <a:p>
            <a:pPr algn="just">
              <a:lnSpc>
                <a:spcPct val="130000"/>
              </a:lnSpc>
              <a:spcAft>
                <a:spcPts val="0"/>
              </a:spcAft>
            </a:pPr>
            <a:r>
              <a:rPr lang="zh-CN" altLang="zh-CN" sz="2400" kern="100" dirty="0">
                <a:latin typeface="Times New Roman"/>
                <a:ea typeface="华文细黑"/>
                <a:cs typeface="Times New Roman"/>
              </a:rPr>
              <a:t>答：</a:t>
            </a:r>
            <a:r>
              <a:rPr lang="en-US" altLang="zh-CN" sz="2400" kern="100" dirty="0" smtClean="0">
                <a:latin typeface="Times New Roman"/>
                <a:ea typeface="华文细黑"/>
                <a:cs typeface="Courier New"/>
              </a:rPr>
              <a:t>___________________________________________</a:t>
            </a:r>
            <a:endParaRPr lang="zh-CN" altLang="zh-CN" sz="2400" kern="100" dirty="0">
              <a:effectLst/>
              <a:latin typeface="宋体"/>
              <a:cs typeface="Courier New"/>
            </a:endParaRPr>
          </a:p>
        </p:txBody>
      </p:sp>
      <p:sp>
        <p:nvSpPr>
          <p:cNvPr id="24"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5"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26" name="表格 25"/>
          <p:cNvGraphicFramePr>
            <a:graphicFrameLocks noGrp="1"/>
          </p:cNvGraphicFramePr>
          <p:nvPr>
            <p:extLst>
              <p:ext uri="{D42A27DB-BD31-4B8C-83A1-F6EECF244321}">
                <p14:modId xmlns:p14="http://schemas.microsoft.com/office/powerpoint/2010/main" val="3368290210"/>
              </p:ext>
            </p:extLst>
          </p:nvPr>
        </p:nvGraphicFramePr>
        <p:xfrm>
          <a:off x="381908" y="85780"/>
          <a:ext cx="8654592" cy="335280"/>
        </p:xfrm>
        <a:graphic>
          <a:graphicData uri="http://schemas.openxmlformats.org/drawingml/2006/table">
            <a:tbl>
              <a:tblPr firstRow="1" bandRow="1">
                <a:tableStyleId>{5C22544A-7EE6-4342-B048-85BDC9FD1C3A}</a:tableStyleId>
              </a:tblPr>
              <a:tblGrid>
                <a:gridCol w="721216"/>
                <a:gridCol w="721216"/>
                <a:gridCol w="721216"/>
                <a:gridCol w="721216"/>
                <a:gridCol w="721216"/>
                <a:gridCol w="721216"/>
                <a:gridCol w="721216"/>
                <a:gridCol w="721216"/>
                <a:gridCol w="721216"/>
                <a:gridCol w="721216"/>
                <a:gridCol w="721216"/>
                <a:gridCol w="721216"/>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7" name="TextBox 26">
            <a:hlinkClick r:id="rId2" action="ppaction://hlinksldjump"/>
          </p:cNvPr>
          <p:cNvSpPr txBox="1"/>
          <p:nvPr/>
        </p:nvSpPr>
        <p:spPr>
          <a:xfrm>
            <a:off x="391167" y="80576"/>
            <a:ext cx="71300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28" name="TextBox 27">
            <a:hlinkClick r:id="rId3" action="ppaction://hlinksldjump"/>
          </p:cNvPr>
          <p:cNvSpPr txBox="1"/>
          <p:nvPr/>
        </p:nvSpPr>
        <p:spPr>
          <a:xfrm>
            <a:off x="1114495" y="82094"/>
            <a:ext cx="69547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29" name="TextBox 28">
            <a:hlinkClick r:id="rId4" action="ppaction://hlinksldjump"/>
          </p:cNvPr>
          <p:cNvSpPr txBox="1"/>
          <p:nvPr/>
        </p:nvSpPr>
        <p:spPr>
          <a:xfrm>
            <a:off x="1837120" y="81950"/>
            <a:ext cx="69839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30" name="TextBox 29">
            <a:hlinkClick r:id="rId5" action="ppaction://hlinksldjump"/>
          </p:cNvPr>
          <p:cNvSpPr txBox="1"/>
          <p:nvPr/>
        </p:nvSpPr>
        <p:spPr>
          <a:xfrm>
            <a:off x="2555729" y="81950"/>
            <a:ext cx="716544"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31" name="TextBox 30">
            <a:hlinkClick r:id="rId6" action="ppaction://hlinksldjump"/>
          </p:cNvPr>
          <p:cNvSpPr txBox="1"/>
          <p:nvPr/>
        </p:nvSpPr>
        <p:spPr>
          <a:xfrm>
            <a:off x="3287033" y="81950"/>
            <a:ext cx="70537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32" name="TextBox 31">
            <a:hlinkClick r:id="rId7" action="ppaction://hlinksldjump"/>
          </p:cNvPr>
          <p:cNvSpPr txBox="1"/>
          <p:nvPr/>
        </p:nvSpPr>
        <p:spPr>
          <a:xfrm>
            <a:off x="3997986" y="81950"/>
            <a:ext cx="697305"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33" name="TextBox 32">
            <a:hlinkClick r:id="rId8" action="ppaction://hlinksldjump"/>
          </p:cNvPr>
          <p:cNvSpPr txBox="1"/>
          <p:nvPr/>
        </p:nvSpPr>
        <p:spPr>
          <a:xfrm>
            <a:off x="4714823" y="87054"/>
            <a:ext cx="70132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34" name="TextBox 33">
            <a:hlinkClick r:id="rId9" action="ppaction://hlinksldjump"/>
          </p:cNvPr>
          <p:cNvSpPr txBox="1"/>
          <p:nvPr/>
        </p:nvSpPr>
        <p:spPr>
          <a:xfrm>
            <a:off x="5450934" y="81950"/>
            <a:ext cx="691477"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35" name="TextBox 34">
            <a:hlinkClick r:id="rId10" action="ppaction://hlinksldjump"/>
          </p:cNvPr>
          <p:cNvSpPr txBox="1"/>
          <p:nvPr/>
        </p:nvSpPr>
        <p:spPr>
          <a:xfrm>
            <a:off x="6160294" y="76846"/>
            <a:ext cx="708342"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36" name="TextBox 35">
            <a:hlinkClick r:id="rId11" action="ppaction://hlinksldjump"/>
          </p:cNvPr>
          <p:cNvSpPr txBox="1"/>
          <p:nvPr/>
        </p:nvSpPr>
        <p:spPr>
          <a:xfrm>
            <a:off x="6883277" y="79362"/>
            <a:ext cx="697302"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38" name="TextBox 37">
            <a:hlinkClick r:id="rId12" action="ppaction://hlinksldjump"/>
          </p:cNvPr>
          <p:cNvSpPr txBox="1"/>
          <p:nvPr/>
        </p:nvSpPr>
        <p:spPr>
          <a:xfrm>
            <a:off x="7607938" y="81950"/>
            <a:ext cx="69438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39" name="TextBox 38">
            <a:hlinkClick r:id="rId13" action="ppaction://hlinksldjump"/>
          </p:cNvPr>
          <p:cNvSpPr txBox="1"/>
          <p:nvPr/>
        </p:nvSpPr>
        <p:spPr>
          <a:xfrm>
            <a:off x="8328744" y="84538"/>
            <a:ext cx="697302"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
        <p:nvSpPr>
          <p:cNvPr id="4" name="矩形 3"/>
          <p:cNvSpPr/>
          <p:nvPr/>
        </p:nvSpPr>
        <p:spPr>
          <a:xfrm>
            <a:off x="793676" y="4365193"/>
            <a:ext cx="6693865" cy="461665"/>
          </a:xfrm>
          <a:prstGeom prst="rect">
            <a:avLst/>
          </a:prstGeom>
        </p:spPr>
        <p:txBody>
          <a:bodyPr>
            <a:spAutoFit/>
          </a:bodyPr>
          <a:lstStyle/>
          <a:p>
            <a:r>
              <a:rPr lang="zh-CN" altLang="zh-CN" sz="2400" dirty="0" smtClean="0">
                <a:solidFill>
                  <a:srgbClr val="E46C0A"/>
                </a:solidFill>
                <a:latin typeface="Times New Roman"/>
                <a:ea typeface="华文细黑"/>
                <a:cs typeface="Times New Roman"/>
              </a:rPr>
              <a:t>你</a:t>
            </a:r>
            <a:r>
              <a:rPr lang="zh-CN" altLang="zh-CN" sz="2400" dirty="0">
                <a:solidFill>
                  <a:srgbClr val="E46C0A"/>
                </a:solidFill>
                <a:latin typeface="Times New Roman"/>
                <a:ea typeface="华文细黑"/>
                <a:cs typeface="Times New Roman"/>
              </a:rPr>
              <a:t>的音乐是世俗里没有被污染的水、空气和阳光。</a:t>
            </a:r>
            <a:endParaRPr lang="zh-CN" altLang="en-US" sz="2400" dirty="0"/>
          </a:p>
        </p:txBody>
      </p:sp>
    </p:spTree>
    <p:extLst>
      <p:ext uri="{BB962C8B-B14F-4D97-AF65-F5344CB8AC3E}">
        <p14:creationId xmlns:p14="http://schemas.microsoft.com/office/powerpoint/2010/main" val="3140865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53719" y="540286"/>
            <a:ext cx="8821322" cy="4293483"/>
          </a:xfrm>
          <a:prstGeom prst="rect">
            <a:avLst/>
          </a:prstGeom>
        </p:spPr>
        <p:txBody>
          <a:bodyPr>
            <a:spAutoFit/>
          </a:bodyPr>
          <a:lstStyle/>
          <a:p>
            <a:pPr algn="just">
              <a:lnSpc>
                <a:spcPct val="150000"/>
              </a:lnSpc>
              <a:spcAft>
                <a:spcPts val="0"/>
              </a:spcAft>
            </a:pPr>
            <a:r>
              <a:rPr lang="en-US" altLang="zh-CN" sz="2600" kern="100" dirty="0">
                <a:latin typeface="Times New Roman"/>
                <a:ea typeface="华文细黑"/>
                <a:cs typeface="Courier New"/>
              </a:rPr>
              <a:t>5.</a:t>
            </a:r>
            <a:r>
              <a:rPr lang="zh-CN" altLang="zh-CN" sz="2600" kern="100" dirty="0">
                <a:latin typeface="Times New Roman"/>
                <a:ea typeface="华文细黑"/>
                <a:cs typeface="Times New Roman"/>
              </a:rPr>
              <a:t>将下面画线的句子改写成一个长句，可适当增删个别词语。</a:t>
            </a:r>
            <a:endParaRPr lang="zh-CN" altLang="zh-CN" sz="1050" kern="100" dirty="0">
              <a:latin typeface="宋体"/>
              <a:cs typeface="Courier New"/>
            </a:endParaRPr>
          </a:p>
          <a:p>
            <a:pPr algn="just">
              <a:lnSpc>
                <a:spcPct val="150000"/>
              </a:lnSpc>
              <a:spcAft>
                <a:spcPts val="0"/>
              </a:spcAft>
            </a:pPr>
            <a:r>
              <a:rPr lang="en-US" altLang="zh-CN" sz="2600" kern="100" dirty="0" smtClean="0">
                <a:latin typeface="Times New Roman"/>
                <a:ea typeface="华文细黑"/>
                <a:cs typeface="Times New Roman"/>
              </a:rPr>
              <a:t>       </a:t>
            </a:r>
            <a:r>
              <a:rPr lang="zh-CN" altLang="zh-CN" sz="2600" u="heavy" kern="100" dirty="0" smtClean="0">
                <a:latin typeface="Times New Roman"/>
                <a:ea typeface="华文细黑"/>
                <a:cs typeface="Times New Roman"/>
              </a:rPr>
              <a:t>老</a:t>
            </a:r>
            <a:r>
              <a:rPr lang="zh-CN" altLang="zh-CN" sz="2600" u="heavy" kern="100" dirty="0">
                <a:latin typeface="Times New Roman"/>
                <a:ea typeface="华文细黑"/>
                <a:cs typeface="Times New Roman"/>
              </a:rPr>
              <a:t>屋，是世纪的</a:t>
            </a:r>
            <a:r>
              <a:rPr lang="en-US" altLang="zh-CN" sz="2600" u="heavy" kern="100" dirty="0">
                <a:latin typeface="宋体"/>
                <a:ea typeface="华文细黑"/>
                <a:cs typeface="Times New Roman"/>
              </a:rPr>
              <a:t>“</a:t>
            </a:r>
            <a:r>
              <a:rPr lang="zh-CN" altLang="zh-CN" sz="2600" u="heavy" kern="100" dirty="0">
                <a:latin typeface="Times New Roman"/>
                <a:ea typeface="华文细黑"/>
                <a:cs typeface="Times New Roman"/>
              </a:rPr>
              <a:t>三朝元老</a:t>
            </a:r>
            <a:r>
              <a:rPr lang="en-US" altLang="zh-CN" sz="2600" u="heavy" kern="100" dirty="0">
                <a:latin typeface="宋体"/>
                <a:ea typeface="华文细黑"/>
                <a:cs typeface="Times New Roman"/>
              </a:rPr>
              <a:t>”</a:t>
            </a:r>
            <a:r>
              <a:rPr lang="zh-CN" altLang="zh-CN" sz="2600" u="heavy" kern="100" dirty="0">
                <a:latin typeface="Times New Roman"/>
                <a:ea typeface="华文细黑"/>
                <a:cs typeface="Times New Roman"/>
              </a:rPr>
              <a:t>，是季节的忠实守望者；在其百年的存续过程中，从未奢望用斑斓的色彩点缀世界，只是平实自然地白描年华</a:t>
            </a:r>
            <a:r>
              <a:rPr lang="zh-CN" altLang="zh-CN" sz="2600" kern="100" dirty="0">
                <a:latin typeface="Times New Roman"/>
                <a:ea typeface="华文细黑"/>
                <a:cs typeface="Times New Roman"/>
              </a:rPr>
              <a:t>；于是它当之无愧地赢得了子孙的尊重，其魅力仅仅在于无论生活曲线的振幅有多大，始终信守</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平平淡淡才是真</a:t>
            </a:r>
            <a:r>
              <a:rPr lang="en-US" altLang="zh-CN" sz="2600" kern="100" dirty="0">
                <a:latin typeface="宋体"/>
                <a:ea typeface="华文细黑"/>
                <a:cs typeface="Times New Roman"/>
              </a:rPr>
              <a:t>”</a:t>
            </a:r>
            <a:r>
              <a:rPr lang="zh-CN" altLang="zh-CN" sz="2600" kern="100" dirty="0">
                <a:latin typeface="Times New Roman"/>
                <a:ea typeface="华文细黑"/>
                <a:cs typeface="Times New Roman"/>
              </a:rPr>
              <a:t>。</a:t>
            </a:r>
            <a:endParaRPr lang="zh-CN" altLang="zh-CN" sz="1050" kern="100" dirty="0">
              <a:latin typeface="宋体"/>
              <a:cs typeface="Courier New"/>
            </a:endParaRPr>
          </a:p>
          <a:p>
            <a:pPr>
              <a:lnSpc>
                <a:spcPct val="150000"/>
              </a:lnSpc>
            </a:pPr>
            <a:endParaRPr lang="en-US" altLang="zh-CN" sz="2600" dirty="0" smtClean="0">
              <a:latin typeface="Times New Roman"/>
              <a:ea typeface="华文细黑"/>
            </a:endParaRPr>
          </a:p>
        </p:txBody>
      </p:sp>
      <p:sp>
        <p:nvSpPr>
          <p:cNvPr id="24"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5"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26" name="表格 25"/>
          <p:cNvGraphicFramePr>
            <a:graphicFrameLocks noGrp="1"/>
          </p:cNvGraphicFramePr>
          <p:nvPr>
            <p:extLst>
              <p:ext uri="{D42A27DB-BD31-4B8C-83A1-F6EECF244321}">
                <p14:modId xmlns:p14="http://schemas.microsoft.com/office/powerpoint/2010/main" val="1390055625"/>
              </p:ext>
            </p:extLst>
          </p:nvPr>
        </p:nvGraphicFramePr>
        <p:xfrm>
          <a:off x="381908" y="85780"/>
          <a:ext cx="8654592" cy="335280"/>
        </p:xfrm>
        <a:graphic>
          <a:graphicData uri="http://schemas.openxmlformats.org/drawingml/2006/table">
            <a:tbl>
              <a:tblPr firstRow="1" bandRow="1">
                <a:tableStyleId>{5C22544A-7EE6-4342-B048-85BDC9FD1C3A}</a:tableStyleId>
              </a:tblPr>
              <a:tblGrid>
                <a:gridCol w="721216"/>
                <a:gridCol w="721216"/>
                <a:gridCol w="721216"/>
                <a:gridCol w="721216"/>
                <a:gridCol w="721216"/>
                <a:gridCol w="721216"/>
                <a:gridCol w="721216"/>
                <a:gridCol w="721216"/>
                <a:gridCol w="721216"/>
                <a:gridCol w="721216"/>
                <a:gridCol w="721216"/>
                <a:gridCol w="721216"/>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7" name="TextBox 26">
            <a:hlinkClick r:id="rId2" action="ppaction://hlinksldjump"/>
          </p:cNvPr>
          <p:cNvSpPr txBox="1"/>
          <p:nvPr/>
        </p:nvSpPr>
        <p:spPr>
          <a:xfrm>
            <a:off x="391167" y="80576"/>
            <a:ext cx="71300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28" name="TextBox 27">
            <a:hlinkClick r:id="rId3" action="ppaction://hlinksldjump"/>
          </p:cNvPr>
          <p:cNvSpPr txBox="1"/>
          <p:nvPr/>
        </p:nvSpPr>
        <p:spPr>
          <a:xfrm>
            <a:off x="1114495" y="82094"/>
            <a:ext cx="69547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29" name="TextBox 28">
            <a:hlinkClick r:id="rId4" action="ppaction://hlinksldjump"/>
          </p:cNvPr>
          <p:cNvSpPr txBox="1"/>
          <p:nvPr/>
        </p:nvSpPr>
        <p:spPr>
          <a:xfrm>
            <a:off x="1837120" y="81950"/>
            <a:ext cx="69839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30" name="TextBox 29">
            <a:hlinkClick r:id="rId5" action="ppaction://hlinksldjump"/>
          </p:cNvPr>
          <p:cNvSpPr txBox="1"/>
          <p:nvPr/>
        </p:nvSpPr>
        <p:spPr>
          <a:xfrm>
            <a:off x="2555729" y="81950"/>
            <a:ext cx="7165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31" name="TextBox 30">
            <a:hlinkClick r:id="rId6" action="ppaction://hlinksldjump"/>
          </p:cNvPr>
          <p:cNvSpPr txBox="1"/>
          <p:nvPr/>
        </p:nvSpPr>
        <p:spPr>
          <a:xfrm>
            <a:off x="3287033" y="81950"/>
            <a:ext cx="705376"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32" name="TextBox 31">
            <a:hlinkClick r:id="rId7" action="ppaction://hlinksldjump"/>
          </p:cNvPr>
          <p:cNvSpPr txBox="1"/>
          <p:nvPr/>
        </p:nvSpPr>
        <p:spPr>
          <a:xfrm>
            <a:off x="3997986" y="81950"/>
            <a:ext cx="697305"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33" name="TextBox 32">
            <a:hlinkClick r:id="rId8" action="ppaction://hlinksldjump"/>
          </p:cNvPr>
          <p:cNvSpPr txBox="1"/>
          <p:nvPr/>
        </p:nvSpPr>
        <p:spPr>
          <a:xfrm>
            <a:off x="4714823" y="87054"/>
            <a:ext cx="70132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34" name="TextBox 33">
            <a:hlinkClick r:id="rId9" action="ppaction://hlinksldjump"/>
          </p:cNvPr>
          <p:cNvSpPr txBox="1"/>
          <p:nvPr/>
        </p:nvSpPr>
        <p:spPr>
          <a:xfrm>
            <a:off x="5450934" y="81950"/>
            <a:ext cx="691477"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35" name="TextBox 34">
            <a:hlinkClick r:id="rId10" action="ppaction://hlinksldjump"/>
          </p:cNvPr>
          <p:cNvSpPr txBox="1"/>
          <p:nvPr/>
        </p:nvSpPr>
        <p:spPr>
          <a:xfrm>
            <a:off x="6160294" y="76846"/>
            <a:ext cx="708342"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36" name="TextBox 35">
            <a:hlinkClick r:id="rId11" action="ppaction://hlinksldjump"/>
          </p:cNvPr>
          <p:cNvSpPr txBox="1"/>
          <p:nvPr/>
        </p:nvSpPr>
        <p:spPr>
          <a:xfrm>
            <a:off x="6883277" y="79362"/>
            <a:ext cx="697302"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41" name="TextBox 40">
            <a:hlinkClick r:id="rId12" action="ppaction://hlinksldjump"/>
          </p:cNvPr>
          <p:cNvSpPr txBox="1"/>
          <p:nvPr/>
        </p:nvSpPr>
        <p:spPr>
          <a:xfrm>
            <a:off x="7607938" y="81950"/>
            <a:ext cx="69438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42" name="TextBox 41">
            <a:hlinkClick r:id="rId13" action="ppaction://hlinksldjump"/>
          </p:cNvPr>
          <p:cNvSpPr txBox="1"/>
          <p:nvPr/>
        </p:nvSpPr>
        <p:spPr>
          <a:xfrm>
            <a:off x="8328744" y="84538"/>
            <a:ext cx="697302"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Tree>
    <p:extLst>
      <p:ext uri="{BB962C8B-B14F-4D97-AF65-F5344CB8AC3E}">
        <p14:creationId xmlns:p14="http://schemas.microsoft.com/office/powerpoint/2010/main" val="34059220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97389" y="971699"/>
            <a:ext cx="8733982" cy="1816075"/>
          </a:xfrm>
          <a:prstGeom prst="rect">
            <a:avLst/>
          </a:prstGeom>
        </p:spPr>
        <p:txBody>
          <a:bodyPr>
            <a:spAutoFit/>
          </a:bodyPr>
          <a:lstStyle/>
          <a:p>
            <a:pPr algn="just">
              <a:lnSpc>
                <a:spcPct val="150000"/>
              </a:lnSpc>
              <a:spcAft>
                <a:spcPts val="0"/>
              </a:spcAft>
            </a:pPr>
            <a:r>
              <a:rPr lang="zh-CN" altLang="zh-CN" sz="2600" kern="100" dirty="0">
                <a:solidFill>
                  <a:srgbClr val="0000FF"/>
                </a:solidFill>
                <a:latin typeface="Times New Roman"/>
                <a:ea typeface="华文细黑"/>
                <a:cs typeface="Times New Roman"/>
              </a:rPr>
              <a:t>答案</a:t>
            </a:r>
            <a:r>
              <a:rPr lang="zh-CN" altLang="zh-CN" sz="2600" kern="100" dirty="0">
                <a:latin typeface="Times New Roman"/>
                <a:ea typeface="华文细黑"/>
                <a:cs typeface="Times New Roman"/>
              </a:rPr>
              <a:t>　</a:t>
            </a:r>
            <a:r>
              <a:rPr lang="en-US" altLang="zh-CN" sz="2600" kern="100" dirty="0">
                <a:solidFill>
                  <a:srgbClr val="E46C0A"/>
                </a:solidFill>
                <a:latin typeface="Times New Roman"/>
                <a:ea typeface="华文细黑"/>
                <a:cs typeface="Courier New"/>
              </a:rPr>
              <a:t>(</a:t>
            </a:r>
            <a:r>
              <a:rPr lang="zh-CN" altLang="zh-CN" sz="2600" kern="100" dirty="0">
                <a:solidFill>
                  <a:srgbClr val="E46C0A"/>
                </a:solidFill>
                <a:latin typeface="Times New Roman"/>
                <a:ea typeface="华文细黑"/>
                <a:cs typeface="Times New Roman"/>
              </a:rPr>
              <a:t>示例</a:t>
            </a:r>
            <a:r>
              <a:rPr lang="en-US" altLang="zh-CN" sz="2600" kern="100" dirty="0">
                <a:solidFill>
                  <a:srgbClr val="E46C0A"/>
                </a:solidFill>
                <a:latin typeface="Times New Roman"/>
                <a:ea typeface="华文细黑"/>
                <a:cs typeface="Courier New"/>
              </a:rPr>
              <a:t>)</a:t>
            </a:r>
            <a:r>
              <a:rPr lang="zh-CN" altLang="zh-CN" sz="2600" kern="100" dirty="0">
                <a:solidFill>
                  <a:srgbClr val="E46C0A"/>
                </a:solidFill>
                <a:latin typeface="Times New Roman"/>
                <a:ea typeface="华文细黑"/>
                <a:cs typeface="Times New Roman"/>
              </a:rPr>
              <a:t>世纪的</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三朝元老</a:t>
            </a:r>
            <a:r>
              <a:rPr lang="en-US" altLang="zh-CN" sz="2600" kern="100" dirty="0">
                <a:solidFill>
                  <a:srgbClr val="E46C0A"/>
                </a:solidFill>
                <a:latin typeface="宋体"/>
                <a:ea typeface="华文细黑"/>
                <a:cs typeface="Times New Roman"/>
              </a:rPr>
              <a:t>”</a:t>
            </a:r>
            <a:r>
              <a:rPr lang="zh-CN" altLang="zh-CN" sz="2600" kern="100" dirty="0">
                <a:solidFill>
                  <a:srgbClr val="E46C0A"/>
                </a:solidFill>
                <a:latin typeface="Times New Roman"/>
                <a:ea typeface="华文细黑"/>
                <a:cs typeface="Times New Roman"/>
              </a:rPr>
              <a:t>、季节的忠实守望者、在百年的存续过程中从未奢望用斑斓的色彩点缀世界的老屋只是平实自然地白描年华</a:t>
            </a:r>
            <a:endParaRPr lang="zh-CN" altLang="zh-CN" sz="1050" kern="100" dirty="0">
              <a:effectLst/>
              <a:latin typeface="宋体"/>
              <a:cs typeface="Courier New"/>
            </a:endParaRPr>
          </a:p>
        </p:txBody>
      </p:sp>
      <p:sp>
        <p:nvSpPr>
          <p:cNvPr id="24" name="AutoShape 39"/>
          <p:cNvSpPr>
            <a:spLocks noChangeArrowheads="1"/>
          </p:cNvSpPr>
          <p:nvPr/>
        </p:nvSpPr>
        <p:spPr bwMode="gray">
          <a:xfrm>
            <a:off x="-483553" y="74330"/>
            <a:ext cx="9866313" cy="322263"/>
          </a:xfrm>
          <a:prstGeom prst="roundRect">
            <a:avLst>
              <a:gd name="adj" fmla="val 50000"/>
            </a:avLst>
          </a:prstGeom>
          <a:gradFill rotWithShape="1">
            <a:gsLst>
              <a:gs pos="0">
                <a:srgbClr val="F8F8F8"/>
              </a:gs>
              <a:gs pos="100000">
                <a:srgbClr val="F8F8F8">
                  <a:gamma/>
                  <a:shade val="76471"/>
                  <a:invGamma/>
                </a:srgbClr>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endParaRPr lang="zh-CN" altLang="en-US"/>
          </a:p>
        </p:txBody>
      </p:sp>
      <p:sp>
        <p:nvSpPr>
          <p:cNvPr id="25" name="Oval 40"/>
          <p:cNvSpPr>
            <a:spLocks noChangeArrowheads="1"/>
          </p:cNvSpPr>
          <p:nvPr/>
        </p:nvSpPr>
        <p:spPr bwMode="gray">
          <a:xfrm>
            <a:off x="92710" y="133068"/>
            <a:ext cx="247650" cy="228600"/>
          </a:xfrm>
          <a:prstGeom prst="ellipse">
            <a:avLst/>
          </a:prstGeom>
          <a:gradFill rotWithShape="1">
            <a:gsLst>
              <a:gs pos="0">
                <a:srgbClr val="DCDC48"/>
              </a:gs>
              <a:gs pos="100000">
                <a:srgbClr val="DCDC48">
                  <a:gamma/>
                  <a:shade val="66667"/>
                  <a:invGamma/>
                </a:srgb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p>
            <a:endParaRPr lang="zh-CN" altLang="en-US"/>
          </a:p>
        </p:txBody>
      </p:sp>
      <p:graphicFrame>
        <p:nvGraphicFramePr>
          <p:cNvPr id="26" name="表格 25"/>
          <p:cNvGraphicFramePr>
            <a:graphicFrameLocks noGrp="1"/>
          </p:cNvGraphicFramePr>
          <p:nvPr>
            <p:extLst>
              <p:ext uri="{D42A27DB-BD31-4B8C-83A1-F6EECF244321}">
                <p14:modId xmlns:p14="http://schemas.microsoft.com/office/powerpoint/2010/main" val="3346327296"/>
              </p:ext>
            </p:extLst>
          </p:nvPr>
        </p:nvGraphicFramePr>
        <p:xfrm>
          <a:off x="381908" y="85780"/>
          <a:ext cx="8654592" cy="335280"/>
        </p:xfrm>
        <a:graphic>
          <a:graphicData uri="http://schemas.openxmlformats.org/drawingml/2006/table">
            <a:tbl>
              <a:tblPr firstRow="1" bandRow="1">
                <a:tableStyleId>{5C22544A-7EE6-4342-B048-85BDC9FD1C3A}</a:tableStyleId>
              </a:tblPr>
              <a:tblGrid>
                <a:gridCol w="721216"/>
                <a:gridCol w="721216"/>
                <a:gridCol w="721216"/>
                <a:gridCol w="721216"/>
                <a:gridCol w="721216"/>
                <a:gridCol w="721216"/>
                <a:gridCol w="721216"/>
                <a:gridCol w="721216"/>
                <a:gridCol w="721216"/>
                <a:gridCol w="721216"/>
                <a:gridCol w="721216"/>
                <a:gridCol w="721216"/>
              </a:tblGrid>
              <a:tr h="0">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6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7" name="TextBox 26">
            <a:hlinkClick r:id="rId2" action="ppaction://hlinksldjump"/>
          </p:cNvPr>
          <p:cNvSpPr txBox="1"/>
          <p:nvPr/>
        </p:nvSpPr>
        <p:spPr>
          <a:xfrm>
            <a:off x="391167" y="80576"/>
            <a:ext cx="713006"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a:t>
            </a:r>
            <a:endParaRPr lang="zh-CN" altLang="en-US" sz="1600" b="1" dirty="0">
              <a:latin typeface="Times New Roman" pitchFamily="18" charset="0"/>
              <a:cs typeface="Times New Roman" pitchFamily="18" charset="0"/>
            </a:endParaRPr>
          </a:p>
        </p:txBody>
      </p:sp>
      <p:sp>
        <p:nvSpPr>
          <p:cNvPr id="28" name="TextBox 27">
            <a:hlinkClick r:id="rId3" action="ppaction://hlinksldjump"/>
          </p:cNvPr>
          <p:cNvSpPr txBox="1"/>
          <p:nvPr/>
        </p:nvSpPr>
        <p:spPr>
          <a:xfrm>
            <a:off x="1114495" y="82094"/>
            <a:ext cx="695471"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2</a:t>
            </a:r>
            <a:endParaRPr lang="zh-CN" altLang="en-US" sz="1600" b="1" dirty="0">
              <a:latin typeface="Times New Roman" pitchFamily="18" charset="0"/>
              <a:cs typeface="Times New Roman" pitchFamily="18" charset="0"/>
            </a:endParaRPr>
          </a:p>
        </p:txBody>
      </p:sp>
      <p:sp>
        <p:nvSpPr>
          <p:cNvPr id="29" name="TextBox 28">
            <a:hlinkClick r:id="rId4" action="ppaction://hlinksldjump"/>
          </p:cNvPr>
          <p:cNvSpPr txBox="1"/>
          <p:nvPr/>
        </p:nvSpPr>
        <p:spPr>
          <a:xfrm>
            <a:off x="1837120" y="81950"/>
            <a:ext cx="698393"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3</a:t>
            </a:r>
            <a:endParaRPr lang="zh-CN" altLang="en-US" sz="1600" b="1" dirty="0">
              <a:latin typeface="Times New Roman" pitchFamily="18" charset="0"/>
              <a:cs typeface="Times New Roman" pitchFamily="18" charset="0"/>
            </a:endParaRPr>
          </a:p>
        </p:txBody>
      </p:sp>
      <p:sp>
        <p:nvSpPr>
          <p:cNvPr id="30" name="TextBox 29">
            <a:hlinkClick r:id="rId5" action="ppaction://hlinksldjump"/>
          </p:cNvPr>
          <p:cNvSpPr txBox="1"/>
          <p:nvPr/>
        </p:nvSpPr>
        <p:spPr>
          <a:xfrm>
            <a:off x="2555729" y="81950"/>
            <a:ext cx="71654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4</a:t>
            </a:r>
            <a:endParaRPr lang="zh-CN" altLang="en-US" sz="1600" b="1" dirty="0">
              <a:latin typeface="Times New Roman" pitchFamily="18" charset="0"/>
              <a:cs typeface="Times New Roman" pitchFamily="18" charset="0"/>
            </a:endParaRPr>
          </a:p>
        </p:txBody>
      </p:sp>
      <p:sp>
        <p:nvSpPr>
          <p:cNvPr id="31" name="TextBox 30">
            <a:hlinkClick r:id="rId6" action="ppaction://hlinksldjump"/>
          </p:cNvPr>
          <p:cNvSpPr txBox="1"/>
          <p:nvPr/>
        </p:nvSpPr>
        <p:spPr>
          <a:xfrm>
            <a:off x="3287033" y="81950"/>
            <a:ext cx="705376" cy="338554"/>
          </a:xfrm>
          <a:prstGeom prst="rect">
            <a:avLst/>
          </a:prstGeom>
          <a:solidFill>
            <a:schemeClr val="accent6">
              <a:lumMod val="75000"/>
            </a:schemeClr>
          </a:solid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5</a:t>
            </a:r>
            <a:endParaRPr lang="zh-CN" altLang="en-US" sz="1600" b="1" dirty="0">
              <a:latin typeface="Times New Roman" pitchFamily="18" charset="0"/>
              <a:cs typeface="Times New Roman" pitchFamily="18" charset="0"/>
            </a:endParaRPr>
          </a:p>
        </p:txBody>
      </p:sp>
      <p:sp>
        <p:nvSpPr>
          <p:cNvPr id="32" name="TextBox 31">
            <a:hlinkClick r:id="rId7" action="ppaction://hlinksldjump"/>
          </p:cNvPr>
          <p:cNvSpPr txBox="1"/>
          <p:nvPr/>
        </p:nvSpPr>
        <p:spPr>
          <a:xfrm>
            <a:off x="3997986" y="81950"/>
            <a:ext cx="697305"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6</a:t>
            </a:r>
            <a:endParaRPr lang="zh-CN" altLang="en-US" sz="1600" b="1" dirty="0">
              <a:latin typeface="Times New Roman" pitchFamily="18" charset="0"/>
              <a:cs typeface="Times New Roman" pitchFamily="18" charset="0"/>
            </a:endParaRPr>
          </a:p>
        </p:txBody>
      </p:sp>
      <p:sp>
        <p:nvSpPr>
          <p:cNvPr id="33" name="TextBox 32">
            <a:hlinkClick r:id="rId8" action="ppaction://hlinksldjump"/>
          </p:cNvPr>
          <p:cNvSpPr txBox="1"/>
          <p:nvPr/>
        </p:nvSpPr>
        <p:spPr>
          <a:xfrm>
            <a:off x="4714823" y="87054"/>
            <a:ext cx="701329" cy="335202"/>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7</a:t>
            </a:r>
            <a:endParaRPr lang="zh-CN" altLang="en-US" sz="1600" b="1" dirty="0">
              <a:latin typeface="Times New Roman" pitchFamily="18" charset="0"/>
              <a:cs typeface="Times New Roman" pitchFamily="18" charset="0"/>
            </a:endParaRPr>
          </a:p>
        </p:txBody>
      </p:sp>
      <p:sp>
        <p:nvSpPr>
          <p:cNvPr id="34" name="TextBox 33">
            <a:hlinkClick r:id="rId9" action="ppaction://hlinksldjump"/>
          </p:cNvPr>
          <p:cNvSpPr txBox="1"/>
          <p:nvPr/>
        </p:nvSpPr>
        <p:spPr>
          <a:xfrm>
            <a:off x="5450934" y="81950"/>
            <a:ext cx="691477"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8</a:t>
            </a:r>
            <a:endParaRPr lang="zh-CN" altLang="en-US" sz="1600" b="1" dirty="0">
              <a:latin typeface="Times New Roman" pitchFamily="18" charset="0"/>
              <a:cs typeface="Times New Roman" pitchFamily="18" charset="0"/>
            </a:endParaRPr>
          </a:p>
        </p:txBody>
      </p:sp>
      <p:sp>
        <p:nvSpPr>
          <p:cNvPr id="35" name="TextBox 34">
            <a:hlinkClick r:id="rId10" action="ppaction://hlinksldjump"/>
          </p:cNvPr>
          <p:cNvSpPr txBox="1"/>
          <p:nvPr/>
        </p:nvSpPr>
        <p:spPr>
          <a:xfrm>
            <a:off x="6160294" y="76846"/>
            <a:ext cx="708342"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9</a:t>
            </a:r>
            <a:endParaRPr lang="zh-CN" altLang="en-US" sz="1600" b="1" dirty="0">
              <a:latin typeface="Times New Roman" pitchFamily="18" charset="0"/>
              <a:cs typeface="Times New Roman" pitchFamily="18" charset="0"/>
            </a:endParaRPr>
          </a:p>
        </p:txBody>
      </p:sp>
      <p:sp>
        <p:nvSpPr>
          <p:cNvPr id="36" name="TextBox 35">
            <a:hlinkClick r:id="rId11" action="ppaction://hlinksldjump"/>
          </p:cNvPr>
          <p:cNvSpPr txBox="1"/>
          <p:nvPr/>
        </p:nvSpPr>
        <p:spPr>
          <a:xfrm>
            <a:off x="6883277" y="79362"/>
            <a:ext cx="697302"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10</a:t>
            </a:r>
            <a:endParaRPr lang="zh-CN" altLang="en-US" sz="1600" b="1" dirty="0">
              <a:latin typeface="Times New Roman" pitchFamily="18" charset="0"/>
              <a:cs typeface="Times New Roman" pitchFamily="18" charset="0"/>
            </a:endParaRPr>
          </a:p>
        </p:txBody>
      </p:sp>
      <p:sp>
        <p:nvSpPr>
          <p:cNvPr id="41" name="TextBox 40">
            <a:hlinkClick r:id="rId12" action="ppaction://hlinksldjump"/>
          </p:cNvPr>
          <p:cNvSpPr txBox="1"/>
          <p:nvPr/>
        </p:nvSpPr>
        <p:spPr>
          <a:xfrm>
            <a:off x="7607938" y="81950"/>
            <a:ext cx="694384" cy="338554"/>
          </a:xfrm>
          <a:prstGeom prst="rect">
            <a:avLst/>
          </a:prstGeom>
          <a:noFill/>
        </p:spPr>
        <p:txBody>
          <a:bodyPr wrap="none" rtlCol="0">
            <a:spAutoFit/>
          </a:bodyPr>
          <a:lstStyle/>
          <a:p>
            <a:pPr algn="ctr"/>
            <a:r>
              <a:rPr lang="en-US" altLang="zh-CN" sz="1600" b="1" dirty="0" smtClean="0">
                <a:latin typeface="Times New Roman" pitchFamily="18" charset="0"/>
                <a:ea typeface="Times New Roman" pitchFamily="18" charset="0"/>
                <a:cs typeface="Times New Roman" pitchFamily="18" charset="0"/>
              </a:rPr>
              <a:t>11</a:t>
            </a:r>
            <a:endParaRPr lang="zh-CN" altLang="en-US" sz="1600" b="1" dirty="0">
              <a:latin typeface="Times New Roman" pitchFamily="18" charset="0"/>
              <a:cs typeface="Times New Roman" pitchFamily="18" charset="0"/>
            </a:endParaRPr>
          </a:p>
        </p:txBody>
      </p:sp>
      <p:sp>
        <p:nvSpPr>
          <p:cNvPr id="42" name="TextBox 41">
            <a:hlinkClick r:id="rId13" action="ppaction://hlinksldjump"/>
          </p:cNvPr>
          <p:cNvSpPr txBox="1"/>
          <p:nvPr/>
        </p:nvSpPr>
        <p:spPr>
          <a:xfrm>
            <a:off x="8328744" y="84538"/>
            <a:ext cx="697302" cy="338554"/>
          </a:xfrm>
          <a:prstGeom prst="rect">
            <a:avLst/>
          </a:prstGeom>
          <a:noFill/>
        </p:spPr>
        <p:txBody>
          <a:bodyPr wrap="none" rtlCol="0">
            <a:spAutoFit/>
          </a:bodyPr>
          <a:lstStyle>
            <a:defPPr>
              <a:defRPr lang="zh-CN"/>
            </a:defPPr>
            <a:lvl1pPr algn="ctr">
              <a:defRPr sz="1600" b="1">
                <a:latin typeface="Times New Roman" pitchFamily="18" charset="0"/>
                <a:ea typeface="Times New Roman" pitchFamily="18" charset="0"/>
                <a:cs typeface="Times New Roman" pitchFamily="18" charset="0"/>
              </a:defRPr>
            </a:lvl1pPr>
          </a:lstStyle>
          <a:p>
            <a:r>
              <a:rPr lang="en-US" altLang="zh-CN" dirty="0"/>
              <a:t>12</a:t>
            </a:r>
            <a:endParaRPr lang="zh-CN" altLang="en-US" dirty="0"/>
          </a:p>
        </p:txBody>
      </p:sp>
    </p:spTree>
    <p:extLst>
      <p:ext uri="{BB962C8B-B14F-4D97-AF65-F5344CB8AC3E}">
        <p14:creationId xmlns:p14="http://schemas.microsoft.com/office/powerpoint/2010/main" val="202608317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2897</TotalTime>
  <Words>1572</Words>
  <Application>Microsoft Office PowerPoint</Application>
  <PresentationFormat>全屏显示(16:9)</PresentationFormat>
  <Paragraphs>330</Paragraphs>
  <Slides>25</Slides>
  <Notes>0</Notes>
  <HiddenSlides>0</HiddenSlides>
  <MMClips>0</MMClips>
  <ScaleCrop>false</ScaleCrop>
  <HeadingPairs>
    <vt:vector size="4" baseType="variant">
      <vt:variant>
        <vt:lpstr>主题</vt:lpstr>
      </vt:variant>
      <vt:variant>
        <vt:i4>1</vt:i4>
      </vt:variant>
      <vt:variant>
        <vt:lpstr>幻灯片标题</vt:lpstr>
      </vt:variant>
      <vt:variant>
        <vt:i4>25</vt:i4>
      </vt:variant>
    </vt:vector>
  </HeadingPairs>
  <TitlesOfParts>
    <vt:vector size="26"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user</cp:lastModifiedBy>
  <cp:revision>277</cp:revision>
  <dcterms:created xsi:type="dcterms:W3CDTF">2014-12-15T01:46:29Z</dcterms:created>
  <dcterms:modified xsi:type="dcterms:W3CDTF">2015-04-15T07:02:22Z</dcterms:modified>
</cp:coreProperties>
</file>