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57" r:id="rId6"/>
    <p:sldId id="259" r:id="rId7"/>
    <p:sldId id="265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0" autoAdjust="0"/>
  </p:normalViewPr>
  <p:slideViewPr>
    <p:cSldViewPr>
      <p:cViewPr varScale="1">
        <p:scale>
          <a:sx n="65" d="100"/>
          <a:sy n="65" d="100"/>
        </p:scale>
        <p:origin x="-10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9B48-FCAA-4181-A3F0-B7A1050D02A9}" type="datetimeFigureOut">
              <a:rPr lang="zh-CN" altLang="en-US" smtClean="0"/>
              <a:t>2015/9/6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C450-3732-4D3B-B00E-5DF5C30E5C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23528" y="692696"/>
            <a:ext cx="3024336" cy="5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4400" b="1" dirty="0" smtClean="0"/>
              <a:t>upset </a:t>
            </a:r>
            <a:endParaRPr lang="en-US" altLang="zh-CN" sz="4400" b="1" dirty="0"/>
          </a:p>
          <a:p>
            <a:pPr algn="r">
              <a:lnSpc>
                <a:spcPct val="105000"/>
              </a:lnSpc>
            </a:pPr>
            <a:endParaRPr lang="en-US" altLang="zh-CN" sz="4400" b="1" dirty="0"/>
          </a:p>
          <a:p>
            <a:pPr algn="r">
              <a:lnSpc>
                <a:spcPct val="105000"/>
              </a:lnSpc>
            </a:pPr>
            <a:r>
              <a:rPr lang="en-US" altLang="zh-CN" sz="4400" b="1" dirty="0"/>
              <a:t>ignore</a:t>
            </a:r>
          </a:p>
          <a:p>
            <a:pPr algn="r">
              <a:lnSpc>
                <a:spcPct val="105000"/>
              </a:lnSpc>
            </a:pPr>
            <a:endParaRPr lang="en-US" altLang="zh-CN" sz="4400" b="1" dirty="0"/>
          </a:p>
          <a:p>
            <a:pPr algn="r">
              <a:lnSpc>
                <a:spcPct val="105000"/>
              </a:lnSpc>
            </a:pPr>
            <a:r>
              <a:rPr lang="en-US" altLang="zh-CN" sz="4400" b="1" dirty="0"/>
              <a:t>concern</a:t>
            </a:r>
          </a:p>
          <a:p>
            <a:pPr algn="r">
              <a:lnSpc>
                <a:spcPct val="105000"/>
              </a:lnSpc>
            </a:pPr>
            <a:endParaRPr lang="en-US" altLang="zh-CN" sz="4400" b="1" dirty="0"/>
          </a:p>
          <a:p>
            <a:pPr algn="r">
              <a:lnSpc>
                <a:spcPct val="105000"/>
              </a:lnSpc>
            </a:pPr>
            <a:r>
              <a:rPr lang="en-US" altLang="zh-CN" sz="4400" b="1" dirty="0"/>
              <a:t>loose</a:t>
            </a:r>
          </a:p>
        </p:txBody>
      </p:sp>
      <p:pic>
        <p:nvPicPr>
          <p:cNvPr id="209934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79512" y="0"/>
            <a:ext cx="4356992" cy="657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3600" b="1" dirty="0"/>
              <a:t>add up  </a:t>
            </a:r>
          </a:p>
          <a:p>
            <a:pPr algn="r">
              <a:lnSpc>
                <a:spcPct val="130000"/>
              </a:lnSpc>
            </a:pPr>
            <a:endParaRPr lang="en-US" altLang="zh-CN" sz="3600" b="1" dirty="0" smtClean="0"/>
          </a:p>
          <a:p>
            <a:pPr algn="r">
              <a:lnSpc>
                <a:spcPct val="130000"/>
              </a:lnSpc>
            </a:pPr>
            <a:r>
              <a:rPr lang="en-US" altLang="zh-CN" sz="3600" b="1" dirty="0" smtClean="0"/>
              <a:t>calm </a:t>
            </a:r>
            <a:r>
              <a:rPr lang="en-US" altLang="zh-CN" sz="3600" b="1" dirty="0"/>
              <a:t>(…) down</a:t>
            </a:r>
          </a:p>
          <a:p>
            <a:pPr algn="r">
              <a:lnSpc>
                <a:spcPct val="130000"/>
              </a:lnSpc>
            </a:pPr>
            <a:r>
              <a:rPr lang="en-US" altLang="zh-CN" sz="3600" b="1" dirty="0"/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zh-CN" sz="3600" b="1" dirty="0"/>
              <a:t>have got to   </a:t>
            </a:r>
          </a:p>
          <a:p>
            <a:pPr algn="r">
              <a:lnSpc>
                <a:spcPct val="130000"/>
              </a:lnSpc>
            </a:pPr>
            <a:endParaRPr lang="en-US" altLang="zh-CN" sz="3600" b="1" dirty="0" smtClean="0"/>
          </a:p>
          <a:p>
            <a:pPr algn="r">
              <a:lnSpc>
                <a:spcPct val="130000"/>
              </a:lnSpc>
            </a:pPr>
            <a:r>
              <a:rPr lang="en-US" altLang="zh-CN" sz="3600" b="1" dirty="0" smtClean="0"/>
              <a:t>be </a:t>
            </a:r>
            <a:r>
              <a:rPr lang="en-US" altLang="zh-CN" sz="3600" b="1" dirty="0"/>
              <a:t>concerned about</a:t>
            </a:r>
          </a:p>
          <a:p>
            <a:pPr algn="r">
              <a:lnSpc>
                <a:spcPct val="130000"/>
              </a:lnSpc>
            </a:pPr>
            <a:endParaRPr lang="en-US" altLang="zh-CN" sz="3600" b="1" dirty="0" smtClean="0"/>
          </a:p>
          <a:p>
            <a:pPr algn="r">
              <a:lnSpc>
                <a:spcPct val="130000"/>
              </a:lnSpc>
            </a:pPr>
            <a:r>
              <a:rPr lang="en-US" altLang="zh-CN" sz="3600" b="1" dirty="0" smtClean="0"/>
              <a:t>walk </a:t>
            </a:r>
            <a:r>
              <a:rPr lang="en-US" altLang="zh-CN" sz="3600" b="1" dirty="0"/>
              <a:t>the dog</a:t>
            </a:r>
          </a:p>
        </p:txBody>
      </p:sp>
      <p:pic>
        <p:nvPicPr>
          <p:cNvPr id="211984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539552" y="836712"/>
            <a:ext cx="2862263" cy="500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go through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set down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a series of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on purpose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in order to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at dusk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face to face</a:t>
            </a:r>
          </a:p>
        </p:txBody>
      </p:sp>
      <p:pic>
        <p:nvPicPr>
          <p:cNvPr id="138256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827584" y="260648"/>
            <a:ext cx="7438447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n.</a:t>
            </a:r>
            <a:r>
              <a:rPr lang="en-US" altLang="zh-CN" sz="4400" dirty="0"/>
              <a:t> </a:t>
            </a:r>
            <a:r>
              <a:rPr lang="zh-CN" altLang="en-US" sz="4400" dirty="0"/>
              <a:t>连续；系列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adv.</a:t>
            </a:r>
            <a:r>
              <a:rPr lang="en-US" altLang="zh-CN" sz="4400" dirty="0"/>
              <a:t> </a:t>
            </a:r>
            <a:r>
              <a:rPr lang="zh-CN" altLang="en-US" sz="4400" dirty="0"/>
              <a:t>在户外；在野外</a:t>
            </a:r>
          </a:p>
          <a:p>
            <a:r>
              <a:rPr lang="en-US" altLang="zh-CN" sz="4400" dirty="0" err="1">
                <a:solidFill>
                  <a:srgbClr val="FF0000"/>
                </a:solidFill>
              </a:rPr>
              <a:t>vt</a:t>
            </a:r>
            <a:r>
              <a:rPr lang="en-US" altLang="zh-CN" sz="4400" dirty="0">
                <a:solidFill>
                  <a:srgbClr val="FF0000"/>
                </a:solidFill>
              </a:rPr>
              <a:t>.</a:t>
            </a:r>
            <a:r>
              <a:rPr lang="en-US" altLang="zh-CN" sz="4400" dirty="0"/>
              <a:t> </a:t>
            </a:r>
            <a:r>
              <a:rPr lang="zh-CN" altLang="en-US" sz="4400" dirty="0"/>
              <a:t>迷住；迷惑</a:t>
            </a:r>
          </a:p>
          <a:p>
            <a:r>
              <a:rPr lang="en-US" altLang="zh-CN" sz="4400" dirty="0" smtClean="0">
                <a:solidFill>
                  <a:srgbClr val="FF0000"/>
                </a:solidFill>
              </a:rPr>
              <a:t>vi</a:t>
            </a:r>
            <a:r>
              <a:rPr lang="en-US" altLang="zh-CN" sz="4400" dirty="0">
                <a:solidFill>
                  <a:srgbClr val="FF0000"/>
                </a:solidFill>
              </a:rPr>
              <a:t>.</a:t>
            </a:r>
            <a:r>
              <a:rPr lang="en-US" altLang="zh-CN" sz="4400" dirty="0"/>
              <a:t> </a:t>
            </a:r>
            <a:r>
              <a:rPr lang="zh-CN" altLang="en-US" sz="4400" dirty="0"/>
              <a:t>打雷；雷鸣  </a:t>
            </a:r>
            <a:r>
              <a:rPr lang="en-US" altLang="zh-CN" sz="4400" dirty="0">
                <a:solidFill>
                  <a:srgbClr val="FF0000"/>
                </a:solidFill>
              </a:rPr>
              <a:t>n.</a:t>
            </a:r>
            <a:r>
              <a:rPr lang="en-US" altLang="zh-CN" sz="4400" dirty="0"/>
              <a:t> </a:t>
            </a:r>
            <a:r>
              <a:rPr lang="zh-CN" altLang="en-US" sz="4400" dirty="0"/>
              <a:t>雷；雷声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adj.</a:t>
            </a:r>
            <a:r>
              <a:rPr lang="en-US" altLang="zh-CN" sz="4400" dirty="0"/>
              <a:t> </a:t>
            </a:r>
            <a:r>
              <a:rPr lang="zh-CN" altLang="en-US" sz="4400" dirty="0"/>
              <a:t>整个的；完全的；全部的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adv.</a:t>
            </a:r>
            <a:r>
              <a:rPr lang="en-US" altLang="zh-CN" sz="4400" dirty="0"/>
              <a:t> </a:t>
            </a:r>
            <a:r>
              <a:rPr lang="zh-CN" altLang="en-US" sz="4400" dirty="0"/>
              <a:t>完全地；全然地；整个地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n.</a:t>
            </a:r>
            <a:r>
              <a:rPr lang="en-US" altLang="zh-CN" sz="4400" dirty="0"/>
              <a:t> </a:t>
            </a:r>
            <a:r>
              <a:rPr lang="zh-CN" altLang="en-US" sz="4400" dirty="0"/>
              <a:t>能力；力量；权力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n.</a:t>
            </a:r>
            <a:r>
              <a:rPr lang="en-US" altLang="zh-CN" sz="4400" dirty="0"/>
              <a:t> </a:t>
            </a:r>
            <a:r>
              <a:rPr lang="zh-CN" altLang="en-US" sz="4400" dirty="0"/>
              <a:t>窗帘；门帘；幕布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adj.</a:t>
            </a:r>
            <a:r>
              <a:rPr lang="en-US" altLang="zh-CN" sz="4400" dirty="0"/>
              <a:t> </a:t>
            </a:r>
            <a:r>
              <a:rPr lang="zh-CN" altLang="en-US" sz="4400" dirty="0"/>
              <a:t>积满灰尘的</a:t>
            </a:r>
          </a:p>
        </p:txBody>
      </p:sp>
      <p:pic>
        <p:nvPicPr>
          <p:cNvPr id="307207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0" y="1052736"/>
            <a:ext cx="2195637" cy="5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</a:rPr>
              <a:t>upset </a:t>
            </a:r>
            <a:endParaRPr lang="en-US" altLang="zh-CN" sz="4400" b="1" dirty="0">
              <a:solidFill>
                <a:srgbClr val="0000FF"/>
              </a:solidFill>
            </a:endParaRPr>
          </a:p>
          <a:p>
            <a:pPr algn="r">
              <a:lnSpc>
                <a:spcPct val="105000"/>
              </a:lnSpc>
            </a:pPr>
            <a:endParaRPr lang="en-US" altLang="zh-CN" sz="4400" b="1" dirty="0">
              <a:solidFill>
                <a:srgbClr val="0000FF"/>
              </a:solidFill>
            </a:endParaRPr>
          </a:p>
          <a:p>
            <a:pPr algn="r">
              <a:lnSpc>
                <a:spcPct val="105000"/>
              </a:lnSpc>
            </a:pPr>
            <a:r>
              <a:rPr lang="en-US" altLang="zh-CN" sz="4400" b="1" dirty="0">
                <a:solidFill>
                  <a:srgbClr val="0000FF"/>
                </a:solidFill>
              </a:rPr>
              <a:t>ignore</a:t>
            </a:r>
          </a:p>
          <a:p>
            <a:pPr algn="r">
              <a:lnSpc>
                <a:spcPct val="105000"/>
              </a:lnSpc>
            </a:pPr>
            <a:endParaRPr lang="en-US" altLang="zh-CN" sz="4400" b="1" dirty="0">
              <a:solidFill>
                <a:srgbClr val="0000FF"/>
              </a:solidFill>
            </a:endParaRPr>
          </a:p>
          <a:p>
            <a:pPr algn="r">
              <a:lnSpc>
                <a:spcPct val="105000"/>
              </a:lnSpc>
            </a:pPr>
            <a:r>
              <a:rPr lang="en-US" altLang="zh-CN" sz="4400" b="1" dirty="0">
                <a:solidFill>
                  <a:srgbClr val="0000FF"/>
                </a:solidFill>
              </a:rPr>
              <a:t>concern</a:t>
            </a:r>
          </a:p>
          <a:p>
            <a:pPr algn="r">
              <a:lnSpc>
                <a:spcPct val="105000"/>
              </a:lnSpc>
            </a:pPr>
            <a:endParaRPr lang="en-US" altLang="zh-CN" sz="4400" b="1" dirty="0">
              <a:solidFill>
                <a:srgbClr val="0000FF"/>
              </a:solidFill>
            </a:endParaRPr>
          </a:p>
          <a:p>
            <a:pPr algn="r">
              <a:lnSpc>
                <a:spcPct val="105000"/>
              </a:lnSpc>
            </a:pPr>
            <a:r>
              <a:rPr lang="en-US" altLang="zh-CN" sz="4400" b="1" dirty="0">
                <a:solidFill>
                  <a:srgbClr val="0000FF"/>
                </a:solidFill>
              </a:rPr>
              <a:t>loose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303463" y="1052736"/>
            <a:ext cx="6840537" cy="53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adj.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心烦意乱的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不安的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不适的</a:t>
            </a:r>
          </a:p>
          <a:p>
            <a:pPr>
              <a:lnSpc>
                <a:spcPct val="105000"/>
              </a:lnSpc>
            </a:pPr>
            <a:r>
              <a:rPr lang="en-US" altLang="zh-CN" sz="3600" b="1" dirty="0" err="1">
                <a:solidFill>
                  <a:srgbClr val="FE0000"/>
                </a:solidFill>
              </a:rPr>
              <a:t>vt</a:t>
            </a:r>
            <a:r>
              <a:rPr lang="en-US" altLang="zh-CN" sz="3600" b="1" dirty="0">
                <a:solidFill>
                  <a:srgbClr val="FE0000"/>
                </a:solidFill>
              </a:rPr>
              <a:t>.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使不安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使心烦</a:t>
            </a:r>
          </a:p>
          <a:p>
            <a:pPr>
              <a:lnSpc>
                <a:spcPct val="105000"/>
              </a:lnSpc>
            </a:pPr>
            <a:endParaRPr lang="en-US" altLang="zh-CN" sz="3600" b="1" dirty="0" smtClean="0">
              <a:solidFill>
                <a:srgbClr val="FE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3600" b="1" dirty="0" err="1" smtClean="0">
                <a:solidFill>
                  <a:srgbClr val="FE0000"/>
                </a:solidFill>
              </a:rPr>
              <a:t>vt</a:t>
            </a:r>
            <a:r>
              <a:rPr lang="en-US" altLang="zh-CN" sz="3600" b="1" dirty="0">
                <a:solidFill>
                  <a:srgbClr val="FE0000"/>
                </a:solidFill>
              </a:rPr>
              <a:t>.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不理睬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忽视</a:t>
            </a:r>
          </a:p>
          <a:p>
            <a:pPr>
              <a:lnSpc>
                <a:spcPct val="105000"/>
              </a:lnSpc>
            </a:pPr>
            <a:endParaRPr lang="zh-CN" altLang="en-US" sz="3600" b="1" dirty="0"/>
          </a:p>
          <a:p>
            <a:pPr>
              <a:lnSpc>
                <a:spcPct val="105000"/>
              </a:lnSpc>
            </a:pPr>
            <a:r>
              <a:rPr lang="en-US" altLang="zh-CN" sz="3600" b="1" dirty="0" err="1" smtClean="0">
                <a:solidFill>
                  <a:srgbClr val="FE0000"/>
                </a:solidFill>
              </a:rPr>
              <a:t>vt</a:t>
            </a:r>
            <a:r>
              <a:rPr lang="en-US" altLang="zh-CN" sz="3600" b="1" dirty="0">
                <a:solidFill>
                  <a:srgbClr val="FE0000"/>
                </a:solidFill>
              </a:rPr>
              <a:t>.</a:t>
            </a:r>
            <a:r>
              <a:rPr lang="en-US" altLang="zh-CN" sz="3600" b="1" dirty="0"/>
              <a:t> (</a:t>
            </a:r>
            <a:r>
              <a:rPr lang="zh-CN" altLang="en-US" sz="3600" b="1" dirty="0"/>
              <a:t>使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担忧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涉及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关系到</a:t>
            </a:r>
          </a:p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FE0000"/>
                </a:solidFill>
              </a:rPr>
              <a:t>n.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担心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关注</a:t>
            </a:r>
            <a:r>
              <a:rPr lang="en-US" altLang="zh-CN" sz="3600" b="1" dirty="0"/>
              <a:t>; (</a:t>
            </a:r>
            <a:r>
              <a:rPr lang="zh-CN" altLang="en-US" sz="3600" b="1" dirty="0"/>
              <a:t>利害</a:t>
            </a:r>
            <a:r>
              <a:rPr lang="en-US" altLang="zh-CN" sz="3600" b="1" dirty="0"/>
              <a:t>)</a:t>
            </a:r>
            <a:r>
              <a:rPr lang="zh-CN" altLang="en-US" sz="3600" b="1" dirty="0" smtClean="0"/>
              <a:t>关系</a:t>
            </a:r>
            <a:endParaRPr lang="en-US" altLang="zh-CN" sz="3600" b="1" dirty="0" smtClean="0">
              <a:solidFill>
                <a:srgbClr val="FE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3600" b="1" dirty="0" smtClean="0">
              <a:solidFill>
                <a:srgbClr val="FE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3600" b="1" dirty="0" smtClean="0">
                <a:solidFill>
                  <a:srgbClr val="FE0000"/>
                </a:solidFill>
              </a:rPr>
              <a:t>adj</a:t>
            </a:r>
            <a:r>
              <a:rPr lang="en-US" altLang="zh-CN" sz="3600" b="1" dirty="0">
                <a:solidFill>
                  <a:srgbClr val="FE0000"/>
                </a:solidFill>
              </a:rPr>
              <a:t>.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松的</a:t>
            </a:r>
            <a:r>
              <a:rPr lang="en-US" altLang="zh-CN" sz="3600" b="1" dirty="0"/>
              <a:t>; </a:t>
            </a:r>
            <a:r>
              <a:rPr lang="zh-CN" altLang="en-US" sz="3600" b="1" dirty="0"/>
              <a:t>松开的</a:t>
            </a:r>
          </a:p>
        </p:txBody>
      </p:sp>
      <p:pic>
        <p:nvPicPr>
          <p:cNvPr id="209934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323528" y="908720"/>
            <a:ext cx="4157663" cy="562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4000" b="1" dirty="0">
                <a:solidFill>
                  <a:srgbClr val="0000FF"/>
                </a:solidFill>
              </a:rPr>
              <a:t>add up  </a:t>
            </a:r>
          </a:p>
          <a:p>
            <a:pPr algn="r">
              <a:lnSpc>
                <a:spcPct val="130000"/>
              </a:lnSpc>
            </a:pPr>
            <a:r>
              <a:rPr lang="en-US" altLang="zh-CN" sz="4000" b="1" dirty="0">
                <a:solidFill>
                  <a:srgbClr val="0000FF"/>
                </a:solidFill>
              </a:rPr>
              <a:t>calm (…) down</a:t>
            </a:r>
          </a:p>
          <a:p>
            <a:pPr algn="r">
              <a:lnSpc>
                <a:spcPct val="130000"/>
              </a:lnSpc>
            </a:pPr>
            <a:r>
              <a:rPr lang="en-US" altLang="zh-CN" sz="4000" b="1" dirty="0">
                <a:solidFill>
                  <a:srgbClr val="0000FF"/>
                </a:solidFill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zh-CN" sz="4000" b="1" dirty="0">
                <a:solidFill>
                  <a:srgbClr val="0000FF"/>
                </a:solidFill>
              </a:rPr>
              <a:t>have got to   </a:t>
            </a:r>
          </a:p>
          <a:p>
            <a:pPr algn="r">
              <a:lnSpc>
                <a:spcPct val="130000"/>
              </a:lnSpc>
            </a:pPr>
            <a:r>
              <a:rPr lang="en-US" altLang="zh-CN" sz="4000" b="1" dirty="0">
                <a:solidFill>
                  <a:srgbClr val="0000FF"/>
                </a:solidFill>
              </a:rPr>
              <a:t>be concerned about</a:t>
            </a:r>
          </a:p>
          <a:p>
            <a:pPr algn="r">
              <a:lnSpc>
                <a:spcPct val="130000"/>
              </a:lnSpc>
            </a:pPr>
            <a:r>
              <a:rPr lang="en-US" altLang="zh-CN" sz="4000" b="1" dirty="0">
                <a:solidFill>
                  <a:srgbClr val="0000FF"/>
                </a:solidFill>
              </a:rPr>
              <a:t>walk the dog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4788024" y="1268760"/>
            <a:ext cx="3778250" cy="529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/>
              <a:t>合计</a:t>
            </a:r>
          </a:p>
          <a:p>
            <a:pPr>
              <a:lnSpc>
                <a:spcPct val="130000"/>
              </a:lnSpc>
            </a:pPr>
            <a:r>
              <a:rPr lang="en-US" altLang="zh-CN" sz="4400" b="1" dirty="0"/>
              <a:t>(</a:t>
            </a:r>
            <a:r>
              <a:rPr lang="zh-CN" altLang="en-US" sz="4400" b="1" dirty="0"/>
              <a:t>使</a:t>
            </a:r>
            <a:r>
              <a:rPr lang="en-US" altLang="zh-CN" sz="4400" b="1" dirty="0"/>
              <a:t>)</a:t>
            </a:r>
            <a:r>
              <a:rPr lang="zh-CN" altLang="en-US" sz="4400" b="1" dirty="0"/>
              <a:t>平静下来</a:t>
            </a:r>
            <a:r>
              <a:rPr lang="en-US" altLang="zh-CN" sz="4400" b="1" dirty="0"/>
              <a:t>; </a:t>
            </a:r>
          </a:p>
          <a:p>
            <a:pPr>
              <a:lnSpc>
                <a:spcPct val="130000"/>
              </a:lnSpc>
            </a:pPr>
            <a:r>
              <a:rPr lang="en-US" altLang="zh-CN" sz="4400" b="1" dirty="0"/>
              <a:t>(</a:t>
            </a:r>
            <a:r>
              <a:rPr lang="zh-CN" altLang="en-US" sz="4400" b="1" dirty="0"/>
              <a:t>使</a:t>
            </a:r>
            <a:r>
              <a:rPr lang="en-US" altLang="zh-CN" sz="4400" b="1" dirty="0"/>
              <a:t>)</a:t>
            </a:r>
            <a:r>
              <a:rPr lang="zh-CN" altLang="en-US" sz="4400" b="1" dirty="0"/>
              <a:t>镇定下来</a:t>
            </a:r>
          </a:p>
          <a:p>
            <a:pPr>
              <a:lnSpc>
                <a:spcPct val="130000"/>
              </a:lnSpc>
            </a:pPr>
            <a:r>
              <a:rPr lang="zh-CN" altLang="en-US" sz="4400" b="1" dirty="0"/>
              <a:t>不得不</a:t>
            </a:r>
            <a:r>
              <a:rPr lang="en-US" altLang="zh-CN" sz="4400" b="1" dirty="0"/>
              <a:t>; </a:t>
            </a:r>
            <a:r>
              <a:rPr lang="zh-CN" altLang="en-US" sz="4400" b="1" dirty="0"/>
              <a:t>必须</a:t>
            </a:r>
          </a:p>
          <a:p>
            <a:pPr>
              <a:lnSpc>
                <a:spcPct val="130000"/>
              </a:lnSpc>
            </a:pPr>
            <a:r>
              <a:rPr lang="zh-CN" altLang="en-US" sz="4400" b="1" dirty="0"/>
              <a:t>关心</a:t>
            </a:r>
            <a:r>
              <a:rPr lang="en-US" altLang="zh-CN" sz="4400" b="1" dirty="0"/>
              <a:t>; </a:t>
            </a:r>
            <a:r>
              <a:rPr lang="zh-CN" altLang="en-US" sz="4400" b="1" dirty="0"/>
              <a:t>挂念</a:t>
            </a:r>
          </a:p>
          <a:p>
            <a:pPr>
              <a:lnSpc>
                <a:spcPct val="130000"/>
              </a:lnSpc>
            </a:pPr>
            <a:r>
              <a:rPr lang="zh-CN" altLang="en-US" sz="4400" b="1" dirty="0"/>
              <a:t>遛狗</a:t>
            </a:r>
          </a:p>
        </p:txBody>
      </p:sp>
      <p:pic>
        <p:nvPicPr>
          <p:cNvPr id="211984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21197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539552" y="836712"/>
            <a:ext cx="2862263" cy="500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go through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set down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a series of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on purpose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in order to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at dusk</a:t>
            </a:r>
          </a:p>
          <a:p>
            <a:pPr algn="r">
              <a:lnSpc>
                <a:spcPct val="115000"/>
              </a:lnSpc>
            </a:pPr>
            <a:r>
              <a:rPr lang="en-US" altLang="zh-CN" sz="4000" dirty="0">
                <a:solidFill>
                  <a:srgbClr val="0000FF"/>
                </a:solidFill>
              </a:rPr>
              <a:t>face to face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995936" y="1124744"/>
            <a:ext cx="4752528" cy="455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 dirty="0" smtClean="0"/>
              <a:t>经历</a:t>
            </a:r>
            <a:r>
              <a:rPr lang="en-US" altLang="zh-CN" sz="3600" dirty="0" smtClean="0"/>
              <a:t>; </a:t>
            </a:r>
            <a:r>
              <a:rPr lang="zh-CN" altLang="en-US" sz="3600" dirty="0" smtClean="0"/>
              <a:t>经受</a:t>
            </a:r>
            <a:endParaRPr lang="en-US" altLang="zh-CN" sz="3600" dirty="0" smtClean="0"/>
          </a:p>
          <a:p>
            <a:pPr>
              <a:lnSpc>
                <a:spcPct val="115000"/>
              </a:lnSpc>
            </a:pPr>
            <a:r>
              <a:rPr lang="zh-CN" altLang="en-US" sz="3600" dirty="0" smtClean="0"/>
              <a:t>记下</a:t>
            </a:r>
            <a:r>
              <a:rPr lang="en-US" altLang="zh-CN" sz="3600" dirty="0" smtClean="0"/>
              <a:t>; </a:t>
            </a:r>
            <a:r>
              <a:rPr lang="zh-CN" altLang="en-US" sz="3600" dirty="0" smtClean="0"/>
              <a:t>放下</a:t>
            </a:r>
            <a:r>
              <a:rPr lang="en-US" altLang="zh-CN" sz="3600" dirty="0" smtClean="0"/>
              <a:t>; </a:t>
            </a:r>
            <a:r>
              <a:rPr lang="zh-CN" altLang="en-US" sz="3600" dirty="0" smtClean="0"/>
              <a:t>登记</a:t>
            </a:r>
            <a:endParaRPr lang="en-US" altLang="zh-CN" sz="3600" dirty="0" smtClean="0"/>
          </a:p>
          <a:p>
            <a:pPr>
              <a:lnSpc>
                <a:spcPct val="115000"/>
              </a:lnSpc>
            </a:pPr>
            <a:r>
              <a:rPr lang="zh-CN" altLang="en-US" sz="3600" dirty="0" smtClean="0"/>
              <a:t>一连串的</a:t>
            </a:r>
            <a:r>
              <a:rPr lang="en-US" altLang="zh-CN" sz="3600" dirty="0" smtClean="0"/>
              <a:t>; </a:t>
            </a:r>
            <a:r>
              <a:rPr lang="zh-CN" altLang="en-US" sz="3600" dirty="0" smtClean="0"/>
              <a:t>一系列</a:t>
            </a:r>
            <a:r>
              <a:rPr lang="en-US" altLang="zh-CN" sz="3600" dirty="0" smtClean="0"/>
              <a:t>;</a:t>
            </a:r>
            <a:endParaRPr lang="en-US" altLang="zh-CN" sz="3600" dirty="0" smtClean="0"/>
          </a:p>
          <a:p>
            <a:pPr>
              <a:lnSpc>
                <a:spcPct val="115000"/>
              </a:lnSpc>
            </a:pPr>
            <a:r>
              <a:rPr lang="zh-CN" altLang="en-US" sz="3600" dirty="0" smtClean="0"/>
              <a:t>故意</a:t>
            </a:r>
            <a:endParaRPr lang="zh-CN" altLang="en-US" sz="3600" dirty="0"/>
          </a:p>
          <a:p>
            <a:pPr>
              <a:lnSpc>
                <a:spcPct val="115000"/>
              </a:lnSpc>
            </a:pPr>
            <a:r>
              <a:rPr lang="zh-CN" altLang="en-US" sz="3600" dirty="0"/>
              <a:t>为了</a:t>
            </a:r>
            <a:r>
              <a:rPr lang="en-US" altLang="zh-CN" sz="3600" dirty="0"/>
              <a:t>……</a:t>
            </a:r>
          </a:p>
          <a:p>
            <a:pPr>
              <a:lnSpc>
                <a:spcPct val="115000"/>
              </a:lnSpc>
            </a:pPr>
            <a:r>
              <a:rPr lang="zh-CN" altLang="en-US" sz="3600" dirty="0"/>
              <a:t>在黄昏时刻</a:t>
            </a:r>
          </a:p>
          <a:p>
            <a:pPr>
              <a:lnSpc>
                <a:spcPct val="115000"/>
              </a:lnSpc>
            </a:pPr>
            <a:r>
              <a:rPr lang="zh-CN" altLang="en-US" sz="3600" dirty="0"/>
              <a:t>面对面</a:t>
            </a:r>
            <a:r>
              <a:rPr lang="zh-CN" altLang="en-US" sz="3600" dirty="0" smtClean="0"/>
              <a:t>地</a:t>
            </a:r>
            <a:endParaRPr lang="zh-CN" altLang="en-US" sz="3600" dirty="0"/>
          </a:p>
        </p:txBody>
      </p:sp>
      <p:pic>
        <p:nvPicPr>
          <p:cNvPr id="138256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692696"/>
            <a:ext cx="210693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series</a:t>
            </a: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outdoors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spellbind</a:t>
            </a:r>
          </a:p>
          <a:p>
            <a:pPr algn="r"/>
            <a:r>
              <a:rPr lang="en-US" altLang="zh-CN" sz="4000" dirty="0" smtClean="0">
                <a:solidFill>
                  <a:srgbClr val="7030A0"/>
                </a:solidFill>
              </a:rPr>
              <a:t>thunder</a:t>
            </a:r>
            <a:endParaRPr lang="en-US" altLang="zh-CN" sz="4000" dirty="0">
              <a:solidFill>
                <a:srgbClr val="7030A0"/>
              </a:solidFill>
            </a:endParaRP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entire</a:t>
            </a: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entirely</a:t>
            </a: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power</a:t>
            </a: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curtain</a:t>
            </a:r>
          </a:p>
          <a:p>
            <a:pPr algn="r"/>
            <a:r>
              <a:rPr lang="en-US" altLang="zh-CN" sz="4000" dirty="0">
                <a:solidFill>
                  <a:srgbClr val="7030A0"/>
                </a:solidFill>
              </a:rPr>
              <a:t>dusty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2366567" y="692696"/>
            <a:ext cx="677743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n.</a:t>
            </a:r>
            <a:r>
              <a:rPr lang="en-US" altLang="zh-CN" sz="4000" dirty="0"/>
              <a:t> </a:t>
            </a:r>
            <a:r>
              <a:rPr lang="zh-CN" altLang="en-US" sz="4000" dirty="0"/>
              <a:t>连续；系列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adv.</a:t>
            </a:r>
            <a:r>
              <a:rPr lang="en-US" altLang="zh-CN" sz="4000" dirty="0"/>
              <a:t> </a:t>
            </a:r>
            <a:r>
              <a:rPr lang="zh-CN" altLang="en-US" sz="4000" dirty="0"/>
              <a:t>在户外；在野外</a:t>
            </a:r>
          </a:p>
          <a:p>
            <a:r>
              <a:rPr lang="en-US" altLang="zh-CN" sz="4000" dirty="0" err="1">
                <a:solidFill>
                  <a:srgbClr val="FF0000"/>
                </a:solidFill>
              </a:rPr>
              <a:t>vt</a:t>
            </a:r>
            <a:r>
              <a:rPr lang="en-US" altLang="zh-CN" sz="4000" dirty="0">
                <a:solidFill>
                  <a:srgbClr val="FF0000"/>
                </a:solidFill>
              </a:rPr>
              <a:t>.</a:t>
            </a:r>
            <a:r>
              <a:rPr lang="en-US" altLang="zh-CN" sz="4000" dirty="0"/>
              <a:t> </a:t>
            </a:r>
            <a:r>
              <a:rPr lang="zh-CN" altLang="en-US" sz="4000" dirty="0"/>
              <a:t>迷住；迷惑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</a:rPr>
              <a:t>vi</a:t>
            </a:r>
            <a:r>
              <a:rPr lang="en-US" altLang="zh-CN" sz="4000" dirty="0">
                <a:solidFill>
                  <a:srgbClr val="FF0000"/>
                </a:solidFill>
              </a:rPr>
              <a:t>.</a:t>
            </a:r>
            <a:r>
              <a:rPr lang="en-US" altLang="zh-CN" sz="4000" dirty="0"/>
              <a:t> </a:t>
            </a:r>
            <a:r>
              <a:rPr lang="zh-CN" altLang="en-US" sz="4000" dirty="0"/>
              <a:t>打雷；雷鸣  </a:t>
            </a:r>
            <a:r>
              <a:rPr lang="en-US" altLang="zh-CN" sz="4000" dirty="0">
                <a:solidFill>
                  <a:srgbClr val="FF0000"/>
                </a:solidFill>
              </a:rPr>
              <a:t>n.</a:t>
            </a:r>
            <a:r>
              <a:rPr lang="en-US" altLang="zh-CN" sz="4000" dirty="0"/>
              <a:t> </a:t>
            </a:r>
            <a:r>
              <a:rPr lang="zh-CN" altLang="en-US" sz="4000" dirty="0"/>
              <a:t>雷；雷声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adj.</a:t>
            </a:r>
            <a:r>
              <a:rPr lang="en-US" altLang="zh-CN" sz="4000" dirty="0"/>
              <a:t> </a:t>
            </a:r>
            <a:r>
              <a:rPr lang="zh-CN" altLang="en-US" sz="4000" dirty="0"/>
              <a:t>整个的；完全的；全部的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adv.</a:t>
            </a:r>
            <a:r>
              <a:rPr lang="en-US" altLang="zh-CN" sz="4000" dirty="0"/>
              <a:t> </a:t>
            </a:r>
            <a:r>
              <a:rPr lang="zh-CN" altLang="en-US" sz="4000" dirty="0"/>
              <a:t>完全地；全然地；整个地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n.</a:t>
            </a:r>
            <a:r>
              <a:rPr lang="en-US" altLang="zh-CN" sz="4000" dirty="0"/>
              <a:t> </a:t>
            </a:r>
            <a:r>
              <a:rPr lang="zh-CN" altLang="en-US" sz="4000" dirty="0"/>
              <a:t>能力；力量；权力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n.</a:t>
            </a:r>
            <a:r>
              <a:rPr lang="en-US" altLang="zh-CN" sz="4000" dirty="0"/>
              <a:t> </a:t>
            </a:r>
            <a:r>
              <a:rPr lang="zh-CN" altLang="en-US" sz="4000" dirty="0"/>
              <a:t>窗帘；门帘；幕布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adj.</a:t>
            </a:r>
            <a:r>
              <a:rPr lang="en-US" altLang="zh-CN" sz="4000" dirty="0"/>
              <a:t> </a:t>
            </a:r>
            <a:r>
              <a:rPr lang="zh-CN" altLang="en-US" sz="4000" dirty="0"/>
              <a:t>积满灰尘的</a:t>
            </a:r>
          </a:p>
        </p:txBody>
      </p:sp>
      <p:pic>
        <p:nvPicPr>
          <p:cNvPr id="307207" name="图片 6" descr="学英语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602413"/>
            <a:ext cx="7556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303</Words>
  <Application>Microsoft Office PowerPoint</Application>
  <PresentationFormat>全屏显示(4:3)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11</cp:revision>
  <dcterms:created xsi:type="dcterms:W3CDTF">2015-09-06T12:31:34Z</dcterms:created>
  <dcterms:modified xsi:type="dcterms:W3CDTF">2015-09-06T14:04:23Z</dcterms:modified>
</cp:coreProperties>
</file>