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57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914E24-0B5A-468E-956D-320EAA3EB7C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914E24-0B5A-468E-956D-320EAA3EB7C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914E24-0B5A-468E-956D-320EAA3EB7C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914E24-0B5A-468E-956D-320EAA3EB7C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914E24-0B5A-468E-956D-320EAA3EB7C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914E24-0B5A-468E-956D-320EAA3EB7C0}"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914E24-0B5A-468E-956D-320EAA3EB7C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914E24-0B5A-468E-956D-320EAA3EB7C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914E24-0B5A-468E-956D-320EAA3EB7C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C914E24-0B5A-468E-956D-320EAA3EB7C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8EF190-751A-470D-BE96-ECBEB50851F1}" type="datetimeFigureOut">
              <a:rPr lang="zh-CN" altLang="en-US" smtClean="0"/>
              <a:pPr/>
              <a:t>2002-1-1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914E24-0B5A-468E-956D-320EAA3EB7C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F8EF190-751A-470D-BE96-ECBEB50851F1}" type="datetimeFigureOut">
              <a:rPr lang="zh-CN" altLang="en-US" smtClean="0"/>
              <a:pPr/>
              <a:t>2002-1-1</a:t>
            </a:fld>
            <a:endParaRPr lang="zh-CN" alt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C914E24-0B5A-468E-956D-320EAA3EB7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52736"/>
            <a:ext cx="7520940" cy="548640"/>
          </a:xfrm>
        </p:spPr>
        <p:txBody>
          <a:bodyPr/>
          <a:lstStyle/>
          <a:p>
            <a:pPr algn="ctr"/>
            <a:r>
              <a:rPr lang="en-US" altLang="zh-CN" sz="6000" dirty="0" smtClean="0">
                <a:solidFill>
                  <a:srgbClr val="00B0F0"/>
                </a:solidFill>
                <a:latin typeface="华文隶书" panose="02010800040101010101" pitchFamily="2" charset="-122"/>
                <a:ea typeface="华文隶书" panose="02010800040101010101" pitchFamily="2" charset="-122"/>
              </a:rPr>
              <a:t>presentation</a:t>
            </a:r>
            <a:endParaRPr lang="zh-CN" altLang="en-US" sz="6000" dirty="0">
              <a:solidFill>
                <a:srgbClr val="00B0F0"/>
              </a:solidFill>
              <a:latin typeface="华文隶书" panose="02010800040101010101" pitchFamily="2" charset="-122"/>
              <a:ea typeface="华文隶书" panose="02010800040101010101" pitchFamily="2" charset="-122"/>
            </a:endParaRPr>
          </a:p>
        </p:txBody>
      </p:sp>
      <p:sp>
        <p:nvSpPr>
          <p:cNvPr id="3" name="内容占位符 2"/>
          <p:cNvSpPr>
            <a:spLocks noGrp="1"/>
          </p:cNvSpPr>
          <p:nvPr>
            <p:ph idx="1"/>
          </p:nvPr>
        </p:nvSpPr>
        <p:spPr>
          <a:xfrm>
            <a:off x="827584" y="1772816"/>
            <a:ext cx="7520940" cy="3579849"/>
          </a:xfrm>
        </p:spPr>
        <p:txBody>
          <a:bodyPr>
            <a:normAutofit/>
          </a:bodyPr>
          <a:lstStyle/>
          <a:p>
            <a:r>
              <a:rPr lang="en-US" altLang="zh-CN" sz="3200" dirty="0" smtClean="0">
                <a:latin typeface="华文隶书" panose="02010800040101010101" pitchFamily="2" charset="-122"/>
                <a:ea typeface="华文隶书" panose="02010800040101010101" pitchFamily="2" charset="-122"/>
              </a:rPr>
              <a:t>·This is the second time for me to do the presentation.</a:t>
            </a:r>
          </a:p>
          <a:p>
            <a:r>
              <a:rPr lang="en-US" altLang="zh-CN" sz="3200" dirty="0" smtClean="0">
                <a:latin typeface="华文隶书" panose="02010800040101010101" pitchFamily="2" charset="-122"/>
                <a:ea typeface="华文隶书" panose="02010800040101010101" pitchFamily="2" charset="-122"/>
              </a:rPr>
              <a:t>·Please kindly give your advice!(</a:t>
            </a:r>
            <a:r>
              <a:rPr lang="zh-CN" altLang="en-US" sz="3200" dirty="0" smtClean="0">
                <a:latin typeface="+mn-ea"/>
              </a:rPr>
              <a:t>请多指教</a:t>
            </a:r>
            <a:r>
              <a:rPr lang="en-US" altLang="zh-CN" sz="3200" dirty="0" smtClean="0">
                <a:latin typeface="华文隶书" panose="02010800040101010101" pitchFamily="2" charset="-122"/>
                <a:ea typeface="华文隶书" panose="02010800040101010101" pitchFamily="2" charset="-122"/>
              </a:rPr>
              <a:t>)</a:t>
            </a:r>
            <a:endParaRPr lang="zh-CN" altLang="en-US" sz="3200" dirty="0">
              <a:latin typeface="华文隶书" panose="02010800040101010101" pitchFamily="2" charset="-122"/>
              <a:ea typeface="华文隶书" panose="02010800040101010101" pitchFamily="2" charset="-122"/>
            </a:endParaRPr>
          </a:p>
        </p:txBody>
      </p:sp>
    </p:spTree>
    <p:extLst>
      <p:ext uri="{BB962C8B-B14F-4D97-AF65-F5344CB8AC3E}">
        <p14:creationId xmlns="" xmlns:p14="http://schemas.microsoft.com/office/powerpoint/2010/main" val="2686723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827584" y="2526605"/>
            <a:ext cx="718017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华文隶书" panose="02010800040101010101" pitchFamily="2" charset="-122"/>
                <a:ea typeface="华文隶书" panose="02010800040101010101" pitchFamily="2" charset="-122"/>
              </a:rPr>
              <a:t>Thank you for you listening!</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华文隶书" panose="02010800040101010101" pitchFamily="2" charset="-122"/>
              <a:ea typeface="华文隶书" panose="02010800040101010101" pitchFamily="2" charset="-122"/>
            </a:endParaRPr>
          </a:p>
        </p:txBody>
      </p:sp>
    </p:spTree>
    <p:extLst>
      <p:ext uri="{BB962C8B-B14F-4D97-AF65-F5344CB8AC3E}">
        <p14:creationId xmlns="" xmlns:p14="http://schemas.microsoft.com/office/powerpoint/2010/main" val="2550108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 xmlns:p14="http://schemas.microsoft.com/office/powerpoint/2010/main" val="99186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47664" y="5002923"/>
            <a:ext cx="5648623" cy="763922"/>
          </a:xfrm>
        </p:spPr>
        <p:txBody>
          <a:bodyPr/>
          <a:lstStyle/>
          <a:p>
            <a:r>
              <a:rPr lang="en-US" altLang="zh-CN" sz="4800" dirty="0" smtClean="0">
                <a:latin typeface="华文隶书" panose="02010800040101010101" pitchFamily="2" charset="-122"/>
                <a:ea typeface="华文隶书" panose="02010800040101010101" pitchFamily="2" charset="-122"/>
              </a:rPr>
              <a:t>-----------BY </a:t>
            </a:r>
            <a:r>
              <a:rPr lang="en-US" altLang="zh-CN" sz="4800" dirty="0" err="1" smtClean="0">
                <a:latin typeface="华文隶书" panose="02010800040101010101" pitchFamily="2" charset="-122"/>
                <a:ea typeface="华文隶书" panose="02010800040101010101" pitchFamily="2" charset="-122"/>
              </a:rPr>
              <a:t>cao</a:t>
            </a:r>
            <a:r>
              <a:rPr lang="en-US" altLang="zh-CN" sz="4800" dirty="0" smtClean="0">
                <a:latin typeface="华文隶书" panose="02010800040101010101" pitchFamily="2" charset="-122"/>
                <a:ea typeface="华文隶书" panose="02010800040101010101" pitchFamily="2" charset="-122"/>
              </a:rPr>
              <a:t> </a:t>
            </a:r>
            <a:r>
              <a:rPr lang="en-US" altLang="zh-CN" sz="4800" dirty="0" err="1" smtClean="0">
                <a:latin typeface="华文隶书" panose="02010800040101010101" pitchFamily="2" charset="-122"/>
                <a:ea typeface="华文隶书" panose="02010800040101010101" pitchFamily="2" charset="-122"/>
              </a:rPr>
              <a:t>jing</a:t>
            </a:r>
            <a:endParaRPr lang="zh-CN" altLang="en-US" sz="4800" dirty="0">
              <a:latin typeface="华文隶书" panose="02010800040101010101" pitchFamily="2" charset="-122"/>
              <a:ea typeface="华文隶书" panose="02010800040101010101" pitchFamily="2" charset="-122"/>
            </a:endParaRPr>
          </a:p>
        </p:txBody>
      </p:sp>
      <p:sp>
        <p:nvSpPr>
          <p:cNvPr id="4" name="矩形 3"/>
          <p:cNvSpPr/>
          <p:nvPr/>
        </p:nvSpPr>
        <p:spPr>
          <a:xfrm rot="19226164">
            <a:off x="-1361754" y="2340776"/>
            <a:ext cx="6477937" cy="1107996"/>
          </a:xfrm>
          <a:prstGeom prst="rect">
            <a:avLst/>
          </a:prstGeom>
          <a:noFill/>
        </p:spPr>
        <p:txBody>
          <a:bodyPr wrap="square" lIns="91440" tIns="45720" rIns="91440" bIns="45720">
            <a:spAutoFit/>
          </a:bodyPr>
          <a:lstStyle/>
          <a:p>
            <a:pPr algn="ctr"/>
            <a:r>
              <a:rPr lang="en-US" altLang="zh-CN" sz="66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ea"/>
                <a:ea typeface="+mj-ea"/>
              </a:rPr>
              <a:t>Penguin</a:t>
            </a:r>
            <a:endParaRPr lang="zh-CN" altLang="en-US" sz="6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j-ea"/>
              <a:ea typeface="+mj-ea"/>
            </a:endParaRPr>
          </a:p>
        </p:txBody>
      </p:sp>
      <p:pic>
        <p:nvPicPr>
          <p:cNvPr id="5" name="图片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712794" y="1628800"/>
            <a:ext cx="5423747" cy="3051725"/>
          </a:xfrm>
          <a:prstGeom prst="rect">
            <a:avLst/>
          </a:prstGeom>
        </p:spPr>
      </p:pic>
    </p:spTree>
    <p:extLst>
      <p:ext uri="{BB962C8B-B14F-4D97-AF65-F5344CB8AC3E}">
        <p14:creationId xmlns="" xmlns:p14="http://schemas.microsoft.com/office/powerpoint/2010/main" val="2364440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1240164"/>
            <a:ext cx="7520940" cy="548640"/>
          </a:xfrm>
        </p:spPr>
        <p:txBody>
          <a:bodyPr/>
          <a:lstStyle/>
          <a:p>
            <a:pPr algn="ctr"/>
            <a:endParaRPr lang="zh-CN" altLang="en-US" dirty="0"/>
          </a:p>
        </p:txBody>
      </p:sp>
      <p:sp>
        <p:nvSpPr>
          <p:cNvPr id="3" name="内容占位符 2"/>
          <p:cNvSpPr>
            <a:spLocks noGrp="1"/>
          </p:cNvSpPr>
          <p:nvPr>
            <p:ph idx="1"/>
          </p:nvPr>
        </p:nvSpPr>
        <p:spPr>
          <a:xfrm>
            <a:off x="1187624" y="2276872"/>
            <a:ext cx="7520940" cy="3579849"/>
          </a:xfrm>
        </p:spPr>
        <p:txBody>
          <a:bodyPr>
            <a:normAutofit/>
          </a:bodyPr>
          <a:lstStyle/>
          <a:p>
            <a:r>
              <a:rPr lang="en-US" altLang="zh-CN" sz="8000" dirty="0" smtClean="0">
                <a:latin typeface="+mj-ea"/>
                <a:ea typeface="+mj-ea"/>
              </a:rPr>
              <a:t>Introduction</a:t>
            </a:r>
            <a:endParaRPr lang="zh-CN" altLang="en-US" sz="8000" dirty="0">
              <a:latin typeface="+mj-ea"/>
              <a:ea typeface="+mj-ea"/>
            </a:endParaRPr>
          </a:p>
        </p:txBody>
      </p:sp>
      <p:sp>
        <p:nvSpPr>
          <p:cNvPr id="5" name="矩形 4"/>
          <p:cNvSpPr/>
          <p:nvPr/>
        </p:nvSpPr>
        <p:spPr>
          <a:xfrm>
            <a:off x="2861608" y="332656"/>
            <a:ext cx="3150222"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5400" b="1" dirty="0" smtClean="0">
                <a:ln/>
                <a:solidFill>
                  <a:schemeClr val="accent3"/>
                </a:solidFill>
                <a:latin typeface="华文隶书" panose="02010800040101010101" pitchFamily="2" charset="-122"/>
                <a:ea typeface="华文隶书" panose="02010800040101010101" pitchFamily="2" charset="-122"/>
              </a:rPr>
              <a:t>First Of All</a:t>
            </a:r>
            <a:endParaRPr lang="zh-CN" altLang="en-US" sz="5400" b="1" cap="none" spc="0" dirty="0">
              <a:ln/>
              <a:solidFill>
                <a:schemeClr val="accent3"/>
              </a:solidFill>
              <a:effectLst/>
              <a:latin typeface="华文隶书" panose="02010800040101010101" pitchFamily="2" charset="-122"/>
              <a:ea typeface="华文隶书" panose="02010800040101010101" pitchFamily="2" charset="-122"/>
            </a:endParaRPr>
          </a:p>
        </p:txBody>
      </p:sp>
    </p:spTree>
    <p:extLst>
      <p:ext uri="{BB962C8B-B14F-4D97-AF65-F5344CB8AC3E}">
        <p14:creationId xmlns="" xmlns:p14="http://schemas.microsoft.com/office/powerpoint/2010/main" val="1344897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0693" y="1052736"/>
            <a:ext cx="7870013" cy="4176464"/>
          </a:xfrm>
        </p:spPr>
        <p:txBody>
          <a:bodyPr>
            <a:normAutofit fontScale="25000" lnSpcReduction="20000"/>
          </a:bodyPr>
          <a:lstStyle/>
          <a:p>
            <a:r>
              <a:rPr lang="en-US" altLang="zh-CN" sz="11200" dirty="0" smtClean="0">
                <a:latin typeface="华文隶书" panose="02010800040101010101" pitchFamily="2" charset="-122"/>
                <a:ea typeface="华文隶书" panose="02010800040101010101" pitchFamily="2" charset="-122"/>
              </a:rPr>
              <a:t>                                                                                   </a:t>
            </a:r>
            <a:r>
              <a:rPr lang="en-US" altLang="zh-CN" sz="11200" dirty="0" smtClean="0">
                <a:solidFill>
                  <a:schemeClr val="tx1">
                    <a:lumMod val="95000"/>
                    <a:lumOff val="5000"/>
                  </a:schemeClr>
                </a:solidFill>
                <a:latin typeface="华文隶书" panose="02010800040101010101" pitchFamily="2" charset="-122"/>
                <a:ea typeface="华文隶书" panose="02010800040101010101" pitchFamily="2" charset="-122"/>
              </a:rPr>
              <a:t>Penguins are one of the oldest </a:t>
            </a:r>
            <a:r>
              <a:rPr lang="en-US" altLang="zh-CN" sz="11200" b="0" dirty="0">
                <a:solidFill>
                  <a:schemeClr val="tx1">
                    <a:lumMod val="95000"/>
                    <a:lumOff val="5000"/>
                  </a:schemeClr>
                </a:solidFill>
                <a:latin typeface="华文隶书" panose="02010800040101010101" pitchFamily="2" charset="-122"/>
                <a:ea typeface="华文隶书" panose="02010800040101010101" pitchFamily="2" charset="-122"/>
              </a:rPr>
              <a:t> </a:t>
            </a:r>
            <a:r>
              <a:rPr lang="en-US" altLang="zh-CN" sz="11200" dirty="0" smtClean="0">
                <a:solidFill>
                  <a:schemeClr val="tx1">
                    <a:lumMod val="95000"/>
                    <a:lumOff val="5000"/>
                  </a:schemeClr>
                </a:solidFill>
                <a:latin typeface="华文隶书" panose="02010800040101010101" pitchFamily="2" charset="-122"/>
                <a:ea typeface="华文隶书" panose="02010800040101010101" pitchFamily="2" charset="-122"/>
              </a:rPr>
              <a:t>Waterfowls(</a:t>
            </a:r>
            <a:r>
              <a:rPr lang="zh-CN" altLang="en-US" sz="11200" dirty="0" smtClean="0">
                <a:solidFill>
                  <a:schemeClr val="tx1">
                    <a:lumMod val="95000"/>
                    <a:lumOff val="5000"/>
                  </a:schemeClr>
                </a:solidFill>
                <a:latin typeface="华文隶书" panose="02010800040101010101" pitchFamily="2" charset="-122"/>
                <a:ea typeface="华文隶书" panose="02010800040101010101" pitchFamily="2" charset="-122"/>
              </a:rPr>
              <a:t>游禽</a:t>
            </a:r>
            <a:r>
              <a:rPr lang="en-US" altLang="zh-CN" sz="11200" dirty="0" smtClean="0">
                <a:solidFill>
                  <a:schemeClr val="tx1">
                    <a:lumMod val="95000"/>
                    <a:lumOff val="5000"/>
                  </a:schemeClr>
                </a:solidFill>
                <a:latin typeface="华文隶书" panose="02010800040101010101" pitchFamily="2" charset="-122"/>
                <a:ea typeface="华文隶书" panose="02010800040101010101" pitchFamily="2" charset="-122"/>
              </a:rPr>
              <a:t>),which have a beautiful name of “the boat of the seas ”. Also, they are the largest birds, this kind of which are unable to fly. However ,at least, they have the ability of gliding(</a:t>
            </a:r>
            <a:r>
              <a:rPr lang="zh-CN" altLang="en-US" sz="11200" dirty="0" smtClean="0">
                <a:solidFill>
                  <a:schemeClr val="tx1">
                    <a:lumMod val="95000"/>
                    <a:lumOff val="5000"/>
                  </a:schemeClr>
                </a:solidFill>
                <a:latin typeface="华文隶书" panose="02010800040101010101" pitchFamily="2" charset="-122"/>
                <a:ea typeface="华文隶书" panose="02010800040101010101" pitchFamily="2" charset="-122"/>
              </a:rPr>
              <a:t>滑翔</a:t>
            </a:r>
            <a:r>
              <a:rPr lang="en-US" altLang="zh-CN" sz="11200" dirty="0" smtClean="0">
                <a:solidFill>
                  <a:schemeClr val="tx1">
                    <a:lumMod val="95000"/>
                    <a:lumOff val="5000"/>
                  </a:schemeClr>
                </a:solidFill>
                <a:latin typeface="华文隶书" panose="02010800040101010101" pitchFamily="2" charset="-122"/>
                <a:ea typeface="华文隶书" panose="02010800040101010101" pitchFamily="2" charset="-122"/>
              </a:rPr>
              <a:t>).</a:t>
            </a:r>
          </a:p>
          <a:p>
            <a:r>
              <a:rPr lang="en-US" altLang="zh-CN" sz="11200" dirty="0" smtClean="0">
                <a:solidFill>
                  <a:schemeClr val="tx1">
                    <a:lumMod val="95000"/>
                    <a:lumOff val="5000"/>
                  </a:schemeClr>
                </a:solidFill>
                <a:latin typeface="华文隶书" panose="02010800040101010101" pitchFamily="2" charset="-122"/>
                <a:ea typeface="华文隶书" panose="02010800040101010101" pitchFamily="2" charset="-122"/>
              </a:rPr>
              <a:t>    They are likely to </a:t>
            </a:r>
            <a:r>
              <a:rPr lang="en-US" altLang="zh-CN" sz="11200" dirty="0">
                <a:solidFill>
                  <a:schemeClr val="tx1">
                    <a:lumMod val="95000"/>
                    <a:lumOff val="5000"/>
                  </a:schemeClr>
                </a:solidFill>
                <a:latin typeface="华文隶书" panose="02010800040101010101" pitchFamily="2" charset="-122"/>
                <a:ea typeface="华文隶书" panose="02010800040101010101" pitchFamily="2" charset="-122"/>
              </a:rPr>
              <a:t>settle </a:t>
            </a:r>
            <a:r>
              <a:rPr lang="en-US" altLang="zh-CN" sz="11200" dirty="0" smtClean="0">
                <a:solidFill>
                  <a:schemeClr val="tx1">
                    <a:lumMod val="95000"/>
                    <a:lumOff val="5000"/>
                  </a:schemeClr>
                </a:solidFill>
                <a:latin typeface="华文隶书" panose="02010800040101010101" pitchFamily="2" charset="-122"/>
                <a:ea typeface="华文隶书" panose="02010800040101010101" pitchFamily="2" charset="-122"/>
              </a:rPr>
              <a:t>down in Antarctica before the Earth is fully covered with ice and snow. They have lived in the Earth for a long time and developed a series of their own civilization.</a:t>
            </a:r>
          </a:p>
          <a:p>
            <a:r>
              <a:rPr lang="en-US" altLang="zh-CN" sz="11200" dirty="0" smtClean="0">
                <a:latin typeface="华文隶书" panose="02010800040101010101" pitchFamily="2" charset="-122"/>
                <a:ea typeface="华文隶书" panose="02010800040101010101" pitchFamily="2" charset="-122"/>
              </a:rPr>
              <a:t>   There </a:t>
            </a:r>
            <a:r>
              <a:rPr lang="en-US" altLang="zh-CN" sz="11200" dirty="0">
                <a:latin typeface="华文隶书" panose="02010800040101010101" pitchFamily="2" charset="-122"/>
                <a:ea typeface="华文隶书" panose="02010800040101010101" pitchFamily="2" charset="-122"/>
              </a:rPr>
              <a:t>are 18 types of penguins in the world, and most of them live in Antarctica.</a:t>
            </a:r>
          </a:p>
          <a:p>
            <a:endParaRPr lang="en-US" altLang="zh-CN" sz="11200" dirty="0" smtClean="0">
              <a:solidFill>
                <a:schemeClr val="tx1">
                  <a:lumMod val="95000"/>
                  <a:lumOff val="5000"/>
                </a:schemeClr>
              </a:solidFill>
              <a:latin typeface="华文隶书" panose="02010800040101010101" pitchFamily="2" charset="-122"/>
              <a:ea typeface="华文隶书" panose="02010800040101010101" pitchFamily="2" charset="-122"/>
            </a:endParaRPr>
          </a:p>
          <a:p>
            <a:r>
              <a:rPr lang="en-US" altLang="zh-CN" sz="1800" dirty="0">
                <a:latin typeface="华文隶书" panose="02010800040101010101" pitchFamily="2" charset="-122"/>
                <a:ea typeface="华文隶书" panose="02010800040101010101" pitchFamily="2" charset="-122"/>
              </a:rPr>
              <a:t> </a:t>
            </a:r>
            <a:r>
              <a:rPr lang="en-US" altLang="zh-CN" sz="1800" dirty="0" smtClean="0">
                <a:latin typeface="华文隶书" panose="02010800040101010101" pitchFamily="2" charset="-122"/>
                <a:ea typeface="华文隶书" panose="02010800040101010101" pitchFamily="2" charset="-122"/>
              </a:rPr>
              <a:t>              </a:t>
            </a:r>
            <a:endParaRPr lang="zh-CN" altLang="en-US" sz="1800" dirty="0">
              <a:latin typeface="华文隶书" panose="02010800040101010101" pitchFamily="2" charset="-122"/>
              <a:ea typeface="华文隶书" panose="02010800040101010101" pitchFamily="2" charset="-122"/>
            </a:endParaRPr>
          </a:p>
        </p:txBody>
      </p:sp>
      <p:sp>
        <p:nvSpPr>
          <p:cNvPr id="4" name="标题 3"/>
          <p:cNvSpPr>
            <a:spLocks noGrp="1"/>
          </p:cNvSpPr>
          <p:nvPr>
            <p:ph type="title"/>
          </p:nvPr>
        </p:nvSpPr>
        <p:spPr>
          <a:xfrm>
            <a:off x="738975" y="5229200"/>
            <a:ext cx="7520940" cy="548640"/>
          </a:xfrm>
        </p:spPr>
        <p:txBody>
          <a:bodyPr/>
          <a:lstStyle/>
          <a:p>
            <a:endParaRPr lang="zh-CN" altLang="en-US" dirty="0"/>
          </a:p>
        </p:txBody>
      </p:sp>
      <p:sp>
        <p:nvSpPr>
          <p:cNvPr id="5" name="TextBox 4"/>
          <p:cNvSpPr txBox="1"/>
          <p:nvPr/>
        </p:nvSpPr>
        <p:spPr>
          <a:xfrm>
            <a:off x="560693" y="188593"/>
            <a:ext cx="7632848" cy="1015663"/>
          </a:xfrm>
          <a:prstGeom prst="rect">
            <a:avLst/>
          </a:prstGeom>
          <a:noFill/>
        </p:spPr>
        <p:txBody>
          <a:bodyPr wrap="square" rtlCol="0">
            <a:spAutoFit/>
          </a:bodyPr>
          <a:lstStyle/>
          <a:p>
            <a:pPr algn="ctr"/>
            <a:r>
              <a:rPr lang="en-US" altLang="zh-CN" sz="6000" dirty="0" smtClean="0">
                <a:solidFill>
                  <a:srgbClr val="00B0F0"/>
                </a:solidFill>
                <a:latin typeface="华文隶书" panose="02010800040101010101" pitchFamily="2" charset="-122"/>
                <a:ea typeface="华文隶书" panose="02010800040101010101" pitchFamily="2" charset="-122"/>
              </a:rPr>
              <a:t>Penguin</a:t>
            </a:r>
            <a:r>
              <a:rPr lang="en-US" altLang="zh-CN" sz="2800" dirty="0" smtClean="0">
                <a:solidFill>
                  <a:srgbClr val="00B0F0"/>
                </a:solidFill>
                <a:latin typeface="华文隶书" panose="02010800040101010101" pitchFamily="2" charset="-122"/>
                <a:ea typeface="华文隶书" panose="02010800040101010101" pitchFamily="2" charset="-122"/>
              </a:rPr>
              <a:t>(the name of the animal) </a:t>
            </a:r>
            <a:endParaRPr lang="zh-CN" altLang="en-US" sz="2800" dirty="0">
              <a:solidFill>
                <a:srgbClr val="00B0F0"/>
              </a:solidFill>
              <a:latin typeface="华文隶书" panose="02010800040101010101" pitchFamily="2" charset="-122"/>
              <a:ea typeface="华文隶书" panose="02010800040101010101" pitchFamily="2" charset="-122"/>
            </a:endParaRPr>
          </a:p>
        </p:txBody>
      </p:sp>
    </p:spTree>
    <p:extLst>
      <p:ext uri="{BB962C8B-B14F-4D97-AF65-F5344CB8AC3E}">
        <p14:creationId xmlns="" xmlns:p14="http://schemas.microsoft.com/office/powerpoint/2010/main" val="3035616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740499" y="1211830"/>
            <a:ext cx="7520940" cy="3579849"/>
          </a:xfrm>
        </p:spPr>
        <p:txBody>
          <a:bodyPr/>
          <a:lstStyle/>
          <a:p>
            <a:endParaRPr lang="zh-CN" altLang="en-US" sz="2000" dirty="0">
              <a:latin typeface="华文隶书" panose="02010800040101010101" pitchFamily="2" charset="-122"/>
              <a:ea typeface="华文隶书" panose="02010800040101010101" pitchFamily="2" charset="-122"/>
            </a:endParaRPr>
          </a:p>
          <a:p>
            <a:endParaRPr lang="zh-CN" altLang="en-US" dirty="0"/>
          </a:p>
        </p:txBody>
      </p:sp>
      <p:sp>
        <p:nvSpPr>
          <p:cNvPr id="4" name="TextBox 3"/>
          <p:cNvSpPr txBox="1"/>
          <p:nvPr/>
        </p:nvSpPr>
        <p:spPr>
          <a:xfrm>
            <a:off x="827584" y="1412776"/>
            <a:ext cx="7776864" cy="4401205"/>
          </a:xfrm>
          <a:prstGeom prst="rect">
            <a:avLst/>
          </a:prstGeom>
          <a:noFill/>
        </p:spPr>
        <p:txBody>
          <a:bodyPr wrap="square" rtlCol="0">
            <a:spAutoFit/>
          </a:bodyPr>
          <a:lstStyle/>
          <a:p>
            <a:r>
              <a:rPr lang="en-US" altLang="zh-CN" sz="2800" b="1" dirty="0" smtClean="0">
                <a:latin typeface="华文隶书" panose="02010800040101010101" pitchFamily="2" charset="-122"/>
                <a:ea typeface="华文隶书" panose="02010800040101010101" pitchFamily="2" charset="-122"/>
              </a:rPr>
              <a:t>Penguins can still live in the icy environment , whose temperature is below -60°C.</a:t>
            </a:r>
          </a:p>
          <a:p>
            <a:r>
              <a:rPr lang="en-US" altLang="zh-CN" sz="2800" b="1" dirty="0" smtClean="0">
                <a:latin typeface="华文隶书" panose="02010800040101010101" pitchFamily="2" charset="-122"/>
                <a:ea typeface="华文隶书" panose="02010800040101010101" pitchFamily="2" charset="-122"/>
              </a:rPr>
              <a:t>On the ground, they live as if they were western gentlemen wearing tailcoat(</a:t>
            </a:r>
            <a:r>
              <a:rPr lang="zh-CN" altLang="en-US" sz="2800" b="1" dirty="0" smtClean="0">
                <a:latin typeface="华文隶书" panose="02010800040101010101" pitchFamily="2" charset="-122"/>
                <a:ea typeface="华文隶书" panose="02010800040101010101" pitchFamily="2" charset="-122"/>
              </a:rPr>
              <a:t>燕尾服</a:t>
            </a:r>
            <a:r>
              <a:rPr lang="en-US" altLang="zh-CN" sz="2800" b="1" dirty="0" smtClean="0">
                <a:latin typeface="华文隶书" panose="02010800040101010101" pitchFamily="2" charset="-122"/>
                <a:ea typeface="华文隶书" panose="02010800040101010101" pitchFamily="2" charset="-122"/>
              </a:rPr>
              <a:t>) . </a:t>
            </a:r>
          </a:p>
          <a:p>
            <a:r>
              <a:rPr lang="en-US" altLang="zh-CN" sz="2800" b="1" dirty="0" smtClean="0">
                <a:latin typeface="华文隶书" panose="02010800040101010101" pitchFamily="2" charset="-122"/>
                <a:ea typeface="华文隶书" panose="02010800040101010101" pitchFamily="2" charset="-122"/>
              </a:rPr>
              <a:t>In the sea, the small wings of the penguins change into a pair of power paddles, and the speed will maybe reach 25-30 an hour. Meanwhile, they could swim as many as 160km  a day.</a:t>
            </a:r>
          </a:p>
          <a:p>
            <a:r>
              <a:rPr lang="en-US" altLang="zh-CN" sz="2800" b="1" dirty="0" smtClean="0">
                <a:latin typeface="华文隶书" panose="02010800040101010101" pitchFamily="2" charset="-122"/>
                <a:ea typeface="华文隶书" panose="02010800040101010101" pitchFamily="2" charset="-122"/>
              </a:rPr>
              <a:t>They usually feed on krill(</a:t>
            </a:r>
            <a:r>
              <a:rPr lang="zh-CN" altLang="en-US" sz="2800" b="1" dirty="0" smtClean="0">
                <a:latin typeface="华文隶书" panose="02010800040101010101" pitchFamily="2" charset="-122"/>
                <a:ea typeface="华文隶书" panose="02010800040101010101" pitchFamily="2" charset="-122"/>
              </a:rPr>
              <a:t>磷虾</a:t>
            </a:r>
            <a:r>
              <a:rPr lang="en-US" altLang="zh-CN" sz="2800" b="1" dirty="0">
                <a:latin typeface="华文隶书" panose="02010800040101010101" pitchFamily="2" charset="-122"/>
                <a:ea typeface="华文隶书" panose="02010800040101010101" pitchFamily="2" charset="-122"/>
              </a:rPr>
              <a:t>), </a:t>
            </a:r>
            <a:r>
              <a:rPr lang="en-US" altLang="zh-CN" sz="2800" b="1" dirty="0" smtClean="0">
                <a:latin typeface="华文隶书" panose="02010800040101010101" pitchFamily="2" charset="-122"/>
                <a:ea typeface="华文隶书" panose="02010800040101010101" pitchFamily="2" charset="-122"/>
              </a:rPr>
              <a:t>sepia(</a:t>
            </a:r>
            <a:r>
              <a:rPr lang="zh-CN" altLang="en-US" sz="2800" b="1" dirty="0" smtClean="0">
                <a:latin typeface="华文隶书" panose="02010800040101010101" pitchFamily="2" charset="-122"/>
                <a:ea typeface="华文隶书" panose="02010800040101010101" pitchFamily="2" charset="-122"/>
              </a:rPr>
              <a:t>乌贼</a:t>
            </a:r>
            <a:r>
              <a:rPr lang="en-US" altLang="zh-CN" sz="2800" b="1" dirty="0" smtClean="0">
                <a:latin typeface="华文隶书" panose="02010800040101010101" pitchFamily="2" charset="-122"/>
                <a:ea typeface="华文隶书" panose="02010800040101010101" pitchFamily="2" charset="-122"/>
              </a:rPr>
              <a:t>), little fish and so on.</a:t>
            </a:r>
          </a:p>
        </p:txBody>
      </p:sp>
    </p:spTree>
    <p:extLst>
      <p:ext uri="{BB962C8B-B14F-4D97-AF65-F5344CB8AC3E}">
        <p14:creationId xmlns="" xmlns:p14="http://schemas.microsoft.com/office/powerpoint/2010/main" val="590784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279159"/>
            <a:ext cx="7520940" cy="548640"/>
          </a:xfrm>
        </p:spPr>
        <p:txBody>
          <a:bodyPr/>
          <a:lstStyle/>
          <a:p>
            <a:endParaRPr lang="zh-CN" altLang="en-US" dirty="0"/>
          </a:p>
        </p:txBody>
      </p:sp>
      <p:pic>
        <p:nvPicPr>
          <p:cNvPr id="6" name="内容占位符 5"/>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0" y="1214422"/>
            <a:ext cx="4474737" cy="3528392"/>
          </a:xfrm>
        </p:spPr>
      </p:pic>
      <p:sp>
        <p:nvSpPr>
          <p:cNvPr id="5" name="矩形 4"/>
          <p:cNvSpPr/>
          <p:nvPr/>
        </p:nvSpPr>
        <p:spPr>
          <a:xfrm>
            <a:off x="2890594" y="0"/>
            <a:ext cx="3353802" cy="923330"/>
          </a:xfrm>
          <a:prstGeom prst="rect">
            <a:avLst/>
          </a:prstGeom>
          <a:noFill/>
        </p:spPr>
        <p:txBody>
          <a:bodyPr wrap="none" lIns="91440" tIns="45720" rIns="91440" bIns="45720">
            <a:spAutoFit/>
          </a:bodyPr>
          <a:lstStyle/>
          <a:p>
            <a:pPr algn="ctr"/>
            <a:r>
              <a:rPr lang="en-US" altLang="zh-CN" sz="5400" b="1" cap="none"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华文隶书" panose="02010800040101010101" pitchFamily="2" charset="-122"/>
                <a:ea typeface="华文隶书" panose="02010800040101010101" pitchFamily="2" charset="-122"/>
              </a:rPr>
              <a:t>particularly</a:t>
            </a:r>
            <a:endParaRPr lang="zh-CN" altLang="en-US" sz="5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华文隶书" panose="02010800040101010101" pitchFamily="2" charset="-122"/>
              <a:ea typeface="华文隶书" panose="02010800040101010101" pitchFamily="2" charset="-122"/>
            </a:endParaRPr>
          </a:p>
        </p:txBody>
      </p:sp>
      <p:sp>
        <p:nvSpPr>
          <p:cNvPr id="7" name="TextBox 6"/>
          <p:cNvSpPr txBox="1"/>
          <p:nvPr/>
        </p:nvSpPr>
        <p:spPr>
          <a:xfrm>
            <a:off x="4572000" y="1000108"/>
            <a:ext cx="3964945" cy="4832092"/>
          </a:xfrm>
          <a:prstGeom prst="rect">
            <a:avLst/>
          </a:prstGeom>
          <a:noFill/>
        </p:spPr>
        <p:txBody>
          <a:bodyPr wrap="square" rtlCol="0">
            <a:spAutoFit/>
          </a:bodyPr>
          <a:lstStyle/>
          <a:p>
            <a:r>
              <a:rPr lang="en-US" altLang="zh-CN" sz="2800" b="1" dirty="0" smtClean="0">
                <a:latin typeface="华文隶书" panose="02010800040101010101" pitchFamily="2" charset="-122"/>
                <a:ea typeface="华文隶书" panose="02010800040101010101" pitchFamily="2" charset="-122"/>
              </a:rPr>
              <a:t>        Penguins are generous and humorous. They </a:t>
            </a:r>
            <a:r>
              <a:rPr lang="en-US" altLang="zh-CN" sz="2800" b="1" dirty="0">
                <a:latin typeface="华文隶书" panose="02010800040101010101" pitchFamily="2" charset="-122"/>
                <a:ea typeface="华文隶书" panose="02010800040101010101" pitchFamily="2" charset="-122"/>
              </a:rPr>
              <a:t>look </a:t>
            </a:r>
            <a:r>
              <a:rPr lang="en-US" altLang="zh-CN" sz="2800" b="1" dirty="0" smtClean="0">
                <a:latin typeface="华文隶书" panose="02010800040101010101" pitchFamily="2" charset="-122"/>
                <a:ea typeface="华文隶书" panose="02010800040101010101" pitchFamily="2" charset="-122"/>
              </a:rPr>
              <a:t>arrogant(</a:t>
            </a:r>
            <a:r>
              <a:rPr lang="zh-CN" altLang="en-US" sz="2800" b="1" dirty="0" smtClean="0">
                <a:latin typeface="华文隶书" panose="02010800040101010101" pitchFamily="2" charset="-122"/>
                <a:ea typeface="华文隶书" panose="02010800040101010101" pitchFamily="2" charset="-122"/>
              </a:rPr>
              <a:t>高傲的</a:t>
            </a:r>
            <a:r>
              <a:rPr lang="en-US" altLang="zh-CN" sz="2800" b="1" dirty="0" smtClean="0">
                <a:latin typeface="华文隶书" panose="02010800040101010101" pitchFamily="2" charset="-122"/>
                <a:ea typeface="华文隶书" panose="02010800040101010101" pitchFamily="2" charset="-122"/>
              </a:rPr>
              <a:t>), but if human beings come close to them, they will not escape confusedly. Instead, they keep doing what they are doing or going to do. In addition , their amusing behavior will always make you laugh.</a:t>
            </a:r>
            <a:endParaRPr lang="zh-CN" altLang="en-US" sz="2800" b="1" dirty="0">
              <a:latin typeface="华文隶书" panose="02010800040101010101" pitchFamily="2" charset="-122"/>
              <a:ea typeface="华文隶书" panose="02010800040101010101" pitchFamily="2" charset="-122"/>
            </a:endParaRPr>
          </a:p>
        </p:txBody>
      </p:sp>
    </p:spTree>
    <p:extLst>
      <p:ext uri="{BB962C8B-B14F-4D97-AF65-F5344CB8AC3E}">
        <p14:creationId xmlns="" xmlns:p14="http://schemas.microsoft.com/office/powerpoint/2010/main" val="3315416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6" name="内容占位符 5" descr="u=1160402363,818000188&amp;fm=21&amp;gp=0.jpg"/>
          <p:cNvPicPr>
            <a:picLocks noGrp="1" noChangeAspect="1"/>
          </p:cNvPicPr>
          <p:nvPr>
            <p:ph idx="1"/>
          </p:nvPr>
        </p:nvPicPr>
        <p:blipFill>
          <a:blip r:embed="rId2" cstate="print"/>
          <a:stretch>
            <a:fillRect/>
          </a:stretch>
        </p:blipFill>
        <p:spPr>
          <a:xfrm flipH="1">
            <a:off x="5072066" y="1071546"/>
            <a:ext cx="3214682" cy="3214682"/>
          </a:xfrm>
        </p:spPr>
      </p:pic>
      <p:sp>
        <p:nvSpPr>
          <p:cNvPr id="4" name="矩形 3"/>
          <p:cNvSpPr/>
          <p:nvPr/>
        </p:nvSpPr>
        <p:spPr>
          <a:xfrm>
            <a:off x="1643042" y="142852"/>
            <a:ext cx="5517857" cy="923330"/>
          </a:xfrm>
          <a:prstGeom prst="rect">
            <a:avLst/>
          </a:prstGeom>
          <a:noFill/>
        </p:spPr>
        <p:txBody>
          <a:bodyPr wrap="none" lIns="91440" tIns="45720" rIns="91440" bIns="45720">
            <a:spAutoFit/>
          </a:bodyPr>
          <a:lstStyle/>
          <a:p>
            <a:pPr algn="ctr"/>
            <a:r>
              <a:rPr lang="en-US" altLang="zh-CN"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华文隶书" pitchFamily="2" charset="-122"/>
                <a:ea typeface="华文隶书" pitchFamily="2" charset="-122"/>
              </a:rPr>
              <a:t>About Entertainment</a:t>
            </a:r>
            <a:endParaRPr lang="zh-CN" alt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华文隶书" pitchFamily="2" charset="-122"/>
              <a:ea typeface="华文隶书" pitchFamily="2" charset="-122"/>
            </a:endParaRPr>
          </a:p>
        </p:txBody>
      </p:sp>
      <p:sp>
        <p:nvSpPr>
          <p:cNvPr id="5" name="TextBox 4"/>
          <p:cNvSpPr txBox="1"/>
          <p:nvPr/>
        </p:nvSpPr>
        <p:spPr>
          <a:xfrm rot="889746">
            <a:off x="-25839" y="1918770"/>
            <a:ext cx="5572164" cy="523220"/>
          </a:xfrm>
          <a:prstGeom prst="rect">
            <a:avLst/>
          </a:prstGeom>
          <a:noFill/>
        </p:spPr>
        <p:txBody>
          <a:bodyPr wrap="square" rtlCol="0">
            <a:spAutoFit/>
          </a:bodyPr>
          <a:lstStyle/>
          <a:p>
            <a:r>
              <a:rPr lang="en-US" altLang="zh-CN" sz="2800" b="1" dirty="0" smtClean="0">
                <a:latin typeface="华文隶书" pitchFamily="2" charset="-122"/>
                <a:ea typeface="华文隶书" pitchFamily="2" charset="-122"/>
              </a:rPr>
              <a:t>You maybe certainly think of………</a:t>
            </a:r>
            <a:endParaRPr lang="zh-CN" altLang="en-US" sz="2800" b="1" dirty="0">
              <a:latin typeface="华文隶书" pitchFamily="2" charset="-122"/>
              <a:ea typeface="华文隶书" pitchFamily="2" charset="-122"/>
            </a:endParaRPr>
          </a:p>
        </p:txBody>
      </p:sp>
      <p:sp>
        <p:nvSpPr>
          <p:cNvPr id="7" name="TextBox 6"/>
          <p:cNvSpPr txBox="1"/>
          <p:nvPr/>
        </p:nvSpPr>
        <p:spPr>
          <a:xfrm rot="895879">
            <a:off x="21642" y="2559464"/>
            <a:ext cx="4286248" cy="646331"/>
          </a:xfrm>
          <a:prstGeom prst="rect">
            <a:avLst/>
          </a:prstGeom>
          <a:noFill/>
        </p:spPr>
        <p:txBody>
          <a:bodyPr wrap="square" rtlCol="0">
            <a:spAutoFit/>
          </a:bodyPr>
          <a:lstStyle/>
          <a:p>
            <a:pPr algn="ctr"/>
            <a:r>
              <a:rPr lang="en-US" altLang="zh-CN" sz="3600" b="1" dirty="0" smtClean="0">
                <a:latin typeface="华文隶书" pitchFamily="2" charset="-122"/>
                <a:ea typeface="华文隶书" pitchFamily="2" charset="-122"/>
              </a:rPr>
              <a:t>Or………</a:t>
            </a:r>
            <a:endParaRPr lang="zh-CN" altLang="en-US" sz="3600" b="1" dirty="0">
              <a:latin typeface="华文隶书" pitchFamily="2" charset="-122"/>
              <a:ea typeface="华文隶书" pitchFamily="2" charset="-122"/>
            </a:endParaRPr>
          </a:p>
        </p:txBody>
      </p:sp>
      <p:pic>
        <p:nvPicPr>
          <p:cNvPr id="8" name="图片 7" descr="u=199613480,1642049629&amp;fm=21&amp;gp=0.jpg"/>
          <p:cNvPicPr>
            <a:picLocks noChangeAspect="1"/>
          </p:cNvPicPr>
          <p:nvPr/>
        </p:nvPicPr>
        <p:blipFill>
          <a:blip r:embed="rId3" cstate="print"/>
          <a:stretch>
            <a:fillRect/>
          </a:stretch>
        </p:blipFill>
        <p:spPr>
          <a:xfrm>
            <a:off x="4143372" y="1857364"/>
            <a:ext cx="4686323" cy="3336541"/>
          </a:xfrm>
          <a:prstGeom prst="rect">
            <a:avLst/>
          </a:prstGeom>
        </p:spPr>
      </p:pic>
      <p:sp>
        <p:nvSpPr>
          <p:cNvPr id="10" name="TextBox 9"/>
          <p:cNvSpPr txBox="1"/>
          <p:nvPr/>
        </p:nvSpPr>
        <p:spPr>
          <a:xfrm rot="772646">
            <a:off x="21715" y="3366597"/>
            <a:ext cx="4000528" cy="646331"/>
          </a:xfrm>
          <a:prstGeom prst="rect">
            <a:avLst/>
          </a:prstGeom>
          <a:noFill/>
        </p:spPr>
        <p:txBody>
          <a:bodyPr wrap="square" rtlCol="0">
            <a:spAutoFit/>
          </a:bodyPr>
          <a:lstStyle/>
          <a:p>
            <a:r>
              <a:rPr lang="en-US" altLang="zh-CN" sz="3600" b="1" dirty="0" smtClean="0">
                <a:latin typeface="华文隶书" pitchFamily="2" charset="-122"/>
                <a:ea typeface="华文隶书" pitchFamily="2" charset="-122"/>
              </a:rPr>
              <a:t>What about a movie?</a:t>
            </a:r>
            <a:endParaRPr lang="zh-CN" altLang="en-US" sz="3600" b="1" dirty="0">
              <a:latin typeface="华文隶书" pitchFamily="2" charset="-122"/>
              <a:ea typeface="华文隶书" pitchFamily="2" charset="-122"/>
            </a:endParaRPr>
          </a:p>
        </p:txBody>
      </p:sp>
      <p:pic>
        <p:nvPicPr>
          <p:cNvPr id="11" name="图片 10" descr="u=1850544857,3069912380&amp;fm=21&amp;gp=0.jpg"/>
          <p:cNvPicPr>
            <a:picLocks noChangeAspect="1"/>
          </p:cNvPicPr>
          <p:nvPr/>
        </p:nvPicPr>
        <p:blipFill>
          <a:blip r:embed="rId4" cstate="print"/>
          <a:stretch>
            <a:fillRect/>
          </a:stretch>
        </p:blipFill>
        <p:spPr>
          <a:xfrm>
            <a:off x="4286248" y="2143116"/>
            <a:ext cx="4714908" cy="3540204"/>
          </a:xfrm>
          <a:prstGeom prst="rect">
            <a:avLst/>
          </a:prstGeom>
        </p:spPr>
      </p:pic>
    </p:spTree>
    <p:extLst>
      <p:ext uri="{BB962C8B-B14F-4D97-AF65-F5344CB8AC3E}">
        <p14:creationId xmlns="" xmlns:p14="http://schemas.microsoft.com/office/powerpoint/2010/main" val="424024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6"/>
                                        </p:tgtEl>
                                        <p:attrNameLst>
                                          <p:attrName>ppt_x</p:attrName>
                                        </p:attrNameLst>
                                      </p:cBhvr>
                                      <p:tavLst>
                                        <p:tav tm="0">
                                          <p:val>
                                            <p:strVal val="ppt_x"/>
                                          </p:val>
                                        </p:tav>
                                        <p:tav tm="100000">
                                          <p:val>
                                            <p:strVal val="ppt_x"/>
                                          </p:val>
                                        </p:tav>
                                      </p:tavLst>
                                    </p:anim>
                                    <p:anim calcmode="lin" valueType="num">
                                      <p:cBhvr additive="base">
                                        <p:cTn id="18" dur="500"/>
                                        <p:tgtEl>
                                          <p:spTgt spid="6"/>
                                        </p:tgtEl>
                                        <p:attrNameLst>
                                          <p:attrName>ppt_y</p:attrName>
                                        </p:attrNameLst>
                                      </p:cBhvr>
                                      <p:tavLst>
                                        <p:tav tm="0">
                                          <p:val>
                                            <p:strVal val="ppt_y"/>
                                          </p:val>
                                        </p:tav>
                                        <p:tav tm="100000">
                                          <p:val>
                                            <p:strVal val="1+ppt_h/2"/>
                                          </p:val>
                                        </p:tav>
                                      </p:tavLst>
                                    </p:anim>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nodeType="clickEffect">
                                  <p:stCondLst>
                                    <p:cond delay="0"/>
                                  </p:stCondLst>
                                  <p:childTnLst>
                                    <p:animEffect transition="out" filter="box(in)">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checkerboard(across)">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xit" presetSubtype="10" fill="hold" nodeType="clickEffect">
                                  <p:stCondLst>
                                    <p:cond delay="0"/>
                                  </p:stCondLst>
                                  <p:childTnLst>
                                    <p:animEffect transition="out" filter="checkerboard(across)">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924944"/>
            <a:ext cx="7520940" cy="548640"/>
          </a:xfrm>
        </p:spPr>
        <p:txBody>
          <a:bodyPr/>
          <a:lstStyle/>
          <a:p>
            <a:endParaRPr lang="zh-CN" altLang="en-US" dirty="0"/>
          </a:p>
        </p:txBody>
      </p:sp>
      <p:sp>
        <p:nvSpPr>
          <p:cNvPr id="3" name="内容占位符 2"/>
          <p:cNvSpPr>
            <a:spLocks noGrp="1"/>
          </p:cNvSpPr>
          <p:nvPr>
            <p:ph idx="1"/>
          </p:nvPr>
        </p:nvSpPr>
        <p:spPr/>
        <p:txBody>
          <a:bodyPr>
            <a:normAutofit fontScale="92500" lnSpcReduction="10000"/>
          </a:bodyPr>
          <a:lstStyle/>
          <a:p>
            <a:pPr algn="ctr"/>
            <a:endParaRPr lang="en-US" altLang="zh-CN" sz="5400" dirty="0" smtClean="0">
              <a:latin typeface="华文隶书" panose="02010800040101010101" pitchFamily="2" charset="-122"/>
              <a:ea typeface="华文隶书" panose="02010800040101010101" pitchFamily="2" charset="-122"/>
            </a:endParaRPr>
          </a:p>
          <a:p>
            <a:pPr algn="ctr"/>
            <a:r>
              <a:rPr lang="en-US" altLang="zh-CN" sz="5400" dirty="0" smtClean="0">
                <a:latin typeface="华文隶书" panose="02010800040101010101" pitchFamily="2" charset="-122"/>
                <a:ea typeface="华文隶书" panose="02010800040101010101" pitchFamily="2" charset="-122"/>
              </a:rPr>
              <a:t>A video before ending~</a:t>
            </a:r>
          </a:p>
          <a:p>
            <a:pPr algn="ctr"/>
            <a:r>
              <a:rPr lang="en-US" altLang="zh-CN" sz="5200" dirty="0" smtClean="0">
                <a:latin typeface="华文隶书" panose="02010800040101010101" pitchFamily="2" charset="-122"/>
                <a:ea typeface="华文隶书" panose="02010800040101010101" pitchFamily="2" charset="-122"/>
              </a:rPr>
              <a:t>(A cute </a:t>
            </a:r>
            <a:r>
              <a:rPr lang="en-US" altLang="zh-CN" sz="5200" dirty="0">
                <a:latin typeface="华文隶书" panose="02010800040101010101" pitchFamily="2" charset="-122"/>
                <a:ea typeface="华文隶书" panose="02010800040101010101" pitchFamily="2" charset="-122"/>
              </a:rPr>
              <a:t>Emperor </a:t>
            </a:r>
            <a:r>
              <a:rPr lang="en-US" altLang="zh-CN" sz="5200" dirty="0" smtClean="0">
                <a:latin typeface="华文隶书" panose="02010800040101010101" pitchFamily="2" charset="-122"/>
                <a:ea typeface="华文隶书" panose="02010800040101010101" pitchFamily="2" charset="-122"/>
              </a:rPr>
              <a:t>Penguin baby)</a:t>
            </a:r>
          </a:p>
          <a:p>
            <a:pPr algn="ctr"/>
            <a:endParaRPr lang="en-US" altLang="zh-CN" sz="3600" dirty="0" smtClean="0">
              <a:latin typeface="华文隶书" panose="02010800040101010101" pitchFamily="2" charset="-122"/>
              <a:ea typeface="华文隶书" panose="02010800040101010101" pitchFamily="2" charset="-122"/>
            </a:endParaRPr>
          </a:p>
          <a:p>
            <a:pPr algn="ctr"/>
            <a:r>
              <a:rPr lang="en-US" altLang="zh-CN" sz="3600" dirty="0" smtClean="0">
                <a:latin typeface="华文隶书" panose="02010800040101010101" pitchFamily="2" charset="-122"/>
                <a:ea typeface="华文隶书" panose="02010800040101010101" pitchFamily="2" charset="-122"/>
              </a:rPr>
              <a:t>http</a:t>
            </a:r>
            <a:r>
              <a:rPr lang="en-US" altLang="zh-CN" sz="3600" dirty="0">
                <a:latin typeface="华文隶书" panose="02010800040101010101" pitchFamily="2" charset="-122"/>
                <a:ea typeface="华文隶书" panose="02010800040101010101" pitchFamily="2" charset="-122"/>
              </a:rPr>
              <a:t>://www.bilibili.com/video/av3452423/</a:t>
            </a:r>
            <a:endParaRPr lang="zh-CN" altLang="en-US" sz="3600" dirty="0">
              <a:latin typeface="华文隶书" panose="02010800040101010101" pitchFamily="2" charset="-122"/>
              <a:ea typeface="华文隶书" panose="02010800040101010101" pitchFamily="2" charset="-122"/>
            </a:endParaRPr>
          </a:p>
        </p:txBody>
      </p:sp>
    </p:spTree>
    <p:extLst>
      <p:ext uri="{BB962C8B-B14F-4D97-AF65-F5344CB8AC3E}">
        <p14:creationId xmlns="" xmlns:p14="http://schemas.microsoft.com/office/powerpoint/2010/main" val="3357558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714348" y="1285860"/>
            <a:ext cx="7520940" cy="3579849"/>
          </a:xfrm>
        </p:spPr>
        <p:txBody>
          <a:bodyPr/>
          <a:lstStyle/>
          <a:p>
            <a:endParaRPr lang="zh-CN" altLang="en-US" dirty="0"/>
          </a:p>
        </p:txBody>
      </p:sp>
      <p:sp>
        <p:nvSpPr>
          <p:cNvPr id="4" name="矩形 3"/>
          <p:cNvSpPr/>
          <p:nvPr/>
        </p:nvSpPr>
        <p:spPr>
          <a:xfrm>
            <a:off x="4479634" y="2967335"/>
            <a:ext cx="184730" cy="923330"/>
          </a:xfrm>
          <a:prstGeom prst="rect">
            <a:avLst/>
          </a:prstGeom>
          <a:noFill/>
        </p:spPr>
        <p:txBody>
          <a:bodyPr wrap="none" lIns="91440" tIns="45720" rIns="91440" bIns="45720">
            <a:spAutoFit/>
          </a:bodyPr>
          <a:lstStyle/>
          <a:p>
            <a:pPr algn="ctr"/>
            <a:endParaRPr lang="zh-CN" alt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矩形 4"/>
          <p:cNvSpPr/>
          <p:nvPr/>
        </p:nvSpPr>
        <p:spPr>
          <a:xfrm>
            <a:off x="4479634" y="2967335"/>
            <a:ext cx="184731" cy="923330"/>
          </a:xfrm>
          <a:prstGeom prst="rect">
            <a:avLst/>
          </a:prstGeom>
          <a:noFill/>
        </p:spPr>
        <p:txBody>
          <a:bodyPr wrap="none" lIns="91440" tIns="45720" rIns="91440" bIns="45720">
            <a:spAutoFit/>
          </a:bodyPr>
          <a:lstStyle/>
          <a:p>
            <a:pPr algn="ctr"/>
            <a:endParaRPr lang="zh-CN" altLang="en-US" sz="5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6" name="矩形 5"/>
          <p:cNvSpPr/>
          <p:nvPr/>
        </p:nvSpPr>
        <p:spPr>
          <a:xfrm>
            <a:off x="1857356" y="1857364"/>
            <a:ext cx="5214974"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r>
              <a:rPr lang="en-US" altLang="zh-CN"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华文隶书" pitchFamily="2" charset="-122"/>
                <a:ea typeface="华文隶书" pitchFamily="2" charset="-122"/>
              </a:rPr>
              <a:t>In The End</a:t>
            </a:r>
            <a:endParaRPr lang="zh-CN" alt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华文隶书" pitchFamily="2" charset="-122"/>
              <a:ea typeface="华文隶书" pitchFamily="2" charset="-122"/>
            </a:endParaRPr>
          </a:p>
        </p:txBody>
      </p:sp>
    </p:spTree>
    <p:extLst>
      <p:ext uri="{BB962C8B-B14F-4D97-AF65-F5344CB8AC3E}">
        <p14:creationId xmlns="" xmlns:p14="http://schemas.microsoft.com/office/powerpoint/2010/main" val="23834472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165</TotalTime>
  <Words>235</Words>
  <Application>Microsoft Office PowerPoint</Application>
  <PresentationFormat>全屏显示(4:3)</PresentationFormat>
  <Paragraphs>30</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角度</vt:lpstr>
      <vt:lpstr>presentation</vt:lpstr>
      <vt:lpstr>-----------BY cao jing</vt:lpstr>
      <vt:lpstr>幻灯片 3</vt:lpstr>
      <vt:lpstr>幻灯片 4</vt:lpstr>
      <vt:lpstr>幻灯片 5</vt:lpstr>
      <vt:lpstr>幻灯片 6</vt:lpstr>
      <vt:lpstr>幻灯片 7</vt:lpstr>
      <vt:lpstr>幻灯片 8</vt:lpstr>
      <vt:lpstr>幻灯片 9</vt:lpstr>
      <vt:lpstr>幻灯片 10</vt:lpstr>
      <vt:lpstr>幻灯片 11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hu</dc:creator>
  <cp:lastModifiedBy>USER</cp:lastModifiedBy>
  <cp:revision>18</cp:revision>
  <dcterms:created xsi:type="dcterms:W3CDTF">2015-12-26T05:09:29Z</dcterms:created>
  <dcterms:modified xsi:type="dcterms:W3CDTF">2001-12-31T16:03:31Z</dcterms:modified>
</cp:coreProperties>
</file>