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Default Extension="vml" ContentType="application/vnd.openxmlformats-officedocument.vmlDrawing"/>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351" r:id="rId3"/>
    <p:sldId id="304" r:id="rId4"/>
    <p:sldId id="301" r:id="rId5"/>
    <p:sldId id="302" r:id="rId6"/>
    <p:sldId id="288" r:id="rId7"/>
    <p:sldId id="297" r:id="rId8"/>
    <p:sldId id="300" r:id="rId9"/>
    <p:sldId id="259" r:id="rId10"/>
    <p:sldId id="260" r:id="rId11"/>
    <p:sldId id="261" r:id="rId12"/>
    <p:sldId id="262" r:id="rId13"/>
    <p:sldId id="264" r:id="rId14"/>
    <p:sldId id="305" r:id="rId15"/>
    <p:sldId id="263" r:id="rId16"/>
    <p:sldId id="281" r:id="rId17"/>
    <p:sldId id="282" r:id="rId18"/>
    <p:sldId id="292" r:id="rId19"/>
    <p:sldId id="350" r:id="rId20"/>
    <p:sldId id="291" r:id="rId21"/>
    <p:sldId id="293" r:id="rId22"/>
    <p:sldId id="294" r:id="rId23"/>
    <p:sldId id="356" r:id="rId24"/>
    <p:sldId id="295" r:id="rId25"/>
    <p:sldId id="357" r:id="rId26"/>
    <p:sldId id="296" r:id="rId27"/>
    <p:sldId id="306" r:id="rId28"/>
    <p:sldId id="308" r:id="rId29"/>
    <p:sldId id="268" r:id="rId30"/>
    <p:sldId id="269" r:id="rId31"/>
    <p:sldId id="358" r:id="rId32"/>
    <p:sldId id="286" r:id="rId33"/>
    <p:sldId id="285" r:id="rId34"/>
    <p:sldId id="334" r:id="rId35"/>
    <p:sldId id="283" r:id="rId36"/>
    <p:sldId id="273" r:id="rId37"/>
    <p:sldId id="353" r:id="rId38"/>
    <p:sldId id="276" r:id="rId39"/>
    <p:sldId id="274" r:id="rId40"/>
    <p:sldId id="309" r:id="rId41"/>
    <p:sldId id="284" r:id="rId42"/>
    <p:sldId id="315" r:id="rId43"/>
    <p:sldId id="317" r:id="rId44"/>
    <p:sldId id="318" r:id="rId45"/>
    <p:sldId id="319" r:id="rId46"/>
    <p:sldId id="320" r:id="rId47"/>
  </p:sldIdLst>
  <p:sldSz cx="9144000" cy="6858000" type="screen4x3"/>
  <p:notesSz cx="6858000" cy="9144000"/>
  <p:defaultTextStyle>
    <a:defPPr>
      <a:defRPr lang="zh-CN"/>
    </a:defPPr>
    <a:lvl1pPr algn="l" rtl="0" fontAlgn="base">
      <a:spcBef>
        <a:spcPct val="0"/>
      </a:spcBef>
      <a:spcAft>
        <a:spcPct val="0"/>
      </a:spcAft>
      <a:defRPr b="1" kern="1200">
        <a:solidFill>
          <a:schemeClr val="tx1"/>
        </a:solidFill>
        <a:latin typeface="Arial" charset="0"/>
        <a:ea typeface="华文新魏" pitchFamily="2" charset="-122"/>
        <a:cs typeface="+mn-cs"/>
      </a:defRPr>
    </a:lvl1pPr>
    <a:lvl2pPr marL="457200" algn="l" rtl="0" fontAlgn="base">
      <a:spcBef>
        <a:spcPct val="0"/>
      </a:spcBef>
      <a:spcAft>
        <a:spcPct val="0"/>
      </a:spcAft>
      <a:defRPr b="1" kern="1200">
        <a:solidFill>
          <a:schemeClr val="tx1"/>
        </a:solidFill>
        <a:latin typeface="Arial" charset="0"/>
        <a:ea typeface="华文新魏" pitchFamily="2" charset="-122"/>
        <a:cs typeface="+mn-cs"/>
      </a:defRPr>
    </a:lvl2pPr>
    <a:lvl3pPr marL="914400" algn="l" rtl="0" fontAlgn="base">
      <a:spcBef>
        <a:spcPct val="0"/>
      </a:spcBef>
      <a:spcAft>
        <a:spcPct val="0"/>
      </a:spcAft>
      <a:defRPr b="1" kern="1200">
        <a:solidFill>
          <a:schemeClr val="tx1"/>
        </a:solidFill>
        <a:latin typeface="Arial" charset="0"/>
        <a:ea typeface="华文新魏" pitchFamily="2" charset="-122"/>
        <a:cs typeface="+mn-cs"/>
      </a:defRPr>
    </a:lvl3pPr>
    <a:lvl4pPr marL="1371600" algn="l" rtl="0" fontAlgn="base">
      <a:spcBef>
        <a:spcPct val="0"/>
      </a:spcBef>
      <a:spcAft>
        <a:spcPct val="0"/>
      </a:spcAft>
      <a:defRPr b="1" kern="1200">
        <a:solidFill>
          <a:schemeClr val="tx1"/>
        </a:solidFill>
        <a:latin typeface="Arial" charset="0"/>
        <a:ea typeface="华文新魏" pitchFamily="2" charset="-122"/>
        <a:cs typeface="+mn-cs"/>
      </a:defRPr>
    </a:lvl4pPr>
    <a:lvl5pPr marL="1828800" algn="l" rtl="0" fontAlgn="base">
      <a:spcBef>
        <a:spcPct val="0"/>
      </a:spcBef>
      <a:spcAft>
        <a:spcPct val="0"/>
      </a:spcAft>
      <a:defRPr b="1" kern="1200">
        <a:solidFill>
          <a:schemeClr val="tx1"/>
        </a:solidFill>
        <a:latin typeface="Arial" charset="0"/>
        <a:ea typeface="华文新魏" pitchFamily="2" charset="-122"/>
        <a:cs typeface="+mn-cs"/>
      </a:defRPr>
    </a:lvl5pPr>
    <a:lvl6pPr marL="2286000" algn="l" defTabSz="914400" rtl="0" eaLnBrk="1" latinLnBrk="0" hangingPunct="1">
      <a:defRPr b="1" kern="1200">
        <a:solidFill>
          <a:schemeClr val="tx1"/>
        </a:solidFill>
        <a:latin typeface="Arial" charset="0"/>
        <a:ea typeface="华文新魏" pitchFamily="2" charset="-122"/>
        <a:cs typeface="+mn-cs"/>
      </a:defRPr>
    </a:lvl6pPr>
    <a:lvl7pPr marL="2743200" algn="l" defTabSz="914400" rtl="0" eaLnBrk="1" latinLnBrk="0" hangingPunct="1">
      <a:defRPr b="1" kern="1200">
        <a:solidFill>
          <a:schemeClr val="tx1"/>
        </a:solidFill>
        <a:latin typeface="Arial" charset="0"/>
        <a:ea typeface="华文新魏" pitchFamily="2" charset="-122"/>
        <a:cs typeface="+mn-cs"/>
      </a:defRPr>
    </a:lvl7pPr>
    <a:lvl8pPr marL="3200400" algn="l" defTabSz="914400" rtl="0" eaLnBrk="1" latinLnBrk="0" hangingPunct="1">
      <a:defRPr b="1" kern="1200">
        <a:solidFill>
          <a:schemeClr val="tx1"/>
        </a:solidFill>
        <a:latin typeface="Arial" charset="0"/>
        <a:ea typeface="华文新魏" pitchFamily="2" charset="-122"/>
        <a:cs typeface="+mn-cs"/>
      </a:defRPr>
    </a:lvl8pPr>
    <a:lvl9pPr marL="3657600" algn="l" defTabSz="914400" rtl="0" eaLnBrk="1" latinLnBrk="0" hangingPunct="1">
      <a:defRPr b="1" kern="1200">
        <a:solidFill>
          <a:schemeClr val="tx1"/>
        </a:solidFill>
        <a:latin typeface="Arial" charset="0"/>
        <a:ea typeface="华文新魏"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a:srgbClr val="DDDDDD"/>
    <a:srgbClr val="003366"/>
    <a:srgbClr val="009900"/>
    <a:srgbClr val="333399"/>
    <a:srgbClr val="777777"/>
    <a:srgbClr val="FF0000"/>
    <a:srgbClr val="FFFF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666" y="-11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7026"/>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ea typeface="宋体" pitchFamily="2" charset="-122"/>
              </a:defRPr>
            </a:lvl1pPr>
          </a:lstStyle>
          <a:p>
            <a:endParaRPr lang="en-US" altLang="zh-CN"/>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ea typeface="宋体" pitchFamily="2" charset="-122"/>
              </a:defRPr>
            </a:lvl1pPr>
          </a:lstStyle>
          <a:p>
            <a:endParaRPr lang="en-US"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ea typeface="宋体" pitchFamily="2" charset="-122"/>
              </a:defRPr>
            </a:lvl1pPr>
          </a:lstStyle>
          <a:p>
            <a:endParaRPr lang="en-US" altLang="zh-CN"/>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ea typeface="宋体" pitchFamily="2" charset="-122"/>
              </a:defRPr>
            </a:lvl1pPr>
          </a:lstStyle>
          <a:p>
            <a:fld id="{2BF8A50A-B1B5-4EEA-B2D1-271201C038B0}"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796525-3B34-4AED-A6F4-BBAD6649AA03}" type="slidenum">
              <a:rPr lang="en-US" altLang="zh-CN"/>
              <a:pPr/>
              <a:t>1</a:t>
            </a:fld>
            <a:endParaRPr lang="en-US" altLang="zh-CN"/>
          </a:p>
        </p:txBody>
      </p:sp>
      <p:sp>
        <p:nvSpPr>
          <p:cNvPr id="5122" name="Rectangle 2"/>
          <p:cNvSpPr>
            <a:spLocks noGrp="1" noRot="1" noChangeAspect="1" noChangeArrowheads="1" noTextEdit="1"/>
          </p:cNvSpPr>
          <p:nvPr>
            <p:ph type="sldImg"/>
          </p:nvPr>
        </p:nvSpPr>
        <p:spPr>
          <a:ln/>
        </p:spPr>
      </p:sp>
      <p:sp>
        <p:nvSpPr>
          <p:cNvPr id="51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86BF08-F5FB-413B-A603-E7F5E6544417}" type="slidenum">
              <a:rPr lang="en-US" altLang="zh-CN"/>
              <a:pPr/>
              <a:t>30</a:t>
            </a:fld>
            <a:endParaRPr lang="en-US" altLang="zh-CN"/>
          </a:p>
        </p:txBody>
      </p:sp>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E00391-2D70-4EC6-AF42-B17EF6982746}" type="slidenum">
              <a:rPr lang="en-US" altLang="zh-CN"/>
              <a:pPr/>
              <a:t>36</a:t>
            </a:fld>
            <a:endParaRPr lang="en-US" altLang="zh-CN"/>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8FA750-9F2C-41E9-8B97-C12A8A92A3E3}" type="slidenum">
              <a:rPr lang="en-US" altLang="zh-CN"/>
              <a:pPr/>
              <a:t>38</a:t>
            </a:fld>
            <a:endParaRPr lang="en-US" altLang="zh-CN"/>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0F91A0-2FA3-4C12-A880-983C8464EBB2}" type="slidenum">
              <a:rPr lang="en-US" altLang="zh-CN"/>
              <a:pPr/>
              <a:t>39</a:t>
            </a:fld>
            <a:endParaRPr lang="en-US" altLang="zh-CN"/>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1862D7-A276-4187-8943-803EBA118F08}" type="slidenum">
              <a:rPr lang="en-US" altLang="zh-CN"/>
              <a:pPr/>
              <a:t>6</a:t>
            </a:fld>
            <a:endParaRPr lang="en-US" altLang="zh-CN"/>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A68344-F2FA-4DEA-B112-8F45E6947839}" type="slidenum">
              <a:rPr lang="en-US" altLang="zh-CN"/>
              <a:pPr/>
              <a:t>9</a:t>
            </a:fld>
            <a:endParaRPr lang="en-US" altLang="zh-CN"/>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4826DD-1885-4D06-8C89-51AD09142868}" type="slidenum">
              <a:rPr lang="en-US" altLang="zh-CN"/>
              <a:pPr/>
              <a:t>10</a:t>
            </a:fld>
            <a:endParaRPr lang="en-US" altLang="zh-CN"/>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BCD2A8-8AE0-4702-9F85-1DB95F37635E}" type="slidenum">
              <a:rPr lang="en-US" altLang="zh-CN"/>
              <a:pPr/>
              <a:t>11</a:t>
            </a:fld>
            <a:endParaRPr lang="en-US" altLang="zh-CN"/>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77E7B9-EB26-4F4C-84E1-301D5647F0B4}" type="slidenum">
              <a:rPr lang="en-US" altLang="zh-CN"/>
              <a:pPr/>
              <a:t>12</a:t>
            </a:fld>
            <a:endParaRPr lang="en-US" altLang="zh-CN"/>
          </a:p>
        </p:txBody>
      </p:sp>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3E2FA2-051E-4752-98A7-C327F8E921AC}" type="slidenum">
              <a:rPr lang="en-US" altLang="zh-CN"/>
              <a:pPr/>
              <a:t>13</a:t>
            </a:fld>
            <a:endParaRPr lang="en-US" altLang="zh-CN"/>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92BE06-F0A0-435D-A050-EE5728617FC0}" type="slidenum">
              <a:rPr lang="en-US" altLang="zh-CN"/>
              <a:pPr/>
              <a:t>15</a:t>
            </a:fld>
            <a:endParaRPr lang="en-US" altLang="zh-CN"/>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1AC85F-ECBF-4D9B-ACF9-912697874235}" type="slidenum">
              <a:rPr lang="en-US" altLang="zh-CN"/>
              <a:pPr/>
              <a:t>29</a:t>
            </a:fld>
            <a:endParaRPr lang="en-US" altLang="zh-CN"/>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7.emf"/><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image" Target="../media/image6.emf"/><Relationship Id="rId5" Type="http://schemas.openxmlformats.org/officeDocument/2006/relationships/image" Target="../media/image3.jpeg"/><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050" name="Oval 2"/>
          <p:cNvSpPr>
            <a:spLocks noChangeArrowheads="1"/>
          </p:cNvSpPr>
          <p:nvPr/>
        </p:nvSpPr>
        <p:spPr bwMode="gray">
          <a:xfrm>
            <a:off x="684213" y="333375"/>
            <a:ext cx="5905500" cy="5761038"/>
          </a:xfrm>
          <a:prstGeom prst="ellipse">
            <a:avLst/>
          </a:prstGeom>
          <a:gradFill rotWithShape="1">
            <a:gsLst>
              <a:gs pos="0">
                <a:schemeClr val="bg2">
                  <a:alpha val="48000"/>
                </a:schemeClr>
              </a:gs>
              <a:gs pos="100000">
                <a:schemeClr val="bg2">
                  <a:gamma/>
                  <a:tint val="0"/>
                  <a:invGamma/>
                  <a:alpha val="80000"/>
                </a:schemeClr>
              </a:gs>
            </a:gsLst>
            <a:lin ang="0" scaled="1"/>
          </a:gradFill>
          <a:ln w="9525">
            <a:noFill/>
            <a:round/>
            <a:headEnd/>
            <a:tailEnd/>
          </a:ln>
          <a:effectLst/>
        </p:spPr>
        <p:txBody>
          <a:bodyPr wrap="none" anchor="ctr"/>
          <a:lstStyle/>
          <a:p>
            <a:endParaRPr lang="zh-CN" altLang="en-US"/>
          </a:p>
        </p:txBody>
      </p:sp>
      <p:sp>
        <p:nvSpPr>
          <p:cNvPr id="2051" name="Rectangle 3"/>
          <p:cNvSpPr>
            <a:spLocks noChangeArrowheads="1"/>
          </p:cNvSpPr>
          <p:nvPr/>
        </p:nvSpPr>
        <p:spPr bwMode="ltGray">
          <a:xfrm>
            <a:off x="0" y="4437063"/>
            <a:ext cx="9144000" cy="1728787"/>
          </a:xfrm>
          <a:prstGeom prst="rect">
            <a:avLst/>
          </a:prstGeom>
          <a:solidFill>
            <a:schemeClr val="accent1"/>
          </a:solidFill>
          <a:ln w="9525">
            <a:noFill/>
            <a:miter lim="800000"/>
            <a:headEnd/>
            <a:tailEnd/>
          </a:ln>
          <a:effectLst/>
        </p:spPr>
        <p:txBody>
          <a:bodyPr wrap="none" anchor="ctr"/>
          <a:lstStyle/>
          <a:p>
            <a:endParaRPr lang="zh-CN" altLang="en-US"/>
          </a:p>
        </p:txBody>
      </p:sp>
      <p:sp>
        <p:nvSpPr>
          <p:cNvPr id="2052" name="Oval 4"/>
          <p:cNvSpPr>
            <a:spLocks noChangeArrowheads="1"/>
          </p:cNvSpPr>
          <p:nvPr/>
        </p:nvSpPr>
        <p:spPr bwMode="gray">
          <a:xfrm>
            <a:off x="971550" y="1628775"/>
            <a:ext cx="3529013" cy="3671888"/>
          </a:xfrm>
          <a:prstGeom prst="ellipse">
            <a:avLst/>
          </a:prstGeom>
          <a:solidFill>
            <a:schemeClr val="accent2"/>
          </a:solidFill>
          <a:ln w="38100">
            <a:solidFill>
              <a:schemeClr val="bg1"/>
            </a:solidFill>
            <a:round/>
            <a:headEnd/>
            <a:tailEnd/>
          </a:ln>
          <a:effectLst>
            <a:outerShdw dist="89803" dir="2700000" algn="ctr" rotWithShape="0">
              <a:srgbClr val="000000">
                <a:alpha val="19000"/>
              </a:srgbClr>
            </a:outerShdw>
          </a:effectLst>
        </p:spPr>
        <p:txBody>
          <a:bodyPr wrap="none" anchor="ctr"/>
          <a:lstStyle/>
          <a:p>
            <a:endParaRPr lang="zh-CN" altLang="en-US"/>
          </a:p>
        </p:txBody>
      </p:sp>
      <p:sp>
        <p:nvSpPr>
          <p:cNvPr id="2053" name="Oval 5"/>
          <p:cNvSpPr>
            <a:spLocks noChangeArrowheads="1"/>
          </p:cNvSpPr>
          <p:nvPr/>
        </p:nvSpPr>
        <p:spPr bwMode="gray">
          <a:xfrm>
            <a:off x="1258888" y="260350"/>
            <a:ext cx="935037" cy="936625"/>
          </a:xfrm>
          <a:prstGeom prst="ellipse">
            <a:avLst/>
          </a:prstGeom>
          <a:solidFill>
            <a:schemeClr val="tx2"/>
          </a:solidFill>
          <a:ln w="38100">
            <a:solidFill>
              <a:schemeClr val="bg1"/>
            </a:solidFill>
            <a:round/>
            <a:headEnd/>
            <a:tailEnd/>
          </a:ln>
          <a:effectLst>
            <a:outerShdw dist="89803" dir="2700000" algn="ctr" rotWithShape="0">
              <a:srgbClr val="000000">
                <a:alpha val="19000"/>
              </a:srgbClr>
            </a:outerShdw>
          </a:effectLst>
        </p:spPr>
        <p:txBody>
          <a:bodyPr wrap="none" anchor="ctr"/>
          <a:lstStyle/>
          <a:p>
            <a:endParaRPr lang="zh-CN" altLang="en-US"/>
          </a:p>
        </p:txBody>
      </p:sp>
      <p:sp>
        <p:nvSpPr>
          <p:cNvPr id="2054" name="Oval 6"/>
          <p:cNvSpPr>
            <a:spLocks noChangeArrowheads="1"/>
          </p:cNvSpPr>
          <p:nvPr/>
        </p:nvSpPr>
        <p:spPr bwMode="gray">
          <a:xfrm>
            <a:off x="4211638" y="2636838"/>
            <a:ext cx="1223962" cy="1223962"/>
          </a:xfrm>
          <a:prstGeom prst="ellipse">
            <a:avLst/>
          </a:prstGeom>
          <a:solidFill>
            <a:srgbClr val="1BABE5">
              <a:alpha val="10001"/>
            </a:srgbClr>
          </a:solidFill>
          <a:ln w="9525">
            <a:noFill/>
            <a:round/>
            <a:headEnd/>
            <a:tailEnd/>
          </a:ln>
          <a:effectLst/>
        </p:spPr>
        <p:txBody>
          <a:bodyPr wrap="none" anchor="ctr"/>
          <a:lstStyle/>
          <a:p>
            <a:endParaRPr lang="zh-CN" altLang="en-US"/>
          </a:p>
        </p:txBody>
      </p:sp>
      <p:sp>
        <p:nvSpPr>
          <p:cNvPr id="2055" name="Rectangle 7"/>
          <p:cNvSpPr>
            <a:spLocks noGrp="1" noChangeArrowheads="1"/>
          </p:cNvSpPr>
          <p:nvPr>
            <p:ph type="dt" sz="half" idx="2"/>
          </p:nvPr>
        </p:nvSpPr>
        <p:spPr>
          <a:xfrm>
            <a:off x="3581400" y="6400800"/>
            <a:ext cx="2209800" cy="244475"/>
          </a:xfrm>
        </p:spPr>
        <p:txBody>
          <a:bodyPr/>
          <a:lstStyle>
            <a:lvl1pPr algn="ctr">
              <a:defRPr sz="1200"/>
            </a:lvl1pPr>
          </a:lstStyle>
          <a:p>
            <a:fld id="{D293773A-B24C-42D7-8845-00BF10F273E6}" type="datetime1">
              <a:rPr lang="zh-CN" altLang="en-US"/>
              <a:pPr/>
              <a:t>2012-05-14</a:t>
            </a:fld>
            <a:endParaRPr lang="en-US" altLang="zh-CN"/>
          </a:p>
        </p:txBody>
      </p:sp>
      <p:sp>
        <p:nvSpPr>
          <p:cNvPr id="2056" name="Rectangle 8"/>
          <p:cNvSpPr>
            <a:spLocks noGrp="1" noChangeArrowheads="1"/>
          </p:cNvSpPr>
          <p:nvPr>
            <p:ph type="ftr" sz="quarter" idx="3"/>
          </p:nvPr>
        </p:nvSpPr>
        <p:spPr bwMode="gray">
          <a:xfrm>
            <a:off x="5934075" y="6391275"/>
            <a:ext cx="1933575" cy="244475"/>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lgn="r">
              <a:defRPr sz="1200" i="1">
                <a:solidFill>
                  <a:schemeClr val="tx2"/>
                </a:solidFill>
                <a:ea typeface="宋体" pitchFamily="2" charset="-122"/>
              </a:defRPr>
            </a:lvl1pPr>
          </a:lstStyle>
          <a:p>
            <a:r>
              <a:rPr lang="en-US" altLang="zh-CN"/>
              <a:t>www.pyez.com</a:t>
            </a:r>
          </a:p>
        </p:txBody>
      </p:sp>
      <p:sp>
        <p:nvSpPr>
          <p:cNvPr id="2057" name="Rectangle 9"/>
          <p:cNvSpPr>
            <a:spLocks noGrp="1" noChangeArrowheads="1"/>
          </p:cNvSpPr>
          <p:nvPr>
            <p:ph type="sldNum" sz="quarter" idx="4"/>
          </p:nvPr>
        </p:nvSpPr>
        <p:spPr>
          <a:xfrm>
            <a:off x="381000" y="6400800"/>
            <a:ext cx="2133600" cy="244475"/>
          </a:xfrm>
        </p:spPr>
        <p:txBody>
          <a:bodyPr/>
          <a:lstStyle>
            <a:lvl1pPr algn="l">
              <a:defRPr sz="1200"/>
            </a:lvl1pPr>
          </a:lstStyle>
          <a:p>
            <a:fld id="{10207D00-B5DB-4C4B-8EF6-9EB7383F7BEA}" type="slidenum">
              <a:rPr lang="en-US" altLang="zh-CN"/>
              <a:pPr/>
              <a:t>‹#›</a:t>
            </a:fld>
            <a:endParaRPr lang="en-US" altLang="zh-CN"/>
          </a:p>
        </p:txBody>
      </p:sp>
      <p:sp>
        <p:nvSpPr>
          <p:cNvPr id="2058" name="Rectangle 10"/>
          <p:cNvSpPr>
            <a:spLocks noGrp="1" noChangeArrowheads="1"/>
          </p:cNvSpPr>
          <p:nvPr>
            <p:ph type="ctrTitle"/>
          </p:nvPr>
        </p:nvSpPr>
        <p:spPr>
          <a:xfrm>
            <a:off x="4267200" y="1219200"/>
            <a:ext cx="4495800" cy="1752600"/>
          </a:xfrm>
        </p:spPr>
        <p:txBody>
          <a:bodyPr/>
          <a:lstStyle>
            <a:lvl1pPr algn="r">
              <a:defRPr sz="4800">
                <a:solidFill>
                  <a:schemeClr val="tx2"/>
                </a:solidFill>
              </a:defRPr>
            </a:lvl1pPr>
          </a:lstStyle>
          <a:p>
            <a:r>
              <a:rPr lang="zh-CN" altLang="en-US"/>
              <a:t>单击此处编辑母版标题样式</a:t>
            </a:r>
          </a:p>
        </p:txBody>
      </p:sp>
      <p:sp>
        <p:nvSpPr>
          <p:cNvPr id="2059" name="Rectangle 11"/>
          <p:cNvSpPr>
            <a:spLocks noGrp="1" noChangeArrowheads="1"/>
          </p:cNvSpPr>
          <p:nvPr>
            <p:ph type="subTitle" idx="1"/>
          </p:nvPr>
        </p:nvSpPr>
        <p:spPr>
          <a:xfrm>
            <a:off x="685800" y="5486400"/>
            <a:ext cx="7620000" cy="304800"/>
          </a:xfrm>
        </p:spPr>
        <p:txBody>
          <a:bodyPr/>
          <a:lstStyle>
            <a:lvl1pPr marL="0" indent="0" algn="ctr">
              <a:buFont typeface="Wingdings" pitchFamily="2" charset="2"/>
              <a:buNone/>
              <a:defRPr sz="2000">
                <a:solidFill>
                  <a:schemeClr val="bg1"/>
                </a:solidFill>
              </a:defRPr>
            </a:lvl1pPr>
          </a:lstStyle>
          <a:p>
            <a:r>
              <a:rPr lang="zh-CN" altLang="en-US"/>
              <a:t>单击此处编辑母版副标题样式</a:t>
            </a:r>
          </a:p>
        </p:txBody>
      </p:sp>
      <p:sp>
        <p:nvSpPr>
          <p:cNvPr id="2060" name="Oval 12"/>
          <p:cNvSpPr>
            <a:spLocks noChangeArrowheads="1"/>
          </p:cNvSpPr>
          <p:nvPr/>
        </p:nvSpPr>
        <p:spPr bwMode="gray">
          <a:xfrm>
            <a:off x="993775" y="1651000"/>
            <a:ext cx="3490913" cy="3629025"/>
          </a:xfrm>
          <a:prstGeom prst="ellipse">
            <a:avLst/>
          </a:prstGeom>
          <a:blipFill dpi="0" rotWithShape="1">
            <a:blip r:embed="rId2" cstate="print"/>
            <a:srcRect/>
            <a:stretch>
              <a:fillRect/>
            </a:stretch>
          </a:blipFill>
          <a:ln w="9525">
            <a:noFill/>
            <a:round/>
            <a:headEnd/>
            <a:tailEnd/>
          </a:ln>
          <a:effectLst/>
        </p:spPr>
        <p:txBody>
          <a:bodyPr wrap="none" anchor="ctr"/>
          <a:lstStyle/>
          <a:p>
            <a:endParaRPr lang="zh-CN" altLang="en-US"/>
          </a:p>
        </p:txBody>
      </p:sp>
      <p:sp>
        <p:nvSpPr>
          <p:cNvPr id="2061" name="Oval 13"/>
          <p:cNvSpPr>
            <a:spLocks noChangeArrowheads="1"/>
          </p:cNvSpPr>
          <p:nvPr/>
        </p:nvSpPr>
        <p:spPr bwMode="gray">
          <a:xfrm>
            <a:off x="1276350" y="277813"/>
            <a:ext cx="900113" cy="900112"/>
          </a:xfrm>
          <a:prstGeom prst="ellipse">
            <a:avLst/>
          </a:prstGeom>
          <a:blipFill dpi="0" rotWithShape="1">
            <a:blip r:embed="rId3" cstate="print"/>
            <a:srcRect/>
            <a:stretch>
              <a:fillRect/>
            </a:stretch>
          </a:blipFill>
          <a:ln w="9525">
            <a:noFill/>
            <a:round/>
            <a:headEnd/>
            <a:tailEnd/>
          </a:ln>
          <a:effectLst/>
        </p:spPr>
        <p:txBody>
          <a:bodyPr wrap="none" anchor="ctr"/>
          <a:lstStyle/>
          <a:p>
            <a:endParaRPr lang="zh-CN" altLang="en-US"/>
          </a:p>
        </p:txBody>
      </p:sp>
      <p:sp>
        <p:nvSpPr>
          <p:cNvPr id="2062" name="Oval 14"/>
          <p:cNvSpPr>
            <a:spLocks noChangeArrowheads="1"/>
          </p:cNvSpPr>
          <p:nvPr/>
        </p:nvSpPr>
        <p:spPr bwMode="gray">
          <a:xfrm>
            <a:off x="3856038" y="3500438"/>
            <a:ext cx="1582737" cy="1582737"/>
          </a:xfrm>
          <a:prstGeom prst="ellipse">
            <a:avLst/>
          </a:prstGeom>
          <a:solidFill>
            <a:schemeClr val="folHlink"/>
          </a:solidFill>
          <a:ln w="38100">
            <a:solidFill>
              <a:schemeClr val="bg1"/>
            </a:solidFill>
            <a:round/>
            <a:headEnd/>
            <a:tailEnd/>
          </a:ln>
          <a:effectLst>
            <a:outerShdw dist="89803" dir="2700000" algn="ctr" rotWithShape="0">
              <a:srgbClr val="000000">
                <a:alpha val="19000"/>
              </a:srgbClr>
            </a:outerShdw>
          </a:effectLst>
        </p:spPr>
        <p:txBody>
          <a:bodyPr wrap="none" anchor="ctr"/>
          <a:lstStyle/>
          <a:p>
            <a:pPr algn="ctr"/>
            <a:endParaRPr lang="zh-CN" altLang="zh-CN">
              <a:ea typeface="宋体" pitchFamily="2" charset="-122"/>
            </a:endParaRPr>
          </a:p>
        </p:txBody>
      </p:sp>
      <p:sp>
        <p:nvSpPr>
          <p:cNvPr id="2063" name="Oval 15"/>
          <p:cNvSpPr>
            <a:spLocks noChangeArrowheads="1"/>
          </p:cNvSpPr>
          <p:nvPr/>
        </p:nvSpPr>
        <p:spPr bwMode="gray">
          <a:xfrm>
            <a:off x="3881438" y="3521075"/>
            <a:ext cx="1533525" cy="1543050"/>
          </a:xfrm>
          <a:prstGeom prst="ellipse">
            <a:avLst/>
          </a:prstGeom>
          <a:blipFill dpi="0" rotWithShape="1">
            <a:blip r:embed="rId4" cstate="print"/>
            <a:srcRect/>
            <a:stretch>
              <a:fillRect/>
            </a:stretch>
          </a:blipFill>
          <a:ln w="9525">
            <a:noFill/>
            <a:round/>
            <a:headEnd/>
            <a:tailEnd/>
          </a:ln>
          <a:effectLst/>
        </p:spPr>
        <p:txBody>
          <a:bodyPr wrap="none" anchor="ctr"/>
          <a:lstStyle/>
          <a:p>
            <a:endParaRPr lang="zh-CN" altLang="en-US"/>
          </a:p>
        </p:txBody>
      </p:sp>
      <p:sp>
        <p:nvSpPr>
          <p:cNvPr id="2064" name="Oval 16"/>
          <p:cNvSpPr>
            <a:spLocks noChangeArrowheads="1"/>
          </p:cNvSpPr>
          <p:nvPr/>
        </p:nvSpPr>
        <p:spPr bwMode="gray">
          <a:xfrm>
            <a:off x="323850" y="1268413"/>
            <a:ext cx="1438275" cy="1511300"/>
          </a:xfrm>
          <a:prstGeom prst="ellipse">
            <a:avLst/>
          </a:prstGeom>
          <a:solidFill>
            <a:schemeClr val="folHlink"/>
          </a:solidFill>
          <a:ln w="38100">
            <a:solidFill>
              <a:schemeClr val="bg1"/>
            </a:solidFill>
            <a:round/>
            <a:headEnd/>
            <a:tailEnd/>
          </a:ln>
          <a:effectLst>
            <a:outerShdw dist="89803" dir="2700000" algn="ctr" rotWithShape="0">
              <a:srgbClr val="000000">
                <a:alpha val="19000"/>
              </a:srgbClr>
            </a:outerShdw>
          </a:effectLst>
        </p:spPr>
        <p:txBody>
          <a:bodyPr wrap="none" anchor="ctr"/>
          <a:lstStyle/>
          <a:p>
            <a:endParaRPr lang="zh-CN" altLang="en-US"/>
          </a:p>
        </p:txBody>
      </p:sp>
      <p:sp>
        <p:nvSpPr>
          <p:cNvPr id="2065" name="Oval 17"/>
          <p:cNvSpPr>
            <a:spLocks noChangeArrowheads="1"/>
          </p:cNvSpPr>
          <p:nvPr/>
        </p:nvSpPr>
        <p:spPr bwMode="gray">
          <a:xfrm>
            <a:off x="330200" y="1287463"/>
            <a:ext cx="1419225" cy="1462087"/>
          </a:xfrm>
          <a:prstGeom prst="ellipse">
            <a:avLst/>
          </a:prstGeom>
          <a:blipFill dpi="0" rotWithShape="1">
            <a:blip r:embed="rId5" cstate="print"/>
            <a:srcRect/>
            <a:stretch>
              <a:fillRect/>
            </a:stretch>
          </a:blipFill>
          <a:ln w="9525">
            <a:noFill/>
            <a:round/>
            <a:headEnd/>
            <a:tailEnd/>
          </a:ln>
          <a:effectLst/>
        </p:spPr>
        <p:txBody>
          <a:bodyPr wrap="none" anchor="ctr"/>
          <a:lstStyle/>
          <a:p>
            <a:endParaRPr lang="zh-CN" altLang="en-US"/>
          </a:p>
        </p:txBody>
      </p:sp>
      <p:pic>
        <p:nvPicPr>
          <p:cNvPr id="2066" name="Picture 18" descr="备份_pyez_loge"/>
          <p:cNvPicPr>
            <a:picLocks noChangeAspect="1" noChangeArrowheads="1"/>
          </p:cNvPicPr>
          <p:nvPr userDrawn="1"/>
        </p:nvPicPr>
        <p:blipFill>
          <a:blip r:embed="rId6" cstate="print"/>
          <a:srcRect/>
          <a:stretch>
            <a:fillRect/>
          </a:stretch>
        </p:blipFill>
        <p:spPr bwMode="auto">
          <a:xfrm>
            <a:off x="8248650" y="6343650"/>
            <a:ext cx="420688" cy="349250"/>
          </a:xfrm>
          <a:prstGeom prst="rect">
            <a:avLst/>
          </a:prstGeom>
          <a:noFill/>
          <a:ln w="9525">
            <a:noFill/>
            <a:miter lim="800000"/>
            <a:headEnd/>
            <a:tailEnd/>
          </a:ln>
          <a:effectLst/>
        </p:spPr>
      </p:pic>
      <p:pic>
        <p:nvPicPr>
          <p:cNvPr id="2067" name="Picture 19" descr="备份_pyez_loge"/>
          <p:cNvPicPr>
            <a:picLocks noChangeAspect="1" noChangeArrowheads="1"/>
          </p:cNvPicPr>
          <p:nvPr userDrawn="1"/>
        </p:nvPicPr>
        <p:blipFill>
          <a:blip r:embed="rId7" cstate="print"/>
          <a:srcRect/>
          <a:stretch>
            <a:fillRect/>
          </a:stretch>
        </p:blipFill>
        <p:spPr bwMode="auto">
          <a:xfrm>
            <a:off x="8229600" y="6324600"/>
            <a:ext cx="420688" cy="3492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DE4E55B6-511B-4501-A8F7-266F71707FD1}" type="slidenum">
              <a:rPr lang="en-US" altLang="zh-CN"/>
              <a:pPr/>
              <a:t>‹#›</a:t>
            </a:fld>
            <a:endParaRPr lang="en-US" altLang="zh-CN"/>
          </a:p>
        </p:txBody>
      </p:sp>
      <p:sp>
        <p:nvSpPr>
          <p:cNvPr id="5" name="日期占位符 4"/>
          <p:cNvSpPr>
            <a:spLocks noGrp="1"/>
          </p:cNvSpPr>
          <p:nvPr>
            <p:ph type="dt" sz="half" idx="11"/>
          </p:nvPr>
        </p:nvSpPr>
        <p:spPr/>
        <p:txBody>
          <a:bodyPr/>
          <a:lstStyle>
            <a:lvl1pPr>
              <a:defRPr/>
            </a:lvl1pPr>
          </a:lstStyle>
          <a:p>
            <a:fld id="{7229DE2D-6F80-4397-AD7B-19107AFB1A73}" type="datetime1">
              <a:rPr lang="zh-CN" altLang="en-US"/>
              <a:pPr/>
              <a:t>2012-05-14</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57975" y="609600"/>
            <a:ext cx="2066925"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609600"/>
            <a:ext cx="6048375"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F0F7219F-BD7F-45E4-B5EC-509F0122463E}" type="slidenum">
              <a:rPr lang="en-US" altLang="zh-CN"/>
              <a:pPr/>
              <a:t>‹#›</a:t>
            </a:fld>
            <a:endParaRPr lang="en-US" altLang="zh-CN"/>
          </a:p>
        </p:txBody>
      </p:sp>
      <p:sp>
        <p:nvSpPr>
          <p:cNvPr id="5" name="日期占位符 4"/>
          <p:cNvSpPr>
            <a:spLocks noGrp="1"/>
          </p:cNvSpPr>
          <p:nvPr>
            <p:ph type="dt" sz="half" idx="11"/>
          </p:nvPr>
        </p:nvSpPr>
        <p:spPr/>
        <p:txBody>
          <a:bodyPr/>
          <a:lstStyle>
            <a:lvl1pPr>
              <a:defRPr/>
            </a:lvl1pPr>
          </a:lstStyle>
          <a:p>
            <a:fld id="{A65069F7-D5D9-45B0-B2A6-D00CBA4BD783}" type="datetime1">
              <a:rPr lang="zh-CN" altLang="en-US"/>
              <a:pPr/>
              <a:t>2012-05-14</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609600"/>
            <a:ext cx="8267700" cy="5715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灯片编号占位符 2"/>
          <p:cNvSpPr>
            <a:spLocks noGrp="1"/>
          </p:cNvSpPr>
          <p:nvPr>
            <p:ph type="sldNum" sz="quarter" idx="10"/>
          </p:nvPr>
        </p:nvSpPr>
        <p:spPr>
          <a:xfrm>
            <a:off x="4191000" y="6534150"/>
            <a:ext cx="838200" cy="261938"/>
          </a:xfrm>
        </p:spPr>
        <p:txBody>
          <a:bodyPr/>
          <a:lstStyle>
            <a:lvl1pPr>
              <a:defRPr/>
            </a:lvl1pPr>
          </a:lstStyle>
          <a:p>
            <a:fld id="{D196ADA0-5985-4DD0-B898-B270B4651D7B}" type="slidenum">
              <a:rPr lang="en-US" altLang="zh-CN"/>
              <a:pPr/>
              <a:t>‹#›</a:t>
            </a:fld>
            <a:endParaRPr lang="en-US" altLang="zh-CN"/>
          </a:p>
        </p:txBody>
      </p:sp>
      <p:sp>
        <p:nvSpPr>
          <p:cNvPr id="4" name="日期占位符 3"/>
          <p:cNvSpPr>
            <a:spLocks noGrp="1"/>
          </p:cNvSpPr>
          <p:nvPr>
            <p:ph type="dt" sz="half" idx="11"/>
          </p:nvPr>
        </p:nvSpPr>
        <p:spPr>
          <a:xfrm>
            <a:off x="395288" y="6596063"/>
            <a:ext cx="1905000" cy="261937"/>
          </a:xfrm>
        </p:spPr>
        <p:txBody>
          <a:bodyPr/>
          <a:lstStyle>
            <a:lvl1pPr>
              <a:defRPr/>
            </a:lvl1pPr>
          </a:lstStyle>
          <a:p>
            <a:fld id="{53915D8A-9FCB-4221-ACEB-AC56E499E123}" type="datetime1">
              <a:rPr lang="zh-CN" altLang="en-US"/>
              <a:pPr/>
              <a:t>2012-05-14</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2057400" y="609600"/>
            <a:ext cx="6019800" cy="4873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76400"/>
            <a:ext cx="8267700" cy="4648200"/>
          </a:xfrm>
        </p:spPr>
        <p:txBody>
          <a:bodyPr/>
          <a:lstStyle/>
          <a:p>
            <a:endParaRPr lang="zh-CN" altLang="en-US"/>
          </a:p>
        </p:txBody>
      </p:sp>
      <p:sp>
        <p:nvSpPr>
          <p:cNvPr id="4" name="灯片编号占位符 3"/>
          <p:cNvSpPr>
            <a:spLocks noGrp="1"/>
          </p:cNvSpPr>
          <p:nvPr>
            <p:ph type="sldNum" sz="quarter" idx="10"/>
          </p:nvPr>
        </p:nvSpPr>
        <p:spPr>
          <a:xfrm>
            <a:off x="4191000" y="6534150"/>
            <a:ext cx="838200" cy="261938"/>
          </a:xfrm>
        </p:spPr>
        <p:txBody>
          <a:bodyPr/>
          <a:lstStyle>
            <a:lvl1pPr>
              <a:defRPr/>
            </a:lvl1pPr>
          </a:lstStyle>
          <a:p>
            <a:fld id="{5AFF394E-B9C7-41C5-AF8A-AEB4220E8DA6}" type="slidenum">
              <a:rPr lang="en-US" altLang="zh-CN"/>
              <a:pPr/>
              <a:t>‹#›</a:t>
            </a:fld>
            <a:endParaRPr lang="en-US" altLang="zh-CN"/>
          </a:p>
        </p:txBody>
      </p:sp>
      <p:sp>
        <p:nvSpPr>
          <p:cNvPr id="5" name="日期占位符 4"/>
          <p:cNvSpPr>
            <a:spLocks noGrp="1"/>
          </p:cNvSpPr>
          <p:nvPr>
            <p:ph type="dt" sz="half" idx="11"/>
          </p:nvPr>
        </p:nvSpPr>
        <p:spPr>
          <a:xfrm>
            <a:off x="395288" y="6596063"/>
            <a:ext cx="1905000" cy="261937"/>
          </a:xfrm>
        </p:spPr>
        <p:txBody>
          <a:bodyPr/>
          <a:lstStyle>
            <a:lvl1pPr>
              <a:defRPr/>
            </a:lvl1pPr>
          </a:lstStyle>
          <a:p>
            <a:fld id="{A9A7384A-9225-4BB5-A047-9E810BA458CC}" type="datetime1">
              <a:rPr lang="zh-CN" altLang="en-US"/>
              <a:pPr/>
              <a:t>2012-05-14</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A1350267-5BDA-4B75-87A6-AC419A75990A}" type="slidenum">
              <a:rPr lang="en-US" altLang="zh-CN"/>
              <a:pPr/>
              <a:t>‹#›</a:t>
            </a:fld>
            <a:endParaRPr lang="en-US" altLang="zh-CN"/>
          </a:p>
        </p:txBody>
      </p:sp>
      <p:sp>
        <p:nvSpPr>
          <p:cNvPr id="5" name="日期占位符 4"/>
          <p:cNvSpPr>
            <a:spLocks noGrp="1"/>
          </p:cNvSpPr>
          <p:nvPr>
            <p:ph type="dt" sz="half" idx="11"/>
          </p:nvPr>
        </p:nvSpPr>
        <p:spPr/>
        <p:txBody>
          <a:bodyPr/>
          <a:lstStyle>
            <a:lvl1pPr>
              <a:defRPr/>
            </a:lvl1pPr>
          </a:lstStyle>
          <a:p>
            <a:fld id="{7CAC8681-18DA-41A6-9F0E-E4D56B4A16FB}" type="datetime1">
              <a:rPr lang="zh-CN" altLang="en-US"/>
              <a:pPr/>
              <a:t>2012-05-14</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灯片编号占位符 3"/>
          <p:cNvSpPr>
            <a:spLocks noGrp="1"/>
          </p:cNvSpPr>
          <p:nvPr>
            <p:ph type="sldNum" sz="quarter" idx="10"/>
          </p:nvPr>
        </p:nvSpPr>
        <p:spPr/>
        <p:txBody>
          <a:bodyPr/>
          <a:lstStyle>
            <a:lvl1pPr>
              <a:defRPr/>
            </a:lvl1pPr>
          </a:lstStyle>
          <a:p>
            <a:fld id="{123CB5E2-A1AF-48A0-B588-CB7EA0EC5A31}" type="slidenum">
              <a:rPr lang="en-US" altLang="zh-CN"/>
              <a:pPr/>
              <a:t>‹#›</a:t>
            </a:fld>
            <a:endParaRPr lang="en-US" altLang="zh-CN"/>
          </a:p>
        </p:txBody>
      </p:sp>
      <p:sp>
        <p:nvSpPr>
          <p:cNvPr id="5" name="日期占位符 4"/>
          <p:cNvSpPr>
            <a:spLocks noGrp="1"/>
          </p:cNvSpPr>
          <p:nvPr>
            <p:ph type="dt" sz="half" idx="11"/>
          </p:nvPr>
        </p:nvSpPr>
        <p:spPr/>
        <p:txBody>
          <a:bodyPr/>
          <a:lstStyle>
            <a:lvl1pPr>
              <a:defRPr/>
            </a:lvl1pPr>
          </a:lstStyle>
          <a:p>
            <a:fld id="{E22BF5D1-B592-4EA6-B620-9EC159B701B0}" type="datetime1">
              <a:rPr lang="zh-CN" altLang="en-US"/>
              <a:pPr/>
              <a:t>2012-05-14</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76400"/>
            <a:ext cx="405765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67250" y="1676400"/>
            <a:ext cx="405765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4"/>
          <p:cNvSpPr>
            <a:spLocks noGrp="1"/>
          </p:cNvSpPr>
          <p:nvPr>
            <p:ph type="sldNum" sz="quarter" idx="10"/>
          </p:nvPr>
        </p:nvSpPr>
        <p:spPr/>
        <p:txBody>
          <a:bodyPr/>
          <a:lstStyle>
            <a:lvl1pPr>
              <a:defRPr/>
            </a:lvl1pPr>
          </a:lstStyle>
          <a:p>
            <a:fld id="{F7F0440A-90C3-4854-B1C3-8183BD27DD9C}" type="slidenum">
              <a:rPr lang="en-US" altLang="zh-CN"/>
              <a:pPr/>
              <a:t>‹#›</a:t>
            </a:fld>
            <a:endParaRPr lang="en-US" altLang="zh-CN"/>
          </a:p>
        </p:txBody>
      </p:sp>
      <p:sp>
        <p:nvSpPr>
          <p:cNvPr id="6" name="日期占位符 5"/>
          <p:cNvSpPr>
            <a:spLocks noGrp="1"/>
          </p:cNvSpPr>
          <p:nvPr>
            <p:ph type="dt" sz="half" idx="11"/>
          </p:nvPr>
        </p:nvSpPr>
        <p:spPr/>
        <p:txBody>
          <a:bodyPr/>
          <a:lstStyle>
            <a:lvl1pPr>
              <a:defRPr/>
            </a:lvl1pPr>
          </a:lstStyle>
          <a:p>
            <a:fld id="{362950E7-0B9C-4489-886A-B344E8330A72}" type="datetime1">
              <a:rPr lang="zh-CN" altLang="en-US"/>
              <a:pPr/>
              <a:t>2012-05-14</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6"/>
          <p:cNvSpPr>
            <a:spLocks noGrp="1"/>
          </p:cNvSpPr>
          <p:nvPr>
            <p:ph type="sldNum" sz="quarter" idx="10"/>
          </p:nvPr>
        </p:nvSpPr>
        <p:spPr/>
        <p:txBody>
          <a:bodyPr/>
          <a:lstStyle>
            <a:lvl1pPr>
              <a:defRPr/>
            </a:lvl1pPr>
          </a:lstStyle>
          <a:p>
            <a:fld id="{F7088ECE-F9DA-49DE-8A46-49A5C5E67A7E}" type="slidenum">
              <a:rPr lang="en-US" altLang="zh-CN"/>
              <a:pPr/>
              <a:t>‹#›</a:t>
            </a:fld>
            <a:endParaRPr lang="en-US" altLang="zh-CN"/>
          </a:p>
        </p:txBody>
      </p:sp>
      <p:sp>
        <p:nvSpPr>
          <p:cNvPr id="8" name="日期占位符 7"/>
          <p:cNvSpPr>
            <a:spLocks noGrp="1"/>
          </p:cNvSpPr>
          <p:nvPr>
            <p:ph type="dt" sz="half" idx="11"/>
          </p:nvPr>
        </p:nvSpPr>
        <p:spPr/>
        <p:txBody>
          <a:bodyPr/>
          <a:lstStyle>
            <a:lvl1pPr>
              <a:defRPr/>
            </a:lvl1pPr>
          </a:lstStyle>
          <a:p>
            <a:fld id="{158D9E02-0BEB-44A1-A7D3-D370FB2C7E75}" type="datetime1">
              <a:rPr lang="zh-CN" altLang="en-US"/>
              <a:pPr/>
              <a:t>2012-05-14</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lstStyle>
            <a:lvl1pPr>
              <a:defRPr/>
            </a:lvl1pPr>
          </a:lstStyle>
          <a:p>
            <a:fld id="{4E039363-C682-45E2-8E01-7CAF58286190}" type="slidenum">
              <a:rPr lang="en-US" altLang="zh-CN"/>
              <a:pPr/>
              <a:t>‹#›</a:t>
            </a:fld>
            <a:endParaRPr lang="en-US" altLang="zh-CN"/>
          </a:p>
        </p:txBody>
      </p:sp>
      <p:sp>
        <p:nvSpPr>
          <p:cNvPr id="4" name="日期占位符 3"/>
          <p:cNvSpPr>
            <a:spLocks noGrp="1"/>
          </p:cNvSpPr>
          <p:nvPr>
            <p:ph type="dt" sz="half" idx="11"/>
          </p:nvPr>
        </p:nvSpPr>
        <p:spPr/>
        <p:txBody>
          <a:bodyPr/>
          <a:lstStyle>
            <a:lvl1pPr>
              <a:defRPr/>
            </a:lvl1pPr>
          </a:lstStyle>
          <a:p>
            <a:fld id="{A1043224-80D4-4078-8644-D04ED1986B66}" type="datetime1">
              <a:rPr lang="zh-CN" altLang="en-US"/>
              <a:pPr/>
              <a:t>2012-05-14</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lvl1pPr>
          </a:lstStyle>
          <a:p>
            <a:fld id="{BED9B3C6-3C11-4782-B38D-C1C2FD2D8124}" type="slidenum">
              <a:rPr lang="en-US" altLang="zh-CN"/>
              <a:pPr/>
              <a:t>‹#›</a:t>
            </a:fld>
            <a:endParaRPr lang="en-US" altLang="zh-CN"/>
          </a:p>
        </p:txBody>
      </p:sp>
      <p:sp>
        <p:nvSpPr>
          <p:cNvPr id="3" name="日期占位符 2"/>
          <p:cNvSpPr>
            <a:spLocks noGrp="1"/>
          </p:cNvSpPr>
          <p:nvPr>
            <p:ph type="dt" sz="half" idx="11"/>
          </p:nvPr>
        </p:nvSpPr>
        <p:spPr/>
        <p:txBody>
          <a:bodyPr/>
          <a:lstStyle>
            <a:lvl1pPr>
              <a:defRPr/>
            </a:lvl1pPr>
          </a:lstStyle>
          <a:p>
            <a:fld id="{F3A57F89-6C2B-4BEA-AC0F-E28B84F2C9F7}" type="datetime1">
              <a:rPr lang="zh-CN" altLang="en-US"/>
              <a:pPr/>
              <a:t>2012-05-14</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lvl1pPr>
              <a:defRPr/>
            </a:lvl1pPr>
          </a:lstStyle>
          <a:p>
            <a:fld id="{3E02C01A-5859-4F72-B86F-82AF776395BF}" type="slidenum">
              <a:rPr lang="en-US" altLang="zh-CN"/>
              <a:pPr/>
              <a:t>‹#›</a:t>
            </a:fld>
            <a:endParaRPr lang="en-US" altLang="zh-CN"/>
          </a:p>
        </p:txBody>
      </p:sp>
      <p:sp>
        <p:nvSpPr>
          <p:cNvPr id="6" name="日期占位符 5"/>
          <p:cNvSpPr>
            <a:spLocks noGrp="1"/>
          </p:cNvSpPr>
          <p:nvPr>
            <p:ph type="dt" sz="half" idx="11"/>
          </p:nvPr>
        </p:nvSpPr>
        <p:spPr/>
        <p:txBody>
          <a:bodyPr/>
          <a:lstStyle>
            <a:lvl1pPr>
              <a:defRPr/>
            </a:lvl1pPr>
          </a:lstStyle>
          <a:p>
            <a:fld id="{E81FA1FC-BC65-491A-BCCF-7E0747D97FE5}" type="datetime1">
              <a:rPr lang="zh-CN" altLang="en-US"/>
              <a:pPr/>
              <a:t>2012-05-14</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lvl1pPr>
              <a:defRPr/>
            </a:lvl1pPr>
          </a:lstStyle>
          <a:p>
            <a:fld id="{323C09D7-9D60-4BE1-9DC3-6342025FAAB4}" type="slidenum">
              <a:rPr lang="en-US" altLang="zh-CN"/>
              <a:pPr/>
              <a:t>‹#›</a:t>
            </a:fld>
            <a:endParaRPr lang="en-US" altLang="zh-CN"/>
          </a:p>
        </p:txBody>
      </p:sp>
      <p:sp>
        <p:nvSpPr>
          <p:cNvPr id="6" name="日期占位符 5"/>
          <p:cNvSpPr>
            <a:spLocks noGrp="1"/>
          </p:cNvSpPr>
          <p:nvPr>
            <p:ph type="dt" sz="half" idx="11"/>
          </p:nvPr>
        </p:nvSpPr>
        <p:spPr/>
        <p:txBody>
          <a:bodyPr/>
          <a:lstStyle>
            <a:lvl1pPr>
              <a:defRPr/>
            </a:lvl1pPr>
          </a:lstStyle>
          <a:p>
            <a:fld id="{7953250C-8E94-4634-9066-69AAB7D3397B}" type="datetime1">
              <a:rPr lang="zh-CN" altLang="en-US"/>
              <a:pPr/>
              <a:t>2012-05-14</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jpeg"/><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1026" name="Oval 2"/>
          <p:cNvSpPr>
            <a:spLocks noChangeArrowheads="1"/>
          </p:cNvSpPr>
          <p:nvPr/>
        </p:nvSpPr>
        <p:spPr bwMode="gray">
          <a:xfrm>
            <a:off x="179388" y="0"/>
            <a:ext cx="6804025" cy="6858000"/>
          </a:xfrm>
          <a:prstGeom prst="ellipse">
            <a:avLst/>
          </a:prstGeom>
          <a:gradFill rotWithShape="1">
            <a:gsLst>
              <a:gs pos="0">
                <a:schemeClr val="bg2">
                  <a:alpha val="44000"/>
                </a:schemeClr>
              </a:gs>
              <a:gs pos="100000">
                <a:schemeClr val="bg2">
                  <a:gamma/>
                  <a:tint val="0"/>
                  <a:invGamma/>
                  <a:alpha val="0"/>
                </a:schemeClr>
              </a:gs>
            </a:gsLst>
            <a:lin ang="0" scaled="1"/>
          </a:gradFill>
          <a:ln w="9525">
            <a:noFill/>
            <a:round/>
            <a:headEnd/>
            <a:tailEnd/>
          </a:ln>
          <a:effectLst/>
        </p:spPr>
        <p:txBody>
          <a:bodyPr wrap="none" anchor="ctr"/>
          <a:lstStyle/>
          <a:p>
            <a:endParaRPr lang="zh-CN" altLang="en-US"/>
          </a:p>
        </p:txBody>
      </p:sp>
      <p:sp>
        <p:nvSpPr>
          <p:cNvPr id="1027" name="Rectangle 3"/>
          <p:cNvSpPr>
            <a:spLocks noChangeArrowheads="1"/>
          </p:cNvSpPr>
          <p:nvPr/>
        </p:nvSpPr>
        <p:spPr bwMode="gray">
          <a:xfrm>
            <a:off x="0" y="549275"/>
            <a:ext cx="9144000" cy="647700"/>
          </a:xfrm>
          <a:prstGeom prst="rect">
            <a:avLst/>
          </a:prstGeom>
          <a:solidFill>
            <a:schemeClr val="accent1"/>
          </a:solidFill>
          <a:ln w="9525">
            <a:noFill/>
            <a:miter lim="800000"/>
            <a:headEnd/>
            <a:tailEnd/>
          </a:ln>
          <a:effectLst/>
        </p:spPr>
        <p:txBody>
          <a:bodyPr wrap="none" anchor="ctr"/>
          <a:lstStyle/>
          <a:p>
            <a:endParaRPr lang="zh-CN" altLang="en-US"/>
          </a:p>
        </p:txBody>
      </p:sp>
      <p:sp>
        <p:nvSpPr>
          <p:cNvPr id="1028" name="Oval 4"/>
          <p:cNvSpPr>
            <a:spLocks noChangeArrowheads="1"/>
          </p:cNvSpPr>
          <p:nvPr/>
        </p:nvSpPr>
        <p:spPr bwMode="gray">
          <a:xfrm>
            <a:off x="1116013" y="58738"/>
            <a:ext cx="865187" cy="892175"/>
          </a:xfrm>
          <a:prstGeom prst="ellipse">
            <a:avLst/>
          </a:prstGeom>
          <a:solidFill>
            <a:schemeClr val="accent2"/>
          </a:solidFill>
          <a:ln w="38100">
            <a:solidFill>
              <a:schemeClr val="bg1"/>
            </a:solidFill>
            <a:round/>
            <a:headEnd/>
            <a:tailEnd/>
          </a:ln>
          <a:effectLst>
            <a:outerShdw dist="89803" dir="2700000" algn="ctr" rotWithShape="0">
              <a:srgbClr val="000000">
                <a:alpha val="19000"/>
              </a:srgbClr>
            </a:outerShdw>
          </a:effectLst>
        </p:spPr>
        <p:txBody>
          <a:bodyPr wrap="none" anchor="ctr"/>
          <a:lstStyle/>
          <a:p>
            <a:endParaRPr lang="zh-CN" altLang="en-US"/>
          </a:p>
        </p:txBody>
      </p:sp>
      <p:sp>
        <p:nvSpPr>
          <p:cNvPr id="1029" name="Oval 5"/>
          <p:cNvSpPr>
            <a:spLocks noChangeArrowheads="1"/>
          </p:cNvSpPr>
          <p:nvPr/>
        </p:nvSpPr>
        <p:spPr bwMode="gray">
          <a:xfrm>
            <a:off x="8101013" y="106363"/>
            <a:ext cx="790575" cy="830262"/>
          </a:xfrm>
          <a:prstGeom prst="ellipse">
            <a:avLst/>
          </a:prstGeom>
          <a:solidFill>
            <a:schemeClr val="tx2"/>
          </a:solidFill>
          <a:ln w="38100">
            <a:solidFill>
              <a:schemeClr val="bg1"/>
            </a:solidFill>
            <a:round/>
            <a:headEnd/>
            <a:tailEnd/>
          </a:ln>
          <a:effectLst>
            <a:outerShdw dist="89803" dir="2700000" algn="ctr" rotWithShape="0">
              <a:srgbClr val="000000">
                <a:alpha val="19000"/>
              </a:srgbClr>
            </a:outerShdw>
          </a:effectLst>
        </p:spPr>
        <p:txBody>
          <a:bodyPr wrap="none" anchor="ctr"/>
          <a:lstStyle/>
          <a:p>
            <a:endParaRPr lang="zh-CN" altLang="en-US"/>
          </a:p>
        </p:txBody>
      </p:sp>
      <p:sp>
        <p:nvSpPr>
          <p:cNvPr id="1030" name="Rectangle 6"/>
          <p:cNvSpPr>
            <a:spLocks noGrp="1" noChangeArrowheads="1"/>
          </p:cNvSpPr>
          <p:nvPr>
            <p:ph type="body" idx="1"/>
          </p:nvPr>
        </p:nvSpPr>
        <p:spPr bwMode="gray">
          <a:xfrm>
            <a:off x="457200" y="1676400"/>
            <a:ext cx="8267700" cy="4648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3"/>
            <a:r>
              <a:rPr lang="zh-CN" altLang="en-US" smtClean="0"/>
              <a:t>第五级</a:t>
            </a:r>
          </a:p>
        </p:txBody>
      </p:sp>
      <p:sp>
        <p:nvSpPr>
          <p:cNvPr id="1032" name="Rectangle 8"/>
          <p:cNvSpPr>
            <a:spLocks noGrp="1" noChangeArrowheads="1"/>
          </p:cNvSpPr>
          <p:nvPr>
            <p:ph type="sldNum" sz="quarter" idx="4"/>
          </p:nvPr>
        </p:nvSpPr>
        <p:spPr bwMode="gray">
          <a:xfrm>
            <a:off x="4191000" y="6534150"/>
            <a:ext cx="838200" cy="2619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0">
                <a:ea typeface="宋体" pitchFamily="2" charset="-122"/>
              </a:defRPr>
            </a:lvl1pPr>
          </a:lstStyle>
          <a:p>
            <a:fld id="{E106F3C3-5223-4E31-A5FC-0D0A5A81E7D7}" type="slidenum">
              <a:rPr lang="en-US" altLang="zh-CN"/>
              <a:pPr/>
              <a:t>‹#›</a:t>
            </a:fld>
            <a:endParaRPr lang="en-US" altLang="zh-CN"/>
          </a:p>
        </p:txBody>
      </p:sp>
      <p:sp>
        <p:nvSpPr>
          <p:cNvPr id="1033" name="Rectangle 9"/>
          <p:cNvSpPr>
            <a:spLocks noGrp="1" noChangeArrowheads="1"/>
          </p:cNvSpPr>
          <p:nvPr>
            <p:ph type="title"/>
          </p:nvPr>
        </p:nvSpPr>
        <p:spPr bwMode="gray">
          <a:xfrm>
            <a:off x="2057400" y="609600"/>
            <a:ext cx="6019800" cy="4873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4" name="Rectangle 10"/>
          <p:cNvSpPr>
            <a:spLocks noGrp="1" noChangeArrowheads="1"/>
          </p:cNvSpPr>
          <p:nvPr>
            <p:ph type="dt" sz="half" idx="2"/>
          </p:nvPr>
        </p:nvSpPr>
        <p:spPr bwMode="gray">
          <a:xfrm>
            <a:off x="395288" y="6596063"/>
            <a:ext cx="1905000" cy="2619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b="0">
                <a:ea typeface="宋体" pitchFamily="2" charset="-122"/>
              </a:defRPr>
            </a:lvl1pPr>
          </a:lstStyle>
          <a:p>
            <a:fld id="{5F466B95-9F8C-4BAD-9993-133D59B193E7}" type="datetime1">
              <a:rPr lang="zh-CN" altLang="en-US"/>
              <a:pPr/>
              <a:t>2012-05-14</a:t>
            </a:fld>
            <a:endParaRPr lang="en-US" altLang="zh-CN"/>
          </a:p>
        </p:txBody>
      </p:sp>
      <p:sp>
        <p:nvSpPr>
          <p:cNvPr id="1035" name="Oval 11"/>
          <p:cNvSpPr>
            <a:spLocks noChangeArrowheads="1"/>
          </p:cNvSpPr>
          <p:nvPr/>
        </p:nvSpPr>
        <p:spPr bwMode="gray">
          <a:xfrm>
            <a:off x="1133475" y="76200"/>
            <a:ext cx="828675" cy="857250"/>
          </a:xfrm>
          <a:prstGeom prst="ellipse">
            <a:avLst/>
          </a:prstGeom>
          <a:blipFill dpi="0" rotWithShape="1">
            <a:blip r:embed="rId15" cstate="print"/>
            <a:srcRect/>
            <a:stretch>
              <a:fillRect/>
            </a:stretch>
          </a:blipFill>
          <a:ln w="9525">
            <a:noFill/>
            <a:round/>
            <a:headEnd/>
            <a:tailEnd/>
          </a:ln>
          <a:effectLst/>
        </p:spPr>
        <p:txBody>
          <a:bodyPr wrap="none" anchor="ctr"/>
          <a:lstStyle/>
          <a:p>
            <a:endParaRPr lang="zh-CN" altLang="en-US"/>
          </a:p>
        </p:txBody>
      </p:sp>
      <p:sp>
        <p:nvSpPr>
          <p:cNvPr id="1036" name="Oval 12"/>
          <p:cNvSpPr>
            <a:spLocks noChangeArrowheads="1"/>
          </p:cNvSpPr>
          <p:nvPr/>
        </p:nvSpPr>
        <p:spPr bwMode="gray">
          <a:xfrm>
            <a:off x="179388" y="333375"/>
            <a:ext cx="1152525" cy="1223963"/>
          </a:xfrm>
          <a:prstGeom prst="ellipse">
            <a:avLst/>
          </a:prstGeom>
          <a:solidFill>
            <a:schemeClr val="folHlink"/>
          </a:solidFill>
          <a:ln w="38100">
            <a:solidFill>
              <a:schemeClr val="bg1"/>
            </a:solidFill>
            <a:round/>
            <a:headEnd/>
            <a:tailEnd/>
          </a:ln>
          <a:effectLst>
            <a:outerShdw dist="89803" dir="2700000" algn="ctr" rotWithShape="0">
              <a:srgbClr val="000000">
                <a:alpha val="19000"/>
              </a:srgbClr>
            </a:outerShdw>
          </a:effectLst>
        </p:spPr>
        <p:txBody>
          <a:bodyPr wrap="none" anchor="ctr"/>
          <a:lstStyle/>
          <a:p>
            <a:endParaRPr lang="zh-CN" altLang="en-US"/>
          </a:p>
        </p:txBody>
      </p:sp>
      <p:sp>
        <p:nvSpPr>
          <p:cNvPr id="1037" name="Oval 13"/>
          <p:cNvSpPr>
            <a:spLocks noChangeArrowheads="1"/>
          </p:cNvSpPr>
          <p:nvPr/>
        </p:nvSpPr>
        <p:spPr bwMode="gray">
          <a:xfrm>
            <a:off x="190500" y="352425"/>
            <a:ext cx="1128713" cy="1185863"/>
          </a:xfrm>
          <a:prstGeom prst="ellipse">
            <a:avLst/>
          </a:prstGeom>
          <a:blipFill dpi="0" rotWithShape="1">
            <a:blip r:embed="rId16" cstate="print"/>
            <a:srcRect/>
            <a:stretch>
              <a:fillRect/>
            </a:stretch>
          </a:blipFill>
          <a:ln w="9525">
            <a:noFill/>
            <a:round/>
            <a:headEnd/>
            <a:tailEnd/>
          </a:ln>
          <a:effectLst/>
        </p:spPr>
        <p:txBody>
          <a:bodyPr wrap="none" anchor="ctr"/>
          <a:lstStyle/>
          <a:p>
            <a:endParaRPr lang="zh-CN" altLang="en-US"/>
          </a:p>
        </p:txBody>
      </p:sp>
      <p:sp>
        <p:nvSpPr>
          <p:cNvPr id="1038" name="Oval 14"/>
          <p:cNvSpPr>
            <a:spLocks noChangeArrowheads="1"/>
          </p:cNvSpPr>
          <p:nvPr/>
        </p:nvSpPr>
        <p:spPr bwMode="gray">
          <a:xfrm>
            <a:off x="8120063" y="123825"/>
            <a:ext cx="757237" cy="795338"/>
          </a:xfrm>
          <a:prstGeom prst="ellipse">
            <a:avLst/>
          </a:prstGeom>
          <a:blipFill dpi="0" rotWithShape="1">
            <a:blip r:embed="rId17" cstate="print"/>
            <a:srcRect/>
            <a:stretch>
              <a:fillRect/>
            </a:stretch>
          </a:blipFill>
          <a:ln w="9525">
            <a:noFill/>
            <a:round/>
            <a:headEnd/>
            <a:tailEnd/>
          </a:ln>
          <a:effec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hf sldNum="0" hdr="0" ftr="0"/>
  <p:txStyles>
    <p:titleStyle>
      <a:lvl1pPr algn="ctr" rtl="0" fontAlgn="base">
        <a:spcBef>
          <a:spcPct val="0"/>
        </a:spcBef>
        <a:spcAft>
          <a:spcPct val="0"/>
        </a:spcAft>
        <a:defRPr sz="3200" b="1">
          <a:solidFill>
            <a:schemeClr val="bg1"/>
          </a:solidFill>
          <a:latin typeface="+mj-lt"/>
          <a:ea typeface="+mj-ea"/>
          <a:cs typeface="+mj-cs"/>
        </a:defRPr>
      </a:lvl1pPr>
      <a:lvl2pPr algn="ctr" rtl="0" fontAlgn="base">
        <a:spcBef>
          <a:spcPct val="0"/>
        </a:spcBef>
        <a:spcAft>
          <a:spcPct val="0"/>
        </a:spcAft>
        <a:defRPr sz="3200" b="1">
          <a:solidFill>
            <a:schemeClr val="bg1"/>
          </a:solidFill>
          <a:latin typeface="Arial" charset="0"/>
        </a:defRPr>
      </a:lvl2pPr>
      <a:lvl3pPr algn="ctr" rtl="0" fontAlgn="base">
        <a:spcBef>
          <a:spcPct val="0"/>
        </a:spcBef>
        <a:spcAft>
          <a:spcPct val="0"/>
        </a:spcAft>
        <a:defRPr sz="3200" b="1">
          <a:solidFill>
            <a:schemeClr val="bg1"/>
          </a:solidFill>
          <a:latin typeface="Arial" charset="0"/>
        </a:defRPr>
      </a:lvl3pPr>
      <a:lvl4pPr algn="ctr" rtl="0" fontAlgn="base">
        <a:spcBef>
          <a:spcPct val="0"/>
        </a:spcBef>
        <a:spcAft>
          <a:spcPct val="0"/>
        </a:spcAft>
        <a:defRPr sz="3200" b="1">
          <a:solidFill>
            <a:schemeClr val="bg1"/>
          </a:solidFill>
          <a:latin typeface="Arial" charset="0"/>
        </a:defRPr>
      </a:lvl4pPr>
      <a:lvl5pPr algn="ctr" rtl="0" fontAlgn="base">
        <a:spcBef>
          <a:spcPct val="0"/>
        </a:spcBef>
        <a:spcAft>
          <a:spcPct val="0"/>
        </a:spcAft>
        <a:defRPr sz="3200" b="1">
          <a:solidFill>
            <a:schemeClr val="bg1"/>
          </a:solidFill>
          <a:latin typeface="Arial" charset="0"/>
        </a:defRPr>
      </a:lvl5pPr>
      <a:lvl6pPr marL="457200" algn="ctr" rtl="0" fontAlgn="base">
        <a:spcBef>
          <a:spcPct val="0"/>
        </a:spcBef>
        <a:spcAft>
          <a:spcPct val="0"/>
        </a:spcAft>
        <a:defRPr sz="3200" b="1">
          <a:solidFill>
            <a:schemeClr val="bg1"/>
          </a:solidFill>
          <a:latin typeface="Arial" charset="0"/>
        </a:defRPr>
      </a:lvl6pPr>
      <a:lvl7pPr marL="914400" algn="ctr" rtl="0" fontAlgn="base">
        <a:spcBef>
          <a:spcPct val="0"/>
        </a:spcBef>
        <a:spcAft>
          <a:spcPct val="0"/>
        </a:spcAft>
        <a:defRPr sz="3200" b="1">
          <a:solidFill>
            <a:schemeClr val="bg1"/>
          </a:solidFill>
          <a:latin typeface="Arial" charset="0"/>
        </a:defRPr>
      </a:lvl7pPr>
      <a:lvl8pPr marL="1371600" algn="ctr" rtl="0" fontAlgn="base">
        <a:spcBef>
          <a:spcPct val="0"/>
        </a:spcBef>
        <a:spcAft>
          <a:spcPct val="0"/>
        </a:spcAft>
        <a:defRPr sz="3200" b="1">
          <a:solidFill>
            <a:schemeClr val="bg1"/>
          </a:solidFill>
          <a:latin typeface="Arial" charset="0"/>
        </a:defRPr>
      </a:lvl8pPr>
      <a:lvl9pPr marL="1828800" algn="ctr" rtl="0" fontAlgn="base">
        <a:spcBef>
          <a:spcPct val="0"/>
        </a:spcBef>
        <a:spcAft>
          <a:spcPct val="0"/>
        </a:spcAft>
        <a:defRPr sz="3200" b="1">
          <a:solidFill>
            <a:schemeClr val="bg1"/>
          </a:solidFill>
          <a:latin typeface="Arial" charset="0"/>
        </a:defRPr>
      </a:lvl9pPr>
    </p:titleStyle>
    <p:bodyStyle>
      <a:lvl1pPr marL="342900" indent="-342900" algn="l" rtl="0" fontAlgn="base">
        <a:spcBef>
          <a:spcPct val="20000"/>
        </a:spcBef>
        <a:spcAft>
          <a:spcPct val="0"/>
        </a:spcAft>
        <a:buClr>
          <a:schemeClr val="tx2"/>
        </a:buClr>
        <a:buFont typeface="Wingdings" pitchFamily="2" charset="2"/>
        <a:buChar char="v"/>
        <a:defRPr sz="2400">
          <a:solidFill>
            <a:schemeClr val="tx1"/>
          </a:solidFill>
          <a:latin typeface="+mn-lt"/>
          <a:ea typeface="+mn-ea"/>
          <a:cs typeface="+mn-cs"/>
        </a:defRPr>
      </a:lvl1pPr>
      <a:lvl2pPr marL="742950" indent="-285750" algn="l" rtl="0" fontAlgn="base">
        <a:spcBef>
          <a:spcPct val="20000"/>
        </a:spcBef>
        <a:spcAft>
          <a:spcPct val="0"/>
        </a:spcAft>
        <a:buClr>
          <a:schemeClr val="accent1"/>
        </a:buClr>
        <a:buFont typeface="Wingdings" pitchFamily="2" charset="2"/>
        <a:buChar char="§"/>
        <a:defRPr sz="2200">
          <a:solidFill>
            <a:schemeClr val="tx1"/>
          </a:solidFill>
          <a:latin typeface="+mn-lt"/>
        </a:defRPr>
      </a:lvl2pPr>
      <a:lvl3pPr marL="1143000" indent="-228600" algn="l" rtl="0" fontAlgn="base">
        <a:spcBef>
          <a:spcPct val="20000"/>
        </a:spcBef>
        <a:spcAft>
          <a:spcPct val="0"/>
        </a:spcAft>
        <a:buClr>
          <a:schemeClr val="accent2"/>
        </a:buClr>
        <a:buChar char="•"/>
        <a:defRPr>
          <a:solidFill>
            <a:schemeClr val="tx1"/>
          </a:solidFill>
          <a:latin typeface="+mn-lt"/>
        </a:defRPr>
      </a:lvl3pPr>
      <a:lvl4pPr marL="1600200" indent="-228600" algn="l" rtl="0" fontAlgn="base">
        <a:spcBef>
          <a:spcPct val="20000"/>
        </a:spcBef>
        <a:spcAft>
          <a:spcPct val="0"/>
        </a:spcAft>
        <a:buChar char="–"/>
        <a:defRPr sz="16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audio" Target="file:///E:\MP3\&#36213;&#20256;\&#36213;&#20256;%20-%20&#22987;&#32456;&#26377;&#20320;.mp3" TargetMode="External"/><Relationship Id="rId5" Type="http://schemas.openxmlformats.org/officeDocument/2006/relationships/image" Target="../media/image9.jpe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hyperlink" Target="http://www.pep.com.cn/200406/ca458474.htm" TargetMode="External"/><Relationship Id="rId1" Type="http://schemas.openxmlformats.org/officeDocument/2006/relationships/slideLayout" Target="../slideLayouts/slideLayout7.xml"/><Relationship Id="rId5" Type="http://schemas.openxmlformats.org/officeDocument/2006/relationships/image" Target="../media/image19.jpeg"/><Relationship Id="rId4" Type="http://schemas.openxmlformats.org/officeDocument/2006/relationships/image" Target="../media/image18.jpeg"/></Relationships>
</file>

<file path=ppt/slides/_rels/slide19.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23.jpeg"/><Relationship Id="rId5" Type="http://schemas.openxmlformats.org/officeDocument/2006/relationships/hyperlink" Target="http://resource.smjy.net/staticres/gzpdx/jxzyg/sw/2/23/1/xtjx2.htm" TargetMode="External"/><Relationship Id="rId4" Type="http://schemas.openxmlformats.org/officeDocument/2006/relationships/oleObject" Target="../embeddings/oleObject1.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26.jpeg"/><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slide" Target="slide3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slide" Target="slide15.xml"/></Relationships>
</file>

<file path=ppt/slides/_rels/slide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dt" sz="half" idx="2"/>
          </p:nvPr>
        </p:nvSpPr>
        <p:spPr/>
        <p:txBody>
          <a:bodyPr/>
          <a:lstStyle/>
          <a:p>
            <a:fld id="{4611F7EC-BB1A-4441-A8ED-6DB36CA7699C}" type="datetime1">
              <a:rPr lang="zh-CN" altLang="en-US"/>
              <a:pPr/>
              <a:t>2012-05-14</a:t>
            </a:fld>
            <a:endParaRPr lang="en-US" altLang="zh-CN"/>
          </a:p>
        </p:txBody>
      </p:sp>
      <p:sp>
        <p:nvSpPr>
          <p:cNvPr id="7" name="Rectangle 8"/>
          <p:cNvSpPr>
            <a:spLocks noGrp="1" noChangeArrowheads="1"/>
          </p:cNvSpPr>
          <p:nvPr>
            <p:ph type="ftr" sz="quarter" idx="3"/>
          </p:nvPr>
        </p:nvSpPr>
        <p:spPr>
          <a:ln/>
        </p:spPr>
        <p:txBody>
          <a:bodyPr/>
          <a:lstStyle/>
          <a:p>
            <a:r>
              <a:rPr lang="en-US" altLang="zh-CN"/>
              <a:t>www.pyez.com</a:t>
            </a:r>
          </a:p>
        </p:txBody>
      </p:sp>
      <p:pic>
        <p:nvPicPr>
          <p:cNvPr id="4103" name="赵传 - 始终有你.mp3">
            <a:hlinkClick r:id="" action="ppaction://media"/>
          </p:cNvPr>
          <p:cNvPicPr>
            <a:picLocks noRot="1" noChangeAspect="1" noChangeArrowheads="1"/>
          </p:cNvPicPr>
          <p:nvPr>
            <a:audioFile r:link="rId1"/>
          </p:nvPr>
        </p:nvPicPr>
        <p:blipFill>
          <a:blip r:embed="rId4" cstate="print"/>
          <a:srcRect/>
          <a:stretch>
            <a:fillRect/>
          </a:stretch>
        </p:blipFill>
        <p:spPr bwMode="auto">
          <a:xfrm>
            <a:off x="8604250" y="5734050"/>
            <a:ext cx="304800" cy="304800"/>
          </a:xfrm>
          <a:prstGeom prst="rect">
            <a:avLst/>
          </a:prstGeom>
          <a:noFill/>
        </p:spPr>
      </p:pic>
      <p:pic>
        <p:nvPicPr>
          <p:cNvPr id="4101" name="Picture 5" descr="Rabbit004"/>
          <p:cNvPicPr>
            <a:picLocks noChangeAspect="1" noChangeArrowheads="1"/>
          </p:cNvPicPr>
          <p:nvPr/>
        </p:nvPicPr>
        <p:blipFill>
          <a:blip r:embed="rId5" cstate="print"/>
          <a:srcRect l="8511" t="13475" r="2127" b="9714"/>
          <a:stretch>
            <a:fillRect/>
          </a:stretch>
        </p:blipFill>
        <p:spPr bwMode="auto">
          <a:xfrm>
            <a:off x="6629400" y="4427538"/>
            <a:ext cx="2514600" cy="1708150"/>
          </a:xfrm>
          <a:prstGeom prst="rect">
            <a:avLst/>
          </a:prstGeom>
          <a:noFill/>
        </p:spPr>
      </p:pic>
      <p:sp>
        <p:nvSpPr>
          <p:cNvPr id="4105" name="WordArt 9"/>
          <p:cNvSpPr>
            <a:spLocks noChangeArrowheads="1" noChangeShapeType="1" noTextEdit="1"/>
          </p:cNvSpPr>
          <p:nvPr/>
        </p:nvSpPr>
        <p:spPr bwMode="gray">
          <a:xfrm>
            <a:off x="3348038" y="333375"/>
            <a:ext cx="5543550" cy="1512888"/>
          </a:xfrm>
          <a:prstGeom prst="rect">
            <a:avLst/>
          </a:prstGeom>
        </p:spPr>
        <p:txBody>
          <a:bodyPr wrap="none" fromWordArt="1">
            <a:prstTxWarp prst="textDeflate">
              <a:avLst>
                <a:gd name="adj" fmla="val 26227"/>
              </a:avLst>
            </a:prstTxWarp>
          </a:bodyPr>
          <a:lstStyle/>
          <a:p>
            <a:pPr algn="ctr"/>
            <a:r>
              <a:rPr lang="zh-CN" altLang="en-US" sz="3600" kern="10">
                <a:ln w="9525">
                  <a:solidFill>
                    <a:srgbClr val="000000"/>
                  </a:solidFill>
                  <a:round/>
                  <a:headEnd/>
                  <a:tailEnd/>
                </a:ln>
                <a:solidFill>
                  <a:srgbClr val="000000"/>
                </a:solidFill>
                <a:ea typeface="华文新魏"/>
              </a:rPr>
              <a:t>基因突变和基因重组</a:t>
            </a:r>
          </a:p>
        </p:txBody>
      </p:sp>
      <p:sp>
        <p:nvSpPr>
          <p:cNvPr id="4107" name="Text Box 11"/>
          <p:cNvSpPr txBox="1">
            <a:spLocks noChangeArrowheads="1"/>
          </p:cNvSpPr>
          <p:nvPr/>
        </p:nvSpPr>
        <p:spPr bwMode="gray">
          <a:xfrm>
            <a:off x="6516688" y="6321425"/>
            <a:ext cx="2303462" cy="366713"/>
          </a:xfrm>
          <a:prstGeom prst="rect">
            <a:avLst/>
          </a:prstGeom>
          <a:solidFill>
            <a:schemeClr val="bg1"/>
          </a:solidFill>
          <a:ln w="9525">
            <a:noFill/>
            <a:miter lim="800000"/>
            <a:headEnd/>
            <a:tailEnd/>
          </a:ln>
          <a:effectLst/>
        </p:spPr>
        <p:txBody>
          <a:bodyPr>
            <a:spAutoFit/>
          </a:bodyPr>
          <a:lstStyle/>
          <a:p>
            <a:pPr>
              <a:spcBef>
                <a:spcPct val="50000"/>
              </a:spcBef>
            </a:pPr>
            <a:endParaRPr lang="zh-CN" altLang="zh-CN">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81261" fill="hold"/>
                                        <p:tgtEl>
                                          <p:spTgt spid="410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4103"/>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日期占位符 2"/>
          <p:cNvSpPr>
            <a:spLocks noGrp="1"/>
          </p:cNvSpPr>
          <p:nvPr>
            <p:ph type="dt" sz="half" idx="11"/>
          </p:nvPr>
        </p:nvSpPr>
        <p:spPr/>
        <p:txBody>
          <a:bodyPr/>
          <a:lstStyle/>
          <a:p>
            <a:fld id="{D5093539-24C4-489E-A974-438A312B0AA7}" type="datetime1">
              <a:rPr lang="zh-CN" altLang="en-US"/>
              <a:pPr/>
              <a:t>2012-05-14</a:t>
            </a:fld>
            <a:endParaRPr lang="en-US" altLang="zh-CN"/>
          </a:p>
        </p:txBody>
      </p:sp>
      <p:sp>
        <p:nvSpPr>
          <p:cNvPr id="18434" name="Text Box 2"/>
          <p:cNvSpPr txBox="1">
            <a:spLocks noChangeArrowheads="1"/>
          </p:cNvSpPr>
          <p:nvPr/>
        </p:nvSpPr>
        <p:spPr bwMode="auto">
          <a:xfrm>
            <a:off x="1449388" y="5962650"/>
            <a:ext cx="3122612" cy="519113"/>
          </a:xfrm>
          <a:prstGeom prst="rect">
            <a:avLst/>
          </a:prstGeom>
          <a:noFill/>
          <a:ln w="9525">
            <a:noFill/>
            <a:miter lim="800000"/>
            <a:headEnd/>
            <a:tailEnd/>
          </a:ln>
          <a:effectLst/>
        </p:spPr>
        <p:txBody>
          <a:bodyPr>
            <a:spAutoFit/>
          </a:bodyPr>
          <a:lstStyle/>
          <a:p>
            <a:r>
              <a:rPr lang="zh-CN" altLang="en-US" sz="2800">
                <a:latin typeface="楷体_GB2312" pitchFamily="49" charset="-122"/>
                <a:ea typeface="楷体_GB2312" pitchFamily="49" charset="-122"/>
              </a:rPr>
              <a:t>相应性状的改变</a:t>
            </a:r>
          </a:p>
        </p:txBody>
      </p:sp>
      <p:sp>
        <p:nvSpPr>
          <p:cNvPr id="18435" name="Line 3"/>
          <p:cNvSpPr>
            <a:spLocks noChangeShapeType="1"/>
          </p:cNvSpPr>
          <p:nvPr/>
        </p:nvSpPr>
        <p:spPr bwMode="auto">
          <a:xfrm flipV="1">
            <a:off x="2752725" y="5405438"/>
            <a:ext cx="0" cy="647700"/>
          </a:xfrm>
          <a:prstGeom prst="line">
            <a:avLst/>
          </a:prstGeom>
          <a:noFill/>
          <a:ln w="38100">
            <a:solidFill>
              <a:schemeClr val="tx1"/>
            </a:solidFill>
            <a:round/>
            <a:headEnd type="arrow" w="med" len="med"/>
            <a:tailEnd/>
          </a:ln>
          <a:effectLst/>
        </p:spPr>
        <p:txBody>
          <a:bodyPr/>
          <a:lstStyle/>
          <a:p>
            <a:endParaRPr lang="zh-CN" altLang="en-US"/>
          </a:p>
        </p:txBody>
      </p:sp>
      <p:sp>
        <p:nvSpPr>
          <p:cNvPr id="18436" name="Text Box 4"/>
          <p:cNvSpPr txBox="1">
            <a:spLocks noChangeArrowheads="1"/>
          </p:cNvSpPr>
          <p:nvPr/>
        </p:nvSpPr>
        <p:spPr bwMode="auto">
          <a:xfrm>
            <a:off x="1320800" y="4881563"/>
            <a:ext cx="3708400" cy="519112"/>
          </a:xfrm>
          <a:prstGeom prst="rect">
            <a:avLst/>
          </a:prstGeom>
          <a:noFill/>
          <a:ln w="9525">
            <a:noFill/>
            <a:miter lim="800000"/>
            <a:headEnd/>
            <a:tailEnd/>
          </a:ln>
          <a:effectLst/>
        </p:spPr>
        <p:txBody>
          <a:bodyPr>
            <a:spAutoFit/>
          </a:bodyPr>
          <a:lstStyle/>
          <a:p>
            <a:r>
              <a:rPr lang="zh-CN" altLang="en-US" sz="2800">
                <a:latin typeface="楷体_GB2312" pitchFamily="49" charset="-122"/>
                <a:ea typeface="楷体_GB2312" pitchFamily="49" charset="-122"/>
              </a:rPr>
              <a:t>相应蛋白质的改变</a:t>
            </a:r>
          </a:p>
        </p:txBody>
      </p:sp>
      <p:sp>
        <p:nvSpPr>
          <p:cNvPr id="18437" name="Line 5"/>
          <p:cNvSpPr>
            <a:spLocks noChangeShapeType="1"/>
          </p:cNvSpPr>
          <p:nvPr/>
        </p:nvSpPr>
        <p:spPr bwMode="auto">
          <a:xfrm flipV="1">
            <a:off x="2752725" y="4252913"/>
            <a:ext cx="0" cy="649287"/>
          </a:xfrm>
          <a:prstGeom prst="line">
            <a:avLst/>
          </a:prstGeom>
          <a:noFill/>
          <a:ln w="38100">
            <a:solidFill>
              <a:schemeClr val="tx1"/>
            </a:solidFill>
            <a:round/>
            <a:headEnd type="arrow" w="med" len="med"/>
            <a:tailEnd/>
          </a:ln>
          <a:effectLst/>
        </p:spPr>
        <p:txBody>
          <a:bodyPr/>
          <a:lstStyle/>
          <a:p>
            <a:endParaRPr lang="zh-CN" altLang="en-US"/>
          </a:p>
        </p:txBody>
      </p:sp>
      <p:sp>
        <p:nvSpPr>
          <p:cNvPr id="18438" name="Text Box 6"/>
          <p:cNvSpPr txBox="1">
            <a:spLocks noChangeArrowheads="1"/>
          </p:cNvSpPr>
          <p:nvPr/>
        </p:nvSpPr>
        <p:spPr bwMode="auto">
          <a:xfrm>
            <a:off x="1371600" y="3657600"/>
            <a:ext cx="3471863" cy="519113"/>
          </a:xfrm>
          <a:prstGeom prst="rect">
            <a:avLst/>
          </a:prstGeom>
          <a:noFill/>
          <a:ln w="9525">
            <a:noFill/>
            <a:miter lim="800000"/>
            <a:headEnd/>
            <a:tailEnd/>
          </a:ln>
          <a:effectLst/>
        </p:spPr>
        <p:txBody>
          <a:bodyPr>
            <a:spAutoFit/>
          </a:bodyPr>
          <a:lstStyle/>
          <a:p>
            <a:r>
              <a:rPr lang="zh-CN" altLang="en-US" sz="2800">
                <a:latin typeface="楷体_GB2312" pitchFamily="49" charset="-122"/>
                <a:ea typeface="楷体_GB2312" pitchFamily="49" charset="-122"/>
              </a:rPr>
              <a:t>相应氨基酸的改变</a:t>
            </a:r>
          </a:p>
        </p:txBody>
      </p:sp>
      <p:sp>
        <p:nvSpPr>
          <p:cNvPr id="18439" name="Line 7"/>
          <p:cNvSpPr>
            <a:spLocks noChangeShapeType="1"/>
          </p:cNvSpPr>
          <p:nvPr/>
        </p:nvSpPr>
        <p:spPr bwMode="auto">
          <a:xfrm flipV="1">
            <a:off x="2752725" y="3100388"/>
            <a:ext cx="0" cy="576262"/>
          </a:xfrm>
          <a:prstGeom prst="line">
            <a:avLst/>
          </a:prstGeom>
          <a:noFill/>
          <a:ln w="38100">
            <a:solidFill>
              <a:schemeClr val="tx1"/>
            </a:solidFill>
            <a:round/>
            <a:headEnd type="arrow" w="med" len="med"/>
            <a:tailEnd/>
          </a:ln>
          <a:effectLst/>
        </p:spPr>
        <p:txBody>
          <a:bodyPr/>
          <a:lstStyle/>
          <a:p>
            <a:endParaRPr lang="zh-CN" altLang="en-US"/>
          </a:p>
        </p:txBody>
      </p:sp>
      <p:sp>
        <p:nvSpPr>
          <p:cNvPr id="18440" name="Text Box 8"/>
          <p:cNvSpPr txBox="1">
            <a:spLocks noChangeArrowheads="1"/>
          </p:cNvSpPr>
          <p:nvPr/>
        </p:nvSpPr>
        <p:spPr bwMode="auto">
          <a:xfrm>
            <a:off x="611188" y="2616200"/>
            <a:ext cx="5256212" cy="519113"/>
          </a:xfrm>
          <a:prstGeom prst="rect">
            <a:avLst/>
          </a:prstGeom>
          <a:noFill/>
          <a:ln w="9525">
            <a:noFill/>
            <a:miter lim="800000"/>
            <a:headEnd/>
            <a:tailEnd/>
          </a:ln>
          <a:effectLst/>
        </p:spPr>
        <p:txBody>
          <a:bodyPr>
            <a:spAutoFit/>
          </a:bodyPr>
          <a:lstStyle/>
          <a:p>
            <a:r>
              <a:rPr lang="en-US" altLang="zh-CN" sz="2800">
                <a:latin typeface="楷体_GB2312" pitchFamily="49" charset="-122"/>
                <a:ea typeface="楷体_GB2312" pitchFamily="49" charset="-122"/>
              </a:rPr>
              <a:t>mRNA</a:t>
            </a:r>
            <a:r>
              <a:rPr lang="zh-CN" altLang="en-US" sz="2800">
                <a:latin typeface="楷体_GB2312" pitchFamily="49" charset="-122"/>
                <a:ea typeface="楷体_GB2312" pitchFamily="49" charset="-122"/>
              </a:rPr>
              <a:t>分子中的碱基发生变化</a:t>
            </a:r>
          </a:p>
        </p:txBody>
      </p:sp>
      <p:sp>
        <p:nvSpPr>
          <p:cNvPr id="18441" name="Line 9"/>
          <p:cNvSpPr>
            <a:spLocks noChangeShapeType="1"/>
          </p:cNvSpPr>
          <p:nvPr/>
        </p:nvSpPr>
        <p:spPr bwMode="auto">
          <a:xfrm flipV="1">
            <a:off x="2752725" y="2020888"/>
            <a:ext cx="0" cy="576262"/>
          </a:xfrm>
          <a:prstGeom prst="line">
            <a:avLst/>
          </a:prstGeom>
          <a:noFill/>
          <a:ln w="38100">
            <a:solidFill>
              <a:schemeClr val="tx1"/>
            </a:solidFill>
            <a:round/>
            <a:headEnd type="arrow" w="med" len="med"/>
            <a:tailEnd/>
          </a:ln>
          <a:effectLst/>
        </p:spPr>
        <p:txBody>
          <a:bodyPr/>
          <a:lstStyle/>
          <a:p>
            <a:endParaRPr lang="zh-CN" altLang="en-US"/>
          </a:p>
        </p:txBody>
      </p:sp>
      <p:sp>
        <p:nvSpPr>
          <p:cNvPr id="18442" name="Text Box 10"/>
          <p:cNvSpPr txBox="1">
            <a:spLocks noChangeArrowheads="1"/>
          </p:cNvSpPr>
          <p:nvPr/>
        </p:nvSpPr>
        <p:spPr bwMode="auto">
          <a:xfrm>
            <a:off x="381000" y="1511300"/>
            <a:ext cx="5029200" cy="519113"/>
          </a:xfrm>
          <a:prstGeom prst="rect">
            <a:avLst/>
          </a:prstGeom>
          <a:noFill/>
          <a:ln w="9525">
            <a:noFill/>
            <a:miter lim="800000"/>
            <a:headEnd/>
            <a:tailEnd/>
          </a:ln>
          <a:effectLst/>
        </p:spPr>
        <p:txBody>
          <a:bodyPr>
            <a:spAutoFit/>
          </a:bodyPr>
          <a:lstStyle/>
          <a:p>
            <a:r>
              <a:rPr lang="en-US" altLang="zh-CN" sz="2800">
                <a:latin typeface="楷体_GB2312" pitchFamily="49" charset="-122"/>
                <a:ea typeface="楷体_GB2312" pitchFamily="49" charset="-122"/>
              </a:rPr>
              <a:t>DNA</a:t>
            </a:r>
            <a:r>
              <a:rPr lang="zh-CN" altLang="en-US" sz="2800">
                <a:latin typeface="楷体_GB2312" pitchFamily="49" charset="-122"/>
                <a:ea typeface="楷体_GB2312" pitchFamily="49" charset="-122"/>
              </a:rPr>
              <a:t>分子中的碱基对发生变化</a:t>
            </a:r>
          </a:p>
        </p:txBody>
      </p:sp>
      <p:sp>
        <p:nvSpPr>
          <p:cNvPr id="18443" name="Text Box 11"/>
          <p:cNvSpPr txBox="1">
            <a:spLocks noChangeArrowheads="1"/>
          </p:cNvSpPr>
          <p:nvPr/>
        </p:nvSpPr>
        <p:spPr bwMode="auto">
          <a:xfrm>
            <a:off x="2133600" y="547688"/>
            <a:ext cx="3962400" cy="638175"/>
          </a:xfrm>
          <a:prstGeom prst="rect">
            <a:avLst/>
          </a:prstGeom>
          <a:gradFill rotWithShape="1">
            <a:gsLst>
              <a:gs pos="0">
                <a:schemeClr val="accent1"/>
              </a:gs>
              <a:gs pos="100000">
                <a:schemeClr val="accent1">
                  <a:gamma/>
                  <a:tint val="19216"/>
                  <a:invGamma/>
                </a:schemeClr>
              </a:gs>
            </a:gsLst>
            <a:lin ang="0" scaled="1"/>
          </a:gradFill>
          <a:ln w="9525" algn="ctr">
            <a:noFill/>
            <a:miter lim="800000"/>
            <a:headEnd/>
            <a:tailEnd/>
          </a:ln>
          <a:effectLst/>
        </p:spPr>
        <p:txBody>
          <a:bodyPr/>
          <a:lstStyle/>
          <a:p>
            <a:r>
              <a:rPr lang="zh-CN" altLang="en-US" sz="3200">
                <a:latin typeface="楷体_GB2312" pitchFamily="49" charset="-122"/>
                <a:ea typeface="楷体_GB2312" pitchFamily="49" charset="-122"/>
              </a:rPr>
              <a:t>具体变化过程</a:t>
            </a:r>
            <a:r>
              <a:rPr lang="en-US" altLang="zh-CN" sz="3200">
                <a:latin typeface="楷体_GB2312" pitchFamily="49" charset="-122"/>
                <a:ea typeface="楷体_GB2312" pitchFamily="49" charset="-122"/>
              </a:rPr>
              <a:t>:</a:t>
            </a:r>
          </a:p>
        </p:txBody>
      </p:sp>
      <p:sp>
        <p:nvSpPr>
          <p:cNvPr id="18444" name="Text Box 12"/>
          <p:cNvSpPr txBox="1">
            <a:spLocks noChangeArrowheads="1"/>
          </p:cNvSpPr>
          <p:nvPr/>
        </p:nvSpPr>
        <p:spPr bwMode="auto">
          <a:xfrm>
            <a:off x="5308600" y="1447800"/>
            <a:ext cx="3759200" cy="946150"/>
          </a:xfrm>
          <a:prstGeom prst="rect">
            <a:avLst/>
          </a:prstGeom>
          <a:noFill/>
          <a:ln w="9525">
            <a:noFill/>
            <a:miter lim="800000"/>
            <a:headEnd/>
            <a:tailEnd/>
          </a:ln>
          <a:effectLst/>
        </p:spPr>
        <p:txBody>
          <a:bodyPr>
            <a:spAutoFit/>
          </a:bodyPr>
          <a:lstStyle/>
          <a:p>
            <a:pPr algn="ctr"/>
            <a:r>
              <a:rPr lang="zh-CN" altLang="en-US" sz="2800">
                <a:latin typeface="楷体_GB2312" pitchFamily="49" charset="-122"/>
                <a:ea typeface="楷体_GB2312" pitchFamily="49" charset="-122"/>
              </a:rPr>
              <a:t>这种变化可否遗传</a:t>
            </a:r>
            <a:r>
              <a:rPr lang="en-US" altLang="zh-CN" sz="2800">
                <a:latin typeface="楷体_GB2312" pitchFamily="49" charset="-122"/>
                <a:ea typeface="楷体_GB2312" pitchFamily="49" charset="-122"/>
              </a:rPr>
              <a:t>?</a:t>
            </a:r>
          </a:p>
          <a:p>
            <a:pPr algn="ctr"/>
            <a:r>
              <a:rPr lang="zh-CN" altLang="en-US" sz="2800">
                <a:latin typeface="楷体_GB2312" pitchFamily="49" charset="-122"/>
                <a:ea typeface="楷体_GB2312" pitchFamily="49" charset="-122"/>
              </a:rPr>
              <a:t>如何遗传？</a:t>
            </a:r>
          </a:p>
        </p:txBody>
      </p:sp>
      <p:sp>
        <p:nvSpPr>
          <p:cNvPr id="18445" name="Text Box 13"/>
          <p:cNvSpPr txBox="1">
            <a:spLocks noChangeArrowheads="1"/>
          </p:cNvSpPr>
          <p:nvPr/>
        </p:nvSpPr>
        <p:spPr bwMode="auto">
          <a:xfrm>
            <a:off x="5880100" y="2424113"/>
            <a:ext cx="3187700" cy="519112"/>
          </a:xfrm>
          <a:prstGeom prst="rect">
            <a:avLst/>
          </a:prstGeom>
          <a:noFill/>
          <a:ln w="9525">
            <a:noFill/>
            <a:miter lim="800000"/>
            <a:headEnd/>
            <a:tailEnd/>
          </a:ln>
          <a:effectLst/>
        </p:spPr>
        <p:txBody>
          <a:bodyPr>
            <a:spAutoFit/>
          </a:bodyPr>
          <a:lstStyle/>
          <a:p>
            <a:r>
              <a:rPr lang="zh-CN" altLang="en-US" sz="2800">
                <a:solidFill>
                  <a:srgbClr val="0000FF"/>
                </a:solidFill>
                <a:latin typeface="楷体_GB2312" pitchFamily="49" charset="-122"/>
                <a:ea typeface="楷体_GB2312" pitchFamily="49" charset="-122"/>
              </a:rPr>
              <a:t>可以遗传</a:t>
            </a:r>
          </a:p>
        </p:txBody>
      </p:sp>
      <p:sp>
        <p:nvSpPr>
          <p:cNvPr id="18446" name="Rectangle 14"/>
          <p:cNvSpPr>
            <a:spLocks noChangeArrowheads="1"/>
          </p:cNvSpPr>
          <p:nvPr/>
        </p:nvSpPr>
        <p:spPr bwMode="auto">
          <a:xfrm>
            <a:off x="5867400" y="3124200"/>
            <a:ext cx="2819400" cy="2654300"/>
          </a:xfrm>
          <a:prstGeom prst="rect">
            <a:avLst/>
          </a:prstGeom>
          <a:noFill/>
          <a:ln w="9525">
            <a:noFill/>
            <a:miter lim="800000"/>
            <a:headEnd/>
            <a:tailEnd/>
          </a:ln>
          <a:effectLst/>
        </p:spPr>
        <p:txBody>
          <a:bodyPr>
            <a:spAutoFit/>
          </a:bodyPr>
          <a:lstStyle/>
          <a:p>
            <a:r>
              <a:rPr lang="zh-CN" altLang="en-US" sz="2800">
                <a:solidFill>
                  <a:srgbClr val="0000FF"/>
                </a:solidFill>
                <a:latin typeface="楷体_GB2312" pitchFamily="49" charset="-122"/>
                <a:ea typeface="楷体_GB2312" pitchFamily="49" charset="-122"/>
              </a:rPr>
              <a:t>突变后的</a:t>
            </a:r>
            <a:r>
              <a:rPr lang="en-US" altLang="zh-CN" sz="2800">
                <a:solidFill>
                  <a:srgbClr val="0000FF"/>
                </a:solidFill>
                <a:latin typeface="楷体_GB2312" pitchFamily="49" charset="-122"/>
                <a:ea typeface="楷体_GB2312" pitchFamily="49" charset="-122"/>
              </a:rPr>
              <a:t>DNA</a:t>
            </a:r>
            <a:r>
              <a:rPr lang="zh-CN" altLang="en-US" sz="2800">
                <a:solidFill>
                  <a:srgbClr val="0000FF"/>
                </a:solidFill>
                <a:latin typeface="楷体_GB2312" pitchFamily="49" charset="-122"/>
                <a:ea typeface="楷体_GB2312" pitchFamily="49" charset="-122"/>
              </a:rPr>
              <a:t>分子复制</a:t>
            </a:r>
            <a:r>
              <a:rPr lang="en-US" altLang="zh-CN" sz="2800">
                <a:solidFill>
                  <a:srgbClr val="0000FF"/>
                </a:solidFill>
                <a:latin typeface="楷体_GB2312" pitchFamily="49" charset="-122"/>
                <a:ea typeface="楷体_GB2312" pitchFamily="49" charset="-122"/>
              </a:rPr>
              <a:t>,</a:t>
            </a:r>
            <a:r>
              <a:rPr lang="zh-CN" altLang="en-US" sz="2800">
                <a:solidFill>
                  <a:srgbClr val="0000FF"/>
                </a:solidFill>
                <a:latin typeface="楷体_GB2312" pitchFamily="49" charset="-122"/>
                <a:ea typeface="楷体_GB2312" pitchFamily="49" charset="-122"/>
              </a:rPr>
              <a:t>通过减数分裂形成带有突变基因的生殖细胞</a:t>
            </a:r>
            <a:r>
              <a:rPr lang="en-US" altLang="zh-CN" sz="2800">
                <a:solidFill>
                  <a:srgbClr val="0000FF"/>
                </a:solidFill>
                <a:latin typeface="楷体_GB2312" pitchFamily="49" charset="-122"/>
                <a:ea typeface="楷体_GB2312" pitchFamily="49" charset="-122"/>
              </a:rPr>
              <a:t>,</a:t>
            </a:r>
            <a:r>
              <a:rPr lang="zh-CN" altLang="en-US" sz="2800">
                <a:solidFill>
                  <a:srgbClr val="0000FF"/>
                </a:solidFill>
                <a:latin typeface="楷体_GB2312" pitchFamily="49" charset="-122"/>
                <a:ea typeface="楷体_GB2312" pitchFamily="49" charset="-122"/>
              </a:rPr>
              <a:t>并将突变基因传给下一代</a:t>
            </a:r>
            <a:r>
              <a:rPr lang="en-US" altLang="zh-CN" sz="2800">
                <a:solidFill>
                  <a:srgbClr val="0000FF"/>
                </a:solidFill>
                <a:latin typeface="楷体_GB2312" pitchFamily="49" charset="-122"/>
                <a:ea typeface="楷体_GB2312" pitchFamily="49" charset="-122"/>
              </a:rPr>
              <a:t>.</a:t>
            </a:r>
          </a:p>
        </p:txBody>
      </p:sp>
      <p:sp>
        <p:nvSpPr>
          <p:cNvPr id="18447" name="Text Box 15"/>
          <p:cNvSpPr txBox="1">
            <a:spLocks noChangeArrowheads="1"/>
          </p:cNvSpPr>
          <p:nvPr/>
        </p:nvSpPr>
        <p:spPr bwMode="gray">
          <a:xfrm>
            <a:off x="7620000" y="6491288"/>
            <a:ext cx="1143000" cy="366712"/>
          </a:xfrm>
          <a:prstGeom prst="rect">
            <a:avLst/>
          </a:prstGeom>
          <a:solidFill>
            <a:schemeClr val="bg1"/>
          </a:solidFill>
          <a:ln w="9525">
            <a:noFill/>
            <a:miter lim="800000"/>
            <a:headEnd/>
            <a:tailEnd/>
          </a:ln>
          <a:effectLst/>
        </p:spPr>
        <p:txBody>
          <a:bodyPr>
            <a:spAutoFit/>
          </a:bodyPr>
          <a:lstStyle/>
          <a:p>
            <a:pPr>
              <a:spcBef>
                <a:spcPct val="50000"/>
              </a:spcBef>
            </a:pPr>
            <a:endParaRPr lang="zh-CN" altLang="zh-CN">
              <a:ea typeface="宋体" pitchFamily="2" charset="-122"/>
            </a:endParaRPr>
          </a:p>
        </p:txBody>
      </p:sp>
      <p:pic>
        <p:nvPicPr>
          <p:cNvPr id="18448" name="Picture 16" descr="wenhao"/>
          <p:cNvPicPr>
            <a:picLocks noChangeAspect="1" noChangeArrowheads="1" noCrop="1"/>
          </p:cNvPicPr>
          <p:nvPr/>
        </p:nvPicPr>
        <p:blipFill>
          <a:blip r:embed="rId3" cstate="print"/>
          <a:srcRect/>
          <a:stretch>
            <a:fillRect/>
          </a:stretch>
        </p:blipFill>
        <p:spPr bwMode="gray">
          <a:xfrm>
            <a:off x="5638800" y="914400"/>
            <a:ext cx="546100" cy="6477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8442"/>
                                        </p:tgtEl>
                                        <p:attrNameLst>
                                          <p:attrName>style.visibility</p:attrName>
                                        </p:attrNameLst>
                                      </p:cBhvr>
                                      <p:to>
                                        <p:strVal val="visible"/>
                                      </p:to>
                                    </p:set>
                                    <p:animEffect transition="in" filter="slide(fromTop)">
                                      <p:cBhvr>
                                        <p:cTn id="7" dur="500"/>
                                        <p:tgtEl>
                                          <p:spTgt spid="18442"/>
                                        </p:tgtEl>
                                      </p:cBhvr>
                                    </p:animEffect>
                                  </p:childTnLst>
                                </p:cTn>
                              </p:par>
                            </p:childTnLst>
                          </p:cTn>
                        </p:par>
                        <p:par>
                          <p:cTn id="8" fill="hold">
                            <p:stCondLst>
                              <p:cond delay="500"/>
                            </p:stCondLst>
                            <p:childTnLst>
                              <p:par>
                                <p:cTn id="9" presetID="12" presetClass="entr" presetSubtype="1" fill="hold" grpId="0" nodeType="afterEffect">
                                  <p:stCondLst>
                                    <p:cond delay="2000"/>
                                  </p:stCondLst>
                                  <p:childTnLst>
                                    <p:set>
                                      <p:cBhvr>
                                        <p:cTn id="10" dur="1" fill="hold">
                                          <p:stCondLst>
                                            <p:cond delay="0"/>
                                          </p:stCondLst>
                                        </p:cTn>
                                        <p:tgtEl>
                                          <p:spTgt spid="18441"/>
                                        </p:tgtEl>
                                        <p:attrNameLst>
                                          <p:attrName>style.visibility</p:attrName>
                                        </p:attrNameLst>
                                      </p:cBhvr>
                                      <p:to>
                                        <p:strVal val="visible"/>
                                      </p:to>
                                    </p:set>
                                    <p:animEffect transition="in" filter="slide(fromTop)">
                                      <p:cBhvr>
                                        <p:cTn id="11" dur="500"/>
                                        <p:tgtEl>
                                          <p:spTgt spid="18441"/>
                                        </p:tgtEl>
                                      </p:cBhvr>
                                    </p:animEffect>
                                  </p:childTnLst>
                                </p:cTn>
                              </p:par>
                            </p:childTnLst>
                          </p:cTn>
                        </p:par>
                        <p:par>
                          <p:cTn id="12" fill="hold">
                            <p:stCondLst>
                              <p:cond delay="3000"/>
                            </p:stCondLst>
                            <p:childTnLst>
                              <p:par>
                                <p:cTn id="13" presetID="12" presetClass="entr" presetSubtype="1" fill="hold" grpId="0" nodeType="afterEffect">
                                  <p:stCondLst>
                                    <p:cond delay="2000"/>
                                  </p:stCondLst>
                                  <p:childTnLst>
                                    <p:set>
                                      <p:cBhvr>
                                        <p:cTn id="14" dur="1" fill="hold">
                                          <p:stCondLst>
                                            <p:cond delay="0"/>
                                          </p:stCondLst>
                                        </p:cTn>
                                        <p:tgtEl>
                                          <p:spTgt spid="18440"/>
                                        </p:tgtEl>
                                        <p:attrNameLst>
                                          <p:attrName>style.visibility</p:attrName>
                                        </p:attrNameLst>
                                      </p:cBhvr>
                                      <p:to>
                                        <p:strVal val="visible"/>
                                      </p:to>
                                    </p:set>
                                    <p:animEffect transition="in" filter="slide(fromTop)">
                                      <p:cBhvr>
                                        <p:cTn id="15" dur="500"/>
                                        <p:tgtEl>
                                          <p:spTgt spid="18440"/>
                                        </p:tgtEl>
                                      </p:cBhvr>
                                    </p:animEffect>
                                  </p:childTnLst>
                                </p:cTn>
                              </p:par>
                            </p:childTnLst>
                          </p:cTn>
                        </p:par>
                        <p:par>
                          <p:cTn id="16" fill="hold">
                            <p:stCondLst>
                              <p:cond delay="5500"/>
                            </p:stCondLst>
                            <p:childTnLst>
                              <p:par>
                                <p:cTn id="17" presetID="12" presetClass="entr" presetSubtype="1" fill="hold" grpId="0" nodeType="afterEffect">
                                  <p:stCondLst>
                                    <p:cond delay="2000"/>
                                  </p:stCondLst>
                                  <p:childTnLst>
                                    <p:set>
                                      <p:cBhvr>
                                        <p:cTn id="18" dur="1" fill="hold">
                                          <p:stCondLst>
                                            <p:cond delay="0"/>
                                          </p:stCondLst>
                                        </p:cTn>
                                        <p:tgtEl>
                                          <p:spTgt spid="18439"/>
                                        </p:tgtEl>
                                        <p:attrNameLst>
                                          <p:attrName>style.visibility</p:attrName>
                                        </p:attrNameLst>
                                      </p:cBhvr>
                                      <p:to>
                                        <p:strVal val="visible"/>
                                      </p:to>
                                    </p:set>
                                    <p:animEffect transition="in" filter="slide(fromTop)">
                                      <p:cBhvr>
                                        <p:cTn id="19" dur="500"/>
                                        <p:tgtEl>
                                          <p:spTgt spid="18439"/>
                                        </p:tgtEl>
                                      </p:cBhvr>
                                    </p:animEffect>
                                  </p:childTnLst>
                                </p:cTn>
                              </p:par>
                            </p:childTnLst>
                          </p:cTn>
                        </p:par>
                        <p:par>
                          <p:cTn id="20" fill="hold">
                            <p:stCondLst>
                              <p:cond delay="8000"/>
                            </p:stCondLst>
                            <p:childTnLst>
                              <p:par>
                                <p:cTn id="21" presetID="12" presetClass="entr" presetSubtype="1" fill="hold" grpId="0" nodeType="afterEffect">
                                  <p:stCondLst>
                                    <p:cond delay="2000"/>
                                  </p:stCondLst>
                                  <p:childTnLst>
                                    <p:set>
                                      <p:cBhvr>
                                        <p:cTn id="22" dur="1" fill="hold">
                                          <p:stCondLst>
                                            <p:cond delay="0"/>
                                          </p:stCondLst>
                                        </p:cTn>
                                        <p:tgtEl>
                                          <p:spTgt spid="18438"/>
                                        </p:tgtEl>
                                        <p:attrNameLst>
                                          <p:attrName>style.visibility</p:attrName>
                                        </p:attrNameLst>
                                      </p:cBhvr>
                                      <p:to>
                                        <p:strVal val="visible"/>
                                      </p:to>
                                    </p:set>
                                    <p:animEffect transition="in" filter="slide(fromTop)">
                                      <p:cBhvr>
                                        <p:cTn id="23" dur="500"/>
                                        <p:tgtEl>
                                          <p:spTgt spid="18438"/>
                                        </p:tgtEl>
                                      </p:cBhvr>
                                    </p:animEffect>
                                  </p:childTnLst>
                                </p:cTn>
                              </p:par>
                            </p:childTnLst>
                          </p:cTn>
                        </p:par>
                        <p:par>
                          <p:cTn id="24" fill="hold">
                            <p:stCondLst>
                              <p:cond delay="10500"/>
                            </p:stCondLst>
                            <p:childTnLst>
                              <p:par>
                                <p:cTn id="25" presetID="12" presetClass="entr" presetSubtype="1" fill="hold" grpId="0" nodeType="afterEffect">
                                  <p:stCondLst>
                                    <p:cond delay="2000"/>
                                  </p:stCondLst>
                                  <p:childTnLst>
                                    <p:set>
                                      <p:cBhvr>
                                        <p:cTn id="26" dur="1" fill="hold">
                                          <p:stCondLst>
                                            <p:cond delay="0"/>
                                          </p:stCondLst>
                                        </p:cTn>
                                        <p:tgtEl>
                                          <p:spTgt spid="18437"/>
                                        </p:tgtEl>
                                        <p:attrNameLst>
                                          <p:attrName>style.visibility</p:attrName>
                                        </p:attrNameLst>
                                      </p:cBhvr>
                                      <p:to>
                                        <p:strVal val="visible"/>
                                      </p:to>
                                    </p:set>
                                    <p:animEffect transition="in" filter="slide(fromTop)">
                                      <p:cBhvr>
                                        <p:cTn id="27" dur="500"/>
                                        <p:tgtEl>
                                          <p:spTgt spid="18437"/>
                                        </p:tgtEl>
                                      </p:cBhvr>
                                    </p:animEffect>
                                  </p:childTnLst>
                                </p:cTn>
                              </p:par>
                            </p:childTnLst>
                          </p:cTn>
                        </p:par>
                        <p:par>
                          <p:cTn id="28" fill="hold">
                            <p:stCondLst>
                              <p:cond delay="13000"/>
                            </p:stCondLst>
                            <p:childTnLst>
                              <p:par>
                                <p:cTn id="29" presetID="12" presetClass="entr" presetSubtype="1" fill="hold" grpId="0" nodeType="afterEffect">
                                  <p:stCondLst>
                                    <p:cond delay="2000"/>
                                  </p:stCondLst>
                                  <p:childTnLst>
                                    <p:set>
                                      <p:cBhvr>
                                        <p:cTn id="30" dur="1" fill="hold">
                                          <p:stCondLst>
                                            <p:cond delay="0"/>
                                          </p:stCondLst>
                                        </p:cTn>
                                        <p:tgtEl>
                                          <p:spTgt spid="18436"/>
                                        </p:tgtEl>
                                        <p:attrNameLst>
                                          <p:attrName>style.visibility</p:attrName>
                                        </p:attrNameLst>
                                      </p:cBhvr>
                                      <p:to>
                                        <p:strVal val="visible"/>
                                      </p:to>
                                    </p:set>
                                    <p:animEffect transition="in" filter="slide(fromTop)">
                                      <p:cBhvr>
                                        <p:cTn id="31" dur="500"/>
                                        <p:tgtEl>
                                          <p:spTgt spid="18436"/>
                                        </p:tgtEl>
                                      </p:cBhvr>
                                    </p:animEffect>
                                  </p:childTnLst>
                                </p:cTn>
                              </p:par>
                            </p:childTnLst>
                          </p:cTn>
                        </p:par>
                        <p:par>
                          <p:cTn id="32" fill="hold">
                            <p:stCondLst>
                              <p:cond delay="15500"/>
                            </p:stCondLst>
                            <p:childTnLst>
                              <p:par>
                                <p:cTn id="33" presetID="12" presetClass="entr" presetSubtype="1" fill="hold" grpId="0" nodeType="afterEffect">
                                  <p:stCondLst>
                                    <p:cond delay="2000"/>
                                  </p:stCondLst>
                                  <p:childTnLst>
                                    <p:set>
                                      <p:cBhvr>
                                        <p:cTn id="34" dur="1" fill="hold">
                                          <p:stCondLst>
                                            <p:cond delay="0"/>
                                          </p:stCondLst>
                                        </p:cTn>
                                        <p:tgtEl>
                                          <p:spTgt spid="18435"/>
                                        </p:tgtEl>
                                        <p:attrNameLst>
                                          <p:attrName>style.visibility</p:attrName>
                                        </p:attrNameLst>
                                      </p:cBhvr>
                                      <p:to>
                                        <p:strVal val="visible"/>
                                      </p:to>
                                    </p:set>
                                    <p:animEffect transition="in" filter="slide(fromTop)">
                                      <p:cBhvr>
                                        <p:cTn id="35" dur="500"/>
                                        <p:tgtEl>
                                          <p:spTgt spid="18435"/>
                                        </p:tgtEl>
                                      </p:cBhvr>
                                    </p:animEffect>
                                  </p:childTnLst>
                                </p:cTn>
                              </p:par>
                            </p:childTnLst>
                          </p:cTn>
                        </p:par>
                        <p:par>
                          <p:cTn id="36" fill="hold">
                            <p:stCondLst>
                              <p:cond delay="18000"/>
                            </p:stCondLst>
                            <p:childTnLst>
                              <p:par>
                                <p:cTn id="37" presetID="12" presetClass="entr" presetSubtype="1" fill="hold" grpId="0" nodeType="afterEffect">
                                  <p:stCondLst>
                                    <p:cond delay="2000"/>
                                  </p:stCondLst>
                                  <p:childTnLst>
                                    <p:set>
                                      <p:cBhvr>
                                        <p:cTn id="38" dur="1" fill="hold">
                                          <p:stCondLst>
                                            <p:cond delay="0"/>
                                          </p:stCondLst>
                                        </p:cTn>
                                        <p:tgtEl>
                                          <p:spTgt spid="18434"/>
                                        </p:tgtEl>
                                        <p:attrNameLst>
                                          <p:attrName>style.visibility</p:attrName>
                                        </p:attrNameLst>
                                      </p:cBhvr>
                                      <p:to>
                                        <p:strVal val="visible"/>
                                      </p:to>
                                    </p:set>
                                    <p:animEffect transition="in" filter="slide(fromTop)">
                                      <p:cBhvr>
                                        <p:cTn id="39" dur="500"/>
                                        <p:tgtEl>
                                          <p:spTgt spid="18434"/>
                                        </p:tgtEl>
                                      </p:cBhvr>
                                    </p:animEffect>
                                  </p:childTnLst>
                                </p:cTn>
                              </p:par>
                            </p:childTnLst>
                          </p:cTn>
                        </p:par>
                      </p:childTnLst>
                    </p:cTn>
                  </p:par>
                  <p:par>
                    <p:cTn id="40" fill="hold">
                      <p:stCondLst>
                        <p:cond delay="indefinite"/>
                      </p:stCondLst>
                      <p:childTnLst>
                        <p:par>
                          <p:cTn id="41" fill="hold">
                            <p:stCondLst>
                              <p:cond delay="0"/>
                            </p:stCondLst>
                            <p:childTnLst>
                              <p:par>
                                <p:cTn id="42" presetID="15" presetClass="entr" presetSubtype="0" fill="hold" nodeType="clickEffect">
                                  <p:stCondLst>
                                    <p:cond delay="0"/>
                                  </p:stCondLst>
                                  <p:childTnLst>
                                    <p:set>
                                      <p:cBhvr>
                                        <p:cTn id="43" dur="1" fill="hold">
                                          <p:stCondLst>
                                            <p:cond delay="0"/>
                                          </p:stCondLst>
                                        </p:cTn>
                                        <p:tgtEl>
                                          <p:spTgt spid="18448"/>
                                        </p:tgtEl>
                                        <p:attrNameLst>
                                          <p:attrName>style.visibility</p:attrName>
                                        </p:attrNameLst>
                                      </p:cBhvr>
                                      <p:to>
                                        <p:strVal val="visible"/>
                                      </p:to>
                                    </p:set>
                                    <p:anim calcmode="lin" valueType="num">
                                      <p:cBhvr>
                                        <p:cTn id="44" dur="1000" fill="hold"/>
                                        <p:tgtEl>
                                          <p:spTgt spid="18448"/>
                                        </p:tgtEl>
                                        <p:attrNameLst>
                                          <p:attrName>ppt_w</p:attrName>
                                        </p:attrNameLst>
                                      </p:cBhvr>
                                      <p:tavLst>
                                        <p:tav tm="0">
                                          <p:val>
                                            <p:fltVal val="0"/>
                                          </p:val>
                                        </p:tav>
                                        <p:tav tm="100000">
                                          <p:val>
                                            <p:strVal val="#ppt_w"/>
                                          </p:val>
                                        </p:tav>
                                      </p:tavLst>
                                    </p:anim>
                                    <p:anim calcmode="lin" valueType="num">
                                      <p:cBhvr>
                                        <p:cTn id="45" dur="1000" fill="hold"/>
                                        <p:tgtEl>
                                          <p:spTgt spid="18448"/>
                                        </p:tgtEl>
                                        <p:attrNameLst>
                                          <p:attrName>ppt_h</p:attrName>
                                        </p:attrNameLst>
                                      </p:cBhvr>
                                      <p:tavLst>
                                        <p:tav tm="0">
                                          <p:val>
                                            <p:fltVal val="0"/>
                                          </p:val>
                                        </p:tav>
                                        <p:tav tm="100000">
                                          <p:val>
                                            <p:strVal val="#ppt_h"/>
                                          </p:val>
                                        </p:tav>
                                      </p:tavLst>
                                    </p:anim>
                                    <p:anim calcmode="lin" valueType="num">
                                      <p:cBhvr>
                                        <p:cTn id="46" dur="1000" fill="hold"/>
                                        <p:tgtEl>
                                          <p:spTgt spid="18448"/>
                                        </p:tgtEl>
                                        <p:attrNameLst>
                                          <p:attrName>ppt_x</p:attrName>
                                        </p:attrNameLst>
                                      </p:cBhvr>
                                      <p:tavLst>
                                        <p:tav tm="0" fmla="#ppt_x+(cos(-2*pi*(1-$))*-#ppt_x-sin(-2*pi*(1-$))*(1-#ppt_y))*(1-$)">
                                          <p:val>
                                            <p:fltVal val="0"/>
                                          </p:val>
                                        </p:tav>
                                        <p:tav tm="100000">
                                          <p:val>
                                            <p:fltVal val="1"/>
                                          </p:val>
                                        </p:tav>
                                      </p:tavLst>
                                    </p:anim>
                                    <p:anim calcmode="lin" valueType="num">
                                      <p:cBhvr>
                                        <p:cTn id="47" dur="1000" fill="hold"/>
                                        <p:tgtEl>
                                          <p:spTgt spid="18448"/>
                                        </p:tgtEl>
                                        <p:attrNameLst>
                                          <p:attrName>ppt_y</p:attrName>
                                        </p:attrNameLst>
                                      </p:cBhvr>
                                      <p:tavLst>
                                        <p:tav tm="0" fmla="#ppt_y+(sin(-2*pi*(1-$))*-#ppt_x+cos(-2*pi*(1-$))*(1-#ppt_y))*(1-$)">
                                          <p:val>
                                            <p:fltVal val="0"/>
                                          </p:val>
                                        </p:tav>
                                        <p:tav tm="100000">
                                          <p:val>
                                            <p:fltVal val="1"/>
                                          </p:val>
                                        </p:tav>
                                      </p:tavLst>
                                    </p:anim>
                                  </p:childTnLst>
                                </p:cTn>
                              </p:par>
                            </p:childTnLst>
                          </p:cTn>
                        </p:par>
                        <p:par>
                          <p:cTn id="48" fill="hold">
                            <p:stCondLst>
                              <p:cond delay="1000"/>
                            </p:stCondLst>
                            <p:childTnLst>
                              <p:par>
                                <p:cTn id="49" presetID="12" presetClass="entr" presetSubtype="4" fill="hold" grpId="0" nodeType="afterEffect">
                                  <p:stCondLst>
                                    <p:cond delay="0"/>
                                  </p:stCondLst>
                                  <p:childTnLst>
                                    <p:set>
                                      <p:cBhvr>
                                        <p:cTn id="50" dur="1" fill="hold">
                                          <p:stCondLst>
                                            <p:cond delay="0"/>
                                          </p:stCondLst>
                                        </p:cTn>
                                        <p:tgtEl>
                                          <p:spTgt spid="18444"/>
                                        </p:tgtEl>
                                        <p:attrNameLst>
                                          <p:attrName>style.visibility</p:attrName>
                                        </p:attrNameLst>
                                      </p:cBhvr>
                                      <p:to>
                                        <p:strVal val="visible"/>
                                      </p:to>
                                    </p:set>
                                    <p:animEffect transition="in" filter="slide(fromBottom)">
                                      <p:cBhvr>
                                        <p:cTn id="51" dur="500"/>
                                        <p:tgtEl>
                                          <p:spTgt spid="18444"/>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18445"/>
                                        </p:tgtEl>
                                        <p:attrNameLst>
                                          <p:attrName>style.visibility</p:attrName>
                                        </p:attrNameLst>
                                      </p:cBhvr>
                                      <p:to>
                                        <p:strVal val="visible"/>
                                      </p:to>
                                    </p:set>
                                    <p:animEffect transition="in" filter="blinds(horizontal)">
                                      <p:cBhvr>
                                        <p:cTn id="56" dur="500"/>
                                        <p:tgtEl>
                                          <p:spTgt spid="18445"/>
                                        </p:tgtEl>
                                      </p:cBhvr>
                                    </p:animEffect>
                                  </p:childTnLst>
                                </p:cTn>
                              </p:par>
                              <p:par>
                                <p:cTn id="57" presetID="20" presetClass="entr" presetSubtype="0" fill="hold" grpId="0" nodeType="withEffect">
                                  <p:stCondLst>
                                    <p:cond delay="0"/>
                                  </p:stCondLst>
                                  <p:childTnLst>
                                    <p:set>
                                      <p:cBhvr>
                                        <p:cTn id="58" dur="1" fill="hold">
                                          <p:stCondLst>
                                            <p:cond delay="0"/>
                                          </p:stCondLst>
                                        </p:cTn>
                                        <p:tgtEl>
                                          <p:spTgt spid="18446"/>
                                        </p:tgtEl>
                                        <p:attrNameLst>
                                          <p:attrName>style.visibility</p:attrName>
                                        </p:attrNameLst>
                                      </p:cBhvr>
                                      <p:to>
                                        <p:strVal val="visible"/>
                                      </p:to>
                                    </p:set>
                                    <p:animEffect transition="in" filter="wedge">
                                      <p:cBhvr>
                                        <p:cTn id="59" dur="500"/>
                                        <p:tgtEl>
                                          <p:spTgt spid="184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autoUpdateAnimBg="0"/>
      <p:bldP spid="18435" grpId="0" animBg="1"/>
      <p:bldP spid="18436" grpId="0" autoUpdateAnimBg="0"/>
      <p:bldP spid="18437" grpId="0" animBg="1"/>
      <p:bldP spid="18438" grpId="0" autoUpdateAnimBg="0"/>
      <p:bldP spid="18439" grpId="0" animBg="1"/>
      <p:bldP spid="18440" grpId="0" autoUpdateAnimBg="0"/>
      <p:bldP spid="18441" grpId="0" animBg="1"/>
      <p:bldP spid="18442" grpId="0" autoUpdateAnimBg="0"/>
      <p:bldP spid="18444" grpId="0" autoUpdateAnimBg="0"/>
      <p:bldP spid="18445" grpId="0" autoUpdateAnimBg="0"/>
      <p:bldP spid="18446"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日期占位符 2"/>
          <p:cNvSpPr>
            <a:spLocks noGrp="1"/>
          </p:cNvSpPr>
          <p:nvPr>
            <p:ph type="dt" sz="half" idx="11"/>
          </p:nvPr>
        </p:nvSpPr>
        <p:spPr/>
        <p:txBody>
          <a:bodyPr/>
          <a:lstStyle/>
          <a:p>
            <a:fld id="{C2C0820A-CCF7-4730-9F73-38BCCFBA15B8}" type="datetime1">
              <a:rPr lang="zh-CN" altLang="en-US"/>
              <a:pPr/>
              <a:t>2012-05-14</a:t>
            </a:fld>
            <a:endParaRPr lang="en-US" altLang="zh-CN"/>
          </a:p>
        </p:txBody>
      </p:sp>
      <p:sp>
        <p:nvSpPr>
          <p:cNvPr id="20494" name="Text Box 14"/>
          <p:cNvSpPr txBox="1">
            <a:spLocks noChangeArrowheads="1"/>
          </p:cNvSpPr>
          <p:nvPr/>
        </p:nvSpPr>
        <p:spPr bwMode="auto">
          <a:xfrm>
            <a:off x="1219200" y="1295400"/>
            <a:ext cx="7924800" cy="946150"/>
          </a:xfrm>
          <a:prstGeom prst="rect">
            <a:avLst/>
          </a:prstGeom>
          <a:noFill/>
          <a:ln w="9525">
            <a:noFill/>
            <a:miter lim="800000"/>
            <a:headEnd/>
            <a:tailEnd/>
          </a:ln>
          <a:effectLst/>
        </p:spPr>
        <p:txBody>
          <a:bodyPr>
            <a:spAutoFit/>
          </a:bodyPr>
          <a:lstStyle/>
          <a:p>
            <a:r>
              <a:rPr lang="en-US" altLang="zh-CN" sz="2800">
                <a:latin typeface="宋体" pitchFamily="2" charset="-122"/>
                <a:ea typeface="宋体" pitchFamily="2" charset="-122"/>
              </a:rPr>
              <a:t>DNA</a:t>
            </a:r>
            <a:r>
              <a:rPr lang="zh-CN" altLang="en-US" sz="2800">
                <a:latin typeface="宋体" pitchFamily="2" charset="-122"/>
                <a:ea typeface="宋体" pitchFamily="2" charset="-122"/>
              </a:rPr>
              <a:t>分子中发生的 </a:t>
            </a:r>
            <a:r>
              <a:rPr lang="zh-CN" altLang="en-US" sz="2800" u="sng">
                <a:latin typeface="宋体" pitchFamily="2" charset="-122"/>
                <a:ea typeface="宋体" pitchFamily="2" charset="-122"/>
              </a:rPr>
              <a:t>           </a:t>
            </a:r>
            <a:r>
              <a:rPr lang="zh-CN" altLang="en-US" sz="2800">
                <a:latin typeface="宋体" pitchFamily="2" charset="-122"/>
                <a:ea typeface="宋体" pitchFamily="2" charset="-122"/>
              </a:rPr>
              <a:t> 改变。</a:t>
            </a:r>
          </a:p>
          <a:p>
            <a:r>
              <a:rPr lang="zh-CN" altLang="en-US" sz="2800">
                <a:latin typeface="宋体" pitchFamily="2" charset="-122"/>
                <a:ea typeface="宋体" pitchFamily="2" charset="-122"/>
              </a:rPr>
              <a:t>包括</a:t>
            </a:r>
            <a:r>
              <a:rPr lang="zh-CN" altLang="en-US" sz="2800">
                <a:solidFill>
                  <a:srgbClr val="FF0000"/>
                </a:solidFill>
                <a:latin typeface="宋体" pitchFamily="2" charset="-122"/>
                <a:ea typeface="宋体" pitchFamily="2" charset="-122"/>
              </a:rPr>
              <a:t>碱基对</a:t>
            </a:r>
            <a:r>
              <a:rPr lang="zh-CN" altLang="en-US" sz="2800">
                <a:latin typeface="宋体" pitchFamily="2" charset="-122"/>
                <a:ea typeface="宋体" pitchFamily="2" charset="-122"/>
              </a:rPr>
              <a:t>的</a:t>
            </a:r>
            <a:r>
              <a:rPr lang="zh-CN" altLang="en-US" sz="2800" u="sng">
                <a:latin typeface="宋体" pitchFamily="2" charset="-122"/>
                <a:ea typeface="宋体" pitchFamily="2" charset="-122"/>
              </a:rPr>
              <a:t>     </a:t>
            </a:r>
            <a:r>
              <a:rPr lang="zh-CN" altLang="en-US" sz="2800">
                <a:latin typeface="宋体" pitchFamily="2" charset="-122"/>
                <a:ea typeface="宋体" pitchFamily="2" charset="-122"/>
              </a:rPr>
              <a:t>、</a:t>
            </a:r>
            <a:r>
              <a:rPr lang="zh-CN" altLang="en-US" sz="2800" u="sng">
                <a:latin typeface="宋体" pitchFamily="2" charset="-122"/>
                <a:ea typeface="宋体" pitchFamily="2" charset="-122"/>
              </a:rPr>
              <a:t>      </a:t>
            </a:r>
            <a:r>
              <a:rPr lang="zh-CN" altLang="en-US" sz="2800">
                <a:latin typeface="宋体" pitchFamily="2" charset="-122"/>
                <a:ea typeface="宋体" pitchFamily="2" charset="-122"/>
              </a:rPr>
              <a:t>和</a:t>
            </a:r>
            <a:r>
              <a:rPr lang="zh-CN" altLang="en-US" sz="2800" u="sng">
                <a:latin typeface="宋体" pitchFamily="2" charset="-122"/>
                <a:ea typeface="宋体" pitchFamily="2" charset="-122"/>
              </a:rPr>
              <a:t>     </a:t>
            </a:r>
            <a:r>
              <a:rPr lang="zh-CN" altLang="en-US" sz="2800">
                <a:latin typeface="宋体" pitchFamily="2" charset="-122"/>
                <a:ea typeface="宋体" pitchFamily="2" charset="-122"/>
              </a:rPr>
              <a:t>。</a:t>
            </a:r>
            <a:r>
              <a:rPr lang="zh-CN" altLang="en-US" sz="2800">
                <a:latin typeface="华文仿宋" pitchFamily="2" charset="-122"/>
                <a:ea typeface="华文仿宋" pitchFamily="2" charset="-122"/>
              </a:rPr>
              <a:t>        </a:t>
            </a:r>
          </a:p>
        </p:txBody>
      </p:sp>
      <p:sp>
        <p:nvSpPr>
          <p:cNvPr id="20495" name="Text Box 15"/>
          <p:cNvSpPr txBox="1">
            <a:spLocks noChangeArrowheads="1"/>
          </p:cNvSpPr>
          <p:nvPr/>
        </p:nvSpPr>
        <p:spPr bwMode="auto">
          <a:xfrm>
            <a:off x="4781560" y="1706554"/>
            <a:ext cx="1219200" cy="579438"/>
          </a:xfrm>
          <a:prstGeom prst="rect">
            <a:avLst/>
          </a:prstGeom>
          <a:noFill/>
          <a:ln w="9525">
            <a:noFill/>
            <a:miter lim="800000"/>
            <a:headEnd/>
            <a:tailEnd/>
          </a:ln>
          <a:effectLst/>
        </p:spPr>
        <p:txBody>
          <a:bodyPr>
            <a:spAutoFit/>
          </a:bodyPr>
          <a:lstStyle/>
          <a:p>
            <a:r>
              <a:rPr lang="zh-CN" altLang="en-US" sz="3200" dirty="0">
                <a:solidFill>
                  <a:srgbClr val="0000FF"/>
                </a:solidFill>
                <a:ea typeface="楷体_GB2312" pitchFamily="49" charset="-122"/>
              </a:rPr>
              <a:t>增添</a:t>
            </a:r>
          </a:p>
        </p:txBody>
      </p:sp>
      <p:sp>
        <p:nvSpPr>
          <p:cNvPr id="20496" name="Text Box 16"/>
          <p:cNvSpPr txBox="1">
            <a:spLocks noChangeArrowheads="1"/>
          </p:cNvSpPr>
          <p:nvPr/>
        </p:nvSpPr>
        <p:spPr bwMode="auto">
          <a:xfrm>
            <a:off x="6067444" y="1643050"/>
            <a:ext cx="1219200" cy="579438"/>
          </a:xfrm>
          <a:prstGeom prst="rect">
            <a:avLst/>
          </a:prstGeom>
          <a:noFill/>
          <a:ln w="9525">
            <a:noFill/>
            <a:miter lim="800000"/>
            <a:headEnd/>
            <a:tailEnd/>
          </a:ln>
          <a:effectLst/>
        </p:spPr>
        <p:txBody>
          <a:bodyPr>
            <a:spAutoFit/>
          </a:bodyPr>
          <a:lstStyle/>
          <a:p>
            <a:r>
              <a:rPr lang="zh-CN" altLang="en-US" sz="3200" dirty="0">
                <a:solidFill>
                  <a:srgbClr val="0000FF"/>
                </a:solidFill>
                <a:ea typeface="楷体_GB2312" pitchFamily="49" charset="-122"/>
              </a:rPr>
              <a:t>缺失</a:t>
            </a:r>
          </a:p>
        </p:txBody>
      </p:sp>
      <p:sp>
        <p:nvSpPr>
          <p:cNvPr id="20497" name="Text Box 17"/>
          <p:cNvSpPr txBox="1">
            <a:spLocks noChangeArrowheads="1"/>
          </p:cNvSpPr>
          <p:nvPr/>
        </p:nvSpPr>
        <p:spPr bwMode="auto">
          <a:xfrm>
            <a:off x="3357554" y="1643050"/>
            <a:ext cx="1143000" cy="579438"/>
          </a:xfrm>
          <a:prstGeom prst="rect">
            <a:avLst/>
          </a:prstGeom>
          <a:noFill/>
          <a:ln w="9525">
            <a:noFill/>
            <a:miter lim="800000"/>
            <a:headEnd/>
            <a:tailEnd/>
          </a:ln>
          <a:effectLst/>
        </p:spPr>
        <p:txBody>
          <a:bodyPr>
            <a:spAutoFit/>
          </a:bodyPr>
          <a:lstStyle/>
          <a:p>
            <a:r>
              <a:rPr lang="zh-CN" altLang="en-US" sz="3200" dirty="0" smtClean="0">
                <a:solidFill>
                  <a:srgbClr val="0000FF"/>
                </a:solidFill>
                <a:ea typeface="楷体_GB2312" pitchFamily="49" charset="-122"/>
              </a:rPr>
              <a:t>替换</a:t>
            </a:r>
            <a:endParaRPr lang="zh-CN" altLang="en-US" sz="3200" dirty="0">
              <a:solidFill>
                <a:srgbClr val="0000FF"/>
              </a:solidFill>
              <a:ea typeface="楷体_GB2312" pitchFamily="49" charset="-122"/>
            </a:endParaRPr>
          </a:p>
        </p:txBody>
      </p:sp>
      <p:sp>
        <p:nvSpPr>
          <p:cNvPr id="20498" name="Text Box 18"/>
          <p:cNvSpPr txBox="1">
            <a:spLocks noChangeArrowheads="1"/>
          </p:cNvSpPr>
          <p:nvPr/>
        </p:nvSpPr>
        <p:spPr bwMode="auto">
          <a:xfrm>
            <a:off x="4154488" y="1265238"/>
            <a:ext cx="2362200" cy="579437"/>
          </a:xfrm>
          <a:prstGeom prst="rect">
            <a:avLst/>
          </a:prstGeom>
          <a:noFill/>
          <a:ln w="9525">
            <a:noFill/>
            <a:miter lim="800000"/>
            <a:headEnd/>
            <a:tailEnd/>
          </a:ln>
          <a:effectLst/>
        </p:spPr>
        <p:txBody>
          <a:bodyPr>
            <a:spAutoFit/>
          </a:bodyPr>
          <a:lstStyle/>
          <a:p>
            <a:r>
              <a:rPr lang="zh-CN" altLang="en-US" sz="3200">
                <a:solidFill>
                  <a:srgbClr val="0000FF"/>
                </a:solidFill>
                <a:ea typeface="楷体_GB2312" pitchFamily="49" charset="-122"/>
              </a:rPr>
              <a:t>基因结构</a:t>
            </a:r>
          </a:p>
        </p:txBody>
      </p:sp>
      <p:sp>
        <p:nvSpPr>
          <p:cNvPr id="20499" name="Rectangle 19"/>
          <p:cNvSpPr>
            <a:spLocks noChangeArrowheads="1"/>
          </p:cNvSpPr>
          <p:nvPr/>
        </p:nvSpPr>
        <p:spPr bwMode="auto">
          <a:xfrm>
            <a:off x="1979613" y="484188"/>
            <a:ext cx="6046787" cy="641350"/>
          </a:xfrm>
          <a:prstGeom prst="rect">
            <a:avLst/>
          </a:prstGeom>
          <a:noFill/>
          <a:ln w="9525">
            <a:noFill/>
            <a:miter lim="800000"/>
            <a:headEnd/>
            <a:tailEnd/>
          </a:ln>
          <a:effectLst/>
        </p:spPr>
        <p:txBody>
          <a:bodyPr>
            <a:spAutoFit/>
          </a:bodyPr>
          <a:lstStyle/>
          <a:p>
            <a:r>
              <a:rPr lang="zh-CN" altLang="en-US" sz="3600">
                <a:solidFill>
                  <a:srgbClr val="003300"/>
                </a:solidFill>
                <a:latin typeface="楷体_GB2312" pitchFamily="49" charset="-122"/>
                <a:ea typeface="楷体_GB2312" pitchFamily="49" charset="-122"/>
              </a:rPr>
              <a:t>（一）基因突变的概念：</a:t>
            </a:r>
          </a:p>
        </p:txBody>
      </p:sp>
      <p:sp>
        <p:nvSpPr>
          <p:cNvPr id="20500" name="Text Box 20"/>
          <p:cNvSpPr txBox="1">
            <a:spLocks noChangeArrowheads="1"/>
          </p:cNvSpPr>
          <p:nvPr/>
        </p:nvSpPr>
        <p:spPr bwMode="gray">
          <a:xfrm>
            <a:off x="7620000" y="6491288"/>
            <a:ext cx="1143000" cy="366712"/>
          </a:xfrm>
          <a:prstGeom prst="rect">
            <a:avLst/>
          </a:prstGeom>
          <a:solidFill>
            <a:schemeClr val="bg1"/>
          </a:solidFill>
          <a:ln w="9525">
            <a:noFill/>
            <a:miter lim="800000"/>
            <a:headEnd/>
            <a:tailEnd/>
          </a:ln>
          <a:effectLst/>
        </p:spPr>
        <p:txBody>
          <a:bodyPr>
            <a:spAutoFit/>
          </a:bodyPr>
          <a:lstStyle/>
          <a:p>
            <a:pPr>
              <a:spcBef>
                <a:spcPct val="50000"/>
              </a:spcBef>
            </a:pPr>
            <a:endParaRPr lang="zh-CN" altLang="zh-CN">
              <a:ea typeface="宋体" pitchFamily="2" charset="-122"/>
            </a:endParaRPr>
          </a:p>
        </p:txBody>
      </p:sp>
      <p:grpSp>
        <p:nvGrpSpPr>
          <p:cNvPr id="20501" name="Group 21"/>
          <p:cNvGrpSpPr>
            <a:grpSpLocks/>
          </p:cNvGrpSpPr>
          <p:nvPr/>
        </p:nvGrpSpPr>
        <p:grpSpPr bwMode="auto">
          <a:xfrm>
            <a:off x="1454150" y="2705100"/>
            <a:ext cx="1665288" cy="3519488"/>
            <a:chOff x="1080" y="1833"/>
            <a:chExt cx="1049" cy="2217"/>
          </a:xfrm>
        </p:grpSpPr>
        <p:sp>
          <p:nvSpPr>
            <p:cNvPr id="20502" name="Text Box 22"/>
            <p:cNvSpPr txBox="1">
              <a:spLocks noChangeArrowheads="1"/>
            </p:cNvSpPr>
            <p:nvPr/>
          </p:nvSpPr>
          <p:spPr bwMode="auto">
            <a:xfrm>
              <a:off x="1080" y="1833"/>
              <a:ext cx="901" cy="920"/>
            </a:xfrm>
            <a:prstGeom prst="rect">
              <a:avLst/>
            </a:prstGeom>
            <a:solidFill>
              <a:srgbClr val="003366"/>
            </a:solidFill>
            <a:ln w="63500" algn="ctr">
              <a:noFill/>
              <a:miter lim="800000"/>
              <a:headEnd/>
              <a:tailEnd type="none" w="lg" len="med"/>
            </a:ln>
            <a:effectLst/>
          </p:spPr>
          <p:txBody>
            <a:bodyPr lIns="0" tIns="0" rIns="0" bIns="0">
              <a:spAutoFit/>
            </a:bodyPr>
            <a:lstStyle/>
            <a:p>
              <a:pPr>
                <a:spcBef>
                  <a:spcPct val="50000"/>
                </a:spcBef>
              </a:pPr>
              <a:r>
                <a:rPr lang="en-US" altLang="zh-CN" sz="2400">
                  <a:solidFill>
                    <a:srgbClr val="FF00FF"/>
                  </a:solidFill>
                  <a:latin typeface="楷体_GB2312" pitchFamily="49" charset="-122"/>
                  <a:ea typeface="楷体_GB2312" pitchFamily="49" charset="-122"/>
                </a:rPr>
                <a:t>┯┯┯┯</a:t>
              </a:r>
              <a:br>
                <a:rPr lang="en-US" altLang="zh-CN" sz="2400">
                  <a:solidFill>
                    <a:srgbClr val="FF00FF"/>
                  </a:solidFill>
                  <a:latin typeface="楷体_GB2312" pitchFamily="49" charset="-122"/>
                  <a:ea typeface="楷体_GB2312" pitchFamily="49" charset="-122"/>
                </a:rPr>
              </a:br>
              <a:r>
                <a:rPr lang="zh-CN" altLang="en-US" sz="2400">
                  <a:solidFill>
                    <a:srgbClr val="FF00FF"/>
                  </a:solidFill>
                  <a:latin typeface="楷体_GB2312" pitchFamily="49" charset="-122"/>
                  <a:ea typeface="楷体_GB2312" pitchFamily="49" charset="-122"/>
                </a:rPr>
                <a:t>Ａ</a:t>
              </a:r>
              <a:r>
                <a:rPr lang="zh-CN" altLang="en-US" sz="2400">
                  <a:solidFill>
                    <a:srgbClr val="FFFF00"/>
                  </a:solidFill>
                  <a:latin typeface="楷体_GB2312" pitchFamily="49" charset="-122"/>
                  <a:ea typeface="楷体_GB2312" pitchFamily="49" charset="-122"/>
                </a:rPr>
                <a:t>Ｔ</a:t>
              </a:r>
              <a:r>
                <a:rPr lang="zh-CN" altLang="en-US" sz="2400">
                  <a:solidFill>
                    <a:srgbClr val="FF00FF"/>
                  </a:solidFill>
                  <a:latin typeface="楷体_GB2312" pitchFamily="49" charset="-122"/>
                  <a:ea typeface="楷体_GB2312" pitchFamily="49" charset="-122"/>
                </a:rPr>
                <a:t>ＧＣ</a:t>
              </a:r>
              <a:br>
                <a:rPr lang="zh-CN" altLang="en-US" sz="2400">
                  <a:solidFill>
                    <a:srgbClr val="FF00FF"/>
                  </a:solidFill>
                  <a:latin typeface="楷体_GB2312" pitchFamily="49" charset="-122"/>
                  <a:ea typeface="楷体_GB2312" pitchFamily="49" charset="-122"/>
                </a:rPr>
              </a:br>
              <a:r>
                <a:rPr lang="zh-CN" altLang="en-US" sz="2400">
                  <a:solidFill>
                    <a:srgbClr val="FF00FF"/>
                  </a:solidFill>
                  <a:latin typeface="楷体_GB2312" pitchFamily="49" charset="-122"/>
                  <a:ea typeface="楷体_GB2312" pitchFamily="49" charset="-122"/>
                </a:rPr>
                <a:t>Ｔ</a:t>
              </a:r>
              <a:r>
                <a:rPr lang="zh-CN" altLang="en-US" sz="2400">
                  <a:solidFill>
                    <a:srgbClr val="FFFF00"/>
                  </a:solidFill>
                  <a:latin typeface="楷体_GB2312" pitchFamily="49" charset="-122"/>
                  <a:ea typeface="楷体_GB2312" pitchFamily="49" charset="-122"/>
                </a:rPr>
                <a:t>Ａ</a:t>
              </a:r>
              <a:r>
                <a:rPr lang="zh-CN" altLang="en-US" sz="2400">
                  <a:solidFill>
                    <a:srgbClr val="FF00FF"/>
                  </a:solidFill>
                  <a:latin typeface="楷体_GB2312" pitchFamily="49" charset="-122"/>
                  <a:ea typeface="楷体_GB2312" pitchFamily="49" charset="-122"/>
                </a:rPr>
                <a:t>ＣＧ</a:t>
              </a:r>
              <a:br>
                <a:rPr lang="zh-CN" altLang="en-US" sz="2400">
                  <a:solidFill>
                    <a:srgbClr val="FF00FF"/>
                  </a:solidFill>
                  <a:latin typeface="楷体_GB2312" pitchFamily="49" charset="-122"/>
                  <a:ea typeface="楷体_GB2312" pitchFamily="49" charset="-122"/>
                </a:rPr>
              </a:br>
              <a:r>
                <a:rPr lang="zh-CN" altLang="en-US" sz="2400">
                  <a:solidFill>
                    <a:srgbClr val="FF00FF"/>
                  </a:solidFill>
                  <a:latin typeface="楷体_GB2312" pitchFamily="49" charset="-122"/>
                  <a:ea typeface="楷体_GB2312" pitchFamily="49" charset="-122"/>
                </a:rPr>
                <a:t>┷┷┷┷</a:t>
              </a:r>
            </a:p>
          </p:txBody>
        </p:sp>
        <p:sp>
          <p:nvSpPr>
            <p:cNvPr id="20503" name="Text Box 23"/>
            <p:cNvSpPr txBox="1">
              <a:spLocks noChangeArrowheads="1"/>
            </p:cNvSpPr>
            <p:nvPr/>
          </p:nvSpPr>
          <p:spPr bwMode="auto">
            <a:xfrm>
              <a:off x="1089" y="3130"/>
              <a:ext cx="1040" cy="920"/>
            </a:xfrm>
            <a:prstGeom prst="rect">
              <a:avLst/>
            </a:prstGeom>
            <a:solidFill>
              <a:srgbClr val="003366"/>
            </a:solidFill>
            <a:ln w="63500" algn="ctr">
              <a:noFill/>
              <a:miter lim="800000"/>
              <a:headEnd/>
              <a:tailEnd type="none" w="lg" len="med"/>
            </a:ln>
            <a:effectLst/>
          </p:spPr>
          <p:txBody>
            <a:bodyPr lIns="0" tIns="0" rIns="0" bIns="0">
              <a:spAutoFit/>
            </a:bodyPr>
            <a:lstStyle/>
            <a:p>
              <a:pPr>
                <a:spcBef>
                  <a:spcPct val="50000"/>
                </a:spcBef>
              </a:pPr>
              <a:r>
                <a:rPr lang="en-US" altLang="zh-CN" sz="2400">
                  <a:solidFill>
                    <a:srgbClr val="FF00FF"/>
                  </a:solidFill>
                  <a:latin typeface="楷体_GB2312" pitchFamily="49" charset="-122"/>
                  <a:ea typeface="楷体_GB2312" pitchFamily="49" charset="-122"/>
                </a:rPr>
                <a:t>┯┯┯┯┯</a:t>
              </a:r>
              <a:br>
                <a:rPr lang="en-US" altLang="zh-CN" sz="2400">
                  <a:solidFill>
                    <a:srgbClr val="FF00FF"/>
                  </a:solidFill>
                  <a:latin typeface="楷体_GB2312" pitchFamily="49" charset="-122"/>
                  <a:ea typeface="楷体_GB2312" pitchFamily="49" charset="-122"/>
                </a:rPr>
              </a:br>
              <a:r>
                <a:rPr lang="zh-CN" altLang="en-US" sz="2400">
                  <a:solidFill>
                    <a:srgbClr val="FF00FF"/>
                  </a:solidFill>
                  <a:latin typeface="楷体_GB2312" pitchFamily="49" charset="-122"/>
                  <a:ea typeface="楷体_GB2312" pitchFamily="49" charset="-122"/>
                </a:rPr>
                <a:t>Ａ</a:t>
              </a:r>
              <a:r>
                <a:rPr lang="zh-CN" altLang="en-US" sz="2400">
                  <a:solidFill>
                    <a:srgbClr val="FFFF00"/>
                  </a:solidFill>
                  <a:latin typeface="楷体_GB2312" pitchFamily="49" charset="-122"/>
                  <a:ea typeface="楷体_GB2312" pitchFamily="49" charset="-122"/>
                </a:rPr>
                <a:t>ＴＡ</a:t>
              </a:r>
              <a:r>
                <a:rPr lang="zh-CN" altLang="en-US" sz="2400">
                  <a:solidFill>
                    <a:srgbClr val="FF00FF"/>
                  </a:solidFill>
                  <a:latin typeface="楷体_GB2312" pitchFamily="49" charset="-122"/>
                  <a:ea typeface="楷体_GB2312" pitchFamily="49" charset="-122"/>
                </a:rPr>
                <a:t>ＧＣ</a:t>
              </a:r>
              <a:br>
                <a:rPr lang="zh-CN" altLang="en-US" sz="2400">
                  <a:solidFill>
                    <a:srgbClr val="FF00FF"/>
                  </a:solidFill>
                  <a:latin typeface="楷体_GB2312" pitchFamily="49" charset="-122"/>
                  <a:ea typeface="楷体_GB2312" pitchFamily="49" charset="-122"/>
                </a:rPr>
              </a:br>
              <a:r>
                <a:rPr lang="zh-CN" altLang="en-US" sz="2400">
                  <a:solidFill>
                    <a:srgbClr val="FF00FF"/>
                  </a:solidFill>
                  <a:latin typeface="楷体_GB2312" pitchFamily="49" charset="-122"/>
                  <a:ea typeface="楷体_GB2312" pitchFamily="49" charset="-122"/>
                </a:rPr>
                <a:t>Ｔ</a:t>
              </a:r>
              <a:r>
                <a:rPr lang="zh-CN" altLang="en-US" sz="2400">
                  <a:solidFill>
                    <a:srgbClr val="FFFF00"/>
                  </a:solidFill>
                  <a:latin typeface="楷体_GB2312" pitchFamily="49" charset="-122"/>
                  <a:ea typeface="楷体_GB2312" pitchFamily="49" charset="-122"/>
                </a:rPr>
                <a:t>ＡＴ</a:t>
              </a:r>
              <a:r>
                <a:rPr lang="zh-CN" altLang="en-US" sz="2400">
                  <a:solidFill>
                    <a:srgbClr val="FF00FF"/>
                  </a:solidFill>
                  <a:latin typeface="楷体_GB2312" pitchFamily="49" charset="-122"/>
                  <a:ea typeface="楷体_GB2312" pitchFamily="49" charset="-122"/>
                </a:rPr>
                <a:t>ＣＧ</a:t>
              </a:r>
              <a:br>
                <a:rPr lang="zh-CN" altLang="en-US" sz="2400">
                  <a:solidFill>
                    <a:srgbClr val="FF00FF"/>
                  </a:solidFill>
                  <a:latin typeface="楷体_GB2312" pitchFamily="49" charset="-122"/>
                  <a:ea typeface="楷体_GB2312" pitchFamily="49" charset="-122"/>
                </a:rPr>
              </a:br>
              <a:r>
                <a:rPr lang="zh-CN" altLang="en-US" sz="2400">
                  <a:solidFill>
                    <a:srgbClr val="FF00FF"/>
                  </a:solidFill>
                  <a:latin typeface="楷体_GB2312" pitchFamily="49" charset="-122"/>
                  <a:ea typeface="楷体_GB2312" pitchFamily="49" charset="-122"/>
                </a:rPr>
                <a:t>┷┷┷┷┷</a:t>
              </a:r>
            </a:p>
          </p:txBody>
        </p:sp>
        <p:sp>
          <p:nvSpPr>
            <p:cNvPr id="20504" name="Line 24"/>
            <p:cNvSpPr>
              <a:spLocks noChangeShapeType="1"/>
            </p:cNvSpPr>
            <p:nvPr/>
          </p:nvSpPr>
          <p:spPr bwMode="auto">
            <a:xfrm>
              <a:off x="1542" y="2796"/>
              <a:ext cx="0" cy="279"/>
            </a:xfrm>
            <a:prstGeom prst="line">
              <a:avLst/>
            </a:prstGeom>
            <a:noFill/>
            <a:ln w="127000">
              <a:solidFill>
                <a:srgbClr val="FF6600"/>
              </a:solidFill>
              <a:round/>
              <a:headEnd/>
              <a:tailEnd type="triangle" w="lg" len="sm"/>
            </a:ln>
            <a:effectLst/>
          </p:spPr>
          <p:txBody>
            <a:bodyPr lIns="0" tIns="0" rIns="0" bIns="0">
              <a:spAutoFit/>
            </a:bodyPr>
            <a:lstStyle/>
            <a:p>
              <a:endParaRPr lang="zh-CN" altLang="en-US"/>
            </a:p>
          </p:txBody>
        </p:sp>
      </p:grpSp>
      <p:grpSp>
        <p:nvGrpSpPr>
          <p:cNvPr id="20505" name="Group 25"/>
          <p:cNvGrpSpPr>
            <a:grpSpLocks/>
          </p:cNvGrpSpPr>
          <p:nvPr/>
        </p:nvGrpSpPr>
        <p:grpSpPr bwMode="auto">
          <a:xfrm>
            <a:off x="4176713" y="2698750"/>
            <a:ext cx="1414462" cy="3532188"/>
            <a:chOff x="2786" y="1829"/>
            <a:chExt cx="891" cy="2225"/>
          </a:xfrm>
        </p:grpSpPr>
        <p:sp>
          <p:nvSpPr>
            <p:cNvPr id="20506" name="Text Box 26"/>
            <p:cNvSpPr txBox="1">
              <a:spLocks noChangeArrowheads="1"/>
            </p:cNvSpPr>
            <p:nvPr/>
          </p:nvSpPr>
          <p:spPr bwMode="auto">
            <a:xfrm>
              <a:off x="2795" y="1829"/>
              <a:ext cx="882" cy="920"/>
            </a:xfrm>
            <a:prstGeom prst="rect">
              <a:avLst/>
            </a:prstGeom>
            <a:solidFill>
              <a:srgbClr val="003366"/>
            </a:solidFill>
            <a:ln w="63500" algn="ctr">
              <a:noFill/>
              <a:miter lim="800000"/>
              <a:headEnd/>
              <a:tailEnd type="none" w="lg" len="med"/>
            </a:ln>
            <a:effectLst/>
          </p:spPr>
          <p:txBody>
            <a:bodyPr lIns="0" tIns="0" rIns="0" bIns="0">
              <a:spAutoFit/>
            </a:bodyPr>
            <a:lstStyle/>
            <a:p>
              <a:pPr>
                <a:spcBef>
                  <a:spcPct val="50000"/>
                </a:spcBef>
              </a:pPr>
              <a:r>
                <a:rPr lang="en-US" altLang="zh-CN" sz="2400">
                  <a:solidFill>
                    <a:srgbClr val="FF00FF"/>
                  </a:solidFill>
                  <a:latin typeface="楷体_GB2312" pitchFamily="49" charset="-122"/>
                  <a:ea typeface="楷体_GB2312" pitchFamily="49" charset="-122"/>
                </a:rPr>
                <a:t>┯┯┯┯</a:t>
              </a:r>
              <a:br>
                <a:rPr lang="en-US" altLang="zh-CN" sz="2400">
                  <a:solidFill>
                    <a:srgbClr val="FF00FF"/>
                  </a:solidFill>
                  <a:latin typeface="楷体_GB2312" pitchFamily="49" charset="-122"/>
                  <a:ea typeface="楷体_GB2312" pitchFamily="49" charset="-122"/>
                </a:rPr>
              </a:br>
              <a:r>
                <a:rPr lang="zh-CN" altLang="en-US" sz="2400">
                  <a:solidFill>
                    <a:srgbClr val="FF00FF"/>
                  </a:solidFill>
                  <a:latin typeface="楷体_GB2312" pitchFamily="49" charset="-122"/>
                  <a:ea typeface="楷体_GB2312" pitchFamily="49" charset="-122"/>
                </a:rPr>
                <a:t>Ａ</a:t>
              </a:r>
              <a:r>
                <a:rPr lang="zh-CN" altLang="en-US" sz="2400">
                  <a:solidFill>
                    <a:srgbClr val="FFFF00"/>
                  </a:solidFill>
                  <a:latin typeface="楷体_GB2312" pitchFamily="49" charset="-122"/>
                  <a:ea typeface="楷体_GB2312" pitchFamily="49" charset="-122"/>
                </a:rPr>
                <a:t>Ｔ</a:t>
              </a:r>
              <a:r>
                <a:rPr lang="zh-CN" altLang="en-US" sz="2400">
                  <a:solidFill>
                    <a:srgbClr val="FF00FF"/>
                  </a:solidFill>
                  <a:latin typeface="楷体_GB2312" pitchFamily="49" charset="-122"/>
                  <a:ea typeface="楷体_GB2312" pitchFamily="49" charset="-122"/>
                </a:rPr>
                <a:t>ＧＣ</a:t>
              </a:r>
              <a:br>
                <a:rPr lang="zh-CN" altLang="en-US" sz="2400">
                  <a:solidFill>
                    <a:srgbClr val="FF00FF"/>
                  </a:solidFill>
                  <a:latin typeface="楷体_GB2312" pitchFamily="49" charset="-122"/>
                  <a:ea typeface="楷体_GB2312" pitchFamily="49" charset="-122"/>
                </a:rPr>
              </a:br>
              <a:r>
                <a:rPr lang="zh-CN" altLang="en-US" sz="2400">
                  <a:solidFill>
                    <a:srgbClr val="FF00FF"/>
                  </a:solidFill>
                  <a:latin typeface="楷体_GB2312" pitchFamily="49" charset="-122"/>
                  <a:ea typeface="楷体_GB2312" pitchFamily="49" charset="-122"/>
                </a:rPr>
                <a:t>Ｔ</a:t>
              </a:r>
              <a:r>
                <a:rPr lang="zh-CN" altLang="en-US" sz="2400">
                  <a:solidFill>
                    <a:srgbClr val="FFFF00"/>
                  </a:solidFill>
                  <a:latin typeface="楷体_GB2312" pitchFamily="49" charset="-122"/>
                  <a:ea typeface="楷体_GB2312" pitchFamily="49" charset="-122"/>
                </a:rPr>
                <a:t>Ａ</a:t>
              </a:r>
              <a:r>
                <a:rPr lang="zh-CN" altLang="en-US" sz="2400">
                  <a:solidFill>
                    <a:srgbClr val="FF00FF"/>
                  </a:solidFill>
                  <a:latin typeface="楷体_GB2312" pitchFamily="49" charset="-122"/>
                  <a:ea typeface="楷体_GB2312" pitchFamily="49" charset="-122"/>
                </a:rPr>
                <a:t>ＣＧ</a:t>
              </a:r>
              <a:br>
                <a:rPr lang="zh-CN" altLang="en-US" sz="2400">
                  <a:solidFill>
                    <a:srgbClr val="FF00FF"/>
                  </a:solidFill>
                  <a:latin typeface="楷体_GB2312" pitchFamily="49" charset="-122"/>
                  <a:ea typeface="楷体_GB2312" pitchFamily="49" charset="-122"/>
                </a:rPr>
              </a:br>
              <a:r>
                <a:rPr lang="zh-CN" altLang="en-US" sz="2400">
                  <a:solidFill>
                    <a:srgbClr val="FF00FF"/>
                  </a:solidFill>
                  <a:latin typeface="楷体_GB2312" pitchFamily="49" charset="-122"/>
                  <a:ea typeface="楷体_GB2312" pitchFamily="49" charset="-122"/>
                </a:rPr>
                <a:t>┷┷┷┷</a:t>
              </a:r>
            </a:p>
          </p:txBody>
        </p:sp>
        <p:sp>
          <p:nvSpPr>
            <p:cNvPr id="20507" name="Text Box 27"/>
            <p:cNvSpPr txBox="1">
              <a:spLocks noChangeArrowheads="1"/>
            </p:cNvSpPr>
            <p:nvPr/>
          </p:nvSpPr>
          <p:spPr bwMode="auto">
            <a:xfrm>
              <a:off x="2786" y="3134"/>
              <a:ext cx="882" cy="920"/>
            </a:xfrm>
            <a:prstGeom prst="rect">
              <a:avLst/>
            </a:prstGeom>
            <a:solidFill>
              <a:srgbClr val="003366"/>
            </a:solidFill>
            <a:ln w="63500" algn="ctr">
              <a:noFill/>
              <a:miter lim="800000"/>
              <a:headEnd/>
              <a:tailEnd type="none" w="lg" len="med"/>
            </a:ln>
            <a:effectLst/>
          </p:spPr>
          <p:txBody>
            <a:bodyPr lIns="0" tIns="0" rIns="0" bIns="0">
              <a:spAutoFit/>
            </a:bodyPr>
            <a:lstStyle/>
            <a:p>
              <a:pPr>
                <a:spcBef>
                  <a:spcPct val="50000"/>
                </a:spcBef>
              </a:pPr>
              <a:r>
                <a:rPr lang="en-US" altLang="zh-CN" sz="2400">
                  <a:solidFill>
                    <a:srgbClr val="FF00FF"/>
                  </a:solidFill>
                  <a:latin typeface="楷体_GB2312" pitchFamily="49" charset="-122"/>
                  <a:ea typeface="楷体_GB2312" pitchFamily="49" charset="-122"/>
                </a:rPr>
                <a:t>┯┯┯</a:t>
              </a:r>
              <a:br>
                <a:rPr lang="en-US" altLang="zh-CN" sz="2400">
                  <a:solidFill>
                    <a:srgbClr val="FF00FF"/>
                  </a:solidFill>
                  <a:latin typeface="楷体_GB2312" pitchFamily="49" charset="-122"/>
                  <a:ea typeface="楷体_GB2312" pitchFamily="49" charset="-122"/>
                </a:rPr>
              </a:br>
              <a:r>
                <a:rPr lang="zh-CN" altLang="en-US" sz="2400">
                  <a:solidFill>
                    <a:srgbClr val="FF00FF"/>
                  </a:solidFill>
                  <a:latin typeface="楷体_GB2312" pitchFamily="49" charset="-122"/>
                  <a:ea typeface="楷体_GB2312" pitchFamily="49" charset="-122"/>
                </a:rPr>
                <a:t>ＡＧＣ</a:t>
              </a:r>
              <a:br>
                <a:rPr lang="zh-CN" altLang="en-US" sz="2400">
                  <a:solidFill>
                    <a:srgbClr val="FF00FF"/>
                  </a:solidFill>
                  <a:latin typeface="楷体_GB2312" pitchFamily="49" charset="-122"/>
                  <a:ea typeface="楷体_GB2312" pitchFamily="49" charset="-122"/>
                </a:rPr>
              </a:br>
              <a:r>
                <a:rPr lang="zh-CN" altLang="en-US" sz="2400">
                  <a:solidFill>
                    <a:srgbClr val="FF00FF"/>
                  </a:solidFill>
                  <a:latin typeface="楷体_GB2312" pitchFamily="49" charset="-122"/>
                  <a:ea typeface="楷体_GB2312" pitchFamily="49" charset="-122"/>
                </a:rPr>
                <a:t>ＴＣＧ</a:t>
              </a:r>
              <a:br>
                <a:rPr lang="zh-CN" altLang="en-US" sz="2400">
                  <a:solidFill>
                    <a:srgbClr val="FF00FF"/>
                  </a:solidFill>
                  <a:latin typeface="楷体_GB2312" pitchFamily="49" charset="-122"/>
                  <a:ea typeface="楷体_GB2312" pitchFamily="49" charset="-122"/>
                </a:rPr>
              </a:br>
              <a:r>
                <a:rPr lang="zh-CN" altLang="en-US" sz="2400">
                  <a:solidFill>
                    <a:srgbClr val="FF00FF"/>
                  </a:solidFill>
                  <a:latin typeface="楷体_GB2312" pitchFamily="49" charset="-122"/>
                  <a:ea typeface="楷体_GB2312" pitchFamily="49" charset="-122"/>
                </a:rPr>
                <a:t>┷┷┷</a:t>
              </a:r>
            </a:p>
          </p:txBody>
        </p:sp>
        <p:sp>
          <p:nvSpPr>
            <p:cNvPr id="20508" name="Line 28"/>
            <p:cNvSpPr>
              <a:spLocks noChangeShapeType="1"/>
            </p:cNvSpPr>
            <p:nvPr/>
          </p:nvSpPr>
          <p:spPr bwMode="auto">
            <a:xfrm>
              <a:off x="3238" y="2786"/>
              <a:ext cx="0" cy="279"/>
            </a:xfrm>
            <a:prstGeom prst="line">
              <a:avLst/>
            </a:prstGeom>
            <a:noFill/>
            <a:ln w="127000">
              <a:solidFill>
                <a:srgbClr val="FF6600"/>
              </a:solidFill>
              <a:round/>
              <a:headEnd/>
              <a:tailEnd type="triangle" w="lg" len="sm"/>
            </a:ln>
            <a:effectLst/>
          </p:spPr>
          <p:txBody>
            <a:bodyPr lIns="0" tIns="0" rIns="0" bIns="0">
              <a:spAutoFit/>
            </a:bodyPr>
            <a:lstStyle/>
            <a:p>
              <a:endParaRPr lang="zh-CN" altLang="en-US"/>
            </a:p>
          </p:txBody>
        </p:sp>
      </p:grpSp>
      <p:grpSp>
        <p:nvGrpSpPr>
          <p:cNvPr id="20509" name="Group 29"/>
          <p:cNvGrpSpPr>
            <a:grpSpLocks/>
          </p:cNvGrpSpPr>
          <p:nvPr/>
        </p:nvGrpSpPr>
        <p:grpSpPr bwMode="auto">
          <a:xfrm>
            <a:off x="6835775" y="2687638"/>
            <a:ext cx="1400175" cy="3511550"/>
            <a:chOff x="4470" y="1822"/>
            <a:chExt cx="882" cy="2212"/>
          </a:xfrm>
        </p:grpSpPr>
        <p:sp>
          <p:nvSpPr>
            <p:cNvPr id="20510" name="Text Box 30"/>
            <p:cNvSpPr txBox="1">
              <a:spLocks noChangeArrowheads="1"/>
            </p:cNvSpPr>
            <p:nvPr/>
          </p:nvSpPr>
          <p:spPr bwMode="auto">
            <a:xfrm>
              <a:off x="4470" y="3114"/>
              <a:ext cx="882" cy="920"/>
            </a:xfrm>
            <a:prstGeom prst="rect">
              <a:avLst/>
            </a:prstGeom>
            <a:solidFill>
              <a:srgbClr val="003366"/>
            </a:solidFill>
            <a:ln w="63500" algn="ctr">
              <a:noFill/>
              <a:miter lim="800000"/>
              <a:headEnd/>
              <a:tailEnd type="none" w="lg" len="med"/>
            </a:ln>
            <a:effectLst/>
          </p:spPr>
          <p:txBody>
            <a:bodyPr lIns="0" tIns="0" rIns="0" bIns="0">
              <a:spAutoFit/>
            </a:bodyPr>
            <a:lstStyle/>
            <a:p>
              <a:pPr>
                <a:spcBef>
                  <a:spcPct val="50000"/>
                </a:spcBef>
              </a:pPr>
              <a:r>
                <a:rPr lang="en-US" altLang="zh-CN" sz="2400">
                  <a:solidFill>
                    <a:srgbClr val="FF00FF"/>
                  </a:solidFill>
                  <a:latin typeface="楷体_GB2312" pitchFamily="49" charset="-122"/>
                  <a:ea typeface="楷体_GB2312" pitchFamily="49" charset="-122"/>
                </a:rPr>
                <a:t>┯┯┯┯</a:t>
              </a:r>
              <a:br>
                <a:rPr lang="en-US" altLang="zh-CN" sz="2400">
                  <a:solidFill>
                    <a:srgbClr val="FF00FF"/>
                  </a:solidFill>
                  <a:latin typeface="楷体_GB2312" pitchFamily="49" charset="-122"/>
                  <a:ea typeface="楷体_GB2312" pitchFamily="49" charset="-122"/>
                </a:rPr>
              </a:br>
              <a:r>
                <a:rPr lang="zh-CN" altLang="en-US" sz="2400">
                  <a:solidFill>
                    <a:srgbClr val="FF00FF"/>
                  </a:solidFill>
                  <a:latin typeface="楷体_GB2312" pitchFamily="49" charset="-122"/>
                  <a:ea typeface="楷体_GB2312" pitchFamily="49" charset="-122"/>
                </a:rPr>
                <a:t>Ａ</a:t>
              </a:r>
              <a:r>
                <a:rPr lang="zh-CN" altLang="en-US" sz="2400">
                  <a:solidFill>
                    <a:srgbClr val="FFFF00"/>
                  </a:solidFill>
                  <a:latin typeface="楷体_GB2312" pitchFamily="49" charset="-122"/>
                  <a:ea typeface="楷体_GB2312" pitchFamily="49" charset="-122"/>
                </a:rPr>
                <a:t>Ｃ</a:t>
              </a:r>
              <a:r>
                <a:rPr lang="zh-CN" altLang="en-US" sz="2400">
                  <a:solidFill>
                    <a:srgbClr val="FF00FF"/>
                  </a:solidFill>
                  <a:latin typeface="楷体_GB2312" pitchFamily="49" charset="-122"/>
                  <a:ea typeface="楷体_GB2312" pitchFamily="49" charset="-122"/>
                </a:rPr>
                <a:t>ＧＣ</a:t>
              </a:r>
              <a:br>
                <a:rPr lang="zh-CN" altLang="en-US" sz="2400">
                  <a:solidFill>
                    <a:srgbClr val="FF00FF"/>
                  </a:solidFill>
                  <a:latin typeface="楷体_GB2312" pitchFamily="49" charset="-122"/>
                  <a:ea typeface="楷体_GB2312" pitchFamily="49" charset="-122"/>
                </a:rPr>
              </a:br>
              <a:r>
                <a:rPr lang="zh-CN" altLang="en-US" sz="2400">
                  <a:solidFill>
                    <a:srgbClr val="FF00FF"/>
                  </a:solidFill>
                  <a:latin typeface="楷体_GB2312" pitchFamily="49" charset="-122"/>
                  <a:ea typeface="楷体_GB2312" pitchFamily="49" charset="-122"/>
                </a:rPr>
                <a:t>Ｔ</a:t>
              </a:r>
              <a:r>
                <a:rPr lang="zh-CN" altLang="en-US" sz="2400">
                  <a:solidFill>
                    <a:srgbClr val="FFFF00"/>
                  </a:solidFill>
                  <a:latin typeface="楷体_GB2312" pitchFamily="49" charset="-122"/>
                  <a:ea typeface="楷体_GB2312" pitchFamily="49" charset="-122"/>
                </a:rPr>
                <a:t>Ｇ</a:t>
              </a:r>
              <a:r>
                <a:rPr lang="zh-CN" altLang="en-US" sz="2400">
                  <a:solidFill>
                    <a:srgbClr val="FF00FF"/>
                  </a:solidFill>
                  <a:latin typeface="楷体_GB2312" pitchFamily="49" charset="-122"/>
                  <a:ea typeface="楷体_GB2312" pitchFamily="49" charset="-122"/>
                </a:rPr>
                <a:t>ＣＧ</a:t>
              </a:r>
              <a:br>
                <a:rPr lang="zh-CN" altLang="en-US" sz="2400">
                  <a:solidFill>
                    <a:srgbClr val="FF00FF"/>
                  </a:solidFill>
                  <a:latin typeface="楷体_GB2312" pitchFamily="49" charset="-122"/>
                  <a:ea typeface="楷体_GB2312" pitchFamily="49" charset="-122"/>
                </a:rPr>
              </a:br>
              <a:r>
                <a:rPr lang="zh-CN" altLang="en-US" sz="2400">
                  <a:solidFill>
                    <a:srgbClr val="FF00FF"/>
                  </a:solidFill>
                  <a:latin typeface="楷体_GB2312" pitchFamily="49" charset="-122"/>
                  <a:ea typeface="楷体_GB2312" pitchFamily="49" charset="-122"/>
                </a:rPr>
                <a:t>┷┷┷┷</a:t>
              </a:r>
            </a:p>
          </p:txBody>
        </p:sp>
        <p:sp>
          <p:nvSpPr>
            <p:cNvPr id="20511" name="Text Box 31"/>
            <p:cNvSpPr txBox="1">
              <a:spLocks noChangeArrowheads="1"/>
            </p:cNvSpPr>
            <p:nvPr/>
          </p:nvSpPr>
          <p:spPr bwMode="auto">
            <a:xfrm>
              <a:off x="4470" y="1822"/>
              <a:ext cx="882" cy="920"/>
            </a:xfrm>
            <a:prstGeom prst="rect">
              <a:avLst/>
            </a:prstGeom>
            <a:solidFill>
              <a:srgbClr val="003366"/>
            </a:solidFill>
            <a:ln w="63500" algn="ctr">
              <a:noFill/>
              <a:miter lim="800000"/>
              <a:headEnd/>
              <a:tailEnd type="none" w="lg" len="med"/>
            </a:ln>
            <a:effectLst/>
          </p:spPr>
          <p:txBody>
            <a:bodyPr lIns="0" tIns="0" rIns="0" bIns="0">
              <a:spAutoFit/>
            </a:bodyPr>
            <a:lstStyle/>
            <a:p>
              <a:pPr>
                <a:spcBef>
                  <a:spcPct val="50000"/>
                </a:spcBef>
              </a:pPr>
              <a:r>
                <a:rPr lang="en-US" altLang="zh-CN" sz="2400">
                  <a:solidFill>
                    <a:srgbClr val="FF00FF"/>
                  </a:solidFill>
                  <a:latin typeface="楷体_GB2312" pitchFamily="49" charset="-122"/>
                  <a:ea typeface="楷体_GB2312" pitchFamily="49" charset="-122"/>
                </a:rPr>
                <a:t>┯┯┯┯</a:t>
              </a:r>
              <a:br>
                <a:rPr lang="en-US" altLang="zh-CN" sz="2400">
                  <a:solidFill>
                    <a:srgbClr val="FF00FF"/>
                  </a:solidFill>
                  <a:latin typeface="楷体_GB2312" pitchFamily="49" charset="-122"/>
                  <a:ea typeface="楷体_GB2312" pitchFamily="49" charset="-122"/>
                </a:rPr>
              </a:br>
              <a:r>
                <a:rPr lang="zh-CN" altLang="en-US" sz="2400">
                  <a:solidFill>
                    <a:srgbClr val="FF00FF"/>
                  </a:solidFill>
                  <a:latin typeface="楷体_GB2312" pitchFamily="49" charset="-122"/>
                  <a:ea typeface="楷体_GB2312" pitchFamily="49" charset="-122"/>
                </a:rPr>
                <a:t>Ａ</a:t>
              </a:r>
              <a:r>
                <a:rPr lang="zh-CN" altLang="en-US" sz="2400">
                  <a:solidFill>
                    <a:srgbClr val="FFFF00"/>
                  </a:solidFill>
                  <a:latin typeface="楷体_GB2312" pitchFamily="49" charset="-122"/>
                  <a:ea typeface="楷体_GB2312" pitchFamily="49" charset="-122"/>
                </a:rPr>
                <a:t>Ｔ</a:t>
              </a:r>
              <a:r>
                <a:rPr lang="zh-CN" altLang="en-US" sz="2400">
                  <a:solidFill>
                    <a:srgbClr val="FF00FF"/>
                  </a:solidFill>
                  <a:latin typeface="楷体_GB2312" pitchFamily="49" charset="-122"/>
                  <a:ea typeface="楷体_GB2312" pitchFamily="49" charset="-122"/>
                </a:rPr>
                <a:t>ＧＣ</a:t>
              </a:r>
              <a:br>
                <a:rPr lang="zh-CN" altLang="en-US" sz="2400">
                  <a:solidFill>
                    <a:srgbClr val="FF00FF"/>
                  </a:solidFill>
                  <a:latin typeface="楷体_GB2312" pitchFamily="49" charset="-122"/>
                  <a:ea typeface="楷体_GB2312" pitchFamily="49" charset="-122"/>
                </a:rPr>
              </a:br>
              <a:r>
                <a:rPr lang="zh-CN" altLang="en-US" sz="2400">
                  <a:solidFill>
                    <a:srgbClr val="FF00FF"/>
                  </a:solidFill>
                  <a:latin typeface="楷体_GB2312" pitchFamily="49" charset="-122"/>
                  <a:ea typeface="楷体_GB2312" pitchFamily="49" charset="-122"/>
                </a:rPr>
                <a:t>Ｔ</a:t>
              </a:r>
              <a:r>
                <a:rPr lang="zh-CN" altLang="en-US" sz="2400">
                  <a:solidFill>
                    <a:srgbClr val="FFFF00"/>
                  </a:solidFill>
                  <a:latin typeface="楷体_GB2312" pitchFamily="49" charset="-122"/>
                  <a:ea typeface="楷体_GB2312" pitchFamily="49" charset="-122"/>
                </a:rPr>
                <a:t>Ａ</a:t>
              </a:r>
              <a:r>
                <a:rPr lang="zh-CN" altLang="en-US" sz="2400">
                  <a:solidFill>
                    <a:srgbClr val="FF00FF"/>
                  </a:solidFill>
                  <a:latin typeface="楷体_GB2312" pitchFamily="49" charset="-122"/>
                  <a:ea typeface="楷体_GB2312" pitchFamily="49" charset="-122"/>
                </a:rPr>
                <a:t>ＣＧ</a:t>
              </a:r>
              <a:br>
                <a:rPr lang="zh-CN" altLang="en-US" sz="2400">
                  <a:solidFill>
                    <a:srgbClr val="FF00FF"/>
                  </a:solidFill>
                  <a:latin typeface="楷体_GB2312" pitchFamily="49" charset="-122"/>
                  <a:ea typeface="楷体_GB2312" pitchFamily="49" charset="-122"/>
                </a:rPr>
              </a:br>
              <a:r>
                <a:rPr lang="zh-CN" altLang="en-US" sz="2400">
                  <a:solidFill>
                    <a:srgbClr val="FF00FF"/>
                  </a:solidFill>
                  <a:latin typeface="楷体_GB2312" pitchFamily="49" charset="-122"/>
                  <a:ea typeface="楷体_GB2312" pitchFamily="49" charset="-122"/>
                </a:rPr>
                <a:t>┷┷┷┷</a:t>
              </a:r>
            </a:p>
          </p:txBody>
        </p:sp>
        <p:sp>
          <p:nvSpPr>
            <p:cNvPr id="20512" name="Line 32"/>
            <p:cNvSpPr>
              <a:spLocks noChangeShapeType="1"/>
            </p:cNvSpPr>
            <p:nvPr/>
          </p:nvSpPr>
          <p:spPr bwMode="auto">
            <a:xfrm>
              <a:off x="4915" y="2796"/>
              <a:ext cx="0" cy="279"/>
            </a:xfrm>
            <a:prstGeom prst="line">
              <a:avLst/>
            </a:prstGeom>
            <a:noFill/>
            <a:ln w="127000">
              <a:solidFill>
                <a:srgbClr val="FF6600"/>
              </a:solidFill>
              <a:round/>
              <a:headEnd/>
              <a:tailEnd type="triangle" w="lg" len="sm"/>
            </a:ln>
            <a:effectLst/>
          </p:spPr>
          <p:txBody>
            <a:bodyPr lIns="0" tIns="0" rIns="0" bIns="0">
              <a:spAutoFit/>
            </a:bodyPr>
            <a:lstStyle/>
            <a:p>
              <a:endParaRPr lang="zh-CN" altLang="en-US"/>
            </a:p>
          </p:txBody>
        </p:sp>
      </p:grpSp>
      <p:sp>
        <p:nvSpPr>
          <p:cNvPr id="20513" name="Text Box 33"/>
          <p:cNvSpPr txBox="1">
            <a:spLocks noChangeArrowheads="1"/>
          </p:cNvSpPr>
          <p:nvPr/>
        </p:nvSpPr>
        <p:spPr bwMode="auto">
          <a:xfrm>
            <a:off x="684213" y="4076700"/>
            <a:ext cx="471487" cy="974725"/>
          </a:xfrm>
          <a:prstGeom prst="rect">
            <a:avLst/>
          </a:prstGeom>
          <a:solidFill>
            <a:srgbClr val="003366"/>
          </a:solidFill>
          <a:ln w="63500" algn="ctr">
            <a:noFill/>
            <a:miter lim="800000"/>
            <a:headEnd/>
            <a:tailEnd type="none" w="lg" len="med"/>
          </a:ln>
          <a:effectLst/>
        </p:spPr>
        <p:txBody>
          <a:bodyPr lIns="0" tIns="0" rIns="0" bIns="0">
            <a:spAutoFit/>
          </a:bodyPr>
          <a:lstStyle/>
          <a:p>
            <a:pPr>
              <a:spcBef>
                <a:spcPct val="50000"/>
              </a:spcBef>
            </a:pPr>
            <a:r>
              <a:rPr lang="zh-CN" altLang="en-US" sz="3200">
                <a:solidFill>
                  <a:srgbClr val="FFFF00"/>
                </a:solidFill>
                <a:latin typeface="楷体_GB2312" pitchFamily="49" charset="-122"/>
                <a:ea typeface="楷体_GB2312" pitchFamily="49" charset="-122"/>
              </a:rPr>
              <a:t>增添</a:t>
            </a:r>
          </a:p>
        </p:txBody>
      </p:sp>
      <p:sp>
        <p:nvSpPr>
          <p:cNvPr id="20514" name="Text Box 34"/>
          <p:cNvSpPr txBox="1">
            <a:spLocks noChangeArrowheads="1"/>
          </p:cNvSpPr>
          <p:nvPr/>
        </p:nvSpPr>
        <p:spPr bwMode="auto">
          <a:xfrm>
            <a:off x="3352800" y="4027488"/>
            <a:ext cx="471488" cy="974725"/>
          </a:xfrm>
          <a:prstGeom prst="rect">
            <a:avLst/>
          </a:prstGeom>
          <a:solidFill>
            <a:srgbClr val="003366"/>
          </a:solidFill>
          <a:ln w="63500" algn="ctr">
            <a:noFill/>
            <a:miter lim="800000"/>
            <a:headEnd/>
            <a:tailEnd type="none" w="lg" len="med"/>
          </a:ln>
          <a:effectLst/>
        </p:spPr>
        <p:txBody>
          <a:bodyPr lIns="0" tIns="0" rIns="0" bIns="0">
            <a:spAutoFit/>
          </a:bodyPr>
          <a:lstStyle/>
          <a:p>
            <a:pPr>
              <a:spcBef>
                <a:spcPct val="50000"/>
              </a:spcBef>
            </a:pPr>
            <a:r>
              <a:rPr lang="zh-CN" altLang="en-US" sz="3200">
                <a:solidFill>
                  <a:srgbClr val="FFFF00"/>
                </a:solidFill>
                <a:latin typeface="楷体_GB2312" pitchFamily="49" charset="-122"/>
                <a:ea typeface="楷体_GB2312" pitchFamily="49" charset="-122"/>
              </a:rPr>
              <a:t>缺失</a:t>
            </a:r>
          </a:p>
        </p:txBody>
      </p:sp>
      <p:sp>
        <p:nvSpPr>
          <p:cNvPr id="20515" name="Text Box 35"/>
          <p:cNvSpPr txBox="1">
            <a:spLocks noChangeArrowheads="1"/>
          </p:cNvSpPr>
          <p:nvPr/>
        </p:nvSpPr>
        <p:spPr bwMode="auto">
          <a:xfrm>
            <a:off x="6051550" y="3938588"/>
            <a:ext cx="471488" cy="984885"/>
          </a:xfrm>
          <a:prstGeom prst="rect">
            <a:avLst/>
          </a:prstGeom>
          <a:solidFill>
            <a:srgbClr val="003366"/>
          </a:solidFill>
          <a:ln w="63500" algn="ctr">
            <a:noFill/>
            <a:miter lim="800000"/>
            <a:headEnd/>
            <a:tailEnd type="none" w="lg" len="med"/>
          </a:ln>
          <a:effectLst/>
        </p:spPr>
        <p:txBody>
          <a:bodyPr lIns="0" tIns="0" rIns="0" bIns="0">
            <a:spAutoFit/>
          </a:bodyPr>
          <a:lstStyle/>
          <a:p>
            <a:pPr>
              <a:spcBef>
                <a:spcPct val="50000"/>
              </a:spcBef>
            </a:pPr>
            <a:r>
              <a:rPr lang="zh-CN" altLang="en-US" sz="3200" dirty="0" smtClean="0">
                <a:solidFill>
                  <a:srgbClr val="FFFF00"/>
                </a:solidFill>
                <a:latin typeface="楷体_GB2312" pitchFamily="49" charset="-122"/>
                <a:ea typeface="楷体_GB2312" pitchFamily="49" charset="-122"/>
              </a:rPr>
              <a:t>替换</a:t>
            </a:r>
            <a:endParaRPr lang="zh-CN" altLang="en-US" sz="3200" dirty="0">
              <a:solidFill>
                <a:srgbClr val="FFFF00"/>
              </a:solidFill>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20494"/>
                                        </p:tgtEl>
                                        <p:attrNameLst>
                                          <p:attrName>style.visibility</p:attrName>
                                        </p:attrNameLst>
                                      </p:cBhvr>
                                      <p:to>
                                        <p:strVal val="visible"/>
                                      </p:to>
                                    </p:set>
                                    <p:anim calcmode="lin" valueType="num">
                                      <p:cBhvr>
                                        <p:cTn id="7" dur="500" fill="hold"/>
                                        <p:tgtEl>
                                          <p:spTgt spid="20494"/>
                                        </p:tgtEl>
                                        <p:attrNameLst>
                                          <p:attrName>ppt_w</p:attrName>
                                        </p:attrNameLst>
                                      </p:cBhvr>
                                      <p:tavLst>
                                        <p:tav tm="0">
                                          <p:val>
                                            <p:fltVal val="0"/>
                                          </p:val>
                                        </p:tav>
                                        <p:tav tm="100000">
                                          <p:val>
                                            <p:strVal val="#ppt_w"/>
                                          </p:val>
                                        </p:tav>
                                      </p:tavLst>
                                    </p:anim>
                                    <p:anim calcmode="lin" valueType="num">
                                      <p:cBhvr>
                                        <p:cTn id="8" dur="500" fill="hold"/>
                                        <p:tgtEl>
                                          <p:spTgt spid="20494"/>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20498"/>
                                        </p:tgtEl>
                                        <p:attrNameLst>
                                          <p:attrName>style.visibility</p:attrName>
                                        </p:attrNameLst>
                                      </p:cBhvr>
                                      <p:to>
                                        <p:strVal val="visible"/>
                                      </p:to>
                                    </p:set>
                                    <p:anim calcmode="lin" valueType="num">
                                      <p:cBhvr>
                                        <p:cTn id="11" dur="500" fill="hold"/>
                                        <p:tgtEl>
                                          <p:spTgt spid="20498"/>
                                        </p:tgtEl>
                                        <p:attrNameLst>
                                          <p:attrName>ppt_w</p:attrName>
                                        </p:attrNameLst>
                                      </p:cBhvr>
                                      <p:tavLst>
                                        <p:tav tm="0">
                                          <p:val>
                                            <p:fltVal val="0"/>
                                          </p:val>
                                        </p:tav>
                                        <p:tav tm="100000">
                                          <p:val>
                                            <p:strVal val="#ppt_w"/>
                                          </p:val>
                                        </p:tav>
                                      </p:tavLst>
                                    </p:anim>
                                    <p:anim calcmode="lin" valueType="num">
                                      <p:cBhvr>
                                        <p:cTn id="12" dur="500" fill="hold"/>
                                        <p:tgtEl>
                                          <p:spTgt spid="20498"/>
                                        </p:tgtEl>
                                        <p:attrNameLst>
                                          <p:attrName>ppt_h</p:attrName>
                                        </p:attrNameLst>
                                      </p:cBhvr>
                                      <p:tavLst>
                                        <p:tav tm="0">
                                          <p:val>
                                            <p:fltVal val="0"/>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20495"/>
                                        </p:tgtEl>
                                        <p:attrNameLst>
                                          <p:attrName>style.visibility</p:attrName>
                                        </p:attrNameLst>
                                      </p:cBhvr>
                                      <p:to>
                                        <p:strVal val="visible"/>
                                      </p:to>
                                    </p:set>
                                    <p:anim calcmode="lin" valueType="num">
                                      <p:cBhvr>
                                        <p:cTn id="17" dur="500" fill="hold"/>
                                        <p:tgtEl>
                                          <p:spTgt spid="20495"/>
                                        </p:tgtEl>
                                        <p:attrNameLst>
                                          <p:attrName>ppt_w</p:attrName>
                                        </p:attrNameLst>
                                      </p:cBhvr>
                                      <p:tavLst>
                                        <p:tav tm="0">
                                          <p:val>
                                            <p:fltVal val="0"/>
                                          </p:val>
                                        </p:tav>
                                        <p:tav tm="100000">
                                          <p:val>
                                            <p:strVal val="#ppt_w"/>
                                          </p:val>
                                        </p:tav>
                                      </p:tavLst>
                                    </p:anim>
                                    <p:anim calcmode="lin" valueType="num">
                                      <p:cBhvr>
                                        <p:cTn id="18" dur="500" fill="hold"/>
                                        <p:tgtEl>
                                          <p:spTgt spid="20495"/>
                                        </p:tgtEl>
                                        <p:attrNameLst>
                                          <p:attrName>ppt_h</p:attrName>
                                        </p:attrNameLst>
                                      </p:cBhvr>
                                      <p:tavLst>
                                        <p:tav tm="0">
                                          <p:val>
                                            <p:fltVal val="0"/>
                                          </p:val>
                                        </p:tav>
                                        <p:tav tm="100000">
                                          <p:val>
                                            <p:strVal val="#ppt_h"/>
                                          </p:val>
                                        </p:tav>
                                      </p:tavLst>
                                    </p:anim>
                                  </p:childTnLst>
                                </p:cTn>
                              </p:par>
                              <p:par>
                                <p:cTn id="19" presetID="55" presetClass="entr" presetSubtype="0" fill="hold" grpId="0" nodeType="withEffect">
                                  <p:stCondLst>
                                    <p:cond delay="0"/>
                                  </p:stCondLst>
                                  <p:childTnLst>
                                    <p:set>
                                      <p:cBhvr>
                                        <p:cTn id="20" dur="1" fill="hold">
                                          <p:stCondLst>
                                            <p:cond delay="0"/>
                                          </p:stCondLst>
                                        </p:cTn>
                                        <p:tgtEl>
                                          <p:spTgt spid="20513"/>
                                        </p:tgtEl>
                                        <p:attrNameLst>
                                          <p:attrName>style.visibility</p:attrName>
                                        </p:attrNameLst>
                                      </p:cBhvr>
                                      <p:to>
                                        <p:strVal val="visible"/>
                                      </p:to>
                                    </p:set>
                                    <p:anim calcmode="lin" valueType="num">
                                      <p:cBhvr>
                                        <p:cTn id="21" dur="1000" fill="hold"/>
                                        <p:tgtEl>
                                          <p:spTgt spid="20513"/>
                                        </p:tgtEl>
                                        <p:attrNameLst>
                                          <p:attrName>ppt_w</p:attrName>
                                        </p:attrNameLst>
                                      </p:cBhvr>
                                      <p:tavLst>
                                        <p:tav tm="0">
                                          <p:val>
                                            <p:strVal val="#ppt_w*0.70"/>
                                          </p:val>
                                        </p:tav>
                                        <p:tav tm="100000">
                                          <p:val>
                                            <p:strVal val="#ppt_w"/>
                                          </p:val>
                                        </p:tav>
                                      </p:tavLst>
                                    </p:anim>
                                    <p:anim calcmode="lin" valueType="num">
                                      <p:cBhvr>
                                        <p:cTn id="22" dur="1000" fill="hold"/>
                                        <p:tgtEl>
                                          <p:spTgt spid="20513"/>
                                        </p:tgtEl>
                                        <p:attrNameLst>
                                          <p:attrName>ppt_h</p:attrName>
                                        </p:attrNameLst>
                                      </p:cBhvr>
                                      <p:tavLst>
                                        <p:tav tm="0">
                                          <p:val>
                                            <p:strVal val="#ppt_h"/>
                                          </p:val>
                                        </p:tav>
                                        <p:tav tm="100000">
                                          <p:val>
                                            <p:strVal val="#ppt_h"/>
                                          </p:val>
                                        </p:tav>
                                      </p:tavLst>
                                    </p:anim>
                                    <p:animEffect transition="in" filter="fade">
                                      <p:cBhvr>
                                        <p:cTn id="23" dur="1000"/>
                                        <p:tgtEl>
                                          <p:spTgt spid="20513"/>
                                        </p:tgtEl>
                                      </p:cBhvr>
                                    </p:animEffect>
                                  </p:childTnLst>
                                  <p:subTnLst>
                                    <p:audio>
                                      <p:cMediaNode>
                                        <p:cTn display="0" masterRel="sameClick">
                                          <p:stCondLst>
                                            <p:cond evt="begin" delay="0">
                                              <p:tn val="19"/>
                                            </p:cond>
                                          </p:stCondLst>
                                          <p:endCondLst>
                                            <p:cond evt="onStopAudio" delay="0">
                                              <p:tgtEl>
                                                <p:sldTgt/>
                                              </p:tgtEl>
                                            </p:cond>
                                          </p:endCondLst>
                                        </p:cTn>
                                        <p:tgtEl>
                                          <p:sndTgt r:embed="rId3" name="SOUND713.WAV"/>
                                        </p:tgtEl>
                                      </p:cMediaNode>
                                    </p:audio>
                                  </p:subTnLst>
                                </p:cTn>
                              </p:par>
                              <p:par>
                                <p:cTn id="24" presetID="22" presetClass="entr" presetSubtype="1" fill="hold" nodeType="withEffect">
                                  <p:stCondLst>
                                    <p:cond delay="0"/>
                                  </p:stCondLst>
                                  <p:childTnLst>
                                    <p:set>
                                      <p:cBhvr>
                                        <p:cTn id="25" dur="1" fill="hold">
                                          <p:stCondLst>
                                            <p:cond delay="0"/>
                                          </p:stCondLst>
                                        </p:cTn>
                                        <p:tgtEl>
                                          <p:spTgt spid="20501"/>
                                        </p:tgtEl>
                                        <p:attrNameLst>
                                          <p:attrName>style.visibility</p:attrName>
                                        </p:attrNameLst>
                                      </p:cBhvr>
                                      <p:to>
                                        <p:strVal val="visible"/>
                                      </p:to>
                                    </p:set>
                                    <p:animEffect transition="in" filter="wipe(up)">
                                      <p:cBhvr>
                                        <p:cTn id="26" dur="500"/>
                                        <p:tgtEl>
                                          <p:spTgt spid="20501"/>
                                        </p:tgtEl>
                                      </p:cBhvr>
                                    </p:animEffect>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20496"/>
                                        </p:tgtEl>
                                        <p:attrNameLst>
                                          <p:attrName>style.visibility</p:attrName>
                                        </p:attrNameLst>
                                      </p:cBhvr>
                                      <p:to>
                                        <p:strVal val="visible"/>
                                      </p:to>
                                    </p:set>
                                    <p:anim calcmode="lin" valueType="num">
                                      <p:cBhvr>
                                        <p:cTn id="31" dur="500" fill="hold"/>
                                        <p:tgtEl>
                                          <p:spTgt spid="20496"/>
                                        </p:tgtEl>
                                        <p:attrNameLst>
                                          <p:attrName>ppt_w</p:attrName>
                                        </p:attrNameLst>
                                      </p:cBhvr>
                                      <p:tavLst>
                                        <p:tav tm="0">
                                          <p:val>
                                            <p:fltVal val="0"/>
                                          </p:val>
                                        </p:tav>
                                        <p:tav tm="100000">
                                          <p:val>
                                            <p:strVal val="#ppt_w"/>
                                          </p:val>
                                        </p:tav>
                                      </p:tavLst>
                                    </p:anim>
                                    <p:anim calcmode="lin" valueType="num">
                                      <p:cBhvr>
                                        <p:cTn id="32" dur="500" fill="hold"/>
                                        <p:tgtEl>
                                          <p:spTgt spid="20496"/>
                                        </p:tgtEl>
                                        <p:attrNameLst>
                                          <p:attrName>ppt_h</p:attrName>
                                        </p:attrNameLst>
                                      </p:cBhvr>
                                      <p:tavLst>
                                        <p:tav tm="0">
                                          <p:val>
                                            <p:fltVal val="0"/>
                                          </p:val>
                                        </p:tav>
                                        <p:tav tm="100000">
                                          <p:val>
                                            <p:strVal val="#ppt_h"/>
                                          </p:val>
                                        </p:tav>
                                      </p:tavLst>
                                    </p:anim>
                                  </p:childTnLst>
                                </p:cTn>
                              </p:par>
                              <p:par>
                                <p:cTn id="33" presetID="55" presetClass="entr" presetSubtype="0" fill="hold" grpId="0" nodeType="withEffect">
                                  <p:stCondLst>
                                    <p:cond delay="0"/>
                                  </p:stCondLst>
                                  <p:childTnLst>
                                    <p:set>
                                      <p:cBhvr>
                                        <p:cTn id="34" dur="1" fill="hold">
                                          <p:stCondLst>
                                            <p:cond delay="0"/>
                                          </p:stCondLst>
                                        </p:cTn>
                                        <p:tgtEl>
                                          <p:spTgt spid="20514"/>
                                        </p:tgtEl>
                                        <p:attrNameLst>
                                          <p:attrName>style.visibility</p:attrName>
                                        </p:attrNameLst>
                                      </p:cBhvr>
                                      <p:to>
                                        <p:strVal val="visible"/>
                                      </p:to>
                                    </p:set>
                                    <p:anim calcmode="lin" valueType="num">
                                      <p:cBhvr>
                                        <p:cTn id="35" dur="1000" fill="hold"/>
                                        <p:tgtEl>
                                          <p:spTgt spid="20514"/>
                                        </p:tgtEl>
                                        <p:attrNameLst>
                                          <p:attrName>ppt_w</p:attrName>
                                        </p:attrNameLst>
                                      </p:cBhvr>
                                      <p:tavLst>
                                        <p:tav tm="0">
                                          <p:val>
                                            <p:strVal val="#ppt_w*0.70"/>
                                          </p:val>
                                        </p:tav>
                                        <p:tav tm="100000">
                                          <p:val>
                                            <p:strVal val="#ppt_w"/>
                                          </p:val>
                                        </p:tav>
                                      </p:tavLst>
                                    </p:anim>
                                    <p:anim calcmode="lin" valueType="num">
                                      <p:cBhvr>
                                        <p:cTn id="36" dur="1000" fill="hold"/>
                                        <p:tgtEl>
                                          <p:spTgt spid="20514"/>
                                        </p:tgtEl>
                                        <p:attrNameLst>
                                          <p:attrName>ppt_h</p:attrName>
                                        </p:attrNameLst>
                                      </p:cBhvr>
                                      <p:tavLst>
                                        <p:tav tm="0">
                                          <p:val>
                                            <p:strVal val="#ppt_h"/>
                                          </p:val>
                                        </p:tav>
                                        <p:tav tm="100000">
                                          <p:val>
                                            <p:strVal val="#ppt_h"/>
                                          </p:val>
                                        </p:tav>
                                      </p:tavLst>
                                    </p:anim>
                                    <p:animEffect transition="in" filter="fade">
                                      <p:cBhvr>
                                        <p:cTn id="37" dur="1000"/>
                                        <p:tgtEl>
                                          <p:spTgt spid="20514"/>
                                        </p:tgtEl>
                                      </p:cBhvr>
                                    </p:animEffect>
                                  </p:childTnLst>
                                  <p:subTnLst>
                                    <p:audio>
                                      <p:cMediaNode>
                                        <p:cTn display="0" masterRel="sameClick">
                                          <p:stCondLst>
                                            <p:cond evt="begin" delay="0">
                                              <p:tn val="33"/>
                                            </p:cond>
                                          </p:stCondLst>
                                          <p:endCondLst>
                                            <p:cond evt="onStopAudio" delay="0">
                                              <p:tgtEl>
                                                <p:sldTgt/>
                                              </p:tgtEl>
                                            </p:cond>
                                          </p:endCondLst>
                                        </p:cTn>
                                        <p:tgtEl>
                                          <p:sndTgt r:embed="rId3" name="SOUND713.WAV"/>
                                        </p:tgtEl>
                                      </p:cMediaNode>
                                    </p:audio>
                                  </p:subTnLst>
                                </p:cTn>
                              </p:par>
                              <p:par>
                                <p:cTn id="38" presetID="22" presetClass="entr" presetSubtype="1" fill="hold" nodeType="withEffect">
                                  <p:stCondLst>
                                    <p:cond delay="0"/>
                                  </p:stCondLst>
                                  <p:childTnLst>
                                    <p:set>
                                      <p:cBhvr>
                                        <p:cTn id="39" dur="1" fill="hold">
                                          <p:stCondLst>
                                            <p:cond delay="0"/>
                                          </p:stCondLst>
                                        </p:cTn>
                                        <p:tgtEl>
                                          <p:spTgt spid="20505"/>
                                        </p:tgtEl>
                                        <p:attrNameLst>
                                          <p:attrName>style.visibility</p:attrName>
                                        </p:attrNameLst>
                                      </p:cBhvr>
                                      <p:to>
                                        <p:strVal val="visible"/>
                                      </p:to>
                                    </p:set>
                                    <p:animEffect transition="in" filter="wipe(up)">
                                      <p:cBhvr>
                                        <p:cTn id="40" dur="500"/>
                                        <p:tgtEl>
                                          <p:spTgt spid="20505"/>
                                        </p:tgtEl>
                                      </p:cBhvr>
                                    </p:animEffect>
                                  </p:childTnLst>
                                </p:cTn>
                              </p:par>
                            </p:childTnLst>
                          </p:cTn>
                        </p:par>
                      </p:childTnLst>
                    </p:cTn>
                  </p:par>
                  <p:par>
                    <p:cTn id="41" fill="hold">
                      <p:stCondLst>
                        <p:cond delay="indefinite"/>
                      </p:stCondLst>
                      <p:childTnLst>
                        <p:par>
                          <p:cTn id="42" fill="hold">
                            <p:stCondLst>
                              <p:cond delay="0"/>
                            </p:stCondLst>
                            <p:childTnLst>
                              <p:par>
                                <p:cTn id="43" presetID="23" presetClass="entr" presetSubtype="16" fill="hold" grpId="0" nodeType="clickEffect">
                                  <p:stCondLst>
                                    <p:cond delay="0"/>
                                  </p:stCondLst>
                                  <p:childTnLst>
                                    <p:set>
                                      <p:cBhvr>
                                        <p:cTn id="44" dur="1" fill="hold">
                                          <p:stCondLst>
                                            <p:cond delay="0"/>
                                          </p:stCondLst>
                                        </p:cTn>
                                        <p:tgtEl>
                                          <p:spTgt spid="20497"/>
                                        </p:tgtEl>
                                        <p:attrNameLst>
                                          <p:attrName>style.visibility</p:attrName>
                                        </p:attrNameLst>
                                      </p:cBhvr>
                                      <p:to>
                                        <p:strVal val="visible"/>
                                      </p:to>
                                    </p:set>
                                    <p:anim calcmode="lin" valueType="num">
                                      <p:cBhvr>
                                        <p:cTn id="45" dur="500" fill="hold"/>
                                        <p:tgtEl>
                                          <p:spTgt spid="20497"/>
                                        </p:tgtEl>
                                        <p:attrNameLst>
                                          <p:attrName>ppt_w</p:attrName>
                                        </p:attrNameLst>
                                      </p:cBhvr>
                                      <p:tavLst>
                                        <p:tav tm="0">
                                          <p:val>
                                            <p:fltVal val="0"/>
                                          </p:val>
                                        </p:tav>
                                        <p:tav tm="100000">
                                          <p:val>
                                            <p:strVal val="#ppt_w"/>
                                          </p:val>
                                        </p:tav>
                                      </p:tavLst>
                                    </p:anim>
                                    <p:anim calcmode="lin" valueType="num">
                                      <p:cBhvr>
                                        <p:cTn id="46" dur="500" fill="hold"/>
                                        <p:tgtEl>
                                          <p:spTgt spid="20497"/>
                                        </p:tgtEl>
                                        <p:attrNameLst>
                                          <p:attrName>ppt_h</p:attrName>
                                        </p:attrNameLst>
                                      </p:cBhvr>
                                      <p:tavLst>
                                        <p:tav tm="0">
                                          <p:val>
                                            <p:fltVal val="0"/>
                                          </p:val>
                                        </p:tav>
                                        <p:tav tm="100000">
                                          <p:val>
                                            <p:strVal val="#ppt_h"/>
                                          </p:val>
                                        </p:tav>
                                      </p:tavLst>
                                    </p:anim>
                                  </p:childTnLst>
                                </p:cTn>
                              </p:par>
                              <p:par>
                                <p:cTn id="47" presetID="55" presetClass="entr" presetSubtype="0" fill="hold" grpId="0" nodeType="withEffect">
                                  <p:stCondLst>
                                    <p:cond delay="0"/>
                                  </p:stCondLst>
                                  <p:childTnLst>
                                    <p:set>
                                      <p:cBhvr>
                                        <p:cTn id="48" dur="1" fill="hold">
                                          <p:stCondLst>
                                            <p:cond delay="0"/>
                                          </p:stCondLst>
                                        </p:cTn>
                                        <p:tgtEl>
                                          <p:spTgt spid="20515"/>
                                        </p:tgtEl>
                                        <p:attrNameLst>
                                          <p:attrName>style.visibility</p:attrName>
                                        </p:attrNameLst>
                                      </p:cBhvr>
                                      <p:to>
                                        <p:strVal val="visible"/>
                                      </p:to>
                                    </p:set>
                                    <p:anim calcmode="lin" valueType="num">
                                      <p:cBhvr>
                                        <p:cTn id="49" dur="1000" fill="hold"/>
                                        <p:tgtEl>
                                          <p:spTgt spid="20515"/>
                                        </p:tgtEl>
                                        <p:attrNameLst>
                                          <p:attrName>ppt_w</p:attrName>
                                        </p:attrNameLst>
                                      </p:cBhvr>
                                      <p:tavLst>
                                        <p:tav tm="0">
                                          <p:val>
                                            <p:strVal val="#ppt_w*0.70"/>
                                          </p:val>
                                        </p:tav>
                                        <p:tav tm="100000">
                                          <p:val>
                                            <p:strVal val="#ppt_w"/>
                                          </p:val>
                                        </p:tav>
                                      </p:tavLst>
                                    </p:anim>
                                    <p:anim calcmode="lin" valueType="num">
                                      <p:cBhvr>
                                        <p:cTn id="50" dur="1000" fill="hold"/>
                                        <p:tgtEl>
                                          <p:spTgt spid="20515"/>
                                        </p:tgtEl>
                                        <p:attrNameLst>
                                          <p:attrName>ppt_h</p:attrName>
                                        </p:attrNameLst>
                                      </p:cBhvr>
                                      <p:tavLst>
                                        <p:tav tm="0">
                                          <p:val>
                                            <p:strVal val="#ppt_h"/>
                                          </p:val>
                                        </p:tav>
                                        <p:tav tm="100000">
                                          <p:val>
                                            <p:strVal val="#ppt_h"/>
                                          </p:val>
                                        </p:tav>
                                      </p:tavLst>
                                    </p:anim>
                                    <p:animEffect transition="in" filter="fade">
                                      <p:cBhvr>
                                        <p:cTn id="51" dur="1000"/>
                                        <p:tgtEl>
                                          <p:spTgt spid="20515"/>
                                        </p:tgtEl>
                                      </p:cBhvr>
                                    </p:animEffect>
                                  </p:childTnLst>
                                  <p:subTnLst>
                                    <p:audio>
                                      <p:cMediaNode>
                                        <p:cTn display="0" masterRel="sameClick">
                                          <p:stCondLst>
                                            <p:cond evt="begin" delay="0">
                                              <p:tn val="47"/>
                                            </p:cond>
                                          </p:stCondLst>
                                          <p:endCondLst>
                                            <p:cond evt="onStopAudio" delay="0">
                                              <p:tgtEl>
                                                <p:sldTgt/>
                                              </p:tgtEl>
                                            </p:cond>
                                          </p:endCondLst>
                                        </p:cTn>
                                        <p:tgtEl>
                                          <p:sndTgt r:embed="rId3" name="SOUND713.WAV"/>
                                        </p:tgtEl>
                                      </p:cMediaNode>
                                    </p:audio>
                                  </p:subTnLst>
                                </p:cTn>
                              </p:par>
                            </p:childTnLst>
                          </p:cTn>
                        </p:par>
                        <p:par>
                          <p:cTn id="52" fill="hold">
                            <p:stCondLst>
                              <p:cond delay="1000"/>
                            </p:stCondLst>
                            <p:childTnLst>
                              <p:par>
                                <p:cTn id="53" presetID="22" presetClass="entr" presetSubtype="1" fill="hold" nodeType="afterEffect">
                                  <p:stCondLst>
                                    <p:cond delay="0"/>
                                  </p:stCondLst>
                                  <p:childTnLst>
                                    <p:set>
                                      <p:cBhvr>
                                        <p:cTn id="54" dur="1" fill="hold">
                                          <p:stCondLst>
                                            <p:cond delay="0"/>
                                          </p:stCondLst>
                                        </p:cTn>
                                        <p:tgtEl>
                                          <p:spTgt spid="20509"/>
                                        </p:tgtEl>
                                        <p:attrNameLst>
                                          <p:attrName>style.visibility</p:attrName>
                                        </p:attrNameLst>
                                      </p:cBhvr>
                                      <p:to>
                                        <p:strVal val="visible"/>
                                      </p:to>
                                    </p:set>
                                    <p:animEffect transition="in" filter="wipe(up)">
                                      <p:cBhvr>
                                        <p:cTn id="55" dur="500"/>
                                        <p:tgtEl>
                                          <p:spTgt spid="205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94" grpId="0" autoUpdateAnimBg="0"/>
      <p:bldP spid="20495" grpId="0" autoUpdateAnimBg="0"/>
      <p:bldP spid="20496" grpId="0" autoUpdateAnimBg="0"/>
      <p:bldP spid="20497" grpId="0" autoUpdateAnimBg="0"/>
      <p:bldP spid="20498" grpId="0" autoUpdateAnimBg="0"/>
      <p:bldP spid="20513" grpId="0" animBg="1"/>
      <p:bldP spid="20514" grpId="0" animBg="1"/>
      <p:bldP spid="205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2"/>
          <p:cNvSpPr>
            <a:spLocks noGrp="1"/>
          </p:cNvSpPr>
          <p:nvPr>
            <p:ph type="dt" sz="half" idx="11"/>
          </p:nvPr>
        </p:nvSpPr>
        <p:spPr/>
        <p:txBody>
          <a:bodyPr/>
          <a:lstStyle/>
          <a:p>
            <a:fld id="{FE1EEC12-AA17-4635-A683-2F2FB7845902}" type="datetime1">
              <a:rPr lang="zh-CN" altLang="en-US"/>
              <a:pPr/>
              <a:t>2012-05-14</a:t>
            </a:fld>
            <a:endParaRPr lang="en-US" altLang="zh-CN"/>
          </a:p>
        </p:txBody>
      </p:sp>
      <p:pic>
        <p:nvPicPr>
          <p:cNvPr id="22530" name="Picture 2" descr="p13"/>
          <p:cNvPicPr>
            <a:picLocks noChangeAspect="1" noChangeArrowheads="1" noCrop="1"/>
          </p:cNvPicPr>
          <p:nvPr/>
        </p:nvPicPr>
        <p:blipFill>
          <a:blip r:embed="rId3" cstate="print"/>
          <a:srcRect/>
          <a:stretch>
            <a:fillRect/>
          </a:stretch>
        </p:blipFill>
        <p:spPr bwMode="auto">
          <a:xfrm>
            <a:off x="2743200" y="0"/>
            <a:ext cx="1524000" cy="1198563"/>
          </a:xfrm>
          <a:prstGeom prst="rect">
            <a:avLst/>
          </a:prstGeom>
          <a:noFill/>
        </p:spPr>
      </p:pic>
      <p:sp>
        <p:nvSpPr>
          <p:cNvPr id="22531" name="Text Box 3"/>
          <p:cNvSpPr txBox="1">
            <a:spLocks noChangeArrowheads="1"/>
          </p:cNvSpPr>
          <p:nvPr/>
        </p:nvSpPr>
        <p:spPr bwMode="auto">
          <a:xfrm>
            <a:off x="4319588" y="620713"/>
            <a:ext cx="2771775" cy="579437"/>
          </a:xfrm>
          <a:prstGeom prst="rect">
            <a:avLst/>
          </a:prstGeom>
          <a:noFill/>
          <a:ln w="9525">
            <a:noFill/>
            <a:miter lim="800000"/>
            <a:headEnd/>
            <a:tailEnd/>
          </a:ln>
          <a:effectLst/>
        </p:spPr>
        <p:txBody>
          <a:bodyPr>
            <a:spAutoFit/>
          </a:bodyPr>
          <a:lstStyle/>
          <a:p>
            <a:pPr>
              <a:spcBef>
                <a:spcPct val="50000"/>
              </a:spcBef>
            </a:pPr>
            <a:r>
              <a:rPr lang="zh-CN" altLang="en-US" sz="3200">
                <a:latin typeface="楷体_GB2312" pitchFamily="49" charset="-122"/>
                <a:ea typeface="楷体_GB2312" pitchFamily="49" charset="-122"/>
              </a:rPr>
              <a:t>思考与讨论：</a:t>
            </a:r>
          </a:p>
        </p:txBody>
      </p:sp>
      <p:sp>
        <p:nvSpPr>
          <p:cNvPr id="22532" name="Rectangle 4"/>
          <p:cNvSpPr>
            <a:spLocks noChangeArrowheads="1"/>
          </p:cNvSpPr>
          <p:nvPr/>
        </p:nvSpPr>
        <p:spPr bwMode="auto">
          <a:xfrm>
            <a:off x="228600" y="1412875"/>
            <a:ext cx="8915400" cy="1066800"/>
          </a:xfrm>
          <a:prstGeom prst="rect">
            <a:avLst/>
          </a:prstGeom>
          <a:noFill/>
          <a:ln w="9525">
            <a:noFill/>
            <a:miter lim="800000"/>
            <a:headEnd/>
            <a:tailEnd/>
          </a:ln>
          <a:effectLst/>
        </p:spPr>
        <p:txBody>
          <a:bodyPr>
            <a:spAutoFit/>
          </a:bodyPr>
          <a:lstStyle/>
          <a:p>
            <a:r>
              <a:rPr lang="en-US" altLang="zh-CN" sz="3200">
                <a:solidFill>
                  <a:schemeClr val="tx2"/>
                </a:solidFill>
                <a:latin typeface="楷体_GB2312" pitchFamily="49" charset="-122"/>
                <a:ea typeface="楷体_GB2312" pitchFamily="49" charset="-122"/>
              </a:rPr>
              <a:t>①</a:t>
            </a:r>
            <a:r>
              <a:rPr lang="zh-CN" altLang="en-US" sz="3200">
                <a:solidFill>
                  <a:schemeClr val="tx2"/>
                </a:solidFill>
                <a:latin typeface="楷体_GB2312" pitchFamily="49" charset="-122"/>
                <a:ea typeface="楷体_GB2312" pitchFamily="49" charset="-122"/>
              </a:rPr>
              <a:t>由于碱基对的改变，是否一定会引起蛋白质的改变？</a:t>
            </a:r>
          </a:p>
        </p:txBody>
      </p:sp>
      <p:pic>
        <p:nvPicPr>
          <p:cNvPr id="22533" name="Picture 5" descr="碱基对置换引起的突变"/>
          <p:cNvPicPr>
            <a:picLocks noChangeAspect="1" noChangeArrowheads="1"/>
          </p:cNvPicPr>
          <p:nvPr/>
        </p:nvPicPr>
        <p:blipFill>
          <a:blip r:embed="rId4" cstate="print"/>
          <a:srcRect t="2835" b="28889"/>
          <a:stretch>
            <a:fillRect/>
          </a:stretch>
        </p:blipFill>
        <p:spPr bwMode="auto">
          <a:xfrm>
            <a:off x="0" y="2420938"/>
            <a:ext cx="9144000" cy="3594100"/>
          </a:xfrm>
          <a:prstGeom prst="rect">
            <a:avLst/>
          </a:prstGeom>
          <a:noFill/>
        </p:spPr>
      </p:pic>
      <p:sp>
        <p:nvSpPr>
          <p:cNvPr id="22534" name="Rectangle 6"/>
          <p:cNvSpPr>
            <a:spLocks noChangeArrowheads="1"/>
          </p:cNvSpPr>
          <p:nvPr/>
        </p:nvSpPr>
        <p:spPr bwMode="auto">
          <a:xfrm>
            <a:off x="0" y="6092825"/>
            <a:ext cx="8001000" cy="579438"/>
          </a:xfrm>
          <a:prstGeom prst="rect">
            <a:avLst/>
          </a:prstGeom>
          <a:noFill/>
          <a:ln w="9525">
            <a:noFill/>
            <a:miter lim="800000"/>
            <a:headEnd/>
            <a:tailEnd/>
          </a:ln>
          <a:effectLst/>
        </p:spPr>
        <p:txBody>
          <a:bodyPr>
            <a:spAutoFit/>
          </a:bodyPr>
          <a:lstStyle/>
          <a:p>
            <a:r>
              <a:rPr lang="en-US" altLang="zh-CN" sz="3200">
                <a:solidFill>
                  <a:schemeClr val="tx2"/>
                </a:solidFill>
                <a:latin typeface="楷体_GB2312" pitchFamily="49" charset="-122"/>
                <a:ea typeface="楷体_GB2312" pitchFamily="49" charset="-122"/>
              </a:rPr>
              <a:t>②</a:t>
            </a:r>
            <a:r>
              <a:rPr lang="zh-CN" altLang="en-US" sz="3200">
                <a:solidFill>
                  <a:schemeClr val="tx2"/>
                </a:solidFill>
                <a:latin typeface="楷体_GB2312" pitchFamily="49" charset="-122"/>
                <a:ea typeface="楷体_GB2312" pitchFamily="49" charset="-122"/>
              </a:rPr>
              <a:t>基因突变都会遗传给后代吗？</a:t>
            </a:r>
          </a:p>
        </p:txBody>
      </p:sp>
      <p:sp>
        <p:nvSpPr>
          <p:cNvPr id="22535" name="Text Box 7"/>
          <p:cNvSpPr txBox="1">
            <a:spLocks noChangeArrowheads="1"/>
          </p:cNvSpPr>
          <p:nvPr/>
        </p:nvSpPr>
        <p:spPr bwMode="gray">
          <a:xfrm>
            <a:off x="7620000" y="6491288"/>
            <a:ext cx="1143000" cy="366712"/>
          </a:xfrm>
          <a:prstGeom prst="rect">
            <a:avLst/>
          </a:prstGeom>
          <a:solidFill>
            <a:schemeClr val="bg1"/>
          </a:solidFill>
          <a:ln w="9525">
            <a:noFill/>
            <a:miter lim="800000"/>
            <a:headEnd/>
            <a:tailEnd/>
          </a:ln>
          <a:effectLst/>
        </p:spPr>
        <p:txBody>
          <a:bodyPr>
            <a:spAutoFit/>
          </a:bodyPr>
          <a:lstStyle/>
          <a:p>
            <a:pPr>
              <a:spcBef>
                <a:spcPct val="50000"/>
              </a:spcBef>
            </a:pPr>
            <a:endParaRPr lang="zh-CN" altLang="zh-CN">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22533"/>
                                        </p:tgtEl>
                                        <p:attrNameLst>
                                          <p:attrName>style.visibility</p:attrName>
                                        </p:attrNameLst>
                                      </p:cBhvr>
                                      <p:to>
                                        <p:strVal val="visible"/>
                                      </p:to>
                                    </p:set>
                                    <p:animEffect transition="in" filter="diamond(in)">
                                      <p:cBhvr>
                                        <p:cTn id="7" dur="2000"/>
                                        <p:tgtEl>
                                          <p:spTgt spid="22533"/>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22534"/>
                                        </p:tgtEl>
                                        <p:attrNameLst>
                                          <p:attrName>style.visibility</p:attrName>
                                        </p:attrNameLst>
                                      </p:cBhvr>
                                      <p:to>
                                        <p:strVal val="visible"/>
                                      </p:to>
                                    </p:set>
                                    <p:animEffect transition="in" filter="diamond(in)">
                                      <p:cBhvr>
                                        <p:cTn id="12" dur="2000"/>
                                        <p:tgtEl>
                                          <p:spTgt spid="225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日期占位符 2"/>
          <p:cNvSpPr>
            <a:spLocks noGrp="1"/>
          </p:cNvSpPr>
          <p:nvPr>
            <p:ph type="dt" sz="half" idx="11"/>
          </p:nvPr>
        </p:nvSpPr>
        <p:spPr/>
        <p:txBody>
          <a:bodyPr/>
          <a:lstStyle/>
          <a:p>
            <a:fld id="{FBEAB430-810F-4CCD-B7D0-10323B80708D}" type="datetime1">
              <a:rPr lang="zh-CN" altLang="en-US"/>
              <a:pPr/>
              <a:t>2012-05-14</a:t>
            </a:fld>
            <a:endParaRPr lang="en-US" altLang="zh-CN"/>
          </a:p>
        </p:txBody>
      </p:sp>
      <p:sp>
        <p:nvSpPr>
          <p:cNvPr id="26626" name="Rectangle 2"/>
          <p:cNvSpPr>
            <a:spLocks noChangeArrowheads="1"/>
          </p:cNvSpPr>
          <p:nvPr/>
        </p:nvSpPr>
        <p:spPr bwMode="auto">
          <a:xfrm>
            <a:off x="1600200" y="620713"/>
            <a:ext cx="7543800" cy="641350"/>
          </a:xfrm>
          <a:prstGeom prst="rect">
            <a:avLst/>
          </a:prstGeom>
          <a:noFill/>
          <a:ln w="9525">
            <a:noFill/>
            <a:miter lim="800000"/>
            <a:headEnd/>
            <a:tailEnd/>
          </a:ln>
          <a:effectLst/>
        </p:spPr>
        <p:txBody>
          <a:bodyPr>
            <a:spAutoFit/>
          </a:bodyPr>
          <a:lstStyle/>
          <a:p>
            <a:r>
              <a:rPr lang="en-US" altLang="zh-CN" sz="3600" dirty="0">
                <a:solidFill>
                  <a:srgbClr val="003300"/>
                </a:solidFill>
                <a:latin typeface="楷体_GB2312" pitchFamily="49" charset="-122"/>
                <a:ea typeface="楷体_GB2312" pitchFamily="49" charset="-122"/>
              </a:rPr>
              <a:t>(</a:t>
            </a:r>
            <a:r>
              <a:rPr lang="zh-CN" altLang="en-US" sz="3600" dirty="0">
                <a:solidFill>
                  <a:srgbClr val="003300"/>
                </a:solidFill>
                <a:latin typeface="楷体_GB2312" pitchFamily="49" charset="-122"/>
                <a:ea typeface="楷体_GB2312" pitchFamily="49" charset="-122"/>
              </a:rPr>
              <a:t>二</a:t>
            </a:r>
            <a:r>
              <a:rPr lang="en-US" altLang="zh-CN" sz="3600" dirty="0">
                <a:solidFill>
                  <a:srgbClr val="003300"/>
                </a:solidFill>
                <a:latin typeface="楷体_GB2312" pitchFamily="49" charset="-122"/>
                <a:ea typeface="楷体_GB2312" pitchFamily="49" charset="-122"/>
              </a:rPr>
              <a:t>)</a:t>
            </a:r>
            <a:r>
              <a:rPr lang="zh-CN" altLang="en-US" sz="3600" dirty="0">
                <a:solidFill>
                  <a:srgbClr val="003300"/>
                </a:solidFill>
                <a:latin typeface="楷体_GB2312" pitchFamily="49" charset="-122"/>
                <a:ea typeface="楷体_GB2312" pitchFamily="49" charset="-122"/>
              </a:rPr>
              <a:t>基因突变发生的</a:t>
            </a:r>
            <a:r>
              <a:rPr lang="zh-CN" altLang="en-US" sz="3600" dirty="0" smtClean="0">
                <a:solidFill>
                  <a:srgbClr val="003300"/>
                </a:solidFill>
                <a:latin typeface="楷体_GB2312" pitchFamily="49" charset="-122"/>
                <a:ea typeface="楷体_GB2312" pitchFamily="49" charset="-122"/>
              </a:rPr>
              <a:t>时间</a:t>
            </a:r>
            <a:endParaRPr lang="zh-CN" altLang="en-US" sz="3600" dirty="0">
              <a:solidFill>
                <a:srgbClr val="003300"/>
              </a:solidFill>
              <a:latin typeface="楷体_GB2312" pitchFamily="49" charset="-122"/>
              <a:ea typeface="楷体_GB2312" pitchFamily="49" charset="-122"/>
            </a:endParaRPr>
          </a:p>
        </p:txBody>
      </p:sp>
      <p:sp>
        <p:nvSpPr>
          <p:cNvPr id="26627" name="Rectangle 3"/>
          <p:cNvSpPr>
            <a:spLocks noChangeArrowheads="1"/>
          </p:cNvSpPr>
          <p:nvPr/>
        </p:nvSpPr>
        <p:spPr bwMode="auto">
          <a:xfrm>
            <a:off x="1295400" y="1524000"/>
            <a:ext cx="5715000" cy="519113"/>
          </a:xfrm>
          <a:prstGeom prst="rect">
            <a:avLst/>
          </a:prstGeom>
          <a:noFill/>
          <a:ln w="9525">
            <a:noFill/>
            <a:miter lim="800000"/>
            <a:headEnd/>
            <a:tailEnd/>
          </a:ln>
          <a:effectLst/>
        </p:spPr>
        <p:txBody>
          <a:bodyPr>
            <a:spAutoFit/>
          </a:bodyPr>
          <a:lstStyle/>
          <a:p>
            <a:r>
              <a:rPr lang="zh-CN" altLang="en-US" sz="2800" dirty="0" smtClean="0">
                <a:latin typeface="楷体_GB2312" pitchFamily="49" charset="-122"/>
                <a:ea typeface="楷体_GB2312" pitchFamily="49" charset="-122"/>
              </a:rPr>
              <a:t>细胞分裂的间期</a:t>
            </a:r>
            <a:endParaRPr lang="zh-CN" altLang="en-US" sz="2800" dirty="0">
              <a:latin typeface="楷体_GB2312" pitchFamily="49" charset="-122"/>
              <a:ea typeface="楷体_GB2312" pitchFamily="49" charset="-122"/>
            </a:endParaRPr>
          </a:p>
        </p:txBody>
      </p:sp>
      <p:sp>
        <p:nvSpPr>
          <p:cNvPr id="26628" name="Text Box 4"/>
          <p:cNvSpPr txBox="1">
            <a:spLocks noChangeArrowheads="1"/>
          </p:cNvSpPr>
          <p:nvPr/>
        </p:nvSpPr>
        <p:spPr bwMode="auto">
          <a:xfrm>
            <a:off x="1614470" y="2828924"/>
            <a:ext cx="3733800" cy="519113"/>
          </a:xfrm>
          <a:prstGeom prst="rect">
            <a:avLst/>
          </a:prstGeom>
          <a:noFill/>
          <a:ln w="9525">
            <a:noFill/>
            <a:miter lim="800000"/>
            <a:headEnd/>
            <a:tailEnd/>
          </a:ln>
          <a:effectLst/>
        </p:spPr>
        <p:txBody>
          <a:bodyPr>
            <a:spAutoFit/>
          </a:bodyPr>
          <a:lstStyle/>
          <a:p>
            <a:r>
              <a:rPr lang="en-US" altLang="zh-CN" sz="2800" dirty="0">
                <a:latin typeface="楷体_GB2312" pitchFamily="49" charset="-122"/>
                <a:ea typeface="楷体_GB2312" pitchFamily="49" charset="-122"/>
              </a:rPr>
              <a:t>A.</a:t>
            </a:r>
            <a:r>
              <a:rPr lang="zh-CN" altLang="en-US" sz="2800" dirty="0">
                <a:latin typeface="楷体_GB2312" pitchFamily="49" charset="-122"/>
                <a:ea typeface="楷体_GB2312" pitchFamily="49" charset="-122"/>
              </a:rPr>
              <a:t>有丝分裂间期</a:t>
            </a:r>
          </a:p>
        </p:txBody>
      </p:sp>
      <p:sp>
        <p:nvSpPr>
          <p:cNvPr id="26629" name="Text Box 5"/>
          <p:cNvSpPr txBox="1">
            <a:spLocks noChangeArrowheads="1"/>
          </p:cNvSpPr>
          <p:nvPr/>
        </p:nvSpPr>
        <p:spPr bwMode="auto">
          <a:xfrm>
            <a:off x="1620853" y="5143512"/>
            <a:ext cx="5237163" cy="519112"/>
          </a:xfrm>
          <a:prstGeom prst="rect">
            <a:avLst/>
          </a:prstGeom>
          <a:noFill/>
          <a:ln w="9525">
            <a:noFill/>
            <a:miter lim="800000"/>
            <a:headEnd/>
            <a:tailEnd/>
          </a:ln>
          <a:effectLst/>
        </p:spPr>
        <p:txBody>
          <a:bodyPr>
            <a:spAutoFit/>
          </a:bodyPr>
          <a:lstStyle/>
          <a:p>
            <a:r>
              <a:rPr lang="en-US" altLang="zh-CN" sz="2800" dirty="0">
                <a:latin typeface="楷体_GB2312" pitchFamily="49" charset="-122"/>
                <a:ea typeface="楷体_GB2312" pitchFamily="49" charset="-122"/>
              </a:rPr>
              <a:t>B.</a:t>
            </a:r>
            <a:r>
              <a:rPr lang="zh-CN" altLang="en-US" sz="2800" dirty="0">
                <a:latin typeface="楷体_GB2312" pitchFamily="49" charset="-122"/>
                <a:ea typeface="楷体_GB2312" pitchFamily="49" charset="-122"/>
              </a:rPr>
              <a:t>减数第一次</a:t>
            </a:r>
            <a:r>
              <a:rPr lang="zh-CN" altLang="en-US" sz="2800" dirty="0" smtClean="0">
                <a:latin typeface="楷体_GB2312" pitchFamily="49" charset="-122"/>
                <a:ea typeface="楷体_GB2312" pitchFamily="49" charset="-122"/>
              </a:rPr>
              <a:t>分裂前的间期</a:t>
            </a:r>
            <a:endParaRPr lang="zh-CN" altLang="en-US" sz="2800" dirty="0">
              <a:latin typeface="楷体_GB2312" pitchFamily="49" charset="-122"/>
              <a:ea typeface="楷体_GB2312" pitchFamily="49" charset="-122"/>
            </a:endParaRPr>
          </a:p>
        </p:txBody>
      </p:sp>
      <p:sp>
        <p:nvSpPr>
          <p:cNvPr id="26630" name="Text Box 6"/>
          <p:cNvSpPr txBox="1">
            <a:spLocks noChangeArrowheads="1"/>
          </p:cNvSpPr>
          <p:nvPr/>
        </p:nvSpPr>
        <p:spPr bwMode="auto">
          <a:xfrm>
            <a:off x="2071670" y="3286124"/>
            <a:ext cx="2133600" cy="519113"/>
          </a:xfrm>
          <a:prstGeom prst="rect">
            <a:avLst/>
          </a:prstGeom>
          <a:noFill/>
          <a:ln w="9525">
            <a:noFill/>
            <a:miter lim="800000"/>
            <a:headEnd/>
            <a:tailEnd/>
          </a:ln>
          <a:effectLst/>
        </p:spPr>
        <p:txBody>
          <a:bodyPr>
            <a:spAutoFit/>
          </a:bodyPr>
          <a:lstStyle/>
          <a:p>
            <a:r>
              <a:rPr lang="zh-CN" altLang="en-US" sz="2800" dirty="0">
                <a:solidFill>
                  <a:srgbClr val="0000FF"/>
                </a:solidFill>
                <a:latin typeface="楷体_GB2312" pitchFamily="49" charset="-122"/>
                <a:ea typeface="楷体_GB2312" pitchFamily="49" charset="-122"/>
              </a:rPr>
              <a:t>体细胞</a:t>
            </a:r>
          </a:p>
        </p:txBody>
      </p:sp>
      <p:sp>
        <p:nvSpPr>
          <p:cNvPr id="26631" name="Text Box 7"/>
          <p:cNvSpPr txBox="1">
            <a:spLocks noChangeArrowheads="1"/>
          </p:cNvSpPr>
          <p:nvPr/>
        </p:nvSpPr>
        <p:spPr bwMode="auto">
          <a:xfrm>
            <a:off x="2230453" y="5556262"/>
            <a:ext cx="2590800" cy="519112"/>
          </a:xfrm>
          <a:prstGeom prst="rect">
            <a:avLst/>
          </a:prstGeom>
          <a:noFill/>
          <a:ln w="9525">
            <a:noFill/>
            <a:miter lim="800000"/>
            <a:headEnd/>
            <a:tailEnd/>
          </a:ln>
          <a:effectLst/>
        </p:spPr>
        <p:txBody>
          <a:bodyPr>
            <a:spAutoFit/>
          </a:bodyPr>
          <a:lstStyle/>
          <a:p>
            <a:r>
              <a:rPr lang="zh-CN" altLang="en-US" sz="2800" dirty="0" smtClean="0">
                <a:solidFill>
                  <a:srgbClr val="0000FF"/>
                </a:solidFill>
                <a:latin typeface="楷体_GB2312" pitchFamily="49" charset="-122"/>
                <a:ea typeface="楷体_GB2312" pitchFamily="49" charset="-122"/>
              </a:rPr>
              <a:t>配子</a:t>
            </a:r>
            <a:endParaRPr lang="zh-CN" altLang="en-US" sz="2800" dirty="0">
              <a:solidFill>
                <a:srgbClr val="0000FF"/>
              </a:solidFill>
              <a:latin typeface="楷体_GB2312" pitchFamily="49" charset="-122"/>
              <a:ea typeface="楷体_GB2312" pitchFamily="49" charset="-122"/>
            </a:endParaRPr>
          </a:p>
        </p:txBody>
      </p:sp>
      <p:sp>
        <p:nvSpPr>
          <p:cNvPr id="26632" name="AutoShape 8"/>
          <p:cNvSpPr>
            <a:spLocks/>
          </p:cNvSpPr>
          <p:nvPr/>
        </p:nvSpPr>
        <p:spPr bwMode="auto">
          <a:xfrm>
            <a:off x="990600" y="3071810"/>
            <a:ext cx="457200" cy="2357454"/>
          </a:xfrm>
          <a:prstGeom prst="leftBrace">
            <a:avLst>
              <a:gd name="adj1" fmla="val 26389"/>
              <a:gd name="adj2" fmla="val 50000"/>
            </a:avLst>
          </a:prstGeom>
          <a:noFill/>
          <a:ln w="28575">
            <a:solidFill>
              <a:schemeClr val="tx1"/>
            </a:solidFill>
            <a:round/>
            <a:headEnd/>
            <a:tailEnd/>
          </a:ln>
          <a:effectLst/>
        </p:spPr>
        <p:txBody>
          <a:bodyPr wrap="none" anchor="ctr"/>
          <a:lstStyle/>
          <a:p>
            <a:endParaRPr lang="zh-CN" altLang="en-US"/>
          </a:p>
        </p:txBody>
      </p:sp>
      <p:sp>
        <p:nvSpPr>
          <p:cNvPr id="26634" name="Rectangle 10"/>
          <p:cNvSpPr>
            <a:spLocks noChangeArrowheads="1"/>
          </p:cNvSpPr>
          <p:nvPr/>
        </p:nvSpPr>
        <p:spPr bwMode="auto">
          <a:xfrm>
            <a:off x="2143108" y="3714752"/>
            <a:ext cx="4857784" cy="1384995"/>
          </a:xfrm>
          <a:prstGeom prst="rect">
            <a:avLst/>
          </a:prstGeom>
          <a:noFill/>
          <a:ln w="9525">
            <a:noFill/>
            <a:miter lim="800000"/>
            <a:headEnd/>
            <a:tailEnd/>
          </a:ln>
          <a:effectLst/>
        </p:spPr>
        <p:txBody>
          <a:bodyPr wrap="square">
            <a:spAutoFit/>
          </a:bodyPr>
          <a:lstStyle/>
          <a:p>
            <a:pPr>
              <a:buFont typeface="Wingdings" pitchFamily="2" charset="2"/>
              <a:buChar char="u"/>
            </a:pPr>
            <a:r>
              <a:rPr lang="zh-CN" altLang="en-US" sz="2800" dirty="0" smtClean="0">
                <a:solidFill>
                  <a:srgbClr val="9900CC"/>
                </a:solidFill>
                <a:latin typeface="楷体_GB2312" pitchFamily="49" charset="-122"/>
                <a:ea typeface="楷体_GB2312" pitchFamily="49" charset="-122"/>
              </a:rPr>
              <a:t>一般</a:t>
            </a:r>
            <a:r>
              <a:rPr lang="zh-CN" altLang="en-US" sz="2800" dirty="0">
                <a:solidFill>
                  <a:srgbClr val="9900CC"/>
                </a:solidFill>
                <a:latin typeface="楷体_GB2312" pitchFamily="49" charset="-122"/>
                <a:ea typeface="楷体_GB2312" pitchFamily="49" charset="-122"/>
              </a:rPr>
              <a:t>不能传给</a:t>
            </a:r>
            <a:r>
              <a:rPr lang="zh-CN" altLang="en-US" sz="2800" dirty="0" smtClean="0">
                <a:solidFill>
                  <a:srgbClr val="9900CC"/>
                </a:solidFill>
                <a:latin typeface="楷体_GB2312" pitchFamily="49" charset="-122"/>
                <a:ea typeface="楷体_GB2312" pitchFamily="49" charset="-122"/>
              </a:rPr>
              <a:t>后代</a:t>
            </a:r>
            <a:endParaRPr lang="en-US" altLang="zh-CN" sz="2800" dirty="0" smtClean="0">
              <a:solidFill>
                <a:srgbClr val="9900CC"/>
              </a:solidFill>
              <a:latin typeface="楷体_GB2312" pitchFamily="49" charset="-122"/>
              <a:ea typeface="楷体_GB2312" pitchFamily="49" charset="-122"/>
            </a:endParaRPr>
          </a:p>
          <a:p>
            <a:pPr>
              <a:buFont typeface="Wingdings" pitchFamily="2" charset="2"/>
              <a:buChar char="u"/>
            </a:pPr>
            <a:r>
              <a:rPr lang="zh-CN" altLang="en-US" sz="2800" dirty="0" smtClean="0">
                <a:solidFill>
                  <a:srgbClr val="9900CC"/>
                </a:solidFill>
                <a:latin typeface="楷体_GB2312" pitchFamily="49" charset="-122"/>
                <a:ea typeface="楷体_GB2312" pitchFamily="49" charset="-122"/>
              </a:rPr>
              <a:t>有些</a:t>
            </a:r>
            <a:r>
              <a:rPr lang="zh-CN" altLang="en-US" sz="2800" dirty="0" smtClean="0">
                <a:solidFill>
                  <a:srgbClr val="9900CC"/>
                </a:solidFill>
                <a:latin typeface="楷体_GB2312" pitchFamily="49" charset="-122"/>
                <a:ea typeface="楷体_GB2312" pitchFamily="49" charset="-122"/>
              </a:rPr>
              <a:t>可能发展为</a:t>
            </a:r>
            <a:r>
              <a:rPr lang="zh-CN" altLang="en-US" sz="2800" dirty="0" smtClean="0">
                <a:solidFill>
                  <a:srgbClr val="9900CC"/>
                </a:solidFill>
                <a:latin typeface="楷体_GB2312" pitchFamily="49" charset="-122"/>
                <a:ea typeface="楷体_GB2312" pitchFamily="49" charset="-122"/>
              </a:rPr>
              <a:t>癌症</a:t>
            </a:r>
            <a:endParaRPr lang="en-US" altLang="zh-CN" sz="2800" dirty="0" smtClean="0">
              <a:solidFill>
                <a:srgbClr val="9900CC"/>
              </a:solidFill>
              <a:latin typeface="楷体_GB2312" pitchFamily="49" charset="-122"/>
              <a:ea typeface="楷体_GB2312" pitchFamily="49" charset="-122"/>
            </a:endParaRPr>
          </a:p>
          <a:p>
            <a:pPr>
              <a:buFont typeface="Wingdings" pitchFamily="2" charset="2"/>
              <a:buChar char="u"/>
            </a:pPr>
            <a:r>
              <a:rPr lang="zh-CN" altLang="en-US" sz="2800" dirty="0" smtClean="0">
                <a:solidFill>
                  <a:srgbClr val="9900CC"/>
                </a:solidFill>
                <a:latin typeface="楷体_GB2312" pitchFamily="49" charset="-122"/>
                <a:ea typeface="楷体_GB2312" pitchFamily="49" charset="-122"/>
              </a:rPr>
              <a:t>植物无性生殖可传递</a:t>
            </a:r>
            <a:endParaRPr lang="zh-CN" altLang="en-US" sz="2800" dirty="0">
              <a:solidFill>
                <a:srgbClr val="9900CC"/>
              </a:solidFill>
              <a:latin typeface="楷体_GB2312" pitchFamily="49" charset="-122"/>
              <a:ea typeface="楷体_GB2312" pitchFamily="49" charset="-122"/>
            </a:endParaRPr>
          </a:p>
        </p:txBody>
      </p:sp>
      <p:sp>
        <p:nvSpPr>
          <p:cNvPr id="26636" name="Rectangle 12"/>
          <p:cNvSpPr>
            <a:spLocks noChangeArrowheads="1"/>
          </p:cNvSpPr>
          <p:nvPr/>
        </p:nvSpPr>
        <p:spPr bwMode="auto">
          <a:xfrm>
            <a:off x="2230453" y="6013462"/>
            <a:ext cx="4913315" cy="646331"/>
          </a:xfrm>
          <a:prstGeom prst="rect">
            <a:avLst/>
          </a:prstGeom>
          <a:noFill/>
          <a:ln w="9525">
            <a:noFill/>
            <a:miter lim="800000"/>
            <a:headEnd/>
            <a:tailEnd/>
          </a:ln>
          <a:effectLst/>
        </p:spPr>
        <p:txBody>
          <a:bodyPr wrap="square">
            <a:spAutoFit/>
          </a:bodyPr>
          <a:lstStyle/>
          <a:p>
            <a:r>
              <a:rPr lang="zh-CN" altLang="en-US" sz="3600" i="1" u="wavyDbl" dirty="0" smtClean="0">
                <a:solidFill>
                  <a:srgbClr val="9900CC"/>
                </a:solidFill>
                <a:latin typeface="楷体_GB2312" pitchFamily="49" charset="-122"/>
                <a:ea typeface="楷体_GB2312" pitchFamily="49" charset="-122"/>
              </a:rPr>
              <a:t>按</a:t>
            </a:r>
            <a:r>
              <a:rPr lang="zh-CN" altLang="en-US" sz="3600" i="1" u="wavyDbl" dirty="0" smtClean="0">
                <a:solidFill>
                  <a:srgbClr val="9900CC"/>
                </a:solidFill>
                <a:latin typeface="楷体_GB2312" pitchFamily="49" charset="-122"/>
                <a:ea typeface="楷体_GB2312" pitchFamily="49" charset="-122"/>
              </a:rPr>
              <a:t>遗传规律</a:t>
            </a:r>
            <a:r>
              <a:rPr lang="zh-CN" altLang="en-US" sz="2800" dirty="0" smtClean="0">
                <a:solidFill>
                  <a:srgbClr val="9900CC"/>
                </a:solidFill>
                <a:latin typeface="楷体_GB2312" pitchFamily="49" charset="-122"/>
                <a:ea typeface="楷体_GB2312" pitchFamily="49" charset="-122"/>
              </a:rPr>
              <a:t>传递给</a:t>
            </a:r>
            <a:r>
              <a:rPr lang="zh-CN" altLang="en-US" sz="2800" dirty="0" smtClean="0">
                <a:solidFill>
                  <a:srgbClr val="9900CC"/>
                </a:solidFill>
                <a:latin typeface="楷体_GB2312" pitchFamily="49" charset="-122"/>
                <a:ea typeface="楷体_GB2312" pitchFamily="49" charset="-122"/>
              </a:rPr>
              <a:t>后代</a:t>
            </a:r>
            <a:endParaRPr lang="zh-CN" altLang="en-US" sz="2800" dirty="0">
              <a:solidFill>
                <a:srgbClr val="9900CC"/>
              </a:solidFill>
              <a:latin typeface="楷体_GB2312" pitchFamily="49" charset="-122"/>
              <a:ea typeface="楷体_GB2312" pitchFamily="49" charset="-122"/>
            </a:endParaRPr>
          </a:p>
        </p:txBody>
      </p:sp>
      <p:sp>
        <p:nvSpPr>
          <p:cNvPr id="26637" name="Rectangle 13"/>
          <p:cNvSpPr>
            <a:spLocks noChangeArrowheads="1"/>
          </p:cNvSpPr>
          <p:nvPr/>
        </p:nvSpPr>
        <p:spPr bwMode="auto">
          <a:xfrm>
            <a:off x="1643042" y="2285992"/>
            <a:ext cx="5386398" cy="430887"/>
          </a:xfrm>
          <a:prstGeom prst="rect">
            <a:avLst/>
          </a:prstGeom>
          <a:noFill/>
          <a:ln w="63500">
            <a:noFill/>
            <a:miter lim="800000"/>
            <a:headEnd/>
            <a:tailEnd type="none" w="lg" len="med"/>
          </a:ln>
          <a:effectLst/>
        </p:spPr>
        <p:txBody>
          <a:bodyPr wrap="square" lIns="0" tIns="0" rIns="0" bIns="0">
            <a:spAutoFit/>
          </a:bodyPr>
          <a:lstStyle/>
          <a:p>
            <a:r>
              <a:rPr lang="en-US" altLang="zh-CN" sz="2800" dirty="0">
                <a:latin typeface="楷体_GB2312" pitchFamily="49" charset="-122"/>
                <a:ea typeface="楷体_GB2312" pitchFamily="49" charset="-122"/>
              </a:rPr>
              <a:t>    DNA</a:t>
            </a:r>
            <a:r>
              <a:rPr lang="zh-CN" altLang="en-US" sz="2800" dirty="0">
                <a:latin typeface="楷体_GB2312" pitchFamily="49" charset="-122"/>
                <a:ea typeface="楷体_GB2312" pitchFamily="49" charset="-122"/>
              </a:rPr>
              <a:t>在进行</a:t>
            </a:r>
            <a:r>
              <a:rPr lang="zh-CN" altLang="en-US" sz="2800" dirty="0">
                <a:solidFill>
                  <a:srgbClr val="FF0000"/>
                </a:solidFill>
                <a:latin typeface="楷体_GB2312" pitchFamily="49" charset="-122"/>
                <a:ea typeface="楷体_GB2312" pitchFamily="49" charset="-122"/>
              </a:rPr>
              <a:t>复制时发生</a:t>
            </a:r>
            <a:r>
              <a:rPr lang="zh-CN" altLang="en-US" sz="2800" dirty="0" smtClean="0">
                <a:solidFill>
                  <a:srgbClr val="FF0000"/>
                </a:solidFill>
                <a:latin typeface="楷体_GB2312" pitchFamily="49" charset="-122"/>
                <a:ea typeface="楷体_GB2312" pitchFamily="49" charset="-122"/>
              </a:rPr>
              <a:t>错误</a:t>
            </a:r>
            <a:endParaRPr lang="zh-CN" altLang="en-US" sz="2800" dirty="0">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6627"/>
                                        </p:tgtEl>
                                        <p:attrNameLst>
                                          <p:attrName>style.visibility</p:attrName>
                                        </p:attrNameLst>
                                      </p:cBhvr>
                                      <p:to>
                                        <p:strVal val="visible"/>
                                      </p:to>
                                    </p:set>
                                    <p:anim calcmode="lin" valueType="num">
                                      <p:cBhvr>
                                        <p:cTn id="7" dur="500" fill="hold"/>
                                        <p:tgtEl>
                                          <p:spTgt spid="26627"/>
                                        </p:tgtEl>
                                        <p:attrNameLst>
                                          <p:attrName>ppt_w</p:attrName>
                                        </p:attrNameLst>
                                      </p:cBhvr>
                                      <p:tavLst>
                                        <p:tav tm="0">
                                          <p:val>
                                            <p:fltVal val="0"/>
                                          </p:val>
                                        </p:tav>
                                        <p:tav tm="100000">
                                          <p:val>
                                            <p:strVal val="#ppt_w"/>
                                          </p:val>
                                        </p:tav>
                                      </p:tavLst>
                                    </p:anim>
                                    <p:anim calcmode="lin" valueType="num">
                                      <p:cBhvr>
                                        <p:cTn id="8" dur="500" fill="hold"/>
                                        <p:tgtEl>
                                          <p:spTgt spid="26627"/>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26637"/>
                                        </p:tgtEl>
                                        <p:attrNameLst>
                                          <p:attrName>style.visibility</p:attrName>
                                        </p:attrNameLst>
                                      </p:cBhvr>
                                      <p:to>
                                        <p:strVal val="visible"/>
                                      </p:to>
                                    </p:set>
                                    <p:anim calcmode="lin" valueType="num">
                                      <p:cBhvr>
                                        <p:cTn id="11" dur="500" fill="hold"/>
                                        <p:tgtEl>
                                          <p:spTgt spid="26637"/>
                                        </p:tgtEl>
                                        <p:attrNameLst>
                                          <p:attrName>ppt_w</p:attrName>
                                        </p:attrNameLst>
                                      </p:cBhvr>
                                      <p:tavLst>
                                        <p:tav tm="0">
                                          <p:val>
                                            <p:fltVal val="0"/>
                                          </p:val>
                                        </p:tav>
                                        <p:tav tm="100000">
                                          <p:val>
                                            <p:strVal val="#ppt_w"/>
                                          </p:val>
                                        </p:tav>
                                      </p:tavLst>
                                    </p:anim>
                                    <p:anim calcmode="lin" valueType="num">
                                      <p:cBhvr>
                                        <p:cTn id="12" dur="500" fill="hold"/>
                                        <p:tgtEl>
                                          <p:spTgt spid="26637"/>
                                        </p:tgtEl>
                                        <p:attrNameLst>
                                          <p:attrName>ppt_h</p:attrName>
                                        </p:attrNameLst>
                                      </p:cBhvr>
                                      <p:tavLst>
                                        <p:tav tm="0">
                                          <p:val>
                                            <p:fltVal val="0"/>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26632"/>
                                        </p:tgtEl>
                                        <p:attrNameLst>
                                          <p:attrName>style.visibility</p:attrName>
                                        </p:attrNameLst>
                                      </p:cBhvr>
                                      <p:to>
                                        <p:strVal val="visible"/>
                                      </p:to>
                                    </p:set>
                                    <p:animEffect transition="in" filter="slide(fromLeft)">
                                      <p:cBhvr>
                                        <p:cTn id="17" dur="500"/>
                                        <p:tgtEl>
                                          <p:spTgt spid="26632"/>
                                        </p:tgtEl>
                                      </p:cBhvr>
                                    </p:animEffect>
                                  </p:childTnLst>
                                </p:cTn>
                              </p:par>
                              <p:par>
                                <p:cTn id="18" presetID="23" presetClass="entr" presetSubtype="16" fill="hold" grpId="0" nodeType="withEffect">
                                  <p:stCondLst>
                                    <p:cond delay="0"/>
                                  </p:stCondLst>
                                  <p:childTnLst>
                                    <p:set>
                                      <p:cBhvr>
                                        <p:cTn id="19" dur="1" fill="hold">
                                          <p:stCondLst>
                                            <p:cond delay="0"/>
                                          </p:stCondLst>
                                        </p:cTn>
                                        <p:tgtEl>
                                          <p:spTgt spid="26628"/>
                                        </p:tgtEl>
                                        <p:attrNameLst>
                                          <p:attrName>style.visibility</p:attrName>
                                        </p:attrNameLst>
                                      </p:cBhvr>
                                      <p:to>
                                        <p:strVal val="visible"/>
                                      </p:to>
                                    </p:set>
                                    <p:anim calcmode="lin" valueType="num">
                                      <p:cBhvr>
                                        <p:cTn id="20" dur="500" fill="hold"/>
                                        <p:tgtEl>
                                          <p:spTgt spid="26628"/>
                                        </p:tgtEl>
                                        <p:attrNameLst>
                                          <p:attrName>ppt_w</p:attrName>
                                        </p:attrNameLst>
                                      </p:cBhvr>
                                      <p:tavLst>
                                        <p:tav tm="0">
                                          <p:val>
                                            <p:fltVal val="0"/>
                                          </p:val>
                                        </p:tav>
                                        <p:tav tm="100000">
                                          <p:val>
                                            <p:strVal val="#ppt_w"/>
                                          </p:val>
                                        </p:tav>
                                      </p:tavLst>
                                    </p:anim>
                                    <p:anim calcmode="lin" valueType="num">
                                      <p:cBhvr>
                                        <p:cTn id="21" dur="500" fill="hold"/>
                                        <p:tgtEl>
                                          <p:spTgt spid="26628"/>
                                        </p:tgtEl>
                                        <p:attrNameLst>
                                          <p:attrName>ppt_h</p:attrName>
                                        </p:attrNameLst>
                                      </p:cBhvr>
                                      <p:tavLst>
                                        <p:tav tm="0">
                                          <p:val>
                                            <p:fltVal val="0"/>
                                          </p:val>
                                        </p:tav>
                                        <p:tav tm="100000">
                                          <p:val>
                                            <p:strVal val="#ppt_h"/>
                                          </p:val>
                                        </p:tav>
                                      </p:tavLst>
                                    </p:anim>
                                  </p:childTnLst>
                                </p:cTn>
                              </p:par>
                              <p:par>
                                <p:cTn id="22" presetID="23" presetClass="entr" presetSubtype="16" fill="hold" grpId="0" nodeType="withEffect">
                                  <p:stCondLst>
                                    <p:cond delay="0"/>
                                  </p:stCondLst>
                                  <p:childTnLst>
                                    <p:set>
                                      <p:cBhvr>
                                        <p:cTn id="23" dur="1" fill="hold">
                                          <p:stCondLst>
                                            <p:cond delay="0"/>
                                          </p:stCondLst>
                                        </p:cTn>
                                        <p:tgtEl>
                                          <p:spTgt spid="26629"/>
                                        </p:tgtEl>
                                        <p:attrNameLst>
                                          <p:attrName>style.visibility</p:attrName>
                                        </p:attrNameLst>
                                      </p:cBhvr>
                                      <p:to>
                                        <p:strVal val="visible"/>
                                      </p:to>
                                    </p:set>
                                    <p:anim calcmode="lin" valueType="num">
                                      <p:cBhvr>
                                        <p:cTn id="24" dur="500" fill="hold"/>
                                        <p:tgtEl>
                                          <p:spTgt spid="26629"/>
                                        </p:tgtEl>
                                        <p:attrNameLst>
                                          <p:attrName>ppt_w</p:attrName>
                                        </p:attrNameLst>
                                      </p:cBhvr>
                                      <p:tavLst>
                                        <p:tav tm="0">
                                          <p:val>
                                            <p:fltVal val="0"/>
                                          </p:val>
                                        </p:tav>
                                        <p:tav tm="100000">
                                          <p:val>
                                            <p:strVal val="#ppt_w"/>
                                          </p:val>
                                        </p:tav>
                                      </p:tavLst>
                                    </p:anim>
                                    <p:anim calcmode="lin" valueType="num">
                                      <p:cBhvr>
                                        <p:cTn id="25" dur="500" fill="hold"/>
                                        <p:tgtEl>
                                          <p:spTgt spid="26629"/>
                                        </p:tgtEl>
                                        <p:attrNameLst>
                                          <p:attrName>ppt_h</p:attrName>
                                        </p:attrNameLst>
                                      </p:cBhvr>
                                      <p:tavLst>
                                        <p:tav tm="0">
                                          <p:val>
                                            <p:fltVal val="0"/>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23" presetClass="entr" presetSubtype="16" fill="hold" grpId="0" nodeType="clickEffect">
                                  <p:stCondLst>
                                    <p:cond delay="0"/>
                                  </p:stCondLst>
                                  <p:childTnLst>
                                    <p:set>
                                      <p:cBhvr>
                                        <p:cTn id="29" dur="1" fill="hold">
                                          <p:stCondLst>
                                            <p:cond delay="0"/>
                                          </p:stCondLst>
                                        </p:cTn>
                                        <p:tgtEl>
                                          <p:spTgt spid="26630"/>
                                        </p:tgtEl>
                                        <p:attrNameLst>
                                          <p:attrName>style.visibility</p:attrName>
                                        </p:attrNameLst>
                                      </p:cBhvr>
                                      <p:to>
                                        <p:strVal val="visible"/>
                                      </p:to>
                                    </p:set>
                                    <p:anim calcmode="lin" valueType="num">
                                      <p:cBhvr>
                                        <p:cTn id="30" dur="500" fill="hold"/>
                                        <p:tgtEl>
                                          <p:spTgt spid="26630"/>
                                        </p:tgtEl>
                                        <p:attrNameLst>
                                          <p:attrName>ppt_w</p:attrName>
                                        </p:attrNameLst>
                                      </p:cBhvr>
                                      <p:tavLst>
                                        <p:tav tm="0">
                                          <p:val>
                                            <p:fltVal val="0"/>
                                          </p:val>
                                        </p:tav>
                                        <p:tav tm="100000">
                                          <p:val>
                                            <p:strVal val="#ppt_w"/>
                                          </p:val>
                                        </p:tav>
                                      </p:tavLst>
                                    </p:anim>
                                    <p:anim calcmode="lin" valueType="num">
                                      <p:cBhvr>
                                        <p:cTn id="31" dur="500" fill="hold"/>
                                        <p:tgtEl>
                                          <p:spTgt spid="26630"/>
                                        </p:tgtEl>
                                        <p:attrNameLst>
                                          <p:attrName>ppt_h</p:attrName>
                                        </p:attrNameLst>
                                      </p:cBhvr>
                                      <p:tavLst>
                                        <p:tav tm="0">
                                          <p:val>
                                            <p:fltVal val="0"/>
                                          </p:val>
                                        </p:tav>
                                        <p:tav tm="100000">
                                          <p:val>
                                            <p:strVal val="#ppt_h"/>
                                          </p:val>
                                        </p:tav>
                                      </p:tavLst>
                                    </p:anim>
                                  </p:childTnLst>
                                </p:cTn>
                              </p:par>
                              <p:par>
                                <p:cTn id="32" presetID="23" presetClass="entr" presetSubtype="16" fill="hold" grpId="0" nodeType="withEffect">
                                  <p:stCondLst>
                                    <p:cond delay="0"/>
                                  </p:stCondLst>
                                  <p:childTnLst>
                                    <p:set>
                                      <p:cBhvr>
                                        <p:cTn id="33" dur="1" fill="hold">
                                          <p:stCondLst>
                                            <p:cond delay="0"/>
                                          </p:stCondLst>
                                        </p:cTn>
                                        <p:tgtEl>
                                          <p:spTgt spid="26631"/>
                                        </p:tgtEl>
                                        <p:attrNameLst>
                                          <p:attrName>style.visibility</p:attrName>
                                        </p:attrNameLst>
                                      </p:cBhvr>
                                      <p:to>
                                        <p:strVal val="visible"/>
                                      </p:to>
                                    </p:set>
                                    <p:anim calcmode="lin" valueType="num">
                                      <p:cBhvr>
                                        <p:cTn id="34" dur="500" fill="hold"/>
                                        <p:tgtEl>
                                          <p:spTgt spid="26631"/>
                                        </p:tgtEl>
                                        <p:attrNameLst>
                                          <p:attrName>ppt_w</p:attrName>
                                        </p:attrNameLst>
                                      </p:cBhvr>
                                      <p:tavLst>
                                        <p:tav tm="0">
                                          <p:val>
                                            <p:fltVal val="0"/>
                                          </p:val>
                                        </p:tav>
                                        <p:tav tm="100000">
                                          <p:val>
                                            <p:strVal val="#ppt_w"/>
                                          </p:val>
                                        </p:tav>
                                      </p:tavLst>
                                    </p:anim>
                                    <p:anim calcmode="lin" valueType="num">
                                      <p:cBhvr>
                                        <p:cTn id="35" dur="500" fill="hold"/>
                                        <p:tgtEl>
                                          <p:spTgt spid="26631"/>
                                        </p:tgtEl>
                                        <p:attrNameLst>
                                          <p:attrName>ppt_h</p:attrName>
                                        </p:attrNameLst>
                                      </p:cBhvr>
                                      <p:tavLst>
                                        <p:tav tm="0">
                                          <p:val>
                                            <p:fltVal val="0"/>
                                          </p:val>
                                        </p:tav>
                                        <p:tav tm="100000">
                                          <p:val>
                                            <p:strVal val="#ppt_h"/>
                                          </p:val>
                                        </p:tav>
                                      </p:tavLst>
                                    </p:anim>
                                  </p:childTnLst>
                                </p:cTn>
                              </p:par>
                            </p:childTnLst>
                          </p:cTn>
                        </p:par>
                      </p:childTnLst>
                    </p:cTn>
                  </p:par>
                  <p:par>
                    <p:cTn id="36" fill="hold">
                      <p:stCondLst>
                        <p:cond delay="indefinite"/>
                      </p:stCondLst>
                      <p:childTnLst>
                        <p:par>
                          <p:cTn id="37" fill="hold">
                            <p:stCondLst>
                              <p:cond delay="0"/>
                            </p:stCondLst>
                            <p:childTnLst>
                              <p:par>
                                <p:cTn id="38" presetID="23" presetClass="entr" presetSubtype="16" fill="hold" grpId="0" nodeType="clickEffect">
                                  <p:stCondLst>
                                    <p:cond delay="0"/>
                                  </p:stCondLst>
                                  <p:childTnLst>
                                    <p:set>
                                      <p:cBhvr>
                                        <p:cTn id="39" dur="1" fill="hold">
                                          <p:stCondLst>
                                            <p:cond delay="0"/>
                                          </p:stCondLst>
                                        </p:cTn>
                                        <p:tgtEl>
                                          <p:spTgt spid="26634"/>
                                        </p:tgtEl>
                                        <p:attrNameLst>
                                          <p:attrName>style.visibility</p:attrName>
                                        </p:attrNameLst>
                                      </p:cBhvr>
                                      <p:to>
                                        <p:strVal val="visible"/>
                                      </p:to>
                                    </p:set>
                                    <p:anim calcmode="lin" valueType="num">
                                      <p:cBhvr>
                                        <p:cTn id="40" dur="500" fill="hold"/>
                                        <p:tgtEl>
                                          <p:spTgt spid="26634"/>
                                        </p:tgtEl>
                                        <p:attrNameLst>
                                          <p:attrName>ppt_w</p:attrName>
                                        </p:attrNameLst>
                                      </p:cBhvr>
                                      <p:tavLst>
                                        <p:tav tm="0">
                                          <p:val>
                                            <p:fltVal val="0"/>
                                          </p:val>
                                        </p:tav>
                                        <p:tav tm="100000">
                                          <p:val>
                                            <p:strVal val="#ppt_w"/>
                                          </p:val>
                                        </p:tav>
                                      </p:tavLst>
                                    </p:anim>
                                    <p:anim calcmode="lin" valueType="num">
                                      <p:cBhvr>
                                        <p:cTn id="41" dur="500" fill="hold"/>
                                        <p:tgtEl>
                                          <p:spTgt spid="26634"/>
                                        </p:tgtEl>
                                        <p:attrNameLst>
                                          <p:attrName>ppt_h</p:attrName>
                                        </p:attrNameLst>
                                      </p:cBhvr>
                                      <p:tavLst>
                                        <p:tav tm="0">
                                          <p:val>
                                            <p:fltVal val="0"/>
                                          </p:val>
                                        </p:tav>
                                        <p:tav tm="100000">
                                          <p:val>
                                            <p:strVal val="#ppt_h"/>
                                          </p:val>
                                        </p:tav>
                                      </p:tavLst>
                                    </p:anim>
                                  </p:childTnLst>
                                </p:cTn>
                              </p:par>
                            </p:childTnLst>
                          </p:cTn>
                        </p:par>
                      </p:childTnLst>
                    </p:cTn>
                  </p:par>
                  <p:par>
                    <p:cTn id="42" fill="hold">
                      <p:stCondLst>
                        <p:cond delay="indefinite"/>
                      </p:stCondLst>
                      <p:childTnLst>
                        <p:par>
                          <p:cTn id="43" fill="hold">
                            <p:stCondLst>
                              <p:cond delay="0"/>
                            </p:stCondLst>
                            <p:childTnLst>
                              <p:par>
                                <p:cTn id="44" presetID="23" presetClass="entr" presetSubtype="16" fill="hold" grpId="0" nodeType="clickEffect">
                                  <p:stCondLst>
                                    <p:cond delay="0"/>
                                  </p:stCondLst>
                                  <p:childTnLst>
                                    <p:set>
                                      <p:cBhvr>
                                        <p:cTn id="45" dur="1" fill="hold">
                                          <p:stCondLst>
                                            <p:cond delay="0"/>
                                          </p:stCondLst>
                                        </p:cTn>
                                        <p:tgtEl>
                                          <p:spTgt spid="26636"/>
                                        </p:tgtEl>
                                        <p:attrNameLst>
                                          <p:attrName>style.visibility</p:attrName>
                                        </p:attrNameLst>
                                      </p:cBhvr>
                                      <p:to>
                                        <p:strVal val="visible"/>
                                      </p:to>
                                    </p:set>
                                    <p:anim calcmode="lin" valueType="num">
                                      <p:cBhvr>
                                        <p:cTn id="46" dur="500" fill="hold"/>
                                        <p:tgtEl>
                                          <p:spTgt spid="26636"/>
                                        </p:tgtEl>
                                        <p:attrNameLst>
                                          <p:attrName>ppt_w</p:attrName>
                                        </p:attrNameLst>
                                      </p:cBhvr>
                                      <p:tavLst>
                                        <p:tav tm="0">
                                          <p:val>
                                            <p:fltVal val="0"/>
                                          </p:val>
                                        </p:tav>
                                        <p:tav tm="100000">
                                          <p:val>
                                            <p:strVal val="#ppt_w"/>
                                          </p:val>
                                        </p:tav>
                                      </p:tavLst>
                                    </p:anim>
                                    <p:anim calcmode="lin" valueType="num">
                                      <p:cBhvr>
                                        <p:cTn id="47" dur="500" fill="hold"/>
                                        <p:tgtEl>
                                          <p:spTgt spid="2663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autoUpdateAnimBg="0"/>
      <p:bldP spid="26628" grpId="0" autoUpdateAnimBg="0"/>
      <p:bldP spid="26629" grpId="0" autoUpdateAnimBg="0"/>
      <p:bldP spid="26630" grpId="0" autoUpdateAnimBg="0"/>
      <p:bldP spid="26631" grpId="0" autoUpdateAnimBg="0"/>
      <p:bldP spid="26632" grpId="0" animBg="1"/>
      <p:bldP spid="26634" grpId="0" autoUpdateAnimBg="0"/>
      <p:bldP spid="26636" grpId="0" autoUpdateAnimBg="0"/>
      <p:bldP spid="26637"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4"/>
          <p:cNvSpPr>
            <a:spLocks noGrp="1"/>
          </p:cNvSpPr>
          <p:nvPr>
            <p:ph type="dt" sz="half" idx="11"/>
          </p:nvPr>
        </p:nvSpPr>
        <p:spPr/>
        <p:txBody>
          <a:bodyPr/>
          <a:lstStyle/>
          <a:p>
            <a:fld id="{E543EBD7-CF18-46A5-AF8C-200827698337}" type="datetime1">
              <a:rPr lang="zh-CN" altLang="en-US"/>
              <a:pPr/>
              <a:t>2012-05-14</a:t>
            </a:fld>
            <a:endParaRPr lang="en-US" altLang="zh-CN"/>
          </a:p>
        </p:txBody>
      </p:sp>
      <p:sp>
        <p:nvSpPr>
          <p:cNvPr id="11266" name="Text Box 2"/>
          <p:cNvSpPr txBox="1">
            <a:spLocks noChangeArrowheads="1"/>
          </p:cNvSpPr>
          <p:nvPr/>
        </p:nvSpPr>
        <p:spPr bwMode="gray">
          <a:xfrm>
            <a:off x="503238" y="1808163"/>
            <a:ext cx="8424862" cy="3503612"/>
          </a:xfrm>
          <a:prstGeom prst="rect">
            <a:avLst/>
          </a:prstGeom>
          <a:noFill/>
          <a:ln w="9525">
            <a:noFill/>
            <a:miter lim="800000"/>
            <a:headEnd/>
            <a:tailEnd/>
          </a:ln>
          <a:effectLst/>
        </p:spPr>
        <p:txBody>
          <a:bodyPr>
            <a:spAutoFit/>
          </a:bodyPr>
          <a:lstStyle/>
          <a:p>
            <a:r>
              <a:rPr lang="en-US" altLang="zh-CN" sz="3200">
                <a:solidFill>
                  <a:srgbClr val="0000FF"/>
                </a:solidFill>
                <a:latin typeface="楷体_GB2312" pitchFamily="49" charset="-122"/>
                <a:ea typeface="楷体_GB2312" pitchFamily="49" charset="-122"/>
              </a:rPr>
              <a:t>1</a:t>
            </a:r>
            <a:r>
              <a:rPr lang="zh-CN" altLang="en-US" sz="3200">
                <a:solidFill>
                  <a:srgbClr val="0000FF"/>
                </a:solidFill>
                <a:latin typeface="楷体_GB2312" pitchFamily="49" charset="-122"/>
                <a:ea typeface="楷体_GB2312" pitchFamily="49" charset="-122"/>
              </a:rPr>
              <a:t>、下面叙述的变异现象，可遗传的是　</a:t>
            </a:r>
          </a:p>
          <a:p>
            <a:r>
              <a:rPr lang="zh-CN" altLang="en-US" sz="3200">
                <a:latin typeface="楷体_GB2312" pitchFamily="49" charset="-122"/>
                <a:ea typeface="楷体_GB2312" pitchFamily="49" charset="-122"/>
              </a:rPr>
              <a:t> </a:t>
            </a:r>
            <a:r>
              <a:rPr lang="en-US" altLang="zh-CN" sz="3200">
                <a:latin typeface="楷体_GB2312" pitchFamily="49" charset="-122"/>
                <a:ea typeface="楷体_GB2312" pitchFamily="49" charset="-122"/>
              </a:rPr>
              <a:t>A</a:t>
            </a:r>
            <a:r>
              <a:rPr lang="zh-CN" altLang="en-US" sz="3200">
                <a:latin typeface="楷体_GB2312" pitchFamily="49" charset="-122"/>
                <a:ea typeface="楷体_GB2312" pitchFamily="49" charset="-122"/>
              </a:rPr>
              <a:t>．</a:t>
            </a:r>
            <a:r>
              <a:rPr kumimoji="1" lang="zh-CN" altLang="en-US" sz="3200">
                <a:latin typeface="楷体_GB2312" pitchFamily="49" charset="-122"/>
                <a:ea typeface="楷体_GB2312" pitchFamily="49" charset="-122"/>
              </a:rPr>
              <a:t>由于水肥充足而造成的小麦粒大粒多性状</a:t>
            </a:r>
          </a:p>
          <a:p>
            <a:r>
              <a:rPr lang="zh-CN" altLang="en-US" sz="3200">
                <a:latin typeface="楷体_GB2312" pitchFamily="49" charset="-122"/>
                <a:ea typeface="楷体_GB2312" pitchFamily="49" charset="-122"/>
              </a:rPr>
              <a:t> </a:t>
            </a:r>
            <a:r>
              <a:rPr lang="en-US" altLang="zh-CN" sz="3200">
                <a:latin typeface="楷体_GB2312" pitchFamily="49" charset="-122"/>
                <a:ea typeface="楷体_GB2312" pitchFamily="49" charset="-122"/>
              </a:rPr>
              <a:t>B</a:t>
            </a:r>
            <a:r>
              <a:rPr lang="zh-CN" altLang="en-US" sz="3200">
                <a:latin typeface="楷体_GB2312" pitchFamily="49" charset="-122"/>
                <a:ea typeface="楷体_GB2312" pitchFamily="49" charset="-122"/>
              </a:rPr>
              <a:t>．果树修剪后所形成的树冠具有特定的形状</a:t>
            </a:r>
          </a:p>
          <a:p>
            <a:r>
              <a:rPr lang="zh-CN" altLang="en-US" sz="3200">
                <a:latin typeface="楷体_GB2312" pitchFamily="49" charset="-122"/>
                <a:ea typeface="楷体_GB2312" pitchFamily="49" charset="-122"/>
              </a:rPr>
              <a:t> </a:t>
            </a:r>
            <a:r>
              <a:rPr lang="en-US" altLang="zh-CN" sz="3200">
                <a:latin typeface="楷体_GB2312" pitchFamily="49" charset="-122"/>
                <a:ea typeface="楷体_GB2312" pitchFamily="49" charset="-122"/>
              </a:rPr>
              <a:t>C</a:t>
            </a:r>
            <a:r>
              <a:rPr lang="zh-CN" altLang="en-US" sz="3200">
                <a:latin typeface="楷体_GB2312" pitchFamily="49" charset="-122"/>
                <a:ea typeface="楷体_GB2312" pitchFamily="49" charset="-122"/>
              </a:rPr>
              <a:t>．用生长素处理未经受粉的番茄雌蕊，得到的果实无子</a:t>
            </a:r>
          </a:p>
          <a:p>
            <a:r>
              <a:rPr lang="zh-CN" altLang="en-US" sz="3200">
                <a:latin typeface="楷体_GB2312" pitchFamily="49" charset="-122"/>
                <a:ea typeface="楷体_GB2312" pitchFamily="49" charset="-122"/>
              </a:rPr>
              <a:t> </a:t>
            </a:r>
            <a:r>
              <a:rPr lang="en-US" altLang="zh-CN" sz="3200">
                <a:latin typeface="楷体_GB2312" pitchFamily="49" charset="-122"/>
                <a:ea typeface="楷体_GB2312" pitchFamily="49" charset="-122"/>
              </a:rPr>
              <a:t>D</a:t>
            </a:r>
            <a:r>
              <a:rPr lang="zh-CN" altLang="en-US" sz="3200">
                <a:latin typeface="楷体_GB2312" pitchFamily="49" charset="-122"/>
                <a:ea typeface="楷体_GB2312" pitchFamily="49" charset="-122"/>
              </a:rPr>
              <a:t>．开红花的一株豌豆自交，后代部分植株开白花</a:t>
            </a:r>
          </a:p>
        </p:txBody>
      </p:sp>
      <p:sp>
        <p:nvSpPr>
          <p:cNvPr id="11267" name="Text Box 3"/>
          <p:cNvSpPr txBox="1">
            <a:spLocks noChangeArrowheads="1"/>
          </p:cNvSpPr>
          <p:nvPr/>
        </p:nvSpPr>
        <p:spPr bwMode="gray">
          <a:xfrm>
            <a:off x="7740650" y="1736725"/>
            <a:ext cx="1079500" cy="641350"/>
          </a:xfrm>
          <a:prstGeom prst="rect">
            <a:avLst/>
          </a:prstGeom>
          <a:noFill/>
          <a:ln w="9525">
            <a:noFill/>
            <a:miter lim="800000"/>
            <a:headEnd/>
            <a:tailEnd/>
          </a:ln>
          <a:effectLst/>
        </p:spPr>
        <p:txBody>
          <a:bodyPr>
            <a:spAutoFit/>
          </a:bodyPr>
          <a:lstStyle/>
          <a:p>
            <a:pPr>
              <a:spcBef>
                <a:spcPct val="50000"/>
              </a:spcBef>
            </a:pPr>
            <a:r>
              <a:rPr lang="en-US" altLang="zh-CN" sz="3600">
                <a:solidFill>
                  <a:srgbClr val="FF0000"/>
                </a:solidFill>
                <a:ea typeface="宋体" pitchFamily="2" charset="-122"/>
              </a:rPr>
              <a:t>D</a:t>
            </a:r>
          </a:p>
        </p:txBody>
      </p:sp>
      <p:sp>
        <p:nvSpPr>
          <p:cNvPr id="11268" name="Text Box 4"/>
          <p:cNvSpPr txBox="1">
            <a:spLocks noChangeArrowheads="1"/>
          </p:cNvSpPr>
          <p:nvPr/>
        </p:nvSpPr>
        <p:spPr bwMode="gray">
          <a:xfrm>
            <a:off x="2159000" y="549275"/>
            <a:ext cx="2773363" cy="641350"/>
          </a:xfrm>
          <a:prstGeom prst="rect">
            <a:avLst/>
          </a:prstGeom>
          <a:noFill/>
          <a:ln w="9525">
            <a:noFill/>
            <a:miter lim="800000"/>
            <a:headEnd/>
            <a:tailEnd/>
          </a:ln>
          <a:effectLst/>
        </p:spPr>
        <p:txBody>
          <a:bodyPr>
            <a:spAutoFit/>
          </a:bodyPr>
          <a:lstStyle/>
          <a:p>
            <a:pPr>
              <a:spcBef>
                <a:spcPct val="50000"/>
              </a:spcBef>
            </a:pPr>
            <a:r>
              <a:rPr lang="zh-CN" altLang="en-US" sz="3600" dirty="0" smtClean="0">
                <a:solidFill>
                  <a:srgbClr val="FFFF00"/>
                </a:solidFill>
                <a:ea typeface="宋体" pitchFamily="2" charset="-122"/>
              </a:rPr>
              <a:t>经典</a:t>
            </a:r>
            <a:r>
              <a:rPr lang="zh-CN" altLang="en-US" sz="3600" dirty="0">
                <a:solidFill>
                  <a:srgbClr val="FFFF00"/>
                </a:solidFill>
                <a:ea typeface="宋体" pitchFamily="2" charset="-122"/>
              </a:rPr>
              <a:t>例题</a:t>
            </a:r>
          </a:p>
        </p:txBody>
      </p:sp>
      <p:sp>
        <p:nvSpPr>
          <p:cNvPr id="11269" name="Text Box 5"/>
          <p:cNvSpPr txBox="1">
            <a:spLocks noChangeArrowheads="1"/>
          </p:cNvSpPr>
          <p:nvPr/>
        </p:nvSpPr>
        <p:spPr bwMode="gray">
          <a:xfrm>
            <a:off x="7620000" y="6491288"/>
            <a:ext cx="1143000" cy="366712"/>
          </a:xfrm>
          <a:prstGeom prst="rect">
            <a:avLst/>
          </a:prstGeom>
          <a:solidFill>
            <a:schemeClr val="bg1"/>
          </a:solidFill>
          <a:ln w="9525">
            <a:noFill/>
            <a:miter lim="800000"/>
            <a:headEnd/>
            <a:tailEnd/>
          </a:ln>
          <a:effectLst/>
        </p:spPr>
        <p:txBody>
          <a:bodyPr>
            <a:spAutoFit/>
          </a:bodyPr>
          <a:lstStyle/>
          <a:p>
            <a:pPr>
              <a:spcBef>
                <a:spcPct val="50000"/>
              </a:spcBef>
            </a:pPr>
            <a:endParaRPr lang="zh-CN" altLang="zh-CN">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1267"/>
                                        </p:tgtEl>
                                        <p:attrNameLst>
                                          <p:attrName>style.visibility</p:attrName>
                                        </p:attrNameLst>
                                      </p:cBhvr>
                                      <p:to>
                                        <p:strVal val="visible"/>
                                      </p:to>
                                    </p:set>
                                    <p:animEffect transition="in" filter="slide(fromBottom)">
                                      <p:cBhvr>
                                        <p:cTn id="7" dur="500"/>
                                        <p:tgtEl>
                                          <p:spTgt spid="11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2"/>
          <p:cNvSpPr>
            <a:spLocks noGrp="1"/>
          </p:cNvSpPr>
          <p:nvPr>
            <p:ph type="dt" sz="half" idx="11"/>
          </p:nvPr>
        </p:nvSpPr>
        <p:spPr/>
        <p:txBody>
          <a:bodyPr/>
          <a:lstStyle/>
          <a:p>
            <a:fld id="{F53B8C88-A92C-47AB-A52B-B317C32F3438}" type="datetime1">
              <a:rPr lang="zh-CN" altLang="en-US"/>
              <a:pPr/>
              <a:t>2012-05-14</a:t>
            </a:fld>
            <a:endParaRPr lang="en-US" altLang="zh-CN"/>
          </a:p>
        </p:txBody>
      </p:sp>
      <p:sp>
        <p:nvSpPr>
          <p:cNvPr id="24578" name="Rectangle 2"/>
          <p:cNvSpPr>
            <a:spLocks noChangeArrowheads="1"/>
          </p:cNvSpPr>
          <p:nvPr/>
        </p:nvSpPr>
        <p:spPr bwMode="auto">
          <a:xfrm>
            <a:off x="914400" y="1371600"/>
            <a:ext cx="8001000" cy="5216525"/>
          </a:xfrm>
          <a:prstGeom prst="rect">
            <a:avLst/>
          </a:prstGeom>
          <a:noFill/>
          <a:ln w="9525">
            <a:noFill/>
            <a:miter lim="800000"/>
            <a:headEnd/>
            <a:tailEnd/>
          </a:ln>
          <a:effectLst/>
        </p:spPr>
        <p:txBody>
          <a:bodyPr>
            <a:spAutoFit/>
          </a:bodyPr>
          <a:lstStyle/>
          <a:p>
            <a:r>
              <a:rPr kumimoji="1" lang="en-US" altLang="zh-CN" sz="2800">
                <a:solidFill>
                  <a:srgbClr val="0000FF"/>
                </a:solidFill>
                <a:latin typeface="楷体_GB2312" pitchFamily="49" charset="-122"/>
                <a:ea typeface="楷体_GB2312" pitchFamily="49" charset="-122"/>
              </a:rPr>
              <a:t>2</a:t>
            </a:r>
            <a:r>
              <a:rPr kumimoji="1" lang="zh-CN" altLang="en-US" sz="2800">
                <a:solidFill>
                  <a:srgbClr val="0000FF"/>
                </a:solidFill>
                <a:latin typeface="楷体_GB2312" pitchFamily="49" charset="-122"/>
                <a:ea typeface="楷体_GB2312" pitchFamily="49" charset="-122"/>
              </a:rPr>
              <a:t>、在一个</a:t>
            </a:r>
            <a:r>
              <a:rPr kumimoji="1" lang="en-US" altLang="zh-CN" sz="2800">
                <a:solidFill>
                  <a:srgbClr val="0000FF"/>
                </a:solidFill>
                <a:latin typeface="楷体_GB2312" pitchFamily="49" charset="-122"/>
                <a:ea typeface="楷体_GB2312" pitchFamily="49" charset="-122"/>
              </a:rPr>
              <a:t>DNA</a:t>
            </a:r>
            <a:r>
              <a:rPr kumimoji="1" lang="zh-CN" altLang="en-US" sz="2800">
                <a:solidFill>
                  <a:srgbClr val="0000FF"/>
                </a:solidFill>
                <a:latin typeface="楷体_GB2312" pitchFamily="49" charset="-122"/>
                <a:ea typeface="楷体_GB2312" pitchFamily="49" charset="-122"/>
              </a:rPr>
              <a:t>分子中如果插入了一个碱基对，则</a:t>
            </a:r>
          </a:p>
          <a:p>
            <a:r>
              <a:rPr lang="zh-CN" altLang="en-US">
                <a:ea typeface="宋体" pitchFamily="2" charset="-122"/>
              </a:rPr>
              <a:t>   </a:t>
            </a:r>
            <a:r>
              <a:rPr kumimoji="1" lang="en-US" altLang="zh-CN" sz="2800">
                <a:latin typeface="楷体_GB2312" pitchFamily="49" charset="-122"/>
                <a:ea typeface="楷体_GB2312" pitchFamily="49" charset="-122"/>
              </a:rPr>
              <a:t>A.</a:t>
            </a:r>
            <a:r>
              <a:rPr kumimoji="1" lang="zh-CN" altLang="en-US" sz="2800">
                <a:latin typeface="楷体_GB2312" pitchFamily="49" charset="-122"/>
                <a:ea typeface="楷体_GB2312" pitchFamily="49" charset="-122"/>
              </a:rPr>
              <a:t>不能转录              </a:t>
            </a:r>
          </a:p>
          <a:p>
            <a:r>
              <a:rPr kumimoji="1" lang="zh-CN" altLang="en-US" sz="2800">
                <a:latin typeface="楷体_GB2312" pitchFamily="49" charset="-122"/>
                <a:ea typeface="楷体_GB2312" pitchFamily="49" charset="-122"/>
              </a:rPr>
              <a:t> </a:t>
            </a:r>
            <a:r>
              <a:rPr kumimoji="1" lang="en-US" altLang="zh-CN" sz="2800">
                <a:latin typeface="楷体_GB2312" pitchFamily="49" charset="-122"/>
                <a:ea typeface="楷体_GB2312" pitchFamily="49" charset="-122"/>
              </a:rPr>
              <a:t>B.</a:t>
            </a:r>
            <a:r>
              <a:rPr kumimoji="1" lang="zh-CN" altLang="en-US" sz="2800">
                <a:latin typeface="楷体_GB2312" pitchFamily="49" charset="-122"/>
                <a:ea typeface="楷体_GB2312" pitchFamily="49" charset="-122"/>
              </a:rPr>
              <a:t>不能翻译</a:t>
            </a:r>
          </a:p>
          <a:p>
            <a:r>
              <a:rPr kumimoji="1" lang="zh-CN" altLang="en-US" sz="2800">
                <a:latin typeface="楷体_GB2312" pitchFamily="49" charset="-122"/>
                <a:ea typeface="楷体_GB2312" pitchFamily="49" charset="-122"/>
              </a:rPr>
              <a:t> </a:t>
            </a:r>
            <a:r>
              <a:rPr kumimoji="1" lang="en-US" altLang="zh-CN" sz="2800">
                <a:latin typeface="楷体_GB2312" pitchFamily="49" charset="-122"/>
                <a:ea typeface="楷体_GB2312" pitchFamily="49" charset="-122"/>
              </a:rPr>
              <a:t>C.</a:t>
            </a:r>
            <a:r>
              <a:rPr kumimoji="1" lang="zh-CN" altLang="en-US" sz="2800">
                <a:latin typeface="楷体_GB2312" pitchFamily="49" charset="-122"/>
                <a:ea typeface="楷体_GB2312" pitchFamily="49" charset="-122"/>
              </a:rPr>
              <a:t>在转录时造成插入点以前的遗传密码改变</a:t>
            </a:r>
          </a:p>
          <a:p>
            <a:r>
              <a:rPr kumimoji="1" lang="zh-CN" altLang="en-US" sz="2800">
                <a:latin typeface="楷体_GB2312" pitchFamily="49" charset="-122"/>
                <a:ea typeface="楷体_GB2312" pitchFamily="49" charset="-122"/>
              </a:rPr>
              <a:t> </a:t>
            </a:r>
            <a:r>
              <a:rPr kumimoji="1" lang="en-US" altLang="zh-CN" sz="2800">
                <a:latin typeface="楷体_GB2312" pitchFamily="49" charset="-122"/>
                <a:ea typeface="楷体_GB2312" pitchFamily="49" charset="-122"/>
              </a:rPr>
              <a:t>D.</a:t>
            </a:r>
            <a:r>
              <a:rPr kumimoji="1" lang="zh-CN" altLang="en-US" sz="2800">
                <a:latin typeface="楷体_GB2312" pitchFamily="49" charset="-122"/>
                <a:ea typeface="楷体_GB2312" pitchFamily="49" charset="-122"/>
              </a:rPr>
              <a:t>在转录时造成插入点以后的遗传密码改变</a:t>
            </a:r>
          </a:p>
          <a:p>
            <a:r>
              <a:rPr kumimoji="1" lang="en-US" altLang="zh-CN" sz="2800">
                <a:solidFill>
                  <a:srgbClr val="0000FF"/>
                </a:solidFill>
                <a:latin typeface="楷体_GB2312" pitchFamily="49" charset="-122"/>
                <a:ea typeface="楷体_GB2312" pitchFamily="49" charset="-122"/>
              </a:rPr>
              <a:t>3</a:t>
            </a:r>
            <a:r>
              <a:rPr kumimoji="1" lang="zh-CN" altLang="en-US" sz="2800">
                <a:solidFill>
                  <a:srgbClr val="0000FF"/>
                </a:solidFill>
                <a:latin typeface="楷体_GB2312" pitchFamily="49" charset="-122"/>
                <a:ea typeface="楷体_GB2312" pitchFamily="49" charset="-122"/>
              </a:rPr>
              <a:t>、若某基因原为</a:t>
            </a:r>
            <a:r>
              <a:rPr kumimoji="1" lang="en-US" altLang="zh-CN" sz="2800">
                <a:solidFill>
                  <a:srgbClr val="0000FF"/>
                </a:solidFill>
                <a:latin typeface="楷体_GB2312" pitchFamily="49" charset="-122"/>
                <a:ea typeface="楷体_GB2312" pitchFamily="49" charset="-122"/>
              </a:rPr>
              <a:t>303</a:t>
            </a:r>
            <a:r>
              <a:rPr kumimoji="1" lang="zh-CN" altLang="en-US" sz="2800">
                <a:solidFill>
                  <a:srgbClr val="0000FF"/>
                </a:solidFill>
                <a:latin typeface="楷体_GB2312" pitchFamily="49" charset="-122"/>
                <a:ea typeface="楷体_GB2312" pitchFamily="49" charset="-122"/>
              </a:rPr>
              <a:t>对碱基，现经过突变，成为</a:t>
            </a:r>
            <a:r>
              <a:rPr kumimoji="1" lang="en-US" altLang="zh-CN" sz="2800">
                <a:solidFill>
                  <a:srgbClr val="0000FF"/>
                </a:solidFill>
                <a:latin typeface="楷体_GB2312" pitchFamily="49" charset="-122"/>
                <a:ea typeface="楷体_GB2312" pitchFamily="49" charset="-122"/>
              </a:rPr>
              <a:t>300</a:t>
            </a:r>
            <a:r>
              <a:rPr kumimoji="1" lang="zh-CN" altLang="en-US" sz="2800">
                <a:solidFill>
                  <a:srgbClr val="0000FF"/>
                </a:solidFill>
                <a:latin typeface="楷体_GB2312" pitchFamily="49" charset="-122"/>
                <a:ea typeface="楷体_GB2312" pitchFamily="49" charset="-122"/>
              </a:rPr>
              <a:t>个碱基对，它合成的蛋白质分子与原来基因合成的蛋白质分子相比较，差异可能为　　　</a:t>
            </a:r>
            <a:r>
              <a:rPr kumimoji="1" lang="zh-CN" altLang="en-US" sz="2800">
                <a:latin typeface="楷体_GB2312" pitchFamily="49" charset="-122"/>
                <a:ea typeface="楷体_GB2312" pitchFamily="49" charset="-122"/>
              </a:rPr>
              <a:t>　　</a:t>
            </a:r>
          </a:p>
          <a:p>
            <a:r>
              <a:rPr kumimoji="1" lang="zh-CN" altLang="en-US" sz="2800">
                <a:latin typeface="楷体_GB2312" pitchFamily="49" charset="-122"/>
                <a:ea typeface="楷体_GB2312" pitchFamily="49" charset="-122"/>
              </a:rPr>
              <a:t> </a:t>
            </a:r>
            <a:r>
              <a:rPr kumimoji="1" lang="en-US" altLang="zh-CN" sz="2800">
                <a:latin typeface="楷体_GB2312" pitchFamily="49" charset="-122"/>
                <a:ea typeface="楷体_GB2312" pitchFamily="49" charset="-122"/>
              </a:rPr>
              <a:t>A</a:t>
            </a:r>
            <a:r>
              <a:rPr kumimoji="1" lang="zh-CN" altLang="en-US" sz="2800">
                <a:latin typeface="楷体_GB2312" pitchFamily="49" charset="-122"/>
                <a:ea typeface="楷体_GB2312" pitchFamily="49" charset="-122"/>
              </a:rPr>
              <a:t>．只相差一个氨基酸，其他顺序不变</a:t>
            </a:r>
          </a:p>
          <a:p>
            <a:r>
              <a:rPr kumimoji="1" lang="zh-CN" altLang="en-US" sz="2800">
                <a:latin typeface="楷体_GB2312" pitchFamily="49" charset="-122"/>
                <a:ea typeface="楷体_GB2312" pitchFamily="49" charset="-122"/>
              </a:rPr>
              <a:t> </a:t>
            </a:r>
            <a:r>
              <a:rPr kumimoji="1" lang="en-US" altLang="zh-CN" sz="2800">
                <a:latin typeface="楷体_GB2312" pitchFamily="49" charset="-122"/>
                <a:ea typeface="楷体_GB2312" pitchFamily="49" charset="-122"/>
              </a:rPr>
              <a:t>B</a:t>
            </a:r>
            <a:r>
              <a:rPr kumimoji="1" lang="zh-CN" altLang="en-US" sz="2800">
                <a:latin typeface="楷体_GB2312" pitchFamily="49" charset="-122"/>
                <a:ea typeface="楷体_GB2312" pitchFamily="49" charset="-122"/>
              </a:rPr>
              <a:t>．长度相差一个氨基酸外，其他顺序也有改变</a:t>
            </a:r>
          </a:p>
          <a:p>
            <a:r>
              <a:rPr kumimoji="1" lang="zh-CN" altLang="en-US" sz="2800">
                <a:latin typeface="楷体_GB2312" pitchFamily="49" charset="-122"/>
                <a:ea typeface="楷体_GB2312" pitchFamily="49" charset="-122"/>
              </a:rPr>
              <a:t> </a:t>
            </a:r>
            <a:r>
              <a:rPr kumimoji="1" lang="en-US" altLang="zh-CN" sz="2800">
                <a:latin typeface="楷体_GB2312" pitchFamily="49" charset="-122"/>
                <a:ea typeface="楷体_GB2312" pitchFamily="49" charset="-122"/>
              </a:rPr>
              <a:t>C</a:t>
            </a:r>
            <a:r>
              <a:rPr kumimoji="1" lang="zh-CN" altLang="en-US" sz="2800">
                <a:latin typeface="楷体_GB2312" pitchFamily="49" charset="-122"/>
                <a:ea typeface="楷体_GB2312" pitchFamily="49" charset="-122"/>
              </a:rPr>
              <a:t>．长度不变，但顺序改变</a:t>
            </a:r>
          </a:p>
          <a:p>
            <a:r>
              <a:rPr kumimoji="1" lang="zh-CN" altLang="en-US" sz="2800">
                <a:latin typeface="楷体_GB2312" pitchFamily="49" charset="-122"/>
                <a:ea typeface="楷体_GB2312" pitchFamily="49" charset="-122"/>
              </a:rPr>
              <a:t> </a:t>
            </a:r>
            <a:r>
              <a:rPr kumimoji="1" lang="en-US" altLang="zh-CN" sz="2800">
                <a:latin typeface="楷体_GB2312" pitchFamily="49" charset="-122"/>
                <a:ea typeface="楷体_GB2312" pitchFamily="49" charset="-122"/>
              </a:rPr>
              <a:t>D</a:t>
            </a:r>
            <a:r>
              <a:rPr kumimoji="1" lang="zh-CN" altLang="en-US" sz="2800">
                <a:latin typeface="楷体_GB2312" pitchFamily="49" charset="-122"/>
                <a:ea typeface="楷体_GB2312" pitchFamily="49" charset="-122"/>
              </a:rPr>
              <a:t>．</a:t>
            </a:r>
            <a:r>
              <a:rPr kumimoji="1" lang="en-US" altLang="zh-CN" sz="2800">
                <a:latin typeface="楷体_GB2312" pitchFamily="49" charset="-122"/>
                <a:ea typeface="楷体_GB2312" pitchFamily="49" charset="-122"/>
              </a:rPr>
              <a:t>A</a:t>
            </a:r>
            <a:r>
              <a:rPr kumimoji="1" lang="zh-CN" altLang="en-US" sz="2800">
                <a:latin typeface="楷体_GB2312" pitchFamily="49" charset="-122"/>
                <a:ea typeface="楷体_GB2312" pitchFamily="49" charset="-122"/>
              </a:rPr>
              <a:t>、</a:t>
            </a:r>
            <a:r>
              <a:rPr kumimoji="1" lang="en-US" altLang="zh-CN" sz="2800">
                <a:latin typeface="楷体_GB2312" pitchFamily="49" charset="-122"/>
                <a:ea typeface="楷体_GB2312" pitchFamily="49" charset="-122"/>
              </a:rPr>
              <a:t>B</a:t>
            </a:r>
            <a:r>
              <a:rPr kumimoji="1" lang="zh-CN" altLang="en-US" sz="2800">
                <a:latin typeface="楷体_GB2312" pitchFamily="49" charset="-122"/>
                <a:ea typeface="楷体_GB2312" pitchFamily="49" charset="-122"/>
              </a:rPr>
              <a:t>都有可能</a:t>
            </a:r>
          </a:p>
        </p:txBody>
      </p:sp>
      <p:sp>
        <p:nvSpPr>
          <p:cNvPr id="24579" name="Text Box 3"/>
          <p:cNvSpPr txBox="1">
            <a:spLocks noChangeArrowheads="1"/>
          </p:cNvSpPr>
          <p:nvPr/>
        </p:nvSpPr>
        <p:spPr bwMode="gray">
          <a:xfrm>
            <a:off x="7620000" y="6491288"/>
            <a:ext cx="1143000" cy="366712"/>
          </a:xfrm>
          <a:prstGeom prst="rect">
            <a:avLst/>
          </a:prstGeom>
          <a:solidFill>
            <a:schemeClr val="bg1"/>
          </a:solidFill>
          <a:ln w="9525">
            <a:noFill/>
            <a:miter lim="800000"/>
            <a:headEnd/>
            <a:tailEnd/>
          </a:ln>
          <a:effectLst/>
        </p:spPr>
        <p:txBody>
          <a:bodyPr>
            <a:spAutoFit/>
          </a:bodyPr>
          <a:lstStyle/>
          <a:p>
            <a:pPr>
              <a:spcBef>
                <a:spcPct val="50000"/>
              </a:spcBef>
            </a:pPr>
            <a:endParaRPr lang="zh-CN" altLang="zh-CN">
              <a:ea typeface="宋体" pitchFamily="2" charset="-122"/>
            </a:endParaRPr>
          </a:p>
        </p:txBody>
      </p:sp>
      <p:sp>
        <p:nvSpPr>
          <p:cNvPr id="24580" name="Text Box 4"/>
          <p:cNvSpPr txBox="1">
            <a:spLocks noChangeArrowheads="1"/>
          </p:cNvSpPr>
          <p:nvPr/>
        </p:nvSpPr>
        <p:spPr bwMode="gray">
          <a:xfrm>
            <a:off x="7740650" y="1844675"/>
            <a:ext cx="576263" cy="579438"/>
          </a:xfrm>
          <a:prstGeom prst="rect">
            <a:avLst/>
          </a:prstGeom>
          <a:noFill/>
          <a:ln w="9525">
            <a:noFill/>
            <a:miter lim="800000"/>
            <a:headEnd/>
            <a:tailEnd/>
          </a:ln>
          <a:effectLst/>
        </p:spPr>
        <p:txBody>
          <a:bodyPr>
            <a:spAutoFit/>
          </a:bodyPr>
          <a:lstStyle/>
          <a:p>
            <a:pPr>
              <a:spcBef>
                <a:spcPct val="50000"/>
              </a:spcBef>
            </a:pPr>
            <a:r>
              <a:rPr lang="en-US" altLang="zh-CN" sz="3200">
                <a:solidFill>
                  <a:srgbClr val="FF0000"/>
                </a:solidFill>
                <a:ea typeface="宋体" pitchFamily="2" charset="-122"/>
              </a:rPr>
              <a:t>D</a:t>
            </a:r>
          </a:p>
        </p:txBody>
      </p:sp>
      <p:sp>
        <p:nvSpPr>
          <p:cNvPr id="24581" name="Text Box 5"/>
          <p:cNvSpPr txBox="1">
            <a:spLocks noChangeArrowheads="1"/>
          </p:cNvSpPr>
          <p:nvPr/>
        </p:nvSpPr>
        <p:spPr bwMode="gray">
          <a:xfrm>
            <a:off x="7812088" y="4437063"/>
            <a:ext cx="576262" cy="579437"/>
          </a:xfrm>
          <a:prstGeom prst="rect">
            <a:avLst/>
          </a:prstGeom>
          <a:noFill/>
          <a:ln w="9525">
            <a:noFill/>
            <a:miter lim="800000"/>
            <a:headEnd/>
            <a:tailEnd/>
          </a:ln>
          <a:effectLst/>
        </p:spPr>
        <p:txBody>
          <a:bodyPr>
            <a:spAutoFit/>
          </a:bodyPr>
          <a:lstStyle/>
          <a:p>
            <a:pPr>
              <a:spcBef>
                <a:spcPct val="50000"/>
              </a:spcBef>
            </a:pPr>
            <a:r>
              <a:rPr lang="en-US" altLang="zh-CN" sz="3200">
                <a:solidFill>
                  <a:srgbClr val="FF0000"/>
                </a:solidFill>
                <a:ea typeface="宋体" pitchFamily="2" charset="-122"/>
              </a:rPr>
              <a:t>D</a:t>
            </a:r>
          </a:p>
        </p:txBody>
      </p:sp>
      <p:sp>
        <p:nvSpPr>
          <p:cNvPr id="24582" name="Text Box 6"/>
          <p:cNvSpPr txBox="1">
            <a:spLocks noChangeArrowheads="1"/>
          </p:cNvSpPr>
          <p:nvPr/>
        </p:nvSpPr>
        <p:spPr bwMode="gray">
          <a:xfrm>
            <a:off x="2159000" y="549275"/>
            <a:ext cx="2773363" cy="641350"/>
          </a:xfrm>
          <a:prstGeom prst="rect">
            <a:avLst/>
          </a:prstGeom>
          <a:noFill/>
          <a:ln w="9525">
            <a:noFill/>
            <a:miter lim="800000"/>
            <a:headEnd/>
            <a:tailEnd/>
          </a:ln>
          <a:effectLst/>
        </p:spPr>
        <p:txBody>
          <a:bodyPr>
            <a:spAutoFit/>
          </a:bodyPr>
          <a:lstStyle/>
          <a:p>
            <a:pPr>
              <a:spcBef>
                <a:spcPct val="50000"/>
              </a:spcBef>
            </a:pPr>
            <a:r>
              <a:rPr lang="zh-CN" altLang="en-US" sz="3600" dirty="0" smtClean="0">
                <a:solidFill>
                  <a:srgbClr val="FFFF00"/>
                </a:solidFill>
                <a:ea typeface="宋体" pitchFamily="2" charset="-122"/>
              </a:rPr>
              <a:t> 经典</a:t>
            </a:r>
            <a:r>
              <a:rPr lang="zh-CN" altLang="en-US" sz="3600" dirty="0">
                <a:solidFill>
                  <a:srgbClr val="FFFF00"/>
                </a:solidFill>
                <a:ea typeface="宋体" pitchFamily="2" charset="-122"/>
              </a:rPr>
              <a:t>例题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4580">
                                            <p:txEl>
                                              <p:pRg st="0" end="0"/>
                                            </p:txEl>
                                          </p:spTgt>
                                        </p:tgtEl>
                                        <p:attrNameLst>
                                          <p:attrName>style.visibility</p:attrName>
                                        </p:attrNameLst>
                                      </p:cBhvr>
                                      <p:to>
                                        <p:strVal val="visible"/>
                                      </p:to>
                                    </p:set>
                                    <p:animEffect transition="in" filter="slide(fromBottom)">
                                      <p:cBhvr>
                                        <p:cTn id="7" dur="500"/>
                                        <p:tgtEl>
                                          <p:spTgt spid="2458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4581">
                                            <p:txEl>
                                              <p:pRg st="0" end="0"/>
                                            </p:txEl>
                                          </p:spTgt>
                                        </p:tgtEl>
                                        <p:attrNameLst>
                                          <p:attrName>style.visibility</p:attrName>
                                        </p:attrNameLst>
                                      </p:cBhvr>
                                      <p:to>
                                        <p:strVal val="visible"/>
                                      </p:to>
                                    </p:set>
                                    <p:animEffect transition="in" filter="slide(fromBottom)">
                                      <p:cBhvr>
                                        <p:cTn id="12" dur="500"/>
                                        <p:tgtEl>
                                          <p:spTgt spid="2458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4"/>
          <p:cNvSpPr>
            <a:spLocks noGrp="1"/>
          </p:cNvSpPr>
          <p:nvPr>
            <p:ph type="dt" sz="half" idx="11"/>
          </p:nvPr>
        </p:nvSpPr>
        <p:spPr/>
        <p:txBody>
          <a:bodyPr/>
          <a:lstStyle/>
          <a:p>
            <a:fld id="{E226BEAE-6336-4503-9945-B47C8766C7F2}" type="datetime1">
              <a:rPr lang="zh-CN" altLang="en-US"/>
              <a:pPr/>
              <a:t>2012-05-14</a:t>
            </a:fld>
            <a:endParaRPr lang="en-US" altLang="zh-CN"/>
          </a:p>
        </p:txBody>
      </p:sp>
      <p:sp>
        <p:nvSpPr>
          <p:cNvPr id="28674" name="Text Box 2"/>
          <p:cNvSpPr txBox="1">
            <a:spLocks noChangeArrowheads="1"/>
          </p:cNvSpPr>
          <p:nvPr/>
        </p:nvSpPr>
        <p:spPr bwMode="auto">
          <a:xfrm>
            <a:off x="1331913" y="2384425"/>
            <a:ext cx="6840537" cy="3046988"/>
          </a:xfrm>
          <a:prstGeom prst="rect">
            <a:avLst/>
          </a:prstGeom>
          <a:noFill/>
          <a:ln w="9525">
            <a:noFill/>
            <a:miter lim="800000"/>
            <a:headEnd/>
            <a:tailEnd/>
          </a:ln>
          <a:effectLst/>
        </p:spPr>
        <p:txBody>
          <a:bodyPr>
            <a:spAutoFit/>
          </a:bodyPr>
          <a:lstStyle/>
          <a:p>
            <a:r>
              <a:rPr lang="en-US" altLang="zh-CN" sz="3200" dirty="0">
                <a:latin typeface="楷体_GB2312" pitchFamily="49" charset="-122"/>
                <a:ea typeface="楷体_GB2312" pitchFamily="49" charset="-122"/>
              </a:rPr>
              <a:t>4</a:t>
            </a:r>
            <a:r>
              <a:rPr lang="zh-CN" altLang="en-US" sz="3200" dirty="0">
                <a:latin typeface="楷体_GB2312" pitchFamily="49" charset="-122"/>
                <a:ea typeface="楷体_GB2312" pitchFamily="49" charset="-122"/>
              </a:rPr>
              <a:t>、人类能遗传给后代的基因突变常发生在</a:t>
            </a:r>
          </a:p>
          <a:p>
            <a:r>
              <a:rPr lang="zh-CN" altLang="en-US" sz="3200" dirty="0">
                <a:latin typeface="楷体_GB2312" pitchFamily="49" charset="-122"/>
                <a:ea typeface="楷体_GB2312" pitchFamily="49" charset="-122"/>
              </a:rPr>
              <a:t> </a:t>
            </a:r>
            <a:r>
              <a:rPr lang="en-US" altLang="zh-CN" sz="3200" dirty="0">
                <a:solidFill>
                  <a:srgbClr val="0000FF"/>
                </a:solidFill>
                <a:latin typeface="楷体_GB2312" pitchFamily="49" charset="-122"/>
                <a:ea typeface="楷体_GB2312" pitchFamily="49" charset="-122"/>
              </a:rPr>
              <a:t>A.</a:t>
            </a:r>
            <a:r>
              <a:rPr lang="zh-CN" altLang="en-US" sz="3200" dirty="0">
                <a:solidFill>
                  <a:srgbClr val="0000FF"/>
                </a:solidFill>
                <a:latin typeface="楷体_GB2312" pitchFamily="49" charset="-122"/>
                <a:ea typeface="楷体_GB2312" pitchFamily="49" charset="-122"/>
              </a:rPr>
              <a:t>减数第一次分裂 </a:t>
            </a:r>
          </a:p>
          <a:p>
            <a:r>
              <a:rPr lang="zh-CN" altLang="en-US" sz="3200" dirty="0">
                <a:solidFill>
                  <a:srgbClr val="0000FF"/>
                </a:solidFill>
                <a:latin typeface="楷体_GB2312" pitchFamily="49" charset="-122"/>
                <a:ea typeface="楷体_GB2312" pitchFamily="49" charset="-122"/>
              </a:rPr>
              <a:t> </a:t>
            </a:r>
            <a:r>
              <a:rPr lang="en-US" altLang="zh-CN" sz="3200" dirty="0">
                <a:solidFill>
                  <a:srgbClr val="0000FF"/>
                </a:solidFill>
                <a:latin typeface="楷体_GB2312" pitchFamily="49" charset="-122"/>
                <a:ea typeface="楷体_GB2312" pitchFamily="49" charset="-122"/>
              </a:rPr>
              <a:t>B.</a:t>
            </a:r>
            <a:r>
              <a:rPr lang="zh-CN" altLang="en-US" sz="3200" dirty="0">
                <a:solidFill>
                  <a:srgbClr val="0000FF"/>
                </a:solidFill>
                <a:latin typeface="楷体_GB2312" pitchFamily="49" charset="-122"/>
                <a:ea typeface="楷体_GB2312" pitchFamily="49" charset="-122"/>
              </a:rPr>
              <a:t>四分体时期</a:t>
            </a:r>
          </a:p>
          <a:p>
            <a:r>
              <a:rPr lang="zh-CN" altLang="en-US" sz="3200" dirty="0">
                <a:solidFill>
                  <a:srgbClr val="0000FF"/>
                </a:solidFill>
                <a:latin typeface="楷体_GB2312" pitchFamily="49" charset="-122"/>
                <a:ea typeface="楷体_GB2312" pitchFamily="49" charset="-122"/>
              </a:rPr>
              <a:t> </a:t>
            </a:r>
            <a:r>
              <a:rPr lang="en-US" altLang="zh-CN" sz="3200" dirty="0">
                <a:solidFill>
                  <a:srgbClr val="0000FF"/>
                </a:solidFill>
                <a:latin typeface="楷体_GB2312" pitchFamily="49" charset="-122"/>
                <a:ea typeface="楷体_GB2312" pitchFamily="49" charset="-122"/>
              </a:rPr>
              <a:t>C.</a:t>
            </a:r>
            <a:r>
              <a:rPr lang="zh-CN" altLang="en-US" sz="3200" dirty="0">
                <a:solidFill>
                  <a:srgbClr val="0000FF"/>
                </a:solidFill>
                <a:latin typeface="楷体_GB2312" pitchFamily="49" charset="-122"/>
                <a:ea typeface="楷体_GB2312" pitchFamily="49" charset="-122"/>
              </a:rPr>
              <a:t>减数</a:t>
            </a:r>
            <a:r>
              <a:rPr lang="zh-CN" altLang="en-US" sz="3200">
                <a:solidFill>
                  <a:srgbClr val="0000FF"/>
                </a:solidFill>
                <a:latin typeface="楷体_GB2312" pitchFamily="49" charset="-122"/>
                <a:ea typeface="楷体_GB2312" pitchFamily="49" charset="-122"/>
              </a:rPr>
              <a:t>第一次</a:t>
            </a:r>
            <a:r>
              <a:rPr lang="zh-CN" altLang="en-US" sz="3200" smtClean="0">
                <a:solidFill>
                  <a:srgbClr val="0000FF"/>
                </a:solidFill>
                <a:latin typeface="楷体_GB2312" pitchFamily="49" charset="-122"/>
                <a:ea typeface="楷体_GB2312" pitchFamily="49" charset="-122"/>
              </a:rPr>
              <a:t>分裂前的</a:t>
            </a:r>
            <a:r>
              <a:rPr lang="zh-CN" altLang="en-US" sz="3200" dirty="0">
                <a:solidFill>
                  <a:srgbClr val="0000FF"/>
                </a:solidFill>
                <a:latin typeface="楷体_GB2312" pitchFamily="49" charset="-122"/>
                <a:ea typeface="楷体_GB2312" pitchFamily="49" charset="-122"/>
              </a:rPr>
              <a:t>间期  </a:t>
            </a:r>
          </a:p>
          <a:p>
            <a:r>
              <a:rPr lang="zh-CN" altLang="en-US" sz="3200" dirty="0">
                <a:solidFill>
                  <a:srgbClr val="0000FF"/>
                </a:solidFill>
                <a:latin typeface="楷体_GB2312" pitchFamily="49" charset="-122"/>
                <a:ea typeface="楷体_GB2312" pitchFamily="49" charset="-122"/>
              </a:rPr>
              <a:t> </a:t>
            </a:r>
            <a:r>
              <a:rPr lang="en-US" altLang="zh-CN" sz="3200" dirty="0">
                <a:solidFill>
                  <a:srgbClr val="0000FF"/>
                </a:solidFill>
                <a:latin typeface="楷体_GB2312" pitchFamily="49" charset="-122"/>
                <a:ea typeface="楷体_GB2312" pitchFamily="49" charset="-122"/>
              </a:rPr>
              <a:t>D.</a:t>
            </a:r>
            <a:r>
              <a:rPr lang="zh-CN" altLang="en-US" sz="3200" dirty="0">
                <a:solidFill>
                  <a:srgbClr val="0000FF"/>
                </a:solidFill>
                <a:latin typeface="楷体_GB2312" pitchFamily="49" charset="-122"/>
                <a:ea typeface="楷体_GB2312" pitchFamily="49" charset="-122"/>
              </a:rPr>
              <a:t>有丝分裂间期</a:t>
            </a:r>
          </a:p>
        </p:txBody>
      </p:sp>
      <p:sp>
        <p:nvSpPr>
          <p:cNvPr id="28675" name="Text Box 3"/>
          <p:cNvSpPr txBox="1">
            <a:spLocks noChangeArrowheads="1"/>
          </p:cNvSpPr>
          <p:nvPr/>
        </p:nvSpPr>
        <p:spPr bwMode="gray">
          <a:xfrm>
            <a:off x="7620000" y="6491288"/>
            <a:ext cx="1143000" cy="366712"/>
          </a:xfrm>
          <a:prstGeom prst="rect">
            <a:avLst/>
          </a:prstGeom>
          <a:solidFill>
            <a:schemeClr val="bg1"/>
          </a:solidFill>
          <a:ln w="9525">
            <a:noFill/>
            <a:miter lim="800000"/>
            <a:headEnd/>
            <a:tailEnd/>
          </a:ln>
          <a:effectLst/>
        </p:spPr>
        <p:txBody>
          <a:bodyPr>
            <a:spAutoFit/>
          </a:bodyPr>
          <a:lstStyle/>
          <a:p>
            <a:pPr>
              <a:spcBef>
                <a:spcPct val="50000"/>
              </a:spcBef>
            </a:pPr>
            <a:endParaRPr lang="zh-CN" altLang="zh-CN">
              <a:ea typeface="宋体" pitchFamily="2" charset="-122"/>
            </a:endParaRPr>
          </a:p>
        </p:txBody>
      </p:sp>
      <p:sp>
        <p:nvSpPr>
          <p:cNvPr id="28676" name="Text Box 4"/>
          <p:cNvSpPr txBox="1">
            <a:spLocks noChangeArrowheads="1"/>
          </p:cNvSpPr>
          <p:nvPr/>
        </p:nvSpPr>
        <p:spPr bwMode="gray">
          <a:xfrm>
            <a:off x="6732588" y="2889250"/>
            <a:ext cx="684212" cy="641350"/>
          </a:xfrm>
          <a:prstGeom prst="rect">
            <a:avLst/>
          </a:prstGeom>
          <a:noFill/>
          <a:ln w="9525">
            <a:noFill/>
            <a:miter lim="800000"/>
            <a:headEnd/>
            <a:tailEnd/>
          </a:ln>
          <a:effectLst/>
        </p:spPr>
        <p:txBody>
          <a:bodyPr>
            <a:spAutoFit/>
          </a:bodyPr>
          <a:lstStyle/>
          <a:p>
            <a:pPr>
              <a:spcBef>
                <a:spcPct val="50000"/>
              </a:spcBef>
            </a:pPr>
            <a:r>
              <a:rPr lang="en-US" altLang="zh-CN" sz="3600">
                <a:solidFill>
                  <a:srgbClr val="FF0000"/>
                </a:solidFill>
                <a:ea typeface="宋体" pitchFamily="2" charset="-122"/>
              </a:rPr>
              <a:t>C</a:t>
            </a:r>
          </a:p>
        </p:txBody>
      </p:sp>
      <p:sp>
        <p:nvSpPr>
          <p:cNvPr id="28677" name="Text Box 5"/>
          <p:cNvSpPr txBox="1">
            <a:spLocks noChangeArrowheads="1"/>
          </p:cNvSpPr>
          <p:nvPr/>
        </p:nvSpPr>
        <p:spPr bwMode="gray">
          <a:xfrm>
            <a:off x="2159000" y="549275"/>
            <a:ext cx="2773363" cy="641350"/>
          </a:xfrm>
          <a:prstGeom prst="rect">
            <a:avLst/>
          </a:prstGeom>
          <a:noFill/>
          <a:ln w="9525">
            <a:noFill/>
            <a:miter lim="800000"/>
            <a:headEnd/>
            <a:tailEnd/>
          </a:ln>
          <a:effectLst/>
        </p:spPr>
        <p:txBody>
          <a:bodyPr>
            <a:spAutoFit/>
          </a:bodyPr>
          <a:lstStyle/>
          <a:p>
            <a:pPr>
              <a:spcBef>
                <a:spcPct val="50000"/>
              </a:spcBef>
            </a:pPr>
            <a:r>
              <a:rPr lang="zh-CN" altLang="en-US" sz="3600" dirty="0" smtClean="0">
                <a:solidFill>
                  <a:srgbClr val="FFFF00"/>
                </a:solidFill>
                <a:ea typeface="宋体" pitchFamily="2" charset="-122"/>
              </a:rPr>
              <a:t>经典</a:t>
            </a:r>
            <a:r>
              <a:rPr lang="zh-CN" altLang="en-US" sz="3600" dirty="0">
                <a:solidFill>
                  <a:srgbClr val="FFFF00"/>
                </a:solidFill>
                <a:ea typeface="宋体" pitchFamily="2" charset="-122"/>
              </a:rPr>
              <a:t>例题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8674"/>
                                        </p:tgtEl>
                                        <p:attrNameLst>
                                          <p:attrName>style.visibility</p:attrName>
                                        </p:attrNameLst>
                                      </p:cBhvr>
                                      <p:to>
                                        <p:strVal val="visible"/>
                                      </p:to>
                                    </p:set>
                                    <p:anim calcmode="lin" valueType="num">
                                      <p:cBhvr>
                                        <p:cTn id="7" dur="500" fill="hold"/>
                                        <p:tgtEl>
                                          <p:spTgt spid="28674"/>
                                        </p:tgtEl>
                                        <p:attrNameLst>
                                          <p:attrName>ppt_w</p:attrName>
                                        </p:attrNameLst>
                                      </p:cBhvr>
                                      <p:tavLst>
                                        <p:tav tm="0">
                                          <p:val>
                                            <p:fltVal val="0"/>
                                          </p:val>
                                        </p:tav>
                                        <p:tav tm="100000">
                                          <p:val>
                                            <p:strVal val="#ppt_w"/>
                                          </p:val>
                                        </p:tav>
                                      </p:tavLst>
                                    </p:anim>
                                    <p:anim calcmode="lin" valueType="num">
                                      <p:cBhvr>
                                        <p:cTn id="8" dur="500" fill="hold"/>
                                        <p:tgtEl>
                                          <p:spTgt spid="28674"/>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28676"/>
                                        </p:tgtEl>
                                        <p:attrNameLst>
                                          <p:attrName>style.visibility</p:attrName>
                                        </p:attrNameLst>
                                      </p:cBhvr>
                                      <p:to>
                                        <p:strVal val="visible"/>
                                      </p:to>
                                    </p:set>
                                    <p:animEffect transition="in" filter="slide(fromBottom)">
                                      <p:cBhvr>
                                        <p:cTn id="13" dur="500"/>
                                        <p:tgtEl>
                                          <p:spTgt spid="286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p:bldP spid="2867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日期占位符 4"/>
          <p:cNvSpPr>
            <a:spLocks noGrp="1"/>
          </p:cNvSpPr>
          <p:nvPr>
            <p:ph type="dt" sz="half" idx="11"/>
          </p:nvPr>
        </p:nvSpPr>
        <p:spPr/>
        <p:txBody>
          <a:bodyPr/>
          <a:lstStyle/>
          <a:p>
            <a:fld id="{3D8BF9CA-89D1-4D1F-A966-AD1E5763D62B}" type="datetime1">
              <a:rPr lang="zh-CN" altLang="en-US"/>
              <a:pPr/>
              <a:t>2012-05-14</a:t>
            </a:fld>
            <a:endParaRPr lang="en-US" altLang="zh-CN"/>
          </a:p>
        </p:txBody>
      </p:sp>
      <p:sp>
        <p:nvSpPr>
          <p:cNvPr id="29698" name="Rectangle 2"/>
          <p:cNvSpPr>
            <a:spLocks noChangeArrowheads="1"/>
          </p:cNvSpPr>
          <p:nvPr/>
        </p:nvSpPr>
        <p:spPr bwMode="auto">
          <a:xfrm>
            <a:off x="2124075" y="549275"/>
            <a:ext cx="4895850" cy="549275"/>
          </a:xfrm>
          <a:prstGeom prst="rect">
            <a:avLst/>
          </a:prstGeom>
          <a:noFill/>
          <a:ln w="63500">
            <a:noFill/>
            <a:miter lim="800000"/>
            <a:headEnd/>
            <a:tailEnd type="none" w="lg" len="med"/>
          </a:ln>
          <a:effectLst/>
        </p:spPr>
        <p:txBody>
          <a:bodyPr lIns="0" tIns="0" rIns="0" bIns="0">
            <a:spAutoFit/>
          </a:bodyPr>
          <a:lstStyle/>
          <a:p>
            <a:r>
              <a:rPr lang="en-US" altLang="zh-CN" sz="3600">
                <a:solidFill>
                  <a:srgbClr val="003300"/>
                </a:solidFill>
                <a:latin typeface="楷体_GB2312" pitchFamily="49" charset="-122"/>
                <a:ea typeface="楷体_GB2312" pitchFamily="49" charset="-122"/>
              </a:rPr>
              <a:t>(</a:t>
            </a:r>
            <a:r>
              <a:rPr lang="zh-CN" altLang="en-US" sz="3600">
                <a:solidFill>
                  <a:srgbClr val="003300"/>
                </a:solidFill>
                <a:latin typeface="楷体_GB2312" pitchFamily="49" charset="-122"/>
                <a:ea typeface="楷体_GB2312" pitchFamily="49" charset="-122"/>
              </a:rPr>
              <a:t>三</a:t>
            </a:r>
            <a:r>
              <a:rPr lang="en-US" altLang="zh-CN" sz="3600">
                <a:solidFill>
                  <a:srgbClr val="003300"/>
                </a:solidFill>
                <a:latin typeface="楷体_GB2312" pitchFamily="49" charset="-122"/>
                <a:ea typeface="楷体_GB2312" pitchFamily="49" charset="-122"/>
              </a:rPr>
              <a:t>)</a:t>
            </a:r>
            <a:r>
              <a:rPr lang="zh-CN" altLang="en-US" sz="3600">
                <a:solidFill>
                  <a:srgbClr val="003300"/>
                </a:solidFill>
                <a:latin typeface="楷体_GB2312" pitchFamily="49" charset="-122"/>
                <a:ea typeface="楷体_GB2312" pitchFamily="49" charset="-122"/>
              </a:rPr>
              <a:t>基因突变的原因</a:t>
            </a:r>
          </a:p>
        </p:txBody>
      </p:sp>
      <p:sp>
        <p:nvSpPr>
          <p:cNvPr id="29699" name="Rectangle 3"/>
          <p:cNvSpPr>
            <a:spLocks noChangeArrowheads="1"/>
          </p:cNvSpPr>
          <p:nvPr/>
        </p:nvSpPr>
        <p:spPr bwMode="auto">
          <a:xfrm>
            <a:off x="3581400" y="2286000"/>
            <a:ext cx="1524000" cy="427038"/>
          </a:xfrm>
          <a:prstGeom prst="rect">
            <a:avLst/>
          </a:prstGeom>
          <a:noFill/>
          <a:ln w="63500">
            <a:noFill/>
            <a:miter lim="800000"/>
            <a:headEnd/>
            <a:tailEnd type="none" w="lg" len="med"/>
          </a:ln>
          <a:effectLst/>
        </p:spPr>
        <p:txBody>
          <a:bodyPr lIns="0" tIns="0" rIns="0" bIns="0">
            <a:spAutoFit/>
          </a:bodyPr>
          <a:lstStyle/>
          <a:p>
            <a:r>
              <a:rPr lang="zh-CN" altLang="en-US" sz="2800">
                <a:latin typeface="楷体_GB2312" pitchFamily="49" charset="-122"/>
                <a:ea typeface="楷体_GB2312" pitchFamily="49" charset="-122"/>
              </a:rPr>
              <a:t>物理因素</a:t>
            </a:r>
          </a:p>
        </p:txBody>
      </p:sp>
      <p:sp>
        <p:nvSpPr>
          <p:cNvPr id="29700" name="Rectangle 4"/>
          <p:cNvSpPr>
            <a:spLocks noChangeArrowheads="1"/>
          </p:cNvSpPr>
          <p:nvPr/>
        </p:nvSpPr>
        <p:spPr bwMode="auto">
          <a:xfrm>
            <a:off x="3581400" y="2971800"/>
            <a:ext cx="2347913" cy="427038"/>
          </a:xfrm>
          <a:prstGeom prst="rect">
            <a:avLst/>
          </a:prstGeom>
          <a:noFill/>
          <a:ln w="63500">
            <a:noFill/>
            <a:miter lim="800000"/>
            <a:headEnd/>
            <a:tailEnd type="none" w="lg" len="med"/>
          </a:ln>
          <a:effectLst/>
        </p:spPr>
        <p:txBody>
          <a:bodyPr lIns="0" tIns="0" rIns="0" bIns="0">
            <a:spAutoFit/>
          </a:bodyPr>
          <a:lstStyle/>
          <a:p>
            <a:r>
              <a:rPr lang="zh-CN" altLang="en-US" sz="2800">
                <a:latin typeface="楷体_GB2312" pitchFamily="49" charset="-122"/>
                <a:ea typeface="楷体_GB2312" pitchFamily="49" charset="-122"/>
              </a:rPr>
              <a:t>化学因素</a:t>
            </a:r>
          </a:p>
        </p:txBody>
      </p:sp>
      <p:sp>
        <p:nvSpPr>
          <p:cNvPr id="29701" name="Rectangle 5"/>
          <p:cNvSpPr>
            <a:spLocks noChangeArrowheads="1"/>
          </p:cNvSpPr>
          <p:nvPr/>
        </p:nvSpPr>
        <p:spPr bwMode="auto">
          <a:xfrm>
            <a:off x="3581400" y="3581400"/>
            <a:ext cx="2057400" cy="427038"/>
          </a:xfrm>
          <a:prstGeom prst="rect">
            <a:avLst/>
          </a:prstGeom>
          <a:noFill/>
          <a:ln w="63500">
            <a:noFill/>
            <a:miter lim="800000"/>
            <a:headEnd/>
            <a:tailEnd type="none" w="lg" len="med"/>
          </a:ln>
          <a:effectLst/>
        </p:spPr>
        <p:txBody>
          <a:bodyPr lIns="0" tIns="0" rIns="0" bIns="0">
            <a:spAutoFit/>
          </a:bodyPr>
          <a:lstStyle/>
          <a:p>
            <a:r>
              <a:rPr lang="zh-CN" altLang="en-US" sz="2800">
                <a:latin typeface="楷体_GB2312" pitchFamily="49" charset="-122"/>
                <a:ea typeface="楷体_GB2312" pitchFamily="49" charset="-122"/>
              </a:rPr>
              <a:t>生物因素</a:t>
            </a:r>
          </a:p>
        </p:txBody>
      </p:sp>
      <p:sp>
        <p:nvSpPr>
          <p:cNvPr id="29702" name="AutoShape 6"/>
          <p:cNvSpPr>
            <a:spLocks/>
          </p:cNvSpPr>
          <p:nvPr/>
        </p:nvSpPr>
        <p:spPr bwMode="auto">
          <a:xfrm>
            <a:off x="3276600" y="2590800"/>
            <a:ext cx="254000" cy="1312863"/>
          </a:xfrm>
          <a:prstGeom prst="leftBrace">
            <a:avLst>
              <a:gd name="adj1" fmla="val 43073"/>
              <a:gd name="adj2" fmla="val 50000"/>
            </a:avLst>
          </a:prstGeom>
          <a:noFill/>
          <a:ln w="28575">
            <a:solidFill>
              <a:schemeClr val="tx1"/>
            </a:solidFill>
            <a:round/>
            <a:headEnd/>
            <a:tailEnd/>
          </a:ln>
          <a:effectLst/>
        </p:spPr>
        <p:txBody>
          <a:bodyPr wrap="none" anchor="ctr"/>
          <a:lstStyle/>
          <a:p>
            <a:endParaRPr lang="zh-CN" altLang="en-US"/>
          </a:p>
        </p:txBody>
      </p:sp>
      <p:sp>
        <p:nvSpPr>
          <p:cNvPr id="29703" name="Rectangle 7"/>
          <p:cNvSpPr>
            <a:spLocks noChangeArrowheads="1"/>
          </p:cNvSpPr>
          <p:nvPr/>
        </p:nvSpPr>
        <p:spPr bwMode="auto">
          <a:xfrm>
            <a:off x="685800" y="3048000"/>
            <a:ext cx="2743200" cy="427038"/>
          </a:xfrm>
          <a:prstGeom prst="rect">
            <a:avLst/>
          </a:prstGeom>
          <a:noFill/>
          <a:ln w="63500">
            <a:noFill/>
            <a:miter lim="800000"/>
            <a:headEnd/>
            <a:tailEnd type="none" w="lg" len="med"/>
          </a:ln>
          <a:effectLst/>
        </p:spPr>
        <p:txBody>
          <a:bodyPr lIns="0" tIns="0" rIns="0" bIns="0">
            <a:spAutoFit/>
          </a:bodyPr>
          <a:lstStyle/>
          <a:p>
            <a:r>
              <a:rPr lang="zh-CN" altLang="en-US" sz="2800">
                <a:latin typeface="楷体_GB2312" pitchFamily="49" charset="-122"/>
                <a:ea typeface="楷体_GB2312" pitchFamily="49" charset="-122"/>
              </a:rPr>
              <a:t>基因突变的原因</a:t>
            </a:r>
          </a:p>
        </p:txBody>
      </p:sp>
      <p:sp>
        <p:nvSpPr>
          <p:cNvPr id="29704" name="Text Box 8"/>
          <p:cNvSpPr txBox="1">
            <a:spLocks noChangeArrowheads="1"/>
          </p:cNvSpPr>
          <p:nvPr/>
        </p:nvSpPr>
        <p:spPr bwMode="gray">
          <a:xfrm>
            <a:off x="7620000" y="6491288"/>
            <a:ext cx="1143000" cy="366712"/>
          </a:xfrm>
          <a:prstGeom prst="rect">
            <a:avLst/>
          </a:prstGeom>
          <a:solidFill>
            <a:schemeClr val="bg1"/>
          </a:solidFill>
          <a:ln w="9525">
            <a:noFill/>
            <a:miter lim="800000"/>
            <a:headEnd/>
            <a:tailEnd/>
          </a:ln>
          <a:effectLst/>
        </p:spPr>
        <p:txBody>
          <a:bodyPr>
            <a:spAutoFit/>
          </a:bodyPr>
          <a:lstStyle/>
          <a:p>
            <a:pPr>
              <a:spcBef>
                <a:spcPct val="50000"/>
              </a:spcBef>
            </a:pPr>
            <a:endParaRPr lang="zh-CN" altLang="zh-CN">
              <a:ea typeface="宋体" pitchFamily="2" charset="-122"/>
            </a:endParaRPr>
          </a:p>
        </p:txBody>
      </p:sp>
      <p:sp>
        <p:nvSpPr>
          <p:cNvPr id="29705" name="Text Box 9"/>
          <p:cNvSpPr txBox="1">
            <a:spLocks noChangeArrowheads="1"/>
          </p:cNvSpPr>
          <p:nvPr/>
        </p:nvSpPr>
        <p:spPr bwMode="gray">
          <a:xfrm>
            <a:off x="5105400" y="2209800"/>
            <a:ext cx="3505200" cy="519113"/>
          </a:xfrm>
          <a:prstGeom prst="rect">
            <a:avLst/>
          </a:prstGeom>
          <a:noFill/>
          <a:ln w="9525">
            <a:noFill/>
            <a:miter lim="800000"/>
            <a:headEnd/>
            <a:tailEnd/>
          </a:ln>
          <a:effectLst/>
        </p:spPr>
        <p:txBody>
          <a:bodyPr>
            <a:spAutoFit/>
          </a:bodyPr>
          <a:lstStyle/>
          <a:p>
            <a:r>
              <a:rPr lang="en-US" altLang="zh-CN" sz="2800">
                <a:solidFill>
                  <a:schemeClr val="tx2"/>
                </a:solidFill>
                <a:latin typeface="楷体_GB2312" pitchFamily="49" charset="-122"/>
                <a:ea typeface="楷体_GB2312" pitchFamily="49" charset="-122"/>
              </a:rPr>
              <a:t>X</a:t>
            </a:r>
            <a:r>
              <a:rPr lang="zh-CN" altLang="en-US" sz="2800">
                <a:solidFill>
                  <a:schemeClr val="tx2"/>
                </a:solidFill>
                <a:latin typeface="楷体_GB2312" pitchFamily="49" charset="-122"/>
                <a:ea typeface="楷体_GB2312" pitchFamily="49" charset="-122"/>
              </a:rPr>
              <a:t>射线、激光等</a:t>
            </a:r>
          </a:p>
        </p:txBody>
      </p:sp>
      <p:sp>
        <p:nvSpPr>
          <p:cNvPr id="29706" name="Text Box 10"/>
          <p:cNvSpPr txBox="1">
            <a:spLocks noChangeArrowheads="1"/>
          </p:cNvSpPr>
          <p:nvPr/>
        </p:nvSpPr>
        <p:spPr bwMode="gray">
          <a:xfrm>
            <a:off x="5029200" y="2895600"/>
            <a:ext cx="4114800" cy="519113"/>
          </a:xfrm>
          <a:prstGeom prst="rect">
            <a:avLst/>
          </a:prstGeom>
          <a:noFill/>
          <a:ln w="9525">
            <a:noFill/>
            <a:miter lim="800000"/>
            <a:headEnd/>
            <a:tailEnd/>
          </a:ln>
          <a:effectLst/>
        </p:spPr>
        <p:txBody>
          <a:bodyPr>
            <a:spAutoFit/>
          </a:bodyPr>
          <a:lstStyle/>
          <a:p>
            <a:r>
              <a:rPr lang="zh-CN" altLang="en-US" sz="2800">
                <a:solidFill>
                  <a:schemeClr val="tx2"/>
                </a:solidFill>
                <a:latin typeface="楷体_GB2312" pitchFamily="49" charset="-122"/>
                <a:ea typeface="楷体_GB2312" pitchFamily="49" charset="-122"/>
              </a:rPr>
              <a:t>亚硝酸和碱基类似物等</a:t>
            </a:r>
          </a:p>
        </p:txBody>
      </p:sp>
      <p:sp>
        <p:nvSpPr>
          <p:cNvPr id="29707" name="Text Box 11"/>
          <p:cNvSpPr txBox="1">
            <a:spLocks noChangeArrowheads="1"/>
          </p:cNvSpPr>
          <p:nvPr/>
        </p:nvSpPr>
        <p:spPr bwMode="gray">
          <a:xfrm>
            <a:off x="5105400" y="3505200"/>
            <a:ext cx="3429000" cy="519113"/>
          </a:xfrm>
          <a:prstGeom prst="rect">
            <a:avLst/>
          </a:prstGeom>
          <a:noFill/>
          <a:ln w="9525">
            <a:noFill/>
            <a:miter lim="800000"/>
            <a:headEnd/>
            <a:tailEnd/>
          </a:ln>
          <a:effectLst/>
        </p:spPr>
        <p:txBody>
          <a:bodyPr>
            <a:spAutoFit/>
          </a:bodyPr>
          <a:lstStyle/>
          <a:p>
            <a:r>
              <a:rPr lang="zh-CN" altLang="en-US" sz="2800">
                <a:solidFill>
                  <a:schemeClr val="tx2"/>
                </a:solidFill>
                <a:latin typeface="楷体_GB2312" pitchFamily="49" charset="-122"/>
                <a:ea typeface="楷体_GB2312" pitchFamily="49" charset="-122"/>
              </a:rPr>
              <a:t>病毒和某些细菌等</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714348" y="571480"/>
            <a:ext cx="6553200" cy="3539430"/>
          </a:xfrm>
          <a:prstGeom prst="rect">
            <a:avLst/>
          </a:prstGeom>
          <a:noFill/>
          <a:ln w="9525">
            <a:noFill/>
            <a:miter lim="800000"/>
            <a:headEnd/>
            <a:tailEnd/>
          </a:ln>
          <a:effectLst/>
        </p:spPr>
        <p:txBody>
          <a:bodyPr>
            <a:spAutoFit/>
          </a:bodyPr>
          <a:lstStyle/>
          <a:p>
            <a:pPr>
              <a:spcBef>
                <a:spcPts val="0"/>
              </a:spcBef>
            </a:pPr>
            <a:r>
              <a:rPr lang="zh-CN" altLang="en-US" sz="3200" dirty="0">
                <a:solidFill>
                  <a:srgbClr val="333399"/>
                </a:solidFill>
                <a:latin typeface="华文新魏" pitchFamily="2" charset="-122"/>
              </a:rPr>
              <a:t>棉花    </a:t>
            </a:r>
            <a:r>
              <a:rPr lang="zh-CN" altLang="en-US" sz="3200" dirty="0" smtClean="0">
                <a:solidFill>
                  <a:srgbClr val="333399"/>
                </a:solidFill>
                <a:latin typeface="华文新魏" pitchFamily="2" charset="-122"/>
              </a:rPr>
              <a:t>正常</a:t>
            </a:r>
            <a:r>
              <a:rPr lang="zh-CN" altLang="en-US" sz="3200" dirty="0">
                <a:solidFill>
                  <a:srgbClr val="333399"/>
                </a:solidFill>
                <a:latin typeface="华文新魏" pitchFamily="2" charset="-122"/>
              </a:rPr>
              <a:t>枝</a:t>
            </a:r>
            <a:r>
              <a:rPr lang="en-US" altLang="zh-CN" sz="3200" dirty="0">
                <a:solidFill>
                  <a:srgbClr val="333399"/>
                </a:solidFill>
                <a:latin typeface="华文中宋"/>
              </a:rPr>
              <a:t>——</a:t>
            </a:r>
            <a:r>
              <a:rPr lang="zh-CN" altLang="en-US" sz="3200" dirty="0">
                <a:solidFill>
                  <a:srgbClr val="333399"/>
                </a:solidFill>
                <a:latin typeface="华文新魏" pitchFamily="2" charset="-122"/>
              </a:rPr>
              <a:t>短果枝 </a:t>
            </a:r>
          </a:p>
          <a:p>
            <a:pPr>
              <a:spcBef>
                <a:spcPts val="0"/>
              </a:spcBef>
            </a:pPr>
            <a:r>
              <a:rPr lang="zh-CN" altLang="en-US" sz="3200" dirty="0">
                <a:solidFill>
                  <a:srgbClr val="333399"/>
                </a:solidFill>
                <a:latin typeface="华文新魏" pitchFamily="2" charset="-122"/>
              </a:rPr>
              <a:t>果蝇    </a:t>
            </a:r>
            <a:r>
              <a:rPr lang="zh-CN" altLang="en-US" sz="3200" dirty="0" smtClean="0">
                <a:solidFill>
                  <a:srgbClr val="333399"/>
                </a:solidFill>
                <a:latin typeface="华文新魏" pitchFamily="2" charset="-122"/>
              </a:rPr>
              <a:t>红眼</a:t>
            </a:r>
            <a:r>
              <a:rPr lang="en-US" altLang="zh-CN" sz="3200" dirty="0">
                <a:solidFill>
                  <a:srgbClr val="333399"/>
                </a:solidFill>
                <a:latin typeface="华文中宋"/>
              </a:rPr>
              <a:t>——</a:t>
            </a:r>
            <a:r>
              <a:rPr lang="zh-CN" altLang="en-US" sz="3200" dirty="0">
                <a:solidFill>
                  <a:srgbClr val="333399"/>
                </a:solidFill>
                <a:latin typeface="华文新魏" pitchFamily="2" charset="-122"/>
              </a:rPr>
              <a:t>白眼           </a:t>
            </a:r>
          </a:p>
          <a:p>
            <a:pPr>
              <a:spcBef>
                <a:spcPts val="0"/>
              </a:spcBef>
            </a:pPr>
            <a:r>
              <a:rPr lang="zh-CN" altLang="en-US" sz="3200" dirty="0">
                <a:solidFill>
                  <a:srgbClr val="333399"/>
                </a:solidFill>
                <a:latin typeface="华文新魏" pitchFamily="2" charset="-122"/>
              </a:rPr>
              <a:t>        </a:t>
            </a:r>
            <a:r>
              <a:rPr lang="zh-CN" altLang="en-US" sz="3200" dirty="0" smtClean="0">
                <a:solidFill>
                  <a:srgbClr val="333399"/>
                </a:solidFill>
                <a:latin typeface="华文新魏" pitchFamily="2" charset="-122"/>
              </a:rPr>
              <a:t>长</a:t>
            </a:r>
            <a:r>
              <a:rPr lang="zh-CN" altLang="en-US" sz="3200" dirty="0">
                <a:solidFill>
                  <a:srgbClr val="333399"/>
                </a:solidFill>
                <a:latin typeface="华文新魏" pitchFamily="2" charset="-122"/>
              </a:rPr>
              <a:t>翅</a:t>
            </a:r>
            <a:r>
              <a:rPr lang="en-US" altLang="zh-CN" sz="3200" dirty="0">
                <a:solidFill>
                  <a:srgbClr val="333399"/>
                </a:solidFill>
                <a:latin typeface="华文中宋"/>
              </a:rPr>
              <a:t>——</a:t>
            </a:r>
            <a:r>
              <a:rPr lang="zh-CN" altLang="en-US" sz="3200" dirty="0">
                <a:solidFill>
                  <a:srgbClr val="333399"/>
                </a:solidFill>
                <a:latin typeface="华文新魏" pitchFamily="2" charset="-122"/>
              </a:rPr>
              <a:t>残翅</a:t>
            </a:r>
          </a:p>
          <a:p>
            <a:pPr>
              <a:spcBef>
                <a:spcPts val="0"/>
              </a:spcBef>
            </a:pPr>
            <a:r>
              <a:rPr lang="zh-CN" altLang="en-US" sz="3200" dirty="0" smtClean="0">
                <a:solidFill>
                  <a:srgbClr val="333399"/>
                </a:solidFill>
                <a:latin typeface="华文新魏" pitchFamily="2" charset="-122"/>
              </a:rPr>
              <a:t>鸡      直羽</a:t>
            </a:r>
            <a:r>
              <a:rPr lang="en-US" altLang="zh-CN" sz="3200" dirty="0" smtClean="0">
                <a:solidFill>
                  <a:srgbClr val="333399"/>
                </a:solidFill>
                <a:latin typeface="华文中宋"/>
              </a:rPr>
              <a:t>——</a:t>
            </a:r>
            <a:r>
              <a:rPr lang="zh-CN" altLang="en-US" sz="3200" dirty="0" smtClean="0">
                <a:solidFill>
                  <a:srgbClr val="333399"/>
                </a:solidFill>
                <a:latin typeface="华文中宋"/>
              </a:rPr>
              <a:t>卷</a:t>
            </a:r>
            <a:r>
              <a:rPr lang="zh-CN" altLang="en-US" sz="3200" dirty="0" smtClean="0">
                <a:solidFill>
                  <a:srgbClr val="333399"/>
                </a:solidFill>
                <a:latin typeface="华文新魏" pitchFamily="2" charset="-122"/>
              </a:rPr>
              <a:t>羽</a:t>
            </a:r>
            <a:endParaRPr lang="en-US" altLang="zh-CN" sz="3200" dirty="0" smtClean="0">
              <a:solidFill>
                <a:srgbClr val="333399"/>
              </a:solidFill>
              <a:latin typeface="华文新魏" pitchFamily="2" charset="-122"/>
            </a:endParaRPr>
          </a:p>
          <a:p>
            <a:pPr>
              <a:spcBef>
                <a:spcPts val="0"/>
              </a:spcBef>
            </a:pPr>
            <a:r>
              <a:rPr lang="zh-CN" altLang="en-US" sz="3200" dirty="0" smtClean="0">
                <a:solidFill>
                  <a:srgbClr val="333399"/>
                </a:solidFill>
                <a:latin typeface="华文新魏" pitchFamily="2" charset="-122"/>
              </a:rPr>
              <a:t>牛      褐色皮毛</a:t>
            </a:r>
            <a:r>
              <a:rPr lang="en-US" altLang="zh-CN" sz="3200" dirty="0" smtClean="0">
                <a:solidFill>
                  <a:srgbClr val="333399"/>
                </a:solidFill>
                <a:latin typeface="华文中宋"/>
              </a:rPr>
              <a:t>——</a:t>
            </a:r>
            <a:r>
              <a:rPr lang="zh-CN" altLang="en-US" sz="3200" dirty="0" smtClean="0">
                <a:solidFill>
                  <a:srgbClr val="333399"/>
                </a:solidFill>
                <a:latin typeface="华文中宋"/>
              </a:rPr>
              <a:t>白</a:t>
            </a:r>
            <a:r>
              <a:rPr lang="zh-CN" altLang="en-US" sz="3200" dirty="0" smtClean="0">
                <a:solidFill>
                  <a:srgbClr val="333399"/>
                </a:solidFill>
                <a:latin typeface="华文新魏" pitchFamily="2" charset="-122"/>
              </a:rPr>
              <a:t>色 </a:t>
            </a:r>
            <a:endParaRPr lang="zh-CN" altLang="en-US" sz="3200" dirty="0">
              <a:solidFill>
                <a:srgbClr val="333399"/>
              </a:solidFill>
              <a:latin typeface="华文新魏" pitchFamily="2" charset="-122"/>
            </a:endParaRPr>
          </a:p>
          <a:p>
            <a:pPr>
              <a:spcBef>
                <a:spcPts val="0"/>
              </a:spcBef>
            </a:pPr>
            <a:r>
              <a:rPr lang="zh-CN" altLang="en-US" sz="3200" dirty="0">
                <a:solidFill>
                  <a:srgbClr val="333399"/>
                </a:solidFill>
                <a:latin typeface="华文新魏" pitchFamily="2" charset="-122"/>
              </a:rPr>
              <a:t>人      </a:t>
            </a:r>
            <a:r>
              <a:rPr lang="zh-CN" altLang="en-US" sz="3200" dirty="0" smtClean="0">
                <a:solidFill>
                  <a:srgbClr val="333399"/>
                </a:solidFill>
                <a:latin typeface="华文新魏" pitchFamily="2" charset="-122"/>
              </a:rPr>
              <a:t>正常</a:t>
            </a:r>
            <a:r>
              <a:rPr lang="zh-CN" altLang="en-US" sz="3200" dirty="0">
                <a:solidFill>
                  <a:srgbClr val="333399"/>
                </a:solidFill>
                <a:latin typeface="华文新魏" pitchFamily="2" charset="-122"/>
              </a:rPr>
              <a:t>色觉</a:t>
            </a:r>
            <a:r>
              <a:rPr lang="en-US" altLang="zh-CN" sz="3200" dirty="0">
                <a:solidFill>
                  <a:srgbClr val="333399"/>
                </a:solidFill>
                <a:latin typeface="华文中宋"/>
              </a:rPr>
              <a:t>——</a:t>
            </a:r>
            <a:r>
              <a:rPr lang="zh-CN" altLang="en-US" sz="3200" dirty="0">
                <a:solidFill>
                  <a:srgbClr val="333399"/>
                </a:solidFill>
                <a:latin typeface="华文新魏" pitchFamily="2" charset="-122"/>
              </a:rPr>
              <a:t>色盲     </a:t>
            </a:r>
          </a:p>
          <a:p>
            <a:pPr>
              <a:spcBef>
                <a:spcPts val="0"/>
              </a:spcBef>
            </a:pPr>
            <a:r>
              <a:rPr lang="zh-CN" altLang="en-US" sz="3200" dirty="0">
                <a:solidFill>
                  <a:srgbClr val="333399"/>
                </a:solidFill>
                <a:latin typeface="华文新魏" pitchFamily="2" charset="-122"/>
              </a:rPr>
              <a:t>        </a:t>
            </a:r>
            <a:r>
              <a:rPr lang="zh-CN" altLang="en-US" sz="3200" dirty="0" smtClean="0">
                <a:solidFill>
                  <a:srgbClr val="333399"/>
                </a:solidFill>
                <a:latin typeface="华文新魏" pitchFamily="2" charset="-122"/>
              </a:rPr>
              <a:t>正常</a:t>
            </a:r>
            <a:r>
              <a:rPr lang="zh-CN" altLang="en-US" sz="3200" dirty="0">
                <a:solidFill>
                  <a:srgbClr val="333399"/>
                </a:solidFill>
                <a:latin typeface="华文新魏" pitchFamily="2" charset="-122"/>
              </a:rPr>
              <a:t>肤色</a:t>
            </a:r>
            <a:r>
              <a:rPr lang="en-US" altLang="zh-CN" sz="3200" dirty="0">
                <a:solidFill>
                  <a:srgbClr val="333399"/>
                </a:solidFill>
                <a:latin typeface="华文中宋"/>
              </a:rPr>
              <a:t>——</a:t>
            </a:r>
            <a:r>
              <a:rPr lang="zh-CN" altLang="en-US" sz="3200" dirty="0">
                <a:solidFill>
                  <a:srgbClr val="333399"/>
                </a:solidFill>
                <a:latin typeface="华文新魏" pitchFamily="2" charset="-122"/>
              </a:rPr>
              <a:t>白化病</a:t>
            </a:r>
          </a:p>
        </p:txBody>
      </p:sp>
      <p:sp>
        <p:nvSpPr>
          <p:cNvPr id="32773" name="Text Box 5"/>
          <p:cNvSpPr txBox="1">
            <a:spLocks noChangeArrowheads="1"/>
          </p:cNvSpPr>
          <p:nvPr/>
        </p:nvSpPr>
        <p:spPr bwMode="auto">
          <a:xfrm>
            <a:off x="0" y="0"/>
            <a:ext cx="4284663" cy="641350"/>
          </a:xfrm>
          <a:prstGeom prst="rect">
            <a:avLst/>
          </a:prstGeom>
          <a:noFill/>
          <a:ln w="9525" algn="ctr">
            <a:noFill/>
            <a:miter lim="800000"/>
            <a:headEnd/>
            <a:tailEnd/>
          </a:ln>
          <a:effectLst/>
        </p:spPr>
        <p:txBody>
          <a:bodyPr>
            <a:spAutoFit/>
          </a:bodyPr>
          <a:lstStyle/>
          <a:p>
            <a:pPr algn="ctr"/>
            <a:r>
              <a:rPr lang="zh-CN" altLang="en-US" sz="3600">
                <a:solidFill>
                  <a:srgbClr val="0066FF"/>
                </a:solidFill>
                <a:ea typeface="隶书" pitchFamily="49" charset="-122"/>
              </a:rPr>
              <a:t>常见突变性状：</a:t>
            </a:r>
          </a:p>
        </p:txBody>
      </p:sp>
      <p:grpSp>
        <p:nvGrpSpPr>
          <p:cNvPr id="32785" name="Group 17"/>
          <p:cNvGrpSpPr>
            <a:grpSpLocks/>
          </p:cNvGrpSpPr>
          <p:nvPr/>
        </p:nvGrpSpPr>
        <p:grpSpPr bwMode="auto">
          <a:xfrm>
            <a:off x="6000760" y="1142984"/>
            <a:ext cx="2411412" cy="1635125"/>
            <a:chOff x="4127" y="0"/>
            <a:chExt cx="1633" cy="1030"/>
          </a:xfrm>
        </p:grpSpPr>
        <p:pic>
          <p:nvPicPr>
            <p:cNvPr id="32778" name="Picture 10" descr="pic_70002">
              <a:hlinkClick r:id="rId2"/>
            </p:cNvPr>
            <p:cNvPicPr>
              <a:picLocks noChangeAspect="1" noChangeArrowheads="1"/>
            </p:cNvPicPr>
            <p:nvPr/>
          </p:nvPicPr>
          <p:blipFill>
            <a:blip r:embed="rId3" cstate="print"/>
            <a:srcRect/>
            <a:stretch>
              <a:fillRect/>
            </a:stretch>
          </p:blipFill>
          <p:spPr bwMode="auto">
            <a:xfrm>
              <a:off x="4127" y="0"/>
              <a:ext cx="1633" cy="1004"/>
            </a:xfrm>
            <a:prstGeom prst="rect">
              <a:avLst/>
            </a:prstGeom>
            <a:noFill/>
          </p:spPr>
        </p:pic>
        <p:sp>
          <p:nvSpPr>
            <p:cNvPr id="32779" name="Text Box 11"/>
            <p:cNvSpPr txBox="1">
              <a:spLocks noChangeArrowheads="1"/>
            </p:cNvSpPr>
            <p:nvPr/>
          </p:nvSpPr>
          <p:spPr bwMode="gray">
            <a:xfrm>
              <a:off x="4309" y="799"/>
              <a:ext cx="1451" cy="231"/>
            </a:xfrm>
            <a:prstGeom prst="rect">
              <a:avLst/>
            </a:prstGeom>
            <a:noFill/>
            <a:ln w="9525">
              <a:noFill/>
              <a:miter lim="800000"/>
              <a:headEnd/>
              <a:tailEnd/>
            </a:ln>
            <a:effectLst/>
          </p:spPr>
          <p:txBody>
            <a:bodyPr>
              <a:spAutoFit/>
            </a:bodyPr>
            <a:lstStyle/>
            <a:p>
              <a:pPr>
                <a:spcBef>
                  <a:spcPct val="50000"/>
                </a:spcBef>
              </a:pPr>
              <a:r>
                <a:rPr lang="zh-CN" altLang="en-US" dirty="0">
                  <a:solidFill>
                    <a:schemeClr val="bg1"/>
                  </a:solidFill>
                  <a:ea typeface="宋体" pitchFamily="2" charset="-122"/>
                </a:rPr>
                <a:t>短腿安康羊（中）</a:t>
              </a:r>
            </a:p>
          </p:txBody>
        </p:sp>
      </p:grpSp>
      <p:grpSp>
        <p:nvGrpSpPr>
          <p:cNvPr id="32786" name="Group 18"/>
          <p:cNvGrpSpPr>
            <a:grpSpLocks/>
          </p:cNvGrpSpPr>
          <p:nvPr/>
        </p:nvGrpSpPr>
        <p:grpSpPr bwMode="auto">
          <a:xfrm>
            <a:off x="4857752" y="4643446"/>
            <a:ext cx="2881313" cy="1343025"/>
            <a:chOff x="4560" y="1008"/>
            <a:chExt cx="1450" cy="734"/>
          </a:xfrm>
        </p:grpSpPr>
        <p:pic>
          <p:nvPicPr>
            <p:cNvPr id="32777" name="Picture 9" descr="玉米白化苗"/>
            <p:cNvPicPr>
              <a:picLocks noChangeAspect="1" noChangeArrowheads="1"/>
            </p:cNvPicPr>
            <p:nvPr/>
          </p:nvPicPr>
          <p:blipFill>
            <a:blip r:embed="rId4" cstate="print"/>
            <a:srcRect/>
            <a:stretch>
              <a:fillRect/>
            </a:stretch>
          </p:blipFill>
          <p:spPr bwMode="auto">
            <a:xfrm>
              <a:off x="4560" y="1008"/>
              <a:ext cx="1200" cy="734"/>
            </a:xfrm>
            <a:prstGeom prst="rect">
              <a:avLst/>
            </a:prstGeom>
            <a:noFill/>
          </p:spPr>
        </p:pic>
        <p:sp>
          <p:nvSpPr>
            <p:cNvPr id="32780" name="Text Box 12"/>
            <p:cNvSpPr txBox="1">
              <a:spLocks noChangeArrowheads="1"/>
            </p:cNvSpPr>
            <p:nvPr/>
          </p:nvSpPr>
          <p:spPr bwMode="gray">
            <a:xfrm>
              <a:off x="4740" y="1525"/>
              <a:ext cx="1270" cy="201"/>
            </a:xfrm>
            <a:prstGeom prst="rect">
              <a:avLst/>
            </a:prstGeom>
            <a:noFill/>
            <a:ln w="9525">
              <a:noFill/>
              <a:miter lim="800000"/>
              <a:headEnd/>
              <a:tailEnd/>
            </a:ln>
            <a:effectLst/>
          </p:spPr>
          <p:txBody>
            <a:bodyPr>
              <a:spAutoFit/>
            </a:bodyPr>
            <a:lstStyle/>
            <a:p>
              <a:pPr>
                <a:spcBef>
                  <a:spcPct val="50000"/>
                </a:spcBef>
              </a:pPr>
              <a:r>
                <a:rPr lang="zh-CN" altLang="en-US">
                  <a:solidFill>
                    <a:schemeClr val="bg1"/>
                  </a:solidFill>
                  <a:ea typeface="宋体" pitchFamily="2" charset="-122"/>
                </a:rPr>
                <a:t>玉米白化苗</a:t>
              </a:r>
            </a:p>
          </p:txBody>
        </p:sp>
      </p:grpSp>
      <p:grpSp>
        <p:nvGrpSpPr>
          <p:cNvPr id="32787" name="Group 19"/>
          <p:cNvGrpSpPr>
            <a:grpSpLocks/>
          </p:cNvGrpSpPr>
          <p:nvPr/>
        </p:nvGrpSpPr>
        <p:grpSpPr bwMode="auto">
          <a:xfrm>
            <a:off x="785786" y="4572008"/>
            <a:ext cx="3201987" cy="1517650"/>
            <a:chOff x="4560" y="1968"/>
            <a:chExt cx="1631" cy="796"/>
          </a:xfrm>
        </p:grpSpPr>
        <p:pic>
          <p:nvPicPr>
            <p:cNvPr id="32776" name="Picture 8" descr="多指症"/>
            <p:cNvPicPr>
              <a:picLocks noChangeAspect="1" noChangeArrowheads="1"/>
            </p:cNvPicPr>
            <p:nvPr/>
          </p:nvPicPr>
          <p:blipFill>
            <a:blip r:embed="rId5" cstate="print"/>
            <a:srcRect/>
            <a:stretch>
              <a:fillRect/>
            </a:stretch>
          </p:blipFill>
          <p:spPr bwMode="auto">
            <a:xfrm>
              <a:off x="4560" y="1968"/>
              <a:ext cx="1200" cy="796"/>
            </a:xfrm>
            <a:prstGeom prst="rect">
              <a:avLst/>
            </a:prstGeom>
            <a:noFill/>
          </p:spPr>
        </p:pic>
        <p:sp>
          <p:nvSpPr>
            <p:cNvPr id="32781" name="Text Box 13"/>
            <p:cNvSpPr txBox="1">
              <a:spLocks noChangeArrowheads="1"/>
            </p:cNvSpPr>
            <p:nvPr/>
          </p:nvSpPr>
          <p:spPr bwMode="gray">
            <a:xfrm>
              <a:off x="4740" y="2568"/>
              <a:ext cx="1451" cy="193"/>
            </a:xfrm>
            <a:prstGeom prst="rect">
              <a:avLst/>
            </a:prstGeom>
            <a:noFill/>
            <a:ln w="9525">
              <a:noFill/>
              <a:miter lim="800000"/>
              <a:headEnd/>
              <a:tailEnd/>
            </a:ln>
            <a:effectLst/>
          </p:spPr>
          <p:txBody>
            <a:bodyPr>
              <a:spAutoFit/>
            </a:bodyPr>
            <a:lstStyle/>
            <a:p>
              <a:pPr>
                <a:spcBef>
                  <a:spcPct val="50000"/>
                </a:spcBef>
              </a:pPr>
              <a:r>
                <a:rPr lang="zh-CN" altLang="en-US">
                  <a:solidFill>
                    <a:schemeClr val="tx2"/>
                  </a:solidFill>
                  <a:ea typeface="宋体" pitchFamily="2" charset="-122"/>
                </a:rPr>
                <a:t>人类多指</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2770"/>
                                        </p:tgtEl>
                                        <p:attrNameLst>
                                          <p:attrName>style.visibility</p:attrName>
                                        </p:attrNameLst>
                                      </p:cBhvr>
                                      <p:to>
                                        <p:strVal val="visible"/>
                                      </p:to>
                                    </p:set>
                                    <p:animEffect transition="in" filter="blinds(vertical)">
                                      <p:cBhvr>
                                        <p:cTn id="7" dur="500"/>
                                        <p:tgtEl>
                                          <p:spTgt spid="327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2"/>
          <p:cNvSpPr>
            <a:spLocks noGrp="1"/>
          </p:cNvSpPr>
          <p:nvPr>
            <p:ph type="dt" sz="half" idx="11"/>
          </p:nvPr>
        </p:nvSpPr>
        <p:spPr/>
        <p:txBody>
          <a:bodyPr/>
          <a:lstStyle/>
          <a:p>
            <a:fld id="{350FB048-BC16-4A90-BCA9-52ED45EBBE81}" type="datetime1">
              <a:rPr lang="zh-CN" altLang="en-US"/>
              <a:pPr/>
              <a:t>2012-05-14</a:t>
            </a:fld>
            <a:endParaRPr lang="en-US" altLang="zh-CN"/>
          </a:p>
        </p:txBody>
      </p:sp>
      <p:sp>
        <p:nvSpPr>
          <p:cNvPr id="122884" name="Rectangle 4"/>
          <p:cNvSpPr>
            <a:spLocks noChangeArrowheads="1"/>
          </p:cNvSpPr>
          <p:nvPr/>
        </p:nvSpPr>
        <p:spPr bwMode="auto">
          <a:xfrm>
            <a:off x="2339975" y="2205038"/>
            <a:ext cx="6335713" cy="701675"/>
          </a:xfrm>
          <a:prstGeom prst="rect">
            <a:avLst/>
          </a:prstGeom>
          <a:noFill/>
          <a:ln w="9525">
            <a:noFill/>
            <a:miter lim="800000"/>
            <a:headEnd/>
            <a:tailEnd/>
          </a:ln>
          <a:effectLst/>
        </p:spPr>
        <p:txBody>
          <a:bodyPr>
            <a:spAutoFit/>
          </a:bodyPr>
          <a:lstStyle/>
          <a:p>
            <a:pPr>
              <a:spcBef>
                <a:spcPct val="50000"/>
              </a:spcBef>
            </a:pPr>
            <a:r>
              <a:rPr lang="zh-CN" altLang="en-US" sz="4000">
                <a:solidFill>
                  <a:srgbClr val="FF0000"/>
                </a:solidFill>
                <a:ea typeface="隶书" pitchFamily="49" charset="-122"/>
              </a:rPr>
              <a:t>你认为突变有什么特点？</a:t>
            </a:r>
          </a:p>
        </p:txBody>
      </p:sp>
      <p:pic>
        <p:nvPicPr>
          <p:cNvPr id="122885" name="Picture 5" descr="wenhao"/>
          <p:cNvPicPr>
            <a:picLocks noChangeAspect="1" noChangeArrowheads="1" noCrop="1"/>
          </p:cNvPicPr>
          <p:nvPr/>
        </p:nvPicPr>
        <p:blipFill>
          <a:blip r:embed="rId2" cstate="print"/>
          <a:srcRect/>
          <a:stretch>
            <a:fillRect/>
          </a:stretch>
        </p:blipFill>
        <p:spPr bwMode="auto">
          <a:xfrm>
            <a:off x="376238" y="2292350"/>
            <a:ext cx="546100" cy="647700"/>
          </a:xfrm>
          <a:prstGeom prst="rect">
            <a:avLst/>
          </a:prstGeom>
          <a:noFill/>
          <a:ln w="9525">
            <a:noFill/>
            <a:miter lim="800000"/>
            <a:headEnd/>
            <a:tailEnd/>
          </a:ln>
        </p:spPr>
      </p:pic>
      <p:sp>
        <p:nvSpPr>
          <p:cNvPr id="122886" name="Rectangle 6"/>
          <p:cNvSpPr>
            <a:spLocks noChangeArrowheads="1"/>
          </p:cNvSpPr>
          <p:nvPr/>
        </p:nvSpPr>
        <p:spPr bwMode="auto">
          <a:xfrm>
            <a:off x="971550" y="3500438"/>
            <a:ext cx="7056438" cy="711200"/>
          </a:xfrm>
          <a:prstGeom prst="rect">
            <a:avLst/>
          </a:prstGeom>
          <a:solidFill>
            <a:srgbClr val="00FF99"/>
          </a:solidFill>
          <a:ln w="9525">
            <a:solidFill>
              <a:srgbClr val="FF00FF"/>
            </a:solidFill>
            <a:miter lim="800000"/>
            <a:headEnd/>
            <a:tailEnd/>
          </a:ln>
          <a:effectLst/>
        </p:spPr>
        <p:txBody>
          <a:bodyPr>
            <a:spAutoFit/>
          </a:bodyPr>
          <a:lstStyle/>
          <a:p>
            <a:pPr>
              <a:spcBef>
                <a:spcPct val="50000"/>
              </a:spcBef>
            </a:pPr>
            <a:r>
              <a:rPr lang="zh-CN" altLang="en-US" sz="4000">
                <a:latin typeface="楷体_GB2312" pitchFamily="49" charset="-122"/>
                <a:ea typeface="楷体_GB2312" pitchFamily="49" charset="-122"/>
              </a:rPr>
              <a:t>一  普遍性</a:t>
            </a:r>
            <a:r>
              <a:rPr lang="en-US" altLang="zh-CN" sz="4000">
                <a:latin typeface="楷体_GB2312" pitchFamily="49" charset="-122"/>
                <a:ea typeface="楷体_GB2312" pitchFamily="49" charset="-122"/>
              </a:rPr>
              <a:t>---</a:t>
            </a:r>
            <a:r>
              <a:rPr lang="zh-CN" altLang="en-US" sz="3200">
                <a:latin typeface="楷体_GB2312" pitchFamily="49" charset="-122"/>
                <a:ea typeface="楷体_GB2312" pitchFamily="49" charset="-122"/>
              </a:rPr>
              <a:t>任何生物都会发生</a:t>
            </a:r>
          </a:p>
        </p:txBody>
      </p:sp>
      <p:sp>
        <p:nvSpPr>
          <p:cNvPr id="122887" name="Text Box 7"/>
          <p:cNvSpPr txBox="1">
            <a:spLocks noChangeArrowheads="1"/>
          </p:cNvSpPr>
          <p:nvPr/>
        </p:nvSpPr>
        <p:spPr bwMode="gray">
          <a:xfrm>
            <a:off x="985838" y="2292350"/>
            <a:ext cx="1524000" cy="396875"/>
          </a:xfrm>
          <a:prstGeom prst="rect">
            <a:avLst/>
          </a:prstGeom>
          <a:noFill/>
          <a:ln w="9525">
            <a:noFill/>
            <a:miter lim="800000"/>
            <a:headEnd/>
            <a:tailEnd/>
          </a:ln>
          <a:effectLst/>
        </p:spPr>
        <p:txBody>
          <a:bodyPr>
            <a:spAutoFit/>
          </a:bodyPr>
          <a:lstStyle/>
          <a:p>
            <a:pPr>
              <a:spcBef>
                <a:spcPct val="50000"/>
              </a:spcBef>
            </a:pPr>
            <a:r>
              <a:rPr lang="zh-CN" altLang="en-US" sz="2000">
                <a:ea typeface="宋体" pitchFamily="2" charset="-122"/>
              </a:rPr>
              <a:t>讨论与思考</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nodeType="withEffect">
                                  <p:stCondLst>
                                    <p:cond delay="0"/>
                                  </p:stCondLst>
                                  <p:childTnLst>
                                    <p:set>
                                      <p:cBhvr>
                                        <p:cTn id="6" dur="1" fill="hold">
                                          <p:stCondLst>
                                            <p:cond delay="0"/>
                                          </p:stCondLst>
                                        </p:cTn>
                                        <p:tgtEl>
                                          <p:spTgt spid="122885"/>
                                        </p:tgtEl>
                                        <p:attrNameLst>
                                          <p:attrName>style.visibility</p:attrName>
                                        </p:attrNameLst>
                                      </p:cBhvr>
                                      <p:to>
                                        <p:strVal val="visible"/>
                                      </p:to>
                                    </p:set>
                                    <p:anim calcmode="lin" valueType="num">
                                      <p:cBhvr>
                                        <p:cTn id="7" dur="1000" fill="hold"/>
                                        <p:tgtEl>
                                          <p:spTgt spid="122885"/>
                                        </p:tgtEl>
                                        <p:attrNameLst>
                                          <p:attrName>ppt_w</p:attrName>
                                        </p:attrNameLst>
                                      </p:cBhvr>
                                      <p:tavLst>
                                        <p:tav tm="0">
                                          <p:val>
                                            <p:fltVal val="0"/>
                                          </p:val>
                                        </p:tav>
                                        <p:tav tm="100000">
                                          <p:val>
                                            <p:strVal val="#ppt_w"/>
                                          </p:val>
                                        </p:tav>
                                      </p:tavLst>
                                    </p:anim>
                                    <p:anim calcmode="lin" valueType="num">
                                      <p:cBhvr>
                                        <p:cTn id="8" dur="1000" fill="hold"/>
                                        <p:tgtEl>
                                          <p:spTgt spid="122885"/>
                                        </p:tgtEl>
                                        <p:attrNameLst>
                                          <p:attrName>ppt_h</p:attrName>
                                        </p:attrNameLst>
                                      </p:cBhvr>
                                      <p:tavLst>
                                        <p:tav tm="0">
                                          <p:val>
                                            <p:fltVal val="0"/>
                                          </p:val>
                                        </p:tav>
                                        <p:tav tm="100000">
                                          <p:val>
                                            <p:strVal val="#ppt_h"/>
                                          </p:val>
                                        </p:tav>
                                      </p:tavLst>
                                    </p:anim>
                                    <p:anim calcmode="lin" valueType="num">
                                      <p:cBhvr>
                                        <p:cTn id="9" dur="1000" fill="hold"/>
                                        <p:tgtEl>
                                          <p:spTgt spid="122885"/>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22885"/>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2" presetClass="entr" presetSubtype="8" fill="hold" grpId="0" nodeType="afterEffect">
                                  <p:stCondLst>
                                    <p:cond delay="0"/>
                                  </p:stCondLst>
                                  <p:childTnLst>
                                    <p:set>
                                      <p:cBhvr>
                                        <p:cTn id="13" dur="1" fill="hold">
                                          <p:stCondLst>
                                            <p:cond delay="0"/>
                                          </p:stCondLst>
                                        </p:cTn>
                                        <p:tgtEl>
                                          <p:spTgt spid="122887"/>
                                        </p:tgtEl>
                                        <p:attrNameLst>
                                          <p:attrName>style.visibility</p:attrName>
                                        </p:attrNameLst>
                                      </p:cBhvr>
                                      <p:to>
                                        <p:strVal val="visible"/>
                                      </p:to>
                                    </p:set>
                                    <p:anim calcmode="lin" valueType="num">
                                      <p:cBhvr additive="base">
                                        <p:cTn id="14" dur="500" fill="hold"/>
                                        <p:tgtEl>
                                          <p:spTgt spid="122887"/>
                                        </p:tgtEl>
                                        <p:attrNameLst>
                                          <p:attrName>ppt_x</p:attrName>
                                        </p:attrNameLst>
                                      </p:cBhvr>
                                      <p:tavLst>
                                        <p:tav tm="0">
                                          <p:val>
                                            <p:strVal val="0-#ppt_w/2"/>
                                          </p:val>
                                        </p:tav>
                                        <p:tav tm="100000">
                                          <p:val>
                                            <p:strVal val="#ppt_x"/>
                                          </p:val>
                                        </p:tav>
                                      </p:tavLst>
                                    </p:anim>
                                    <p:anim calcmode="lin" valueType="num">
                                      <p:cBhvr additive="base">
                                        <p:cTn id="15" dur="500" fill="hold"/>
                                        <p:tgtEl>
                                          <p:spTgt spid="122887"/>
                                        </p:tgtEl>
                                        <p:attrNameLst>
                                          <p:attrName>ppt_y</p:attrName>
                                        </p:attrNameLst>
                                      </p:cBhvr>
                                      <p:tavLst>
                                        <p:tav tm="0">
                                          <p:val>
                                            <p:strVal val="#ppt_y"/>
                                          </p:val>
                                        </p:tav>
                                        <p:tav tm="100000">
                                          <p:val>
                                            <p:strVal val="#ppt_y"/>
                                          </p:val>
                                        </p:tav>
                                      </p:tavLst>
                                    </p:anim>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22884"/>
                                        </p:tgtEl>
                                        <p:attrNameLst>
                                          <p:attrName>style.visibility</p:attrName>
                                        </p:attrNameLst>
                                      </p:cBhvr>
                                      <p:to>
                                        <p:strVal val="visible"/>
                                      </p:to>
                                    </p:set>
                                    <p:animEffect transition="in" filter="wipe(left)">
                                      <p:cBhvr>
                                        <p:cTn id="19" dur="500"/>
                                        <p:tgtEl>
                                          <p:spTgt spid="12288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22886"/>
                                        </p:tgtEl>
                                        <p:attrNameLst>
                                          <p:attrName>style.visibility</p:attrName>
                                        </p:attrNameLst>
                                      </p:cBhvr>
                                      <p:to>
                                        <p:strVal val="visible"/>
                                      </p:to>
                                    </p:set>
                                    <p:animEffect transition="in" filter="wipe(left)">
                                      <p:cBhvr>
                                        <p:cTn id="24" dur="500"/>
                                        <p:tgtEl>
                                          <p:spTgt spid="1228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4" grpId="0" autoUpdateAnimBg="0"/>
      <p:bldP spid="122886" grpId="0" animBg="1" autoUpdateAnimBg="0"/>
      <p:bldP spid="122887"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2"/>
          <p:cNvSpPr>
            <a:spLocks noGrp="1"/>
          </p:cNvSpPr>
          <p:nvPr>
            <p:ph type="dt" sz="half" idx="11"/>
          </p:nvPr>
        </p:nvSpPr>
        <p:spPr/>
        <p:txBody>
          <a:bodyPr/>
          <a:lstStyle/>
          <a:p>
            <a:fld id="{B2366A77-CC1F-4FB7-959C-EE9957E3305E}" type="datetime1">
              <a:rPr lang="zh-CN" altLang="en-US"/>
              <a:pPr/>
              <a:t>2012-05-14</a:t>
            </a:fld>
            <a:endParaRPr lang="en-US" altLang="zh-CN"/>
          </a:p>
        </p:txBody>
      </p:sp>
      <p:sp>
        <p:nvSpPr>
          <p:cNvPr id="123908" name="Text Box 4"/>
          <p:cNvSpPr txBox="1">
            <a:spLocks noChangeArrowheads="1"/>
          </p:cNvSpPr>
          <p:nvPr/>
        </p:nvSpPr>
        <p:spPr bwMode="auto">
          <a:xfrm>
            <a:off x="971550" y="1341438"/>
            <a:ext cx="5400675" cy="1190625"/>
          </a:xfrm>
          <a:prstGeom prst="rect">
            <a:avLst/>
          </a:prstGeom>
          <a:noFill/>
          <a:ln w="9525">
            <a:noFill/>
            <a:miter lim="800000"/>
            <a:headEnd/>
            <a:tailEnd/>
          </a:ln>
          <a:effectLst/>
        </p:spPr>
        <p:txBody>
          <a:bodyPr>
            <a:spAutoFit/>
          </a:bodyPr>
          <a:lstStyle/>
          <a:p>
            <a:pPr>
              <a:spcBef>
                <a:spcPct val="50000"/>
              </a:spcBef>
            </a:pPr>
            <a:r>
              <a:rPr kumimoji="1" lang="zh-CN" altLang="en-US" sz="3600">
                <a:solidFill>
                  <a:srgbClr val="000099"/>
                </a:solidFill>
                <a:latin typeface="Times New Roman" pitchFamily="18" charset="0"/>
                <a:ea typeface="宋体" pitchFamily="2" charset="-122"/>
              </a:rPr>
              <a:t>同遗传现象一样，变异的现象在生物界普遍存在</a:t>
            </a:r>
          </a:p>
        </p:txBody>
      </p:sp>
      <p:sp>
        <p:nvSpPr>
          <p:cNvPr id="123909" name="Text Box 5"/>
          <p:cNvSpPr txBox="1">
            <a:spLocks noChangeArrowheads="1"/>
          </p:cNvSpPr>
          <p:nvPr/>
        </p:nvSpPr>
        <p:spPr bwMode="gray">
          <a:xfrm>
            <a:off x="2051050" y="2781300"/>
            <a:ext cx="5040313" cy="1920875"/>
          </a:xfrm>
          <a:prstGeom prst="rect">
            <a:avLst/>
          </a:prstGeom>
          <a:noFill/>
          <a:ln w="9525">
            <a:noFill/>
            <a:miter lim="800000"/>
            <a:headEnd/>
            <a:tailEnd/>
          </a:ln>
          <a:effectLst/>
        </p:spPr>
        <p:txBody>
          <a:bodyPr>
            <a:spAutoFit/>
          </a:bodyPr>
          <a:lstStyle/>
          <a:p>
            <a:pPr>
              <a:spcBef>
                <a:spcPct val="50000"/>
              </a:spcBef>
            </a:pPr>
            <a:r>
              <a:rPr lang="zh-CN" altLang="en-US" sz="6000"/>
              <a:t>遗传是相对的变异是绝对的</a:t>
            </a:r>
          </a:p>
        </p:txBody>
      </p:sp>
      <p:sp>
        <p:nvSpPr>
          <p:cNvPr id="123911" name="Text Box 7"/>
          <p:cNvSpPr txBox="1">
            <a:spLocks noChangeArrowheads="1"/>
          </p:cNvSpPr>
          <p:nvPr/>
        </p:nvSpPr>
        <p:spPr bwMode="gray">
          <a:xfrm>
            <a:off x="3924300" y="5084763"/>
            <a:ext cx="4500563" cy="1190625"/>
          </a:xfrm>
          <a:prstGeom prst="rect">
            <a:avLst/>
          </a:prstGeom>
          <a:noFill/>
          <a:ln w="9525">
            <a:noFill/>
            <a:miter lim="800000"/>
            <a:headEnd/>
            <a:tailEnd/>
          </a:ln>
          <a:effectLst/>
        </p:spPr>
        <p:txBody>
          <a:bodyPr>
            <a:spAutoFit/>
          </a:bodyPr>
          <a:lstStyle/>
          <a:p>
            <a:pPr>
              <a:spcBef>
                <a:spcPct val="50000"/>
              </a:spcBef>
            </a:pPr>
            <a:r>
              <a:rPr lang="zh-CN" altLang="en-US" sz="3600">
                <a:solidFill>
                  <a:srgbClr val="003366"/>
                </a:solidFill>
                <a:ea typeface="华文细黑" pitchFamily="2" charset="-122"/>
              </a:rPr>
              <a:t>遗传使物种得以延续变异使物种得以进化</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grpSp>
        <p:nvGrpSpPr>
          <p:cNvPr id="33795" name="Group 3"/>
          <p:cNvGrpSpPr>
            <a:grpSpLocks/>
          </p:cNvGrpSpPr>
          <p:nvPr/>
        </p:nvGrpSpPr>
        <p:grpSpPr bwMode="auto">
          <a:xfrm>
            <a:off x="827088" y="981075"/>
            <a:ext cx="7450137" cy="2089150"/>
            <a:chOff x="385" y="572"/>
            <a:chExt cx="4693" cy="1316"/>
          </a:xfrm>
        </p:grpSpPr>
        <p:sp>
          <p:nvSpPr>
            <p:cNvPr id="33796" name="Text Box 4"/>
            <p:cNvSpPr txBox="1">
              <a:spLocks noChangeArrowheads="1"/>
            </p:cNvSpPr>
            <p:nvPr/>
          </p:nvSpPr>
          <p:spPr bwMode="auto">
            <a:xfrm>
              <a:off x="3243" y="1216"/>
              <a:ext cx="1200" cy="672"/>
            </a:xfrm>
            <a:prstGeom prst="rect">
              <a:avLst/>
            </a:prstGeom>
            <a:noFill/>
            <a:ln w="9525">
              <a:noFill/>
              <a:miter lim="800000"/>
              <a:headEnd/>
              <a:tailEnd/>
            </a:ln>
            <a:effectLst/>
          </p:spPr>
          <p:txBody>
            <a:bodyPr>
              <a:spAutoFit/>
            </a:bodyPr>
            <a:lstStyle/>
            <a:p>
              <a:pPr algn="ctr">
                <a:spcBef>
                  <a:spcPct val="50000"/>
                </a:spcBef>
              </a:pPr>
              <a:r>
                <a:rPr kumimoji="1" lang="zh-CN" altLang="en-US" sz="3200">
                  <a:solidFill>
                    <a:srgbClr val="000099"/>
                  </a:solidFill>
                  <a:latin typeface="Times New Roman" pitchFamily="18" charset="0"/>
                </a:rPr>
                <a:t>开花结果的植株</a:t>
              </a:r>
            </a:p>
          </p:txBody>
        </p:sp>
        <p:sp>
          <p:nvSpPr>
            <p:cNvPr id="33797" name="Text Box 5"/>
            <p:cNvSpPr txBox="1">
              <a:spLocks noChangeArrowheads="1"/>
            </p:cNvSpPr>
            <p:nvPr/>
          </p:nvSpPr>
          <p:spPr bwMode="auto">
            <a:xfrm>
              <a:off x="1882" y="773"/>
              <a:ext cx="672" cy="365"/>
            </a:xfrm>
            <a:prstGeom prst="rect">
              <a:avLst/>
            </a:prstGeom>
            <a:noFill/>
            <a:ln w="9525">
              <a:noFill/>
              <a:miter lim="800000"/>
              <a:headEnd/>
              <a:tailEnd/>
            </a:ln>
            <a:effectLst/>
          </p:spPr>
          <p:txBody>
            <a:bodyPr>
              <a:spAutoFit/>
            </a:bodyPr>
            <a:lstStyle/>
            <a:p>
              <a:pPr>
                <a:spcBef>
                  <a:spcPct val="50000"/>
                </a:spcBef>
              </a:pPr>
              <a:r>
                <a:rPr kumimoji="1" lang="zh-CN" altLang="en-US" sz="3200">
                  <a:solidFill>
                    <a:srgbClr val="000099"/>
                  </a:solidFill>
                  <a:latin typeface="Times New Roman" pitchFamily="18" charset="0"/>
                </a:rPr>
                <a:t>胚</a:t>
              </a:r>
            </a:p>
          </p:txBody>
        </p:sp>
        <p:sp>
          <p:nvSpPr>
            <p:cNvPr id="33798" name="Text Box 6"/>
            <p:cNvSpPr txBox="1">
              <a:spLocks noChangeArrowheads="1"/>
            </p:cNvSpPr>
            <p:nvPr/>
          </p:nvSpPr>
          <p:spPr bwMode="auto">
            <a:xfrm>
              <a:off x="2834" y="773"/>
              <a:ext cx="720" cy="365"/>
            </a:xfrm>
            <a:prstGeom prst="rect">
              <a:avLst/>
            </a:prstGeom>
            <a:noFill/>
            <a:ln w="9525">
              <a:noFill/>
              <a:miter lim="800000"/>
              <a:headEnd/>
              <a:tailEnd/>
            </a:ln>
            <a:effectLst/>
          </p:spPr>
          <p:txBody>
            <a:bodyPr>
              <a:spAutoFit/>
            </a:bodyPr>
            <a:lstStyle/>
            <a:p>
              <a:pPr>
                <a:spcBef>
                  <a:spcPct val="50000"/>
                </a:spcBef>
              </a:pPr>
              <a:r>
                <a:rPr kumimoji="1" lang="zh-CN" altLang="en-US" sz="3200">
                  <a:solidFill>
                    <a:srgbClr val="000099"/>
                  </a:solidFill>
                  <a:latin typeface="Times New Roman" pitchFamily="18" charset="0"/>
                </a:rPr>
                <a:t>幼苗</a:t>
              </a:r>
            </a:p>
          </p:txBody>
        </p:sp>
        <p:sp>
          <p:nvSpPr>
            <p:cNvPr id="33799" name="Text Box 7"/>
            <p:cNvSpPr txBox="1">
              <a:spLocks noChangeArrowheads="1"/>
            </p:cNvSpPr>
            <p:nvPr/>
          </p:nvSpPr>
          <p:spPr bwMode="auto">
            <a:xfrm>
              <a:off x="3878" y="572"/>
              <a:ext cx="1200" cy="672"/>
            </a:xfrm>
            <a:prstGeom prst="rect">
              <a:avLst/>
            </a:prstGeom>
            <a:noFill/>
            <a:ln w="9525">
              <a:noFill/>
              <a:miter lim="800000"/>
              <a:headEnd/>
              <a:tailEnd/>
            </a:ln>
            <a:effectLst/>
          </p:spPr>
          <p:txBody>
            <a:bodyPr>
              <a:spAutoFit/>
            </a:bodyPr>
            <a:lstStyle/>
            <a:p>
              <a:pPr algn="ctr">
                <a:spcBef>
                  <a:spcPct val="50000"/>
                </a:spcBef>
              </a:pPr>
              <a:r>
                <a:rPr kumimoji="1" lang="zh-CN" altLang="en-US" sz="3200">
                  <a:solidFill>
                    <a:srgbClr val="000099"/>
                  </a:solidFill>
                  <a:latin typeface="Times New Roman" pitchFamily="18" charset="0"/>
                </a:rPr>
                <a:t>具根茎叶的植株</a:t>
              </a:r>
            </a:p>
          </p:txBody>
        </p:sp>
        <p:sp>
          <p:nvSpPr>
            <p:cNvPr id="33800" name="Text Box 8"/>
            <p:cNvSpPr txBox="1">
              <a:spLocks noChangeArrowheads="1"/>
            </p:cNvSpPr>
            <p:nvPr/>
          </p:nvSpPr>
          <p:spPr bwMode="auto">
            <a:xfrm>
              <a:off x="1111" y="1207"/>
              <a:ext cx="1200" cy="673"/>
            </a:xfrm>
            <a:prstGeom prst="rect">
              <a:avLst/>
            </a:prstGeom>
            <a:noFill/>
            <a:ln w="9525">
              <a:noFill/>
              <a:miter lim="800000"/>
              <a:headEnd/>
              <a:tailEnd/>
            </a:ln>
            <a:effectLst/>
          </p:spPr>
          <p:txBody>
            <a:bodyPr>
              <a:spAutoFit/>
            </a:bodyPr>
            <a:lstStyle/>
            <a:p>
              <a:pPr algn="ctr">
                <a:spcBef>
                  <a:spcPct val="50000"/>
                </a:spcBef>
              </a:pPr>
              <a:r>
                <a:rPr kumimoji="1" lang="zh-CN" altLang="en-US" sz="3200">
                  <a:solidFill>
                    <a:srgbClr val="000099"/>
                  </a:solidFill>
                  <a:latin typeface="Times New Roman" pitchFamily="18" charset="0"/>
                </a:rPr>
                <a:t>分化出花芽的植株</a:t>
              </a:r>
            </a:p>
          </p:txBody>
        </p:sp>
        <p:sp>
          <p:nvSpPr>
            <p:cNvPr id="33801" name="Line 9"/>
            <p:cNvSpPr>
              <a:spLocks noChangeShapeType="1"/>
            </p:cNvSpPr>
            <p:nvPr/>
          </p:nvSpPr>
          <p:spPr bwMode="auto">
            <a:xfrm>
              <a:off x="2381" y="989"/>
              <a:ext cx="432" cy="0"/>
            </a:xfrm>
            <a:prstGeom prst="line">
              <a:avLst/>
            </a:prstGeom>
            <a:noFill/>
            <a:ln w="44450">
              <a:solidFill>
                <a:srgbClr val="333399"/>
              </a:solidFill>
              <a:round/>
              <a:headEnd/>
              <a:tailEnd type="triangle" w="med" len="lg"/>
            </a:ln>
            <a:effectLst/>
          </p:spPr>
          <p:txBody>
            <a:bodyPr/>
            <a:lstStyle/>
            <a:p>
              <a:endParaRPr lang="zh-CN" altLang="en-US"/>
            </a:p>
          </p:txBody>
        </p:sp>
        <p:sp>
          <p:nvSpPr>
            <p:cNvPr id="33802" name="Line 10"/>
            <p:cNvSpPr>
              <a:spLocks noChangeShapeType="1"/>
            </p:cNvSpPr>
            <p:nvPr/>
          </p:nvSpPr>
          <p:spPr bwMode="auto">
            <a:xfrm>
              <a:off x="3560" y="989"/>
              <a:ext cx="336" cy="0"/>
            </a:xfrm>
            <a:prstGeom prst="line">
              <a:avLst/>
            </a:prstGeom>
            <a:noFill/>
            <a:ln w="44450">
              <a:solidFill>
                <a:srgbClr val="333399"/>
              </a:solidFill>
              <a:round/>
              <a:headEnd/>
              <a:tailEnd type="triangle" w="med" len="lg"/>
            </a:ln>
            <a:effectLst/>
          </p:spPr>
          <p:txBody>
            <a:bodyPr/>
            <a:lstStyle/>
            <a:p>
              <a:endParaRPr lang="zh-CN" altLang="en-US"/>
            </a:p>
          </p:txBody>
        </p:sp>
        <p:sp>
          <p:nvSpPr>
            <p:cNvPr id="33803" name="Line 11"/>
            <p:cNvSpPr>
              <a:spLocks noChangeShapeType="1"/>
            </p:cNvSpPr>
            <p:nvPr/>
          </p:nvSpPr>
          <p:spPr bwMode="auto">
            <a:xfrm>
              <a:off x="585" y="1570"/>
              <a:ext cx="480" cy="0"/>
            </a:xfrm>
            <a:prstGeom prst="line">
              <a:avLst/>
            </a:prstGeom>
            <a:noFill/>
            <a:ln w="44450">
              <a:solidFill>
                <a:srgbClr val="333399"/>
              </a:solidFill>
              <a:round/>
              <a:headEnd/>
              <a:tailEnd type="triangle" w="med" len="lg"/>
            </a:ln>
            <a:effectLst/>
          </p:spPr>
          <p:txBody>
            <a:bodyPr/>
            <a:lstStyle/>
            <a:p>
              <a:endParaRPr lang="zh-CN" altLang="en-US"/>
            </a:p>
          </p:txBody>
        </p:sp>
        <p:sp>
          <p:nvSpPr>
            <p:cNvPr id="33804" name="Line 12"/>
            <p:cNvSpPr>
              <a:spLocks noChangeShapeType="1"/>
            </p:cNvSpPr>
            <p:nvPr/>
          </p:nvSpPr>
          <p:spPr bwMode="auto">
            <a:xfrm>
              <a:off x="2426" y="1570"/>
              <a:ext cx="681" cy="0"/>
            </a:xfrm>
            <a:prstGeom prst="line">
              <a:avLst/>
            </a:prstGeom>
            <a:noFill/>
            <a:ln w="44450">
              <a:solidFill>
                <a:srgbClr val="333399"/>
              </a:solidFill>
              <a:round/>
              <a:headEnd/>
              <a:tailEnd type="triangle" w="med" len="lg"/>
            </a:ln>
            <a:effectLst/>
          </p:spPr>
          <p:txBody>
            <a:bodyPr/>
            <a:lstStyle/>
            <a:p>
              <a:endParaRPr lang="zh-CN" altLang="en-US"/>
            </a:p>
          </p:txBody>
        </p:sp>
        <p:sp>
          <p:nvSpPr>
            <p:cNvPr id="33805" name="Text Box 13"/>
            <p:cNvSpPr txBox="1">
              <a:spLocks noChangeArrowheads="1"/>
            </p:cNvSpPr>
            <p:nvPr/>
          </p:nvSpPr>
          <p:spPr bwMode="auto">
            <a:xfrm>
              <a:off x="385" y="775"/>
              <a:ext cx="952" cy="365"/>
            </a:xfrm>
            <a:prstGeom prst="rect">
              <a:avLst/>
            </a:prstGeom>
            <a:noFill/>
            <a:ln w="9525">
              <a:noFill/>
              <a:miter lim="800000"/>
              <a:headEnd/>
              <a:tailEnd/>
            </a:ln>
            <a:effectLst/>
          </p:spPr>
          <p:txBody>
            <a:bodyPr>
              <a:spAutoFit/>
            </a:bodyPr>
            <a:lstStyle/>
            <a:p>
              <a:pPr>
                <a:spcBef>
                  <a:spcPct val="50000"/>
                </a:spcBef>
              </a:pPr>
              <a:r>
                <a:rPr kumimoji="1" lang="zh-CN" altLang="en-US" sz="3200">
                  <a:solidFill>
                    <a:srgbClr val="000099"/>
                  </a:solidFill>
                  <a:latin typeface="Times New Roman" pitchFamily="18" charset="0"/>
                </a:rPr>
                <a:t>受精卵</a:t>
              </a:r>
            </a:p>
          </p:txBody>
        </p:sp>
        <p:sp>
          <p:nvSpPr>
            <p:cNvPr id="33806" name="Line 14"/>
            <p:cNvSpPr>
              <a:spLocks noChangeShapeType="1"/>
            </p:cNvSpPr>
            <p:nvPr/>
          </p:nvSpPr>
          <p:spPr bwMode="auto">
            <a:xfrm>
              <a:off x="1337" y="989"/>
              <a:ext cx="432" cy="0"/>
            </a:xfrm>
            <a:prstGeom prst="line">
              <a:avLst/>
            </a:prstGeom>
            <a:noFill/>
            <a:ln w="44450">
              <a:solidFill>
                <a:srgbClr val="333399"/>
              </a:solidFill>
              <a:round/>
              <a:headEnd/>
              <a:tailEnd type="triangle" w="med" len="lg"/>
            </a:ln>
            <a:effectLst/>
          </p:spPr>
          <p:txBody>
            <a:bodyPr/>
            <a:lstStyle/>
            <a:p>
              <a:endParaRPr lang="zh-CN" altLang="en-US"/>
            </a:p>
          </p:txBody>
        </p:sp>
      </p:grpSp>
      <p:sp>
        <p:nvSpPr>
          <p:cNvPr id="33807" name="Text Box 15"/>
          <p:cNvSpPr txBox="1">
            <a:spLocks noChangeArrowheads="1"/>
          </p:cNvSpPr>
          <p:nvPr/>
        </p:nvSpPr>
        <p:spPr bwMode="auto">
          <a:xfrm>
            <a:off x="1042988" y="3573463"/>
            <a:ext cx="7847012" cy="1066800"/>
          </a:xfrm>
          <a:prstGeom prst="rect">
            <a:avLst/>
          </a:prstGeom>
          <a:noFill/>
          <a:ln w="9525">
            <a:noFill/>
            <a:miter lim="800000"/>
            <a:headEnd/>
            <a:tailEnd/>
          </a:ln>
          <a:effectLst/>
        </p:spPr>
        <p:txBody>
          <a:bodyPr>
            <a:spAutoFit/>
          </a:bodyPr>
          <a:lstStyle/>
          <a:p>
            <a:r>
              <a:rPr lang="zh-CN" altLang="en-US" sz="3200" dirty="0">
                <a:solidFill>
                  <a:srgbClr val="800080"/>
                </a:solidFill>
                <a:ea typeface="隶书" pitchFamily="49" charset="-122"/>
              </a:rPr>
              <a:t>基因突变发生的时期与突变性状在生物体的表现部位及范围大小有没有关系？</a:t>
            </a:r>
          </a:p>
        </p:txBody>
      </p:sp>
      <p:sp>
        <p:nvSpPr>
          <p:cNvPr id="33808" name="Text Box 16"/>
          <p:cNvSpPr txBox="1">
            <a:spLocks noChangeArrowheads="1"/>
          </p:cNvSpPr>
          <p:nvPr/>
        </p:nvSpPr>
        <p:spPr bwMode="auto">
          <a:xfrm>
            <a:off x="1042988" y="4508500"/>
            <a:ext cx="2881312" cy="579438"/>
          </a:xfrm>
          <a:prstGeom prst="rect">
            <a:avLst/>
          </a:prstGeom>
          <a:noFill/>
          <a:ln w="9525">
            <a:noFill/>
            <a:miter lim="800000"/>
            <a:headEnd/>
            <a:tailEnd/>
          </a:ln>
          <a:effectLst/>
        </p:spPr>
        <p:txBody>
          <a:bodyPr>
            <a:spAutoFit/>
          </a:bodyPr>
          <a:lstStyle/>
          <a:p>
            <a:r>
              <a:rPr lang="zh-CN" altLang="en-US" sz="3200">
                <a:solidFill>
                  <a:srgbClr val="800080"/>
                </a:solidFill>
                <a:ea typeface="隶书" pitchFamily="49" charset="-122"/>
              </a:rPr>
              <a:t>有什么关系？</a:t>
            </a:r>
          </a:p>
        </p:txBody>
      </p:sp>
      <p:sp>
        <p:nvSpPr>
          <p:cNvPr id="33809" name="Text Box 17"/>
          <p:cNvSpPr txBox="1">
            <a:spLocks noChangeArrowheads="1"/>
          </p:cNvSpPr>
          <p:nvPr/>
        </p:nvSpPr>
        <p:spPr bwMode="auto">
          <a:xfrm>
            <a:off x="719138" y="5013325"/>
            <a:ext cx="8424862" cy="1066800"/>
          </a:xfrm>
          <a:prstGeom prst="rect">
            <a:avLst/>
          </a:prstGeom>
          <a:noFill/>
          <a:ln w="9525">
            <a:noFill/>
            <a:miter lim="800000"/>
            <a:headEnd/>
            <a:tailEnd/>
          </a:ln>
          <a:effectLst/>
        </p:spPr>
        <p:txBody>
          <a:bodyPr>
            <a:spAutoFit/>
          </a:bodyPr>
          <a:lstStyle/>
          <a:p>
            <a:r>
              <a:rPr lang="zh-CN" altLang="en-US" sz="3200" dirty="0">
                <a:solidFill>
                  <a:srgbClr val="FF0000"/>
                </a:solidFill>
              </a:rPr>
              <a:t>突变发生的时间越早，表现突变的部分越多，突变发生的时期越晚，表现突变的部分越少。</a:t>
            </a:r>
          </a:p>
        </p:txBody>
      </p:sp>
      <p:pic>
        <p:nvPicPr>
          <p:cNvPr id="33810" name="Picture 18" descr="wenhao"/>
          <p:cNvPicPr>
            <a:picLocks noGrp="1" noChangeAspect="1" noChangeArrowheads="1" noCrop="1"/>
          </p:cNvPicPr>
          <p:nvPr>
            <p:ph/>
          </p:nvPr>
        </p:nvPicPr>
        <p:blipFill>
          <a:blip r:embed="rId2" cstate="print"/>
          <a:srcRect/>
          <a:stretch>
            <a:fillRect/>
          </a:stretch>
        </p:blipFill>
        <p:spPr>
          <a:xfrm>
            <a:off x="250825" y="3357563"/>
            <a:ext cx="546100" cy="647700"/>
          </a:xfrm>
          <a:noFill/>
          <a:ln/>
        </p:spPr>
      </p:pic>
      <p:sp>
        <p:nvSpPr>
          <p:cNvPr id="33814" name="Text Box 22"/>
          <p:cNvSpPr txBox="1">
            <a:spLocks noChangeArrowheads="1"/>
          </p:cNvSpPr>
          <p:nvPr/>
        </p:nvSpPr>
        <p:spPr bwMode="auto">
          <a:xfrm>
            <a:off x="7667625" y="4005263"/>
            <a:ext cx="901700" cy="579437"/>
          </a:xfrm>
          <a:prstGeom prst="rect">
            <a:avLst/>
          </a:prstGeom>
          <a:noFill/>
          <a:ln w="9525">
            <a:noFill/>
            <a:miter lim="800000"/>
            <a:headEnd/>
            <a:tailEnd/>
          </a:ln>
          <a:effectLst/>
        </p:spPr>
        <p:txBody>
          <a:bodyPr>
            <a:spAutoFit/>
          </a:bodyPr>
          <a:lstStyle/>
          <a:p>
            <a:r>
              <a:rPr lang="zh-CN" altLang="en-US" sz="3200">
                <a:solidFill>
                  <a:srgbClr val="FF0000"/>
                </a:solidFill>
                <a:ea typeface="隶书" pitchFamily="49" charset="-122"/>
              </a:rPr>
              <a:t>有</a:t>
            </a:r>
          </a:p>
        </p:txBody>
      </p:sp>
      <p:sp>
        <p:nvSpPr>
          <p:cNvPr id="33815" name="Rectangle 23"/>
          <p:cNvSpPr>
            <a:spLocks noChangeArrowheads="1"/>
          </p:cNvSpPr>
          <p:nvPr/>
        </p:nvSpPr>
        <p:spPr bwMode="auto">
          <a:xfrm>
            <a:off x="684213" y="260350"/>
            <a:ext cx="7056437" cy="711200"/>
          </a:xfrm>
          <a:prstGeom prst="rect">
            <a:avLst/>
          </a:prstGeom>
          <a:solidFill>
            <a:srgbClr val="00FF99"/>
          </a:solidFill>
          <a:ln w="9525">
            <a:solidFill>
              <a:srgbClr val="FF00FF"/>
            </a:solidFill>
            <a:miter lim="800000"/>
            <a:headEnd/>
            <a:tailEnd/>
          </a:ln>
          <a:effectLst/>
        </p:spPr>
        <p:txBody>
          <a:bodyPr>
            <a:spAutoFit/>
          </a:bodyPr>
          <a:lstStyle/>
          <a:p>
            <a:pPr>
              <a:spcBef>
                <a:spcPct val="50000"/>
              </a:spcBef>
            </a:pPr>
            <a:r>
              <a:rPr lang="zh-CN" altLang="en-US" sz="4000">
                <a:latin typeface="楷体_GB2312" pitchFamily="49" charset="-122"/>
                <a:ea typeface="楷体_GB2312" pitchFamily="49" charset="-122"/>
              </a:rPr>
              <a:t>二  随机性</a:t>
            </a:r>
            <a:r>
              <a:rPr lang="en-US" altLang="zh-CN" sz="4000">
                <a:latin typeface="楷体_GB2312" pitchFamily="49" charset="-122"/>
                <a:ea typeface="楷体_GB2312" pitchFamily="49" charset="-122"/>
              </a:rPr>
              <a:t>----</a:t>
            </a:r>
            <a:r>
              <a:rPr lang="zh-CN" altLang="en-US" sz="2800">
                <a:latin typeface="楷体_GB2312" pitchFamily="49" charset="-122"/>
                <a:ea typeface="楷体_GB2312" pitchFamily="49" charset="-122"/>
              </a:rPr>
              <a:t>任何时期都可发生</a:t>
            </a:r>
            <a:endParaRPr lang="zh-CN" altLang="en-US" sz="2400">
              <a:latin typeface="楷体_GB2312" pitchFamily="49" charset="-122"/>
              <a:ea typeface="楷体_GB2312" pitchFamily="49" charset="-122"/>
            </a:endParaRPr>
          </a:p>
        </p:txBody>
      </p:sp>
      <p:sp>
        <p:nvSpPr>
          <p:cNvPr id="33817" name="Rectangle 25"/>
          <p:cNvSpPr>
            <a:spLocks noChangeArrowheads="1"/>
          </p:cNvSpPr>
          <p:nvPr/>
        </p:nvSpPr>
        <p:spPr bwMode="gray">
          <a:xfrm>
            <a:off x="6804025" y="2852738"/>
            <a:ext cx="2019300" cy="641350"/>
          </a:xfrm>
          <a:prstGeom prst="rect">
            <a:avLst/>
          </a:prstGeom>
          <a:noFill/>
          <a:ln w="9525">
            <a:noFill/>
            <a:miter lim="800000"/>
            <a:headEnd/>
            <a:tailEnd/>
          </a:ln>
          <a:effectLst/>
        </p:spPr>
        <p:txBody>
          <a:bodyPr wrap="none">
            <a:spAutoFit/>
          </a:bodyPr>
          <a:lstStyle/>
          <a:p>
            <a:r>
              <a:rPr lang="zh-CN" altLang="en-US" sz="3600" dirty="0">
                <a:solidFill>
                  <a:srgbClr val="FF0000"/>
                </a:solidFill>
                <a:latin typeface="黑体" pitchFamily="49" charset="-122"/>
                <a:ea typeface="黑体" pitchFamily="49" charset="-122"/>
              </a:rPr>
              <a:t>任何时期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3815"/>
                                        </p:tgtEl>
                                        <p:attrNameLst>
                                          <p:attrName>style.visibility</p:attrName>
                                        </p:attrNameLst>
                                      </p:cBhvr>
                                      <p:to>
                                        <p:strVal val="visible"/>
                                      </p:to>
                                    </p:set>
                                    <p:animEffect transition="in" filter="wipe(left)">
                                      <p:cBhvr>
                                        <p:cTn id="7" dur="500"/>
                                        <p:tgtEl>
                                          <p:spTgt spid="338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3795"/>
                                        </p:tgtEl>
                                        <p:attrNameLst>
                                          <p:attrName>style.visibility</p:attrName>
                                        </p:attrNameLst>
                                      </p:cBhvr>
                                      <p:to>
                                        <p:strVal val="visible"/>
                                      </p:to>
                                    </p:set>
                                    <p:animEffect transition="in" filter="wipe(left)">
                                      <p:cBhvr>
                                        <p:cTn id="12" dur="500"/>
                                        <p:tgtEl>
                                          <p:spTgt spid="3379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3817"/>
                                        </p:tgtEl>
                                        <p:attrNameLst>
                                          <p:attrName>style.visibility</p:attrName>
                                        </p:attrNameLst>
                                      </p:cBhvr>
                                      <p:to>
                                        <p:strVal val="visible"/>
                                      </p:to>
                                    </p:set>
                                    <p:animEffect transition="in" filter="blinds(horizontal)">
                                      <p:cBhvr>
                                        <p:cTn id="17" dur="500"/>
                                        <p:tgtEl>
                                          <p:spTgt spid="33817"/>
                                        </p:tgtEl>
                                      </p:cBhvr>
                                    </p:animEffect>
                                  </p:childTnLst>
                                </p:cTn>
                              </p:par>
                            </p:childTnLst>
                          </p:cTn>
                        </p:par>
                      </p:childTnLst>
                    </p:cTn>
                  </p:par>
                  <p:par>
                    <p:cTn id="18" fill="hold">
                      <p:stCondLst>
                        <p:cond delay="indefinite"/>
                      </p:stCondLst>
                      <p:childTnLst>
                        <p:par>
                          <p:cTn id="19" fill="hold">
                            <p:stCondLst>
                              <p:cond delay="0"/>
                            </p:stCondLst>
                            <p:childTnLst>
                              <p:par>
                                <p:cTn id="20" presetID="15" presetClass="entr" presetSubtype="0" fill="hold" nodeType="clickEffect">
                                  <p:stCondLst>
                                    <p:cond delay="0"/>
                                  </p:stCondLst>
                                  <p:childTnLst>
                                    <p:set>
                                      <p:cBhvr>
                                        <p:cTn id="21" dur="1" fill="hold">
                                          <p:stCondLst>
                                            <p:cond delay="0"/>
                                          </p:stCondLst>
                                        </p:cTn>
                                        <p:tgtEl>
                                          <p:spTgt spid="33810"/>
                                        </p:tgtEl>
                                        <p:attrNameLst>
                                          <p:attrName>style.visibility</p:attrName>
                                        </p:attrNameLst>
                                      </p:cBhvr>
                                      <p:to>
                                        <p:strVal val="visible"/>
                                      </p:to>
                                    </p:set>
                                    <p:anim calcmode="lin" valueType="num">
                                      <p:cBhvr>
                                        <p:cTn id="22" dur="1000" fill="hold"/>
                                        <p:tgtEl>
                                          <p:spTgt spid="33810"/>
                                        </p:tgtEl>
                                        <p:attrNameLst>
                                          <p:attrName>ppt_w</p:attrName>
                                        </p:attrNameLst>
                                      </p:cBhvr>
                                      <p:tavLst>
                                        <p:tav tm="0">
                                          <p:val>
                                            <p:fltVal val="0"/>
                                          </p:val>
                                        </p:tav>
                                        <p:tav tm="100000">
                                          <p:val>
                                            <p:strVal val="#ppt_w"/>
                                          </p:val>
                                        </p:tav>
                                      </p:tavLst>
                                    </p:anim>
                                    <p:anim calcmode="lin" valueType="num">
                                      <p:cBhvr>
                                        <p:cTn id="23" dur="1000" fill="hold"/>
                                        <p:tgtEl>
                                          <p:spTgt spid="33810"/>
                                        </p:tgtEl>
                                        <p:attrNameLst>
                                          <p:attrName>ppt_h</p:attrName>
                                        </p:attrNameLst>
                                      </p:cBhvr>
                                      <p:tavLst>
                                        <p:tav tm="0">
                                          <p:val>
                                            <p:fltVal val="0"/>
                                          </p:val>
                                        </p:tav>
                                        <p:tav tm="100000">
                                          <p:val>
                                            <p:strVal val="#ppt_h"/>
                                          </p:val>
                                        </p:tav>
                                      </p:tavLst>
                                    </p:anim>
                                    <p:anim calcmode="lin" valueType="num">
                                      <p:cBhvr>
                                        <p:cTn id="24" dur="1000" fill="hold"/>
                                        <p:tgtEl>
                                          <p:spTgt spid="33810"/>
                                        </p:tgtEl>
                                        <p:attrNameLst>
                                          <p:attrName>ppt_x</p:attrName>
                                        </p:attrNameLst>
                                      </p:cBhvr>
                                      <p:tavLst>
                                        <p:tav tm="0" fmla="#ppt_x+(cos(-2*pi*(1-$))*-#ppt_x-sin(-2*pi*(1-$))*(1-#ppt_y))*(1-$)">
                                          <p:val>
                                            <p:fltVal val="0"/>
                                          </p:val>
                                        </p:tav>
                                        <p:tav tm="100000">
                                          <p:val>
                                            <p:fltVal val="1"/>
                                          </p:val>
                                        </p:tav>
                                      </p:tavLst>
                                    </p:anim>
                                    <p:anim calcmode="lin" valueType="num">
                                      <p:cBhvr>
                                        <p:cTn id="25" dur="1000" fill="hold"/>
                                        <p:tgtEl>
                                          <p:spTgt spid="33810"/>
                                        </p:tgtEl>
                                        <p:attrNameLst>
                                          <p:attrName>ppt_y</p:attrName>
                                        </p:attrNameLst>
                                      </p:cBhvr>
                                      <p:tavLst>
                                        <p:tav tm="0" fmla="#ppt_y+(sin(-2*pi*(1-$))*-#ppt_x+cos(-2*pi*(1-$))*(1-#ppt_y))*(1-$)">
                                          <p:val>
                                            <p:fltVal val="0"/>
                                          </p:val>
                                        </p:tav>
                                        <p:tav tm="100000">
                                          <p:val>
                                            <p:fltVal val="1"/>
                                          </p:val>
                                        </p:tav>
                                      </p:tavLst>
                                    </p:anim>
                                  </p:childTnLst>
                                </p:cTn>
                              </p:par>
                              <p:par>
                                <p:cTn id="26" presetID="22" presetClass="entr" presetSubtype="8" fill="hold" grpId="0" nodeType="withEffect">
                                  <p:stCondLst>
                                    <p:cond delay="0"/>
                                  </p:stCondLst>
                                  <p:childTnLst>
                                    <p:set>
                                      <p:cBhvr>
                                        <p:cTn id="27" dur="1" fill="hold">
                                          <p:stCondLst>
                                            <p:cond delay="0"/>
                                          </p:stCondLst>
                                        </p:cTn>
                                        <p:tgtEl>
                                          <p:spTgt spid="33807"/>
                                        </p:tgtEl>
                                        <p:attrNameLst>
                                          <p:attrName>style.visibility</p:attrName>
                                        </p:attrNameLst>
                                      </p:cBhvr>
                                      <p:to>
                                        <p:strVal val="visible"/>
                                      </p:to>
                                    </p:set>
                                    <p:animEffect transition="in" filter="wipe(left)">
                                      <p:cBhvr>
                                        <p:cTn id="28" dur="500"/>
                                        <p:tgtEl>
                                          <p:spTgt spid="33807"/>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33808"/>
                                        </p:tgtEl>
                                        <p:attrNameLst>
                                          <p:attrName>style.visibility</p:attrName>
                                        </p:attrNameLst>
                                      </p:cBhvr>
                                      <p:to>
                                        <p:strVal val="visible"/>
                                      </p:to>
                                    </p:set>
                                    <p:animEffect transition="in" filter="wipe(left)">
                                      <p:cBhvr>
                                        <p:cTn id="31" dur="500"/>
                                        <p:tgtEl>
                                          <p:spTgt spid="33808"/>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33814"/>
                                        </p:tgtEl>
                                        <p:attrNameLst>
                                          <p:attrName>style.visibility</p:attrName>
                                        </p:attrNameLst>
                                      </p:cBhvr>
                                      <p:to>
                                        <p:strVal val="visible"/>
                                      </p:to>
                                    </p:set>
                                    <p:animEffect transition="in" filter="blinds(horizontal)">
                                      <p:cBhvr>
                                        <p:cTn id="36" dur="500"/>
                                        <p:tgtEl>
                                          <p:spTgt spid="33814"/>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33809"/>
                                        </p:tgtEl>
                                        <p:attrNameLst>
                                          <p:attrName>style.visibility</p:attrName>
                                        </p:attrNameLst>
                                      </p:cBhvr>
                                      <p:to>
                                        <p:strVal val="visible"/>
                                      </p:to>
                                    </p:set>
                                    <p:animEffect transition="in" filter="blinds(horizontal)">
                                      <p:cBhvr>
                                        <p:cTn id="39" dur="500"/>
                                        <p:tgtEl>
                                          <p:spTgt spid="338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07" grpId="0" autoUpdateAnimBg="0"/>
      <p:bldP spid="33808" grpId="0" autoUpdateAnimBg="0"/>
      <p:bldP spid="33809" grpId="0" autoUpdateAnimBg="0"/>
      <p:bldP spid="33814" grpId="0" autoUpdateAnimBg="0"/>
      <p:bldP spid="33815" grpId="0" animBg="1" autoUpdateAnimBg="0"/>
      <p:bldP spid="33817" grpId="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4847" name="Group 31"/>
          <p:cNvGraphicFramePr>
            <a:graphicFrameLocks noGrp="1"/>
          </p:cNvGraphicFramePr>
          <p:nvPr/>
        </p:nvGraphicFramePr>
        <p:xfrm>
          <a:off x="611188" y="1268413"/>
          <a:ext cx="7620000" cy="4621215"/>
        </p:xfrm>
        <a:graphic>
          <a:graphicData uri="http://schemas.openxmlformats.org/drawingml/2006/table">
            <a:tbl>
              <a:tblPr/>
              <a:tblGrid>
                <a:gridCol w="5245100"/>
                <a:gridCol w="2374900"/>
              </a:tblGrid>
              <a:tr h="668338">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zh-CN" altLang="en-US" sz="2400" b="1" i="0" u="none" strike="noStrike" cap="none" normalizeH="0" baseline="0" dirty="0" smtClean="0">
                        <a:ln>
                          <a:noFill/>
                        </a:ln>
                        <a:solidFill>
                          <a:srgbClr val="333399"/>
                        </a:solidFill>
                        <a:effectLst/>
                        <a:latin typeface="华文新魏" pitchFamily="2" charset="-122"/>
                        <a:ea typeface="华文新魏" pitchFamily="2" charset="-122"/>
                      </a:endParaRPr>
                    </a:p>
                  </a:txBody>
                  <a:tcPr anchor="ctr" horzOverflow="overflow">
                    <a:lnL w="12700" cap="flat" cmpd="sng" algn="ctr">
                      <a:solidFill>
                        <a:srgbClr val="333399"/>
                      </a:solidFill>
                      <a:prstDash val="solid"/>
                      <a:round/>
                      <a:headEnd type="none" w="med" len="med"/>
                      <a:tailEnd type="none" w="med" len="med"/>
                    </a:lnL>
                    <a:lnR w="12700" cap="flat" cmpd="sng" algn="ctr">
                      <a:solidFill>
                        <a:srgbClr val="333399"/>
                      </a:solidFill>
                      <a:prstDash val="solid"/>
                      <a:round/>
                      <a:headEnd type="none" w="med" len="med"/>
                      <a:tailEnd type="none" w="med" len="med"/>
                    </a:lnR>
                    <a:lnT w="12700" cap="flat" cmpd="sng" algn="ctr">
                      <a:solidFill>
                        <a:srgbClr val="333399"/>
                      </a:solidFill>
                      <a:prstDash val="solid"/>
                      <a:round/>
                      <a:headEnd type="none" w="med" len="med"/>
                      <a:tailEnd type="none" w="med" len="med"/>
                    </a:lnT>
                    <a:lnB w="12700" cap="flat" cmpd="sng" algn="ctr">
                      <a:solidFill>
                        <a:srgbClr val="333399"/>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2400" b="1" i="0" u="none" strike="noStrike" cap="none" normalizeH="0" baseline="0" smtClean="0">
                          <a:ln>
                            <a:noFill/>
                          </a:ln>
                          <a:solidFill>
                            <a:srgbClr val="333399"/>
                          </a:solidFill>
                          <a:effectLst/>
                          <a:latin typeface="Arial" charset="0"/>
                          <a:ea typeface="华文新魏" pitchFamily="2" charset="-122"/>
                        </a:rPr>
                        <a:t>突变率</a:t>
                      </a:r>
                      <a:endParaRPr kumimoji="0" lang="zh-CN" altLang="en-US" sz="2400" b="1" i="0" u="none" strike="noStrike" cap="none" normalizeH="0" baseline="30000" smtClean="0">
                        <a:ln>
                          <a:noFill/>
                        </a:ln>
                        <a:solidFill>
                          <a:srgbClr val="333399"/>
                        </a:solidFill>
                        <a:effectLst/>
                        <a:latin typeface="Arial" charset="0"/>
                        <a:ea typeface="华文新魏" pitchFamily="2" charset="-122"/>
                      </a:endParaRPr>
                    </a:p>
                  </a:txBody>
                  <a:tcPr anchor="ctr" horzOverflow="overflow">
                    <a:lnL w="12700" cap="flat" cmpd="sng" algn="ctr">
                      <a:solidFill>
                        <a:srgbClr val="333399"/>
                      </a:solidFill>
                      <a:prstDash val="solid"/>
                      <a:round/>
                      <a:headEnd type="none" w="med" len="med"/>
                      <a:tailEnd type="none" w="med" len="med"/>
                    </a:lnL>
                    <a:lnR w="12700" cap="flat" cmpd="sng" algn="ctr">
                      <a:solidFill>
                        <a:srgbClr val="333399"/>
                      </a:solidFill>
                      <a:prstDash val="solid"/>
                      <a:round/>
                      <a:headEnd type="none" w="med" len="med"/>
                      <a:tailEnd type="none" w="med" len="med"/>
                    </a:lnR>
                    <a:lnT w="12700" cap="flat" cmpd="sng" algn="ctr">
                      <a:solidFill>
                        <a:srgbClr val="333399"/>
                      </a:solidFill>
                      <a:prstDash val="solid"/>
                      <a:round/>
                      <a:headEnd type="none" w="med" len="med"/>
                      <a:tailEnd type="none" w="med" len="med"/>
                    </a:lnT>
                    <a:lnB w="12700" cap="flat" cmpd="sng" algn="ctr">
                      <a:solidFill>
                        <a:srgbClr val="333399"/>
                      </a:solidFill>
                      <a:prstDash val="solid"/>
                      <a:round/>
                      <a:headEnd type="none" w="med" len="med"/>
                      <a:tailEnd type="none" w="med" len="med"/>
                    </a:lnB>
                    <a:lnTlToBr>
                      <a:noFill/>
                    </a:lnTlToBr>
                    <a:lnBlToTr>
                      <a:noFill/>
                    </a:lnBlToTr>
                    <a:noFill/>
                  </a:tcPr>
                </a:tc>
              </a:tr>
              <a:tr h="668338">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2400" b="1" i="0" u="none" strike="noStrike" cap="none" normalizeH="0" baseline="0" dirty="0" smtClean="0">
                          <a:ln>
                            <a:noFill/>
                          </a:ln>
                          <a:solidFill>
                            <a:srgbClr val="C00000"/>
                          </a:solidFill>
                          <a:effectLst/>
                          <a:latin typeface="Arial" charset="0"/>
                          <a:ea typeface="华文新魏" pitchFamily="2" charset="-122"/>
                        </a:rPr>
                        <a:t>大肠杆菌</a:t>
                      </a:r>
                      <a:r>
                        <a:rPr kumimoji="0" lang="en-US" altLang="zh-CN" sz="2400" b="1" i="0" u="none" strike="noStrike" cap="none" normalizeH="0" baseline="0" dirty="0" smtClean="0">
                          <a:ln>
                            <a:noFill/>
                          </a:ln>
                          <a:solidFill>
                            <a:srgbClr val="C00000"/>
                          </a:solidFill>
                          <a:effectLst/>
                          <a:latin typeface="Arial" charset="0"/>
                          <a:ea typeface="华文新魏" pitchFamily="2" charset="-122"/>
                        </a:rPr>
                        <a:t>DNA</a:t>
                      </a:r>
                      <a:r>
                        <a:rPr kumimoji="0" lang="zh-CN" altLang="en-US" sz="2400" b="1" i="0" u="none" strike="noStrike" cap="none" normalizeH="0" baseline="0" dirty="0" smtClean="0">
                          <a:ln>
                            <a:noFill/>
                          </a:ln>
                          <a:solidFill>
                            <a:srgbClr val="C00000"/>
                          </a:solidFill>
                          <a:effectLst/>
                          <a:latin typeface="Arial" charset="0"/>
                          <a:ea typeface="华文新魏" pitchFamily="2" charset="-122"/>
                        </a:rPr>
                        <a:t>复制核苷酸错误率</a:t>
                      </a:r>
                    </a:p>
                  </a:txBody>
                  <a:tcPr anchor="ctr" horzOverflow="overflow">
                    <a:lnL w="12700" cap="flat" cmpd="sng" algn="ctr">
                      <a:solidFill>
                        <a:srgbClr val="333399"/>
                      </a:solidFill>
                      <a:prstDash val="solid"/>
                      <a:round/>
                      <a:headEnd type="none" w="med" len="med"/>
                      <a:tailEnd type="none" w="med" len="med"/>
                    </a:lnL>
                    <a:lnR w="12700" cap="flat" cmpd="sng" algn="ctr">
                      <a:solidFill>
                        <a:srgbClr val="333399"/>
                      </a:solidFill>
                      <a:prstDash val="solid"/>
                      <a:round/>
                      <a:headEnd type="none" w="med" len="med"/>
                      <a:tailEnd type="none" w="med" len="med"/>
                    </a:lnR>
                    <a:lnT w="12700" cap="flat" cmpd="sng" algn="ctr">
                      <a:solidFill>
                        <a:srgbClr val="333399"/>
                      </a:solidFill>
                      <a:prstDash val="solid"/>
                      <a:round/>
                      <a:headEnd type="none" w="med" len="med"/>
                      <a:tailEnd type="none" w="med" len="med"/>
                    </a:lnT>
                    <a:lnB w="12700" cap="flat" cmpd="sng" algn="ctr">
                      <a:solidFill>
                        <a:srgbClr val="333399"/>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400" b="1" i="0" u="none" strike="noStrike" cap="none" normalizeH="0" baseline="0" dirty="0" smtClean="0">
                          <a:ln>
                            <a:noFill/>
                          </a:ln>
                          <a:solidFill>
                            <a:srgbClr val="C00000"/>
                          </a:solidFill>
                          <a:effectLst/>
                          <a:latin typeface="Arial" charset="0"/>
                          <a:ea typeface="华文新魏" pitchFamily="2" charset="-122"/>
                        </a:rPr>
                        <a:t>10</a:t>
                      </a:r>
                      <a:r>
                        <a:rPr kumimoji="0" lang="zh-CN" altLang="en-US" sz="2400" b="1" i="0" u="none" strike="noStrike" cap="none" normalizeH="0" baseline="30000" dirty="0" smtClean="0">
                          <a:ln>
                            <a:noFill/>
                          </a:ln>
                          <a:solidFill>
                            <a:srgbClr val="C00000"/>
                          </a:solidFill>
                          <a:effectLst/>
                          <a:latin typeface="Arial" charset="0"/>
                          <a:ea typeface="华文新魏" pitchFamily="2" charset="-122"/>
                        </a:rPr>
                        <a:t>－</a:t>
                      </a:r>
                      <a:r>
                        <a:rPr kumimoji="0" lang="en-US" altLang="zh-CN" sz="2400" b="1" i="0" u="none" strike="noStrike" cap="none" normalizeH="0" baseline="30000" dirty="0" smtClean="0">
                          <a:ln>
                            <a:noFill/>
                          </a:ln>
                          <a:solidFill>
                            <a:srgbClr val="C00000"/>
                          </a:solidFill>
                          <a:effectLst/>
                          <a:latin typeface="Arial" charset="0"/>
                          <a:ea typeface="华文新魏" pitchFamily="2" charset="-122"/>
                        </a:rPr>
                        <a:t>9</a:t>
                      </a:r>
                      <a:endParaRPr kumimoji="0" lang="zh-CN" altLang="en-US" sz="2400" b="1" i="0" u="none" strike="noStrike" cap="none" normalizeH="0" baseline="30000" dirty="0" smtClean="0">
                        <a:ln>
                          <a:noFill/>
                        </a:ln>
                        <a:solidFill>
                          <a:srgbClr val="C00000"/>
                        </a:solidFill>
                        <a:effectLst/>
                        <a:latin typeface="Arial" charset="0"/>
                        <a:ea typeface="华文新魏" pitchFamily="2" charset="-122"/>
                      </a:endParaRPr>
                    </a:p>
                  </a:txBody>
                  <a:tcPr anchor="ctr" horzOverflow="overflow">
                    <a:lnL w="12700" cap="flat" cmpd="sng" algn="ctr">
                      <a:solidFill>
                        <a:srgbClr val="333399"/>
                      </a:solidFill>
                      <a:prstDash val="solid"/>
                      <a:round/>
                      <a:headEnd type="none" w="med" len="med"/>
                      <a:tailEnd type="none" w="med" len="med"/>
                    </a:lnL>
                    <a:lnR w="12700" cap="flat" cmpd="sng" algn="ctr">
                      <a:solidFill>
                        <a:srgbClr val="333399"/>
                      </a:solidFill>
                      <a:prstDash val="solid"/>
                      <a:round/>
                      <a:headEnd type="none" w="med" len="med"/>
                      <a:tailEnd type="none" w="med" len="med"/>
                    </a:lnR>
                    <a:lnT w="12700" cap="flat" cmpd="sng" algn="ctr">
                      <a:solidFill>
                        <a:srgbClr val="333399"/>
                      </a:solidFill>
                      <a:prstDash val="solid"/>
                      <a:round/>
                      <a:headEnd type="none" w="med" len="med"/>
                      <a:tailEnd type="none" w="med" len="med"/>
                    </a:lnT>
                    <a:lnB w="12700" cap="flat" cmpd="sng" algn="ctr">
                      <a:solidFill>
                        <a:srgbClr val="333399"/>
                      </a:solidFill>
                      <a:prstDash val="solid"/>
                      <a:round/>
                      <a:headEnd type="none" w="med" len="med"/>
                      <a:tailEnd type="none" w="med" len="med"/>
                    </a:lnB>
                    <a:lnTlToBr>
                      <a:noFill/>
                    </a:lnTlToBr>
                    <a:lnBlToTr>
                      <a:noFill/>
                    </a:lnBlToTr>
                    <a:noFill/>
                  </a:tcPr>
                </a:tc>
              </a:tr>
              <a:tr h="608013">
                <a:tc>
                  <a:txBody>
                    <a:bodyPr/>
                    <a:lstStyle/>
                    <a:p>
                      <a:r>
                        <a:rPr lang="zh-CN" altLang="en-US" sz="2400" b="1" dirty="0" smtClean="0">
                          <a:solidFill>
                            <a:srgbClr val="C00000"/>
                          </a:solidFill>
                        </a:rPr>
                        <a:t>高等生物生殖细胞</a:t>
                      </a:r>
                      <a:endParaRPr lang="zh-CN" altLang="en-US" sz="2400" b="1" dirty="0">
                        <a:solidFill>
                          <a:srgbClr val="C00000"/>
                        </a:solidFill>
                      </a:endParaRPr>
                    </a:p>
                  </a:txBody>
                  <a:tcPr anchor="ctr" horzOverflow="overflow">
                    <a:lnL w="12700" cap="flat" cmpd="sng" algn="ctr">
                      <a:solidFill>
                        <a:srgbClr val="333399"/>
                      </a:solidFill>
                      <a:prstDash val="solid"/>
                      <a:round/>
                      <a:headEnd type="none" w="med" len="med"/>
                      <a:tailEnd type="none" w="med" len="med"/>
                    </a:lnL>
                    <a:lnR w="12700" cap="flat" cmpd="sng" algn="ctr">
                      <a:solidFill>
                        <a:srgbClr val="333399"/>
                      </a:solidFill>
                      <a:prstDash val="solid"/>
                      <a:round/>
                      <a:headEnd type="none" w="med" len="med"/>
                      <a:tailEnd type="none" w="med" len="med"/>
                    </a:lnR>
                    <a:lnT w="12700" cap="flat" cmpd="sng" algn="ctr">
                      <a:solidFill>
                        <a:srgbClr val="333399"/>
                      </a:solidFill>
                      <a:prstDash val="solid"/>
                      <a:round/>
                      <a:headEnd type="none" w="med" len="med"/>
                      <a:tailEnd type="none" w="med" len="med"/>
                    </a:lnT>
                    <a:lnB w="12700" cap="flat" cmpd="sng" algn="ctr">
                      <a:solidFill>
                        <a:srgbClr val="333399"/>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cap="none" normalizeH="0" baseline="0" dirty="0" smtClean="0">
                          <a:ln>
                            <a:noFill/>
                          </a:ln>
                          <a:solidFill>
                            <a:srgbClr val="C00000"/>
                          </a:solidFill>
                          <a:effectLst/>
                          <a:latin typeface="Arial" charset="0"/>
                          <a:ea typeface="华文新魏" pitchFamily="2" charset="-122"/>
                        </a:rPr>
                        <a:t>10</a:t>
                      </a:r>
                      <a:r>
                        <a:rPr kumimoji="0" lang="zh-CN" altLang="en-US" sz="2800" b="1" i="0" u="none" strike="noStrike" cap="none" normalizeH="0" baseline="30000" dirty="0" smtClean="0">
                          <a:ln>
                            <a:noFill/>
                          </a:ln>
                          <a:solidFill>
                            <a:srgbClr val="C00000"/>
                          </a:solidFill>
                          <a:effectLst/>
                          <a:latin typeface="Arial" charset="0"/>
                          <a:ea typeface="华文新魏" pitchFamily="2" charset="-122"/>
                        </a:rPr>
                        <a:t>－</a:t>
                      </a:r>
                      <a:r>
                        <a:rPr kumimoji="0" lang="en-US" altLang="zh-CN" sz="2800" b="1" i="0" u="none" strike="noStrike" cap="none" normalizeH="0" baseline="30000" dirty="0" smtClean="0">
                          <a:ln>
                            <a:noFill/>
                          </a:ln>
                          <a:solidFill>
                            <a:srgbClr val="C00000"/>
                          </a:solidFill>
                          <a:effectLst/>
                          <a:latin typeface="Arial" charset="0"/>
                          <a:ea typeface="华文新魏" pitchFamily="2" charset="-122"/>
                        </a:rPr>
                        <a:t>5</a:t>
                      </a:r>
                      <a:r>
                        <a:rPr kumimoji="0" lang="zh-CN" altLang="en-US" sz="2800" b="1" i="0" u="none" strike="noStrike" cap="none" normalizeH="0" baseline="0" dirty="0" smtClean="0">
                          <a:ln>
                            <a:noFill/>
                          </a:ln>
                          <a:solidFill>
                            <a:srgbClr val="C00000"/>
                          </a:solidFill>
                          <a:effectLst/>
                          <a:latin typeface="Arial" charset="0"/>
                          <a:ea typeface="华文新魏" pitchFamily="2" charset="-122"/>
                        </a:rPr>
                        <a:t>－</a:t>
                      </a:r>
                      <a:r>
                        <a:rPr kumimoji="0" lang="en-US" altLang="zh-CN" sz="2800" b="1" i="0" u="none" strike="noStrike" cap="none" normalizeH="0" baseline="0" dirty="0" smtClean="0">
                          <a:ln>
                            <a:noFill/>
                          </a:ln>
                          <a:solidFill>
                            <a:srgbClr val="C00000"/>
                          </a:solidFill>
                          <a:effectLst/>
                          <a:latin typeface="Arial" charset="0"/>
                          <a:ea typeface="华文新魏" pitchFamily="2" charset="-122"/>
                        </a:rPr>
                        <a:t>10</a:t>
                      </a:r>
                      <a:r>
                        <a:rPr kumimoji="0" lang="zh-CN" altLang="en-US" sz="2800" b="1" i="0" u="none" strike="noStrike" cap="none" normalizeH="0" baseline="30000" dirty="0" smtClean="0">
                          <a:ln>
                            <a:noFill/>
                          </a:ln>
                          <a:solidFill>
                            <a:srgbClr val="C00000"/>
                          </a:solidFill>
                          <a:effectLst/>
                          <a:latin typeface="Arial" charset="0"/>
                          <a:ea typeface="华文新魏" pitchFamily="2" charset="-122"/>
                        </a:rPr>
                        <a:t>－</a:t>
                      </a:r>
                      <a:r>
                        <a:rPr kumimoji="0" lang="en-US" altLang="zh-CN" sz="2800" b="1" i="0" u="none" strike="noStrike" cap="none" normalizeH="0" baseline="30000" dirty="0" smtClean="0">
                          <a:ln>
                            <a:noFill/>
                          </a:ln>
                          <a:solidFill>
                            <a:srgbClr val="C00000"/>
                          </a:solidFill>
                          <a:effectLst/>
                          <a:latin typeface="Arial" charset="0"/>
                          <a:ea typeface="华文新魏" pitchFamily="2" charset="-122"/>
                        </a:rPr>
                        <a:t>8</a:t>
                      </a:r>
                    </a:p>
                  </a:txBody>
                  <a:tcPr anchor="ctr" horzOverflow="overflow">
                    <a:lnL w="12700" cap="flat" cmpd="sng" algn="ctr">
                      <a:solidFill>
                        <a:srgbClr val="333399"/>
                      </a:solidFill>
                      <a:prstDash val="solid"/>
                      <a:round/>
                      <a:headEnd type="none" w="med" len="med"/>
                      <a:tailEnd type="none" w="med" len="med"/>
                    </a:lnL>
                    <a:lnR w="12700" cap="flat" cmpd="sng" algn="ctr">
                      <a:solidFill>
                        <a:srgbClr val="333399"/>
                      </a:solidFill>
                      <a:prstDash val="solid"/>
                      <a:round/>
                      <a:headEnd type="none" w="med" len="med"/>
                      <a:tailEnd type="none" w="med" len="med"/>
                    </a:lnR>
                    <a:lnT w="12700" cap="flat" cmpd="sng" algn="ctr">
                      <a:solidFill>
                        <a:srgbClr val="333399"/>
                      </a:solidFill>
                      <a:prstDash val="solid"/>
                      <a:round/>
                      <a:headEnd type="none" w="med" len="med"/>
                      <a:tailEnd type="none" w="med" len="med"/>
                    </a:lnT>
                    <a:lnB w="12700" cap="flat" cmpd="sng" algn="ctr">
                      <a:solidFill>
                        <a:srgbClr val="333399"/>
                      </a:solidFill>
                      <a:prstDash val="solid"/>
                      <a:round/>
                      <a:headEnd type="none" w="med" len="med"/>
                      <a:tailEnd type="none" w="med" len="med"/>
                    </a:lnB>
                    <a:lnTlToBr>
                      <a:noFill/>
                    </a:lnTlToBr>
                    <a:lnBlToTr>
                      <a:noFill/>
                    </a:lnBlToTr>
                    <a:noFill/>
                  </a:tcPr>
                </a:tc>
              </a:tr>
              <a:tr h="669925">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2400" b="1" i="0" u="none" strike="noStrike" cap="none" normalizeH="0" baseline="0" dirty="0" smtClean="0">
                          <a:ln>
                            <a:noFill/>
                          </a:ln>
                          <a:solidFill>
                            <a:srgbClr val="333399"/>
                          </a:solidFill>
                          <a:effectLst/>
                          <a:latin typeface="Arial" charset="0"/>
                          <a:ea typeface="华文新魏" pitchFamily="2" charset="-122"/>
                        </a:rPr>
                        <a:t>果蝇的白眼基因</a:t>
                      </a:r>
                    </a:p>
                  </a:txBody>
                  <a:tcPr anchor="ctr" horzOverflow="overflow">
                    <a:lnL w="12700" cap="flat" cmpd="sng" algn="ctr">
                      <a:solidFill>
                        <a:srgbClr val="333399"/>
                      </a:solidFill>
                      <a:prstDash val="solid"/>
                      <a:round/>
                      <a:headEnd type="none" w="med" len="med"/>
                      <a:tailEnd type="none" w="med" len="med"/>
                    </a:lnL>
                    <a:lnR w="12700" cap="flat" cmpd="sng" algn="ctr">
                      <a:solidFill>
                        <a:srgbClr val="333399"/>
                      </a:solidFill>
                      <a:prstDash val="solid"/>
                      <a:round/>
                      <a:headEnd type="none" w="med" len="med"/>
                      <a:tailEnd type="none" w="med" len="med"/>
                    </a:lnR>
                    <a:lnT w="12700" cap="flat" cmpd="sng" algn="ctr">
                      <a:solidFill>
                        <a:srgbClr val="333399"/>
                      </a:solidFill>
                      <a:prstDash val="solid"/>
                      <a:round/>
                      <a:headEnd type="none" w="med" len="med"/>
                      <a:tailEnd type="none" w="med" len="med"/>
                    </a:lnT>
                    <a:lnB w="12700" cap="flat" cmpd="sng" algn="ctr">
                      <a:solidFill>
                        <a:srgbClr val="333399"/>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400" b="1" i="0" u="none" strike="noStrike" cap="none" normalizeH="0" baseline="0" smtClean="0">
                          <a:ln>
                            <a:noFill/>
                          </a:ln>
                          <a:solidFill>
                            <a:srgbClr val="0066FF"/>
                          </a:solidFill>
                          <a:effectLst/>
                          <a:latin typeface="Arial" charset="0"/>
                          <a:ea typeface="华文新魏" pitchFamily="2" charset="-122"/>
                        </a:rPr>
                        <a:t>4×10</a:t>
                      </a:r>
                      <a:r>
                        <a:rPr kumimoji="0" lang="zh-CN" altLang="en-US" sz="2400" b="1" i="0" u="none" strike="noStrike" cap="none" normalizeH="0" baseline="30000" smtClean="0">
                          <a:ln>
                            <a:noFill/>
                          </a:ln>
                          <a:solidFill>
                            <a:srgbClr val="0066FF"/>
                          </a:solidFill>
                          <a:effectLst/>
                          <a:latin typeface="Arial" charset="0"/>
                          <a:ea typeface="华文新魏" pitchFamily="2" charset="-122"/>
                        </a:rPr>
                        <a:t>－</a:t>
                      </a:r>
                      <a:r>
                        <a:rPr kumimoji="0" lang="en-US" altLang="zh-CN" sz="2400" b="1" i="0" u="none" strike="noStrike" cap="none" normalizeH="0" baseline="30000" smtClean="0">
                          <a:ln>
                            <a:noFill/>
                          </a:ln>
                          <a:solidFill>
                            <a:srgbClr val="0066FF"/>
                          </a:solidFill>
                          <a:effectLst/>
                          <a:latin typeface="Arial" charset="0"/>
                          <a:ea typeface="华文新魏" pitchFamily="2" charset="-122"/>
                        </a:rPr>
                        <a:t>5</a:t>
                      </a:r>
                    </a:p>
                  </a:txBody>
                  <a:tcPr anchor="ctr" horzOverflow="overflow">
                    <a:lnL w="12700" cap="flat" cmpd="sng" algn="ctr">
                      <a:solidFill>
                        <a:srgbClr val="333399"/>
                      </a:solidFill>
                      <a:prstDash val="solid"/>
                      <a:round/>
                      <a:headEnd type="none" w="med" len="med"/>
                      <a:tailEnd type="none" w="med" len="med"/>
                    </a:lnL>
                    <a:lnR w="12700" cap="flat" cmpd="sng" algn="ctr">
                      <a:solidFill>
                        <a:srgbClr val="333399"/>
                      </a:solidFill>
                      <a:prstDash val="solid"/>
                      <a:round/>
                      <a:headEnd type="none" w="med" len="med"/>
                      <a:tailEnd type="none" w="med" len="med"/>
                    </a:lnR>
                    <a:lnT w="12700" cap="flat" cmpd="sng" algn="ctr">
                      <a:solidFill>
                        <a:srgbClr val="333399"/>
                      </a:solidFill>
                      <a:prstDash val="solid"/>
                      <a:round/>
                      <a:headEnd type="none" w="med" len="med"/>
                      <a:tailEnd type="none" w="med" len="med"/>
                    </a:lnT>
                    <a:lnB w="12700" cap="flat" cmpd="sng" algn="ctr">
                      <a:solidFill>
                        <a:srgbClr val="333399"/>
                      </a:solidFill>
                      <a:prstDash val="solid"/>
                      <a:round/>
                      <a:headEnd type="none" w="med" len="med"/>
                      <a:tailEnd type="none" w="med" len="med"/>
                    </a:lnB>
                    <a:lnTlToBr>
                      <a:noFill/>
                    </a:lnTlToBr>
                    <a:lnBlToTr>
                      <a:noFill/>
                    </a:lnBlToTr>
                    <a:noFill/>
                  </a:tcPr>
                </a:tc>
              </a:tr>
              <a:tr h="669925">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2400" b="1" i="0" u="none" strike="noStrike" cap="none" normalizeH="0" baseline="0" dirty="0" smtClean="0">
                          <a:ln>
                            <a:noFill/>
                          </a:ln>
                          <a:solidFill>
                            <a:srgbClr val="333399"/>
                          </a:solidFill>
                          <a:effectLst/>
                          <a:latin typeface="Arial" charset="0"/>
                          <a:ea typeface="华文新魏" pitchFamily="2" charset="-122"/>
                        </a:rPr>
                        <a:t>玉米的皱缩基因</a:t>
                      </a:r>
                    </a:p>
                  </a:txBody>
                  <a:tcPr anchor="ctr" horzOverflow="overflow">
                    <a:lnL w="12700" cap="flat" cmpd="sng" algn="ctr">
                      <a:solidFill>
                        <a:srgbClr val="333399"/>
                      </a:solidFill>
                      <a:prstDash val="solid"/>
                      <a:round/>
                      <a:headEnd type="none" w="med" len="med"/>
                      <a:tailEnd type="none" w="med" len="med"/>
                    </a:lnL>
                    <a:lnR w="12700" cap="flat" cmpd="sng" algn="ctr">
                      <a:solidFill>
                        <a:srgbClr val="333399"/>
                      </a:solidFill>
                      <a:prstDash val="solid"/>
                      <a:round/>
                      <a:headEnd type="none" w="med" len="med"/>
                      <a:tailEnd type="none" w="med" len="med"/>
                    </a:lnR>
                    <a:lnT w="12700" cap="flat" cmpd="sng" algn="ctr">
                      <a:solidFill>
                        <a:srgbClr val="333399"/>
                      </a:solidFill>
                      <a:prstDash val="solid"/>
                      <a:round/>
                      <a:headEnd type="none" w="med" len="med"/>
                      <a:tailEnd type="none" w="med" len="med"/>
                    </a:lnT>
                    <a:lnB w="12700" cap="flat" cmpd="sng" algn="ctr">
                      <a:solidFill>
                        <a:srgbClr val="333399"/>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400" b="1" i="0" u="none" strike="noStrike" cap="none" normalizeH="0" baseline="0" dirty="0" smtClean="0">
                          <a:ln>
                            <a:noFill/>
                          </a:ln>
                          <a:solidFill>
                            <a:srgbClr val="0066FF"/>
                          </a:solidFill>
                          <a:effectLst/>
                          <a:latin typeface="Arial" charset="0"/>
                          <a:ea typeface="华文新魏" pitchFamily="2" charset="-122"/>
                        </a:rPr>
                        <a:t>1×10</a:t>
                      </a:r>
                      <a:r>
                        <a:rPr kumimoji="0" lang="zh-CN" altLang="en-US" sz="2400" b="1" i="0" u="none" strike="noStrike" cap="none" normalizeH="0" baseline="30000" dirty="0" smtClean="0">
                          <a:ln>
                            <a:noFill/>
                          </a:ln>
                          <a:solidFill>
                            <a:srgbClr val="0066FF"/>
                          </a:solidFill>
                          <a:effectLst/>
                          <a:latin typeface="Arial" charset="0"/>
                          <a:ea typeface="华文新魏" pitchFamily="2" charset="-122"/>
                        </a:rPr>
                        <a:t>－６</a:t>
                      </a:r>
                    </a:p>
                  </a:txBody>
                  <a:tcPr anchor="ctr" horzOverflow="overflow">
                    <a:lnL w="12700" cap="flat" cmpd="sng" algn="ctr">
                      <a:solidFill>
                        <a:srgbClr val="333399"/>
                      </a:solidFill>
                      <a:prstDash val="solid"/>
                      <a:round/>
                      <a:headEnd type="none" w="med" len="med"/>
                      <a:tailEnd type="none" w="med" len="med"/>
                    </a:lnL>
                    <a:lnR w="12700" cap="flat" cmpd="sng" algn="ctr">
                      <a:solidFill>
                        <a:srgbClr val="333399"/>
                      </a:solidFill>
                      <a:prstDash val="solid"/>
                      <a:round/>
                      <a:headEnd type="none" w="med" len="med"/>
                      <a:tailEnd type="none" w="med" len="med"/>
                    </a:lnR>
                    <a:lnT w="12700" cap="flat" cmpd="sng" algn="ctr">
                      <a:solidFill>
                        <a:srgbClr val="333399"/>
                      </a:solidFill>
                      <a:prstDash val="solid"/>
                      <a:round/>
                      <a:headEnd type="none" w="med" len="med"/>
                      <a:tailEnd type="none" w="med" len="med"/>
                    </a:lnT>
                    <a:lnB w="12700" cap="flat" cmpd="sng" algn="ctr">
                      <a:solidFill>
                        <a:srgbClr val="333399"/>
                      </a:solidFill>
                      <a:prstDash val="solid"/>
                      <a:round/>
                      <a:headEnd type="none" w="med" len="med"/>
                      <a:tailEnd type="none" w="med" len="med"/>
                    </a:lnB>
                    <a:lnTlToBr>
                      <a:noFill/>
                    </a:lnTlToBr>
                    <a:lnBlToTr>
                      <a:noFill/>
                    </a:lnBlToTr>
                    <a:noFill/>
                  </a:tcPr>
                </a:tc>
              </a:tr>
              <a:tr h="668338">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2400" b="1" i="0" u="none" strike="noStrike" cap="none" normalizeH="0" baseline="0" dirty="0" smtClean="0">
                          <a:ln>
                            <a:noFill/>
                          </a:ln>
                          <a:solidFill>
                            <a:srgbClr val="333399"/>
                          </a:solidFill>
                          <a:effectLst/>
                          <a:latin typeface="Arial" charset="0"/>
                          <a:ea typeface="华文新魏" pitchFamily="2" charset="-122"/>
                        </a:rPr>
                        <a:t>小鼠的白化基因</a:t>
                      </a:r>
                    </a:p>
                  </a:txBody>
                  <a:tcPr anchor="ctr" horzOverflow="overflow">
                    <a:lnL w="12700" cap="flat" cmpd="sng" algn="ctr">
                      <a:solidFill>
                        <a:srgbClr val="333399"/>
                      </a:solidFill>
                      <a:prstDash val="solid"/>
                      <a:round/>
                      <a:headEnd type="none" w="med" len="med"/>
                      <a:tailEnd type="none" w="med" len="med"/>
                    </a:lnL>
                    <a:lnR w="12700" cap="flat" cmpd="sng" algn="ctr">
                      <a:solidFill>
                        <a:srgbClr val="333399"/>
                      </a:solidFill>
                      <a:prstDash val="solid"/>
                      <a:round/>
                      <a:headEnd type="none" w="med" len="med"/>
                      <a:tailEnd type="none" w="med" len="med"/>
                    </a:lnR>
                    <a:lnT w="12700" cap="flat" cmpd="sng" algn="ctr">
                      <a:solidFill>
                        <a:srgbClr val="333399"/>
                      </a:solidFill>
                      <a:prstDash val="solid"/>
                      <a:round/>
                      <a:headEnd type="none" w="med" len="med"/>
                      <a:tailEnd type="none" w="med" len="med"/>
                    </a:lnT>
                    <a:lnB w="12700" cap="flat" cmpd="sng" algn="ctr">
                      <a:solidFill>
                        <a:srgbClr val="333399"/>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400" b="1" i="0" u="none" strike="noStrike" cap="none" normalizeH="0" baseline="0" dirty="0" smtClean="0">
                          <a:ln>
                            <a:noFill/>
                          </a:ln>
                          <a:solidFill>
                            <a:srgbClr val="0066FF"/>
                          </a:solidFill>
                          <a:effectLst/>
                          <a:latin typeface="Arial" charset="0"/>
                          <a:ea typeface="华文新魏" pitchFamily="2" charset="-122"/>
                        </a:rPr>
                        <a:t>1×10</a:t>
                      </a:r>
                      <a:r>
                        <a:rPr kumimoji="0" lang="zh-CN" altLang="en-US" sz="2400" b="1" i="0" u="none" strike="noStrike" cap="none" normalizeH="0" baseline="30000" dirty="0" smtClean="0">
                          <a:ln>
                            <a:noFill/>
                          </a:ln>
                          <a:solidFill>
                            <a:srgbClr val="0066FF"/>
                          </a:solidFill>
                          <a:effectLst/>
                          <a:latin typeface="Arial" charset="0"/>
                          <a:ea typeface="华文新魏" pitchFamily="2" charset="-122"/>
                        </a:rPr>
                        <a:t>－</a:t>
                      </a:r>
                      <a:r>
                        <a:rPr kumimoji="0" lang="en-US" altLang="zh-CN" sz="2400" b="1" i="0" u="none" strike="noStrike" cap="none" normalizeH="0" baseline="30000" dirty="0" smtClean="0">
                          <a:ln>
                            <a:noFill/>
                          </a:ln>
                          <a:solidFill>
                            <a:srgbClr val="0066FF"/>
                          </a:solidFill>
                          <a:effectLst/>
                          <a:latin typeface="Arial" charset="0"/>
                          <a:ea typeface="华文新魏" pitchFamily="2" charset="-122"/>
                        </a:rPr>
                        <a:t>5</a:t>
                      </a:r>
                      <a:endParaRPr kumimoji="0" lang="en-US" altLang="zh-CN" sz="2400" b="1" i="0" u="none" strike="noStrike" cap="none" normalizeH="0" baseline="0" dirty="0" smtClean="0">
                        <a:ln>
                          <a:noFill/>
                        </a:ln>
                        <a:solidFill>
                          <a:srgbClr val="0066FF"/>
                        </a:solidFill>
                        <a:effectLst/>
                        <a:latin typeface="Arial" charset="0"/>
                        <a:ea typeface="华文新魏" pitchFamily="2" charset="-122"/>
                      </a:endParaRPr>
                    </a:p>
                  </a:txBody>
                  <a:tcPr anchor="ctr" horzOverflow="overflow">
                    <a:lnL w="12700" cap="flat" cmpd="sng" algn="ctr">
                      <a:solidFill>
                        <a:srgbClr val="333399"/>
                      </a:solidFill>
                      <a:prstDash val="solid"/>
                      <a:round/>
                      <a:headEnd type="none" w="med" len="med"/>
                      <a:tailEnd type="none" w="med" len="med"/>
                    </a:lnL>
                    <a:lnR w="12700" cap="flat" cmpd="sng" algn="ctr">
                      <a:solidFill>
                        <a:srgbClr val="333399"/>
                      </a:solidFill>
                      <a:prstDash val="solid"/>
                      <a:round/>
                      <a:headEnd type="none" w="med" len="med"/>
                      <a:tailEnd type="none" w="med" len="med"/>
                    </a:lnR>
                    <a:lnT w="12700" cap="flat" cmpd="sng" algn="ctr">
                      <a:solidFill>
                        <a:srgbClr val="333399"/>
                      </a:solidFill>
                      <a:prstDash val="solid"/>
                      <a:round/>
                      <a:headEnd type="none" w="med" len="med"/>
                      <a:tailEnd type="none" w="med" len="med"/>
                    </a:lnT>
                    <a:lnB w="12700" cap="flat" cmpd="sng" algn="ctr">
                      <a:solidFill>
                        <a:srgbClr val="333399"/>
                      </a:solidFill>
                      <a:prstDash val="solid"/>
                      <a:round/>
                      <a:headEnd type="none" w="med" len="med"/>
                      <a:tailEnd type="none" w="med" len="med"/>
                    </a:lnB>
                    <a:lnTlToBr>
                      <a:noFill/>
                    </a:lnTlToBr>
                    <a:lnBlToTr>
                      <a:noFill/>
                    </a:lnBlToTr>
                    <a:noFill/>
                  </a:tcPr>
                </a:tc>
              </a:tr>
              <a:tr h="668338">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2400" b="1" i="0" u="none" strike="noStrike" cap="none" normalizeH="0" baseline="0" dirty="0" smtClean="0">
                          <a:ln>
                            <a:noFill/>
                          </a:ln>
                          <a:solidFill>
                            <a:srgbClr val="333399"/>
                          </a:solidFill>
                          <a:effectLst/>
                          <a:latin typeface="Arial" charset="0"/>
                          <a:ea typeface="华文新魏" pitchFamily="2" charset="-122"/>
                        </a:rPr>
                        <a:t>人类色盲基因</a:t>
                      </a:r>
                    </a:p>
                  </a:txBody>
                  <a:tcPr anchor="ctr" horzOverflow="overflow">
                    <a:lnL w="12700" cap="flat" cmpd="sng" algn="ctr">
                      <a:solidFill>
                        <a:srgbClr val="333399"/>
                      </a:solidFill>
                      <a:prstDash val="solid"/>
                      <a:round/>
                      <a:headEnd type="none" w="med" len="med"/>
                      <a:tailEnd type="none" w="med" len="med"/>
                    </a:lnL>
                    <a:lnR w="12700" cap="flat" cmpd="sng" algn="ctr">
                      <a:solidFill>
                        <a:srgbClr val="333399"/>
                      </a:solidFill>
                      <a:prstDash val="solid"/>
                      <a:round/>
                      <a:headEnd type="none" w="med" len="med"/>
                      <a:tailEnd type="none" w="med" len="med"/>
                    </a:lnR>
                    <a:lnT w="12700" cap="flat" cmpd="sng" algn="ctr">
                      <a:solidFill>
                        <a:srgbClr val="333399"/>
                      </a:solidFill>
                      <a:prstDash val="solid"/>
                      <a:round/>
                      <a:headEnd type="none" w="med" len="med"/>
                      <a:tailEnd type="none" w="med" len="med"/>
                    </a:lnT>
                    <a:lnB w="12700" cap="flat" cmpd="sng" algn="ctr">
                      <a:solidFill>
                        <a:srgbClr val="333399"/>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400" b="1" i="0" u="none" strike="noStrike" cap="none" normalizeH="0" baseline="0" dirty="0" smtClean="0">
                          <a:ln>
                            <a:noFill/>
                          </a:ln>
                          <a:solidFill>
                            <a:srgbClr val="0066FF"/>
                          </a:solidFill>
                          <a:effectLst/>
                          <a:latin typeface="Arial" charset="0"/>
                          <a:ea typeface="华文新魏" pitchFamily="2" charset="-122"/>
                        </a:rPr>
                        <a:t>3×10</a:t>
                      </a:r>
                      <a:r>
                        <a:rPr kumimoji="0" lang="zh-CN" altLang="en-US" sz="2400" b="1" i="0" u="none" strike="noStrike" cap="none" normalizeH="0" baseline="30000" dirty="0" smtClean="0">
                          <a:ln>
                            <a:noFill/>
                          </a:ln>
                          <a:solidFill>
                            <a:srgbClr val="0066FF"/>
                          </a:solidFill>
                          <a:effectLst/>
                          <a:latin typeface="Arial" charset="0"/>
                          <a:ea typeface="华文新魏" pitchFamily="2" charset="-122"/>
                        </a:rPr>
                        <a:t>－</a:t>
                      </a:r>
                      <a:r>
                        <a:rPr kumimoji="0" lang="en-US" altLang="zh-CN" sz="2400" b="1" i="0" u="none" strike="noStrike" cap="none" normalizeH="0" baseline="30000" dirty="0" smtClean="0">
                          <a:ln>
                            <a:noFill/>
                          </a:ln>
                          <a:solidFill>
                            <a:srgbClr val="0066FF"/>
                          </a:solidFill>
                          <a:effectLst/>
                          <a:latin typeface="Arial" charset="0"/>
                          <a:ea typeface="华文新魏" pitchFamily="2" charset="-122"/>
                        </a:rPr>
                        <a:t>5</a:t>
                      </a:r>
                    </a:p>
                  </a:txBody>
                  <a:tcPr anchor="ctr" horzOverflow="overflow">
                    <a:lnL w="12700" cap="flat" cmpd="sng" algn="ctr">
                      <a:solidFill>
                        <a:srgbClr val="333399"/>
                      </a:solidFill>
                      <a:prstDash val="solid"/>
                      <a:round/>
                      <a:headEnd type="none" w="med" len="med"/>
                      <a:tailEnd type="none" w="med" len="med"/>
                    </a:lnL>
                    <a:lnR w="12700" cap="flat" cmpd="sng" algn="ctr">
                      <a:solidFill>
                        <a:srgbClr val="333399"/>
                      </a:solidFill>
                      <a:prstDash val="solid"/>
                      <a:round/>
                      <a:headEnd type="none" w="med" len="med"/>
                      <a:tailEnd type="none" w="med" len="med"/>
                    </a:lnR>
                    <a:lnT w="12700" cap="flat" cmpd="sng" algn="ctr">
                      <a:solidFill>
                        <a:srgbClr val="333399"/>
                      </a:solidFill>
                      <a:prstDash val="solid"/>
                      <a:round/>
                      <a:headEnd type="none" w="med" len="med"/>
                      <a:tailEnd type="none" w="med" len="med"/>
                    </a:lnT>
                    <a:lnB w="12700" cap="flat" cmpd="sng" algn="ctr">
                      <a:solidFill>
                        <a:srgbClr val="333399"/>
                      </a:solidFill>
                      <a:prstDash val="solid"/>
                      <a:round/>
                      <a:headEnd type="none" w="med" len="med"/>
                      <a:tailEnd type="none" w="med" len="med"/>
                    </a:lnB>
                    <a:lnTlToBr>
                      <a:noFill/>
                    </a:lnTlToBr>
                    <a:lnBlToTr>
                      <a:noFill/>
                    </a:lnBlToTr>
                    <a:noFill/>
                  </a:tcPr>
                </a:tc>
              </a:tr>
            </a:tbl>
          </a:graphicData>
        </a:graphic>
      </p:graphicFrame>
      <p:sp>
        <p:nvSpPr>
          <p:cNvPr id="34845" name="Rectangle 29"/>
          <p:cNvSpPr>
            <a:spLocks noChangeArrowheads="1"/>
          </p:cNvSpPr>
          <p:nvPr/>
        </p:nvSpPr>
        <p:spPr bwMode="auto">
          <a:xfrm>
            <a:off x="1476375" y="188913"/>
            <a:ext cx="5467350" cy="1138237"/>
          </a:xfrm>
          <a:prstGeom prst="rect">
            <a:avLst/>
          </a:prstGeom>
          <a:solidFill>
            <a:srgbClr val="00FF99"/>
          </a:solidFill>
          <a:ln w="9525">
            <a:solidFill>
              <a:srgbClr val="FF00FF"/>
            </a:solidFill>
            <a:miter lim="800000"/>
            <a:headEnd/>
            <a:tailEnd/>
          </a:ln>
          <a:effectLst/>
        </p:spPr>
        <p:txBody>
          <a:bodyPr>
            <a:spAutoFit/>
          </a:bodyPr>
          <a:lstStyle/>
          <a:p>
            <a:pPr>
              <a:spcBef>
                <a:spcPct val="50000"/>
              </a:spcBef>
            </a:pPr>
            <a:r>
              <a:rPr lang="zh-CN" altLang="en-US" sz="4000">
                <a:latin typeface="楷体_GB2312" pitchFamily="49" charset="-122"/>
                <a:ea typeface="楷体_GB2312" pitchFamily="49" charset="-122"/>
              </a:rPr>
              <a:t>三  突变率</a:t>
            </a:r>
            <a:r>
              <a:rPr lang="zh-CN" altLang="en-US" sz="4000">
                <a:solidFill>
                  <a:srgbClr val="FF0000"/>
                </a:solidFill>
                <a:latin typeface="楷体_GB2312" pitchFamily="49" charset="-122"/>
                <a:ea typeface="楷体_GB2312" pitchFamily="49" charset="-122"/>
              </a:rPr>
              <a:t>低</a:t>
            </a:r>
            <a:r>
              <a:rPr lang="en-US" altLang="zh-CN" sz="4000">
                <a:latin typeface="楷体_GB2312" pitchFamily="49" charset="-122"/>
                <a:ea typeface="楷体_GB2312" pitchFamily="49" charset="-122"/>
              </a:rPr>
              <a:t>----</a:t>
            </a:r>
            <a:r>
              <a:rPr lang="zh-CN" altLang="en-US" sz="2800">
                <a:latin typeface="楷体_GB2312" pitchFamily="49" charset="-122"/>
                <a:ea typeface="楷体_GB2312" pitchFamily="49" charset="-122"/>
              </a:rPr>
              <a:t>同一基因的突变率很低</a:t>
            </a:r>
          </a:p>
        </p:txBody>
      </p:sp>
      <p:sp>
        <p:nvSpPr>
          <p:cNvPr id="34846" name="Text Box 30"/>
          <p:cNvSpPr txBox="1">
            <a:spLocks noChangeArrowheads="1"/>
          </p:cNvSpPr>
          <p:nvPr/>
        </p:nvSpPr>
        <p:spPr bwMode="gray">
          <a:xfrm>
            <a:off x="2843213" y="5589588"/>
            <a:ext cx="3455987" cy="1066800"/>
          </a:xfrm>
          <a:prstGeom prst="rect">
            <a:avLst/>
          </a:prstGeom>
          <a:noFill/>
          <a:ln w="9525">
            <a:noFill/>
            <a:miter lim="800000"/>
            <a:headEnd/>
            <a:tailEnd/>
          </a:ln>
          <a:effectLst/>
        </p:spPr>
        <p:txBody>
          <a:bodyPr>
            <a:spAutoFit/>
          </a:bodyPr>
          <a:lstStyle/>
          <a:p>
            <a:pPr>
              <a:spcBef>
                <a:spcPct val="50000"/>
              </a:spcBef>
            </a:pPr>
            <a:r>
              <a:rPr lang="zh-CN" altLang="en-US" sz="3200" dirty="0">
                <a:ea typeface="方正姚体" pitchFamily="2" charset="-122"/>
              </a:rPr>
              <a:t>人工诱变可极大地提高突变频率</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845"/>
                                        </p:tgtEl>
                                        <p:attrNameLst>
                                          <p:attrName>style.visibility</p:attrName>
                                        </p:attrNameLst>
                                      </p:cBhvr>
                                      <p:to>
                                        <p:strVal val="visible"/>
                                      </p:to>
                                    </p:set>
                                    <p:animEffect transition="in" filter="wipe(left)">
                                      <p:cBhvr>
                                        <p:cTn id="7" dur="500"/>
                                        <p:tgtEl>
                                          <p:spTgt spid="3484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4846"/>
                                        </p:tgtEl>
                                        <p:attrNameLst>
                                          <p:attrName>style.visibility</p:attrName>
                                        </p:attrNameLst>
                                      </p:cBhvr>
                                      <p:to>
                                        <p:strVal val="visible"/>
                                      </p:to>
                                    </p:set>
                                    <p:animEffect transition="in" filter="blinds(horizontal)">
                                      <p:cBhvr>
                                        <p:cTn id="12" dur="500"/>
                                        <p:tgtEl>
                                          <p:spTgt spid="348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45" grpId="0" animBg="1" autoUpdateAnimBg="0"/>
      <p:bldP spid="34846" grpId="0"/>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5842" name="Group 2"/>
          <p:cNvGrpSpPr>
            <a:grpSpLocks/>
          </p:cNvGrpSpPr>
          <p:nvPr/>
        </p:nvGrpSpPr>
        <p:grpSpPr bwMode="auto">
          <a:xfrm>
            <a:off x="1547813" y="1125538"/>
            <a:ext cx="3384550" cy="2879725"/>
            <a:chOff x="288" y="253"/>
            <a:chExt cx="2784" cy="1704"/>
          </a:xfrm>
        </p:grpSpPr>
        <p:pic>
          <p:nvPicPr>
            <p:cNvPr id="35843" name="Picture 3" descr="玉米白化苗"/>
            <p:cNvPicPr>
              <a:picLocks noChangeAspect="1" noChangeArrowheads="1"/>
            </p:cNvPicPr>
            <p:nvPr/>
          </p:nvPicPr>
          <p:blipFill>
            <a:blip r:embed="rId2" cstate="print"/>
            <a:srcRect/>
            <a:stretch>
              <a:fillRect/>
            </a:stretch>
          </p:blipFill>
          <p:spPr bwMode="auto">
            <a:xfrm>
              <a:off x="288" y="253"/>
              <a:ext cx="2784" cy="1704"/>
            </a:xfrm>
            <a:prstGeom prst="rect">
              <a:avLst/>
            </a:prstGeom>
            <a:noFill/>
          </p:spPr>
        </p:pic>
        <p:sp>
          <p:nvSpPr>
            <p:cNvPr id="35844" name="Text Box 4"/>
            <p:cNvSpPr txBox="1">
              <a:spLocks noChangeArrowheads="1"/>
            </p:cNvSpPr>
            <p:nvPr/>
          </p:nvSpPr>
          <p:spPr bwMode="auto">
            <a:xfrm>
              <a:off x="783" y="1433"/>
              <a:ext cx="1534" cy="451"/>
            </a:xfrm>
            <a:prstGeom prst="rect">
              <a:avLst/>
            </a:prstGeom>
            <a:noFill/>
            <a:ln w="9525">
              <a:noFill/>
              <a:miter lim="800000"/>
              <a:headEnd/>
              <a:tailEnd/>
            </a:ln>
            <a:effectLst/>
          </p:spPr>
          <p:txBody>
            <a:bodyPr wrap="none">
              <a:spAutoFit/>
            </a:bodyPr>
            <a:lstStyle/>
            <a:p>
              <a:pPr algn="ctr"/>
              <a:r>
                <a:rPr lang="zh-CN" altLang="en-US" sz="4400">
                  <a:solidFill>
                    <a:schemeClr val="bg1"/>
                  </a:solidFill>
                  <a:ea typeface="隶书" pitchFamily="49" charset="-122"/>
                </a:rPr>
                <a:t>白化苗</a:t>
              </a:r>
            </a:p>
          </p:txBody>
        </p:sp>
      </p:grpSp>
      <p:pic>
        <p:nvPicPr>
          <p:cNvPr id="35845" name="Picture 5" descr="白化病"/>
          <p:cNvPicPr>
            <a:picLocks noChangeAspect="1" noChangeArrowheads="1"/>
          </p:cNvPicPr>
          <p:nvPr/>
        </p:nvPicPr>
        <p:blipFill>
          <a:blip r:embed="rId3" cstate="print"/>
          <a:srcRect/>
          <a:stretch>
            <a:fillRect/>
          </a:stretch>
        </p:blipFill>
        <p:spPr bwMode="auto">
          <a:xfrm>
            <a:off x="5580063" y="908050"/>
            <a:ext cx="2876550" cy="3240088"/>
          </a:xfrm>
          <a:prstGeom prst="rect">
            <a:avLst/>
          </a:prstGeom>
          <a:noFill/>
        </p:spPr>
      </p:pic>
      <p:sp>
        <p:nvSpPr>
          <p:cNvPr id="35846" name="Rectangle 6"/>
          <p:cNvSpPr>
            <a:spLocks noChangeArrowheads="1"/>
          </p:cNvSpPr>
          <p:nvPr/>
        </p:nvSpPr>
        <p:spPr bwMode="auto">
          <a:xfrm>
            <a:off x="1619250" y="0"/>
            <a:ext cx="6534150" cy="771525"/>
          </a:xfrm>
          <a:prstGeom prst="rect">
            <a:avLst/>
          </a:prstGeom>
          <a:solidFill>
            <a:srgbClr val="00FF99"/>
          </a:solidFill>
          <a:ln w="9525">
            <a:solidFill>
              <a:srgbClr val="FF00FF"/>
            </a:solidFill>
            <a:miter lim="800000"/>
            <a:headEnd/>
            <a:tailEnd/>
          </a:ln>
          <a:effectLst/>
        </p:spPr>
        <p:txBody>
          <a:bodyPr>
            <a:spAutoFit/>
          </a:bodyPr>
          <a:lstStyle/>
          <a:p>
            <a:pPr>
              <a:spcBef>
                <a:spcPct val="50000"/>
              </a:spcBef>
            </a:pPr>
            <a:r>
              <a:rPr lang="zh-CN" altLang="en-US" sz="4000">
                <a:latin typeface="楷体_GB2312" pitchFamily="49" charset="-122"/>
                <a:ea typeface="楷体_GB2312" pitchFamily="49" charset="-122"/>
              </a:rPr>
              <a:t>四</a:t>
            </a:r>
            <a:r>
              <a:rPr lang="zh-CN" altLang="en-US" sz="4000">
                <a:solidFill>
                  <a:srgbClr val="EE3ED9"/>
                </a:solidFill>
                <a:latin typeface="楷体_GB2312" pitchFamily="49" charset="-122"/>
                <a:ea typeface="楷体_GB2312" pitchFamily="49" charset="-122"/>
              </a:rPr>
              <a:t>   </a:t>
            </a:r>
            <a:r>
              <a:rPr lang="zh-CN" altLang="en-US" sz="4000">
                <a:latin typeface="楷体_GB2312" pitchFamily="49" charset="-122"/>
                <a:ea typeface="楷体_GB2312" pitchFamily="49" charset="-122"/>
              </a:rPr>
              <a:t>大多数突变是</a:t>
            </a:r>
            <a:r>
              <a:rPr lang="zh-CN" altLang="en-US" sz="4400">
                <a:solidFill>
                  <a:srgbClr val="FF0000"/>
                </a:solidFill>
                <a:latin typeface="楷体_GB2312" pitchFamily="49" charset="-122"/>
                <a:ea typeface="楷体_GB2312" pitchFamily="49" charset="-122"/>
              </a:rPr>
              <a:t>有害</a:t>
            </a:r>
            <a:r>
              <a:rPr lang="zh-CN" altLang="en-US" sz="4000">
                <a:latin typeface="楷体_GB2312" pitchFamily="49" charset="-122"/>
                <a:ea typeface="楷体_GB2312" pitchFamily="49" charset="-122"/>
              </a:rPr>
              <a:t>的</a:t>
            </a:r>
          </a:p>
        </p:txBody>
      </p:sp>
      <p:sp>
        <p:nvSpPr>
          <p:cNvPr id="35847" name="Rectangle 7"/>
          <p:cNvSpPr>
            <a:spLocks noChangeArrowheads="1"/>
          </p:cNvSpPr>
          <p:nvPr/>
        </p:nvSpPr>
        <p:spPr bwMode="auto">
          <a:xfrm>
            <a:off x="6659563" y="3933825"/>
            <a:ext cx="1873250" cy="762000"/>
          </a:xfrm>
          <a:prstGeom prst="rect">
            <a:avLst/>
          </a:prstGeom>
          <a:noFill/>
          <a:ln w="9525" algn="ctr">
            <a:noFill/>
            <a:miter lim="800000"/>
            <a:headEnd/>
            <a:tailEnd/>
          </a:ln>
          <a:effectLst/>
        </p:spPr>
        <p:txBody>
          <a:bodyPr>
            <a:spAutoFit/>
          </a:bodyPr>
          <a:lstStyle/>
          <a:p>
            <a:pPr algn="ctr"/>
            <a:r>
              <a:rPr lang="zh-CN" altLang="en-US" sz="4400">
                <a:solidFill>
                  <a:schemeClr val="bg1"/>
                </a:solidFill>
                <a:ea typeface="隶书" pitchFamily="49" charset="-122"/>
              </a:rPr>
              <a:t>白化病</a:t>
            </a:r>
          </a:p>
        </p:txBody>
      </p:sp>
      <p:sp>
        <p:nvSpPr>
          <p:cNvPr id="35848" name="Text Box 8"/>
          <p:cNvSpPr txBox="1">
            <a:spLocks noChangeArrowheads="1"/>
          </p:cNvSpPr>
          <p:nvPr/>
        </p:nvSpPr>
        <p:spPr bwMode="auto">
          <a:xfrm>
            <a:off x="755650" y="4076700"/>
            <a:ext cx="3589338" cy="762000"/>
          </a:xfrm>
          <a:prstGeom prst="rect">
            <a:avLst/>
          </a:prstGeom>
          <a:noFill/>
          <a:ln w="9525" algn="ctr">
            <a:noFill/>
            <a:miter lim="800000"/>
            <a:headEnd/>
            <a:tailEnd/>
          </a:ln>
          <a:effectLst/>
        </p:spPr>
        <p:txBody>
          <a:bodyPr>
            <a:spAutoFit/>
          </a:bodyPr>
          <a:lstStyle/>
          <a:p>
            <a:pPr algn="ctr"/>
            <a:r>
              <a:rPr lang="zh-CN" altLang="en-US" sz="4400">
                <a:solidFill>
                  <a:srgbClr val="FF0000"/>
                </a:solidFill>
                <a:ea typeface="隶书" pitchFamily="49" charset="-122"/>
              </a:rPr>
              <a:t>为什么呢？</a:t>
            </a:r>
          </a:p>
        </p:txBody>
      </p:sp>
      <p:sp>
        <p:nvSpPr>
          <p:cNvPr id="35849" name="Text Box 9"/>
          <p:cNvSpPr txBox="1">
            <a:spLocks noChangeArrowheads="1"/>
          </p:cNvSpPr>
          <p:nvPr/>
        </p:nvSpPr>
        <p:spPr bwMode="auto">
          <a:xfrm>
            <a:off x="179388" y="4797425"/>
            <a:ext cx="8964612" cy="1066800"/>
          </a:xfrm>
          <a:prstGeom prst="rect">
            <a:avLst/>
          </a:prstGeom>
          <a:noFill/>
          <a:ln w="9525">
            <a:noFill/>
            <a:miter lim="800000"/>
            <a:headEnd/>
            <a:tailEnd/>
          </a:ln>
          <a:effectLst/>
        </p:spPr>
        <p:txBody>
          <a:bodyPr>
            <a:spAutoFit/>
          </a:bodyPr>
          <a:lstStyle/>
          <a:p>
            <a:r>
              <a:rPr lang="en-US" altLang="zh-CN" sz="2400">
                <a:solidFill>
                  <a:srgbClr val="00007D"/>
                </a:solidFill>
                <a:ea typeface="隶书" pitchFamily="49" charset="-122"/>
              </a:rPr>
              <a:t>       </a:t>
            </a:r>
            <a:r>
              <a:rPr lang="zh-CN" altLang="en-US" sz="3200">
                <a:solidFill>
                  <a:srgbClr val="0066FF"/>
                </a:solidFill>
                <a:ea typeface="隶书" pitchFamily="49" charset="-122"/>
              </a:rPr>
              <a:t>任何一种生物都是长期进化过程的产物，它们 与环境取得了高度的协调。突变就打破了协调</a:t>
            </a:r>
          </a:p>
        </p:txBody>
      </p:sp>
      <p:sp>
        <p:nvSpPr>
          <p:cNvPr id="35850" name="Text Box 10"/>
          <p:cNvSpPr txBox="1">
            <a:spLocks noChangeArrowheads="1"/>
          </p:cNvSpPr>
          <p:nvPr/>
        </p:nvSpPr>
        <p:spPr bwMode="gray">
          <a:xfrm>
            <a:off x="1187450" y="5876925"/>
            <a:ext cx="3313113" cy="701675"/>
          </a:xfrm>
          <a:prstGeom prst="rect">
            <a:avLst/>
          </a:prstGeom>
          <a:noFill/>
          <a:ln w="9525">
            <a:noFill/>
            <a:miter lim="800000"/>
            <a:headEnd/>
            <a:tailEnd/>
          </a:ln>
          <a:effectLst/>
        </p:spPr>
        <p:txBody>
          <a:bodyPr>
            <a:spAutoFit/>
          </a:bodyPr>
          <a:lstStyle/>
          <a:p>
            <a:pPr>
              <a:spcBef>
                <a:spcPct val="50000"/>
              </a:spcBef>
            </a:pPr>
            <a:r>
              <a:rPr lang="zh-CN" altLang="en-US" sz="4000" dirty="0">
                <a:solidFill>
                  <a:srgbClr val="FF0000"/>
                </a:solidFill>
              </a:rPr>
              <a:t>对谁有害？</a:t>
            </a:r>
          </a:p>
        </p:txBody>
      </p:sp>
      <p:sp>
        <p:nvSpPr>
          <p:cNvPr id="35851" name="Rectangle 11"/>
          <p:cNvSpPr>
            <a:spLocks noChangeArrowheads="1"/>
          </p:cNvSpPr>
          <p:nvPr/>
        </p:nvSpPr>
        <p:spPr bwMode="gray">
          <a:xfrm>
            <a:off x="4140200" y="5949950"/>
            <a:ext cx="3384550" cy="641350"/>
          </a:xfrm>
          <a:prstGeom prst="rect">
            <a:avLst/>
          </a:prstGeom>
          <a:noFill/>
          <a:ln w="9525">
            <a:noFill/>
            <a:miter lim="800000"/>
            <a:headEnd/>
            <a:tailEnd/>
          </a:ln>
          <a:effectLst/>
        </p:spPr>
        <p:txBody>
          <a:bodyPr wrap="none">
            <a:spAutoFit/>
          </a:bodyPr>
          <a:lstStyle/>
          <a:p>
            <a:r>
              <a:rPr lang="zh-CN" altLang="en-US" sz="3600" dirty="0">
                <a:solidFill>
                  <a:schemeClr val="tx2"/>
                </a:solidFill>
              </a:rPr>
              <a:t>对突变生物自己</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846"/>
                                        </p:tgtEl>
                                        <p:attrNameLst>
                                          <p:attrName>style.visibility</p:attrName>
                                        </p:attrNameLst>
                                      </p:cBhvr>
                                      <p:to>
                                        <p:strVal val="visible"/>
                                      </p:to>
                                    </p:set>
                                    <p:animEffect transition="in" filter="wipe(left)">
                                      <p:cBhvr>
                                        <p:cTn id="7" dur="500"/>
                                        <p:tgtEl>
                                          <p:spTgt spid="3584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5848"/>
                                        </p:tgtEl>
                                        <p:attrNameLst>
                                          <p:attrName>style.visibility</p:attrName>
                                        </p:attrNameLst>
                                      </p:cBhvr>
                                      <p:to>
                                        <p:strVal val="visible"/>
                                      </p:to>
                                    </p:set>
                                    <p:animEffect transition="in" filter="blinds(horizontal)">
                                      <p:cBhvr>
                                        <p:cTn id="12" dur="500"/>
                                        <p:tgtEl>
                                          <p:spTgt spid="35848"/>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35849"/>
                                        </p:tgtEl>
                                        <p:attrNameLst>
                                          <p:attrName>style.visibility</p:attrName>
                                        </p:attrNameLst>
                                      </p:cBhvr>
                                      <p:to>
                                        <p:strVal val="visible"/>
                                      </p:to>
                                    </p:set>
                                    <p:animEffect transition="in" filter="slide(fromBottom)">
                                      <p:cBhvr>
                                        <p:cTn id="17" dur="500"/>
                                        <p:tgtEl>
                                          <p:spTgt spid="3584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5850"/>
                                        </p:tgtEl>
                                        <p:attrNameLst>
                                          <p:attrName>style.visibility</p:attrName>
                                        </p:attrNameLst>
                                      </p:cBhvr>
                                      <p:to>
                                        <p:strVal val="visible"/>
                                      </p:to>
                                    </p:set>
                                    <p:animEffect transition="in" filter="blinds(horizontal)">
                                      <p:cBhvr>
                                        <p:cTn id="22" dur="500"/>
                                        <p:tgtEl>
                                          <p:spTgt spid="3585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5851"/>
                                        </p:tgtEl>
                                        <p:attrNameLst>
                                          <p:attrName>style.visibility</p:attrName>
                                        </p:attrNameLst>
                                      </p:cBhvr>
                                      <p:to>
                                        <p:strVal val="visible"/>
                                      </p:to>
                                    </p:set>
                                    <p:animEffect transition="in" filter="blinds(horizontal)">
                                      <p:cBhvr>
                                        <p:cTn id="27" dur="500"/>
                                        <p:tgtEl>
                                          <p:spTgt spid="358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6" grpId="0" animBg="1" autoUpdateAnimBg="0"/>
      <p:bldP spid="35848" grpId="0" autoUpdateAnimBg="0"/>
      <p:bldP spid="35849" grpId="0" autoUpdateAnimBg="0"/>
      <p:bldP spid="35850" grpId="0"/>
      <p:bldP spid="3585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2"/>
          <p:cNvSpPr>
            <a:spLocks noGrp="1"/>
          </p:cNvSpPr>
          <p:nvPr>
            <p:ph type="dt" sz="half" idx="11"/>
          </p:nvPr>
        </p:nvSpPr>
        <p:spPr/>
        <p:txBody>
          <a:bodyPr/>
          <a:lstStyle/>
          <a:p>
            <a:fld id="{4AB4CDA8-446E-461F-B54E-C09BF1F2D536}" type="datetime1">
              <a:rPr lang="zh-CN" altLang="en-US"/>
              <a:pPr/>
              <a:t>2012-05-14</a:t>
            </a:fld>
            <a:endParaRPr lang="en-US" altLang="zh-CN"/>
          </a:p>
        </p:txBody>
      </p:sp>
      <p:sp>
        <p:nvSpPr>
          <p:cNvPr id="129028" name="Text Box 4"/>
          <p:cNvSpPr txBox="1">
            <a:spLocks noChangeArrowheads="1"/>
          </p:cNvSpPr>
          <p:nvPr/>
        </p:nvSpPr>
        <p:spPr bwMode="gray">
          <a:xfrm>
            <a:off x="1979613" y="2060575"/>
            <a:ext cx="5400675" cy="1311275"/>
          </a:xfrm>
          <a:prstGeom prst="rect">
            <a:avLst/>
          </a:prstGeom>
          <a:noFill/>
          <a:ln w="9525">
            <a:noFill/>
            <a:miter lim="800000"/>
            <a:headEnd/>
            <a:tailEnd/>
          </a:ln>
          <a:effectLst/>
        </p:spPr>
        <p:txBody>
          <a:bodyPr>
            <a:spAutoFit/>
          </a:bodyPr>
          <a:lstStyle/>
          <a:p>
            <a:pPr>
              <a:spcBef>
                <a:spcPct val="50000"/>
              </a:spcBef>
            </a:pPr>
            <a:r>
              <a:rPr lang="zh-CN" altLang="en-US" sz="4000">
                <a:ea typeface="华文仿宋" pitchFamily="2" charset="-122"/>
              </a:rPr>
              <a:t>突变是否有利或有害，是由环境条件决定的</a:t>
            </a:r>
          </a:p>
        </p:txBody>
      </p:sp>
      <p:sp>
        <p:nvSpPr>
          <p:cNvPr id="129029" name="Text Box 5"/>
          <p:cNvSpPr txBox="1">
            <a:spLocks noChangeArrowheads="1"/>
          </p:cNvSpPr>
          <p:nvPr/>
        </p:nvSpPr>
        <p:spPr bwMode="gray">
          <a:xfrm>
            <a:off x="3059113" y="4005263"/>
            <a:ext cx="4751387" cy="2041525"/>
          </a:xfrm>
          <a:prstGeom prst="rect">
            <a:avLst/>
          </a:prstGeom>
          <a:noFill/>
          <a:ln w="9525">
            <a:noFill/>
            <a:miter lim="800000"/>
            <a:headEnd/>
            <a:tailEnd/>
          </a:ln>
          <a:effectLst/>
        </p:spPr>
        <p:txBody>
          <a:bodyPr>
            <a:spAutoFit/>
          </a:bodyPr>
          <a:lstStyle/>
          <a:p>
            <a:pPr>
              <a:spcBef>
                <a:spcPct val="50000"/>
              </a:spcBef>
            </a:pPr>
            <a:r>
              <a:rPr lang="zh-CN" altLang="en-US" sz="3200">
                <a:solidFill>
                  <a:schemeClr val="tx2"/>
                </a:solidFill>
              </a:rPr>
              <a:t>农作物矮杆的变异不利于接收阳光，是不利变异。但在多风的环境它又抗倒倒伏，变成有利变异了</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6866" name="Picture 2" descr="豆的种皮变异（菜豆）"/>
          <p:cNvPicPr>
            <a:picLocks noChangeAspect="1" noChangeArrowheads="1"/>
          </p:cNvPicPr>
          <p:nvPr/>
        </p:nvPicPr>
        <p:blipFill>
          <a:blip r:embed="rId3" cstate="print"/>
          <a:srcRect/>
          <a:stretch>
            <a:fillRect/>
          </a:stretch>
        </p:blipFill>
        <p:spPr bwMode="auto">
          <a:xfrm>
            <a:off x="0" y="0"/>
            <a:ext cx="4716463" cy="3509963"/>
          </a:xfrm>
          <a:prstGeom prst="rect">
            <a:avLst/>
          </a:prstGeom>
          <a:noFill/>
        </p:spPr>
      </p:pic>
      <p:graphicFrame>
        <p:nvGraphicFramePr>
          <p:cNvPr id="36867" name="Object 3"/>
          <p:cNvGraphicFramePr>
            <a:graphicFrameLocks noChangeAspect="1"/>
          </p:cNvGraphicFramePr>
          <p:nvPr>
            <p:ph/>
          </p:nvPr>
        </p:nvGraphicFramePr>
        <p:xfrm>
          <a:off x="0" y="3500438"/>
          <a:ext cx="4716463" cy="3357562"/>
        </p:xfrm>
        <a:graphic>
          <a:graphicData uri="http://schemas.openxmlformats.org/presentationml/2006/ole">
            <p:oleObj spid="_x0000_s36867" name="Photo Editor 照片" r:id="rId4" imgW="3809524" imgH="2114845" progId="">
              <p:embed/>
            </p:oleObj>
          </a:graphicData>
        </a:graphic>
      </p:graphicFrame>
      <p:sp>
        <p:nvSpPr>
          <p:cNvPr id="36877" name="Rectangle 13"/>
          <p:cNvSpPr>
            <a:spLocks noChangeArrowheads="1"/>
          </p:cNvSpPr>
          <p:nvPr/>
        </p:nvSpPr>
        <p:spPr bwMode="auto">
          <a:xfrm>
            <a:off x="4643438" y="4149725"/>
            <a:ext cx="3959225" cy="2509838"/>
          </a:xfrm>
          <a:prstGeom prst="rect">
            <a:avLst/>
          </a:prstGeom>
          <a:solidFill>
            <a:srgbClr val="00FF99"/>
          </a:solidFill>
          <a:ln w="9525">
            <a:solidFill>
              <a:srgbClr val="FF00FF"/>
            </a:solidFill>
            <a:miter lim="800000"/>
            <a:headEnd/>
            <a:tailEnd/>
          </a:ln>
          <a:effectLst/>
        </p:spPr>
        <p:txBody>
          <a:bodyPr>
            <a:spAutoFit/>
          </a:bodyPr>
          <a:lstStyle/>
          <a:p>
            <a:pPr algn="r">
              <a:spcBef>
                <a:spcPct val="50000"/>
              </a:spcBef>
            </a:pPr>
            <a:r>
              <a:rPr lang="zh-CN" altLang="en-US" sz="4000" dirty="0">
                <a:latin typeface="楷体_GB2312" pitchFamily="49" charset="-122"/>
                <a:ea typeface="楷体_GB2312" pitchFamily="49" charset="-122"/>
              </a:rPr>
              <a:t>五 </a:t>
            </a:r>
            <a:r>
              <a:rPr lang="zh-CN" altLang="en-US" sz="4400" dirty="0">
                <a:latin typeface="楷体_GB2312" pitchFamily="49" charset="-122"/>
                <a:ea typeface="楷体_GB2312" pitchFamily="49" charset="-122"/>
              </a:rPr>
              <a:t>基因突变是</a:t>
            </a:r>
            <a:r>
              <a:rPr lang="zh-CN" altLang="en-US" sz="4400" dirty="0">
                <a:solidFill>
                  <a:srgbClr val="FF0000"/>
                </a:solidFill>
                <a:latin typeface="楷体_GB2312" pitchFamily="49" charset="-122"/>
                <a:ea typeface="楷体_GB2312" pitchFamily="49" charset="-122"/>
              </a:rPr>
              <a:t>不定向</a:t>
            </a:r>
            <a:r>
              <a:rPr lang="zh-CN" altLang="en-US" sz="4400" dirty="0">
                <a:latin typeface="楷体_GB2312" pitchFamily="49" charset="-122"/>
                <a:ea typeface="楷体_GB2312" pitchFamily="49" charset="-122"/>
              </a:rPr>
              <a:t>的</a:t>
            </a:r>
          </a:p>
          <a:p>
            <a:pPr>
              <a:spcBef>
                <a:spcPct val="50000"/>
              </a:spcBef>
            </a:pPr>
            <a:r>
              <a:rPr lang="zh-CN" altLang="en-US" sz="2800" dirty="0">
                <a:solidFill>
                  <a:schemeClr val="tx2"/>
                </a:solidFill>
                <a:latin typeface="黑体" pitchFamily="49" charset="-122"/>
                <a:ea typeface="黑体" pitchFamily="49" charset="-122"/>
              </a:rPr>
              <a:t>可以产生不不止一个的等位基因</a:t>
            </a:r>
          </a:p>
        </p:txBody>
      </p:sp>
      <p:pic>
        <p:nvPicPr>
          <p:cNvPr id="36878" name="Picture 14" descr="image014">
            <a:hlinkClick r:id="rId5"/>
          </p:cNvPr>
          <p:cNvPicPr>
            <a:picLocks noChangeAspect="1" noChangeArrowheads="1"/>
          </p:cNvPicPr>
          <p:nvPr/>
        </p:nvPicPr>
        <p:blipFill>
          <a:blip r:embed="rId6" cstate="print"/>
          <a:srcRect/>
          <a:stretch>
            <a:fillRect/>
          </a:stretch>
        </p:blipFill>
        <p:spPr bwMode="auto">
          <a:xfrm>
            <a:off x="5364163" y="692150"/>
            <a:ext cx="3095625" cy="27305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6878"/>
                                        </p:tgtEl>
                                        <p:attrNameLst>
                                          <p:attrName>style.visibility</p:attrName>
                                        </p:attrNameLst>
                                      </p:cBhvr>
                                      <p:to>
                                        <p:strVal val="visible"/>
                                      </p:to>
                                    </p:set>
                                    <p:animEffect transition="in" filter="box(in)">
                                      <p:cBhvr>
                                        <p:cTn id="7" dur="500"/>
                                        <p:tgtEl>
                                          <p:spTgt spid="3687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877"/>
                                        </p:tgtEl>
                                        <p:attrNameLst>
                                          <p:attrName>style.visibility</p:attrName>
                                        </p:attrNameLst>
                                      </p:cBhvr>
                                      <p:to>
                                        <p:strVal val="visible"/>
                                      </p:to>
                                    </p:set>
                                    <p:animEffect transition="in" filter="wipe(left)">
                                      <p:cBhvr>
                                        <p:cTn id="12" dur="500"/>
                                        <p:tgtEl>
                                          <p:spTgt spid="368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77"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日期占位符 2"/>
          <p:cNvSpPr>
            <a:spLocks noGrp="1"/>
          </p:cNvSpPr>
          <p:nvPr>
            <p:ph type="dt" sz="half" idx="11"/>
          </p:nvPr>
        </p:nvSpPr>
        <p:spPr/>
        <p:txBody>
          <a:bodyPr/>
          <a:lstStyle/>
          <a:p>
            <a:fld id="{9B1A44E8-2AE7-4067-A335-6857FE416341}" type="datetime1">
              <a:rPr lang="zh-CN" altLang="en-US"/>
              <a:pPr/>
              <a:t>2012-05-14</a:t>
            </a:fld>
            <a:endParaRPr lang="en-US" altLang="zh-CN"/>
          </a:p>
        </p:txBody>
      </p:sp>
      <p:sp>
        <p:nvSpPr>
          <p:cNvPr id="130052" name="Text Box 4"/>
          <p:cNvSpPr txBox="1">
            <a:spLocks noChangeArrowheads="1"/>
          </p:cNvSpPr>
          <p:nvPr/>
        </p:nvSpPr>
        <p:spPr bwMode="gray">
          <a:xfrm>
            <a:off x="4427538" y="3357563"/>
            <a:ext cx="576262" cy="701675"/>
          </a:xfrm>
          <a:prstGeom prst="rect">
            <a:avLst/>
          </a:prstGeom>
          <a:noFill/>
          <a:ln w="9525">
            <a:noFill/>
            <a:miter lim="800000"/>
            <a:headEnd/>
            <a:tailEnd/>
          </a:ln>
          <a:effectLst/>
        </p:spPr>
        <p:txBody>
          <a:bodyPr>
            <a:spAutoFit/>
          </a:bodyPr>
          <a:lstStyle/>
          <a:p>
            <a:pPr>
              <a:spcBef>
                <a:spcPct val="50000"/>
              </a:spcBef>
            </a:pPr>
            <a:r>
              <a:rPr lang="en-US" altLang="zh-CN" sz="4000" dirty="0" err="1"/>
              <a:t>i</a:t>
            </a:r>
            <a:endParaRPr lang="en-US" altLang="zh-CN" sz="4000" dirty="0"/>
          </a:p>
        </p:txBody>
      </p:sp>
      <p:sp>
        <p:nvSpPr>
          <p:cNvPr id="130054" name="Text Box 6"/>
          <p:cNvSpPr txBox="1">
            <a:spLocks noChangeArrowheads="1"/>
          </p:cNvSpPr>
          <p:nvPr/>
        </p:nvSpPr>
        <p:spPr bwMode="gray">
          <a:xfrm>
            <a:off x="2916238" y="1916113"/>
            <a:ext cx="649287" cy="701675"/>
          </a:xfrm>
          <a:prstGeom prst="rect">
            <a:avLst/>
          </a:prstGeom>
          <a:noFill/>
          <a:ln w="9525">
            <a:noFill/>
            <a:miter lim="800000"/>
            <a:headEnd/>
            <a:tailEnd/>
          </a:ln>
          <a:effectLst/>
        </p:spPr>
        <p:txBody>
          <a:bodyPr>
            <a:spAutoFit/>
          </a:bodyPr>
          <a:lstStyle/>
          <a:p>
            <a:pPr>
              <a:spcBef>
                <a:spcPct val="50000"/>
              </a:spcBef>
            </a:pPr>
            <a:r>
              <a:rPr lang="en-US" altLang="zh-CN" sz="4000"/>
              <a:t>I</a:t>
            </a:r>
            <a:r>
              <a:rPr lang="en-US" altLang="zh-CN" sz="4000" baseline="30000"/>
              <a:t>A</a:t>
            </a:r>
            <a:endParaRPr lang="en-US" altLang="zh-CN" sz="4000"/>
          </a:p>
        </p:txBody>
      </p:sp>
      <p:sp>
        <p:nvSpPr>
          <p:cNvPr id="130055" name="Text Box 7"/>
          <p:cNvSpPr txBox="1">
            <a:spLocks noChangeArrowheads="1"/>
          </p:cNvSpPr>
          <p:nvPr/>
        </p:nvSpPr>
        <p:spPr bwMode="gray">
          <a:xfrm>
            <a:off x="5867400" y="1844675"/>
            <a:ext cx="1008063" cy="701675"/>
          </a:xfrm>
          <a:prstGeom prst="rect">
            <a:avLst/>
          </a:prstGeom>
          <a:noFill/>
          <a:ln w="9525">
            <a:noFill/>
            <a:miter lim="800000"/>
            <a:headEnd/>
            <a:tailEnd/>
          </a:ln>
          <a:effectLst/>
        </p:spPr>
        <p:txBody>
          <a:bodyPr>
            <a:spAutoFit/>
          </a:bodyPr>
          <a:lstStyle/>
          <a:p>
            <a:pPr>
              <a:spcBef>
                <a:spcPct val="50000"/>
              </a:spcBef>
            </a:pPr>
            <a:r>
              <a:rPr lang="en-US" altLang="zh-CN" sz="4000"/>
              <a:t>I</a:t>
            </a:r>
            <a:r>
              <a:rPr lang="en-US" altLang="zh-CN" sz="4000" baseline="30000"/>
              <a:t>B</a:t>
            </a:r>
            <a:endParaRPr lang="en-US" altLang="zh-CN" sz="4000"/>
          </a:p>
        </p:txBody>
      </p:sp>
      <p:sp>
        <p:nvSpPr>
          <p:cNvPr id="130056" name="Line 8"/>
          <p:cNvSpPr>
            <a:spLocks noChangeShapeType="1"/>
          </p:cNvSpPr>
          <p:nvPr/>
        </p:nvSpPr>
        <p:spPr bwMode="gray">
          <a:xfrm>
            <a:off x="3708400" y="2205038"/>
            <a:ext cx="2016125" cy="0"/>
          </a:xfrm>
          <a:prstGeom prst="line">
            <a:avLst/>
          </a:prstGeom>
          <a:noFill/>
          <a:ln w="38100" cmpd="dbl">
            <a:solidFill>
              <a:schemeClr val="tx1"/>
            </a:solidFill>
            <a:round/>
            <a:headEnd type="arrow" w="med" len="med"/>
            <a:tailEnd type="arrow" w="med" len="med"/>
          </a:ln>
          <a:effectLst/>
        </p:spPr>
        <p:txBody>
          <a:bodyPr>
            <a:spAutoFit/>
          </a:bodyPr>
          <a:lstStyle/>
          <a:p>
            <a:endParaRPr lang="zh-CN" altLang="en-US"/>
          </a:p>
        </p:txBody>
      </p:sp>
      <p:sp>
        <p:nvSpPr>
          <p:cNvPr id="130057" name="Line 9"/>
          <p:cNvSpPr>
            <a:spLocks noChangeShapeType="1"/>
          </p:cNvSpPr>
          <p:nvPr/>
        </p:nvSpPr>
        <p:spPr bwMode="gray">
          <a:xfrm>
            <a:off x="3492500" y="2565400"/>
            <a:ext cx="865188" cy="936625"/>
          </a:xfrm>
          <a:prstGeom prst="line">
            <a:avLst/>
          </a:prstGeom>
          <a:noFill/>
          <a:ln w="38100" cmpd="dbl">
            <a:solidFill>
              <a:schemeClr val="tx1"/>
            </a:solidFill>
            <a:round/>
            <a:headEnd type="arrow" w="med" len="med"/>
            <a:tailEnd type="arrow" w="med" len="med"/>
          </a:ln>
          <a:effectLst/>
        </p:spPr>
        <p:txBody>
          <a:bodyPr>
            <a:spAutoFit/>
          </a:bodyPr>
          <a:lstStyle/>
          <a:p>
            <a:endParaRPr lang="zh-CN" altLang="en-US"/>
          </a:p>
        </p:txBody>
      </p:sp>
      <p:sp>
        <p:nvSpPr>
          <p:cNvPr id="130058" name="Line 10"/>
          <p:cNvSpPr>
            <a:spLocks noChangeShapeType="1"/>
          </p:cNvSpPr>
          <p:nvPr/>
        </p:nvSpPr>
        <p:spPr bwMode="gray">
          <a:xfrm flipH="1">
            <a:off x="4932363" y="2636838"/>
            <a:ext cx="1008062" cy="936625"/>
          </a:xfrm>
          <a:prstGeom prst="line">
            <a:avLst/>
          </a:prstGeom>
          <a:noFill/>
          <a:ln w="38100" cmpd="dbl">
            <a:solidFill>
              <a:schemeClr val="tx1"/>
            </a:solidFill>
            <a:round/>
            <a:headEnd type="arrow" w="med" len="med"/>
            <a:tailEnd type="arrow" w="med" len="med"/>
          </a:ln>
          <a:effectLst/>
        </p:spPr>
        <p:txBody>
          <a:bodyPr>
            <a:spAutoFit/>
          </a:bodyPr>
          <a:lstStyle/>
          <a:p>
            <a:endParaRPr lang="zh-CN" altLang="en-US"/>
          </a:p>
        </p:txBody>
      </p:sp>
      <p:sp>
        <p:nvSpPr>
          <p:cNvPr id="130059" name="Text Box 11"/>
          <p:cNvSpPr txBox="1">
            <a:spLocks noChangeArrowheads="1"/>
          </p:cNvSpPr>
          <p:nvPr/>
        </p:nvSpPr>
        <p:spPr bwMode="gray">
          <a:xfrm>
            <a:off x="4932363" y="549275"/>
            <a:ext cx="1008062" cy="701675"/>
          </a:xfrm>
          <a:prstGeom prst="rect">
            <a:avLst/>
          </a:prstGeom>
          <a:noFill/>
          <a:ln w="9525">
            <a:noFill/>
            <a:miter lim="800000"/>
            <a:headEnd/>
            <a:tailEnd/>
          </a:ln>
          <a:effectLst/>
        </p:spPr>
        <p:txBody>
          <a:bodyPr>
            <a:spAutoFit/>
          </a:bodyPr>
          <a:lstStyle/>
          <a:p>
            <a:pPr>
              <a:spcBef>
                <a:spcPct val="50000"/>
              </a:spcBef>
            </a:pPr>
            <a:r>
              <a:rPr lang="en-US" altLang="zh-CN" sz="4000"/>
              <a:t>I</a:t>
            </a:r>
            <a:r>
              <a:rPr lang="en-US" altLang="zh-CN" sz="4000" baseline="30000"/>
              <a:t>C</a:t>
            </a:r>
            <a:endParaRPr lang="en-US" altLang="zh-CN" sz="4000"/>
          </a:p>
        </p:txBody>
      </p:sp>
      <p:sp>
        <p:nvSpPr>
          <p:cNvPr id="130060" name="Line 12"/>
          <p:cNvSpPr>
            <a:spLocks noChangeShapeType="1"/>
          </p:cNvSpPr>
          <p:nvPr/>
        </p:nvSpPr>
        <p:spPr bwMode="gray">
          <a:xfrm flipV="1">
            <a:off x="3419475" y="1125538"/>
            <a:ext cx="1368425" cy="863600"/>
          </a:xfrm>
          <a:prstGeom prst="line">
            <a:avLst/>
          </a:prstGeom>
          <a:noFill/>
          <a:ln w="38100" cmpd="dbl">
            <a:solidFill>
              <a:schemeClr val="tx1"/>
            </a:solidFill>
            <a:prstDash val="sysDot"/>
            <a:round/>
            <a:headEnd type="arrow" w="med" len="med"/>
            <a:tailEnd type="arrow" w="med" len="med"/>
          </a:ln>
          <a:effectLst/>
        </p:spPr>
        <p:txBody>
          <a:bodyPr>
            <a:spAutoFit/>
          </a:bodyPr>
          <a:lstStyle/>
          <a:p>
            <a:endParaRPr lang="zh-CN" altLang="en-US"/>
          </a:p>
        </p:txBody>
      </p:sp>
      <p:sp>
        <p:nvSpPr>
          <p:cNvPr id="130061" name="Line 13"/>
          <p:cNvSpPr>
            <a:spLocks noChangeShapeType="1"/>
          </p:cNvSpPr>
          <p:nvPr/>
        </p:nvSpPr>
        <p:spPr bwMode="gray">
          <a:xfrm>
            <a:off x="1331913" y="4149725"/>
            <a:ext cx="0" cy="1800225"/>
          </a:xfrm>
          <a:prstGeom prst="line">
            <a:avLst/>
          </a:prstGeom>
          <a:noFill/>
          <a:ln w="28575">
            <a:solidFill>
              <a:schemeClr val="tx1"/>
            </a:solidFill>
            <a:round/>
            <a:headEnd/>
            <a:tailEnd/>
          </a:ln>
          <a:effectLst/>
        </p:spPr>
        <p:txBody>
          <a:bodyPr>
            <a:spAutoFit/>
          </a:bodyPr>
          <a:lstStyle/>
          <a:p>
            <a:endParaRPr lang="zh-CN" altLang="en-US"/>
          </a:p>
        </p:txBody>
      </p:sp>
      <p:sp>
        <p:nvSpPr>
          <p:cNvPr id="130062" name="Line 14"/>
          <p:cNvSpPr>
            <a:spLocks noChangeShapeType="1"/>
          </p:cNvSpPr>
          <p:nvPr/>
        </p:nvSpPr>
        <p:spPr bwMode="gray">
          <a:xfrm>
            <a:off x="1116013" y="4149725"/>
            <a:ext cx="0" cy="1800225"/>
          </a:xfrm>
          <a:prstGeom prst="line">
            <a:avLst/>
          </a:prstGeom>
          <a:noFill/>
          <a:ln w="28575">
            <a:solidFill>
              <a:schemeClr val="tx1"/>
            </a:solidFill>
            <a:round/>
            <a:headEnd/>
            <a:tailEnd/>
          </a:ln>
          <a:effectLst/>
        </p:spPr>
        <p:txBody>
          <a:bodyPr>
            <a:spAutoFit/>
          </a:bodyPr>
          <a:lstStyle/>
          <a:p>
            <a:endParaRPr lang="zh-CN" altLang="en-US"/>
          </a:p>
        </p:txBody>
      </p:sp>
      <p:sp>
        <p:nvSpPr>
          <p:cNvPr id="130063" name="Line 15"/>
          <p:cNvSpPr>
            <a:spLocks noChangeShapeType="1"/>
          </p:cNvSpPr>
          <p:nvPr/>
        </p:nvSpPr>
        <p:spPr bwMode="gray">
          <a:xfrm>
            <a:off x="1042988" y="4581525"/>
            <a:ext cx="73025" cy="0"/>
          </a:xfrm>
          <a:prstGeom prst="line">
            <a:avLst/>
          </a:prstGeom>
          <a:noFill/>
          <a:ln w="9525">
            <a:solidFill>
              <a:schemeClr val="tx1"/>
            </a:solidFill>
            <a:round/>
            <a:headEnd/>
            <a:tailEnd/>
          </a:ln>
          <a:effectLst/>
        </p:spPr>
        <p:txBody>
          <a:bodyPr>
            <a:spAutoFit/>
          </a:bodyPr>
          <a:lstStyle/>
          <a:p>
            <a:endParaRPr lang="zh-CN" altLang="en-US"/>
          </a:p>
        </p:txBody>
      </p:sp>
      <p:sp>
        <p:nvSpPr>
          <p:cNvPr id="130064" name="Line 16"/>
          <p:cNvSpPr>
            <a:spLocks noChangeShapeType="1"/>
          </p:cNvSpPr>
          <p:nvPr/>
        </p:nvSpPr>
        <p:spPr bwMode="gray">
          <a:xfrm>
            <a:off x="1331913" y="4581525"/>
            <a:ext cx="73025" cy="0"/>
          </a:xfrm>
          <a:prstGeom prst="line">
            <a:avLst/>
          </a:prstGeom>
          <a:noFill/>
          <a:ln w="9525">
            <a:solidFill>
              <a:schemeClr val="tx1"/>
            </a:solidFill>
            <a:round/>
            <a:headEnd/>
            <a:tailEnd/>
          </a:ln>
          <a:effectLst/>
        </p:spPr>
        <p:txBody>
          <a:bodyPr>
            <a:spAutoFit/>
          </a:bodyPr>
          <a:lstStyle/>
          <a:p>
            <a:endParaRPr lang="zh-CN" altLang="en-US"/>
          </a:p>
        </p:txBody>
      </p:sp>
      <p:sp>
        <p:nvSpPr>
          <p:cNvPr id="130065" name="Text Box 17"/>
          <p:cNvSpPr txBox="1">
            <a:spLocks noChangeArrowheads="1"/>
          </p:cNvSpPr>
          <p:nvPr/>
        </p:nvSpPr>
        <p:spPr bwMode="gray">
          <a:xfrm>
            <a:off x="2916238" y="1916113"/>
            <a:ext cx="649287" cy="701675"/>
          </a:xfrm>
          <a:prstGeom prst="rect">
            <a:avLst/>
          </a:prstGeom>
          <a:noFill/>
          <a:ln w="9525">
            <a:noFill/>
            <a:miter lim="800000"/>
            <a:headEnd/>
            <a:tailEnd/>
          </a:ln>
          <a:effectLst/>
        </p:spPr>
        <p:txBody>
          <a:bodyPr>
            <a:spAutoFit/>
          </a:bodyPr>
          <a:lstStyle/>
          <a:p>
            <a:pPr>
              <a:spcBef>
                <a:spcPct val="50000"/>
              </a:spcBef>
            </a:pPr>
            <a:r>
              <a:rPr lang="en-US" altLang="zh-CN" sz="4000"/>
              <a:t>I</a:t>
            </a:r>
            <a:r>
              <a:rPr lang="en-US" altLang="zh-CN" sz="4000" baseline="30000"/>
              <a:t>A</a:t>
            </a:r>
            <a:endParaRPr lang="en-US" altLang="zh-CN" sz="4000"/>
          </a:p>
        </p:txBody>
      </p:sp>
      <p:sp>
        <p:nvSpPr>
          <p:cNvPr id="130066" name="Text Box 18"/>
          <p:cNvSpPr txBox="1">
            <a:spLocks noChangeArrowheads="1"/>
          </p:cNvSpPr>
          <p:nvPr/>
        </p:nvSpPr>
        <p:spPr bwMode="gray">
          <a:xfrm>
            <a:off x="466725" y="4240213"/>
            <a:ext cx="649288" cy="701675"/>
          </a:xfrm>
          <a:prstGeom prst="rect">
            <a:avLst/>
          </a:prstGeom>
          <a:noFill/>
          <a:ln w="9525">
            <a:noFill/>
            <a:miter lim="800000"/>
            <a:headEnd/>
            <a:tailEnd/>
          </a:ln>
          <a:effectLst/>
        </p:spPr>
        <p:txBody>
          <a:bodyPr>
            <a:spAutoFit/>
          </a:bodyPr>
          <a:lstStyle/>
          <a:p>
            <a:pPr>
              <a:spcBef>
                <a:spcPct val="50000"/>
              </a:spcBef>
            </a:pPr>
            <a:r>
              <a:rPr lang="en-US" altLang="zh-CN" sz="4000"/>
              <a:t>I</a:t>
            </a:r>
            <a:r>
              <a:rPr lang="en-US" altLang="zh-CN" sz="4000" baseline="30000"/>
              <a:t>A</a:t>
            </a:r>
            <a:endParaRPr lang="en-US" altLang="zh-CN" sz="4000"/>
          </a:p>
        </p:txBody>
      </p:sp>
      <p:sp>
        <p:nvSpPr>
          <p:cNvPr id="130067" name="Text Box 19"/>
          <p:cNvSpPr txBox="1">
            <a:spLocks noChangeArrowheads="1"/>
          </p:cNvSpPr>
          <p:nvPr/>
        </p:nvSpPr>
        <p:spPr bwMode="gray">
          <a:xfrm>
            <a:off x="1476375" y="4221163"/>
            <a:ext cx="1008063" cy="701675"/>
          </a:xfrm>
          <a:prstGeom prst="rect">
            <a:avLst/>
          </a:prstGeom>
          <a:noFill/>
          <a:ln w="9525">
            <a:noFill/>
            <a:miter lim="800000"/>
            <a:headEnd/>
            <a:tailEnd/>
          </a:ln>
          <a:effectLst/>
        </p:spPr>
        <p:txBody>
          <a:bodyPr>
            <a:spAutoFit/>
          </a:bodyPr>
          <a:lstStyle/>
          <a:p>
            <a:pPr>
              <a:spcBef>
                <a:spcPct val="50000"/>
              </a:spcBef>
            </a:pPr>
            <a:r>
              <a:rPr lang="en-US" altLang="zh-CN" sz="4000"/>
              <a:t>I</a:t>
            </a:r>
            <a:r>
              <a:rPr lang="en-US" altLang="zh-CN" sz="4000" baseline="30000"/>
              <a:t>B</a:t>
            </a:r>
            <a:endParaRPr lang="en-US" altLang="zh-CN" sz="4000"/>
          </a:p>
        </p:txBody>
      </p:sp>
      <p:sp>
        <p:nvSpPr>
          <p:cNvPr id="130068" name="Text Box 20"/>
          <p:cNvSpPr txBox="1">
            <a:spLocks noChangeArrowheads="1"/>
          </p:cNvSpPr>
          <p:nvPr/>
        </p:nvSpPr>
        <p:spPr bwMode="gray">
          <a:xfrm>
            <a:off x="-4067175" y="6526213"/>
            <a:ext cx="649287" cy="701675"/>
          </a:xfrm>
          <a:prstGeom prst="rect">
            <a:avLst/>
          </a:prstGeom>
          <a:noFill/>
          <a:ln w="9525">
            <a:noFill/>
            <a:miter lim="800000"/>
            <a:headEnd/>
            <a:tailEnd/>
          </a:ln>
          <a:effectLst/>
        </p:spPr>
        <p:txBody>
          <a:bodyPr>
            <a:spAutoFit/>
          </a:bodyPr>
          <a:lstStyle/>
          <a:p>
            <a:pPr>
              <a:spcBef>
                <a:spcPct val="50000"/>
              </a:spcBef>
            </a:pPr>
            <a:r>
              <a:rPr lang="en-US" altLang="zh-CN" sz="4000"/>
              <a:t>I</a:t>
            </a:r>
            <a:r>
              <a:rPr lang="en-US" altLang="zh-CN" sz="4000" baseline="30000"/>
              <a:t>A</a:t>
            </a:r>
            <a:endParaRPr lang="en-US" altLang="zh-CN" sz="4000"/>
          </a:p>
        </p:txBody>
      </p:sp>
      <p:sp>
        <p:nvSpPr>
          <p:cNvPr id="130069" name="Line 21"/>
          <p:cNvSpPr>
            <a:spLocks noChangeShapeType="1"/>
          </p:cNvSpPr>
          <p:nvPr/>
        </p:nvSpPr>
        <p:spPr bwMode="gray">
          <a:xfrm>
            <a:off x="3348038" y="4149725"/>
            <a:ext cx="0" cy="1800225"/>
          </a:xfrm>
          <a:prstGeom prst="line">
            <a:avLst/>
          </a:prstGeom>
          <a:noFill/>
          <a:ln w="28575">
            <a:solidFill>
              <a:schemeClr val="tx1"/>
            </a:solidFill>
            <a:round/>
            <a:headEnd/>
            <a:tailEnd/>
          </a:ln>
          <a:effectLst/>
        </p:spPr>
        <p:txBody>
          <a:bodyPr>
            <a:spAutoFit/>
          </a:bodyPr>
          <a:lstStyle/>
          <a:p>
            <a:endParaRPr lang="zh-CN" altLang="en-US"/>
          </a:p>
        </p:txBody>
      </p:sp>
      <p:sp>
        <p:nvSpPr>
          <p:cNvPr id="130070" name="Line 22"/>
          <p:cNvSpPr>
            <a:spLocks noChangeShapeType="1"/>
          </p:cNvSpPr>
          <p:nvPr/>
        </p:nvSpPr>
        <p:spPr bwMode="gray">
          <a:xfrm>
            <a:off x="3132138" y="4149725"/>
            <a:ext cx="0" cy="1800225"/>
          </a:xfrm>
          <a:prstGeom prst="line">
            <a:avLst/>
          </a:prstGeom>
          <a:noFill/>
          <a:ln w="28575">
            <a:solidFill>
              <a:schemeClr val="tx1"/>
            </a:solidFill>
            <a:round/>
            <a:headEnd/>
            <a:tailEnd/>
          </a:ln>
          <a:effectLst/>
        </p:spPr>
        <p:txBody>
          <a:bodyPr>
            <a:spAutoFit/>
          </a:bodyPr>
          <a:lstStyle/>
          <a:p>
            <a:endParaRPr lang="zh-CN" altLang="en-US"/>
          </a:p>
        </p:txBody>
      </p:sp>
      <p:sp>
        <p:nvSpPr>
          <p:cNvPr id="130071" name="Line 23"/>
          <p:cNvSpPr>
            <a:spLocks noChangeShapeType="1"/>
          </p:cNvSpPr>
          <p:nvPr/>
        </p:nvSpPr>
        <p:spPr bwMode="gray">
          <a:xfrm>
            <a:off x="3059113" y="4581525"/>
            <a:ext cx="73025" cy="0"/>
          </a:xfrm>
          <a:prstGeom prst="line">
            <a:avLst/>
          </a:prstGeom>
          <a:noFill/>
          <a:ln w="9525">
            <a:solidFill>
              <a:schemeClr val="tx1"/>
            </a:solidFill>
            <a:round/>
            <a:headEnd/>
            <a:tailEnd/>
          </a:ln>
          <a:effectLst/>
        </p:spPr>
        <p:txBody>
          <a:bodyPr>
            <a:spAutoFit/>
          </a:bodyPr>
          <a:lstStyle/>
          <a:p>
            <a:endParaRPr lang="zh-CN" altLang="en-US"/>
          </a:p>
        </p:txBody>
      </p:sp>
      <p:sp>
        <p:nvSpPr>
          <p:cNvPr id="130072" name="Line 24"/>
          <p:cNvSpPr>
            <a:spLocks noChangeShapeType="1"/>
          </p:cNvSpPr>
          <p:nvPr/>
        </p:nvSpPr>
        <p:spPr bwMode="gray">
          <a:xfrm>
            <a:off x="3348038" y="4581525"/>
            <a:ext cx="73025" cy="0"/>
          </a:xfrm>
          <a:prstGeom prst="line">
            <a:avLst/>
          </a:prstGeom>
          <a:noFill/>
          <a:ln w="9525">
            <a:solidFill>
              <a:schemeClr val="tx1"/>
            </a:solidFill>
            <a:round/>
            <a:headEnd/>
            <a:tailEnd/>
          </a:ln>
          <a:effectLst/>
        </p:spPr>
        <p:txBody>
          <a:bodyPr>
            <a:spAutoFit/>
          </a:bodyPr>
          <a:lstStyle/>
          <a:p>
            <a:endParaRPr lang="zh-CN" altLang="en-US"/>
          </a:p>
        </p:txBody>
      </p:sp>
      <p:sp>
        <p:nvSpPr>
          <p:cNvPr id="130073" name="Text Box 25"/>
          <p:cNvSpPr txBox="1">
            <a:spLocks noChangeArrowheads="1"/>
          </p:cNvSpPr>
          <p:nvPr/>
        </p:nvSpPr>
        <p:spPr bwMode="gray">
          <a:xfrm>
            <a:off x="2770188" y="4240213"/>
            <a:ext cx="649287" cy="701675"/>
          </a:xfrm>
          <a:prstGeom prst="rect">
            <a:avLst/>
          </a:prstGeom>
          <a:noFill/>
          <a:ln w="9525">
            <a:noFill/>
            <a:miter lim="800000"/>
            <a:headEnd/>
            <a:tailEnd/>
          </a:ln>
          <a:effectLst/>
        </p:spPr>
        <p:txBody>
          <a:bodyPr>
            <a:spAutoFit/>
          </a:bodyPr>
          <a:lstStyle/>
          <a:p>
            <a:pPr>
              <a:spcBef>
                <a:spcPct val="50000"/>
              </a:spcBef>
            </a:pPr>
            <a:r>
              <a:rPr lang="en-US" altLang="zh-CN" sz="4000"/>
              <a:t>i</a:t>
            </a:r>
          </a:p>
        </p:txBody>
      </p:sp>
      <p:sp>
        <p:nvSpPr>
          <p:cNvPr id="130074" name="Text Box 26"/>
          <p:cNvSpPr txBox="1">
            <a:spLocks noChangeArrowheads="1"/>
          </p:cNvSpPr>
          <p:nvPr/>
        </p:nvSpPr>
        <p:spPr bwMode="gray">
          <a:xfrm>
            <a:off x="3492500" y="4221163"/>
            <a:ext cx="1008063" cy="701675"/>
          </a:xfrm>
          <a:prstGeom prst="rect">
            <a:avLst/>
          </a:prstGeom>
          <a:noFill/>
          <a:ln w="9525">
            <a:noFill/>
            <a:miter lim="800000"/>
            <a:headEnd/>
            <a:tailEnd/>
          </a:ln>
          <a:effectLst/>
        </p:spPr>
        <p:txBody>
          <a:bodyPr>
            <a:spAutoFit/>
          </a:bodyPr>
          <a:lstStyle/>
          <a:p>
            <a:pPr>
              <a:spcBef>
                <a:spcPct val="50000"/>
              </a:spcBef>
            </a:pPr>
            <a:r>
              <a:rPr lang="en-US" altLang="zh-CN" sz="4000"/>
              <a:t>i</a:t>
            </a:r>
          </a:p>
        </p:txBody>
      </p:sp>
      <p:sp>
        <p:nvSpPr>
          <p:cNvPr id="130075" name="Line 27"/>
          <p:cNvSpPr>
            <a:spLocks noChangeShapeType="1"/>
          </p:cNvSpPr>
          <p:nvPr/>
        </p:nvSpPr>
        <p:spPr bwMode="gray">
          <a:xfrm>
            <a:off x="5580063" y="4149725"/>
            <a:ext cx="0" cy="1800225"/>
          </a:xfrm>
          <a:prstGeom prst="line">
            <a:avLst/>
          </a:prstGeom>
          <a:noFill/>
          <a:ln w="28575">
            <a:solidFill>
              <a:schemeClr val="tx1"/>
            </a:solidFill>
            <a:round/>
            <a:headEnd/>
            <a:tailEnd/>
          </a:ln>
          <a:effectLst/>
        </p:spPr>
        <p:txBody>
          <a:bodyPr>
            <a:spAutoFit/>
          </a:bodyPr>
          <a:lstStyle/>
          <a:p>
            <a:endParaRPr lang="zh-CN" altLang="en-US"/>
          </a:p>
        </p:txBody>
      </p:sp>
      <p:sp>
        <p:nvSpPr>
          <p:cNvPr id="130076" name="Line 28"/>
          <p:cNvSpPr>
            <a:spLocks noChangeShapeType="1"/>
          </p:cNvSpPr>
          <p:nvPr/>
        </p:nvSpPr>
        <p:spPr bwMode="gray">
          <a:xfrm>
            <a:off x="5364163" y="4149725"/>
            <a:ext cx="0" cy="1800225"/>
          </a:xfrm>
          <a:prstGeom prst="line">
            <a:avLst/>
          </a:prstGeom>
          <a:noFill/>
          <a:ln w="28575">
            <a:solidFill>
              <a:schemeClr val="tx1"/>
            </a:solidFill>
            <a:round/>
            <a:headEnd/>
            <a:tailEnd/>
          </a:ln>
          <a:effectLst/>
        </p:spPr>
        <p:txBody>
          <a:bodyPr>
            <a:spAutoFit/>
          </a:bodyPr>
          <a:lstStyle/>
          <a:p>
            <a:endParaRPr lang="zh-CN" altLang="en-US"/>
          </a:p>
        </p:txBody>
      </p:sp>
      <p:sp>
        <p:nvSpPr>
          <p:cNvPr id="130077" name="Line 29"/>
          <p:cNvSpPr>
            <a:spLocks noChangeShapeType="1"/>
          </p:cNvSpPr>
          <p:nvPr/>
        </p:nvSpPr>
        <p:spPr bwMode="gray">
          <a:xfrm>
            <a:off x="5291138" y="4581525"/>
            <a:ext cx="73025" cy="0"/>
          </a:xfrm>
          <a:prstGeom prst="line">
            <a:avLst/>
          </a:prstGeom>
          <a:noFill/>
          <a:ln w="9525">
            <a:solidFill>
              <a:schemeClr val="tx1"/>
            </a:solidFill>
            <a:round/>
            <a:headEnd/>
            <a:tailEnd/>
          </a:ln>
          <a:effectLst/>
        </p:spPr>
        <p:txBody>
          <a:bodyPr>
            <a:spAutoFit/>
          </a:bodyPr>
          <a:lstStyle/>
          <a:p>
            <a:endParaRPr lang="zh-CN" altLang="en-US"/>
          </a:p>
        </p:txBody>
      </p:sp>
      <p:sp>
        <p:nvSpPr>
          <p:cNvPr id="130078" name="Line 30"/>
          <p:cNvSpPr>
            <a:spLocks noChangeShapeType="1"/>
          </p:cNvSpPr>
          <p:nvPr/>
        </p:nvSpPr>
        <p:spPr bwMode="gray">
          <a:xfrm>
            <a:off x="5580063" y="4581525"/>
            <a:ext cx="73025" cy="0"/>
          </a:xfrm>
          <a:prstGeom prst="line">
            <a:avLst/>
          </a:prstGeom>
          <a:noFill/>
          <a:ln w="9525">
            <a:solidFill>
              <a:schemeClr val="tx1"/>
            </a:solidFill>
            <a:round/>
            <a:headEnd/>
            <a:tailEnd/>
          </a:ln>
          <a:effectLst/>
        </p:spPr>
        <p:txBody>
          <a:bodyPr>
            <a:spAutoFit/>
          </a:bodyPr>
          <a:lstStyle/>
          <a:p>
            <a:endParaRPr lang="zh-CN" altLang="en-US"/>
          </a:p>
        </p:txBody>
      </p:sp>
      <p:sp>
        <p:nvSpPr>
          <p:cNvPr id="130079" name="Text Box 31"/>
          <p:cNvSpPr txBox="1">
            <a:spLocks noChangeArrowheads="1"/>
          </p:cNvSpPr>
          <p:nvPr/>
        </p:nvSpPr>
        <p:spPr bwMode="gray">
          <a:xfrm>
            <a:off x="4859338" y="4221163"/>
            <a:ext cx="649287" cy="701675"/>
          </a:xfrm>
          <a:prstGeom prst="rect">
            <a:avLst/>
          </a:prstGeom>
          <a:noFill/>
          <a:ln w="9525">
            <a:noFill/>
            <a:miter lim="800000"/>
            <a:headEnd/>
            <a:tailEnd/>
          </a:ln>
          <a:effectLst/>
        </p:spPr>
        <p:txBody>
          <a:bodyPr>
            <a:spAutoFit/>
          </a:bodyPr>
          <a:lstStyle/>
          <a:p>
            <a:pPr>
              <a:spcBef>
                <a:spcPct val="50000"/>
              </a:spcBef>
            </a:pPr>
            <a:r>
              <a:rPr lang="en-US" altLang="zh-CN" sz="4000"/>
              <a:t>i</a:t>
            </a:r>
          </a:p>
        </p:txBody>
      </p:sp>
      <p:sp>
        <p:nvSpPr>
          <p:cNvPr id="130080" name="Text Box 32"/>
          <p:cNvSpPr txBox="1">
            <a:spLocks noChangeArrowheads="1"/>
          </p:cNvSpPr>
          <p:nvPr/>
        </p:nvSpPr>
        <p:spPr bwMode="gray">
          <a:xfrm>
            <a:off x="5724525" y="4221163"/>
            <a:ext cx="1008063" cy="701675"/>
          </a:xfrm>
          <a:prstGeom prst="rect">
            <a:avLst/>
          </a:prstGeom>
          <a:noFill/>
          <a:ln w="9525">
            <a:noFill/>
            <a:miter lim="800000"/>
            <a:headEnd/>
            <a:tailEnd/>
          </a:ln>
          <a:effectLst/>
        </p:spPr>
        <p:txBody>
          <a:bodyPr>
            <a:spAutoFit/>
          </a:bodyPr>
          <a:lstStyle/>
          <a:p>
            <a:pPr>
              <a:spcBef>
                <a:spcPct val="50000"/>
              </a:spcBef>
            </a:pPr>
            <a:r>
              <a:rPr lang="en-US" altLang="zh-CN" sz="4000"/>
              <a:t>I</a:t>
            </a:r>
            <a:r>
              <a:rPr lang="en-US" altLang="zh-CN" sz="4000" baseline="30000"/>
              <a:t>B</a:t>
            </a:r>
            <a:endParaRPr lang="en-US" altLang="zh-CN" sz="4000"/>
          </a:p>
        </p:txBody>
      </p:sp>
      <p:sp>
        <p:nvSpPr>
          <p:cNvPr id="130081" name="Line 33"/>
          <p:cNvSpPr>
            <a:spLocks noChangeShapeType="1"/>
          </p:cNvSpPr>
          <p:nvPr/>
        </p:nvSpPr>
        <p:spPr bwMode="gray">
          <a:xfrm>
            <a:off x="7812088" y="4149725"/>
            <a:ext cx="0" cy="1800225"/>
          </a:xfrm>
          <a:prstGeom prst="line">
            <a:avLst/>
          </a:prstGeom>
          <a:noFill/>
          <a:ln w="28575">
            <a:solidFill>
              <a:schemeClr val="tx1"/>
            </a:solidFill>
            <a:round/>
            <a:headEnd/>
            <a:tailEnd/>
          </a:ln>
          <a:effectLst/>
        </p:spPr>
        <p:txBody>
          <a:bodyPr>
            <a:spAutoFit/>
          </a:bodyPr>
          <a:lstStyle/>
          <a:p>
            <a:endParaRPr lang="zh-CN" altLang="en-US"/>
          </a:p>
        </p:txBody>
      </p:sp>
      <p:sp>
        <p:nvSpPr>
          <p:cNvPr id="130082" name="Line 34"/>
          <p:cNvSpPr>
            <a:spLocks noChangeShapeType="1"/>
          </p:cNvSpPr>
          <p:nvPr/>
        </p:nvSpPr>
        <p:spPr bwMode="gray">
          <a:xfrm>
            <a:off x="7596188" y="4149725"/>
            <a:ext cx="0" cy="1800225"/>
          </a:xfrm>
          <a:prstGeom prst="line">
            <a:avLst/>
          </a:prstGeom>
          <a:noFill/>
          <a:ln w="28575">
            <a:solidFill>
              <a:schemeClr val="tx1"/>
            </a:solidFill>
            <a:round/>
            <a:headEnd/>
            <a:tailEnd/>
          </a:ln>
          <a:effectLst/>
        </p:spPr>
        <p:txBody>
          <a:bodyPr>
            <a:spAutoFit/>
          </a:bodyPr>
          <a:lstStyle/>
          <a:p>
            <a:endParaRPr lang="zh-CN" altLang="en-US"/>
          </a:p>
        </p:txBody>
      </p:sp>
      <p:sp>
        <p:nvSpPr>
          <p:cNvPr id="130083" name="Line 35"/>
          <p:cNvSpPr>
            <a:spLocks noChangeShapeType="1"/>
          </p:cNvSpPr>
          <p:nvPr/>
        </p:nvSpPr>
        <p:spPr bwMode="gray">
          <a:xfrm>
            <a:off x="7523163" y="4581525"/>
            <a:ext cx="73025" cy="0"/>
          </a:xfrm>
          <a:prstGeom prst="line">
            <a:avLst/>
          </a:prstGeom>
          <a:noFill/>
          <a:ln w="9525">
            <a:solidFill>
              <a:schemeClr val="tx1"/>
            </a:solidFill>
            <a:round/>
            <a:headEnd/>
            <a:tailEnd/>
          </a:ln>
          <a:effectLst/>
        </p:spPr>
        <p:txBody>
          <a:bodyPr>
            <a:spAutoFit/>
          </a:bodyPr>
          <a:lstStyle/>
          <a:p>
            <a:endParaRPr lang="zh-CN" altLang="en-US"/>
          </a:p>
        </p:txBody>
      </p:sp>
      <p:sp>
        <p:nvSpPr>
          <p:cNvPr id="130084" name="Line 36"/>
          <p:cNvSpPr>
            <a:spLocks noChangeShapeType="1"/>
          </p:cNvSpPr>
          <p:nvPr/>
        </p:nvSpPr>
        <p:spPr bwMode="gray">
          <a:xfrm>
            <a:off x="7812088" y="4581525"/>
            <a:ext cx="73025" cy="0"/>
          </a:xfrm>
          <a:prstGeom prst="line">
            <a:avLst/>
          </a:prstGeom>
          <a:noFill/>
          <a:ln w="9525">
            <a:solidFill>
              <a:schemeClr val="tx1"/>
            </a:solidFill>
            <a:round/>
            <a:headEnd/>
            <a:tailEnd/>
          </a:ln>
          <a:effectLst/>
        </p:spPr>
        <p:txBody>
          <a:bodyPr>
            <a:spAutoFit/>
          </a:bodyPr>
          <a:lstStyle/>
          <a:p>
            <a:endParaRPr lang="zh-CN" altLang="en-US"/>
          </a:p>
        </p:txBody>
      </p:sp>
      <p:sp>
        <p:nvSpPr>
          <p:cNvPr id="130085" name="Text Box 37"/>
          <p:cNvSpPr txBox="1">
            <a:spLocks noChangeArrowheads="1"/>
          </p:cNvSpPr>
          <p:nvPr/>
        </p:nvSpPr>
        <p:spPr bwMode="gray">
          <a:xfrm>
            <a:off x="7018338" y="4149725"/>
            <a:ext cx="649287" cy="701675"/>
          </a:xfrm>
          <a:prstGeom prst="rect">
            <a:avLst/>
          </a:prstGeom>
          <a:noFill/>
          <a:ln w="9525">
            <a:noFill/>
            <a:miter lim="800000"/>
            <a:headEnd/>
            <a:tailEnd/>
          </a:ln>
          <a:effectLst/>
        </p:spPr>
        <p:txBody>
          <a:bodyPr>
            <a:spAutoFit/>
          </a:bodyPr>
          <a:lstStyle/>
          <a:p>
            <a:pPr>
              <a:spcBef>
                <a:spcPct val="50000"/>
              </a:spcBef>
            </a:pPr>
            <a:r>
              <a:rPr lang="en-US" altLang="zh-CN" sz="4000" dirty="0" err="1" smtClean="0"/>
              <a:t>i</a:t>
            </a:r>
            <a:endParaRPr lang="en-US" altLang="zh-CN" sz="4000" dirty="0"/>
          </a:p>
        </p:txBody>
      </p:sp>
      <p:sp>
        <p:nvSpPr>
          <p:cNvPr id="130086" name="Text Box 38"/>
          <p:cNvSpPr txBox="1">
            <a:spLocks noChangeArrowheads="1"/>
          </p:cNvSpPr>
          <p:nvPr/>
        </p:nvSpPr>
        <p:spPr bwMode="gray">
          <a:xfrm>
            <a:off x="7956550" y="4221163"/>
            <a:ext cx="1008063" cy="701675"/>
          </a:xfrm>
          <a:prstGeom prst="rect">
            <a:avLst/>
          </a:prstGeom>
          <a:noFill/>
          <a:ln w="9525">
            <a:noFill/>
            <a:miter lim="800000"/>
            <a:headEnd/>
            <a:tailEnd/>
          </a:ln>
          <a:effectLst/>
        </p:spPr>
        <p:txBody>
          <a:bodyPr>
            <a:spAutoFit/>
          </a:bodyPr>
          <a:lstStyle/>
          <a:p>
            <a:pPr>
              <a:spcBef>
                <a:spcPct val="50000"/>
              </a:spcBef>
            </a:pPr>
            <a:r>
              <a:rPr lang="en-US" altLang="zh-CN" sz="4000"/>
              <a:t>I</a:t>
            </a:r>
            <a:r>
              <a:rPr lang="en-US" altLang="zh-CN" sz="4000" baseline="30000"/>
              <a:t>A</a:t>
            </a:r>
            <a:endParaRPr lang="en-US" altLang="zh-CN" sz="4000"/>
          </a:p>
        </p:txBody>
      </p:sp>
      <p:sp>
        <p:nvSpPr>
          <p:cNvPr id="37" name="TextBox 36"/>
          <p:cNvSpPr txBox="1"/>
          <p:nvPr/>
        </p:nvSpPr>
        <p:spPr>
          <a:xfrm>
            <a:off x="0" y="2500306"/>
            <a:ext cx="3929090" cy="1200329"/>
          </a:xfrm>
          <a:prstGeom prst="rect">
            <a:avLst/>
          </a:prstGeom>
          <a:noFill/>
        </p:spPr>
        <p:txBody>
          <a:bodyPr wrap="square" rtlCol="0">
            <a:spAutoFit/>
          </a:bodyPr>
          <a:lstStyle/>
          <a:p>
            <a:r>
              <a:rPr lang="zh-CN" altLang="en-US" sz="3600" dirty="0" smtClean="0">
                <a:solidFill>
                  <a:srgbClr val="C00000"/>
                </a:solidFill>
              </a:rPr>
              <a:t>显性突变，</a:t>
            </a:r>
            <a:endParaRPr lang="en-US" altLang="zh-CN" sz="3600" dirty="0" smtClean="0">
              <a:solidFill>
                <a:srgbClr val="C00000"/>
              </a:solidFill>
            </a:endParaRPr>
          </a:p>
          <a:p>
            <a:r>
              <a:rPr lang="zh-CN" altLang="en-US" sz="3600" dirty="0" smtClean="0">
                <a:solidFill>
                  <a:srgbClr val="C00000"/>
                </a:solidFill>
              </a:rPr>
              <a:t>当代杂合就能表现</a:t>
            </a:r>
            <a:endParaRPr lang="zh-CN" altLang="en-US" sz="3600" dirty="0">
              <a:solidFill>
                <a:srgbClr val="C00000"/>
              </a:solidFill>
            </a:endParaRPr>
          </a:p>
        </p:txBody>
      </p:sp>
      <p:sp>
        <p:nvSpPr>
          <p:cNvPr id="38" name="TextBox 37"/>
          <p:cNvSpPr txBox="1"/>
          <p:nvPr/>
        </p:nvSpPr>
        <p:spPr>
          <a:xfrm>
            <a:off x="5214910" y="2428868"/>
            <a:ext cx="3929090" cy="1200329"/>
          </a:xfrm>
          <a:prstGeom prst="rect">
            <a:avLst/>
          </a:prstGeom>
          <a:noFill/>
        </p:spPr>
        <p:txBody>
          <a:bodyPr wrap="square" rtlCol="0">
            <a:spAutoFit/>
          </a:bodyPr>
          <a:lstStyle/>
          <a:p>
            <a:r>
              <a:rPr lang="zh-CN" altLang="en-US" sz="3600" dirty="0" smtClean="0">
                <a:solidFill>
                  <a:srgbClr val="C00000"/>
                </a:solidFill>
              </a:rPr>
              <a:t>            隐性突变，</a:t>
            </a:r>
            <a:endParaRPr lang="en-US" altLang="zh-CN" sz="3600" dirty="0" smtClean="0">
              <a:solidFill>
                <a:srgbClr val="C00000"/>
              </a:solidFill>
            </a:endParaRPr>
          </a:p>
          <a:p>
            <a:r>
              <a:rPr lang="zh-CN" altLang="en-US" sz="3600" dirty="0" smtClean="0">
                <a:solidFill>
                  <a:srgbClr val="C00000"/>
                </a:solidFill>
              </a:rPr>
              <a:t>后代纯合才能表现</a:t>
            </a:r>
            <a:endParaRPr lang="zh-CN" altLang="en-US" sz="3600"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0059"/>
                                        </p:tgtEl>
                                        <p:attrNameLst>
                                          <p:attrName>style.visibility</p:attrName>
                                        </p:attrNameLst>
                                      </p:cBhvr>
                                      <p:to>
                                        <p:strVal val="visible"/>
                                      </p:to>
                                    </p:set>
                                    <p:animEffect transition="in" filter="blinds(horizontal)">
                                      <p:cBhvr>
                                        <p:cTn id="7" dur="500"/>
                                        <p:tgtEl>
                                          <p:spTgt spid="13005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30060"/>
                                        </p:tgtEl>
                                        <p:attrNameLst>
                                          <p:attrName>style.visibility</p:attrName>
                                        </p:attrNameLst>
                                      </p:cBhvr>
                                      <p:to>
                                        <p:strVal val="visible"/>
                                      </p:to>
                                    </p:set>
                                    <p:animEffect transition="in" filter="blinds(horizontal)">
                                      <p:cBhvr>
                                        <p:cTn id="10" dur="500"/>
                                        <p:tgtEl>
                                          <p:spTgt spid="130060"/>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30061"/>
                                        </p:tgtEl>
                                        <p:attrNameLst>
                                          <p:attrName>style.visibility</p:attrName>
                                        </p:attrNameLst>
                                      </p:cBhvr>
                                      <p:to>
                                        <p:strVal val="visible"/>
                                      </p:to>
                                    </p:set>
                                    <p:animEffect transition="in" filter="blinds(horizontal)">
                                      <p:cBhvr>
                                        <p:cTn id="15" dur="500"/>
                                        <p:tgtEl>
                                          <p:spTgt spid="130061"/>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30062"/>
                                        </p:tgtEl>
                                        <p:attrNameLst>
                                          <p:attrName>style.visibility</p:attrName>
                                        </p:attrNameLst>
                                      </p:cBhvr>
                                      <p:to>
                                        <p:strVal val="visible"/>
                                      </p:to>
                                    </p:set>
                                    <p:animEffect transition="in" filter="blinds(horizontal)">
                                      <p:cBhvr>
                                        <p:cTn id="18" dur="500"/>
                                        <p:tgtEl>
                                          <p:spTgt spid="130062"/>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30063"/>
                                        </p:tgtEl>
                                        <p:attrNameLst>
                                          <p:attrName>style.visibility</p:attrName>
                                        </p:attrNameLst>
                                      </p:cBhvr>
                                      <p:to>
                                        <p:strVal val="visible"/>
                                      </p:to>
                                    </p:set>
                                    <p:animEffect transition="in" filter="blinds(horizontal)">
                                      <p:cBhvr>
                                        <p:cTn id="21" dur="500"/>
                                        <p:tgtEl>
                                          <p:spTgt spid="130063"/>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30064"/>
                                        </p:tgtEl>
                                        <p:attrNameLst>
                                          <p:attrName>style.visibility</p:attrName>
                                        </p:attrNameLst>
                                      </p:cBhvr>
                                      <p:to>
                                        <p:strVal val="visible"/>
                                      </p:to>
                                    </p:set>
                                    <p:animEffect transition="in" filter="blinds(horizontal)">
                                      <p:cBhvr>
                                        <p:cTn id="24" dur="500"/>
                                        <p:tgtEl>
                                          <p:spTgt spid="130064"/>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30066"/>
                                        </p:tgtEl>
                                        <p:attrNameLst>
                                          <p:attrName>style.visibility</p:attrName>
                                        </p:attrNameLst>
                                      </p:cBhvr>
                                      <p:to>
                                        <p:strVal val="visible"/>
                                      </p:to>
                                    </p:set>
                                    <p:animEffect transition="in" filter="blinds(horizontal)">
                                      <p:cBhvr>
                                        <p:cTn id="27" dur="500"/>
                                        <p:tgtEl>
                                          <p:spTgt spid="130066"/>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30067"/>
                                        </p:tgtEl>
                                        <p:attrNameLst>
                                          <p:attrName>style.visibility</p:attrName>
                                        </p:attrNameLst>
                                      </p:cBhvr>
                                      <p:to>
                                        <p:strVal val="visible"/>
                                      </p:to>
                                    </p:set>
                                    <p:animEffect transition="in" filter="blinds(horizontal)">
                                      <p:cBhvr>
                                        <p:cTn id="30" dur="500"/>
                                        <p:tgtEl>
                                          <p:spTgt spid="130067"/>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30069"/>
                                        </p:tgtEl>
                                        <p:attrNameLst>
                                          <p:attrName>style.visibility</p:attrName>
                                        </p:attrNameLst>
                                      </p:cBhvr>
                                      <p:to>
                                        <p:strVal val="visible"/>
                                      </p:to>
                                    </p:set>
                                    <p:animEffect transition="in" filter="blinds(horizontal)">
                                      <p:cBhvr>
                                        <p:cTn id="33" dur="500"/>
                                        <p:tgtEl>
                                          <p:spTgt spid="130069"/>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30070"/>
                                        </p:tgtEl>
                                        <p:attrNameLst>
                                          <p:attrName>style.visibility</p:attrName>
                                        </p:attrNameLst>
                                      </p:cBhvr>
                                      <p:to>
                                        <p:strVal val="visible"/>
                                      </p:to>
                                    </p:set>
                                    <p:animEffect transition="in" filter="blinds(horizontal)">
                                      <p:cBhvr>
                                        <p:cTn id="36" dur="500"/>
                                        <p:tgtEl>
                                          <p:spTgt spid="130070"/>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130071"/>
                                        </p:tgtEl>
                                        <p:attrNameLst>
                                          <p:attrName>style.visibility</p:attrName>
                                        </p:attrNameLst>
                                      </p:cBhvr>
                                      <p:to>
                                        <p:strVal val="visible"/>
                                      </p:to>
                                    </p:set>
                                    <p:animEffect transition="in" filter="blinds(horizontal)">
                                      <p:cBhvr>
                                        <p:cTn id="39" dur="500"/>
                                        <p:tgtEl>
                                          <p:spTgt spid="130071"/>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130072"/>
                                        </p:tgtEl>
                                        <p:attrNameLst>
                                          <p:attrName>style.visibility</p:attrName>
                                        </p:attrNameLst>
                                      </p:cBhvr>
                                      <p:to>
                                        <p:strVal val="visible"/>
                                      </p:to>
                                    </p:set>
                                    <p:animEffect transition="in" filter="blinds(horizontal)">
                                      <p:cBhvr>
                                        <p:cTn id="42" dur="500"/>
                                        <p:tgtEl>
                                          <p:spTgt spid="130072"/>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130073"/>
                                        </p:tgtEl>
                                        <p:attrNameLst>
                                          <p:attrName>style.visibility</p:attrName>
                                        </p:attrNameLst>
                                      </p:cBhvr>
                                      <p:to>
                                        <p:strVal val="visible"/>
                                      </p:to>
                                    </p:set>
                                    <p:animEffect transition="in" filter="blinds(horizontal)">
                                      <p:cBhvr>
                                        <p:cTn id="45" dur="500"/>
                                        <p:tgtEl>
                                          <p:spTgt spid="130073"/>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130074"/>
                                        </p:tgtEl>
                                        <p:attrNameLst>
                                          <p:attrName>style.visibility</p:attrName>
                                        </p:attrNameLst>
                                      </p:cBhvr>
                                      <p:to>
                                        <p:strVal val="visible"/>
                                      </p:to>
                                    </p:set>
                                    <p:animEffect transition="in" filter="blinds(horizontal)">
                                      <p:cBhvr>
                                        <p:cTn id="48" dur="500"/>
                                        <p:tgtEl>
                                          <p:spTgt spid="130074"/>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130075"/>
                                        </p:tgtEl>
                                        <p:attrNameLst>
                                          <p:attrName>style.visibility</p:attrName>
                                        </p:attrNameLst>
                                      </p:cBhvr>
                                      <p:to>
                                        <p:strVal val="visible"/>
                                      </p:to>
                                    </p:set>
                                    <p:animEffect transition="in" filter="blinds(horizontal)">
                                      <p:cBhvr>
                                        <p:cTn id="51" dur="500"/>
                                        <p:tgtEl>
                                          <p:spTgt spid="130075"/>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130076"/>
                                        </p:tgtEl>
                                        <p:attrNameLst>
                                          <p:attrName>style.visibility</p:attrName>
                                        </p:attrNameLst>
                                      </p:cBhvr>
                                      <p:to>
                                        <p:strVal val="visible"/>
                                      </p:to>
                                    </p:set>
                                    <p:animEffect transition="in" filter="blinds(horizontal)">
                                      <p:cBhvr>
                                        <p:cTn id="54" dur="500"/>
                                        <p:tgtEl>
                                          <p:spTgt spid="130076"/>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130077"/>
                                        </p:tgtEl>
                                        <p:attrNameLst>
                                          <p:attrName>style.visibility</p:attrName>
                                        </p:attrNameLst>
                                      </p:cBhvr>
                                      <p:to>
                                        <p:strVal val="visible"/>
                                      </p:to>
                                    </p:set>
                                    <p:animEffect transition="in" filter="blinds(horizontal)">
                                      <p:cBhvr>
                                        <p:cTn id="57" dur="500"/>
                                        <p:tgtEl>
                                          <p:spTgt spid="130077"/>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130078"/>
                                        </p:tgtEl>
                                        <p:attrNameLst>
                                          <p:attrName>style.visibility</p:attrName>
                                        </p:attrNameLst>
                                      </p:cBhvr>
                                      <p:to>
                                        <p:strVal val="visible"/>
                                      </p:to>
                                    </p:set>
                                    <p:animEffect transition="in" filter="blinds(horizontal)">
                                      <p:cBhvr>
                                        <p:cTn id="60" dur="500"/>
                                        <p:tgtEl>
                                          <p:spTgt spid="130078"/>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130079"/>
                                        </p:tgtEl>
                                        <p:attrNameLst>
                                          <p:attrName>style.visibility</p:attrName>
                                        </p:attrNameLst>
                                      </p:cBhvr>
                                      <p:to>
                                        <p:strVal val="visible"/>
                                      </p:to>
                                    </p:set>
                                    <p:animEffect transition="in" filter="blinds(horizontal)">
                                      <p:cBhvr>
                                        <p:cTn id="63" dur="500"/>
                                        <p:tgtEl>
                                          <p:spTgt spid="130079"/>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130080"/>
                                        </p:tgtEl>
                                        <p:attrNameLst>
                                          <p:attrName>style.visibility</p:attrName>
                                        </p:attrNameLst>
                                      </p:cBhvr>
                                      <p:to>
                                        <p:strVal val="visible"/>
                                      </p:to>
                                    </p:set>
                                    <p:animEffect transition="in" filter="blinds(horizontal)">
                                      <p:cBhvr>
                                        <p:cTn id="66" dur="500"/>
                                        <p:tgtEl>
                                          <p:spTgt spid="130080"/>
                                        </p:tgtEl>
                                      </p:cBhvr>
                                    </p:animEffect>
                                  </p:childTnLst>
                                </p:cTn>
                              </p:par>
                              <p:par>
                                <p:cTn id="67" presetID="3" presetClass="entr" presetSubtype="10" fill="hold" grpId="0" nodeType="withEffect">
                                  <p:stCondLst>
                                    <p:cond delay="0"/>
                                  </p:stCondLst>
                                  <p:childTnLst>
                                    <p:set>
                                      <p:cBhvr>
                                        <p:cTn id="68" dur="1" fill="hold">
                                          <p:stCondLst>
                                            <p:cond delay="0"/>
                                          </p:stCondLst>
                                        </p:cTn>
                                        <p:tgtEl>
                                          <p:spTgt spid="130081"/>
                                        </p:tgtEl>
                                        <p:attrNameLst>
                                          <p:attrName>style.visibility</p:attrName>
                                        </p:attrNameLst>
                                      </p:cBhvr>
                                      <p:to>
                                        <p:strVal val="visible"/>
                                      </p:to>
                                    </p:set>
                                    <p:animEffect transition="in" filter="blinds(horizontal)">
                                      <p:cBhvr>
                                        <p:cTn id="69" dur="500"/>
                                        <p:tgtEl>
                                          <p:spTgt spid="130081"/>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130082"/>
                                        </p:tgtEl>
                                        <p:attrNameLst>
                                          <p:attrName>style.visibility</p:attrName>
                                        </p:attrNameLst>
                                      </p:cBhvr>
                                      <p:to>
                                        <p:strVal val="visible"/>
                                      </p:to>
                                    </p:set>
                                    <p:animEffect transition="in" filter="blinds(horizontal)">
                                      <p:cBhvr>
                                        <p:cTn id="72" dur="500"/>
                                        <p:tgtEl>
                                          <p:spTgt spid="130082"/>
                                        </p:tgtEl>
                                      </p:cBhvr>
                                    </p:animEffect>
                                  </p:childTnLst>
                                </p:cTn>
                              </p:par>
                              <p:par>
                                <p:cTn id="73" presetID="3" presetClass="entr" presetSubtype="10" fill="hold" grpId="0" nodeType="withEffect">
                                  <p:stCondLst>
                                    <p:cond delay="0"/>
                                  </p:stCondLst>
                                  <p:childTnLst>
                                    <p:set>
                                      <p:cBhvr>
                                        <p:cTn id="74" dur="1" fill="hold">
                                          <p:stCondLst>
                                            <p:cond delay="0"/>
                                          </p:stCondLst>
                                        </p:cTn>
                                        <p:tgtEl>
                                          <p:spTgt spid="130083"/>
                                        </p:tgtEl>
                                        <p:attrNameLst>
                                          <p:attrName>style.visibility</p:attrName>
                                        </p:attrNameLst>
                                      </p:cBhvr>
                                      <p:to>
                                        <p:strVal val="visible"/>
                                      </p:to>
                                    </p:set>
                                    <p:animEffect transition="in" filter="blinds(horizontal)">
                                      <p:cBhvr>
                                        <p:cTn id="75" dur="500"/>
                                        <p:tgtEl>
                                          <p:spTgt spid="130083"/>
                                        </p:tgtEl>
                                      </p:cBhvr>
                                    </p:animEffect>
                                  </p:childTnLst>
                                </p:cTn>
                              </p:par>
                              <p:par>
                                <p:cTn id="76" presetID="3" presetClass="entr" presetSubtype="10" fill="hold" grpId="0" nodeType="withEffect">
                                  <p:stCondLst>
                                    <p:cond delay="0"/>
                                  </p:stCondLst>
                                  <p:childTnLst>
                                    <p:set>
                                      <p:cBhvr>
                                        <p:cTn id="77" dur="1" fill="hold">
                                          <p:stCondLst>
                                            <p:cond delay="0"/>
                                          </p:stCondLst>
                                        </p:cTn>
                                        <p:tgtEl>
                                          <p:spTgt spid="130084"/>
                                        </p:tgtEl>
                                        <p:attrNameLst>
                                          <p:attrName>style.visibility</p:attrName>
                                        </p:attrNameLst>
                                      </p:cBhvr>
                                      <p:to>
                                        <p:strVal val="visible"/>
                                      </p:to>
                                    </p:set>
                                    <p:animEffect transition="in" filter="blinds(horizontal)">
                                      <p:cBhvr>
                                        <p:cTn id="78" dur="500"/>
                                        <p:tgtEl>
                                          <p:spTgt spid="130084"/>
                                        </p:tgtEl>
                                      </p:cBhvr>
                                    </p:animEffect>
                                  </p:childTnLst>
                                </p:cTn>
                              </p:par>
                              <p:par>
                                <p:cTn id="79" presetID="3" presetClass="entr" presetSubtype="10" fill="hold" grpId="0" nodeType="withEffect">
                                  <p:stCondLst>
                                    <p:cond delay="0"/>
                                  </p:stCondLst>
                                  <p:childTnLst>
                                    <p:set>
                                      <p:cBhvr>
                                        <p:cTn id="80" dur="1" fill="hold">
                                          <p:stCondLst>
                                            <p:cond delay="0"/>
                                          </p:stCondLst>
                                        </p:cTn>
                                        <p:tgtEl>
                                          <p:spTgt spid="130085"/>
                                        </p:tgtEl>
                                        <p:attrNameLst>
                                          <p:attrName>style.visibility</p:attrName>
                                        </p:attrNameLst>
                                      </p:cBhvr>
                                      <p:to>
                                        <p:strVal val="visible"/>
                                      </p:to>
                                    </p:set>
                                    <p:animEffect transition="in" filter="blinds(horizontal)">
                                      <p:cBhvr>
                                        <p:cTn id="81" dur="500"/>
                                        <p:tgtEl>
                                          <p:spTgt spid="130085"/>
                                        </p:tgtEl>
                                      </p:cBhvr>
                                    </p:animEffect>
                                  </p:childTnLst>
                                </p:cTn>
                              </p:par>
                              <p:par>
                                <p:cTn id="82" presetID="3" presetClass="entr" presetSubtype="10" fill="hold" grpId="0" nodeType="withEffect">
                                  <p:stCondLst>
                                    <p:cond delay="0"/>
                                  </p:stCondLst>
                                  <p:childTnLst>
                                    <p:set>
                                      <p:cBhvr>
                                        <p:cTn id="83" dur="1" fill="hold">
                                          <p:stCondLst>
                                            <p:cond delay="0"/>
                                          </p:stCondLst>
                                        </p:cTn>
                                        <p:tgtEl>
                                          <p:spTgt spid="130086"/>
                                        </p:tgtEl>
                                        <p:attrNameLst>
                                          <p:attrName>style.visibility</p:attrName>
                                        </p:attrNameLst>
                                      </p:cBhvr>
                                      <p:to>
                                        <p:strVal val="visible"/>
                                      </p:to>
                                    </p:set>
                                    <p:animEffect transition="in" filter="blinds(horizontal)">
                                      <p:cBhvr>
                                        <p:cTn id="84" dur="500"/>
                                        <p:tgtEl>
                                          <p:spTgt spid="1300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9" grpId="0"/>
      <p:bldP spid="130060" grpId="0" animBg="1"/>
      <p:bldP spid="130061" grpId="0" animBg="1"/>
      <p:bldP spid="130062" grpId="0" animBg="1"/>
      <p:bldP spid="130063" grpId="0" animBg="1"/>
      <p:bldP spid="130064" grpId="0" animBg="1"/>
      <p:bldP spid="130066" grpId="0"/>
      <p:bldP spid="130067" grpId="0"/>
      <p:bldP spid="130069" grpId="0" animBg="1"/>
      <p:bldP spid="130070" grpId="0" animBg="1"/>
      <p:bldP spid="130071" grpId="0" animBg="1"/>
      <p:bldP spid="130072" grpId="0" animBg="1"/>
      <p:bldP spid="130073" grpId="0"/>
      <p:bldP spid="130074" grpId="0"/>
      <p:bldP spid="130075" grpId="0" animBg="1"/>
      <p:bldP spid="130076" grpId="0" animBg="1"/>
      <p:bldP spid="130077" grpId="0" animBg="1"/>
      <p:bldP spid="130078" grpId="0" animBg="1"/>
      <p:bldP spid="130079" grpId="0"/>
      <p:bldP spid="130080" grpId="0"/>
      <p:bldP spid="130081" grpId="0" animBg="1"/>
      <p:bldP spid="130082" grpId="0" animBg="1"/>
      <p:bldP spid="130083" grpId="0" animBg="1"/>
      <p:bldP spid="130084" grpId="0" animBg="1"/>
      <p:bldP spid="130085" grpId="0"/>
      <p:bldP spid="13008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2"/>
          <p:cNvSpPr>
            <a:spLocks noGrp="1"/>
          </p:cNvSpPr>
          <p:nvPr>
            <p:ph type="dt" sz="half" idx="11"/>
          </p:nvPr>
        </p:nvSpPr>
        <p:spPr/>
        <p:txBody>
          <a:bodyPr/>
          <a:lstStyle/>
          <a:p>
            <a:fld id="{E17A0FEC-37E1-434E-8105-29B62338AC05}" type="datetime1">
              <a:rPr lang="zh-CN" altLang="en-US"/>
              <a:pPr/>
              <a:t>2012-05-14</a:t>
            </a:fld>
            <a:endParaRPr lang="en-US" altLang="zh-CN"/>
          </a:p>
        </p:txBody>
      </p:sp>
      <p:sp>
        <p:nvSpPr>
          <p:cNvPr id="39938" name="Rectangle 2"/>
          <p:cNvSpPr>
            <a:spLocks noChangeArrowheads="1"/>
          </p:cNvSpPr>
          <p:nvPr/>
        </p:nvSpPr>
        <p:spPr bwMode="auto">
          <a:xfrm>
            <a:off x="1619250" y="549275"/>
            <a:ext cx="5715000" cy="641350"/>
          </a:xfrm>
          <a:prstGeom prst="rect">
            <a:avLst/>
          </a:prstGeom>
          <a:noFill/>
          <a:ln w="9525">
            <a:noFill/>
            <a:miter lim="800000"/>
            <a:headEnd/>
            <a:tailEnd/>
          </a:ln>
          <a:effectLst/>
        </p:spPr>
        <p:txBody>
          <a:bodyPr anchor="ctr"/>
          <a:lstStyle/>
          <a:p>
            <a:pPr algn="ctr"/>
            <a:r>
              <a:rPr lang="en-US" altLang="zh-CN" sz="3600">
                <a:solidFill>
                  <a:srgbClr val="003300"/>
                </a:solidFill>
                <a:latin typeface="楷体_GB2312" pitchFamily="49" charset="-122"/>
                <a:ea typeface="楷体_GB2312" pitchFamily="49" charset="-122"/>
              </a:rPr>
              <a:t>(</a:t>
            </a:r>
            <a:r>
              <a:rPr lang="zh-CN" altLang="en-US" sz="3600">
                <a:solidFill>
                  <a:srgbClr val="003300"/>
                </a:solidFill>
                <a:latin typeface="楷体_GB2312" pitchFamily="49" charset="-122"/>
                <a:ea typeface="楷体_GB2312" pitchFamily="49" charset="-122"/>
              </a:rPr>
              <a:t>五</a:t>
            </a:r>
            <a:r>
              <a:rPr lang="en-US" altLang="zh-CN" sz="3600">
                <a:solidFill>
                  <a:srgbClr val="003300"/>
                </a:solidFill>
                <a:latin typeface="楷体_GB2312" pitchFamily="49" charset="-122"/>
                <a:ea typeface="楷体_GB2312" pitchFamily="49" charset="-122"/>
              </a:rPr>
              <a:t>)</a:t>
            </a:r>
            <a:r>
              <a:rPr lang="zh-CN" altLang="en-US" sz="3600">
                <a:solidFill>
                  <a:srgbClr val="003300"/>
                </a:solidFill>
                <a:latin typeface="楷体_GB2312" pitchFamily="49" charset="-122"/>
                <a:ea typeface="楷体_GB2312" pitchFamily="49" charset="-122"/>
              </a:rPr>
              <a:t>基因突变的意义</a:t>
            </a:r>
          </a:p>
        </p:txBody>
      </p:sp>
      <p:sp>
        <p:nvSpPr>
          <p:cNvPr id="39939" name="Text Box 3"/>
          <p:cNvSpPr txBox="1">
            <a:spLocks noChangeArrowheads="1"/>
          </p:cNvSpPr>
          <p:nvPr/>
        </p:nvSpPr>
        <p:spPr bwMode="gray">
          <a:xfrm>
            <a:off x="2339975" y="1773238"/>
            <a:ext cx="5554663" cy="2409825"/>
          </a:xfrm>
          <a:prstGeom prst="rect">
            <a:avLst/>
          </a:prstGeom>
          <a:noFill/>
          <a:ln w="9525">
            <a:noFill/>
            <a:miter lim="800000"/>
            <a:headEnd/>
            <a:tailEnd/>
          </a:ln>
          <a:effectLst/>
        </p:spPr>
        <p:txBody>
          <a:bodyPr>
            <a:spAutoFit/>
          </a:bodyPr>
          <a:lstStyle/>
          <a:p>
            <a:pPr>
              <a:spcBef>
                <a:spcPct val="50000"/>
              </a:spcBef>
            </a:pPr>
            <a:r>
              <a:rPr lang="en-US" altLang="zh-CN" sz="4400">
                <a:latin typeface="Times New Roman" pitchFamily="18" charset="0"/>
                <a:ea typeface="宋体" pitchFamily="2" charset="-122"/>
              </a:rPr>
              <a:t>    </a:t>
            </a:r>
            <a:r>
              <a:rPr lang="zh-CN" altLang="en-US" sz="3600">
                <a:latin typeface="Times New Roman" pitchFamily="18" charset="0"/>
                <a:ea typeface="宋体" pitchFamily="2" charset="-122"/>
              </a:rPr>
              <a:t>生物变异的</a:t>
            </a:r>
            <a:r>
              <a:rPr lang="zh-CN" altLang="en-US" sz="3600">
                <a:solidFill>
                  <a:srgbClr val="FF0066"/>
                </a:solidFill>
                <a:latin typeface="Times New Roman" pitchFamily="18" charset="0"/>
                <a:ea typeface="宋体" pitchFamily="2" charset="-122"/>
              </a:rPr>
              <a:t>根本来源</a:t>
            </a:r>
            <a:r>
              <a:rPr lang="zh-CN" altLang="en-US" sz="3600">
                <a:latin typeface="Times New Roman" pitchFamily="18" charset="0"/>
                <a:ea typeface="宋体" pitchFamily="2" charset="-122"/>
              </a:rPr>
              <a:t>，为生物进化提供了最初的原始材料</a:t>
            </a:r>
            <a:r>
              <a:rPr lang="en-US" altLang="zh-CN" sz="3600">
                <a:latin typeface="Times New Roman" pitchFamily="18" charset="0"/>
                <a:ea typeface="宋体" pitchFamily="2" charset="-122"/>
              </a:rPr>
              <a:t>,</a:t>
            </a:r>
            <a:r>
              <a:rPr kumimoji="1" lang="zh-CN" altLang="en-US" sz="3600">
                <a:latin typeface="Times New Roman" pitchFamily="18" charset="0"/>
                <a:ea typeface="宋体" pitchFamily="2" charset="-122"/>
              </a:rPr>
              <a:t>能使生物的性状出现差别。</a:t>
            </a:r>
          </a:p>
        </p:txBody>
      </p:sp>
      <p:sp>
        <p:nvSpPr>
          <p:cNvPr id="39940" name="Rectangle 4"/>
          <p:cNvSpPr>
            <a:spLocks noChangeArrowheads="1"/>
          </p:cNvSpPr>
          <p:nvPr/>
        </p:nvSpPr>
        <p:spPr bwMode="auto">
          <a:xfrm>
            <a:off x="609600" y="4495800"/>
            <a:ext cx="4141788" cy="762000"/>
          </a:xfrm>
          <a:prstGeom prst="rect">
            <a:avLst/>
          </a:prstGeom>
          <a:noFill/>
          <a:ln w="9525">
            <a:noFill/>
            <a:miter lim="800000"/>
            <a:headEnd/>
            <a:tailEnd/>
          </a:ln>
          <a:effectLst/>
        </p:spPr>
        <p:txBody>
          <a:bodyPr anchor="b"/>
          <a:lstStyle/>
          <a:p>
            <a:r>
              <a:rPr kumimoji="1" lang="zh-CN" altLang="en-US" sz="3600">
                <a:solidFill>
                  <a:srgbClr val="000099"/>
                </a:solidFill>
                <a:latin typeface="宋体" pitchFamily="2" charset="-122"/>
                <a:ea typeface="宋体" pitchFamily="2" charset="-122"/>
              </a:rPr>
              <a:t>基因突变的结果：</a:t>
            </a:r>
            <a:r>
              <a:rPr kumimoji="1" lang="zh-CN" altLang="en-US" sz="3200">
                <a:solidFill>
                  <a:srgbClr val="000099"/>
                </a:solidFill>
                <a:latin typeface="Times New Roman" pitchFamily="18" charset="0"/>
                <a:ea typeface="宋体" pitchFamily="2" charset="-122"/>
              </a:rPr>
              <a:t> </a:t>
            </a:r>
          </a:p>
        </p:txBody>
      </p:sp>
      <p:sp>
        <p:nvSpPr>
          <p:cNvPr id="39941" name="Rectangle 5"/>
          <p:cNvSpPr>
            <a:spLocks noChangeArrowheads="1"/>
          </p:cNvSpPr>
          <p:nvPr/>
        </p:nvSpPr>
        <p:spPr bwMode="auto">
          <a:xfrm>
            <a:off x="1331913" y="5516563"/>
            <a:ext cx="6913562" cy="762000"/>
          </a:xfrm>
          <a:prstGeom prst="rect">
            <a:avLst/>
          </a:prstGeom>
          <a:noFill/>
          <a:ln w="9525">
            <a:noFill/>
            <a:miter lim="800000"/>
            <a:headEnd/>
            <a:tailEnd/>
          </a:ln>
          <a:effectLst/>
        </p:spPr>
        <p:txBody>
          <a:bodyPr anchor="b"/>
          <a:lstStyle/>
          <a:p>
            <a:r>
              <a:rPr kumimoji="1" lang="zh-CN" altLang="en-US" sz="3600" dirty="0">
                <a:solidFill>
                  <a:srgbClr val="070605"/>
                </a:solidFill>
                <a:latin typeface="宋体" pitchFamily="2" charset="-122"/>
                <a:ea typeface="宋体" pitchFamily="2" charset="-122"/>
              </a:rPr>
              <a:t>使一个基因变成它的</a:t>
            </a:r>
            <a:r>
              <a:rPr kumimoji="1" lang="zh-CN" altLang="en-US" sz="3600" dirty="0">
                <a:solidFill>
                  <a:srgbClr val="FF0000"/>
                </a:solidFill>
                <a:latin typeface="宋体" pitchFamily="2" charset="-122"/>
                <a:ea typeface="宋体" pitchFamily="2" charset="-122"/>
              </a:rPr>
              <a:t>等位基因，</a:t>
            </a:r>
            <a:r>
              <a:rPr kumimoji="1" lang="zh-CN" altLang="en-US" sz="3200" dirty="0">
                <a:solidFill>
                  <a:srgbClr val="000099"/>
                </a:solidFill>
                <a:latin typeface="Times New Roman" pitchFamily="18" charset="0"/>
                <a:ea typeface="宋体" pitchFamily="2" charset="-122"/>
              </a:rPr>
              <a:t> 也就是说基因库里多了一种等位基因</a:t>
            </a:r>
          </a:p>
        </p:txBody>
      </p:sp>
      <p:sp>
        <p:nvSpPr>
          <p:cNvPr id="39942" name="Text Box 6"/>
          <p:cNvSpPr txBox="1">
            <a:spLocks noChangeArrowheads="1"/>
          </p:cNvSpPr>
          <p:nvPr/>
        </p:nvSpPr>
        <p:spPr bwMode="gray">
          <a:xfrm>
            <a:off x="7620000" y="6483350"/>
            <a:ext cx="1143000" cy="366713"/>
          </a:xfrm>
          <a:prstGeom prst="rect">
            <a:avLst/>
          </a:prstGeom>
          <a:solidFill>
            <a:schemeClr val="bg1"/>
          </a:solidFill>
          <a:ln w="9525">
            <a:noFill/>
            <a:miter lim="800000"/>
            <a:headEnd/>
            <a:tailEnd/>
          </a:ln>
          <a:effectLst/>
        </p:spPr>
        <p:txBody>
          <a:bodyPr>
            <a:spAutoFit/>
          </a:bodyPr>
          <a:lstStyle/>
          <a:p>
            <a:pPr>
              <a:spcBef>
                <a:spcPct val="50000"/>
              </a:spcBef>
            </a:pPr>
            <a:endParaRPr lang="zh-CN" altLang="zh-CN">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9938"/>
                                        </p:tgtEl>
                                        <p:attrNameLst>
                                          <p:attrName>style.visibility</p:attrName>
                                        </p:attrNameLst>
                                      </p:cBhvr>
                                      <p:to>
                                        <p:strVal val="visible"/>
                                      </p:to>
                                    </p:set>
                                    <p:animEffect transition="in" filter="strips(downLeft)">
                                      <p:cBhvr>
                                        <p:cTn id="7" dur="500"/>
                                        <p:tgtEl>
                                          <p:spTgt spid="3993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9939"/>
                                        </p:tgtEl>
                                        <p:attrNameLst>
                                          <p:attrName>style.visibility</p:attrName>
                                        </p:attrNameLst>
                                      </p:cBhvr>
                                      <p:to>
                                        <p:strVal val="visible"/>
                                      </p:to>
                                    </p:set>
                                    <p:animEffect transition="in" filter="checkerboard(across)">
                                      <p:cBhvr>
                                        <p:cTn id="12" dur="500"/>
                                        <p:tgtEl>
                                          <p:spTgt spid="39939"/>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9940"/>
                                        </p:tgtEl>
                                        <p:attrNameLst>
                                          <p:attrName>style.visibility</p:attrName>
                                        </p:attrNameLst>
                                      </p:cBhvr>
                                      <p:to>
                                        <p:strVal val="visible"/>
                                      </p:to>
                                    </p:set>
                                    <p:animEffect transition="in" filter="randombar(horizontal)">
                                      <p:cBhvr>
                                        <p:cTn id="17" dur="500"/>
                                        <p:tgtEl>
                                          <p:spTgt spid="39940"/>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grpId="0" nodeType="clickEffect">
                                  <p:stCondLst>
                                    <p:cond delay="0"/>
                                  </p:stCondLst>
                                  <p:childTnLst>
                                    <p:set>
                                      <p:cBhvr>
                                        <p:cTn id="21" dur="1" fill="hold">
                                          <p:stCondLst>
                                            <p:cond delay="0"/>
                                          </p:stCondLst>
                                        </p:cTn>
                                        <p:tgtEl>
                                          <p:spTgt spid="39941"/>
                                        </p:tgtEl>
                                        <p:attrNameLst>
                                          <p:attrName>style.visibility</p:attrName>
                                        </p:attrNameLst>
                                      </p:cBhvr>
                                      <p:to>
                                        <p:strVal val="visible"/>
                                      </p:to>
                                    </p:set>
                                    <p:animEffect transition="in" filter="barn(inHorizontal)">
                                      <p:cBhvr>
                                        <p:cTn id="22" dur="500"/>
                                        <p:tgtEl>
                                          <p:spTgt spid="399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p:bldP spid="39939" grpId="0" autoUpdateAnimBg="0"/>
      <p:bldP spid="39940" grpId="0" autoUpdateAnimBg="0"/>
      <p:bldP spid="39941"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4"/>
          <p:cNvSpPr>
            <a:spLocks noGrp="1"/>
          </p:cNvSpPr>
          <p:nvPr>
            <p:ph type="dt" sz="half" idx="11"/>
          </p:nvPr>
        </p:nvSpPr>
        <p:spPr/>
        <p:txBody>
          <a:bodyPr/>
          <a:lstStyle/>
          <a:p>
            <a:fld id="{21E5F8C9-75CA-4EF6-B5A9-F68D11621420}" type="datetime1">
              <a:rPr lang="zh-CN" altLang="en-US"/>
              <a:pPr/>
              <a:t>2012-05-14</a:t>
            </a:fld>
            <a:endParaRPr lang="en-US" altLang="zh-CN"/>
          </a:p>
        </p:txBody>
      </p:sp>
      <p:sp>
        <p:nvSpPr>
          <p:cNvPr id="64516" name="Rectangle 4"/>
          <p:cNvSpPr>
            <a:spLocks noChangeArrowheads="1"/>
          </p:cNvSpPr>
          <p:nvPr/>
        </p:nvSpPr>
        <p:spPr bwMode="auto">
          <a:xfrm>
            <a:off x="323850" y="2636838"/>
            <a:ext cx="8513763" cy="1554162"/>
          </a:xfrm>
          <a:prstGeom prst="rect">
            <a:avLst/>
          </a:prstGeom>
          <a:noFill/>
          <a:ln w="9525">
            <a:noFill/>
            <a:miter lim="800000"/>
            <a:headEnd/>
            <a:tailEnd/>
          </a:ln>
          <a:effectLst/>
        </p:spPr>
        <p:txBody>
          <a:bodyPr anchor="ctr">
            <a:spAutoFit/>
          </a:bodyPr>
          <a:lstStyle/>
          <a:p>
            <a:r>
              <a:rPr kumimoji="1" lang="en-US" altLang="zh-CN" sz="3200">
                <a:solidFill>
                  <a:srgbClr val="0000FF"/>
                </a:solidFill>
                <a:latin typeface="楷体_GB2312" pitchFamily="49" charset="-122"/>
                <a:ea typeface="楷体_GB2312" pitchFamily="49" charset="-122"/>
              </a:rPr>
              <a:t>5.</a:t>
            </a:r>
            <a:r>
              <a:rPr kumimoji="1" lang="zh-CN" altLang="en-US" sz="3200">
                <a:solidFill>
                  <a:srgbClr val="0000FF"/>
                </a:solidFill>
                <a:latin typeface="楷体_GB2312" pitchFamily="49" charset="-122"/>
                <a:ea typeface="楷体_GB2312" pitchFamily="49" charset="-122"/>
              </a:rPr>
              <a:t>诱发突变与自然突变相比，正确的是　</a:t>
            </a:r>
            <a:r>
              <a:rPr kumimoji="1" lang="zh-CN" altLang="en-US" sz="3200">
                <a:latin typeface="楷体_GB2312" pitchFamily="49" charset="-122"/>
                <a:ea typeface="楷体_GB2312" pitchFamily="49" charset="-122"/>
              </a:rPr>
              <a:t>　　 </a:t>
            </a:r>
          </a:p>
          <a:p>
            <a:r>
              <a:rPr kumimoji="1" lang="zh-CN" altLang="en-US" sz="3200">
                <a:latin typeface="楷体_GB2312" pitchFamily="49" charset="-122"/>
                <a:ea typeface="楷体_GB2312" pitchFamily="49" charset="-122"/>
              </a:rPr>
              <a:t>  </a:t>
            </a:r>
            <a:r>
              <a:rPr kumimoji="1" lang="en-US" altLang="zh-CN" sz="3200">
                <a:latin typeface="楷体_GB2312" pitchFamily="49" charset="-122"/>
                <a:ea typeface="楷体_GB2312" pitchFamily="49" charset="-122"/>
              </a:rPr>
              <a:t>A</a:t>
            </a:r>
            <a:r>
              <a:rPr kumimoji="1" lang="zh-CN" altLang="en-US" sz="3200">
                <a:latin typeface="楷体_GB2312" pitchFamily="49" charset="-122"/>
                <a:ea typeface="楷体_GB2312" pitchFamily="49" charset="-122"/>
              </a:rPr>
              <a:t>．都是有利的       </a:t>
            </a:r>
            <a:r>
              <a:rPr kumimoji="1" lang="en-US" altLang="zh-CN" sz="3200">
                <a:latin typeface="楷体_GB2312" pitchFamily="49" charset="-122"/>
                <a:ea typeface="楷体_GB2312" pitchFamily="49" charset="-122"/>
              </a:rPr>
              <a:t>B</a:t>
            </a:r>
            <a:r>
              <a:rPr kumimoji="1" lang="zh-CN" altLang="en-US" sz="3200">
                <a:latin typeface="楷体_GB2312" pitchFamily="49" charset="-122"/>
                <a:ea typeface="楷体_GB2312" pitchFamily="49" charset="-122"/>
              </a:rPr>
              <a:t>．都是定向的</a:t>
            </a:r>
          </a:p>
          <a:p>
            <a:r>
              <a:rPr kumimoji="1" lang="zh-CN" altLang="en-US" sz="3200">
                <a:latin typeface="楷体_GB2312" pitchFamily="49" charset="-122"/>
                <a:ea typeface="楷体_GB2312" pitchFamily="49" charset="-122"/>
              </a:rPr>
              <a:t>  </a:t>
            </a:r>
            <a:r>
              <a:rPr kumimoji="1" lang="en-US" altLang="zh-CN" sz="3200">
                <a:latin typeface="楷体_GB2312" pitchFamily="49" charset="-122"/>
                <a:ea typeface="楷体_GB2312" pitchFamily="49" charset="-122"/>
              </a:rPr>
              <a:t>C</a:t>
            </a:r>
            <a:r>
              <a:rPr kumimoji="1" lang="zh-CN" altLang="en-US" sz="3200">
                <a:latin typeface="楷体_GB2312" pitchFamily="49" charset="-122"/>
                <a:ea typeface="楷体_GB2312" pitchFamily="49" charset="-122"/>
              </a:rPr>
              <a:t>．都是隐性突变     </a:t>
            </a:r>
            <a:r>
              <a:rPr kumimoji="1" lang="en-US" altLang="zh-CN" sz="3200">
                <a:latin typeface="楷体_GB2312" pitchFamily="49" charset="-122"/>
                <a:ea typeface="楷体_GB2312" pitchFamily="49" charset="-122"/>
              </a:rPr>
              <a:t>D</a:t>
            </a:r>
            <a:r>
              <a:rPr kumimoji="1" lang="zh-CN" altLang="en-US" sz="3200">
                <a:latin typeface="楷体_GB2312" pitchFamily="49" charset="-122"/>
                <a:ea typeface="楷体_GB2312" pitchFamily="49" charset="-122"/>
              </a:rPr>
              <a:t>．诱发突变率高</a:t>
            </a:r>
          </a:p>
        </p:txBody>
      </p:sp>
      <p:sp>
        <p:nvSpPr>
          <p:cNvPr id="64517" name="Text Box 5"/>
          <p:cNvSpPr txBox="1">
            <a:spLocks noChangeArrowheads="1"/>
          </p:cNvSpPr>
          <p:nvPr/>
        </p:nvSpPr>
        <p:spPr bwMode="gray">
          <a:xfrm>
            <a:off x="7740650" y="2636838"/>
            <a:ext cx="1079500" cy="641350"/>
          </a:xfrm>
          <a:prstGeom prst="rect">
            <a:avLst/>
          </a:prstGeom>
          <a:noFill/>
          <a:ln w="9525">
            <a:noFill/>
            <a:miter lim="800000"/>
            <a:headEnd/>
            <a:tailEnd/>
          </a:ln>
          <a:effectLst/>
        </p:spPr>
        <p:txBody>
          <a:bodyPr>
            <a:spAutoFit/>
          </a:bodyPr>
          <a:lstStyle/>
          <a:p>
            <a:pPr>
              <a:spcBef>
                <a:spcPct val="50000"/>
              </a:spcBef>
            </a:pPr>
            <a:r>
              <a:rPr lang="en-US" altLang="zh-CN" sz="3600">
                <a:solidFill>
                  <a:srgbClr val="FF0000"/>
                </a:solidFill>
                <a:ea typeface="宋体" pitchFamily="2" charset="-122"/>
              </a:rPr>
              <a:t>D</a:t>
            </a:r>
          </a:p>
        </p:txBody>
      </p:sp>
      <p:sp>
        <p:nvSpPr>
          <p:cNvPr id="64518" name="Text Box 6"/>
          <p:cNvSpPr txBox="1">
            <a:spLocks noChangeArrowheads="1"/>
          </p:cNvSpPr>
          <p:nvPr/>
        </p:nvSpPr>
        <p:spPr bwMode="gray">
          <a:xfrm>
            <a:off x="2159000" y="549275"/>
            <a:ext cx="2773363" cy="641350"/>
          </a:xfrm>
          <a:prstGeom prst="rect">
            <a:avLst/>
          </a:prstGeom>
          <a:noFill/>
          <a:ln w="9525">
            <a:noFill/>
            <a:miter lim="800000"/>
            <a:headEnd/>
            <a:tailEnd/>
          </a:ln>
          <a:effectLst/>
        </p:spPr>
        <p:txBody>
          <a:bodyPr>
            <a:spAutoFit/>
          </a:bodyPr>
          <a:lstStyle/>
          <a:p>
            <a:pPr>
              <a:spcBef>
                <a:spcPct val="50000"/>
              </a:spcBef>
            </a:pPr>
            <a:r>
              <a:rPr lang="zh-CN" altLang="en-US" sz="3600" dirty="0" smtClean="0">
                <a:solidFill>
                  <a:srgbClr val="FFFF00"/>
                </a:solidFill>
                <a:ea typeface="宋体" pitchFamily="2" charset="-122"/>
              </a:rPr>
              <a:t>经典</a:t>
            </a:r>
            <a:r>
              <a:rPr lang="zh-CN" altLang="en-US" sz="3600" dirty="0">
                <a:solidFill>
                  <a:srgbClr val="FFFF00"/>
                </a:solidFill>
                <a:ea typeface="宋体" pitchFamily="2" charset="-122"/>
              </a:rPr>
              <a:t>例题</a:t>
            </a:r>
          </a:p>
        </p:txBody>
      </p:sp>
      <p:sp>
        <p:nvSpPr>
          <p:cNvPr id="64519" name="Text Box 7"/>
          <p:cNvSpPr txBox="1">
            <a:spLocks noChangeArrowheads="1"/>
          </p:cNvSpPr>
          <p:nvPr/>
        </p:nvSpPr>
        <p:spPr bwMode="gray">
          <a:xfrm>
            <a:off x="7620000" y="6491288"/>
            <a:ext cx="1143000" cy="366712"/>
          </a:xfrm>
          <a:prstGeom prst="rect">
            <a:avLst/>
          </a:prstGeom>
          <a:solidFill>
            <a:schemeClr val="bg1"/>
          </a:solidFill>
          <a:ln w="9525">
            <a:noFill/>
            <a:miter lim="800000"/>
            <a:headEnd/>
            <a:tailEnd/>
          </a:ln>
          <a:effectLst/>
        </p:spPr>
        <p:txBody>
          <a:bodyPr>
            <a:spAutoFit/>
          </a:bodyPr>
          <a:lstStyle/>
          <a:p>
            <a:pPr>
              <a:spcBef>
                <a:spcPct val="50000"/>
              </a:spcBef>
            </a:pPr>
            <a:endParaRPr lang="zh-CN" altLang="zh-CN">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4517"/>
                                        </p:tgtEl>
                                        <p:attrNameLst>
                                          <p:attrName>style.visibility</p:attrName>
                                        </p:attrNameLst>
                                      </p:cBhvr>
                                      <p:to>
                                        <p:strVal val="visible"/>
                                      </p:to>
                                    </p:set>
                                    <p:animEffect transition="in" filter="slide(fromBottom)">
                                      <p:cBhvr>
                                        <p:cTn id="7" dur="500"/>
                                        <p:tgtEl>
                                          <p:spTgt spid="645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2"/>
          <p:cNvSpPr>
            <a:spLocks noGrp="1"/>
          </p:cNvSpPr>
          <p:nvPr>
            <p:ph type="dt" sz="half" idx="11"/>
          </p:nvPr>
        </p:nvSpPr>
        <p:spPr/>
        <p:txBody>
          <a:bodyPr/>
          <a:lstStyle/>
          <a:p>
            <a:fld id="{6BD43B58-EEFF-4A58-A636-AAB4D3E5E8A3}" type="datetime1">
              <a:rPr lang="zh-CN" altLang="en-US"/>
              <a:pPr/>
              <a:t>2012-05-14</a:t>
            </a:fld>
            <a:endParaRPr lang="en-US" altLang="zh-CN"/>
          </a:p>
        </p:txBody>
      </p:sp>
      <p:sp>
        <p:nvSpPr>
          <p:cNvPr id="66562" name="Rectangle 2"/>
          <p:cNvSpPr>
            <a:spLocks noChangeArrowheads="1"/>
          </p:cNvSpPr>
          <p:nvPr/>
        </p:nvSpPr>
        <p:spPr bwMode="auto">
          <a:xfrm>
            <a:off x="539750" y="1412875"/>
            <a:ext cx="8305800" cy="2041525"/>
          </a:xfrm>
          <a:prstGeom prst="rect">
            <a:avLst/>
          </a:prstGeom>
          <a:noFill/>
          <a:ln w="12700" cap="sq">
            <a:noFill/>
            <a:miter lim="800000"/>
            <a:headEnd type="none" w="sm" len="sm"/>
            <a:tailEnd type="none" w="sm" len="sm"/>
          </a:ln>
          <a:effectLst/>
        </p:spPr>
        <p:txBody>
          <a:bodyPr>
            <a:spAutoFit/>
          </a:bodyPr>
          <a:lstStyle/>
          <a:p>
            <a:pPr>
              <a:spcBef>
                <a:spcPct val="50000"/>
              </a:spcBef>
            </a:pPr>
            <a:r>
              <a:rPr kumimoji="1" lang="en-US" altLang="zh-CN" sz="3200">
                <a:solidFill>
                  <a:schemeClr val="tx2"/>
                </a:solidFill>
                <a:latin typeface="Times New Roman" pitchFamily="18" charset="0"/>
                <a:ea typeface="宋体" pitchFamily="2" charset="-122"/>
              </a:rPr>
              <a:t>6 .</a:t>
            </a:r>
            <a:r>
              <a:rPr kumimoji="1" lang="zh-CN" altLang="en-US" sz="3200">
                <a:solidFill>
                  <a:schemeClr val="tx2"/>
                </a:solidFill>
                <a:latin typeface="Times New Roman" pitchFamily="18" charset="0"/>
                <a:ea typeface="宋体" pitchFamily="2" charset="-122"/>
              </a:rPr>
              <a:t>大丽花的红色</a:t>
            </a:r>
            <a:r>
              <a:rPr kumimoji="1" lang="en-US" altLang="zh-CN" sz="3200">
                <a:solidFill>
                  <a:schemeClr val="tx2"/>
                </a:solidFill>
                <a:latin typeface="Times New Roman" pitchFamily="18" charset="0"/>
                <a:ea typeface="宋体" pitchFamily="2" charset="-122"/>
              </a:rPr>
              <a:t>( C )</a:t>
            </a:r>
            <a:r>
              <a:rPr kumimoji="1" lang="zh-CN" altLang="en-US" sz="3200">
                <a:solidFill>
                  <a:schemeClr val="tx2"/>
                </a:solidFill>
                <a:latin typeface="Times New Roman" pitchFamily="18" charset="0"/>
                <a:ea typeface="宋体" pitchFamily="2" charset="-122"/>
              </a:rPr>
              <a:t>对白色</a:t>
            </a:r>
            <a:r>
              <a:rPr kumimoji="1" lang="en-US" altLang="zh-CN" sz="3200">
                <a:solidFill>
                  <a:schemeClr val="tx2"/>
                </a:solidFill>
                <a:latin typeface="Times New Roman" pitchFamily="18" charset="0"/>
                <a:ea typeface="宋体" pitchFamily="2" charset="-122"/>
              </a:rPr>
              <a:t>( c )</a:t>
            </a:r>
            <a:r>
              <a:rPr kumimoji="1" lang="zh-CN" altLang="en-US" sz="3200">
                <a:solidFill>
                  <a:schemeClr val="tx2"/>
                </a:solidFill>
                <a:latin typeface="Times New Roman" pitchFamily="18" charset="0"/>
                <a:ea typeface="宋体" pitchFamily="2" charset="-122"/>
              </a:rPr>
              <a:t>为显性，一株杂合的大丽花植株有许多分枝，盛开众多红色花朵，其中有一朵花半边红色半边白色，这可能是哪个部位的</a:t>
            </a:r>
            <a:r>
              <a:rPr kumimoji="1" lang="en-US" altLang="zh-CN" sz="3200">
                <a:solidFill>
                  <a:schemeClr val="tx2"/>
                </a:solidFill>
                <a:latin typeface="Times New Roman" pitchFamily="18" charset="0"/>
                <a:ea typeface="宋体" pitchFamily="2" charset="-122"/>
              </a:rPr>
              <a:t>C</a:t>
            </a:r>
            <a:r>
              <a:rPr kumimoji="1" lang="zh-CN" altLang="en-US" sz="3200">
                <a:solidFill>
                  <a:schemeClr val="tx2"/>
                </a:solidFill>
                <a:latin typeface="Times New Roman" pitchFamily="18" charset="0"/>
                <a:ea typeface="宋体" pitchFamily="2" charset="-122"/>
              </a:rPr>
              <a:t>基因突变为</a:t>
            </a:r>
            <a:r>
              <a:rPr kumimoji="1" lang="en-US" altLang="zh-CN" sz="3200">
                <a:solidFill>
                  <a:schemeClr val="tx2"/>
                </a:solidFill>
                <a:latin typeface="Times New Roman" pitchFamily="18" charset="0"/>
                <a:ea typeface="宋体" pitchFamily="2" charset="-122"/>
              </a:rPr>
              <a:t>c</a:t>
            </a:r>
            <a:r>
              <a:rPr kumimoji="1" lang="zh-CN" altLang="en-US" sz="3200">
                <a:solidFill>
                  <a:schemeClr val="tx2"/>
                </a:solidFill>
                <a:latin typeface="Times New Roman" pitchFamily="18" charset="0"/>
                <a:ea typeface="宋体" pitchFamily="2" charset="-122"/>
              </a:rPr>
              <a:t>造成的？</a:t>
            </a:r>
          </a:p>
        </p:txBody>
      </p:sp>
      <p:sp>
        <p:nvSpPr>
          <p:cNvPr id="66564" name="Rectangle 4"/>
          <p:cNvSpPr>
            <a:spLocks noChangeArrowheads="1"/>
          </p:cNvSpPr>
          <p:nvPr/>
        </p:nvSpPr>
        <p:spPr bwMode="auto">
          <a:xfrm>
            <a:off x="838200" y="3505200"/>
            <a:ext cx="7924800" cy="2443163"/>
          </a:xfrm>
          <a:prstGeom prst="rect">
            <a:avLst/>
          </a:prstGeom>
          <a:noFill/>
          <a:ln w="12700" cap="sq">
            <a:noFill/>
            <a:miter lim="800000"/>
            <a:headEnd type="none" w="sm" len="sm"/>
            <a:tailEnd type="none" w="sm" len="sm"/>
          </a:ln>
          <a:effectLst/>
        </p:spPr>
        <p:txBody>
          <a:bodyPr>
            <a:spAutoFit/>
          </a:bodyPr>
          <a:lstStyle/>
          <a:p>
            <a:pPr>
              <a:spcBef>
                <a:spcPct val="50000"/>
              </a:spcBef>
            </a:pPr>
            <a:r>
              <a:rPr kumimoji="1" lang="en-US" altLang="zh-CN" sz="2800">
                <a:solidFill>
                  <a:srgbClr val="070605"/>
                </a:solidFill>
                <a:latin typeface="Times New Roman" pitchFamily="18" charset="0"/>
                <a:ea typeface="宋体" pitchFamily="2" charset="-122"/>
              </a:rPr>
              <a:t>   A </a:t>
            </a:r>
            <a:r>
              <a:rPr kumimoji="1" lang="zh-CN" altLang="en-US" sz="2800">
                <a:solidFill>
                  <a:srgbClr val="070605"/>
                </a:solidFill>
                <a:latin typeface="Times New Roman" pitchFamily="18" charset="0"/>
                <a:ea typeface="宋体" pitchFamily="2" charset="-122"/>
              </a:rPr>
              <a:t>、幼苗的体细胞</a:t>
            </a:r>
          </a:p>
          <a:p>
            <a:pPr>
              <a:spcBef>
                <a:spcPct val="50000"/>
              </a:spcBef>
            </a:pPr>
            <a:r>
              <a:rPr kumimoji="1" lang="zh-CN" altLang="en-US" sz="2800">
                <a:solidFill>
                  <a:srgbClr val="070605"/>
                </a:solidFill>
                <a:latin typeface="Times New Roman" pitchFamily="18" charset="0"/>
                <a:ea typeface="宋体" pitchFamily="2" charset="-122"/>
              </a:rPr>
              <a:t>   </a:t>
            </a:r>
            <a:r>
              <a:rPr kumimoji="1" lang="en-US" altLang="zh-CN" sz="2800">
                <a:solidFill>
                  <a:srgbClr val="070605"/>
                </a:solidFill>
                <a:latin typeface="Times New Roman" pitchFamily="18" charset="0"/>
                <a:ea typeface="宋体" pitchFamily="2" charset="-122"/>
              </a:rPr>
              <a:t>B</a:t>
            </a:r>
            <a:r>
              <a:rPr kumimoji="1" lang="zh-CN" altLang="en-US" sz="2800">
                <a:solidFill>
                  <a:srgbClr val="070605"/>
                </a:solidFill>
                <a:latin typeface="Times New Roman" pitchFamily="18" charset="0"/>
                <a:ea typeface="宋体" pitchFamily="2" charset="-122"/>
              </a:rPr>
              <a:t>、早期叶芽的体细胞</a:t>
            </a:r>
          </a:p>
          <a:p>
            <a:pPr>
              <a:spcBef>
                <a:spcPct val="50000"/>
              </a:spcBef>
            </a:pPr>
            <a:r>
              <a:rPr kumimoji="1" lang="zh-CN" altLang="en-US" sz="2800">
                <a:solidFill>
                  <a:srgbClr val="070605"/>
                </a:solidFill>
                <a:latin typeface="Times New Roman" pitchFamily="18" charset="0"/>
                <a:ea typeface="宋体" pitchFamily="2" charset="-122"/>
              </a:rPr>
              <a:t>   </a:t>
            </a:r>
            <a:r>
              <a:rPr kumimoji="1" lang="en-US" altLang="zh-CN" sz="2800">
                <a:solidFill>
                  <a:srgbClr val="070605"/>
                </a:solidFill>
                <a:latin typeface="Times New Roman" pitchFamily="18" charset="0"/>
                <a:ea typeface="宋体" pitchFamily="2" charset="-122"/>
              </a:rPr>
              <a:t>C</a:t>
            </a:r>
            <a:r>
              <a:rPr kumimoji="1" lang="zh-CN" altLang="en-US" sz="2800">
                <a:solidFill>
                  <a:srgbClr val="070605"/>
                </a:solidFill>
                <a:latin typeface="Times New Roman" pitchFamily="18" charset="0"/>
                <a:ea typeface="宋体" pitchFamily="2" charset="-122"/>
              </a:rPr>
              <a:t>、花芽分化时的细胞</a:t>
            </a:r>
          </a:p>
          <a:p>
            <a:pPr>
              <a:spcBef>
                <a:spcPct val="50000"/>
              </a:spcBef>
            </a:pPr>
            <a:r>
              <a:rPr kumimoji="1" lang="zh-CN" altLang="en-US" sz="2800">
                <a:solidFill>
                  <a:srgbClr val="070605"/>
                </a:solidFill>
                <a:latin typeface="Times New Roman" pitchFamily="18" charset="0"/>
                <a:ea typeface="宋体" pitchFamily="2" charset="-122"/>
              </a:rPr>
              <a:t>   </a:t>
            </a:r>
            <a:r>
              <a:rPr kumimoji="1" lang="en-US" altLang="zh-CN" sz="2800">
                <a:solidFill>
                  <a:srgbClr val="070605"/>
                </a:solidFill>
                <a:latin typeface="Times New Roman" pitchFamily="18" charset="0"/>
                <a:ea typeface="宋体" pitchFamily="2" charset="-122"/>
              </a:rPr>
              <a:t>D</a:t>
            </a:r>
            <a:r>
              <a:rPr kumimoji="1" lang="zh-CN" altLang="en-US" sz="2800">
                <a:solidFill>
                  <a:srgbClr val="070605"/>
                </a:solidFill>
                <a:latin typeface="Times New Roman" pitchFamily="18" charset="0"/>
                <a:ea typeface="宋体" pitchFamily="2" charset="-122"/>
              </a:rPr>
              <a:t>、杂合植株产生的性细胞</a:t>
            </a:r>
          </a:p>
        </p:txBody>
      </p:sp>
      <p:sp>
        <p:nvSpPr>
          <p:cNvPr id="66565" name="Text Box 5"/>
          <p:cNvSpPr txBox="1">
            <a:spLocks noChangeArrowheads="1"/>
          </p:cNvSpPr>
          <p:nvPr/>
        </p:nvSpPr>
        <p:spPr bwMode="auto">
          <a:xfrm>
            <a:off x="7524750" y="3644900"/>
            <a:ext cx="455613" cy="641350"/>
          </a:xfrm>
          <a:prstGeom prst="rect">
            <a:avLst/>
          </a:prstGeom>
          <a:noFill/>
          <a:ln w="12700" cap="sq">
            <a:noFill/>
            <a:miter lim="800000"/>
            <a:headEnd type="none" w="sm" len="sm"/>
            <a:tailEnd type="none" w="sm" len="sm"/>
          </a:ln>
          <a:effectLst/>
        </p:spPr>
        <p:txBody>
          <a:bodyPr>
            <a:spAutoFit/>
          </a:bodyPr>
          <a:lstStyle/>
          <a:p>
            <a:r>
              <a:rPr kumimoji="1" lang="en-US" altLang="zh-CN" sz="3600">
                <a:solidFill>
                  <a:srgbClr val="FF0000"/>
                </a:solidFill>
                <a:latin typeface="Times New Roman" pitchFamily="18" charset="0"/>
                <a:ea typeface="宋体" pitchFamily="2" charset="-122"/>
              </a:rPr>
              <a:t>C</a:t>
            </a:r>
          </a:p>
        </p:txBody>
      </p:sp>
      <p:sp>
        <p:nvSpPr>
          <p:cNvPr id="66566" name="Text Box 6"/>
          <p:cNvSpPr txBox="1">
            <a:spLocks noChangeArrowheads="1"/>
          </p:cNvSpPr>
          <p:nvPr/>
        </p:nvSpPr>
        <p:spPr bwMode="gray">
          <a:xfrm>
            <a:off x="7620000" y="6491288"/>
            <a:ext cx="1143000" cy="366712"/>
          </a:xfrm>
          <a:prstGeom prst="rect">
            <a:avLst/>
          </a:prstGeom>
          <a:solidFill>
            <a:schemeClr val="bg1"/>
          </a:solidFill>
          <a:ln w="9525">
            <a:noFill/>
            <a:miter lim="800000"/>
            <a:headEnd/>
            <a:tailEnd/>
          </a:ln>
          <a:effectLst/>
        </p:spPr>
        <p:txBody>
          <a:bodyPr>
            <a:spAutoFit/>
          </a:bodyPr>
          <a:lstStyle/>
          <a:p>
            <a:pPr>
              <a:spcBef>
                <a:spcPct val="50000"/>
              </a:spcBef>
            </a:pPr>
            <a:endParaRPr lang="zh-CN" altLang="zh-CN">
              <a:ea typeface="宋体" pitchFamily="2" charset="-122"/>
            </a:endParaRPr>
          </a:p>
        </p:txBody>
      </p:sp>
      <p:sp>
        <p:nvSpPr>
          <p:cNvPr id="66567" name="Text Box 7"/>
          <p:cNvSpPr txBox="1">
            <a:spLocks noChangeArrowheads="1"/>
          </p:cNvSpPr>
          <p:nvPr/>
        </p:nvSpPr>
        <p:spPr bwMode="gray">
          <a:xfrm>
            <a:off x="2159000" y="549275"/>
            <a:ext cx="2773363" cy="641350"/>
          </a:xfrm>
          <a:prstGeom prst="rect">
            <a:avLst/>
          </a:prstGeom>
          <a:noFill/>
          <a:ln w="9525">
            <a:noFill/>
            <a:miter lim="800000"/>
            <a:headEnd/>
            <a:tailEnd/>
          </a:ln>
          <a:effectLst/>
        </p:spPr>
        <p:txBody>
          <a:bodyPr>
            <a:spAutoFit/>
          </a:bodyPr>
          <a:lstStyle/>
          <a:p>
            <a:pPr>
              <a:spcBef>
                <a:spcPct val="50000"/>
              </a:spcBef>
            </a:pPr>
            <a:r>
              <a:rPr lang="zh-CN" altLang="en-US" sz="3600" dirty="0" smtClean="0">
                <a:solidFill>
                  <a:srgbClr val="FFFF00"/>
                </a:solidFill>
                <a:ea typeface="宋体" pitchFamily="2" charset="-122"/>
              </a:rPr>
              <a:t>经典</a:t>
            </a:r>
            <a:r>
              <a:rPr lang="zh-CN" altLang="en-US" sz="3600" dirty="0">
                <a:solidFill>
                  <a:srgbClr val="FFFF00"/>
                </a:solidFill>
                <a:ea typeface="宋体" pitchFamily="2" charset="-122"/>
              </a:rPr>
              <a:t>例题</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6565"/>
                                        </p:tgtEl>
                                        <p:attrNameLst>
                                          <p:attrName>style.visibility</p:attrName>
                                        </p:attrNameLst>
                                      </p:cBhvr>
                                      <p:to>
                                        <p:strVal val="visible"/>
                                      </p:to>
                                    </p:set>
                                    <p:animEffect transition="in" filter="slide(fromBottom)">
                                      <p:cBhvr>
                                        <p:cTn id="7" dur="500"/>
                                        <p:tgtEl>
                                          <p:spTgt spid="665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5"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2"/>
          <p:cNvSpPr>
            <a:spLocks noGrp="1"/>
          </p:cNvSpPr>
          <p:nvPr>
            <p:ph type="dt" sz="half" idx="11"/>
          </p:nvPr>
        </p:nvSpPr>
        <p:spPr/>
        <p:txBody>
          <a:bodyPr/>
          <a:lstStyle/>
          <a:p>
            <a:fld id="{8B60CCEC-F565-45A7-ADED-0E252EC603DD}" type="datetime1">
              <a:rPr lang="zh-CN" altLang="en-US"/>
              <a:pPr/>
              <a:t>2012-05-14</a:t>
            </a:fld>
            <a:endParaRPr lang="en-US" altLang="zh-CN"/>
          </a:p>
        </p:txBody>
      </p:sp>
      <p:sp>
        <p:nvSpPr>
          <p:cNvPr id="45058" name="Rectangle 2"/>
          <p:cNvSpPr>
            <a:spLocks noChangeArrowheads="1"/>
          </p:cNvSpPr>
          <p:nvPr/>
        </p:nvSpPr>
        <p:spPr bwMode="auto">
          <a:xfrm>
            <a:off x="971550" y="1484313"/>
            <a:ext cx="7467600" cy="1066800"/>
          </a:xfrm>
          <a:prstGeom prst="rect">
            <a:avLst/>
          </a:prstGeom>
          <a:noFill/>
          <a:ln w="9525">
            <a:noFill/>
            <a:miter lim="800000"/>
            <a:headEnd/>
            <a:tailEnd/>
          </a:ln>
          <a:effectLst/>
        </p:spPr>
        <p:txBody>
          <a:bodyPr>
            <a:spAutoFit/>
          </a:bodyPr>
          <a:lstStyle/>
          <a:p>
            <a:pPr algn="ctr"/>
            <a:r>
              <a:rPr kumimoji="1" lang="en-US" altLang="zh-CN" sz="3200">
                <a:solidFill>
                  <a:srgbClr val="0000FF"/>
                </a:solidFill>
                <a:latin typeface="Arial"/>
                <a:ea typeface="楷体_GB2312" pitchFamily="49" charset="-122"/>
              </a:rPr>
              <a:t>“</a:t>
            </a:r>
            <a:r>
              <a:rPr kumimoji="1" lang="zh-CN" altLang="en-US" sz="3200">
                <a:solidFill>
                  <a:srgbClr val="0000FF"/>
                </a:solidFill>
                <a:latin typeface="楷体_GB2312" pitchFamily="49" charset="-122"/>
                <a:ea typeface="楷体_GB2312" pitchFamily="49" charset="-122"/>
              </a:rPr>
              <a:t>一母生九仔，连母十个样</a:t>
            </a:r>
            <a:r>
              <a:rPr kumimoji="1" lang="zh-CN" altLang="en-US" sz="3200">
                <a:solidFill>
                  <a:srgbClr val="0000FF"/>
                </a:solidFill>
                <a:latin typeface="Arial"/>
                <a:ea typeface="楷体_GB2312" pitchFamily="49" charset="-122"/>
              </a:rPr>
              <a:t>”</a:t>
            </a:r>
            <a:r>
              <a:rPr kumimoji="1" lang="zh-CN" altLang="en-US" sz="3200">
                <a:solidFill>
                  <a:srgbClr val="0000FF"/>
                </a:solidFill>
                <a:latin typeface="楷体_GB2312" pitchFamily="49" charset="-122"/>
                <a:ea typeface="楷体_GB2312" pitchFamily="49" charset="-122"/>
              </a:rPr>
              <a:t>，这种个体的差异，主要是什么原因产生的</a:t>
            </a:r>
            <a:r>
              <a:rPr kumimoji="1" lang="en-US" altLang="zh-CN" sz="3200">
                <a:solidFill>
                  <a:srgbClr val="0000FF"/>
                </a:solidFill>
                <a:latin typeface="楷体_GB2312" pitchFamily="49" charset="-122"/>
                <a:ea typeface="楷体_GB2312" pitchFamily="49" charset="-122"/>
              </a:rPr>
              <a:t>?</a:t>
            </a:r>
          </a:p>
        </p:txBody>
      </p:sp>
      <p:sp>
        <p:nvSpPr>
          <p:cNvPr id="45059" name="Rectangle 3"/>
          <p:cNvSpPr>
            <a:spLocks noChangeArrowheads="1"/>
          </p:cNvSpPr>
          <p:nvPr/>
        </p:nvSpPr>
        <p:spPr bwMode="auto">
          <a:xfrm>
            <a:off x="179388" y="3213100"/>
            <a:ext cx="2808287" cy="762000"/>
          </a:xfrm>
          <a:prstGeom prst="rect">
            <a:avLst/>
          </a:prstGeom>
          <a:noFill/>
          <a:ln w="9525">
            <a:noFill/>
            <a:miter lim="800000"/>
            <a:headEnd/>
            <a:tailEnd/>
          </a:ln>
          <a:effectLst/>
        </p:spPr>
        <p:txBody>
          <a:bodyPr>
            <a:spAutoFit/>
          </a:bodyPr>
          <a:lstStyle/>
          <a:p>
            <a:pPr algn="ctr">
              <a:spcBef>
                <a:spcPct val="50000"/>
              </a:spcBef>
            </a:pPr>
            <a:r>
              <a:rPr lang="zh-CN" altLang="en-US" sz="4400">
                <a:solidFill>
                  <a:srgbClr val="FF0066"/>
                </a:solidFill>
                <a:latin typeface="楷体_GB2312" pitchFamily="49" charset="-122"/>
                <a:ea typeface="楷体_GB2312" pitchFamily="49" charset="-122"/>
              </a:rPr>
              <a:t>基因重组</a:t>
            </a:r>
          </a:p>
        </p:txBody>
      </p:sp>
      <p:pic>
        <p:nvPicPr>
          <p:cNvPr id="45060" name="Picture 4" descr="0AB54D48989013100CA83F66B361D2F9"/>
          <p:cNvPicPr>
            <a:picLocks noChangeAspect="1" noChangeArrowheads="1" noCrop="1"/>
          </p:cNvPicPr>
          <p:nvPr/>
        </p:nvPicPr>
        <p:blipFill>
          <a:blip r:embed="rId3" cstate="print"/>
          <a:srcRect/>
          <a:stretch>
            <a:fillRect/>
          </a:stretch>
        </p:blipFill>
        <p:spPr bwMode="auto">
          <a:xfrm>
            <a:off x="0" y="4838700"/>
            <a:ext cx="2411413" cy="2019300"/>
          </a:xfrm>
          <a:prstGeom prst="rect">
            <a:avLst/>
          </a:prstGeom>
          <a:noFill/>
        </p:spPr>
      </p:pic>
      <p:pic>
        <p:nvPicPr>
          <p:cNvPr id="45061" name="Picture 5"/>
          <p:cNvPicPr>
            <a:picLocks noChangeAspect="1" noChangeArrowheads="1"/>
          </p:cNvPicPr>
          <p:nvPr/>
        </p:nvPicPr>
        <p:blipFill>
          <a:blip r:embed="rId4" cstate="print"/>
          <a:srcRect/>
          <a:stretch>
            <a:fillRect/>
          </a:stretch>
        </p:blipFill>
        <p:spPr bwMode="auto">
          <a:xfrm>
            <a:off x="4824413" y="3617913"/>
            <a:ext cx="4319587" cy="3240087"/>
          </a:xfrm>
          <a:prstGeom prst="rect">
            <a:avLst/>
          </a:prstGeom>
          <a:noFill/>
        </p:spPr>
      </p:pic>
      <p:pic>
        <p:nvPicPr>
          <p:cNvPr id="45062" name="Picture 6" descr="20032248483zzz"/>
          <p:cNvPicPr>
            <a:picLocks noChangeAspect="1" noChangeArrowheads="1"/>
          </p:cNvPicPr>
          <p:nvPr/>
        </p:nvPicPr>
        <p:blipFill>
          <a:blip r:embed="rId5" cstate="print"/>
          <a:srcRect/>
          <a:stretch>
            <a:fillRect/>
          </a:stretch>
        </p:blipFill>
        <p:spPr bwMode="auto">
          <a:xfrm>
            <a:off x="2987675" y="2879725"/>
            <a:ext cx="6156325" cy="397827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45059"/>
                                        </p:tgtEl>
                                        <p:attrNameLst>
                                          <p:attrName>style.visibility</p:attrName>
                                        </p:attrNameLst>
                                      </p:cBhvr>
                                      <p:to>
                                        <p:strVal val="visible"/>
                                      </p:to>
                                    </p:set>
                                    <p:animEffect transition="in" filter="slide(fromTop)">
                                      <p:cBhvr>
                                        <p:cTn id="7" dur="500"/>
                                        <p:tgtEl>
                                          <p:spTgt spid="450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 name="日期占位符 4"/>
          <p:cNvSpPr>
            <a:spLocks noGrp="1"/>
          </p:cNvSpPr>
          <p:nvPr>
            <p:ph type="dt" sz="half" idx="11"/>
          </p:nvPr>
        </p:nvSpPr>
        <p:spPr/>
        <p:txBody>
          <a:bodyPr/>
          <a:lstStyle/>
          <a:p>
            <a:fld id="{61003993-064B-4FAB-8619-950975CF026E}" type="datetime1">
              <a:rPr lang="zh-CN" altLang="en-US"/>
              <a:pPr/>
              <a:t>2012-05-14</a:t>
            </a:fld>
            <a:endParaRPr lang="en-US" altLang="zh-CN"/>
          </a:p>
        </p:txBody>
      </p:sp>
      <p:sp>
        <p:nvSpPr>
          <p:cNvPr id="6146" name="Rectangle 2"/>
          <p:cNvSpPr>
            <a:spLocks noGrp="1" noChangeArrowheads="1"/>
          </p:cNvSpPr>
          <p:nvPr>
            <p:ph type="body" idx="1"/>
          </p:nvPr>
        </p:nvSpPr>
        <p:spPr>
          <a:xfrm>
            <a:off x="395288" y="2895600"/>
            <a:ext cx="1800225" cy="604838"/>
          </a:xfrm>
          <a:noFill/>
          <a:ln/>
        </p:spPr>
        <p:txBody>
          <a:bodyPr/>
          <a:lstStyle/>
          <a:p>
            <a:pPr>
              <a:buFont typeface="Wingdings" pitchFamily="2" charset="2"/>
              <a:buNone/>
            </a:pPr>
            <a:r>
              <a:rPr lang="zh-CN" altLang="en-US" sz="3600" b="1">
                <a:solidFill>
                  <a:schemeClr val="tx2"/>
                </a:solidFill>
                <a:ea typeface="宋体" pitchFamily="2" charset="-122"/>
              </a:rPr>
              <a:t>表现型</a:t>
            </a:r>
          </a:p>
        </p:txBody>
      </p:sp>
      <p:grpSp>
        <p:nvGrpSpPr>
          <p:cNvPr id="6147" name="Group 3"/>
          <p:cNvGrpSpPr>
            <a:grpSpLocks/>
          </p:cNvGrpSpPr>
          <p:nvPr/>
        </p:nvGrpSpPr>
        <p:grpSpPr bwMode="auto">
          <a:xfrm>
            <a:off x="2016125" y="3176588"/>
            <a:ext cx="1296988" cy="144462"/>
            <a:chOff x="1383" y="1434"/>
            <a:chExt cx="817" cy="91"/>
          </a:xfrm>
        </p:grpSpPr>
        <p:sp>
          <p:nvSpPr>
            <p:cNvPr id="6148" name="Line 4"/>
            <p:cNvSpPr>
              <a:spLocks noChangeShapeType="1"/>
            </p:cNvSpPr>
            <p:nvPr/>
          </p:nvSpPr>
          <p:spPr bwMode="auto">
            <a:xfrm>
              <a:off x="1383" y="1434"/>
              <a:ext cx="817" cy="0"/>
            </a:xfrm>
            <a:prstGeom prst="line">
              <a:avLst/>
            </a:prstGeom>
            <a:noFill/>
            <a:ln w="38100">
              <a:solidFill>
                <a:srgbClr val="CC66FF"/>
              </a:solidFill>
              <a:round/>
              <a:headEnd/>
              <a:tailEnd/>
            </a:ln>
            <a:effectLst/>
          </p:spPr>
          <p:txBody>
            <a:bodyPr/>
            <a:lstStyle/>
            <a:p>
              <a:endParaRPr lang="zh-CN" altLang="en-US"/>
            </a:p>
          </p:txBody>
        </p:sp>
        <p:sp>
          <p:nvSpPr>
            <p:cNvPr id="6149" name="Line 5"/>
            <p:cNvSpPr>
              <a:spLocks noChangeShapeType="1"/>
            </p:cNvSpPr>
            <p:nvPr/>
          </p:nvSpPr>
          <p:spPr bwMode="auto">
            <a:xfrm>
              <a:off x="1383" y="1525"/>
              <a:ext cx="817" cy="0"/>
            </a:xfrm>
            <a:prstGeom prst="line">
              <a:avLst/>
            </a:prstGeom>
            <a:noFill/>
            <a:ln w="38100">
              <a:solidFill>
                <a:srgbClr val="CC66FF"/>
              </a:solidFill>
              <a:round/>
              <a:headEnd/>
              <a:tailEnd/>
            </a:ln>
            <a:effectLst/>
          </p:spPr>
          <p:txBody>
            <a:bodyPr/>
            <a:lstStyle/>
            <a:p>
              <a:endParaRPr lang="zh-CN" altLang="en-US"/>
            </a:p>
          </p:txBody>
        </p:sp>
      </p:grpSp>
      <p:sp>
        <p:nvSpPr>
          <p:cNvPr id="6150" name="Text Box 6"/>
          <p:cNvSpPr txBox="1">
            <a:spLocks noChangeArrowheads="1"/>
          </p:cNvSpPr>
          <p:nvPr/>
        </p:nvSpPr>
        <p:spPr bwMode="auto">
          <a:xfrm>
            <a:off x="3348038" y="2895600"/>
            <a:ext cx="1944687" cy="641350"/>
          </a:xfrm>
          <a:prstGeom prst="rect">
            <a:avLst/>
          </a:prstGeom>
          <a:noFill/>
          <a:ln w="9525">
            <a:noFill/>
            <a:miter lim="800000"/>
            <a:headEnd/>
            <a:tailEnd/>
          </a:ln>
          <a:effectLst/>
        </p:spPr>
        <p:txBody>
          <a:bodyPr>
            <a:spAutoFit/>
          </a:bodyPr>
          <a:lstStyle/>
          <a:p>
            <a:pPr>
              <a:spcBef>
                <a:spcPct val="50000"/>
              </a:spcBef>
            </a:pPr>
            <a:r>
              <a:rPr lang="zh-CN" altLang="en-US" sz="3600">
                <a:solidFill>
                  <a:srgbClr val="008000"/>
                </a:solidFill>
                <a:ea typeface="宋体" pitchFamily="2" charset="-122"/>
              </a:rPr>
              <a:t>基因型</a:t>
            </a:r>
          </a:p>
        </p:txBody>
      </p:sp>
      <p:sp>
        <p:nvSpPr>
          <p:cNvPr id="6151" name="Text Box 7"/>
          <p:cNvSpPr txBox="1">
            <a:spLocks noChangeArrowheads="1"/>
          </p:cNvSpPr>
          <p:nvPr/>
        </p:nvSpPr>
        <p:spPr bwMode="auto">
          <a:xfrm>
            <a:off x="4716463" y="2895600"/>
            <a:ext cx="3563937" cy="641350"/>
          </a:xfrm>
          <a:prstGeom prst="rect">
            <a:avLst/>
          </a:prstGeom>
          <a:noFill/>
          <a:ln w="9525">
            <a:noFill/>
            <a:miter lim="800000"/>
            <a:headEnd/>
            <a:tailEnd/>
          </a:ln>
          <a:effectLst/>
        </p:spPr>
        <p:txBody>
          <a:bodyPr>
            <a:spAutoFit/>
          </a:bodyPr>
          <a:lstStyle/>
          <a:p>
            <a:pPr>
              <a:spcBef>
                <a:spcPct val="50000"/>
              </a:spcBef>
            </a:pPr>
            <a:r>
              <a:rPr lang="en-US" altLang="zh-CN" sz="2800" b="0">
                <a:solidFill>
                  <a:srgbClr val="008000"/>
                </a:solidFill>
                <a:ea typeface="宋体" pitchFamily="2" charset="-122"/>
              </a:rPr>
              <a:t>    </a:t>
            </a:r>
            <a:r>
              <a:rPr lang="en-US" altLang="zh-CN" sz="3600" b="0">
                <a:solidFill>
                  <a:srgbClr val="008000"/>
                </a:solidFill>
                <a:ea typeface="宋体" pitchFamily="2" charset="-122"/>
              </a:rPr>
              <a:t>+     </a:t>
            </a:r>
            <a:r>
              <a:rPr lang="zh-CN" altLang="en-US" sz="3600">
                <a:solidFill>
                  <a:srgbClr val="008000"/>
                </a:solidFill>
                <a:ea typeface="宋体" pitchFamily="2" charset="-122"/>
              </a:rPr>
              <a:t>环境条件</a:t>
            </a:r>
          </a:p>
        </p:txBody>
      </p:sp>
      <p:grpSp>
        <p:nvGrpSpPr>
          <p:cNvPr id="6152" name="Group 8"/>
          <p:cNvGrpSpPr>
            <a:grpSpLocks/>
          </p:cNvGrpSpPr>
          <p:nvPr/>
        </p:nvGrpSpPr>
        <p:grpSpPr bwMode="auto">
          <a:xfrm>
            <a:off x="1403350" y="2390775"/>
            <a:ext cx="5905500" cy="503238"/>
            <a:chOff x="884" y="1162"/>
            <a:chExt cx="3720" cy="317"/>
          </a:xfrm>
        </p:grpSpPr>
        <p:sp>
          <p:nvSpPr>
            <p:cNvPr id="6153" name="Line 9"/>
            <p:cNvSpPr>
              <a:spLocks noChangeShapeType="1"/>
            </p:cNvSpPr>
            <p:nvPr/>
          </p:nvSpPr>
          <p:spPr bwMode="auto">
            <a:xfrm>
              <a:off x="4604" y="1162"/>
              <a:ext cx="0" cy="317"/>
            </a:xfrm>
            <a:prstGeom prst="line">
              <a:avLst/>
            </a:prstGeom>
            <a:noFill/>
            <a:ln w="38100">
              <a:solidFill>
                <a:srgbClr val="CC66FF"/>
              </a:solidFill>
              <a:round/>
              <a:headEnd/>
              <a:tailEnd/>
            </a:ln>
            <a:effectLst/>
          </p:spPr>
          <p:txBody>
            <a:bodyPr/>
            <a:lstStyle/>
            <a:p>
              <a:endParaRPr lang="zh-CN" altLang="en-US"/>
            </a:p>
          </p:txBody>
        </p:sp>
        <p:sp>
          <p:nvSpPr>
            <p:cNvPr id="6154" name="Line 10"/>
            <p:cNvSpPr>
              <a:spLocks noChangeShapeType="1"/>
            </p:cNvSpPr>
            <p:nvPr/>
          </p:nvSpPr>
          <p:spPr bwMode="auto">
            <a:xfrm>
              <a:off x="884" y="1162"/>
              <a:ext cx="3720" cy="0"/>
            </a:xfrm>
            <a:prstGeom prst="line">
              <a:avLst/>
            </a:prstGeom>
            <a:noFill/>
            <a:ln w="38100">
              <a:solidFill>
                <a:srgbClr val="CC66FF"/>
              </a:solidFill>
              <a:round/>
              <a:headEnd/>
              <a:tailEnd/>
            </a:ln>
            <a:effectLst/>
          </p:spPr>
          <p:txBody>
            <a:bodyPr/>
            <a:lstStyle/>
            <a:p>
              <a:endParaRPr lang="zh-CN" altLang="en-US"/>
            </a:p>
          </p:txBody>
        </p:sp>
        <p:sp>
          <p:nvSpPr>
            <p:cNvPr id="6155" name="Line 11"/>
            <p:cNvSpPr>
              <a:spLocks noChangeShapeType="1"/>
            </p:cNvSpPr>
            <p:nvPr/>
          </p:nvSpPr>
          <p:spPr bwMode="auto">
            <a:xfrm>
              <a:off x="884" y="1162"/>
              <a:ext cx="0" cy="317"/>
            </a:xfrm>
            <a:prstGeom prst="line">
              <a:avLst/>
            </a:prstGeom>
            <a:noFill/>
            <a:ln w="38100">
              <a:solidFill>
                <a:srgbClr val="CC66FF"/>
              </a:solidFill>
              <a:round/>
              <a:headEnd/>
              <a:tailEnd type="triangle" w="med" len="med"/>
            </a:ln>
            <a:effectLst/>
          </p:spPr>
          <p:txBody>
            <a:bodyPr/>
            <a:lstStyle/>
            <a:p>
              <a:endParaRPr lang="zh-CN" altLang="en-US"/>
            </a:p>
          </p:txBody>
        </p:sp>
      </p:grpSp>
      <p:sp>
        <p:nvSpPr>
          <p:cNvPr id="6156" name="Text Box 12"/>
          <p:cNvSpPr txBox="1">
            <a:spLocks noChangeArrowheads="1"/>
          </p:cNvSpPr>
          <p:nvPr/>
        </p:nvSpPr>
        <p:spPr bwMode="auto">
          <a:xfrm>
            <a:off x="3203575" y="3465513"/>
            <a:ext cx="1908175" cy="579437"/>
          </a:xfrm>
          <a:prstGeom prst="rect">
            <a:avLst/>
          </a:prstGeom>
          <a:noFill/>
          <a:ln w="9525">
            <a:noFill/>
            <a:miter lim="800000"/>
            <a:headEnd/>
            <a:tailEnd/>
          </a:ln>
          <a:effectLst/>
        </p:spPr>
        <p:txBody>
          <a:bodyPr>
            <a:spAutoFit/>
          </a:bodyPr>
          <a:lstStyle/>
          <a:p>
            <a:pPr>
              <a:spcBef>
                <a:spcPct val="50000"/>
              </a:spcBef>
            </a:pPr>
            <a:r>
              <a:rPr lang="zh-CN" altLang="en-US" sz="3200" b="0">
                <a:solidFill>
                  <a:srgbClr val="FF00FF"/>
                </a:solidFill>
                <a:ea typeface="宋体" pitchFamily="2" charset="-122"/>
              </a:rPr>
              <a:t>（</a:t>
            </a:r>
            <a:r>
              <a:rPr lang="zh-CN" altLang="en-US" sz="3200">
                <a:solidFill>
                  <a:srgbClr val="FF00FF"/>
                </a:solidFill>
                <a:ea typeface="宋体" pitchFamily="2" charset="-122"/>
              </a:rPr>
              <a:t>改变</a:t>
            </a:r>
            <a:r>
              <a:rPr lang="zh-CN" altLang="en-US" sz="3200" b="0">
                <a:solidFill>
                  <a:srgbClr val="FF00FF"/>
                </a:solidFill>
                <a:ea typeface="宋体" pitchFamily="2" charset="-122"/>
              </a:rPr>
              <a:t>）</a:t>
            </a:r>
          </a:p>
        </p:txBody>
      </p:sp>
      <p:grpSp>
        <p:nvGrpSpPr>
          <p:cNvPr id="6157" name="Group 13"/>
          <p:cNvGrpSpPr>
            <a:grpSpLocks/>
          </p:cNvGrpSpPr>
          <p:nvPr/>
        </p:nvGrpSpPr>
        <p:grpSpPr bwMode="auto">
          <a:xfrm>
            <a:off x="1008063" y="4005263"/>
            <a:ext cx="3132137" cy="468312"/>
            <a:chOff x="793" y="1888"/>
            <a:chExt cx="1951" cy="272"/>
          </a:xfrm>
        </p:grpSpPr>
        <p:sp>
          <p:nvSpPr>
            <p:cNvPr id="6158" name="Line 14"/>
            <p:cNvSpPr>
              <a:spLocks noChangeShapeType="1"/>
            </p:cNvSpPr>
            <p:nvPr/>
          </p:nvSpPr>
          <p:spPr bwMode="auto">
            <a:xfrm>
              <a:off x="2744" y="1888"/>
              <a:ext cx="0" cy="272"/>
            </a:xfrm>
            <a:prstGeom prst="line">
              <a:avLst/>
            </a:prstGeom>
            <a:noFill/>
            <a:ln w="38100">
              <a:solidFill>
                <a:srgbClr val="CC66FF"/>
              </a:solidFill>
              <a:round/>
              <a:headEnd/>
              <a:tailEnd/>
            </a:ln>
            <a:effectLst/>
          </p:spPr>
          <p:txBody>
            <a:bodyPr/>
            <a:lstStyle/>
            <a:p>
              <a:endParaRPr lang="zh-CN" altLang="en-US"/>
            </a:p>
          </p:txBody>
        </p:sp>
        <p:sp>
          <p:nvSpPr>
            <p:cNvPr id="6159" name="Line 15"/>
            <p:cNvSpPr>
              <a:spLocks noChangeShapeType="1"/>
            </p:cNvSpPr>
            <p:nvPr/>
          </p:nvSpPr>
          <p:spPr bwMode="auto">
            <a:xfrm>
              <a:off x="793" y="2160"/>
              <a:ext cx="1951" cy="0"/>
            </a:xfrm>
            <a:prstGeom prst="line">
              <a:avLst/>
            </a:prstGeom>
            <a:noFill/>
            <a:ln w="38100">
              <a:solidFill>
                <a:srgbClr val="CC66FF"/>
              </a:solidFill>
              <a:round/>
              <a:headEnd/>
              <a:tailEnd/>
            </a:ln>
            <a:effectLst/>
          </p:spPr>
          <p:txBody>
            <a:bodyPr/>
            <a:lstStyle/>
            <a:p>
              <a:endParaRPr lang="zh-CN" altLang="en-US"/>
            </a:p>
          </p:txBody>
        </p:sp>
        <p:sp>
          <p:nvSpPr>
            <p:cNvPr id="6160" name="Line 16"/>
            <p:cNvSpPr>
              <a:spLocks noChangeShapeType="1"/>
            </p:cNvSpPr>
            <p:nvPr/>
          </p:nvSpPr>
          <p:spPr bwMode="auto">
            <a:xfrm flipV="1">
              <a:off x="793" y="1933"/>
              <a:ext cx="0" cy="227"/>
            </a:xfrm>
            <a:prstGeom prst="line">
              <a:avLst/>
            </a:prstGeom>
            <a:noFill/>
            <a:ln w="38100">
              <a:solidFill>
                <a:srgbClr val="CC66FF"/>
              </a:solidFill>
              <a:round/>
              <a:headEnd/>
              <a:tailEnd type="triangle" w="med" len="med"/>
            </a:ln>
            <a:effectLst/>
          </p:spPr>
          <p:txBody>
            <a:bodyPr/>
            <a:lstStyle/>
            <a:p>
              <a:endParaRPr lang="zh-CN" altLang="en-US"/>
            </a:p>
          </p:txBody>
        </p:sp>
      </p:grpSp>
      <p:sp>
        <p:nvSpPr>
          <p:cNvPr id="6161" name="Text Box 17"/>
          <p:cNvSpPr txBox="1">
            <a:spLocks noChangeArrowheads="1"/>
          </p:cNvSpPr>
          <p:nvPr/>
        </p:nvSpPr>
        <p:spPr bwMode="auto">
          <a:xfrm>
            <a:off x="250825" y="3429000"/>
            <a:ext cx="2089150" cy="579438"/>
          </a:xfrm>
          <a:prstGeom prst="rect">
            <a:avLst/>
          </a:prstGeom>
          <a:noFill/>
          <a:ln w="9525">
            <a:noFill/>
            <a:miter lim="800000"/>
            <a:headEnd/>
            <a:tailEnd/>
          </a:ln>
          <a:effectLst/>
        </p:spPr>
        <p:txBody>
          <a:bodyPr>
            <a:spAutoFit/>
          </a:bodyPr>
          <a:lstStyle/>
          <a:p>
            <a:pPr>
              <a:spcBef>
                <a:spcPct val="50000"/>
              </a:spcBef>
            </a:pPr>
            <a:r>
              <a:rPr lang="zh-CN" altLang="en-US" sz="3200" b="0">
                <a:solidFill>
                  <a:srgbClr val="FF00FF"/>
                </a:solidFill>
                <a:ea typeface="宋体" pitchFamily="2" charset="-122"/>
              </a:rPr>
              <a:t>（</a:t>
            </a:r>
            <a:r>
              <a:rPr lang="zh-CN" altLang="en-US" sz="3200">
                <a:solidFill>
                  <a:srgbClr val="FF00FF"/>
                </a:solidFill>
                <a:ea typeface="宋体" pitchFamily="2" charset="-122"/>
              </a:rPr>
              <a:t>改变</a:t>
            </a:r>
            <a:r>
              <a:rPr lang="zh-CN" altLang="en-US" sz="3200" b="0">
                <a:solidFill>
                  <a:srgbClr val="FF00FF"/>
                </a:solidFill>
                <a:ea typeface="宋体" pitchFamily="2" charset="-122"/>
              </a:rPr>
              <a:t>）</a:t>
            </a:r>
          </a:p>
        </p:txBody>
      </p:sp>
      <p:sp>
        <p:nvSpPr>
          <p:cNvPr id="6162" name="Rectangle 18"/>
          <p:cNvSpPr>
            <a:spLocks noChangeArrowheads="1"/>
          </p:cNvSpPr>
          <p:nvPr/>
        </p:nvSpPr>
        <p:spPr bwMode="auto">
          <a:xfrm>
            <a:off x="6048375" y="3459163"/>
            <a:ext cx="2052638" cy="482600"/>
          </a:xfrm>
          <a:prstGeom prst="rect">
            <a:avLst/>
          </a:prstGeom>
          <a:noFill/>
          <a:ln w="9525" algn="ctr">
            <a:noFill/>
            <a:miter lim="800000"/>
            <a:headEnd/>
            <a:tailEnd/>
          </a:ln>
          <a:effectLst/>
        </p:spPr>
        <p:txBody>
          <a:bodyPr>
            <a:spAutoFit/>
          </a:bodyPr>
          <a:lstStyle/>
          <a:p>
            <a:pPr>
              <a:lnSpc>
                <a:spcPct val="80000"/>
              </a:lnSpc>
            </a:pPr>
            <a:r>
              <a:rPr lang="zh-CN" altLang="en-US" sz="3200">
                <a:solidFill>
                  <a:srgbClr val="FF00FF"/>
                </a:solidFill>
                <a:ea typeface="宋体" pitchFamily="2" charset="-122"/>
              </a:rPr>
              <a:t>（改变）</a:t>
            </a:r>
          </a:p>
        </p:txBody>
      </p:sp>
      <p:sp>
        <p:nvSpPr>
          <p:cNvPr id="6163" name="Text Box 19"/>
          <p:cNvSpPr txBox="1">
            <a:spLocks noChangeArrowheads="1"/>
          </p:cNvSpPr>
          <p:nvPr/>
        </p:nvSpPr>
        <p:spPr bwMode="gray">
          <a:xfrm>
            <a:off x="1403350" y="1341438"/>
            <a:ext cx="6049963" cy="641350"/>
          </a:xfrm>
          <a:prstGeom prst="rect">
            <a:avLst/>
          </a:prstGeom>
          <a:noFill/>
          <a:ln w="9525">
            <a:noFill/>
            <a:miter lim="800000"/>
            <a:headEnd/>
            <a:tailEnd/>
          </a:ln>
          <a:effectLst/>
        </p:spPr>
        <p:txBody>
          <a:bodyPr>
            <a:spAutoFit/>
          </a:bodyPr>
          <a:lstStyle/>
          <a:p>
            <a:pPr>
              <a:spcBef>
                <a:spcPct val="50000"/>
              </a:spcBef>
            </a:pPr>
            <a:r>
              <a:rPr lang="zh-CN" altLang="en-US" sz="3600">
                <a:solidFill>
                  <a:schemeClr val="tx2"/>
                </a:solidFill>
                <a:ea typeface="宋体" pitchFamily="2" charset="-122"/>
              </a:rPr>
              <a:t>复习</a:t>
            </a:r>
            <a:r>
              <a:rPr lang="en-US" altLang="zh-CN" sz="3600">
                <a:ea typeface="宋体" pitchFamily="2" charset="-122"/>
              </a:rPr>
              <a:t>:</a:t>
            </a:r>
            <a:r>
              <a:rPr lang="zh-CN" altLang="en-US" sz="3600">
                <a:ea typeface="宋体" pitchFamily="2" charset="-122"/>
              </a:rPr>
              <a:t>表现型与基因型的关系</a:t>
            </a:r>
          </a:p>
        </p:txBody>
      </p:sp>
      <p:sp>
        <p:nvSpPr>
          <p:cNvPr id="6164" name="Text Box 20"/>
          <p:cNvSpPr txBox="1">
            <a:spLocks noChangeArrowheads="1"/>
          </p:cNvSpPr>
          <p:nvPr/>
        </p:nvSpPr>
        <p:spPr bwMode="gray">
          <a:xfrm>
            <a:off x="7596188" y="6491288"/>
            <a:ext cx="1143000" cy="366712"/>
          </a:xfrm>
          <a:prstGeom prst="rect">
            <a:avLst/>
          </a:prstGeom>
          <a:solidFill>
            <a:schemeClr val="bg1"/>
          </a:solidFill>
          <a:ln w="9525">
            <a:noFill/>
            <a:miter lim="800000"/>
            <a:headEnd/>
            <a:tailEnd/>
          </a:ln>
          <a:effectLst/>
        </p:spPr>
        <p:txBody>
          <a:bodyPr>
            <a:spAutoFit/>
          </a:bodyPr>
          <a:lstStyle/>
          <a:p>
            <a:pPr>
              <a:spcBef>
                <a:spcPct val="50000"/>
              </a:spcBef>
            </a:pPr>
            <a:endParaRPr lang="zh-CN" altLang="zh-CN">
              <a:ea typeface="宋体" pitchFamily="2" charset="-122"/>
            </a:endParaRPr>
          </a:p>
        </p:txBody>
      </p:sp>
    </p:spTree>
  </p:cSld>
  <p:clrMapOvr>
    <a:masterClrMapping/>
  </p:clrMapOvr>
  <p:transition>
    <p:blinds/>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2"/>
          <p:cNvSpPr>
            <a:spLocks noGrp="1"/>
          </p:cNvSpPr>
          <p:nvPr>
            <p:ph type="dt" sz="half" idx="11"/>
          </p:nvPr>
        </p:nvSpPr>
        <p:spPr/>
        <p:txBody>
          <a:bodyPr/>
          <a:lstStyle/>
          <a:p>
            <a:fld id="{3C507583-3BA5-4278-8660-D33886BA6DFE}" type="datetime1">
              <a:rPr lang="zh-CN" altLang="en-US"/>
              <a:pPr/>
              <a:t>2012-05-14</a:t>
            </a:fld>
            <a:endParaRPr lang="en-US" altLang="zh-CN"/>
          </a:p>
        </p:txBody>
      </p:sp>
      <p:sp>
        <p:nvSpPr>
          <p:cNvPr id="47106" name="Text Box 2"/>
          <p:cNvSpPr txBox="1">
            <a:spLocks noChangeArrowheads="1"/>
          </p:cNvSpPr>
          <p:nvPr/>
        </p:nvSpPr>
        <p:spPr bwMode="auto">
          <a:xfrm>
            <a:off x="2362200" y="609600"/>
            <a:ext cx="4648200" cy="641350"/>
          </a:xfrm>
          <a:prstGeom prst="rect">
            <a:avLst/>
          </a:prstGeom>
          <a:noFill/>
          <a:ln w="9525">
            <a:noFill/>
            <a:miter lim="800000"/>
            <a:headEnd/>
            <a:tailEnd/>
          </a:ln>
          <a:effectLst/>
        </p:spPr>
        <p:txBody>
          <a:bodyPr>
            <a:spAutoFit/>
          </a:bodyPr>
          <a:lstStyle/>
          <a:p>
            <a:pPr>
              <a:spcBef>
                <a:spcPct val="50000"/>
              </a:spcBef>
            </a:pPr>
            <a:r>
              <a:rPr lang="zh-CN" altLang="en-US" sz="3600">
                <a:solidFill>
                  <a:schemeClr val="bg1"/>
                </a:solidFill>
                <a:latin typeface="楷体_GB2312" pitchFamily="49" charset="-122"/>
                <a:ea typeface="楷体_GB2312" pitchFamily="49" charset="-122"/>
              </a:rPr>
              <a:t>二、基因重组</a:t>
            </a:r>
          </a:p>
        </p:txBody>
      </p:sp>
      <p:sp>
        <p:nvSpPr>
          <p:cNvPr id="47107" name="Text Box 3"/>
          <p:cNvSpPr txBox="1">
            <a:spLocks noChangeArrowheads="1"/>
          </p:cNvSpPr>
          <p:nvPr/>
        </p:nvSpPr>
        <p:spPr bwMode="auto">
          <a:xfrm>
            <a:off x="769938" y="1676400"/>
            <a:ext cx="2667000" cy="519113"/>
          </a:xfrm>
          <a:prstGeom prst="rect">
            <a:avLst/>
          </a:prstGeom>
          <a:noFill/>
          <a:ln w="9525">
            <a:noFill/>
            <a:miter lim="800000"/>
            <a:headEnd/>
            <a:tailEnd/>
          </a:ln>
          <a:effectLst/>
        </p:spPr>
        <p:txBody>
          <a:bodyPr>
            <a:spAutoFit/>
          </a:bodyPr>
          <a:lstStyle/>
          <a:p>
            <a:pPr>
              <a:spcBef>
                <a:spcPct val="50000"/>
              </a:spcBef>
            </a:pPr>
            <a:r>
              <a:rPr lang="en-US" altLang="zh-CN" sz="2800">
                <a:latin typeface="楷体_GB2312" pitchFamily="49" charset="-122"/>
                <a:ea typeface="楷体_GB2312" pitchFamily="49" charset="-122"/>
              </a:rPr>
              <a:t>1</a:t>
            </a:r>
            <a:r>
              <a:rPr lang="zh-CN" altLang="en-US" sz="2800">
                <a:latin typeface="楷体_GB2312" pitchFamily="49" charset="-122"/>
                <a:ea typeface="楷体_GB2312" pitchFamily="49" charset="-122"/>
              </a:rPr>
              <a:t>、概念</a:t>
            </a:r>
            <a:r>
              <a:rPr lang="en-US" altLang="zh-CN" sz="2800">
                <a:latin typeface="楷体_GB2312" pitchFamily="49" charset="-122"/>
                <a:ea typeface="楷体_GB2312" pitchFamily="49" charset="-122"/>
              </a:rPr>
              <a:t>:</a:t>
            </a:r>
          </a:p>
        </p:txBody>
      </p:sp>
      <p:sp>
        <p:nvSpPr>
          <p:cNvPr id="47108" name="Text Box 4"/>
          <p:cNvSpPr txBox="1">
            <a:spLocks noChangeArrowheads="1"/>
          </p:cNvSpPr>
          <p:nvPr/>
        </p:nvSpPr>
        <p:spPr bwMode="auto">
          <a:xfrm>
            <a:off x="2362200" y="1676400"/>
            <a:ext cx="6203950" cy="946150"/>
          </a:xfrm>
          <a:prstGeom prst="rect">
            <a:avLst/>
          </a:prstGeom>
          <a:noFill/>
          <a:ln w="9525">
            <a:noFill/>
            <a:miter lim="800000"/>
            <a:headEnd/>
            <a:tailEnd/>
          </a:ln>
          <a:effectLst/>
        </p:spPr>
        <p:txBody>
          <a:bodyPr>
            <a:spAutoFit/>
          </a:bodyPr>
          <a:lstStyle/>
          <a:p>
            <a:pPr>
              <a:spcBef>
                <a:spcPct val="50000"/>
              </a:spcBef>
            </a:pPr>
            <a:r>
              <a:rPr lang="zh-CN" altLang="en-US" sz="2800">
                <a:latin typeface="楷体_GB2312" pitchFamily="49" charset="-122"/>
                <a:ea typeface="楷体_GB2312" pitchFamily="49" charset="-122"/>
              </a:rPr>
              <a:t>在生物进行</a:t>
            </a:r>
            <a:r>
              <a:rPr lang="zh-CN" altLang="en-US" sz="2800">
                <a:solidFill>
                  <a:srgbClr val="FF0000"/>
                </a:solidFill>
                <a:latin typeface="楷体_GB2312" pitchFamily="49" charset="-122"/>
                <a:ea typeface="楷体_GB2312" pitchFamily="49" charset="-122"/>
              </a:rPr>
              <a:t>有性生殖过程</a:t>
            </a:r>
            <a:r>
              <a:rPr lang="zh-CN" altLang="en-US" sz="2800">
                <a:latin typeface="楷体_GB2312" pitchFamily="49" charset="-122"/>
                <a:ea typeface="楷体_GB2312" pitchFamily="49" charset="-122"/>
              </a:rPr>
              <a:t>中</a:t>
            </a:r>
            <a:r>
              <a:rPr lang="en-US" altLang="zh-CN" sz="2800">
                <a:latin typeface="楷体_GB2312" pitchFamily="49" charset="-122"/>
                <a:ea typeface="楷体_GB2312" pitchFamily="49" charset="-122"/>
              </a:rPr>
              <a:t>,</a:t>
            </a:r>
            <a:r>
              <a:rPr lang="zh-CN" altLang="en-US" sz="2800">
                <a:latin typeface="楷体_GB2312" pitchFamily="49" charset="-122"/>
                <a:ea typeface="楷体_GB2312" pitchFamily="49" charset="-122"/>
              </a:rPr>
              <a:t>控制不同性状的基因的自由组合</a:t>
            </a:r>
            <a:r>
              <a:rPr lang="en-US" altLang="zh-CN" sz="2800">
                <a:latin typeface="楷体_GB2312" pitchFamily="49" charset="-122"/>
                <a:ea typeface="楷体_GB2312" pitchFamily="49" charset="-122"/>
              </a:rPr>
              <a:t>.</a:t>
            </a:r>
          </a:p>
        </p:txBody>
      </p:sp>
      <p:sp>
        <p:nvSpPr>
          <p:cNvPr id="47115" name="Text Box 11"/>
          <p:cNvSpPr txBox="1">
            <a:spLocks noChangeArrowheads="1"/>
          </p:cNvSpPr>
          <p:nvPr/>
        </p:nvSpPr>
        <p:spPr bwMode="gray">
          <a:xfrm>
            <a:off x="7620000" y="6491288"/>
            <a:ext cx="1143000" cy="366712"/>
          </a:xfrm>
          <a:prstGeom prst="rect">
            <a:avLst/>
          </a:prstGeom>
          <a:solidFill>
            <a:schemeClr val="bg1"/>
          </a:solidFill>
          <a:ln w="9525">
            <a:noFill/>
            <a:miter lim="800000"/>
            <a:headEnd/>
            <a:tailEnd/>
          </a:ln>
          <a:effectLst/>
        </p:spPr>
        <p:txBody>
          <a:bodyPr>
            <a:spAutoFit/>
          </a:bodyPr>
          <a:lstStyle/>
          <a:p>
            <a:pPr>
              <a:spcBef>
                <a:spcPct val="50000"/>
              </a:spcBef>
            </a:pPr>
            <a:endParaRPr lang="zh-CN" altLang="zh-CN">
              <a:ea typeface="宋体" pitchFamily="2" charset="-122"/>
            </a:endParaRPr>
          </a:p>
        </p:txBody>
      </p:sp>
      <p:sp>
        <p:nvSpPr>
          <p:cNvPr id="47117" name="Text Box 13"/>
          <p:cNvSpPr txBox="1">
            <a:spLocks noChangeArrowheads="1"/>
          </p:cNvSpPr>
          <p:nvPr/>
        </p:nvSpPr>
        <p:spPr bwMode="gray">
          <a:xfrm>
            <a:off x="1908175" y="3357563"/>
            <a:ext cx="5184775" cy="2225675"/>
          </a:xfrm>
          <a:prstGeom prst="rect">
            <a:avLst/>
          </a:prstGeom>
          <a:noFill/>
          <a:ln w="9525">
            <a:noFill/>
            <a:miter lim="800000"/>
            <a:headEnd/>
            <a:tailEnd/>
          </a:ln>
          <a:effectLst/>
        </p:spPr>
        <p:txBody>
          <a:bodyPr>
            <a:spAutoFit/>
          </a:bodyPr>
          <a:lstStyle/>
          <a:p>
            <a:pPr>
              <a:spcBef>
                <a:spcPct val="50000"/>
              </a:spcBef>
            </a:pPr>
            <a:r>
              <a:rPr lang="zh-CN" altLang="en-US" sz="4000"/>
              <a:t>为什么无性生殖生物没有基因重组</a:t>
            </a:r>
            <a:r>
              <a:rPr lang="en-US" altLang="zh-CN" sz="4000"/>
              <a:t>?</a:t>
            </a:r>
          </a:p>
          <a:p>
            <a:pPr>
              <a:spcBef>
                <a:spcPct val="50000"/>
              </a:spcBef>
            </a:pPr>
            <a:r>
              <a:rPr lang="zh-CN" altLang="en-US" sz="4000"/>
              <a:t>没有减数分裂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47107"/>
                                        </p:tgtEl>
                                        <p:attrNameLst>
                                          <p:attrName>style.visibility</p:attrName>
                                        </p:attrNameLst>
                                      </p:cBhvr>
                                      <p:to>
                                        <p:strVal val="visible"/>
                                      </p:to>
                                    </p:set>
                                    <p:anim calcmode="lin" valueType="num">
                                      <p:cBhvr>
                                        <p:cTn id="7" dur="500" fill="hold"/>
                                        <p:tgtEl>
                                          <p:spTgt spid="47107"/>
                                        </p:tgtEl>
                                        <p:attrNameLst>
                                          <p:attrName>ppt_w</p:attrName>
                                        </p:attrNameLst>
                                      </p:cBhvr>
                                      <p:tavLst>
                                        <p:tav tm="0">
                                          <p:val>
                                            <p:fltVal val="0"/>
                                          </p:val>
                                        </p:tav>
                                        <p:tav tm="100000">
                                          <p:val>
                                            <p:strVal val="#ppt_w"/>
                                          </p:val>
                                        </p:tav>
                                      </p:tavLst>
                                    </p:anim>
                                    <p:anim calcmode="lin" valueType="num">
                                      <p:cBhvr>
                                        <p:cTn id="8" dur="500" fill="hold"/>
                                        <p:tgtEl>
                                          <p:spTgt spid="47107"/>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47108"/>
                                        </p:tgtEl>
                                        <p:attrNameLst>
                                          <p:attrName>style.visibility</p:attrName>
                                        </p:attrNameLst>
                                      </p:cBhvr>
                                      <p:to>
                                        <p:strVal val="visible"/>
                                      </p:to>
                                    </p:set>
                                    <p:anim calcmode="lin" valueType="num">
                                      <p:cBhvr>
                                        <p:cTn id="11" dur="500" fill="hold"/>
                                        <p:tgtEl>
                                          <p:spTgt spid="47108"/>
                                        </p:tgtEl>
                                        <p:attrNameLst>
                                          <p:attrName>ppt_w</p:attrName>
                                        </p:attrNameLst>
                                      </p:cBhvr>
                                      <p:tavLst>
                                        <p:tav tm="0">
                                          <p:val>
                                            <p:fltVal val="0"/>
                                          </p:val>
                                        </p:tav>
                                        <p:tav tm="100000">
                                          <p:val>
                                            <p:strVal val="#ppt_w"/>
                                          </p:val>
                                        </p:tav>
                                      </p:tavLst>
                                    </p:anim>
                                    <p:anim calcmode="lin" valueType="num">
                                      <p:cBhvr>
                                        <p:cTn id="12" dur="500" fill="hold"/>
                                        <p:tgtEl>
                                          <p:spTgt spid="47108"/>
                                        </p:tgtEl>
                                        <p:attrNameLst>
                                          <p:attrName>ppt_h</p:attrName>
                                        </p:attrNameLst>
                                      </p:cBhvr>
                                      <p:tavLst>
                                        <p:tav tm="0">
                                          <p:val>
                                            <p:fltVal val="0"/>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7117">
                                            <p:txEl>
                                              <p:pRg st="0" end="0"/>
                                            </p:txEl>
                                          </p:spTgt>
                                        </p:tgtEl>
                                        <p:attrNameLst>
                                          <p:attrName>style.visibility</p:attrName>
                                        </p:attrNameLst>
                                      </p:cBhvr>
                                      <p:to>
                                        <p:strVal val="visible"/>
                                      </p:to>
                                    </p:set>
                                    <p:animEffect transition="in" filter="blinds(horizontal)">
                                      <p:cBhvr>
                                        <p:cTn id="17" dur="500"/>
                                        <p:tgtEl>
                                          <p:spTgt spid="4711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7117">
                                            <p:txEl>
                                              <p:pRg st="1" end="1"/>
                                            </p:txEl>
                                          </p:spTgt>
                                        </p:tgtEl>
                                        <p:attrNameLst>
                                          <p:attrName>style.visibility</p:attrName>
                                        </p:attrNameLst>
                                      </p:cBhvr>
                                      <p:to>
                                        <p:strVal val="visible"/>
                                      </p:to>
                                    </p:set>
                                    <p:animEffect transition="in" filter="blinds(horizontal)">
                                      <p:cBhvr>
                                        <p:cTn id="22" dur="500"/>
                                        <p:tgtEl>
                                          <p:spTgt spid="4711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autoUpdateAnimBg="0"/>
      <p:bldP spid="47108" grpId="0" autoUpdateAnimBg="0"/>
      <p:bldP spid="47117"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2"/>
          <p:cNvSpPr>
            <a:spLocks noGrp="1"/>
          </p:cNvSpPr>
          <p:nvPr>
            <p:ph type="dt" sz="half" idx="11"/>
          </p:nvPr>
        </p:nvSpPr>
        <p:spPr/>
        <p:txBody>
          <a:bodyPr/>
          <a:lstStyle/>
          <a:p>
            <a:fld id="{28374053-25A5-4D32-AD4E-F9238F737BA6}" type="datetime1">
              <a:rPr lang="zh-CN" altLang="en-US"/>
              <a:pPr/>
              <a:t>2012-05-14</a:t>
            </a:fld>
            <a:endParaRPr lang="en-US" altLang="zh-CN"/>
          </a:p>
        </p:txBody>
      </p:sp>
      <p:sp>
        <p:nvSpPr>
          <p:cNvPr id="132100" name="Text Box 4"/>
          <p:cNvSpPr txBox="1">
            <a:spLocks noChangeArrowheads="1"/>
          </p:cNvSpPr>
          <p:nvPr/>
        </p:nvSpPr>
        <p:spPr bwMode="auto">
          <a:xfrm>
            <a:off x="960438" y="1773238"/>
            <a:ext cx="3455987" cy="519112"/>
          </a:xfrm>
          <a:prstGeom prst="rect">
            <a:avLst/>
          </a:prstGeom>
          <a:noFill/>
          <a:ln w="9525">
            <a:noFill/>
            <a:miter lim="800000"/>
            <a:headEnd/>
            <a:tailEnd/>
          </a:ln>
          <a:effectLst/>
        </p:spPr>
        <p:txBody>
          <a:bodyPr>
            <a:spAutoFit/>
          </a:bodyPr>
          <a:lstStyle/>
          <a:p>
            <a:pPr>
              <a:spcBef>
                <a:spcPct val="50000"/>
              </a:spcBef>
            </a:pPr>
            <a:r>
              <a:rPr lang="en-US" altLang="zh-CN" sz="2800">
                <a:latin typeface="楷体_GB2312" pitchFamily="49" charset="-122"/>
                <a:ea typeface="楷体_GB2312" pitchFamily="49" charset="-122"/>
              </a:rPr>
              <a:t>2</a:t>
            </a:r>
            <a:r>
              <a:rPr lang="zh-CN" altLang="en-US" sz="2800">
                <a:latin typeface="楷体_GB2312" pitchFamily="49" charset="-122"/>
                <a:ea typeface="楷体_GB2312" pitchFamily="49" charset="-122"/>
              </a:rPr>
              <a:t>、基因重组的时机</a:t>
            </a:r>
            <a:r>
              <a:rPr lang="en-US" altLang="zh-CN" sz="2800">
                <a:latin typeface="楷体_GB2312" pitchFamily="49" charset="-122"/>
                <a:ea typeface="楷体_GB2312" pitchFamily="49" charset="-122"/>
              </a:rPr>
              <a:t>:</a:t>
            </a:r>
          </a:p>
        </p:txBody>
      </p:sp>
      <p:sp>
        <p:nvSpPr>
          <p:cNvPr id="132101" name="Rectangle 5"/>
          <p:cNvSpPr>
            <a:spLocks noChangeArrowheads="1"/>
          </p:cNvSpPr>
          <p:nvPr/>
        </p:nvSpPr>
        <p:spPr bwMode="auto">
          <a:xfrm flipH="1" flipV="1">
            <a:off x="960438" y="2492375"/>
            <a:ext cx="3810000" cy="519113"/>
          </a:xfrm>
          <a:prstGeom prst="rect">
            <a:avLst/>
          </a:prstGeom>
          <a:noFill/>
          <a:ln w="9525">
            <a:noFill/>
            <a:miter lim="800000"/>
            <a:headEnd/>
            <a:tailEnd/>
          </a:ln>
          <a:effectLst/>
        </p:spPr>
        <p:txBody>
          <a:bodyPr rot="10800000">
            <a:spAutoFit/>
          </a:bodyPr>
          <a:lstStyle/>
          <a:p>
            <a:r>
              <a:rPr lang="en-US" altLang="zh-CN" sz="2800">
                <a:solidFill>
                  <a:srgbClr val="0000FF"/>
                </a:solidFill>
                <a:latin typeface="楷体_GB2312" pitchFamily="49" charset="-122"/>
                <a:ea typeface="楷体_GB2312" pitchFamily="49" charset="-122"/>
              </a:rPr>
              <a:t>①</a:t>
            </a:r>
            <a:r>
              <a:rPr lang="zh-CN" altLang="en-US" sz="2800">
                <a:solidFill>
                  <a:srgbClr val="0000FF"/>
                </a:solidFill>
                <a:latin typeface="楷体_GB2312" pitchFamily="49" charset="-122"/>
                <a:ea typeface="楷体_GB2312" pitchFamily="49" charset="-122"/>
              </a:rPr>
              <a:t>基因的自由组合</a:t>
            </a:r>
            <a:r>
              <a:rPr lang="en-US" altLang="zh-CN" sz="2800">
                <a:solidFill>
                  <a:srgbClr val="0000FF"/>
                </a:solidFill>
                <a:latin typeface="楷体_GB2312" pitchFamily="49" charset="-122"/>
                <a:ea typeface="楷体_GB2312" pitchFamily="49" charset="-122"/>
              </a:rPr>
              <a:t>:</a:t>
            </a:r>
            <a:endParaRPr lang="en-US" altLang="zh-CN" sz="2800">
              <a:latin typeface="楷体_GB2312" pitchFamily="49" charset="-122"/>
              <a:ea typeface="楷体_GB2312" pitchFamily="49" charset="-122"/>
            </a:endParaRPr>
          </a:p>
        </p:txBody>
      </p:sp>
      <p:sp>
        <p:nvSpPr>
          <p:cNvPr id="132102" name="Rectangle 6"/>
          <p:cNvSpPr>
            <a:spLocks noChangeArrowheads="1"/>
          </p:cNvSpPr>
          <p:nvPr/>
        </p:nvSpPr>
        <p:spPr bwMode="auto">
          <a:xfrm flipH="1" flipV="1">
            <a:off x="885825" y="4381500"/>
            <a:ext cx="3276600" cy="519113"/>
          </a:xfrm>
          <a:prstGeom prst="rect">
            <a:avLst/>
          </a:prstGeom>
          <a:noFill/>
          <a:ln w="9525">
            <a:noFill/>
            <a:miter lim="800000"/>
            <a:headEnd/>
            <a:tailEnd/>
          </a:ln>
          <a:effectLst/>
        </p:spPr>
        <p:txBody>
          <a:bodyPr rot="10800000">
            <a:spAutoFit/>
          </a:bodyPr>
          <a:lstStyle/>
          <a:p>
            <a:r>
              <a:rPr lang="en-US" altLang="zh-CN" sz="2800">
                <a:solidFill>
                  <a:srgbClr val="0000FF"/>
                </a:solidFill>
                <a:latin typeface="楷体_GB2312" pitchFamily="49" charset="-122"/>
                <a:ea typeface="楷体_GB2312" pitchFamily="49" charset="-122"/>
              </a:rPr>
              <a:t>②</a:t>
            </a:r>
            <a:r>
              <a:rPr lang="zh-CN" altLang="en-US" sz="2800">
                <a:solidFill>
                  <a:srgbClr val="0000FF"/>
                </a:solidFill>
                <a:latin typeface="楷体_GB2312" pitchFamily="49" charset="-122"/>
                <a:ea typeface="楷体_GB2312" pitchFamily="49" charset="-122"/>
              </a:rPr>
              <a:t>基因的交叉互换</a:t>
            </a:r>
            <a:r>
              <a:rPr lang="en-US" altLang="zh-CN" sz="2800">
                <a:solidFill>
                  <a:srgbClr val="0000FF"/>
                </a:solidFill>
                <a:latin typeface="楷体_GB2312" pitchFamily="49" charset="-122"/>
                <a:ea typeface="楷体_GB2312" pitchFamily="49" charset="-122"/>
              </a:rPr>
              <a:t>:</a:t>
            </a:r>
            <a:endParaRPr lang="en-US" altLang="zh-CN" sz="2800">
              <a:latin typeface="楷体_GB2312" pitchFamily="49" charset="-122"/>
              <a:ea typeface="楷体_GB2312" pitchFamily="49" charset="-122"/>
            </a:endParaRPr>
          </a:p>
        </p:txBody>
      </p:sp>
      <p:sp>
        <p:nvSpPr>
          <p:cNvPr id="132103" name="Rectangle 7"/>
          <p:cNvSpPr>
            <a:spLocks noChangeArrowheads="1"/>
          </p:cNvSpPr>
          <p:nvPr/>
        </p:nvSpPr>
        <p:spPr bwMode="auto">
          <a:xfrm>
            <a:off x="2687638" y="3141663"/>
            <a:ext cx="5715000" cy="946150"/>
          </a:xfrm>
          <a:prstGeom prst="rect">
            <a:avLst/>
          </a:prstGeom>
          <a:noFill/>
          <a:ln w="9525">
            <a:noFill/>
            <a:miter lim="800000"/>
            <a:headEnd/>
            <a:tailEnd/>
          </a:ln>
          <a:effectLst/>
        </p:spPr>
        <p:txBody>
          <a:bodyPr>
            <a:spAutoFit/>
          </a:bodyPr>
          <a:lstStyle/>
          <a:p>
            <a:r>
              <a:rPr lang="zh-CN" altLang="en-US" sz="2800">
                <a:latin typeface="楷体_GB2312" pitchFamily="49" charset="-122"/>
                <a:ea typeface="楷体_GB2312" pitchFamily="49" charset="-122"/>
              </a:rPr>
              <a:t>非同源染色体上的非等位基因的</a:t>
            </a:r>
          </a:p>
          <a:p>
            <a:r>
              <a:rPr lang="zh-CN" altLang="en-US" sz="2800">
                <a:latin typeface="楷体_GB2312" pitchFamily="49" charset="-122"/>
                <a:ea typeface="楷体_GB2312" pitchFamily="49" charset="-122"/>
              </a:rPr>
              <a:t>自由组合</a:t>
            </a:r>
          </a:p>
        </p:txBody>
      </p:sp>
      <p:sp>
        <p:nvSpPr>
          <p:cNvPr id="132104" name="Rectangle 8"/>
          <p:cNvSpPr>
            <a:spLocks noChangeArrowheads="1"/>
          </p:cNvSpPr>
          <p:nvPr/>
        </p:nvSpPr>
        <p:spPr bwMode="auto">
          <a:xfrm>
            <a:off x="2687638" y="5157788"/>
            <a:ext cx="5916612" cy="946150"/>
          </a:xfrm>
          <a:prstGeom prst="rect">
            <a:avLst/>
          </a:prstGeom>
          <a:noFill/>
          <a:ln w="9525">
            <a:noFill/>
            <a:miter lim="800000"/>
            <a:headEnd/>
            <a:tailEnd/>
          </a:ln>
          <a:effectLst/>
        </p:spPr>
        <p:txBody>
          <a:bodyPr>
            <a:spAutoFit/>
          </a:bodyPr>
          <a:lstStyle/>
          <a:p>
            <a:r>
              <a:rPr lang="zh-CN" altLang="en-US" sz="2800">
                <a:latin typeface="楷体_GB2312" pitchFamily="49" charset="-122"/>
                <a:ea typeface="楷体_GB2312" pitchFamily="49" charset="-122"/>
              </a:rPr>
              <a:t>同源染色体上的非姐妹染色单体之间</a:t>
            </a:r>
          </a:p>
          <a:p>
            <a:r>
              <a:rPr lang="zh-CN" altLang="en-US" sz="2800">
                <a:latin typeface="楷体_GB2312" pitchFamily="49" charset="-122"/>
                <a:ea typeface="楷体_GB2312" pitchFamily="49" charset="-122"/>
              </a:rPr>
              <a:t>发生局部互换</a:t>
            </a:r>
            <a:r>
              <a:rPr lang="en-US" altLang="zh-CN" sz="2800">
                <a:latin typeface="楷体_GB2312" pitchFamily="49" charset="-122"/>
                <a:ea typeface="楷体_GB2312"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32100"/>
                                        </p:tgtEl>
                                        <p:attrNameLst>
                                          <p:attrName>style.visibility</p:attrName>
                                        </p:attrNameLst>
                                      </p:cBhvr>
                                      <p:to>
                                        <p:strVal val="visible"/>
                                      </p:to>
                                    </p:set>
                                    <p:anim calcmode="lin" valueType="num">
                                      <p:cBhvr>
                                        <p:cTn id="7" dur="500" fill="hold"/>
                                        <p:tgtEl>
                                          <p:spTgt spid="132100"/>
                                        </p:tgtEl>
                                        <p:attrNameLst>
                                          <p:attrName>ppt_w</p:attrName>
                                        </p:attrNameLst>
                                      </p:cBhvr>
                                      <p:tavLst>
                                        <p:tav tm="0">
                                          <p:val>
                                            <p:fltVal val="0"/>
                                          </p:val>
                                        </p:tav>
                                        <p:tav tm="100000">
                                          <p:val>
                                            <p:strVal val="#ppt_w"/>
                                          </p:val>
                                        </p:tav>
                                      </p:tavLst>
                                    </p:anim>
                                    <p:anim calcmode="lin" valueType="num">
                                      <p:cBhvr>
                                        <p:cTn id="8" dur="500" fill="hold"/>
                                        <p:tgtEl>
                                          <p:spTgt spid="132100"/>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32101"/>
                                        </p:tgtEl>
                                        <p:attrNameLst>
                                          <p:attrName>style.visibility</p:attrName>
                                        </p:attrNameLst>
                                      </p:cBhvr>
                                      <p:to>
                                        <p:strVal val="visible"/>
                                      </p:to>
                                    </p:set>
                                    <p:animEffect transition="in" filter="wipe(left)">
                                      <p:cBhvr>
                                        <p:cTn id="13" dur="500"/>
                                        <p:tgtEl>
                                          <p:spTgt spid="132101"/>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132103"/>
                                        </p:tgtEl>
                                        <p:attrNameLst>
                                          <p:attrName>style.visibility</p:attrName>
                                        </p:attrNameLst>
                                      </p:cBhvr>
                                      <p:to>
                                        <p:strVal val="visible"/>
                                      </p:to>
                                    </p:set>
                                    <p:animEffect transition="in" filter="slide(fromBottom)">
                                      <p:cBhvr>
                                        <p:cTn id="16" dur="500"/>
                                        <p:tgtEl>
                                          <p:spTgt spid="13210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32102"/>
                                        </p:tgtEl>
                                        <p:attrNameLst>
                                          <p:attrName>style.visibility</p:attrName>
                                        </p:attrNameLst>
                                      </p:cBhvr>
                                      <p:to>
                                        <p:strVal val="visible"/>
                                      </p:to>
                                    </p:set>
                                    <p:animEffect transition="in" filter="wipe(left)">
                                      <p:cBhvr>
                                        <p:cTn id="21" dur="500"/>
                                        <p:tgtEl>
                                          <p:spTgt spid="132102"/>
                                        </p:tgtEl>
                                      </p:cBhvr>
                                    </p:animEffect>
                                  </p:childTnLst>
                                </p:cTn>
                              </p:par>
                              <p:par>
                                <p:cTn id="22" presetID="12" presetClass="entr" presetSubtype="4" fill="hold" grpId="0" nodeType="withEffect">
                                  <p:stCondLst>
                                    <p:cond delay="0"/>
                                  </p:stCondLst>
                                  <p:childTnLst>
                                    <p:set>
                                      <p:cBhvr>
                                        <p:cTn id="23" dur="1" fill="hold">
                                          <p:stCondLst>
                                            <p:cond delay="0"/>
                                          </p:stCondLst>
                                        </p:cTn>
                                        <p:tgtEl>
                                          <p:spTgt spid="132104"/>
                                        </p:tgtEl>
                                        <p:attrNameLst>
                                          <p:attrName>style.visibility</p:attrName>
                                        </p:attrNameLst>
                                      </p:cBhvr>
                                      <p:to>
                                        <p:strVal val="visible"/>
                                      </p:to>
                                    </p:set>
                                    <p:animEffect transition="in" filter="slide(fromBottom)">
                                      <p:cBhvr>
                                        <p:cTn id="24" dur="500"/>
                                        <p:tgtEl>
                                          <p:spTgt spid="132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0" grpId="0" autoUpdateAnimBg="0"/>
      <p:bldP spid="132101" grpId="0" autoUpdateAnimBg="0"/>
      <p:bldP spid="132102" grpId="0" autoUpdateAnimBg="0"/>
      <p:bldP spid="132103" grpId="0"/>
      <p:bldP spid="13210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日期占位符 4"/>
          <p:cNvSpPr>
            <a:spLocks noGrp="1"/>
          </p:cNvSpPr>
          <p:nvPr>
            <p:ph type="dt" sz="half" idx="11"/>
          </p:nvPr>
        </p:nvSpPr>
        <p:spPr/>
        <p:txBody>
          <a:bodyPr/>
          <a:lstStyle/>
          <a:p>
            <a:fld id="{440A596A-C2FC-4320-90EA-721745D31729}" type="datetime1">
              <a:rPr lang="zh-CN" altLang="en-US"/>
              <a:pPr/>
              <a:t>2012-05-14</a:t>
            </a:fld>
            <a:endParaRPr lang="en-US" altLang="zh-CN"/>
          </a:p>
        </p:txBody>
      </p:sp>
      <p:pic>
        <p:nvPicPr>
          <p:cNvPr id="50178" name="Picture 2" descr="_02f4bs4u9lc9spp8jmn217fdr2epec4trkk9rneo_"/>
          <p:cNvPicPr>
            <a:picLocks noChangeAspect="1" noChangeArrowheads="1"/>
          </p:cNvPicPr>
          <p:nvPr/>
        </p:nvPicPr>
        <p:blipFill>
          <a:blip r:embed="rId2" cstate="print"/>
          <a:srcRect/>
          <a:stretch>
            <a:fillRect/>
          </a:stretch>
        </p:blipFill>
        <p:spPr bwMode="auto">
          <a:xfrm>
            <a:off x="1116013" y="1712913"/>
            <a:ext cx="7127875" cy="5029200"/>
          </a:xfrm>
          <a:prstGeom prst="rect">
            <a:avLst/>
          </a:prstGeom>
          <a:noFill/>
        </p:spPr>
      </p:pic>
      <p:sp>
        <p:nvSpPr>
          <p:cNvPr id="50179" name="AutoShape 3"/>
          <p:cNvSpPr>
            <a:spLocks noChangeArrowheads="1"/>
          </p:cNvSpPr>
          <p:nvPr/>
        </p:nvSpPr>
        <p:spPr bwMode="auto">
          <a:xfrm rot="10724459">
            <a:off x="1557338" y="2932113"/>
            <a:ext cx="908050" cy="536575"/>
          </a:xfrm>
          <a:prstGeom prst="wedgeEllipseCallout">
            <a:avLst>
              <a:gd name="adj1" fmla="val -45782"/>
              <a:gd name="adj2" fmla="val 70014"/>
            </a:avLst>
          </a:prstGeom>
          <a:gradFill rotWithShape="0">
            <a:gsLst>
              <a:gs pos="0">
                <a:srgbClr val="99FF99"/>
              </a:gs>
              <a:gs pos="100000">
                <a:srgbClr val="33CC33"/>
              </a:gs>
            </a:gsLst>
            <a:path path="rect">
              <a:fillToRect l="50000" t="50000" r="50000" b="50000"/>
            </a:path>
          </a:gradFill>
          <a:ln w="12700">
            <a:noFill/>
            <a:miter lim="800000"/>
            <a:headEnd type="none" w="sm" len="sm"/>
            <a:tailEnd type="none" w="sm" len="sm"/>
          </a:ln>
          <a:effectLst/>
        </p:spPr>
        <p:txBody>
          <a:bodyPr rot="10800000"/>
          <a:lstStyle/>
          <a:p>
            <a:pPr algn="ctr"/>
            <a:r>
              <a:rPr kumimoji="1" lang="en-US" altLang="zh-CN" sz="2400" b="0">
                <a:solidFill>
                  <a:srgbClr val="FF0000"/>
                </a:solidFill>
                <a:latin typeface="Times New Roman" pitchFamily="18" charset="0"/>
                <a:ea typeface="方正姚体" pitchFamily="2" charset="-122"/>
              </a:rPr>
              <a:t>A</a:t>
            </a:r>
          </a:p>
        </p:txBody>
      </p:sp>
      <p:sp>
        <p:nvSpPr>
          <p:cNvPr id="50180" name="AutoShape 4"/>
          <p:cNvSpPr>
            <a:spLocks noChangeArrowheads="1"/>
          </p:cNvSpPr>
          <p:nvPr/>
        </p:nvSpPr>
        <p:spPr bwMode="auto">
          <a:xfrm rot="10724459">
            <a:off x="3003550" y="2855913"/>
            <a:ext cx="990600" cy="455612"/>
          </a:xfrm>
          <a:prstGeom prst="wedgeEllipseCallout">
            <a:avLst>
              <a:gd name="adj1" fmla="val 58921"/>
              <a:gd name="adj2" fmla="val 54093"/>
            </a:avLst>
          </a:prstGeom>
          <a:gradFill rotWithShape="0">
            <a:gsLst>
              <a:gs pos="0">
                <a:srgbClr val="99FF99"/>
              </a:gs>
              <a:gs pos="100000">
                <a:srgbClr val="33CC33"/>
              </a:gs>
            </a:gsLst>
            <a:path path="rect">
              <a:fillToRect l="50000" t="50000" r="50000" b="50000"/>
            </a:path>
          </a:gradFill>
          <a:ln w="12700">
            <a:noFill/>
            <a:miter lim="800000"/>
            <a:headEnd type="none" w="sm" len="sm"/>
            <a:tailEnd type="none" w="sm" len="sm"/>
          </a:ln>
          <a:effectLst/>
        </p:spPr>
        <p:txBody>
          <a:bodyPr rot="10800000"/>
          <a:lstStyle/>
          <a:p>
            <a:pPr algn="ctr"/>
            <a:r>
              <a:rPr kumimoji="1" lang="en-US" altLang="zh-CN" sz="2400" b="0">
                <a:solidFill>
                  <a:srgbClr val="FF0000"/>
                </a:solidFill>
                <a:latin typeface="Times New Roman" pitchFamily="18" charset="0"/>
                <a:ea typeface="方正姚体" pitchFamily="2" charset="-122"/>
              </a:rPr>
              <a:t>a</a:t>
            </a:r>
          </a:p>
        </p:txBody>
      </p:sp>
      <p:sp>
        <p:nvSpPr>
          <p:cNvPr id="50181" name="AutoShape 5"/>
          <p:cNvSpPr>
            <a:spLocks noChangeArrowheads="1"/>
          </p:cNvSpPr>
          <p:nvPr/>
        </p:nvSpPr>
        <p:spPr bwMode="auto">
          <a:xfrm>
            <a:off x="1555750" y="4227513"/>
            <a:ext cx="838200" cy="457200"/>
          </a:xfrm>
          <a:prstGeom prst="wedgeEllipseCallout">
            <a:avLst>
              <a:gd name="adj1" fmla="val 54167"/>
              <a:gd name="adj2" fmla="val 78472"/>
            </a:avLst>
          </a:prstGeom>
          <a:gradFill rotWithShape="0">
            <a:gsLst>
              <a:gs pos="0">
                <a:srgbClr val="CCECFF"/>
              </a:gs>
              <a:gs pos="100000">
                <a:srgbClr val="66CCFF"/>
              </a:gs>
            </a:gsLst>
            <a:path path="rect">
              <a:fillToRect l="50000" t="50000" r="50000" b="50000"/>
            </a:path>
          </a:gradFill>
          <a:ln w="12700">
            <a:noFill/>
            <a:miter lim="800000"/>
            <a:headEnd type="none" w="sm" len="sm"/>
            <a:tailEnd type="none" w="sm" len="sm"/>
          </a:ln>
          <a:effectLst/>
        </p:spPr>
        <p:txBody>
          <a:bodyPr/>
          <a:lstStyle/>
          <a:p>
            <a:pPr algn="ctr"/>
            <a:r>
              <a:rPr kumimoji="1" lang="en-US" altLang="zh-CN" sz="2400" b="0">
                <a:solidFill>
                  <a:srgbClr val="FF0000"/>
                </a:solidFill>
                <a:latin typeface="Times New Roman" pitchFamily="18" charset="0"/>
                <a:ea typeface="方正姚体" pitchFamily="2" charset="-122"/>
              </a:rPr>
              <a:t>b</a:t>
            </a:r>
          </a:p>
        </p:txBody>
      </p:sp>
      <p:sp>
        <p:nvSpPr>
          <p:cNvPr id="50182" name="AutoShape 6"/>
          <p:cNvSpPr>
            <a:spLocks noChangeArrowheads="1"/>
          </p:cNvSpPr>
          <p:nvPr/>
        </p:nvSpPr>
        <p:spPr bwMode="auto">
          <a:xfrm>
            <a:off x="2622550" y="4303713"/>
            <a:ext cx="838200" cy="457200"/>
          </a:xfrm>
          <a:prstGeom prst="wedgeEllipseCallout">
            <a:avLst>
              <a:gd name="adj1" fmla="val -40907"/>
              <a:gd name="adj2" fmla="val 80556"/>
            </a:avLst>
          </a:prstGeom>
          <a:gradFill rotWithShape="0">
            <a:gsLst>
              <a:gs pos="0">
                <a:srgbClr val="CCECFF"/>
              </a:gs>
              <a:gs pos="100000">
                <a:srgbClr val="66CCFF"/>
              </a:gs>
            </a:gsLst>
            <a:path path="rect">
              <a:fillToRect l="50000" t="50000" r="50000" b="50000"/>
            </a:path>
          </a:gradFill>
          <a:ln w="12700">
            <a:noFill/>
            <a:miter lim="800000"/>
            <a:headEnd type="none" w="sm" len="sm"/>
            <a:tailEnd type="none" w="sm" len="sm"/>
          </a:ln>
          <a:effectLst/>
        </p:spPr>
        <p:txBody>
          <a:bodyPr/>
          <a:lstStyle/>
          <a:p>
            <a:pPr algn="ctr"/>
            <a:r>
              <a:rPr kumimoji="1" lang="en-US" altLang="zh-CN" sz="2400" b="0">
                <a:solidFill>
                  <a:srgbClr val="FF0000"/>
                </a:solidFill>
                <a:latin typeface="Times New Roman" pitchFamily="18" charset="0"/>
                <a:ea typeface="方正姚体" pitchFamily="2" charset="-122"/>
              </a:rPr>
              <a:t>B</a:t>
            </a:r>
          </a:p>
        </p:txBody>
      </p:sp>
      <p:sp>
        <p:nvSpPr>
          <p:cNvPr id="50183" name="AutoShape 7"/>
          <p:cNvSpPr>
            <a:spLocks noChangeArrowheads="1"/>
          </p:cNvSpPr>
          <p:nvPr/>
        </p:nvSpPr>
        <p:spPr bwMode="auto">
          <a:xfrm rot="10724459">
            <a:off x="4984750" y="2932113"/>
            <a:ext cx="908050" cy="536575"/>
          </a:xfrm>
          <a:prstGeom prst="wedgeEllipseCallout">
            <a:avLst>
              <a:gd name="adj1" fmla="val -46014"/>
              <a:gd name="adj2" fmla="val 56694"/>
            </a:avLst>
          </a:prstGeom>
          <a:gradFill rotWithShape="0">
            <a:gsLst>
              <a:gs pos="0">
                <a:srgbClr val="CCFFCC"/>
              </a:gs>
              <a:gs pos="100000">
                <a:srgbClr val="66FF66"/>
              </a:gs>
            </a:gsLst>
            <a:path path="rect">
              <a:fillToRect l="50000" t="50000" r="50000" b="50000"/>
            </a:path>
          </a:gradFill>
          <a:ln w="12700">
            <a:noFill/>
            <a:miter lim="800000"/>
            <a:headEnd type="none" w="sm" len="sm"/>
            <a:tailEnd type="none" w="sm" len="sm"/>
          </a:ln>
          <a:effectLst/>
        </p:spPr>
        <p:txBody>
          <a:bodyPr rot="10800000"/>
          <a:lstStyle/>
          <a:p>
            <a:pPr algn="ctr" eaLnBrk="0" hangingPunct="0"/>
            <a:r>
              <a:rPr lang="en-US" altLang="zh-CN" sz="2400" b="0">
                <a:solidFill>
                  <a:srgbClr val="FF0000"/>
                </a:solidFill>
                <a:latin typeface="Times New Roman" pitchFamily="18" charset="0"/>
                <a:ea typeface="方正姚体" pitchFamily="2" charset="-122"/>
              </a:rPr>
              <a:t>A</a:t>
            </a:r>
          </a:p>
        </p:txBody>
      </p:sp>
      <p:sp>
        <p:nvSpPr>
          <p:cNvPr id="50184" name="AutoShape 8"/>
          <p:cNvSpPr>
            <a:spLocks noChangeArrowheads="1"/>
          </p:cNvSpPr>
          <p:nvPr/>
        </p:nvSpPr>
        <p:spPr bwMode="auto">
          <a:xfrm rot="10724459">
            <a:off x="6661150" y="2932113"/>
            <a:ext cx="990600" cy="455612"/>
          </a:xfrm>
          <a:prstGeom prst="wedgeEllipseCallout">
            <a:avLst>
              <a:gd name="adj1" fmla="val 38023"/>
              <a:gd name="adj2" fmla="val 64088"/>
            </a:avLst>
          </a:prstGeom>
          <a:gradFill rotWithShape="0">
            <a:gsLst>
              <a:gs pos="0">
                <a:srgbClr val="CCFFCC"/>
              </a:gs>
              <a:gs pos="100000">
                <a:srgbClr val="66FF66"/>
              </a:gs>
            </a:gsLst>
            <a:path path="rect">
              <a:fillToRect l="50000" t="50000" r="50000" b="50000"/>
            </a:path>
          </a:gradFill>
          <a:ln w="12700">
            <a:noFill/>
            <a:miter lim="800000"/>
            <a:headEnd type="none" w="sm" len="sm"/>
            <a:tailEnd type="none" w="sm" len="sm"/>
          </a:ln>
          <a:effectLst/>
        </p:spPr>
        <p:txBody>
          <a:bodyPr rot="10800000"/>
          <a:lstStyle/>
          <a:p>
            <a:pPr algn="ctr" eaLnBrk="0" hangingPunct="0"/>
            <a:r>
              <a:rPr lang="en-US" altLang="zh-CN" sz="2400" b="0">
                <a:solidFill>
                  <a:srgbClr val="FF0000"/>
                </a:solidFill>
                <a:latin typeface="Times New Roman" pitchFamily="18" charset="0"/>
                <a:ea typeface="方正姚体" pitchFamily="2" charset="-122"/>
              </a:rPr>
              <a:t>a</a:t>
            </a:r>
          </a:p>
        </p:txBody>
      </p:sp>
      <p:sp>
        <p:nvSpPr>
          <p:cNvPr id="50185" name="AutoShape 9"/>
          <p:cNvSpPr>
            <a:spLocks noChangeArrowheads="1"/>
          </p:cNvSpPr>
          <p:nvPr/>
        </p:nvSpPr>
        <p:spPr bwMode="auto">
          <a:xfrm>
            <a:off x="6661150" y="4456113"/>
            <a:ext cx="838200" cy="457200"/>
          </a:xfrm>
          <a:prstGeom prst="wedgeEllipseCallout">
            <a:avLst>
              <a:gd name="adj1" fmla="val -61931"/>
              <a:gd name="adj2" fmla="val 84375"/>
            </a:avLst>
          </a:prstGeom>
          <a:gradFill rotWithShape="0">
            <a:gsLst>
              <a:gs pos="0">
                <a:srgbClr val="CCECFF"/>
              </a:gs>
              <a:gs pos="100000">
                <a:srgbClr val="66CCFF"/>
              </a:gs>
            </a:gsLst>
            <a:path path="rect">
              <a:fillToRect l="50000" t="50000" r="50000" b="50000"/>
            </a:path>
          </a:gradFill>
          <a:ln w="12700">
            <a:noFill/>
            <a:miter lim="800000"/>
            <a:headEnd type="none" w="sm" len="sm"/>
            <a:tailEnd type="none" w="sm" len="sm"/>
          </a:ln>
          <a:effectLst/>
        </p:spPr>
        <p:txBody>
          <a:bodyPr/>
          <a:lstStyle/>
          <a:p>
            <a:pPr algn="ctr" eaLnBrk="0" hangingPunct="0"/>
            <a:r>
              <a:rPr lang="en-US" altLang="zh-CN" sz="2400" b="0">
                <a:solidFill>
                  <a:srgbClr val="FF0000"/>
                </a:solidFill>
                <a:latin typeface="Times New Roman" pitchFamily="18" charset="0"/>
                <a:ea typeface="方正姚体" pitchFamily="2" charset="-122"/>
              </a:rPr>
              <a:t>B</a:t>
            </a:r>
          </a:p>
        </p:txBody>
      </p:sp>
      <p:grpSp>
        <p:nvGrpSpPr>
          <p:cNvPr id="50186" name="Group 10"/>
          <p:cNvGrpSpPr>
            <a:grpSpLocks/>
          </p:cNvGrpSpPr>
          <p:nvPr/>
        </p:nvGrpSpPr>
        <p:grpSpPr bwMode="auto">
          <a:xfrm>
            <a:off x="2317750" y="2779713"/>
            <a:ext cx="685800" cy="2133600"/>
            <a:chOff x="1488" y="1344"/>
            <a:chExt cx="432" cy="1344"/>
          </a:xfrm>
        </p:grpSpPr>
        <p:sp>
          <p:nvSpPr>
            <p:cNvPr id="50187" name="Line 11"/>
            <p:cNvSpPr>
              <a:spLocks noChangeShapeType="1"/>
            </p:cNvSpPr>
            <p:nvPr/>
          </p:nvSpPr>
          <p:spPr bwMode="auto">
            <a:xfrm>
              <a:off x="1488" y="1344"/>
              <a:ext cx="192" cy="0"/>
            </a:xfrm>
            <a:prstGeom prst="line">
              <a:avLst/>
            </a:prstGeom>
            <a:noFill/>
            <a:ln w="76200">
              <a:solidFill>
                <a:srgbClr val="33CC33"/>
              </a:solidFill>
              <a:round/>
              <a:headEnd type="none" w="sm" len="sm"/>
              <a:tailEnd type="none" w="sm" len="sm"/>
            </a:ln>
            <a:effectLst/>
          </p:spPr>
          <p:txBody>
            <a:bodyPr wrap="none"/>
            <a:lstStyle/>
            <a:p>
              <a:endParaRPr lang="zh-CN" altLang="en-US"/>
            </a:p>
          </p:txBody>
        </p:sp>
        <p:sp>
          <p:nvSpPr>
            <p:cNvPr id="50188" name="Line 12"/>
            <p:cNvSpPr>
              <a:spLocks noChangeShapeType="1"/>
            </p:cNvSpPr>
            <p:nvPr/>
          </p:nvSpPr>
          <p:spPr bwMode="auto">
            <a:xfrm>
              <a:off x="1776" y="1344"/>
              <a:ext cx="144" cy="0"/>
            </a:xfrm>
            <a:prstGeom prst="line">
              <a:avLst/>
            </a:prstGeom>
            <a:noFill/>
            <a:ln w="76200">
              <a:solidFill>
                <a:srgbClr val="008000"/>
              </a:solidFill>
              <a:round/>
              <a:headEnd type="none" w="sm" len="sm"/>
              <a:tailEnd type="none" w="sm" len="sm"/>
            </a:ln>
            <a:effectLst/>
          </p:spPr>
          <p:txBody>
            <a:bodyPr wrap="none"/>
            <a:lstStyle/>
            <a:p>
              <a:endParaRPr lang="zh-CN" altLang="en-US"/>
            </a:p>
          </p:txBody>
        </p:sp>
        <p:sp>
          <p:nvSpPr>
            <p:cNvPr id="50189" name="Line 13"/>
            <p:cNvSpPr>
              <a:spLocks noChangeShapeType="1"/>
            </p:cNvSpPr>
            <p:nvPr/>
          </p:nvSpPr>
          <p:spPr bwMode="auto">
            <a:xfrm>
              <a:off x="1632" y="2688"/>
              <a:ext cx="144" cy="0"/>
            </a:xfrm>
            <a:prstGeom prst="line">
              <a:avLst/>
            </a:prstGeom>
            <a:noFill/>
            <a:ln w="76200">
              <a:solidFill>
                <a:srgbClr val="0033CC"/>
              </a:solidFill>
              <a:round/>
              <a:headEnd type="none" w="sm" len="sm"/>
              <a:tailEnd type="none" w="sm" len="sm"/>
            </a:ln>
            <a:effectLst/>
          </p:spPr>
          <p:txBody>
            <a:bodyPr wrap="none"/>
            <a:lstStyle/>
            <a:p>
              <a:endParaRPr lang="zh-CN" altLang="en-US"/>
            </a:p>
          </p:txBody>
        </p:sp>
        <p:sp>
          <p:nvSpPr>
            <p:cNvPr id="50190" name="Line 14"/>
            <p:cNvSpPr>
              <a:spLocks noChangeShapeType="1"/>
            </p:cNvSpPr>
            <p:nvPr/>
          </p:nvSpPr>
          <p:spPr bwMode="auto">
            <a:xfrm>
              <a:off x="1488" y="2640"/>
              <a:ext cx="144" cy="0"/>
            </a:xfrm>
            <a:prstGeom prst="line">
              <a:avLst/>
            </a:prstGeom>
            <a:noFill/>
            <a:ln w="76200">
              <a:solidFill>
                <a:srgbClr val="0099FF"/>
              </a:solidFill>
              <a:round/>
              <a:headEnd type="none" w="sm" len="sm"/>
              <a:tailEnd type="none" w="sm" len="sm"/>
            </a:ln>
            <a:effectLst/>
          </p:spPr>
          <p:txBody>
            <a:bodyPr wrap="none"/>
            <a:lstStyle/>
            <a:p>
              <a:endParaRPr lang="zh-CN" altLang="en-US"/>
            </a:p>
          </p:txBody>
        </p:sp>
      </p:grpSp>
      <p:grpSp>
        <p:nvGrpSpPr>
          <p:cNvPr id="50191" name="Group 15"/>
          <p:cNvGrpSpPr>
            <a:grpSpLocks/>
          </p:cNvGrpSpPr>
          <p:nvPr/>
        </p:nvGrpSpPr>
        <p:grpSpPr bwMode="auto">
          <a:xfrm>
            <a:off x="5746750" y="2855913"/>
            <a:ext cx="1066800" cy="2209800"/>
            <a:chOff x="3648" y="1392"/>
            <a:chExt cx="672" cy="1392"/>
          </a:xfrm>
        </p:grpSpPr>
        <p:sp>
          <p:nvSpPr>
            <p:cNvPr id="50192" name="Line 16"/>
            <p:cNvSpPr>
              <a:spLocks noChangeShapeType="1"/>
            </p:cNvSpPr>
            <p:nvPr/>
          </p:nvSpPr>
          <p:spPr bwMode="auto">
            <a:xfrm>
              <a:off x="3648" y="1392"/>
              <a:ext cx="192" cy="0"/>
            </a:xfrm>
            <a:prstGeom prst="line">
              <a:avLst/>
            </a:prstGeom>
            <a:noFill/>
            <a:ln w="76200">
              <a:solidFill>
                <a:srgbClr val="33CC33"/>
              </a:solidFill>
              <a:round/>
              <a:headEnd type="none" w="sm" len="sm"/>
              <a:tailEnd type="none" w="sm" len="sm"/>
            </a:ln>
            <a:effectLst/>
          </p:spPr>
          <p:txBody>
            <a:bodyPr wrap="none"/>
            <a:lstStyle/>
            <a:p>
              <a:endParaRPr lang="zh-CN" altLang="en-US"/>
            </a:p>
          </p:txBody>
        </p:sp>
        <p:sp>
          <p:nvSpPr>
            <p:cNvPr id="50193" name="Line 17"/>
            <p:cNvSpPr>
              <a:spLocks noChangeShapeType="1"/>
            </p:cNvSpPr>
            <p:nvPr/>
          </p:nvSpPr>
          <p:spPr bwMode="auto">
            <a:xfrm>
              <a:off x="4128" y="1392"/>
              <a:ext cx="192" cy="0"/>
            </a:xfrm>
            <a:prstGeom prst="line">
              <a:avLst/>
            </a:prstGeom>
            <a:noFill/>
            <a:ln w="76200">
              <a:solidFill>
                <a:srgbClr val="008000"/>
              </a:solidFill>
              <a:round/>
              <a:headEnd type="none" w="sm" len="sm"/>
              <a:tailEnd type="none" w="sm" len="sm"/>
            </a:ln>
            <a:effectLst/>
          </p:spPr>
          <p:txBody>
            <a:bodyPr wrap="none"/>
            <a:lstStyle/>
            <a:p>
              <a:endParaRPr lang="zh-CN" altLang="en-US"/>
            </a:p>
          </p:txBody>
        </p:sp>
        <p:sp>
          <p:nvSpPr>
            <p:cNvPr id="50194" name="Line 18"/>
            <p:cNvSpPr>
              <a:spLocks noChangeShapeType="1"/>
            </p:cNvSpPr>
            <p:nvPr/>
          </p:nvSpPr>
          <p:spPr bwMode="auto">
            <a:xfrm>
              <a:off x="3744" y="2784"/>
              <a:ext cx="144" cy="0"/>
            </a:xfrm>
            <a:prstGeom prst="line">
              <a:avLst/>
            </a:prstGeom>
            <a:noFill/>
            <a:ln w="76200">
              <a:solidFill>
                <a:srgbClr val="0099FF"/>
              </a:solidFill>
              <a:round/>
              <a:headEnd type="none" w="sm" len="sm"/>
              <a:tailEnd type="none" w="sm" len="sm"/>
            </a:ln>
            <a:effectLst/>
          </p:spPr>
          <p:txBody>
            <a:bodyPr wrap="none"/>
            <a:lstStyle/>
            <a:p>
              <a:endParaRPr lang="zh-CN" altLang="en-US"/>
            </a:p>
          </p:txBody>
        </p:sp>
        <p:sp>
          <p:nvSpPr>
            <p:cNvPr id="50195" name="Line 19"/>
            <p:cNvSpPr>
              <a:spLocks noChangeShapeType="1"/>
            </p:cNvSpPr>
            <p:nvPr/>
          </p:nvSpPr>
          <p:spPr bwMode="auto">
            <a:xfrm>
              <a:off x="4080" y="2784"/>
              <a:ext cx="144" cy="0"/>
            </a:xfrm>
            <a:prstGeom prst="line">
              <a:avLst/>
            </a:prstGeom>
            <a:noFill/>
            <a:ln w="76200">
              <a:solidFill>
                <a:srgbClr val="0033CC"/>
              </a:solidFill>
              <a:round/>
              <a:headEnd type="none" w="sm" len="sm"/>
              <a:tailEnd type="none" w="sm" len="sm"/>
            </a:ln>
            <a:effectLst/>
          </p:spPr>
          <p:txBody>
            <a:bodyPr wrap="none"/>
            <a:lstStyle/>
            <a:p>
              <a:endParaRPr lang="zh-CN" altLang="en-US"/>
            </a:p>
          </p:txBody>
        </p:sp>
      </p:grpSp>
      <p:sp>
        <p:nvSpPr>
          <p:cNvPr id="50196" name="AutoShape 20"/>
          <p:cNvSpPr>
            <a:spLocks noChangeArrowheads="1"/>
          </p:cNvSpPr>
          <p:nvPr/>
        </p:nvSpPr>
        <p:spPr bwMode="auto">
          <a:xfrm>
            <a:off x="5213350" y="4456113"/>
            <a:ext cx="838200" cy="457200"/>
          </a:xfrm>
          <a:prstGeom prst="wedgeEllipseCallout">
            <a:avLst>
              <a:gd name="adj1" fmla="val 46023"/>
              <a:gd name="adj2" fmla="val 76736"/>
            </a:avLst>
          </a:prstGeom>
          <a:gradFill rotWithShape="0">
            <a:gsLst>
              <a:gs pos="0">
                <a:srgbClr val="CCECFF"/>
              </a:gs>
              <a:gs pos="100000">
                <a:srgbClr val="66CCFF"/>
              </a:gs>
            </a:gsLst>
            <a:path path="rect">
              <a:fillToRect l="50000" t="50000" r="50000" b="50000"/>
            </a:path>
          </a:gradFill>
          <a:ln w="12700">
            <a:noFill/>
            <a:miter lim="800000"/>
            <a:headEnd type="none" w="sm" len="sm"/>
            <a:tailEnd type="none" w="sm" len="sm"/>
          </a:ln>
          <a:effectLst/>
        </p:spPr>
        <p:txBody>
          <a:bodyPr/>
          <a:lstStyle/>
          <a:p>
            <a:pPr algn="ctr" eaLnBrk="0" hangingPunct="0"/>
            <a:r>
              <a:rPr lang="en-US" altLang="zh-CN" sz="2400" b="0">
                <a:solidFill>
                  <a:srgbClr val="FF0000"/>
                </a:solidFill>
                <a:latin typeface="Times New Roman" pitchFamily="18" charset="0"/>
                <a:ea typeface="方正姚体" pitchFamily="2" charset="-122"/>
              </a:rPr>
              <a:t>b</a:t>
            </a:r>
          </a:p>
        </p:txBody>
      </p:sp>
      <p:sp>
        <p:nvSpPr>
          <p:cNvPr id="50197" name="Text Box 21"/>
          <p:cNvSpPr txBox="1">
            <a:spLocks noChangeArrowheads="1"/>
          </p:cNvSpPr>
          <p:nvPr/>
        </p:nvSpPr>
        <p:spPr bwMode="auto">
          <a:xfrm>
            <a:off x="1619250" y="549275"/>
            <a:ext cx="6551613" cy="1190625"/>
          </a:xfrm>
          <a:prstGeom prst="rect">
            <a:avLst/>
          </a:prstGeom>
          <a:noFill/>
          <a:ln w="9525" algn="ctr">
            <a:noFill/>
            <a:miter lim="800000"/>
            <a:headEnd/>
            <a:tailEnd/>
          </a:ln>
          <a:effectLst/>
        </p:spPr>
        <p:txBody>
          <a:bodyPr>
            <a:spAutoFit/>
          </a:bodyPr>
          <a:lstStyle/>
          <a:p>
            <a:pPr algn="ctr">
              <a:spcBef>
                <a:spcPct val="50000"/>
              </a:spcBef>
            </a:pPr>
            <a:r>
              <a:rPr lang="zh-CN" altLang="en-US" sz="3600">
                <a:solidFill>
                  <a:srgbClr val="FFFF00"/>
                </a:solidFill>
                <a:ea typeface="隶书" pitchFamily="49" charset="-122"/>
              </a:rPr>
              <a:t>同源染色体的非姐妹染色单体</a:t>
            </a:r>
            <a:r>
              <a:rPr lang="zh-CN" altLang="en-US" sz="3600">
                <a:solidFill>
                  <a:srgbClr val="0066FF"/>
                </a:solidFill>
                <a:ea typeface="隶书" pitchFamily="49" charset="-122"/>
              </a:rPr>
              <a:t>之间的交叉交换</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日期占位符 4"/>
          <p:cNvSpPr>
            <a:spLocks noGrp="1"/>
          </p:cNvSpPr>
          <p:nvPr>
            <p:ph type="dt" sz="half" idx="11"/>
          </p:nvPr>
        </p:nvSpPr>
        <p:spPr/>
        <p:txBody>
          <a:bodyPr/>
          <a:lstStyle/>
          <a:p>
            <a:fld id="{00FDE316-F5F2-4A07-9134-F46877FC4941}" type="datetime1">
              <a:rPr lang="zh-CN" altLang="en-US"/>
              <a:pPr/>
              <a:t>2012-05-14</a:t>
            </a:fld>
            <a:endParaRPr lang="en-US" altLang="zh-CN"/>
          </a:p>
        </p:txBody>
      </p:sp>
      <p:grpSp>
        <p:nvGrpSpPr>
          <p:cNvPr id="49154" name="Group 2"/>
          <p:cNvGrpSpPr>
            <a:grpSpLocks/>
          </p:cNvGrpSpPr>
          <p:nvPr/>
        </p:nvGrpSpPr>
        <p:grpSpPr bwMode="auto">
          <a:xfrm>
            <a:off x="4932363" y="1557338"/>
            <a:ext cx="3124200" cy="3886200"/>
            <a:chOff x="3089" y="864"/>
            <a:chExt cx="1968" cy="2448"/>
          </a:xfrm>
        </p:grpSpPr>
        <p:grpSp>
          <p:nvGrpSpPr>
            <p:cNvPr id="49155" name="Group 3"/>
            <p:cNvGrpSpPr>
              <a:grpSpLocks/>
            </p:cNvGrpSpPr>
            <p:nvPr/>
          </p:nvGrpSpPr>
          <p:grpSpPr bwMode="auto">
            <a:xfrm>
              <a:off x="3089" y="864"/>
              <a:ext cx="1968" cy="2448"/>
              <a:chOff x="3216" y="1200"/>
              <a:chExt cx="1968" cy="2448"/>
            </a:xfrm>
          </p:grpSpPr>
          <p:grpSp>
            <p:nvGrpSpPr>
              <p:cNvPr id="49156" name="Group 4"/>
              <p:cNvGrpSpPr>
                <a:grpSpLocks/>
              </p:cNvGrpSpPr>
              <p:nvPr/>
            </p:nvGrpSpPr>
            <p:grpSpPr bwMode="auto">
              <a:xfrm>
                <a:off x="3216" y="1200"/>
                <a:ext cx="1968" cy="2448"/>
                <a:chOff x="912" y="1392"/>
                <a:chExt cx="1440" cy="1824"/>
              </a:xfrm>
            </p:grpSpPr>
            <p:sp>
              <p:nvSpPr>
                <p:cNvPr id="49157" name="Oval 5"/>
                <p:cNvSpPr>
                  <a:spLocks noChangeArrowheads="1"/>
                </p:cNvSpPr>
                <p:nvPr/>
              </p:nvSpPr>
              <p:spPr bwMode="auto">
                <a:xfrm>
                  <a:off x="912" y="1392"/>
                  <a:ext cx="1440" cy="1152"/>
                </a:xfrm>
                <a:prstGeom prst="ellipse">
                  <a:avLst/>
                </a:prstGeom>
                <a:gradFill rotWithShape="0">
                  <a:gsLst>
                    <a:gs pos="0">
                      <a:srgbClr val="FFFFFF">
                        <a:gamma/>
                        <a:shade val="63137"/>
                        <a:invGamma/>
                      </a:srgbClr>
                    </a:gs>
                    <a:gs pos="50000">
                      <a:srgbClr val="FFFFFF"/>
                    </a:gs>
                    <a:gs pos="100000">
                      <a:srgbClr val="FFFFFF">
                        <a:gamma/>
                        <a:shade val="63137"/>
                        <a:invGamma/>
                      </a:srgbClr>
                    </a:gs>
                  </a:gsLst>
                  <a:lin ang="0" scaled="1"/>
                </a:gradFill>
                <a:ln w="12700">
                  <a:noFill/>
                  <a:round/>
                  <a:headEnd type="none" w="sm" len="sm"/>
                  <a:tailEnd type="none" w="sm" len="sm"/>
                </a:ln>
                <a:effectLst/>
              </p:spPr>
              <p:txBody>
                <a:bodyPr wrap="none" anchor="ctr"/>
                <a:lstStyle/>
                <a:p>
                  <a:endParaRPr lang="zh-CN" altLang="en-US"/>
                </a:p>
              </p:txBody>
            </p:sp>
            <p:sp>
              <p:nvSpPr>
                <p:cNvPr id="49158" name="Oval 6"/>
                <p:cNvSpPr>
                  <a:spLocks noChangeArrowheads="1"/>
                </p:cNvSpPr>
                <p:nvPr/>
              </p:nvSpPr>
              <p:spPr bwMode="auto">
                <a:xfrm>
                  <a:off x="912" y="2064"/>
                  <a:ext cx="1440" cy="1152"/>
                </a:xfrm>
                <a:prstGeom prst="ellipse">
                  <a:avLst/>
                </a:prstGeom>
                <a:gradFill rotWithShape="0">
                  <a:gsLst>
                    <a:gs pos="0">
                      <a:srgbClr val="FFFFFF">
                        <a:gamma/>
                        <a:shade val="63137"/>
                        <a:invGamma/>
                      </a:srgbClr>
                    </a:gs>
                    <a:gs pos="50000">
                      <a:srgbClr val="FFFFFF"/>
                    </a:gs>
                    <a:gs pos="100000">
                      <a:srgbClr val="FFFFFF">
                        <a:gamma/>
                        <a:shade val="63137"/>
                        <a:invGamma/>
                      </a:srgbClr>
                    </a:gs>
                  </a:gsLst>
                  <a:lin ang="0" scaled="1"/>
                </a:gradFill>
                <a:ln w="12700">
                  <a:noFill/>
                  <a:round/>
                  <a:headEnd type="none" w="sm" len="sm"/>
                  <a:tailEnd type="none" w="sm" len="sm"/>
                </a:ln>
                <a:effectLst/>
              </p:spPr>
              <p:txBody>
                <a:bodyPr wrap="none" anchor="ctr"/>
                <a:lstStyle/>
                <a:p>
                  <a:endParaRPr lang="zh-CN" altLang="en-US"/>
                </a:p>
              </p:txBody>
            </p:sp>
          </p:grpSp>
          <p:sp>
            <p:nvSpPr>
              <p:cNvPr id="49159" name="Freeform 7"/>
              <p:cNvSpPr>
                <a:spLocks/>
              </p:cNvSpPr>
              <p:nvPr/>
            </p:nvSpPr>
            <p:spPr bwMode="auto">
              <a:xfrm rot="1649670">
                <a:off x="3504" y="1872"/>
                <a:ext cx="453" cy="319"/>
              </a:xfrm>
              <a:custGeom>
                <a:avLst/>
                <a:gdLst/>
                <a:ahLst/>
                <a:cxnLst>
                  <a:cxn ang="0">
                    <a:pos x="378" y="355"/>
                  </a:cxn>
                  <a:cxn ang="0">
                    <a:pos x="25" y="332"/>
                  </a:cxn>
                  <a:cxn ang="0">
                    <a:pos x="37" y="402"/>
                  </a:cxn>
                  <a:cxn ang="0">
                    <a:pos x="108" y="426"/>
                  </a:cxn>
                  <a:cxn ang="0">
                    <a:pos x="731" y="249"/>
                  </a:cxn>
                  <a:cxn ang="0">
                    <a:pos x="790" y="261"/>
                  </a:cxn>
                  <a:cxn ang="0">
                    <a:pos x="766" y="355"/>
                  </a:cxn>
                  <a:cxn ang="0">
                    <a:pos x="437" y="390"/>
                  </a:cxn>
                  <a:cxn ang="0">
                    <a:pos x="366" y="379"/>
                  </a:cxn>
                  <a:cxn ang="0">
                    <a:pos x="390" y="308"/>
                  </a:cxn>
                  <a:cxn ang="0">
                    <a:pos x="472" y="120"/>
                  </a:cxn>
                  <a:cxn ang="0">
                    <a:pos x="637" y="2"/>
                  </a:cxn>
                  <a:cxn ang="0">
                    <a:pos x="707" y="50"/>
                  </a:cxn>
                  <a:cxn ang="0">
                    <a:pos x="613" y="108"/>
                  </a:cxn>
                  <a:cxn ang="0">
                    <a:pos x="578" y="132"/>
                  </a:cxn>
                  <a:cxn ang="0">
                    <a:pos x="554" y="167"/>
                  </a:cxn>
                  <a:cxn ang="0">
                    <a:pos x="484" y="214"/>
                  </a:cxn>
                  <a:cxn ang="0">
                    <a:pos x="343" y="426"/>
                  </a:cxn>
                  <a:cxn ang="0">
                    <a:pos x="319" y="461"/>
                  </a:cxn>
                  <a:cxn ang="0">
                    <a:pos x="249" y="531"/>
                  </a:cxn>
                  <a:cxn ang="0">
                    <a:pos x="108" y="661"/>
                  </a:cxn>
                  <a:cxn ang="0">
                    <a:pos x="108" y="520"/>
                  </a:cxn>
                  <a:cxn ang="0">
                    <a:pos x="143" y="508"/>
                  </a:cxn>
                  <a:cxn ang="0">
                    <a:pos x="214" y="473"/>
                  </a:cxn>
                  <a:cxn ang="0">
                    <a:pos x="319" y="402"/>
                  </a:cxn>
                  <a:cxn ang="0">
                    <a:pos x="355" y="379"/>
                  </a:cxn>
                  <a:cxn ang="0">
                    <a:pos x="390" y="355"/>
                  </a:cxn>
                  <a:cxn ang="0">
                    <a:pos x="378" y="355"/>
                  </a:cxn>
                </a:cxnLst>
                <a:rect l="0" t="0" r="r" b="b"/>
                <a:pathLst>
                  <a:path w="839" h="661">
                    <a:moveTo>
                      <a:pt x="378" y="355"/>
                    </a:moveTo>
                    <a:cubicBezTo>
                      <a:pt x="267" y="301"/>
                      <a:pt x="144" y="321"/>
                      <a:pt x="25" y="332"/>
                    </a:cubicBezTo>
                    <a:cubicBezTo>
                      <a:pt x="16" y="361"/>
                      <a:pt x="0" y="379"/>
                      <a:pt x="37" y="402"/>
                    </a:cubicBezTo>
                    <a:cubicBezTo>
                      <a:pt x="58" y="415"/>
                      <a:pt x="108" y="426"/>
                      <a:pt x="108" y="426"/>
                    </a:cubicBezTo>
                    <a:cubicBezTo>
                      <a:pt x="323" y="395"/>
                      <a:pt x="518" y="285"/>
                      <a:pt x="731" y="249"/>
                    </a:cubicBezTo>
                    <a:cubicBezTo>
                      <a:pt x="751" y="253"/>
                      <a:pt x="773" y="251"/>
                      <a:pt x="790" y="261"/>
                    </a:cubicBezTo>
                    <a:cubicBezTo>
                      <a:pt x="839" y="289"/>
                      <a:pt x="802" y="343"/>
                      <a:pt x="766" y="355"/>
                    </a:cubicBezTo>
                    <a:cubicBezTo>
                      <a:pt x="669" y="387"/>
                      <a:pt x="533" y="384"/>
                      <a:pt x="437" y="390"/>
                    </a:cubicBezTo>
                    <a:cubicBezTo>
                      <a:pt x="413" y="386"/>
                      <a:pt x="378" y="400"/>
                      <a:pt x="366" y="379"/>
                    </a:cubicBezTo>
                    <a:cubicBezTo>
                      <a:pt x="354" y="357"/>
                      <a:pt x="382" y="332"/>
                      <a:pt x="390" y="308"/>
                    </a:cubicBezTo>
                    <a:cubicBezTo>
                      <a:pt x="416" y="230"/>
                      <a:pt x="401" y="169"/>
                      <a:pt x="472" y="120"/>
                    </a:cubicBezTo>
                    <a:cubicBezTo>
                      <a:pt x="511" y="63"/>
                      <a:pt x="572" y="24"/>
                      <a:pt x="637" y="2"/>
                    </a:cubicBezTo>
                    <a:cubicBezTo>
                      <a:pt x="668" y="8"/>
                      <a:pt x="715" y="0"/>
                      <a:pt x="707" y="50"/>
                    </a:cubicBezTo>
                    <a:cubicBezTo>
                      <a:pt x="701" y="86"/>
                      <a:pt x="613" y="108"/>
                      <a:pt x="613" y="108"/>
                    </a:cubicBezTo>
                    <a:cubicBezTo>
                      <a:pt x="601" y="116"/>
                      <a:pt x="588" y="122"/>
                      <a:pt x="578" y="132"/>
                    </a:cubicBezTo>
                    <a:cubicBezTo>
                      <a:pt x="568" y="142"/>
                      <a:pt x="565" y="158"/>
                      <a:pt x="554" y="167"/>
                    </a:cubicBezTo>
                    <a:cubicBezTo>
                      <a:pt x="533" y="185"/>
                      <a:pt x="484" y="214"/>
                      <a:pt x="484" y="214"/>
                    </a:cubicBezTo>
                    <a:cubicBezTo>
                      <a:pt x="437" y="285"/>
                      <a:pt x="390" y="355"/>
                      <a:pt x="343" y="426"/>
                    </a:cubicBezTo>
                    <a:cubicBezTo>
                      <a:pt x="335" y="438"/>
                      <a:pt x="327" y="449"/>
                      <a:pt x="319" y="461"/>
                    </a:cubicBezTo>
                    <a:cubicBezTo>
                      <a:pt x="300" y="488"/>
                      <a:pt x="249" y="531"/>
                      <a:pt x="249" y="531"/>
                    </a:cubicBezTo>
                    <a:cubicBezTo>
                      <a:pt x="225" y="602"/>
                      <a:pt x="178" y="637"/>
                      <a:pt x="108" y="661"/>
                    </a:cubicBezTo>
                    <a:cubicBezTo>
                      <a:pt x="90" y="608"/>
                      <a:pt x="79" y="593"/>
                      <a:pt x="108" y="520"/>
                    </a:cubicBezTo>
                    <a:cubicBezTo>
                      <a:pt x="113" y="509"/>
                      <a:pt x="132" y="514"/>
                      <a:pt x="143" y="508"/>
                    </a:cubicBezTo>
                    <a:cubicBezTo>
                      <a:pt x="226" y="466"/>
                      <a:pt x="131" y="498"/>
                      <a:pt x="214" y="473"/>
                    </a:cubicBezTo>
                    <a:cubicBezTo>
                      <a:pt x="249" y="449"/>
                      <a:pt x="284" y="425"/>
                      <a:pt x="319" y="402"/>
                    </a:cubicBezTo>
                    <a:cubicBezTo>
                      <a:pt x="331" y="394"/>
                      <a:pt x="343" y="387"/>
                      <a:pt x="355" y="379"/>
                    </a:cubicBezTo>
                    <a:cubicBezTo>
                      <a:pt x="367" y="371"/>
                      <a:pt x="404" y="355"/>
                      <a:pt x="390" y="355"/>
                    </a:cubicBezTo>
                    <a:cubicBezTo>
                      <a:pt x="386" y="355"/>
                      <a:pt x="382" y="355"/>
                      <a:pt x="378" y="355"/>
                    </a:cubicBezTo>
                    <a:close/>
                  </a:path>
                </a:pathLst>
              </a:custGeom>
              <a:gradFill rotWithShape="0">
                <a:gsLst>
                  <a:gs pos="0">
                    <a:srgbClr val="0000FF"/>
                  </a:gs>
                  <a:gs pos="50000">
                    <a:srgbClr val="0000FF">
                      <a:gamma/>
                      <a:shade val="46275"/>
                      <a:invGamma/>
                    </a:srgbClr>
                  </a:gs>
                  <a:gs pos="100000">
                    <a:srgbClr val="0000FF"/>
                  </a:gs>
                </a:gsLst>
                <a:lin ang="0" scaled="1"/>
              </a:gradFill>
              <a:ln w="12700" cap="flat" cmpd="sng">
                <a:noFill/>
                <a:prstDash val="solid"/>
                <a:round/>
                <a:headEnd type="none" w="sm" len="sm"/>
                <a:tailEnd type="none" w="sm" len="sm"/>
              </a:ln>
              <a:effectLst/>
            </p:spPr>
            <p:txBody>
              <a:bodyPr wrap="none"/>
              <a:lstStyle/>
              <a:p>
                <a:endParaRPr lang="zh-CN" altLang="en-US"/>
              </a:p>
            </p:txBody>
          </p:sp>
          <p:sp>
            <p:nvSpPr>
              <p:cNvPr id="49160" name="Freeform 8"/>
              <p:cNvSpPr>
                <a:spLocks/>
              </p:cNvSpPr>
              <p:nvPr/>
            </p:nvSpPr>
            <p:spPr bwMode="auto">
              <a:xfrm rot="1649670">
                <a:off x="4128" y="1680"/>
                <a:ext cx="839" cy="661"/>
              </a:xfrm>
              <a:custGeom>
                <a:avLst/>
                <a:gdLst/>
                <a:ahLst/>
                <a:cxnLst>
                  <a:cxn ang="0">
                    <a:pos x="378" y="355"/>
                  </a:cxn>
                  <a:cxn ang="0">
                    <a:pos x="25" y="332"/>
                  </a:cxn>
                  <a:cxn ang="0">
                    <a:pos x="37" y="402"/>
                  </a:cxn>
                  <a:cxn ang="0">
                    <a:pos x="108" y="426"/>
                  </a:cxn>
                  <a:cxn ang="0">
                    <a:pos x="731" y="249"/>
                  </a:cxn>
                  <a:cxn ang="0">
                    <a:pos x="790" y="261"/>
                  </a:cxn>
                  <a:cxn ang="0">
                    <a:pos x="766" y="355"/>
                  </a:cxn>
                  <a:cxn ang="0">
                    <a:pos x="437" y="390"/>
                  </a:cxn>
                  <a:cxn ang="0">
                    <a:pos x="366" y="379"/>
                  </a:cxn>
                  <a:cxn ang="0">
                    <a:pos x="390" y="308"/>
                  </a:cxn>
                  <a:cxn ang="0">
                    <a:pos x="472" y="120"/>
                  </a:cxn>
                  <a:cxn ang="0">
                    <a:pos x="637" y="2"/>
                  </a:cxn>
                  <a:cxn ang="0">
                    <a:pos x="707" y="50"/>
                  </a:cxn>
                  <a:cxn ang="0">
                    <a:pos x="613" y="108"/>
                  </a:cxn>
                  <a:cxn ang="0">
                    <a:pos x="578" y="132"/>
                  </a:cxn>
                  <a:cxn ang="0">
                    <a:pos x="554" y="167"/>
                  </a:cxn>
                  <a:cxn ang="0">
                    <a:pos x="484" y="214"/>
                  </a:cxn>
                  <a:cxn ang="0">
                    <a:pos x="343" y="426"/>
                  </a:cxn>
                  <a:cxn ang="0">
                    <a:pos x="319" y="461"/>
                  </a:cxn>
                  <a:cxn ang="0">
                    <a:pos x="249" y="531"/>
                  </a:cxn>
                  <a:cxn ang="0">
                    <a:pos x="108" y="661"/>
                  </a:cxn>
                  <a:cxn ang="0">
                    <a:pos x="108" y="520"/>
                  </a:cxn>
                  <a:cxn ang="0">
                    <a:pos x="143" y="508"/>
                  </a:cxn>
                  <a:cxn ang="0">
                    <a:pos x="214" y="473"/>
                  </a:cxn>
                  <a:cxn ang="0">
                    <a:pos x="319" y="402"/>
                  </a:cxn>
                  <a:cxn ang="0">
                    <a:pos x="355" y="379"/>
                  </a:cxn>
                  <a:cxn ang="0">
                    <a:pos x="390" y="355"/>
                  </a:cxn>
                  <a:cxn ang="0">
                    <a:pos x="378" y="355"/>
                  </a:cxn>
                </a:cxnLst>
                <a:rect l="0" t="0" r="r" b="b"/>
                <a:pathLst>
                  <a:path w="839" h="661">
                    <a:moveTo>
                      <a:pt x="378" y="355"/>
                    </a:moveTo>
                    <a:cubicBezTo>
                      <a:pt x="267" y="301"/>
                      <a:pt x="144" y="321"/>
                      <a:pt x="25" y="332"/>
                    </a:cubicBezTo>
                    <a:cubicBezTo>
                      <a:pt x="16" y="361"/>
                      <a:pt x="0" y="379"/>
                      <a:pt x="37" y="402"/>
                    </a:cubicBezTo>
                    <a:cubicBezTo>
                      <a:pt x="58" y="415"/>
                      <a:pt x="108" y="426"/>
                      <a:pt x="108" y="426"/>
                    </a:cubicBezTo>
                    <a:cubicBezTo>
                      <a:pt x="323" y="395"/>
                      <a:pt x="518" y="285"/>
                      <a:pt x="731" y="249"/>
                    </a:cubicBezTo>
                    <a:cubicBezTo>
                      <a:pt x="751" y="253"/>
                      <a:pt x="773" y="251"/>
                      <a:pt x="790" y="261"/>
                    </a:cubicBezTo>
                    <a:cubicBezTo>
                      <a:pt x="839" y="289"/>
                      <a:pt x="802" y="343"/>
                      <a:pt x="766" y="355"/>
                    </a:cubicBezTo>
                    <a:cubicBezTo>
                      <a:pt x="669" y="387"/>
                      <a:pt x="533" y="384"/>
                      <a:pt x="437" y="390"/>
                    </a:cubicBezTo>
                    <a:cubicBezTo>
                      <a:pt x="413" y="386"/>
                      <a:pt x="378" y="400"/>
                      <a:pt x="366" y="379"/>
                    </a:cubicBezTo>
                    <a:cubicBezTo>
                      <a:pt x="354" y="357"/>
                      <a:pt x="382" y="332"/>
                      <a:pt x="390" y="308"/>
                    </a:cubicBezTo>
                    <a:cubicBezTo>
                      <a:pt x="416" y="230"/>
                      <a:pt x="401" y="169"/>
                      <a:pt x="472" y="120"/>
                    </a:cubicBezTo>
                    <a:cubicBezTo>
                      <a:pt x="511" y="63"/>
                      <a:pt x="572" y="24"/>
                      <a:pt x="637" y="2"/>
                    </a:cubicBezTo>
                    <a:cubicBezTo>
                      <a:pt x="668" y="8"/>
                      <a:pt x="715" y="0"/>
                      <a:pt x="707" y="50"/>
                    </a:cubicBezTo>
                    <a:cubicBezTo>
                      <a:pt x="701" y="86"/>
                      <a:pt x="613" y="108"/>
                      <a:pt x="613" y="108"/>
                    </a:cubicBezTo>
                    <a:cubicBezTo>
                      <a:pt x="601" y="116"/>
                      <a:pt x="588" y="122"/>
                      <a:pt x="578" y="132"/>
                    </a:cubicBezTo>
                    <a:cubicBezTo>
                      <a:pt x="568" y="142"/>
                      <a:pt x="565" y="158"/>
                      <a:pt x="554" y="167"/>
                    </a:cubicBezTo>
                    <a:cubicBezTo>
                      <a:pt x="533" y="185"/>
                      <a:pt x="484" y="214"/>
                      <a:pt x="484" y="214"/>
                    </a:cubicBezTo>
                    <a:cubicBezTo>
                      <a:pt x="437" y="285"/>
                      <a:pt x="390" y="355"/>
                      <a:pt x="343" y="426"/>
                    </a:cubicBezTo>
                    <a:cubicBezTo>
                      <a:pt x="335" y="438"/>
                      <a:pt x="327" y="449"/>
                      <a:pt x="319" y="461"/>
                    </a:cubicBezTo>
                    <a:cubicBezTo>
                      <a:pt x="300" y="488"/>
                      <a:pt x="249" y="531"/>
                      <a:pt x="249" y="531"/>
                    </a:cubicBezTo>
                    <a:cubicBezTo>
                      <a:pt x="225" y="602"/>
                      <a:pt x="178" y="637"/>
                      <a:pt x="108" y="661"/>
                    </a:cubicBezTo>
                    <a:cubicBezTo>
                      <a:pt x="90" y="608"/>
                      <a:pt x="79" y="593"/>
                      <a:pt x="108" y="520"/>
                    </a:cubicBezTo>
                    <a:cubicBezTo>
                      <a:pt x="113" y="509"/>
                      <a:pt x="132" y="514"/>
                      <a:pt x="143" y="508"/>
                    </a:cubicBezTo>
                    <a:cubicBezTo>
                      <a:pt x="226" y="466"/>
                      <a:pt x="131" y="498"/>
                      <a:pt x="214" y="473"/>
                    </a:cubicBezTo>
                    <a:cubicBezTo>
                      <a:pt x="249" y="449"/>
                      <a:pt x="284" y="425"/>
                      <a:pt x="319" y="402"/>
                    </a:cubicBezTo>
                    <a:cubicBezTo>
                      <a:pt x="331" y="394"/>
                      <a:pt x="343" y="387"/>
                      <a:pt x="355" y="379"/>
                    </a:cubicBezTo>
                    <a:cubicBezTo>
                      <a:pt x="367" y="371"/>
                      <a:pt x="404" y="355"/>
                      <a:pt x="390" y="355"/>
                    </a:cubicBezTo>
                    <a:cubicBezTo>
                      <a:pt x="386" y="355"/>
                      <a:pt x="382" y="355"/>
                      <a:pt x="378" y="355"/>
                    </a:cubicBezTo>
                    <a:close/>
                  </a:path>
                </a:pathLst>
              </a:custGeom>
              <a:gradFill rotWithShape="0">
                <a:gsLst>
                  <a:gs pos="0">
                    <a:srgbClr val="0000FF"/>
                  </a:gs>
                  <a:gs pos="50000">
                    <a:srgbClr val="0000FF">
                      <a:gamma/>
                      <a:shade val="46275"/>
                      <a:invGamma/>
                    </a:srgbClr>
                  </a:gs>
                  <a:gs pos="100000">
                    <a:srgbClr val="0000FF"/>
                  </a:gs>
                </a:gsLst>
                <a:lin ang="0" scaled="1"/>
              </a:gradFill>
              <a:ln w="12700" cap="flat" cmpd="sng">
                <a:noFill/>
                <a:prstDash val="solid"/>
                <a:round/>
                <a:headEnd type="none" w="sm" len="sm"/>
                <a:tailEnd type="none" w="sm" len="sm"/>
              </a:ln>
              <a:effectLst/>
            </p:spPr>
            <p:txBody>
              <a:bodyPr wrap="none"/>
              <a:lstStyle/>
              <a:p>
                <a:endParaRPr lang="zh-CN" altLang="en-US"/>
              </a:p>
            </p:txBody>
          </p:sp>
          <p:sp>
            <p:nvSpPr>
              <p:cNvPr id="49161" name="Freeform 9"/>
              <p:cNvSpPr>
                <a:spLocks/>
              </p:cNvSpPr>
              <p:nvPr/>
            </p:nvSpPr>
            <p:spPr bwMode="auto">
              <a:xfrm rot="1649670">
                <a:off x="4176" y="2544"/>
                <a:ext cx="839" cy="661"/>
              </a:xfrm>
              <a:custGeom>
                <a:avLst/>
                <a:gdLst/>
                <a:ahLst/>
                <a:cxnLst>
                  <a:cxn ang="0">
                    <a:pos x="378" y="355"/>
                  </a:cxn>
                  <a:cxn ang="0">
                    <a:pos x="25" y="332"/>
                  </a:cxn>
                  <a:cxn ang="0">
                    <a:pos x="37" y="402"/>
                  </a:cxn>
                  <a:cxn ang="0">
                    <a:pos x="108" y="426"/>
                  </a:cxn>
                  <a:cxn ang="0">
                    <a:pos x="731" y="249"/>
                  </a:cxn>
                  <a:cxn ang="0">
                    <a:pos x="790" y="261"/>
                  </a:cxn>
                  <a:cxn ang="0">
                    <a:pos x="766" y="355"/>
                  </a:cxn>
                  <a:cxn ang="0">
                    <a:pos x="437" y="390"/>
                  </a:cxn>
                  <a:cxn ang="0">
                    <a:pos x="366" y="379"/>
                  </a:cxn>
                  <a:cxn ang="0">
                    <a:pos x="390" y="308"/>
                  </a:cxn>
                  <a:cxn ang="0">
                    <a:pos x="472" y="120"/>
                  </a:cxn>
                  <a:cxn ang="0">
                    <a:pos x="637" y="2"/>
                  </a:cxn>
                  <a:cxn ang="0">
                    <a:pos x="707" y="50"/>
                  </a:cxn>
                  <a:cxn ang="0">
                    <a:pos x="613" y="108"/>
                  </a:cxn>
                  <a:cxn ang="0">
                    <a:pos x="578" y="132"/>
                  </a:cxn>
                  <a:cxn ang="0">
                    <a:pos x="554" y="167"/>
                  </a:cxn>
                  <a:cxn ang="0">
                    <a:pos x="484" y="214"/>
                  </a:cxn>
                  <a:cxn ang="0">
                    <a:pos x="343" y="426"/>
                  </a:cxn>
                  <a:cxn ang="0">
                    <a:pos x="319" y="461"/>
                  </a:cxn>
                  <a:cxn ang="0">
                    <a:pos x="249" y="531"/>
                  </a:cxn>
                  <a:cxn ang="0">
                    <a:pos x="108" y="661"/>
                  </a:cxn>
                  <a:cxn ang="0">
                    <a:pos x="108" y="520"/>
                  </a:cxn>
                  <a:cxn ang="0">
                    <a:pos x="143" y="508"/>
                  </a:cxn>
                  <a:cxn ang="0">
                    <a:pos x="214" y="473"/>
                  </a:cxn>
                  <a:cxn ang="0">
                    <a:pos x="319" y="402"/>
                  </a:cxn>
                  <a:cxn ang="0">
                    <a:pos x="355" y="379"/>
                  </a:cxn>
                  <a:cxn ang="0">
                    <a:pos x="390" y="355"/>
                  </a:cxn>
                  <a:cxn ang="0">
                    <a:pos x="378" y="355"/>
                  </a:cxn>
                </a:cxnLst>
                <a:rect l="0" t="0" r="r" b="b"/>
                <a:pathLst>
                  <a:path w="839" h="661">
                    <a:moveTo>
                      <a:pt x="378" y="355"/>
                    </a:moveTo>
                    <a:cubicBezTo>
                      <a:pt x="267" y="301"/>
                      <a:pt x="144" y="321"/>
                      <a:pt x="25" y="332"/>
                    </a:cubicBezTo>
                    <a:cubicBezTo>
                      <a:pt x="16" y="361"/>
                      <a:pt x="0" y="379"/>
                      <a:pt x="37" y="402"/>
                    </a:cubicBezTo>
                    <a:cubicBezTo>
                      <a:pt x="58" y="415"/>
                      <a:pt x="108" y="426"/>
                      <a:pt x="108" y="426"/>
                    </a:cubicBezTo>
                    <a:cubicBezTo>
                      <a:pt x="323" y="395"/>
                      <a:pt x="518" y="285"/>
                      <a:pt x="731" y="249"/>
                    </a:cubicBezTo>
                    <a:cubicBezTo>
                      <a:pt x="751" y="253"/>
                      <a:pt x="773" y="251"/>
                      <a:pt x="790" y="261"/>
                    </a:cubicBezTo>
                    <a:cubicBezTo>
                      <a:pt x="839" y="289"/>
                      <a:pt x="802" y="343"/>
                      <a:pt x="766" y="355"/>
                    </a:cubicBezTo>
                    <a:cubicBezTo>
                      <a:pt x="669" y="387"/>
                      <a:pt x="533" y="384"/>
                      <a:pt x="437" y="390"/>
                    </a:cubicBezTo>
                    <a:cubicBezTo>
                      <a:pt x="413" y="386"/>
                      <a:pt x="378" y="400"/>
                      <a:pt x="366" y="379"/>
                    </a:cubicBezTo>
                    <a:cubicBezTo>
                      <a:pt x="354" y="357"/>
                      <a:pt x="382" y="332"/>
                      <a:pt x="390" y="308"/>
                    </a:cubicBezTo>
                    <a:cubicBezTo>
                      <a:pt x="416" y="230"/>
                      <a:pt x="401" y="169"/>
                      <a:pt x="472" y="120"/>
                    </a:cubicBezTo>
                    <a:cubicBezTo>
                      <a:pt x="511" y="63"/>
                      <a:pt x="572" y="24"/>
                      <a:pt x="637" y="2"/>
                    </a:cubicBezTo>
                    <a:cubicBezTo>
                      <a:pt x="668" y="8"/>
                      <a:pt x="715" y="0"/>
                      <a:pt x="707" y="50"/>
                    </a:cubicBezTo>
                    <a:cubicBezTo>
                      <a:pt x="701" y="86"/>
                      <a:pt x="613" y="108"/>
                      <a:pt x="613" y="108"/>
                    </a:cubicBezTo>
                    <a:cubicBezTo>
                      <a:pt x="601" y="116"/>
                      <a:pt x="588" y="122"/>
                      <a:pt x="578" y="132"/>
                    </a:cubicBezTo>
                    <a:cubicBezTo>
                      <a:pt x="568" y="142"/>
                      <a:pt x="565" y="158"/>
                      <a:pt x="554" y="167"/>
                    </a:cubicBezTo>
                    <a:cubicBezTo>
                      <a:pt x="533" y="185"/>
                      <a:pt x="484" y="214"/>
                      <a:pt x="484" y="214"/>
                    </a:cubicBezTo>
                    <a:cubicBezTo>
                      <a:pt x="437" y="285"/>
                      <a:pt x="390" y="355"/>
                      <a:pt x="343" y="426"/>
                    </a:cubicBezTo>
                    <a:cubicBezTo>
                      <a:pt x="335" y="438"/>
                      <a:pt x="327" y="449"/>
                      <a:pt x="319" y="461"/>
                    </a:cubicBezTo>
                    <a:cubicBezTo>
                      <a:pt x="300" y="488"/>
                      <a:pt x="249" y="531"/>
                      <a:pt x="249" y="531"/>
                    </a:cubicBezTo>
                    <a:cubicBezTo>
                      <a:pt x="225" y="602"/>
                      <a:pt x="178" y="637"/>
                      <a:pt x="108" y="661"/>
                    </a:cubicBezTo>
                    <a:cubicBezTo>
                      <a:pt x="90" y="608"/>
                      <a:pt x="79" y="593"/>
                      <a:pt x="108" y="520"/>
                    </a:cubicBezTo>
                    <a:cubicBezTo>
                      <a:pt x="113" y="509"/>
                      <a:pt x="132" y="514"/>
                      <a:pt x="143" y="508"/>
                    </a:cubicBezTo>
                    <a:cubicBezTo>
                      <a:pt x="226" y="466"/>
                      <a:pt x="131" y="498"/>
                      <a:pt x="214" y="473"/>
                    </a:cubicBezTo>
                    <a:cubicBezTo>
                      <a:pt x="249" y="449"/>
                      <a:pt x="284" y="425"/>
                      <a:pt x="319" y="402"/>
                    </a:cubicBezTo>
                    <a:cubicBezTo>
                      <a:pt x="331" y="394"/>
                      <a:pt x="343" y="387"/>
                      <a:pt x="355" y="379"/>
                    </a:cubicBezTo>
                    <a:cubicBezTo>
                      <a:pt x="367" y="371"/>
                      <a:pt x="404" y="355"/>
                      <a:pt x="390" y="355"/>
                    </a:cubicBezTo>
                    <a:cubicBezTo>
                      <a:pt x="386" y="355"/>
                      <a:pt x="382" y="355"/>
                      <a:pt x="378" y="355"/>
                    </a:cubicBezTo>
                    <a:close/>
                  </a:path>
                </a:pathLst>
              </a:custGeom>
              <a:gradFill rotWithShape="0">
                <a:gsLst>
                  <a:gs pos="0">
                    <a:srgbClr val="FF0000"/>
                  </a:gs>
                  <a:gs pos="50000">
                    <a:srgbClr val="FF0000">
                      <a:gamma/>
                      <a:shade val="46275"/>
                      <a:invGamma/>
                    </a:srgbClr>
                  </a:gs>
                  <a:gs pos="100000">
                    <a:srgbClr val="FF0000"/>
                  </a:gs>
                </a:gsLst>
                <a:lin ang="0" scaled="1"/>
              </a:gradFill>
              <a:ln w="12700" cap="flat" cmpd="sng">
                <a:noFill/>
                <a:prstDash val="solid"/>
                <a:round/>
                <a:headEnd type="none" w="sm" len="sm"/>
                <a:tailEnd type="none" w="sm" len="sm"/>
              </a:ln>
              <a:effectLst/>
            </p:spPr>
            <p:txBody>
              <a:bodyPr wrap="none"/>
              <a:lstStyle/>
              <a:p>
                <a:endParaRPr lang="zh-CN" altLang="en-US"/>
              </a:p>
            </p:txBody>
          </p:sp>
          <p:sp>
            <p:nvSpPr>
              <p:cNvPr id="49162" name="Freeform 10"/>
              <p:cNvSpPr>
                <a:spLocks/>
              </p:cNvSpPr>
              <p:nvPr/>
            </p:nvSpPr>
            <p:spPr bwMode="auto">
              <a:xfrm rot="1649670">
                <a:off x="3552" y="2736"/>
                <a:ext cx="453" cy="319"/>
              </a:xfrm>
              <a:custGeom>
                <a:avLst/>
                <a:gdLst/>
                <a:ahLst/>
                <a:cxnLst>
                  <a:cxn ang="0">
                    <a:pos x="378" y="355"/>
                  </a:cxn>
                  <a:cxn ang="0">
                    <a:pos x="25" y="332"/>
                  </a:cxn>
                  <a:cxn ang="0">
                    <a:pos x="37" y="402"/>
                  </a:cxn>
                  <a:cxn ang="0">
                    <a:pos x="108" y="426"/>
                  </a:cxn>
                  <a:cxn ang="0">
                    <a:pos x="731" y="249"/>
                  </a:cxn>
                  <a:cxn ang="0">
                    <a:pos x="790" y="261"/>
                  </a:cxn>
                  <a:cxn ang="0">
                    <a:pos x="766" y="355"/>
                  </a:cxn>
                  <a:cxn ang="0">
                    <a:pos x="437" y="390"/>
                  </a:cxn>
                  <a:cxn ang="0">
                    <a:pos x="366" y="379"/>
                  </a:cxn>
                  <a:cxn ang="0">
                    <a:pos x="390" y="308"/>
                  </a:cxn>
                  <a:cxn ang="0">
                    <a:pos x="472" y="120"/>
                  </a:cxn>
                  <a:cxn ang="0">
                    <a:pos x="637" y="2"/>
                  </a:cxn>
                  <a:cxn ang="0">
                    <a:pos x="707" y="50"/>
                  </a:cxn>
                  <a:cxn ang="0">
                    <a:pos x="613" y="108"/>
                  </a:cxn>
                  <a:cxn ang="0">
                    <a:pos x="578" y="132"/>
                  </a:cxn>
                  <a:cxn ang="0">
                    <a:pos x="554" y="167"/>
                  </a:cxn>
                  <a:cxn ang="0">
                    <a:pos x="484" y="214"/>
                  </a:cxn>
                  <a:cxn ang="0">
                    <a:pos x="343" y="426"/>
                  </a:cxn>
                  <a:cxn ang="0">
                    <a:pos x="319" y="461"/>
                  </a:cxn>
                  <a:cxn ang="0">
                    <a:pos x="249" y="531"/>
                  </a:cxn>
                  <a:cxn ang="0">
                    <a:pos x="108" y="661"/>
                  </a:cxn>
                  <a:cxn ang="0">
                    <a:pos x="108" y="520"/>
                  </a:cxn>
                  <a:cxn ang="0">
                    <a:pos x="143" y="508"/>
                  </a:cxn>
                  <a:cxn ang="0">
                    <a:pos x="214" y="473"/>
                  </a:cxn>
                  <a:cxn ang="0">
                    <a:pos x="319" y="402"/>
                  </a:cxn>
                  <a:cxn ang="0">
                    <a:pos x="355" y="379"/>
                  </a:cxn>
                  <a:cxn ang="0">
                    <a:pos x="390" y="355"/>
                  </a:cxn>
                  <a:cxn ang="0">
                    <a:pos x="378" y="355"/>
                  </a:cxn>
                </a:cxnLst>
                <a:rect l="0" t="0" r="r" b="b"/>
                <a:pathLst>
                  <a:path w="839" h="661">
                    <a:moveTo>
                      <a:pt x="378" y="355"/>
                    </a:moveTo>
                    <a:cubicBezTo>
                      <a:pt x="267" y="301"/>
                      <a:pt x="144" y="321"/>
                      <a:pt x="25" y="332"/>
                    </a:cubicBezTo>
                    <a:cubicBezTo>
                      <a:pt x="16" y="361"/>
                      <a:pt x="0" y="379"/>
                      <a:pt x="37" y="402"/>
                    </a:cubicBezTo>
                    <a:cubicBezTo>
                      <a:pt x="58" y="415"/>
                      <a:pt x="108" y="426"/>
                      <a:pt x="108" y="426"/>
                    </a:cubicBezTo>
                    <a:cubicBezTo>
                      <a:pt x="323" y="395"/>
                      <a:pt x="518" y="285"/>
                      <a:pt x="731" y="249"/>
                    </a:cubicBezTo>
                    <a:cubicBezTo>
                      <a:pt x="751" y="253"/>
                      <a:pt x="773" y="251"/>
                      <a:pt x="790" y="261"/>
                    </a:cubicBezTo>
                    <a:cubicBezTo>
                      <a:pt x="839" y="289"/>
                      <a:pt x="802" y="343"/>
                      <a:pt x="766" y="355"/>
                    </a:cubicBezTo>
                    <a:cubicBezTo>
                      <a:pt x="669" y="387"/>
                      <a:pt x="533" y="384"/>
                      <a:pt x="437" y="390"/>
                    </a:cubicBezTo>
                    <a:cubicBezTo>
                      <a:pt x="413" y="386"/>
                      <a:pt x="378" y="400"/>
                      <a:pt x="366" y="379"/>
                    </a:cubicBezTo>
                    <a:cubicBezTo>
                      <a:pt x="354" y="357"/>
                      <a:pt x="382" y="332"/>
                      <a:pt x="390" y="308"/>
                    </a:cubicBezTo>
                    <a:cubicBezTo>
                      <a:pt x="416" y="230"/>
                      <a:pt x="401" y="169"/>
                      <a:pt x="472" y="120"/>
                    </a:cubicBezTo>
                    <a:cubicBezTo>
                      <a:pt x="511" y="63"/>
                      <a:pt x="572" y="24"/>
                      <a:pt x="637" y="2"/>
                    </a:cubicBezTo>
                    <a:cubicBezTo>
                      <a:pt x="668" y="8"/>
                      <a:pt x="715" y="0"/>
                      <a:pt x="707" y="50"/>
                    </a:cubicBezTo>
                    <a:cubicBezTo>
                      <a:pt x="701" y="86"/>
                      <a:pt x="613" y="108"/>
                      <a:pt x="613" y="108"/>
                    </a:cubicBezTo>
                    <a:cubicBezTo>
                      <a:pt x="601" y="116"/>
                      <a:pt x="588" y="122"/>
                      <a:pt x="578" y="132"/>
                    </a:cubicBezTo>
                    <a:cubicBezTo>
                      <a:pt x="568" y="142"/>
                      <a:pt x="565" y="158"/>
                      <a:pt x="554" y="167"/>
                    </a:cubicBezTo>
                    <a:cubicBezTo>
                      <a:pt x="533" y="185"/>
                      <a:pt x="484" y="214"/>
                      <a:pt x="484" y="214"/>
                    </a:cubicBezTo>
                    <a:cubicBezTo>
                      <a:pt x="437" y="285"/>
                      <a:pt x="390" y="355"/>
                      <a:pt x="343" y="426"/>
                    </a:cubicBezTo>
                    <a:cubicBezTo>
                      <a:pt x="335" y="438"/>
                      <a:pt x="327" y="449"/>
                      <a:pt x="319" y="461"/>
                    </a:cubicBezTo>
                    <a:cubicBezTo>
                      <a:pt x="300" y="488"/>
                      <a:pt x="249" y="531"/>
                      <a:pt x="249" y="531"/>
                    </a:cubicBezTo>
                    <a:cubicBezTo>
                      <a:pt x="225" y="602"/>
                      <a:pt x="178" y="637"/>
                      <a:pt x="108" y="661"/>
                    </a:cubicBezTo>
                    <a:cubicBezTo>
                      <a:pt x="90" y="608"/>
                      <a:pt x="79" y="593"/>
                      <a:pt x="108" y="520"/>
                    </a:cubicBezTo>
                    <a:cubicBezTo>
                      <a:pt x="113" y="509"/>
                      <a:pt x="132" y="514"/>
                      <a:pt x="143" y="508"/>
                    </a:cubicBezTo>
                    <a:cubicBezTo>
                      <a:pt x="226" y="466"/>
                      <a:pt x="131" y="498"/>
                      <a:pt x="214" y="473"/>
                    </a:cubicBezTo>
                    <a:cubicBezTo>
                      <a:pt x="249" y="449"/>
                      <a:pt x="284" y="425"/>
                      <a:pt x="319" y="402"/>
                    </a:cubicBezTo>
                    <a:cubicBezTo>
                      <a:pt x="331" y="394"/>
                      <a:pt x="343" y="387"/>
                      <a:pt x="355" y="379"/>
                    </a:cubicBezTo>
                    <a:cubicBezTo>
                      <a:pt x="367" y="371"/>
                      <a:pt x="404" y="355"/>
                      <a:pt x="390" y="355"/>
                    </a:cubicBezTo>
                    <a:cubicBezTo>
                      <a:pt x="386" y="355"/>
                      <a:pt x="382" y="355"/>
                      <a:pt x="378" y="355"/>
                    </a:cubicBezTo>
                    <a:close/>
                  </a:path>
                </a:pathLst>
              </a:custGeom>
              <a:gradFill rotWithShape="0">
                <a:gsLst>
                  <a:gs pos="0">
                    <a:srgbClr val="FF0000"/>
                  </a:gs>
                  <a:gs pos="50000">
                    <a:srgbClr val="FF0000">
                      <a:gamma/>
                      <a:shade val="46275"/>
                      <a:invGamma/>
                    </a:srgbClr>
                  </a:gs>
                  <a:gs pos="100000">
                    <a:srgbClr val="FF0000"/>
                  </a:gs>
                </a:gsLst>
                <a:lin ang="0" scaled="1"/>
              </a:gradFill>
              <a:ln w="12700" cap="flat" cmpd="sng">
                <a:noFill/>
                <a:prstDash val="solid"/>
                <a:round/>
                <a:headEnd type="none" w="sm" len="sm"/>
                <a:tailEnd type="none" w="sm" len="sm"/>
              </a:ln>
              <a:effectLst/>
            </p:spPr>
            <p:txBody>
              <a:bodyPr wrap="none"/>
              <a:lstStyle/>
              <a:p>
                <a:endParaRPr lang="zh-CN" altLang="en-US"/>
              </a:p>
            </p:txBody>
          </p:sp>
        </p:grpSp>
        <p:sp>
          <p:nvSpPr>
            <p:cNvPr id="49163" name="Line 11"/>
            <p:cNvSpPr>
              <a:spLocks noChangeShapeType="1"/>
            </p:cNvSpPr>
            <p:nvPr/>
          </p:nvSpPr>
          <p:spPr bwMode="auto">
            <a:xfrm flipH="1" flipV="1">
              <a:off x="3711" y="1617"/>
              <a:ext cx="0" cy="48"/>
            </a:xfrm>
            <a:prstGeom prst="line">
              <a:avLst/>
            </a:prstGeom>
            <a:noFill/>
            <a:ln w="57150">
              <a:solidFill>
                <a:srgbClr val="FF33CC"/>
              </a:solidFill>
              <a:round/>
              <a:headEnd/>
              <a:tailEnd/>
            </a:ln>
            <a:effectLst/>
          </p:spPr>
          <p:txBody>
            <a:bodyPr anchor="ctr"/>
            <a:lstStyle/>
            <a:p>
              <a:endParaRPr lang="zh-CN" altLang="en-US"/>
            </a:p>
          </p:txBody>
        </p:sp>
        <p:sp>
          <p:nvSpPr>
            <p:cNvPr id="49164" name="Line 12"/>
            <p:cNvSpPr>
              <a:spLocks noChangeShapeType="1"/>
            </p:cNvSpPr>
            <p:nvPr/>
          </p:nvSpPr>
          <p:spPr bwMode="auto">
            <a:xfrm flipH="1" flipV="1">
              <a:off x="3711" y="1735"/>
              <a:ext cx="0" cy="48"/>
            </a:xfrm>
            <a:prstGeom prst="line">
              <a:avLst/>
            </a:prstGeom>
            <a:noFill/>
            <a:ln w="57150">
              <a:solidFill>
                <a:srgbClr val="FF33CC"/>
              </a:solidFill>
              <a:round/>
              <a:headEnd/>
              <a:tailEnd/>
            </a:ln>
            <a:effectLst/>
          </p:spPr>
          <p:txBody>
            <a:bodyPr anchor="ctr"/>
            <a:lstStyle/>
            <a:p>
              <a:endParaRPr lang="zh-CN" altLang="en-US"/>
            </a:p>
          </p:txBody>
        </p:sp>
        <p:sp>
          <p:nvSpPr>
            <p:cNvPr id="49165" name="Line 13"/>
            <p:cNvSpPr>
              <a:spLocks noChangeShapeType="1"/>
            </p:cNvSpPr>
            <p:nvPr/>
          </p:nvSpPr>
          <p:spPr bwMode="auto">
            <a:xfrm flipH="1" flipV="1">
              <a:off x="3770" y="2474"/>
              <a:ext cx="0" cy="48"/>
            </a:xfrm>
            <a:prstGeom prst="line">
              <a:avLst/>
            </a:prstGeom>
            <a:noFill/>
            <a:ln w="57150">
              <a:solidFill>
                <a:srgbClr val="333399"/>
              </a:solidFill>
              <a:round/>
              <a:headEnd/>
              <a:tailEnd/>
            </a:ln>
            <a:effectLst/>
          </p:spPr>
          <p:txBody>
            <a:bodyPr anchor="ctr"/>
            <a:lstStyle/>
            <a:p>
              <a:endParaRPr lang="zh-CN" altLang="en-US"/>
            </a:p>
          </p:txBody>
        </p:sp>
        <p:sp>
          <p:nvSpPr>
            <p:cNvPr id="49166" name="Line 14"/>
            <p:cNvSpPr>
              <a:spLocks noChangeShapeType="1"/>
            </p:cNvSpPr>
            <p:nvPr/>
          </p:nvSpPr>
          <p:spPr bwMode="auto">
            <a:xfrm flipH="1" flipV="1">
              <a:off x="3770" y="2592"/>
              <a:ext cx="0" cy="48"/>
            </a:xfrm>
            <a:prstGeom prst="line">
              <a:avLst/>
            </a:prstGeom>
            <a:noFill/>
            <a:ln w="57150">
              <a:solidFill>
                <a:srgbClr val="333399"/>
              </a:solidFill>
              <a:round/>
              <a:headEnd/>
              <a:tailEnd/>
            </a:ln>
            <a:effectLst/>
          </p:spPr>
          <p:txBody>
            <a:bodyPr anchor="ctr"/>
            <a:lstStyle/>
            <a:p>
              <a:endParaRPr lang="zh-CN" altLang="en-US"/>
            </a:p>
          </p:txBody>
        </p:sp>
        <p:sp>
          <p:nvSpPr>
            <p:cNvPr id="49167" name="Line 15"/>
            <p:cNvSpPr>
              <a:spLocks noChangeShapeType="1"/>
            </p:cNvSpPr>
            <p:nvPr/>
          </p:nvSpPr>
          <p:spPr bwMode="auto">
            <a:xfrm flipV="1">
              <a:off x="4656" y="1488"/>
              <a:ext cx="0" cy="96"/>
            </a:xfrm>
            <a:prstGeom prst="line">
              <a:avLst/>
            </a:prstGeom>
            <a:noFill/>
            <a:ln w="57150">
              <a:solidFill>
                <a:srgbClr val="FF33CC"/>
              </a:solidFill>
              <a:round/>
              <a:headEnd/>
              <a:tailEnd/>
            </a:ln>
            <a:effectLst/>
          </p:spPr>
          <p:txBody>
            <a:bodyPr anchor="ctr"/>
            <a:lstStyle/>
            <a:p>
              <a:endParaRPr lang="zh-CN" altLang="en-US"/>
            </a:p>
          </p:txBody>
        </p:sp>
        <p:sp>
          <p:nvSpPr>
            <p:cNvPr id="49168" name="Line 16"/>
            <p:cNvSpPr>
              <a:spLocks noChangeShapeType="1"/>
            </p:cNvSpPr>
            <p:nvPr/>
          </p:nvSpPr>
          <p:spPr bwMode="auto">
            <a:xfrm flipH="1" flipV="1">
              <a:off x="4704" y="2352"/>
              <a:ext cx="0" cy="96"/>
            </a:xfrm>
            <a:prstGeom prst="line">
              <a:avLst/>
            </a:prstGeom>
            <a:noFill/>
            <a:ln w="57150">
              <a:solidFill>
                <a:srgbClr val="333399"/>
              </a:solidFill>
              <a:round/>
              <a:headEnd/>
              <a:tailEnd/>
            </a:ln>
            <a:effectLst/>
          </p:spPr>
          <p:txBody>
            <a:bodyPr anchor="ctr"/>
            <a:lstStyle/>
            <a:p>
              <a:endParaRPr lang="zh-CN" altLang="en-US"/>
            </a:p>
          </p:txBody>
        </p:sp>
        <p:sp>
          <p:nvSpPr>
            <p:cNvPr id="49169" name="Line 17"/>
            <p:cNvSpPr>
              <a:spLocks noChangeShapeType="1"/>
            </p:cNvSpPr>
            <p:nvPr/>
          </p:nvSpPr>
          <p:spPr bwMode="auto">
            <a:xfrm flipH="1">
              <a:off x="4704" y="2603"/>
              <a:ext cx="0" cy="96"/>
            </a:xfrm>
            <a:prstGeom prst="line">
              <a:avLst/>
            </a:prstGeom>
            <a:noFill/>
            <a:ln w="57150">
              <a:solidFill>
                <a:srgbClr val="333399"/>
              </a:solidFill>
              <a:round/>
              <a:headEnd/>
              <a:tailEnd/>
            </a:ln>
            <a:effectLst/>
          </p:spPr>
          <p:txBody>
            <a:bodyPr anchor="ctr"/>
            <a:lstStyle/>
            <a:p>
              <a:endParaRPr lang="zh-CN" altLang="en-US"/>
            </a:p>
          </p:txBody>
        </p:sp>
        <p:sp>
          <p:nvSpPr>
            <p:cNvPr id="49170" name="Line 18"/>
            <p:cNvSpPr>
              <a:spLocks noChangeShapeType="1"/>
            </p:cNvSpPr>
            <p:nvPr/>
          </p:nvSpPr>
          <p:spPr bwMode="auto">
            <a:xfrm flipV="1">
              <a:off x="4645" y="1739"/>
              <a:ext cx="0" cy="96"/>
            </a:xfrm>
            <a:prstGeom prst="line">
              <a:avLst/>
            </a:prstGeom>
            <a:noFill/>
            <a:ln w="57150">
              <a:solidFill>
                <a:srgbClr val="FF33CC"/>
              </a:solidFill>
              <a:round/>
              <a:headEnd/>
              <a:tailEnd/>
            </a:ln>
            <a:effectLst/>
          </p:spPr>
          <p:txBody>
            <a:bodyPr anchor="ctr"/>
            <a:lstStyle/>
            <a:p>
              <a:endParaRPr lang="zh-CN" altLang="en-US"/>
            </a:p>
          </p:txBody>
        </p:sp>
      </p:grpSp>
      <p:grpSp>
        <p:nvGrpSpPr>
          <p:cNvPr id="49171" name="Group 19"/>
          <p:cNvGrpSpPr>
            <a:grpSpLocks/>
          </p:cNvGrpSpPr>
          <p:nvPr/>
        </p:nvGrpSpPr>
        <p:grpSpPr bwMode="auto">
          <a:xfrm>
            <a:off x="1042988" y="1630363"/>
            <a:ext cx="3124200" cy="3886200"/>
            <a:chOff x="672" y="912"/>
            <a:chExt cx="1968" cy="2448"/>
          </a:xfrm>
        </p:grpSpPr>
        <p:grpSp>
          <p:nvGrpSpPr>
            <p:cNvPr id="49172" name="Group 20"/>
            <p:cNvGrpSpPr>
              <a:grpSpLocks/>
            </p:cNvGrpSpPr>
            <p:nvPr/>
          </p:nvGrpSpPr>
          <p:grpSpPr bwMode="auto">
            <a:xfrm>
              <a:off x="672" y="912"/>
              <a:ext cx="1968" cy="2448"/>
              <a:chOff x="720" y="1200"/>
              <a:chExt cx="1968" cy="2448"/>
            </a:xfrm>
          </p:grpSpPr>
          <p:grpSp>
            <p:nvGrpSpPr>
              <p:cNvPr id="49173" name="Group 21"/>
              <p:cNvGrpSpPr>
                <a:grpSpLocks/>
              </p:cNvGrpSpPr>
              <p:nvPr/>
            </p:nvGrpSpPr>
            <p:grpSpPr bwMode="auto">
              <a:xfrm>
                <a:off x="720" y="1200"/>
                <a:ext cx="1968" cy="2448"/>
                <a:chOff x="912" y="1392"/>
                <a:chExt cx="1440" cy="1824"/>
              </a:xfrm>
            </p:grpSpPr>
            <p:sp>
              <p:nvSpPr>
                <p:cNvPr id="49174" name="Oval 22"/>
                <p:cNvSpPr>
                  <a:spLocks noChangeArrowheads="1"/>
                </p:cNvSpPr>
                <p:nvPr/>
              </p:nvSpPr>
              <p:spPr bwMode="auto">
                <a:xfrm>
                  <a:off x="912" y="1392"/>
                  <a:ext cx="1440" cy="1152"/>
                </a:xfrm>
                <a:prstGeom prst="ellipse">
                  <a:avLst/>
                </a:prstGeom>
                <a:gradFill rotWithShape="0">
                  <a:gsLst>
                    <a:gs pos="0">
                      <a:srgbClr val="FFFFFF">
                        <a:gamma/>
                        <a:shade val="63137"/>
                        <a:invGamma/>
                      </a:srgbClr>
                    </a:gs>
                    <a:gs pos="50000">
                      <a:srgbClr val="FFFFFF"/>
                    </a:gs>
                    <a:gs pos="100000">
                      <a:srgbClr val="FFFFFF">
                        <a:gamma/>
                        <a:shade val="63137"/>
                        <a:invGamma/>
                      </a:srgbClr>
                    </a:gs>
                  </a:gsLst>
                  <a:lin ang="0" scaled="1"/>
                </a:gradFill>
                <a:ln w="12700">
                  <a:noFill/>
                  <a:round/>
                  <a:headEnd type="none" w="sm" len="sm"/>
                  <a:tailEnd type="none" w="sm" len="sm"/>
                </a:ln>
                <a:effectLst/>
              </p:spPr>
              <p:txBody>
                <a:bodyPr wrap="none" anchor="ctr"/>
                <a:lstStyle/>
                <a:p>
                  <a:endParaRPr lang="zh-CN" altLang="en-US"/>
                </a:p>
              </p:txBody>
            </p:sp>
            <p:sp>
              <p:nvSpPr>
                <p:cNvPr id="49175" name="Oval 23"/>
                <p:cNvSpPr>
                  <a:spLocks noChangeArrowheads="1"/>
                </p:cNvSpPr>
                <p:nvPr/>
              </p:nvSpPr>
              <p:spPr bwMode="auto">
                <a:xfrm>
                  <a:off x="912" y="2064"/>
                  <a:ext cx="1440" cy="1152"/>
                </a:xfrm>
                <a:prstGeom prst="ellipse">
                  <a:avLst/>
                </a:prstGeom>
                <a:gradFill rotWithShape="0">
                  <a:gsLst>
                    <a:gs pos="0">
                      <a:srgbClr val="FFFFFF">
                        <a:gamma/>
                        <a:shade val="63137"/>
                        <a:invGamma/>
                      </a:srgbClr>
                    </a:gs>
                    <a:gs pos="50000">
                      <a:srgbClr val="FFFFFF"/>
                    </a:gs>
                    <a:gs pos="100000">
                      <a:srgbClr val="FFFFFF">
                        <a:gamma/>
                        <a:shade val="63137"/>
                        <a:invGamma/>
                      </a:srgbClr>
                    </a:gs>
                  </a:gsLst>
                  <a:lin ang="0" scaled="1"/>
                </a:gradFill>
                <a:ln w="12700">
                  <a:noFill/>
                  <a:round/>
                  <a:headEnd type="none" w="sm" len="sm"/>
                  <a:tailEnd type="none" w="sm" len="sm"/>
                </a:ln>
                <a:effectLst/>
              </p:spPr>
              <p:txBody>
                <a:bodyPr wrap="none" anchor="ctr"/>
                <a:lstStyle/>
                <a:p>
                  <a:endParaRPr lang="zh-CN" altLang="en-US"/>
                </a:p>
              </p:txBody>
            </p:sp>
          </p:grpSp>
          <p:sp>
            <p:nvSpPr>
              <p:cNvPr id="49176" name="Freeform 24"/>
              <p:cNvSpPr>
                <a:spLocks/>
              </p:cNvSpPr>
              <p:nvPr/>
            </p:nvSpPr>
            <p:spPr bwMode="auto">
              <a:xfrm rot="1649670">
                <a:off x="1008" y="1841"/>
                <a:ext cx="453" cy="319"/>
              </a:xfrm>
              <a:custGeom>
                <a:avLst/>
                <a:gdLst/>
                <a:ahLst/>
                <a:cxnLst>
                  <a:cxn ang="0">
                    <a:pos x="378" y="355"/>
                  </a:cxn>
                  <a:cxn ang="0">
                    <a:pos x="25" y="332"/>
                  </a:cxn>
                  <a:cxn ang="0">
                    <a:pos x="37" y="402"/>
                  </a:cxn>
                  <a:cxn ang="0">
                    <a:pos x="108" y="426"/>
                  </a:cxn>
                  <a:cxn ang="0">
                    <a:pos x="731" y="249"/>
                  </a:cxn>
                  <a:cxn ang="0">
                    <a:pos x="790" y="261"/>
                  </a:cxn>
                  <a:cxn ang="0">
                    <a:pos x="766" y="355"/>
                  </a:cxn>
                  <a:cxn ang="0">
                    <a:pos x="437" y="390"/>
                  </a:cxn>
                  <a:cxn ang="0">
                    <a:pos x="366" y="379"/>
                  </a:cxn>
                  <a:cxn ang="0">
                    <a:pos x="390" y="308"/>
                  </a:cxn>
                  <a:cxn ang="0">
                    <a:pos x="472" y="120"/>
                  </a:cxn>
                  <a:cxn ang="0">
                    <a:pos x="637" y="2"/>
                  </a:cxn>
                  <a:cxn ang="0">
                    <a:pos x="707" y="50"/>
                  </a:cxn>
                  <a:cxn ang="0">
                    <a:pos x="613" y="108"/>
                  </a:cxn>
                  <a:cxn ang="0">
                    <a:pos x="578" y="132"/>
                  </a:cxn>
                  <a:cxn ang="0">
                    <a:pos x="554" y="167"/>
                  </a:cxn>
                  <a:cxn ang="0">
                    <a:pos x="484" y="214"/>
                  </a:cxn>
                  <a:cxn ang="0">
                    <a:pos x="343" y="426"/>
                  </a:cxn>
                  <a:cxn ang="0">
                    <a:pos x="319" y="461"/>
                  </a:cxn>
                  <a:cxn ang="0">
                    <a:pos x="249" y="531"/>
                  </a:cxn>
                  <a:cxn ang="0">
                    <a:pos x="108" y="661"/>
                  </a:cxn>
                  <a:cxn ang="0">
                    <a:pos x="108" y="520"/>
                  </a:cxn>
                  <a:cxn ang="0">
                    <a:pos x="143" y="508"/>
                  </a:cxn>
                  <a:cxn ang="0">
                    <a:pos x="214" y="473"/>
                  </a:cxn>
                  <a:cxn ang="0">
                    <a:pos x="319" y="402"/>
                  </a:cxn>
                  <a:cxn ang="0">
                    <a:pos x="355" y="379"/>
                  </a:cxn>
                  <a:cxn ang="0">
                    <a:pos x="390" y="355"/>
                  </a:cxn>
                  <a:cxn ang="0">
                    <a:pos x="378" y="355"/>
                  </a:cxn>
                </a:cxnLst>
                <a:rect l="0" t="0" r="r" b="b"/>
                <a:pathLst>
                  <a:path w="839" h="661">
                    <a:moveTo>
                      <a:pt x="378" y="355"/>
                    </a:moveTo>
                    <a:cubicBezTo>
                      <a:pt x="267" y="301"/>
                      <a:pt x="144" y="321"/>
                      <a:pt x="25" y="332"/>
                    </a:cubicBezTo>
                    <a:cubicBezTo>
                      <a:pt x="16" y="361"/>
                      <a:pt x="0" y="379"/>
                      <a:pt x="37" y="402"/>
                    </a:cubicBezTo>
                    <a:cubicBezTo>
                      <a:pt x="58" y="415"/>
                      <a:pt x="108" y="426"/>
                      <a:pt x="108" y="426"/>
                    </a:cubicBezTo>
                    <a:cubicBezTo>
                      <a:pt x="323" y="395"/>
                      <a:pt x="518" y="285"/>
                      <a:pt x="731" y="249"/>
                    </a:cubicBezTo>
                    <a:cubicBezTo>
                      <a:pt x="751" y="253"/>
                      <a:pt x="773" y="251"/>
                      <a:pt x="790" y="261"/>
                    </a:cubicBezTo>
                    <a:cubicBezTo>
                      <a:pt x="839" y="289"/>
                      <a:pt x="802" y="343"/>
                      <a:pt x="766" y="355"/>
                    </a:cubicBezTo>
                    <a:cubicBezTo>
                      <a:pt x="669" y="387"/>
                      <a:pt x="533" y="384"/>
                      <a:pt x="437" y="390"/>
                    </a:cubicBezTo>
                    <a:cubicBezTo>
                      <a:pt x="413" y="386"/>
                      <a:pt x="378" y="400"/>
                      <a:pt x="366" y="379"/>
                    </a:cubicBezTo>
                    <a:cubicBezTo>
                      <a:pt x="354" y="357"/>
                      <a:pt x="382" y="332"/>
                      <a:pt x="390" y="308"/>
                    </a:cubicBezTo>
                    <a:cubicBezTo>
                      <a:pt x="416" y="230"/>
                      <a:pt x="401" y="169"/>
                      <a:pt x="472" y="120"/>
                    </a:cubicBezTo>
                    <a:cubicBezTo>
                      <a:pt x="511" y="63"/>
                      <a:pt x="572" y="24"/>
                      <a:pt x="637" y="2"/>
                    </a:cubicBezTo>
                    <a:cubicBezTo>
                      <a:pt x="668" y="8"/>
                      <a:pt x="715" y="0"/>
                      <a:pt x="707" y="50"/>
                    </a:cubicBezTo>
                    <a:cubicBezTo>
                      <a:pt x="701" y="86"/>
                      <a:pt x="613" y="108"/>
                      <a:pt x="613" y="108"/>
                    </a:cubicBezTo>
                    <a:cubicBezTo>
                      <a:pt x="601" y="116"/>
                      <a:pt x="588" y="122"/>
                      <a:pt x="578" y="132"/>
                    </a:cubicBezTo>
                    <a:cubicBezTo>
                      <a:pt x="568" y="142"/>
                      <a:pt x="565" y="158"/>
                      <a:pt x="554" y="167"/>
                    </a:cubicBezTo>
                    <a:cubicBezTo>
                      <a:pt x="533" y="185"/>
                      <a:pt x="484" y="214"/>
                      <a:pt x="484" y="214"/>
                    </a:cubicBezTo>
                    <a:cubicBezTo>
                      <a:pt x="437" y="285"/>
                      <a:pt x="390" y="355"/>
                      <a:pt x="343" y="426"/>
                    </a:cubicBezTo>
                    <a:cubicBezTo>
                      <a:pt x="335" y="438"/>
                      <a:pt x="327" y="449"/>
                      <a:pt x="319" y="461"/>
                    </a:cubicBezTo>
                    <a:cubicBezTo>
                      <a:pt x="300" y="488"/>
                      <a:pt x="249" y="531"/>
                      <a:pt x="249" y="531"/>
                    </a:cubicBezTo>
                    <a:cubicBezTo>
                      <a:pt x="225" y="602"/>
                      <a:pt x="178" y="637"/>
                      <a:pt x="108" y="661"/>
                    </a:cubicBezTo>
                    <a:cubicBezTo>
                      <a:pt x="90" y="608"/>
                      <a:pt x="79" y="593"/>
                      <a:pt x="108" y="520"/>
                    </a:cubicBezTo>
                    <a:cubicBezTo>
                      <a:pt x="113" y="509"/>
                      <a:pt x="132" y="514"/>
                      <a:pt x="143" y="508"/>
                    </a:cubicBezTo>
                    <a:cubicBezTo>
                      <a:pt x="226" y="466"/>
                      <a:pt x="131" y="498"/>
                      <a:pt x="214" y="473"/>
                    </a:cubicBezTo>
                    <a:cubicBezTo>
                      <a:pt x="249" y="449"/>
                      <a:pt x="284" y="425"/>
                      <a:pt x="319" y="402"/>
                    </a:cubicBezTo>
                    <a:cubicBezTo>
                      <a:pt x="331" y="394"/>
                      <a:pt x="343" y="387"/>
                      <a:pt x="355" y="379"/>
                    </a:cubicBezTo>
                    <a:cubicBezTo>
                      <a:pt x="367" y="371"/>
                      <a:pt x="404" y="355"/>
                      <a:pt x="390" y="355"/>
                    </a:cubicBezTo>
                    <a:cubicBezTo>
                      <a:pt x="386" y="355"/>
                      <a:pt x="382" y="355"/>
                      <a:pt x="378" y="355"/>
                    </a:cubicBezTo>
                    <a:close/>
                  </a:path>
                </a:pathLst>
              </a:custGeom>
              <a:gradFill rotWithShape="0">
                <a:gsLst>
                  <a:gs pos="0">
                    <a:srgbClr val="0000FF"/>
                  </a:gs>
                  <a:gs pos="50000">
                    <a:srgbClr val="0000FF">
                      <a:gamma/>
                      <a:shade val="56471"/>
                      <a:invGamma/>
                    </a:srgbClr>
                  </a:gs>
                  <a:gs pos="100000">
                    <a:srgbClr val="0000FF"/>
                  </a:gs>
                </a:gsLst>
                <a:lin ang="0" scaled="1"/>
              </a:gradFill>
              <a:ln w="12700" cap="flat" cmpd="sng">
                <a:noFill/>
                <a:prstDash val="solid"/>
                <a:round/>
                <a:headEnd type="none" w="sm" len="sm"/>
                <a:tailEnd type="none" w="sm" len="sm"/>
              </a:ln>
              <a:effectLst/>
            </p:spPr>
            <p:txBody>
              <a:bodyPr wrap="none"/>
              <a:lstStyle/>
              <a:p>
                <a:endParaRPr lang="zh-CN" altLang="en-US"/>
              </a:p>
            </p:txBody>
          </p:sp>
          <p:sp>
            <p:nvSpPr>
              <p:cNvPr id="49177" name="Freeform 25"/>
              <p:cNvSpPr>
                <a:spLocks/>
              </p:cNvSpPr>
              <p:nvPr/>
            </p:nvSpPr>
            <p:spPr bwMode="auto">
              <a:xfrm rot="1649670">
                <a:off x="1680" y="2544"/>
                <a:ext cx="839" cy="661"/>
              </a:xfrm>
              <a:custGeom>
                <a:avLst/>
                <a:gdLst/>
                <a:ahLst/>
                <a:cxnLst>
                  <a:cxn ang="0">
                    <a:pos x="378" y="355"/>
                  </a:cxn>
                  <a:cxn ang="0">
                    <a:pos x="25" y="332"/>
                  </a:cxn>
                  <a:cxn ang="0">
                    <a:pos x="37" y="402"/>
                  </a:cxn>
                  <a:cxn ang="0">
                    <a:pos x="108" y="426"/>
                  </a:cxn>
                  <a:cxn ang="0">
                    <a:pos x="731" y="249"/>
                  </a:cxn>
                  <a:cxn ang="0">
                    <a:pos x="790" y="261"/>
                  </a:cxn>
                  <a:cxn ang="0">
                    <a:pos x="766" y="355"/>
                  </a:cxn>
                  <a:cxn ang="0">
                    <a:pos x="437" y="390"/>
                  </a:cxn>
                  <a:cxn ang="0">
                    <a:pos x="366" y="379"/>
                  </a:cxn>
                  <a:cxn ang="0">
                    <a:pos x="390" y="308"/>
                  </a:cxn>
                  <a:cxn ang="0">
                    <a:pos x="472" y="120"/>
                  </a:cxn>
                  <a:cxn ang="0">
                    <a:pos x="637" y="2"/>
                  </a:cxn>
                  <a:cxn ang="0">
                    <a:pos x="707" y="50"/>
                  </a:cxn>
                  <a:cxn ang="0">
                    <a:pos x="613" y="108"/>
                  </a:cxn>
                  <a:cxn ang="0">
                    <a:pos x="578" y="132"/>
                  </a:cxn>
                  <a:cxn ang="0">
                    <a:pos x="554" y="167"/>
                  </a:cxn>
                  <a:cxn ang="0">
                    <a:pos x="484" y="214"/>
                  </a:cxn>
                  <a:cxn ang="0">
                    <a:pos x="343" y="426"/>
                  </a:cxn>
                  <a:cxn ang="0">
                    <a:pos x="319" y="461"/>
                  </a:cxn>
                  <a:cxn ang="0">
                    <a:pos x="249" y="531"/>
                  </a:cxn>
                  <a:cxn ang="0">
                    <a:pos x="108" y="661"/>
                  </a:cxn>
                  <a:cxn ang="0">
                    <a:pos x="108" y="520"/>
                  </a:cxn>
                  <a:cxn ang="0">
                    <a:pos x="143" y="508"/>
                  </a:cxn>
                  <a:cxn ang="0">
                    <a:pos x="214" y="473"/>
                  </a:cxn>
                  <a:cxn ang="0">
                    <a:pos x="319" y="402"/>
                  </a:cxn>
                  <a:cxn ang="0">
                    <a:pos x="355" y="379"/>
                  </a:cxn>
                  <a:cxn ang="0">
                    <a:pos x="390" y="355"/>
                  </a:cxn>
                  <a:cxn ang="0">
                    <a:pos x="378" y="355"/>
                  </a:cxn>
                </a:cxnLst>
                <a:rect l="0" t="0" r="r" b="b"/>
                <a:pathLst>
                  <a:path w="839" h="661">
                    <a:moveTo>
                      <a:pt x="378" y="355"/>
                    </a:moveTo>
                    <a:cubicBezTo>
                      <a:pt x="267" y="301"/>
                      <a:pt x="144" y="321"/>
                      <a:pt x="25" y="332"/>
                    </a:cubicBezTo>
                    <a:cubicBezTo>
                      <a:pt x="16" y="361"/>
                      <a:pt x="0" y="379"/>
                      <a:pt x="37" y="402"/>
                    </a:cubicBezTo>
                    <a:cubicBezTo>
                      <a:pt x="58" y="415"/>
                      <a:pt x="108" y="426"/>
                      <a:pt x="108" y="426"/>
                    </a:cubicBezTo>
                    <a:cubicBezTo>
                      <a:pt x="323" y="395"/>
                      <a:pt x="518" y="285"/>
                      <a:pt x="731" y="249"/>
                    </a:cubicBezTo>
                    <a:cubicBezTo>
                      <a:pt x="751" y="253"/>
                      <a:pt x="773" y="251"/>
                      <a:pt x="790" y="261"/>
                    </a:cubicBezTo>
                    <a:cubicBezTo>
                      <a:pt x="839" y="289"/>
                      <a:pt x="802" y="343"/>
                      <a:pt x="766" y="355"/>
                    </a:cubicBezTo>
                    <a:cubicBezTo>
                      <a:pt x="669" y="387"/>
                      <a:pt x="533" y="384"/>
                      <a:pt x="437" y="390"/>
                    </a:cubicBezTo>
                    <a:cubicBezTo>
                      <a:pt x="413" y="386"/>
                      <a:pt x="378" y="400"/>
                      <a:pt x="366" y="379"/>
                    </a:cubicBezTo>
                    <a:cubicBezTo>
                      <a:pt x="354" y="357"/>
                      <a:pt x="382" y="332"/>
                      <a:pt x="390" y="308"/>
                    </a:cubicBezTo>
                    <a:cubicBezTo>
                      <a:pt x="416" y="230"/>
                      <a:pt x="401" y="169"/>
                      <a:pt x="472" y="120"/>
                    </a:cubicBezTo>
                    <a:cubicBezTo>
                      <a:pt x="511" y="63"/>
                      <a:pt x="572" y="24"/>
                      <a:pt x="637" y="2"/>
                    </a:cubicBezTo>
                    <a:cubicBezTo>
                      <a:pt x="668" y="8"/>
                      <a:pt x="715" y="0"/>
                      <a:pt x="707" y="50"/>
                    </a:cubicBezTo>
                    <a:cubicBezTo>
                      <a:pt x="701" y="86"/>
                      <a:pt x="613" y="108"/>
                      <a:pt x="613" y="108"/>
                    </a:cubicBezTo>
                    <a:cubicBezTo>
                      <a:pt x="601" y="116"/>
                      <a:pt x="588" y="122"/>
                      <a:pt x="578" y="132"/>
                    </a:cubicBezTo>
                    <a:cubicBezTo>
                      <a:pt x="568" y="142"/>
                      <a:pt x="565" y="158"/>
                      <a:pt x="554" y="167"/>
                    </a:cubicBezTo>
                    <a:cubicBezTo>
                      <a:pt x="533" y="185"/>
                      <a:pt x="484" y="214"/>
                      <a:pt x="484" y="214"/>
                    </a:cubicBezTo>
                    <a:cubicBezTo>
                      <a:pt x="437" y="285"/>
                      <a:pt x="390" y="355"/>
                      <a:pt x="343" y="426"/>
                    </a:cubicBezTo>
                    <a:cubicBezTo>
                      <a:pt x="335" y="438"/>
                      <a:pt x="327" y="449"/>
                      <a:pt x="319" y="461"/>
                    </a:cubicBezTo>
                    <a:cubicBezTo>
                      <a:pt x="300" y="488"/>
                      <a:pt x="249" y="531"/>
                      <a:pt x="249" y="531"/>
                    </a:cubicBezTo>
                    <a:cubicBezTo>
                      <a:pt x="225" y="602"/>
                      <a:pt x="178" y="637"/>
                      <a:pt x="108" y="661"/>
                    </a:cubicBezTo>
                    <a:cubicBezTo>
                      <a:pt x="90" y="608"/>
                      <a:pt x="79" y="593"/>
                      <a:pt x="108" y="520"/>
                    </a:cubicBezTo>
                    <a:cubicBezTo>
                      <a:pt x="113" y="509"/>
                      <a:pt x="132" y="514"/>
                      <a:pt x="143" y="508"/>
                    </a:cubicBezTo>
                    <a:cubicBezTo>
                      <a:pt x="226" y="466"/>
                      <a:pt x="131" y="498"/>
                      <a:pt x="214" y="473"/>
                    </a:cubicBezTo>
                    <a:cubicBezTo>
                      <a:pt x="249" y="449"/>
                      <a:pt x="284" y="425"/>
                      <a:pt x="319" y="402"/>
                    </a:cubicBezTo>
                    <a:cubicBezTo>
                      <a:pt x="331" y="394"/>
                      <a:pt x="343" y="387"/>
                      <a:pt x="355" y="379"/>
                    </a:cubicBezTo>
                    <a:cubicBezTo>
                      <a:pt x="367" y="371"/>
                      <a:pt x="404" y="355"/>
                      <a:pt x="390" y="355"/>
                    </a:cubicBezTo>
                    <a:cubicBezTo>
                      <a:pt x="386" y="355"/>
                      <a:pt x="382" y="355"/>
                      <a:pt x="378" y="355"/>
                    </a:cubicBezTo>
                    <a:close/>
                  </a:path>
                </a:pathLst>
              </a:custGeom>
              <a:gradFill rotWithShape="0">
                <a:gsLst>
                  <a:gs pos="0">
                    <a:srgbClr val="0000FF"/>
                  </a:gs>
                  <a:gs pos="50000">
                    <a:srgbClr val="0000FF">
                      <a:gamma/>
                      <a:shade val="56471"/>
                      <a:invGamma/>
                    </a:srgbClr>
                  </a:gs>
                  <a:gs pos="100000">
                    <a:srgbClr val="0000FF"/>
                  </a:gs>
                </a:gsLst>
                <a:lin ang="0" scaled="1"/>
              </a:gradFill>
              <a:ln w="12700" cap="flat" cmpd="sng">
                <a:noFill/>
                <a:prstDash val="solid"/>
                <a:round/>
                <a:headEnd type="none" w="sm" len="sm"/>
                <a:tailEnd type="none" w="sm" len="sm"/>
              </a:ln>
              <a:effectLst/>
            </p:spPr>
            <p:txBody>
              <a:bodyPr wrap="none"/>
              <a:lstStyle/>
              <a:p>
                <a:endParaRPr lang="zh-CN" altLang="en-US"/>
              </a:p>
            </p:txBody>
          </p:sp>
          <p:sp>
            <p:nvSpPr>
              <p:cNvPr id="49178" name="Freeform 26"/>
              <p:cNvSpPr>
                <a:spLocks/>
              </p:cNvSpPr>
              <p:nvPr/>
            </p:nvSpPr>
            <p:spPr bwMode="auto">
              <a:xfrm rot="1649670">
                <a:off x="1632" y="1691"/>
                <a:ext cx="839" cy="661"/>
              </a:xfrm>
              <a:custGeom>
                <a:avLst/>
                <a:gdLst/>
                <a:ahLst/>
                <a:cxnLst>
                  <a:cxn ang="0">
                    <a:pos x="378" y="355"/>
                  </a:cxn>
                  <a:cxn ang="0">
                    <a:pos x="25" y="332"/>
                  </a:cxn>
                  <a:cxn ang="0">
                    <a:pos x="37" y="402"/>
                  </a:cxn>
                  <a:cxn ang="0">
                    <a:pos x="108" y="426"/>
                  </a:cxn>
                  <a:cxn ang="0">
                    <a:pos x="731" y="249"/>
                  </a:cxn>
                  <a:cxn ang="0">
                    <a:pos x="790" y="261"/>
                  </a:cxn>
                  <a:cxn ang="0">
                    <a:pos x="766" y="355"/>
                  </a:cxn>
                  <a:cxn ang="0">
                    <a:pos x="437" y="390"/>
                  </a:cxn>
                  <a:cxn ang="0">
                    <a:pos x="366" y="379"/>
                  </a:cxn>
                  <a:cxn ang="0">
                    <a:pos x="390" y="308"/>
                  </a:cxn>
                  <a:cxn ang="0">
                    <a:pos x="472" y="120"/>
                  </a:cxn>
                  <a:cxn ang="0">
                    <a:pos x="637" y="2"/>
                  </a:cxn>
                  <a:cxn ang="0">
                    <a:pos x="707" y="50"/>
                  </a:cxn>
                  <a:cxn ang="0">
                    <a:pos x="613" y="108"/>
                  </a:cxn>
                  <a:cxn ang="0">
                    <a:pos x="578" y="132"/>
                  </a:cxn>
                  <a:cxn ang="0">
                    <a:pos x="554" y="167"/>
                  </a:cxn>
                  <a:cxn ang="0">
                    <a:pos x="484" y="214"/>
                  </a:cxn>
                  <a:cxn ang="0">
                    <a:pos x="343" y="426"/>
                  </a:cxn>
                  <a:cxn ang="0">
                    <a:pos x="319" y="461"/>
                  </a:cxn>
                  <a:cxn ang="0">
                    <a:pos x="249" y="531"/>
                  </a:cxn>
                  <a:cxn ang="0">
                    <a:pos x="108" y="661"/>
                  </a:cxn>
                  <a:cxn ang="0">
                    <a:pos x="108" y="520"/>
                  </a:cxn>
                  <a:cxn ang="0">
                    <a:pos x="143" y="508"/>
                  </a:cxn>
                  <a:cxn ang="0">
                    <a:pos x="214" y="473"/>
                  </a:cxn>
                  <a:cxn ang="0">
                    <a:pos x="319" y="402"/>
                  </a:cxn>
                  <a:cxn ang="0">
                    <a:pos x="355" y="379"/>
                  </a:cxn>
                  <a:cxn ang="0">
                    <a:pos x="390" y="355"/>
                  </a:cxn>
                  <a:cxn ang="0">
                    <a:pos x="378" y="355"/>
                  </a:cxn>
                </a:cxnLst>
                <a:rect l="0" t="0" r="r" b="b"/>
                <a:pathLst>
                  <a:path w="839" h="661">
                    <a:moveTo>
                      <a:pt x="378" y="355"/>
                    </a:moveTo>
                    <a:cubicBezTo>
                      <a:pt x="267" y="301"/>
                      <a:pt x="144" y="321"/>
                      <a:pt x="25" y="332"/>
                    </a:cubicBezTo>
                    <a:cubicBezTo>
                      <a:pt x="16" y="361"/>
                      <a:pt x="0" y="379"/>
                      <a:pt x="37" y="402"/>
                    </a:cubicBezTo>
                    <a:cubicBezTo>
                      <a:pt x="58" y="415"/>
                      <a:pt x="108" y="426"/>
                      <a:pt x="108" y="426"/>
                    </a:cubicBezTo>
                    <a:cubicBezTo>
                      <a:pt x="323" y="395"/>
                      <a:pt x="518" y="285"/>
                      <a:pt x="731" y="249"/>
                    </a:cubicBezTo>
                    <a:cubicBezTo>
                      <a:pt x="751" y="253"/>
                      <a:pt x="773" y="251"/>
                      <a:pt x="790" y="261"/>
                    </a:cubicBezTo>
                    <a:cubicBezTo>
                      <a:pt x="839" y="289"/>
                      <a:pt x="802" y="343"/>
                      <a:pt x="766" y="355"/>
                    </a:cubicBezTo>
                    <a:cubicBezTo>
                      <a:pt x="669" y="387"/>
                      <a:pt x="533" y="384"/>
                      <a:pt x="437" y="390"/>
                    </a:cubicBezTo>
                    <a:cubicBezTo>
                      <a:pt x="413" y="386"/>
                      <a:pt x="378" y="400"/>
                      <a:pt x="366" y="379"/>
                    </a:cubicBezTo>
                    <a:cubicBezTo>
                      <a:pt x="354" y="357"/>
                      <a:pt x="382" y="332"/>
                      <a:pt x="390" y="308"/>
                    </a:cubicBezTo>
                    <a:cubicBezTo>
                      <a:pt x="416" y="230"/>
                      <a:pt x="401" y="169"/>
                      <a:pt x="472" y="120"/>
                    </a:cubicBezTo>
                    <a:cubicBezTo>
                      <a:pt x="511" y="63"/>
                      <a:pt x="572" y="24"/>
                      <a:pt x="637" y="2"/>
                    </a:cubicBezTo>
                    <a:cubicBezTo>
                      <a:pt x="668" y="8"/>
                      <a:pt x="715" y="0"/>
                      <a:pt x="707" y="50"/>
                    </a:cubicBezTo>
                    <a:cubicBezTo>
                      <a:pt x="701" y="86"/>
                      <a:pt x="613" y="108"/>
                      <a:pt x="613" y="108"/>
                    </a:cubicBezTo>
                    <a:cubicBezTo>
                      <a:pt x="601" y="116"/>
                      <a:pt x="588" y="122"/>
                      <a:pt x="578" y="132"/>
                    </a:cubicBezTo>
                    <a:cubicBezTo>
                      <a:pt x="568" y="142"/>
                      <a:pt x="565" y="158"/>
                      <a:pt x="554" y="167"/>
                    </a:cubicBezTo>
                    <a:cubicBezTo>
                      <a:pt x="533" y="185"/>
                      <a:pt x="484" y="214"/>
                      <a:pt x="484" y="214"/>
                    </a:cubicBezTo>
                    <a:cubicBezTo>
                      <a:pt x="437" y="285"/>
                      <a:pt x="390" y="355"/>
                      <a:pt x="343" y="426"/>
                    </a:cubicBezTo>
                    <a:cubicBezTo>
                      <a:pt x="335" y="438"/>
                      <a:pt x="327" y="449"/>
                      <a:pt x="319" y="461"/>
                    </a:cubicBezTo>
                    <a:cubicBezTo>
                      <a:pt x="300" y="488"/>
                      <a:pt x="249" y="531"/>
                      <a:pt x="249" y="531"/>
                    </a:cubicBezTo>
                    <a:cubicBezTo>
                      <a:pt x="225" y="602"/>
                      <a:pt x="178" y="637"/>
                      <a:pt x="108" y="661"/>
                    </a:cubicBezTo>
                    <a:cubicBezTo>
                      <a:pt x="90" y="608"/>
                      <a:pt x="79" y="593"/>
                      <a:pt x="108" y="520"/>
                    </a:cubicBezTo>
                    <a:cubicBezTo>
                      <a:pt x="113" y="509"/>
                      <a:pt x="132" y="514"/>
                      <a:pt x="143" y="508"/>
                    </a:cubicBezTo>
                    <a:cubicBezTo>
                      <a:pt x="226" y="466"/>
                      <a:pt x="131" y="498"/>
                      <a:pt x="214" y="473"/>
                    </a:cubicBezTo>
                    <a:cubicBezTo>
                      <a:pt x="249" y="449"/>
                      <a:pt x="284" y="425"/>
                      <a:pt x="319" y="402"/>
                    </a:cubicBezTo>
                    <a:cubicBezTo>
                      <a:pt x="331" y="394"/>
                      <a:pt x="343" y="387"/>
                      <a:pt x="355" y="379"/>
                    </a:cubicBezTo>
                    <a:cubicBezTo>
                      <a:pt x="367" y="371"/>
                      <a:pt x="404" y="355"/>
                      <a:pt x="390" y="355"/>
                    </a:cubicBezTo>
                    <a:cubicBezTo>
                      <a:pt x="386" y="355"/>
                      <a:pt x="382" y="355"/>
                      <a:pt x="378" y="355"/>
                    </a:cubicBezTo>
                    <a:close/>
                  </a:path>
                </a:pathLst>
              </a:custGeom>
              <a:gradFill rotWithShape="0">
                <a:gsLst>
                  <a:gs pos="0">
                    <a:srgbClr val="FF0000"/>
                  </a:gs>
                  <a:gs pos="50000">
                    <a:srgbClr val="FF0000">
                      <a:gamma/>
                      <a:shade val="46275"/>
                      <a:invGamma/>
                    </a:srgbClr>
                  </a:gs>
                  <a:gs pos="100000">
                    <a:srgbClr val="FF0000"/>
                  </a:gs>
                </a:gsLst>
                <a:lin ang="0" scaled="1"/>
              </a:gradFill>
              <a:ln w="12700" cap="flat" cmpd="sng">
                <a:noFill/>
                <a:prstDash val="solid"/>
                <a:round/>
                <a:headEnd type="none" w="sm" len="sm"/>
                <a:tailEnd type="none" w="sm" len="sm"/>
              </a:ln>
              <a:effectLst/>
            </p:spPr>
            <p:txBody>
              <a:bodyPr wrap="none"/>
              <a:lstStyle/>
              <a:p>
                <a:endParaRPr lang="zh-CN" altLang="en-US"/>
              </a:p>
            </p:txBody>
          </p:sp>
          <p:sp>
            <p:nvSpPr>
              <p:cNvPr id="49179" name="Freeform 27"/>
              <p:cNvSpPr>
                <a:spLocks/>
              </p:cNvSpPr>
              <p:nvPr/>
            </p:nvSpPr>
            <p:spPr bwMode="auto">
              <a:xfrm rot="1649670">
                <a:off x="1056" y="2640"/>
                <a:ext cx="453" cy="319"/>
              </a:xfrm>
              <a:custGeom>
                <a:avLst/>
                <a:gdLst/>
                <a:ahLst/>
                <a:cxnLst>
                  <a:cxn ang="0">
                    <a:pos x="378" y="355"/>
                  </a:cxn>
                  <a:cxn ang="0">
                    <a:pos x="25" y="332"/>
                  </a:cxn>
                  <a:cxn ang="0">
                    <a:pos x="37" y="402"/>
                  </a:cxn>
                  <a:cxn ang="0">
                    <a:pos x="108" y="426"/>
                  </a:cxn>
                  <a:cxn ang="0">
                    <a:pos x="731" y="249"/>
                  </a:cxn>
                  <a:cxn ang="0">
                    <a:pos x="790" y="261"/>
                  </a:cxn>
                  <a:cxn ang="0">
                    <a:pos x="766" y="355"/>
                  </a:cxn>
                  <a:cxn ang="0">
                    <a:pos x="437" y="390"/>
                  </a:cxn>
                  <a:cxn ang="0">
                    <a:pos x="366" y="379"/>
                  </a:cxn>
                  <a:cxn ang="0">
                    <a:pos x="390" y="308"/>
                  </a:cxn>
                  <a:cxn ang="0">
                    <a:pos x="472" y="120"/>
                  </a:cxn>
                  <a:cxn ang="0">
                    <a:pos x="637" y="2"/>
                  </a:cxn>
                  <a:cxn ang="0">
                    <a:pos x="707" y="50"/>
                  </a:cxn>
                  <a:cxn ang="0">
                    <a:pos x="613" y="108"/>
                  </a:cxn>
                  <a:cxn ang="0">
                    <a:pos x="578" y="132"/>
                  </a:cxn>
                  <a:cxn ang="0">
                    <a:pos x="554" y="167"/>
                  </a:cxn>
                  <a:cxn ang="0">
                    <a:pos x="484" y="214"/>
                  </a:cxn>
                  <a:cxn ang="0">
                    <a:pos x="343" y="426"/>
                  </a:cxn>
                  <a:cxn ang="0">
                    <a:pos x="319" y="461"/>
                  </a:cxn>
                  <a:cxn ang="0">
                    <a:pos x="249" y="531"/>
                  </a:cxn>
                  <a:cxn ang="0">
                    <a:pos x="108" y="661"/>
                  </a:cxn>
                  <a:cxn ang="0">
                    <a:pos x="108" y="520"/>
                  </a:cxn>
                  <a:cxn ang="0">
                    <a:pos x="143" y="508"/>
                  </a:cxn>
                  <a:cxn ang="0">
                    <a:pos x="214" y="473"/>
                  </a:cxn>
                  <a:cxn ang="0">
                    <a:pos x="319" y="402"/>
                  </a:cxn>
                  <a:cxn ang="0">
                    <a:pos x="355" y="379"/>
                  </a:cxn>
                  <a:cxn ang="0">
                    <a:pos x="390" y="355"/>
                  </a:cxn>
                  <a:cxn ang="0">
                    <a:pos x="378" y="355"/>
                  </a:cxn>
                </a:cxnLst>
                <a:rect l="0" t="0" r="r" b="b"/>
                <a:pathLst>
                  <a:path w="839" h="661">
                    <a:moveTo>
                      <a:pt x="378" y="355"/>
                    </a:moveTo>
                    <a:cubicBezTo>
                      <a:pt x="267" y="301"/>
                      <a:pt x="144" y="321"/>
                      <a:pt x="25" y="332"/>
                    </a:cubicBezTo>
                    <a:cubicBezTo>
                      <a:pt x="16" y="361"/>
                      <a:pt x="0" y="379"/>
                      <a:pt x="37" y="402"/>
                    </a:cubicBezTo>
                    <a:cubicBezTo>
                      <a:pt x="58" y="415"/>
                      <a:pt x="108" y="426"/>
                      <a:pt x="108" y="426"/>
                    </a:cubicBezTo>
                    <a:cubicBezTo>
                      <a:pt x="323" y="395"/>
                      <a:pt x="518" y="285"/>
                      <a:pt x="731" y="249"/>
                    </a:cubicBezTo>
                    <a:cubicBezTo>
                      <a:pt x="751" y="253"/>
                      <a:pt x="773" y="251"/>
                      <a:pt x="790" y="261"/>
                    </a:cubicBezTo>
                    <a:cubicBezTo>
                      <a:pt x="839" y="289"/>
                      <a:pt x="802" y="343"/>
                      <a:pt x="766" y="355"/>
                    </a:cubicBezTo>
                    <a:cubicBezTo>
                      <a:pt x="669" y="387"/>
                      <a:pt x="533" y="384"/>
                      <a:pt x="437" y="390"/>
                    </a:cubicBezTo>
                    <a:cubicBezTo>
                      <a:pt x="413" y="386"/>
                      <a:pt x="378" y="400"/>
                      <a:pt x="366" y="379"/>
                    </a:cubicBezTo>
                    <a:cubicBezTo>
                      <a:pt x="354" y="357"/>
                      <a:pt x="382" y="332"/>
                      <a:pt x="390" y="308"/>
                    </a:cubicBezTo>
                    <a:cubicBezTo>
                      <a:pt x="416" y="230"/>
                      <a:pt x="401" y="169"/>
                      <a:pt x="472" y="120"/>
                    </a:cubicBezTo>
                    <a:cubicBezTo>
                      <a:pt x="511" y="63"/>
                      <a:pt x="572" y="24"/>
                      <a:pt x="637" y="2"/>
                    </a:cubicBezTo>
                    <a:cubicBezTo>
                      <a:pt x="668" y="8"/>
                      <a:pt x="715" y="0"/>
                      <a:pt x="707" y="50"/>
                    </a:cubicBezTo>
                    <a:cubicBezTo>
                      <a:pt x="701" y="86"/>
                      <a:pt x="613" y="108"/>
                      <a:pt x="613" y="108"/>
                    </a:cubicBezTo>
                    <a:cubicBezTo>
                      <a:pt x="601" y="116"/>
                      <a:pt x="588" y="122"/>
                      <a:pt x="578" y="132"/>
                    </a:cubicBezTo>
                    <a:cubicBezTo>
                      <a:pt x="568" y="142"/>
                      <a:pt x="565" y="158"/>
                      <a:pt x="554" y="167"/>
                    </a:cubicBezTo>
                    <a:cubicBezTo>
                      <a:pt x="533" y="185"/>
                      <a:pt x="484" y="214"/>
                      <a:pt x="484" y="214"/>
                    </a:cubicBezTo>
                    <a:cubicBezTo>
                      <a:pt x="437" y="285"/>
                      <a:pt x="390" y="355"/>
                      <a:pt x="343" y="426"/>
                    </a:cubicBezTo>
                    <a:cubicBezTo>
                      <a:pt x="335" y="438"/>
                      <a:pt x="327" y="449"/>
                      <a:pt x="319" y="461"/>
                    </a:cubicBezTo>
                    <a:cubicBezTo>
                      <a:pt x="300" y="488"/>
                      <a:pt x="249" y="531"/>
                      <a:pt x="249" y="531"/>
                    </a:cubicBezTo>
                    <a:cubicBezTo>
                      <a:pt x="225" y="602"/>
                      <a:pt x="178" y="637"/>
                      <a:pt x="108" y="661"/>
                    </a:cubicBezTo>
                    <a:cubicBezTo>
                      <a:pt x="90" y="608"/>
                      <a:pt x="79" y="593"/>
                      <a:pt x="108" y="520"/>
                    </a:cubicBezTo>
                    <a:cubicBezTo>
                      <a:pt x="113" y="509"/>
                      <a:pt x="132" y="514"/>
                      <a:pt x="143" y="508"/>
                    </a:cubicBezTo>
                    <a:cubicBezTo>
                      <a:pt x="226" y="466"/>
                      <a:pt x="131" y="498"/>
                      <a:pt x="214" y="473"/>
                    </a:cubicBezTo>
                    <a:cubicBezTo>
                      <a:pt x="249" y="449"/>
                      <a:pt x="284" y="425"/>
                      <a:pt x="319" y="402"/>
                    </a:cubicBezTo>
                    <a:cubicBezTo>
                      <a:pt x="331" y="394"/>
                      <a:pt x="343" y="387"/>
                      <a:pt x="355" y="379"/>
                    </a:cubicBezTo>
                    <a:cubicBezTo>
                      <a:pt x="367" y="371"/>
                      <a:pt x="404" y="355"/>
                      <a:pt x="390" y="355"/>
                    </a:cubicBezTo>
                    <a:cubicBezTo>
                      <a:pt x="386" y="355"/>
                      <a:pt x="382" y="355"/>
                      <a:pt x="378" y="355"/>
                    </a:cubicBezTo>
                    <a:close/>
                  </a:path>
                </a:pathLst>
              </a:custGeom>
              <a:gradFill rotWithShape="0">
                <a:gsLst>
                  <a:gs pos="0">
                    <a:srgbClr val="FF0000"/>
                  </a:gs>
                  <a:gs pos="50000">
                    <a:srgbClr val="FF0000">
                      <a:gamma/>
                      <a:shade val="46275"/>
                      <a:invGamma/>
                    </a:srgbClr>
                  </a:gs>
                  <a:gs pos="100000">
                    <a:srgbClr val="FF0000"/>
                  </a:gs>
                </a:gsLst>
                <a:lin ang="0" scaled="1"/>
              </a:gradFill>
              <a:ln w="12700" cap="flat" cmpd="sng">
                <a:noFill/>
                <a:prstDash val="solid"/>
                <a:round/>
                <a:headEnd type="none" w="sm" len="sm"/>
                <a:tailEnd type="none" w="sm" len="sm"/>
              </a:ln>
              <a:effectLst/>
            </p:spPr>
            <p:txBody>
              <a:bodyPr wrap="none"/>
              <a:lstStyle/>
              <a:p>
                <a:endParaRPr lang="zh-CN" altLang="en-US"/>
              </a:p>
            </p:txBody>
          </p:sp>
        </p:grpSp>
        <p:sp>
          <p:nvSpPr>
            <p:cNvPr id="49180" name="Line 28"/>
            <p:cNvSpPr>
              <a:spLocks noChangeShapeType="1"/>
            </p:cNvSpPr>
            <p:nvPr/>
          </p:nvSpPr>
          <p:spPr bwMode="auto">
            <a:xfrm flipH="1" flipV="1">
              <a:off x="1296" y="1632"/>
              <a:ext cx="0" cy="48"/>
            </a:xfrm>
            <a:prstGeom prst="line">
              <a:avLst/>
            </a:prstGeom>
            <a:noFill/>
            <a:ln w="57150">
              <a:solidFill>
                <a:srgbClr val="FF33CC"/>
              </a:solidFill>
              <a:round/>
              <a:headEnd/>
              <a:tailEnd/>
            </a:ln>
            <a:effectLst/>
          </p:spPr>
          <p:txBody>
            <a:bodyPr anchor="ctr"/>
            <a:lstStyle/>
            <a:p>
              <a:endParaRPr lang="zh-CN" altLang="en-US"/>
            </a:p>
          </p:txBody>
        </p:sp>
        <p:sp>
          <p:nvSpPr>
            <p:cNvPr id="49181" name="Line 29"/>
            <p:cNvSpPr>
              <a:spLocks noChangeShapeType="1"/>
            </p:cNvSpPr>
            <p:nvPr/>
          </p:nvSpPr>
          <p:spPr bwMode="auto">
            <a:xfrm flipH="1" flipV="1">
              <a:off x="1296" y="1750"/>
              <a:ext cx="0" cy="48"/>
            </a:xfrm>
            <a:prstGeom prst="line">
              <a:avLst/>
            </a:prstGeom>
            <a:noFill/>
            <a:ln w="57150">
              <a:solidFill>
                <a:srgbClr val="FF33CC"/>
              </a:solidFill>
              <a:round/>
              <a:headEnd/>
              <a:tailEnd/>
            </a:ln>
            <a:effectLst/>
          </p:spPr>
          <p:txBody>
            <a:bodyPr anchor="ctr"/>
            <a:lstStyle/>
            <a:p>
              <a:endParaRPr lang="zh-CN" altLang="en-US"/>
            </a:p>
          </p:txBody>
        </p:sp>
        <p:sp>
          <p:nvSpPr>
            <p:cNvPr id="49182" name="Line 30"/>
            <p:cNvSpPr>
              <a:spLocks noChangeShapeType="1"/>
            </p:cNvSpPr>
            <p:nvPr/>
          </p:nvSpPr>
          <p:spPr bwMode="auto">
            <a:xfrm flipH="1" flipV="1">
              <a:off x="1344" y="2426"/>
              <a:ext cx="0" cy="48"/>
            </a:xfrm>
            <a:prstGeom prst="line">
              <a:avLst/>
            </a:prstGeom>
            <a:noFill/>
            <a:ln w="57150">
              <a:solidFill>
                <a:srgbClr val="333399"/>
              </a:solidFill>
              <a:round/>
              <a:headEnd/>
              <a:tailEnd/>
            </a:ln>
            <a:effectLst/>
          </p:spPr>
          <p:txBody>
            <a:bodyPr anchor="ctr"/>
            <a:lstStyle/>
            <a:p>
              <a:endParaRPr lang="zh-CN" altLang="en-US"/>
            </a:p>
          </p:txBody>
        </p:sp>
        <p:sp>
          <p:nvSpPr>
            <p:cNvPr id="49183" name="Line 31"/>
            <p:cNvSpPr>
              <a:spLocks noChangeShapeType="1"/>
            </p:cNvSpPr>
            <p:nvPr/>
          </p:nvSpPr>
          <p:spPr bwMode="auto">
            <a:xfrm flipH="1" flipV="1">
              <a:off x="1344" y="2544"/>
              <a:ext cx="0" cy="48"/>
            </a:xfrm>
            <a:prstGeom prst="line">
              <a:avLst/>
            </a:prstGeom>
            <a:noFill/>
            <a:ln w="57150">
              <a:solidFill>
                <a:srgbClr val="333399"/>
              </a:solidFill>
              <a:round/>
              <a:headEnd/>
              <a:tailEnd/>
            </a:ln>
            <a:effectLst/>
          </p:spPr>
          <p:txBody>
            <a:bodyPr anchor="ctr"/>
            <a:lstStyle/>
            <a:p>
              <a:endParaRPr lang="zh-CN" altLang="en-US"/>
            </a:p>
          </p:txBody>
        </p:sp>
        <p:sp>
          <p:nvSpPr>
            <p:cNvPr id="49184" name="Line 32"/>
            <p:cNvSpPr>
              <a:spLocks noChangeShapeType="1"/>
            </p:cNvSpPr>
            <p:nvPr/>
          </p:nvSpPr>
          <p:spPr bwMode="auto">
            <a:xfrm flipV="1">
              <a:off x="2315" y="2389"/>
              <a:ext cx="0" cy="96"/>
            </a:xfrm>
            <a:prstGeom prst="line">
              <a:avLst/>
            </a:prstGeom>
            <a:noFill/>
            <a:ln w="57150">
              <a:solidFill>
                <a:srgbClr val="FF33CC"/>
              </a:solidFill>
              <a:round/>
              <a:headEnd/>
              <a:tailEnd/>
            </a:ln>
            <a:effectLst/>
          </p:spPr>
          <p:txBody>
            <a:bodyPr anchor="ctr"/>
            <a:lstStyle/>
            <a:p>
              <a:endParaRPr lang="zh-CN" altLang="en-US"/>
            </a:p>
          </p:txBody>
        </p:sp>
        <p:sp>
          <p:nvSpPr>
            <p:cNvPr id="49185" name="Line 33"/>
            <p:cNvSpPr>
              <a:spLocks noChangeShapeType="1"/>
            </p:cNvSpPr>
            <p:nvPr/>
          </p:nvSpPr>
          <p:spPr bwMode="auto">
            <a:xfrm flipH="1" flipV="1">
              <a:off x="2256" y="1547"/>
              <a:ext cx="0" cy="96"/>
            </a:xfrm>
            <a:prstGeom prst="line">
              <a:avLst/>
            </a:prstGeom>
            <a:noFill/>
            <a:ln w="57150">
              <a:solidFill>
                <a:srgbClr val="333399"/>
              </a:solidFill>
              <a:round/>
              <a:headEnd/>
              <a:tailEnd/>
            </a:ln>
            <a:effectLst/>
          </p:spPr>
          <p:txBody>
            <a:bodyPr anchor="ctr"/>
            <a:lstStyle/>
            <a:p>
              <a:endParaRPr lang="zh-CN" altLang="en-US"/>
            </a:p>
          </p:txBody>
        </p:sp>
        <p:sp>
          <p:nvSpPr>
            <p:cNvPr id="49186" name="Line 34"/>
            <p:cNvSpPr>
              <a:spLocks noChangeShapeType="1"/>
            </p:cNvSpPr>
            <p:nvPr/>
          </p:nvSpPr>
          <p:spPr bwMode="auto">
            <a:xfrm flipH="1">
              <a:off x="2256" y="1798"/>
              <a:ext cx="0" cy="96"/>
            </a:xfrm>
            <a:prstGeom prst="line">
              <a:avLst/>
            </a:prstGeom>
            <a:noFill/>
            <a:ln w="57150">
              <a:solidFill>
                <a:srgbClr val="333399"/>
              </a:solidFill>
              <a:round/>
              <a:headEnd/>
              <a:tailEnd/>
            </a:ln>
            <a:effectLst/>
          </p:spPr>
          <p:txBody>
            <a:bodyPr anchor="ctr"/>
            <a:lstStyle/>
            <a:p>
              <a:endParaRPr lang="zh-CN" altLang="en-US"/>
            </a:p>
          </p:txBody>
        </p:sp>
        <p:sp>
          <p:nvSpPr>
            <p:cNvPr id="49187" name="Line 35"/>
            <p:cNvSpPr>
              <a:spLocks noChangeShapeType="1"/>
            </p:cNvSpPr>
            <p:nvPr/>
          </p:nvSpPr>
          <p:spPr bwMode="auto">
            <a:xfrm flipV="1">
              <a:off x="2304" y="2640"/>
              <a:ext cx="0" cy="96"/>
            </a:xfrm>
            <a:prstGeom prst="line">
              <a:avLst/>
            </a:prstGeom>
            <a:noFill/>
            <a:ln w="57150">
              <a:solidFill>
                <a:srgbClr val="FF33CC"/>
              </a:solidFill>
              <a:round/>
              <a:headEnd/>
              <a:tailEnd/>
            </a:ln>
            <a:effectLst/>
          </p:spPr>
          <p:txBody>
            <a:bodyPr anchor="ctr"/>
            <a:lstStyle/>
            <a:p>
              <a:endParaRPr lang="zh-CN" altLang="en-US"/>
            </a:p>
          </p:txBody>
        </p:sp>
      </p:grpSp>
      <p:sp>
        <p:nvSpPr>
          <p:cNvPr id="49188" name="Text Box 36"/>
          <p:cNvSpPr txBox="1">
            <a:spLocks noChangeArrowheads="1"/>
          </p:cNvSpPr>
          <p:nvPr/>
        </p:nvSpPr>
        <p:spPr bwMode="auto">
          <a:xfrm>
            <a:off x="2268538" y="549275"/>
            <a:ext cx="4465637" cy="641350"/>
          </a:xfrm>
          <a:prstGeom prst="rect">
            <a:avLst/>
          </a:prstGeom>
          <a:noFill/>
          <a:ln w="9525" algn="ctr">
            <a:noFill/>
            <a:miter lim="800000"/>
            <a:headEnd/>
            <a:tailEnd/>
          </a:ln>
          <a:effectLst/>
        </p:spPr>
        <p:txBody>
          <a:bodyPr>
            <a:spAutoFit/>
          </a:bodyPr>
          <a:lstStyle/>
          <a:p>
            <a:pPr algn="ctr">
              <a:spcBef>
                <a:spcPct val="50000"/>
              </a:spcBef>
            </a:pPr>
            <a:r>
              <a:rPr lang="en-US" altLang="zh-CN" sz="3600">
                <a:solidFill>
                  <a:srgbClr val="FFFF00"/>
                </a:solidFill>
                <a:ea typeface="隶书" pitchFamily="49" charset="-122"/>
              </a:rPr>
              <a:t>“</a:t>
            </a:r>
            <a:r>
              <a:rPr lang="zh-CN" altLang="en-US" sz="3600">
                <a:solidFill>
                  <a:srgbClr val="FFFF00"/>
                </a:solidFill>
                <a:ea typeface="隶书" pitchFamily="49" charset="-122"/>
              </a:rPr>
              <a:t>双非” 自由组合</a:t>
            </a:r>
          </a:p>
        </p:txBody>
      </p:sp>
      <p:sp>
        <p:nvSpPr>
          <p:cNvPr id="49190" name="AutoShape 38"/>
          <p:cNvSpPr>
            <a:spLocks noChangeArrowheads="1"/>
          </p:cNvSpPr>
          <p:nvPr/>
        </p:nvSpPr>
        <p:spPr bwMode="auto">
          <a:xfrm rot="10724459">
            <a:off x="1301750" y="2190750"/>
            <a:ext cx="908050" cy="536575"/>
          </a:xfrm>
          <a:prstGeom prst="wedgeEllipseCallout">
            <a:avLst>
              <a:gd name="adj1" fmla="val -31657"/>
              <a:gd name="adj2" fmla="val -79417"/>
            </a:avLst>
          </a:prstGeom>
          <a:gradFill rotWithShape="0">
            <a:gsLst>
              <a:gs pos="0">
                <a:srgbClr val="99FF99"/>
              </a:gs>
              <a:gs pos="100000">
                <a:srgbClr val="33CC33"/>
              </a:gs>
            </a:gsLst>
            <a:path path="rect">
              <a:fillToRect l="50000" t="50000" r="50000" b="50000"/>
            </a:path>
          </a:gradFill>
          <a:ln w="12700">
            <a:noFill/>
            <a:miter lim="800000"/>
            <a:headEnd type="none" w="sm" len="sm"/>
            <a:tailEnd type="none" w="sm" len="sm"/>
          </a:ln>
          <a:effectLst/>
        </p:spPr>
        <p:txBody>
          <a:bodyPr rot="10800000"/>
          <a:lstStyle/>
          <a:p>
            <a:pPr algn="ctr"/>
            <a:r>
              <a:rPr kumimoji="1" lang="en-US" altLang="zh-CN" sz="2400" b="0">
                <a:solidFill>
                  <a:srgbClr val="FF0000"/>
                </a:solidFill>
                <a:latin typeface="Times New Roman" pitchFamily="18" charset="0"/>
                <a:ea typeface="方正姚体" pitchFamily="2" charset="-122"/>
              </a:rPr>
              <a:t>A</a:t>
            </a:r>
          </a:p>
        </p:txBody>
      </p:sp>
      <p:sp>
        <p:nvSpPr>
          <p:cNvPr id="49191" name="AutoShape 39"/>
          <p:cNvSpPr>
            <a:spLocks noChangeArrowheads="1"/>
          </p:cNvSpPr>
          <p:nvPr/>
        </p:nvSpPr>
        <p:spPr bwMode="auto">
          <a:xfrm rot="10724459">
            <a:off x="1370013" y="4630738"/>
            <a:ext cx="838200" cy="455612"/>
          </a:xfrm>
          <a:prstGeom prst="wedgeEllipseCallout">
            <a:avLst>
              <a:gd name="adj1" fmla="val -37301"/>
              <a:gd name="adj2" fmla="val 93801"/>
            </a:avLst>
          </a:prstGeom>
          <a:gradFill rotWithShape="0">
            <a:gsLst>
              <a:gs pos="0">
                <a:srgbClr val="99FF99"/>
              </a:gs>
              <a:gs pos="100000">
                <a:srgbClr val="33CC33"/>
              </a:gs>
            </a:gsLst>
            <a:path path="rect">
              <a:fillToRect l="50000" t="50000" r="50000" b="50000"/>
            </a:path>
          </a:gradFill>
          <a:ln w="12700">
            <a:noFill/>
            <a:miter lim="800000"/>
            <a:headEnd type="none" w="sm" len="sm"/>
            <a:tailEnd type="none" w="sm" len="sm"/>
          </a:ln>
          <a:effectLst/>
        </p:spPr>
        <p:txBody>
          <a:bodyPr rot="10800000"/>
          <a:lstStyle/>
          <a:p>
            <a:pPr algn="ctr" fontAlgn="t"/>
            <a:r>
              <a:rPr kumimoji="1" lang="en-US" altLang="zh-CN" sz="2400" b="0">
                <a:solidFill>
                  <a:srgbClr val="FF0000"/>
                </a:solidFill>
                <a:latin typeface="Times New Roman" pitchFamily="18" charset="0"/>
                <a:ea typeface="方正姚体" pitchFamily="2" charset="-122"/>
              </a:rPr>
              <a:t>a</a:t>
            </a:r>
          </a:p>
        </p:txBody>
      </p:sp>
      <p:sp>
        <p:nvSpPr>
          <p:cNvPr id="49192" name="AutoShape 40"/>
          <p:cNvSpPr>
            <a:spLocks noChangeArrowheads="1"/>
          </p:cNvSpPr>
          <p:nvPr/>
        </p:nvSpPr>
        <p:spPr bwMode="auto">
          <a:xfrm>
            <a:off x="2743200" y="2117725"/>
            <a:ext cx="838200" cy="457200"/>
          </a:xfrm>
          <a:prstGeom prst="wedgeEllipseCallout">
            <a:avLst>
              <a:gd name="adj1" fmla="val 44884"/>
              <a:gd name="adj2" fmla="val 82292"/>
            </a:avLst>
          </a:prstGeom>
          <a:gradFill rotWithShape="0">
            <a:gsLst>
              <a:gs pos="0">
                <a:srgbClr val="CCECFF"/>
              </a:gs>
              <a:gs pos="100000">
                <a:srgbClr val="66CCFF"/>
              </a:gs>
            </a:gsLst>
            <a:path path="rect">
              <a:fillToRect l="50000" t="50000" r="50000" b="50000"/>
            </a:path>
          </a:gradFill>
          <a:ln w="12700">
            <a:noFill/>
            <a:miter lim="800000"/>
            <a:headEnd type="none" w="sm" len="sm"/>
            <a:tailEnd type="none" w="sm" len="sm"/>
          </a:ln>
          <a:effectLst/>
        </p:spPr>
        <p:txBody>
          <a:bodyPr/>
          <a:lstStyle/>
          <a:p>
            <a:pPr algn="ctr"/>
            <a:r>
              <a:rPr kumimoji="1" lang="en-US" altLang="zh-CN" sz="2400" b="0">
                <a:solidFill>
                  <a:srgbClr val="FF0000"/>
                </a:solidFill>
                <a:latin typeface="Times New Roman" pitchFamily="18" charset="0"/>
                <a:ea typeface="方正姚体" pitchFamily="2" charset="-122"/>
              </a:rPr>
              <a:t>b</a:t>
            </a:r>
          </a:p>
        </p:txBody>
      </p:sp>
      <p:sp>
        <p:nvSpPr>
          <p:cNvPr id="49193" name="AutoShape 41"/>
          <p:cNvSpPr>
            <a:spLocks noChangeArrowheads="1"/>
          </p:cNvSpPr>
          <p:nvPr/>
        </p:nvSpPr>
        <p:spPr bwMode="auto">
          <a:xfrm>
            <a:off x="2819400" y="4784725"/>
            <a:ext cx="838200" cy="457200"/>
          </a:xfrm>
          <a:prstGeom prst="wedgeEllipseCallout">
            <a:avLst>
              <a:gd name="adj1" fmla="val 42426"/>
              <a:gd name="adj2" fmla="val -92014"/>
            </a:avLst>
          </a:prstGeom>
          <a:gradFill rotWithShape="0">
            <a:gsLst>
              <a:gs pos="0">
                <a:srgbClr val="CCECFF"/>
              </a:gs>
              <a:gs pos="100000">
                <a:srgbClr val="66CCFF"/>
              </a:gs>
            </a:gsLst>
            <a:path path="rect">
              <a:fillToRect l="50000" t="50000" r="50000" b="50000"/>
            </a:path>
          </a:gradFill>
          <a:ln w="12700">
            <a:noFill/>
            <a:miter lim="800000"/>
            <a:headEnd type="none" w="sm" len="sm"/>
            <a:tailEnd type="none" w="sm" len="sm"/>
          </a:ln>
          <a:effectLst/>
        </p:spPr>
        <p:txBody>
          <a:bodyPr/>
          <a:lstStyle/>
          <a:p>
            <a:pPr algn="ctr"/>
            <a:r>
              <a:rPr kumimoji="1" lang="en-US" altLang="zh-CN" sz="2400" b="0">
                <a:solidFill>
                  <a:srgbClr val="FF0000"/>
                </a:solidFill>
                <a:latin typeface="Times New Roman" pitchFamily="18" charset="0"/>
                <a:ea typeface="方正姚体" pitchFamily="2" charset="-122"/>
              </a:rPr>
              <a:t>B</a:t>
            </a:r>
          </a:p>
        </p:txBody>
      </p:sp>
      <p:sp>
        <p:nvSpPr>
          <p:cNvPr id="49194" name="AutoShape 42"/>
          <p:cNvSpPr>
            <a:spLocks noChangeArrowheads="1"/>
          </p:cNvSpPr>
          <p:nvPr/>
        </p:nvSpPr>
        <p:spPr bwMode="auto">
          <a:xfrm rot="10724459">
            <a:off x="5030788" y="2193925"/>
            <a:ext cx="908050" cy="536575"/>
          </a:xfrm>
          <a:prstGeom prst="wedgeEllipseCallout">
            <a:avLst>
              <a:gd name="adj1" fmla="val -43671"/>
              <a:gd name="adj2" fmla="val -81750"/>
            </a:avLst>
          </a:prstGeom>
          <a:gradFill rotWithShape="0">
            <a:gsLst>
              <a:gs pos="0">
                <a:srgbClr val="99FF99"/>
              </a:gs>
              <a:gs pos="100000">
                <a:srgbClr val="33CC33"/>
              </a:gs>
            </a:gsLst>
            <a:path path="rect">
              <a:fillToRect l="50000" t="50000" r="50000" b="50000"/>
            </a:path>
          </a:gradFill>
          <a:ln w="12700">
            <a:noFill/>
            <a:miter lim="800000"/>
            <a:headEnd type="none" w="sm" len="sm"/>
            <a:tailEnd type="none" w="sm" len="sm"/>
          </a:ln>
          <a:effectLst/>
        </p:spPr>
        <p:txBody>
          <a:bodyPr rot="10800000"/>
          <a:lstStyle/>
          <a:p>
            <a:pPr algn="ctr"/>
            <a:r>
              <a:rPr kumimoji="1" lang="en-US" altLang="zh-CN" sz="2400" b="0">
                <a:solidFill>
                  <a:srgbClr val="FF0000"/>
                </a:solidFill>
                <a:latin typeface="Times New Roman" pitchFamily="18" charset="0"/>
                <a:ea typeface="方正姚体" pitchFamily="2" charset="-122"/>
              </a:rPr>
              <a:t>A</a:t>
            </a:r>
          </a:p>
        </p:txBody>
      </p:sp>
      <p:sp>
        <p:nvSpPr>
          <p:cNvPr id="49195" name="AutoShape 43"/>
          <p:cNvSpPr>
            <a:spLocks noChangeArrowheads="1"/>
          </p:cNvSpPr>
          <p:nvPr/>
        </p:nvSpPr>
        <p:spPr bwMode="auto">
          <a:xfrm rot="10724459">
            <a:off x="5257800" y="4632325"/>
            <a:ext cx="838200" cy="455613"/>
          </a:xfrm>
          <a:prstGeom prst="wedgeEllipseCallout">
            <a:avLst>
              <a:gd name="adj1" fmla="val -37301"/>
              <a:gd name="adj2" fmla="val 93801"/>
            </a:avLst>
          </a:prstGeom>
          <a:gradFill rotWithShape="0">
            <a:gsLst>
              <a:gs pos="0">
                <a:srgbClr val="99FF99"/>
              </a:gs>
              <a:gs pos="100000">
                <a:srgbClr val="33CC33"/>
              </a:gs>
            </a:gsLst>
            <a:path path="rect">
              <a:fillToRect l="50000" t="50000" r="50000" b="50000"/>
            </a:path>
          </a:gradFill>
          <a:ln w="12700">
            <a:noFill/>
            <a:miter lim="800000"/>
            <a:headEnd type="none" w="sm" len="sm"/>
            <a:tailEnd type="none" w="sm" len="sm"/>
          </a:ln>
          <a:effectLst/>
        </p:spPr>
        <p:txBody>
          <a:bodyPr rot="10800000"/>
          <a:lstStyle/>
          <a:p>
            <a:pPr algn="ctr" fontAlgn="t"/>
            <a:r>
              <a:rPr kumimoji="1" lang="en-US" altLang="zh-CN" sz="2400" b="0">
                <a:solidFill>
                  <a:srgbClr val="FF0000"/>
                </a:solidFill>
                <a:latin typeface="Times New Roman" pitchFamily="18" charset="0"/>
                <a:ea typeface="方正姚体" pitchFamily="2" charset="-122"/>
              </a:rPr>
              <a:t>a</a:t>
            </a:r>
          </a:p>
        </p:txBody>
      </p:sp>
      <p:sp>
        <p:nvSpPr>
          <p:cNvPr id="49196" name="AutoShape 44"/>
          <p:cNvSpPr>
            <a:spLocks noChangeArrowheads="1"/>
          </p:cNvSpPr>
          <p:nvPr/>
        </p:nvSpPr>
        <p:spPr bwMode="auto">
          <a:xfrm>
            <a:off x="6629400" y="1965325"/>
            <a:ext cx="838200" cy="457200"/>
          </a:xfrm>
          <a:prstGeom prst="wedgeEllipseCallout">
            <a:avLst>
              <a:gd name="adj1" fmla="val 38069"/>
              <a:gd name="adj2" fmla="val 96181"/>
            </a:avLst>
          </a:prstGeom>
          <a:gradFill rotWithShape="0">
            <a:gsLst>
              <a:gs pos="0">
                <a:srgbClr val="CCECFF"/>
              </a:gs>
              <a:gs pos="100000">
                <a:srgbClr val="66CCFF"/>
              </a:gs>
            </a:gsLst>
            <a:path path="rect">
              <a:fillToRect l="50000" t="50000" r="50000" b="50000"/>
            </a:path>
          </a:gradFill>
          <a:ln w="12700">
            <a:noFill/>
            <a:miter lim="800000"/>
            <a:headEnd type="none" w="sm" len="sm"/>
            <a:tailEnd type="none" w="sm" len="sm"/>
          </a:ln>
          <a:effectLst/>
        </p:spPr>
        <p:txBody>
          <a:bodyPr/>
          <a:lstStyle/>
          <a:p>
            <a:pPr algn="ctr"/>
            <a:r>
              <a:rPr kumimoji="1" lang="en-US" altLang="zh-CN" sz="2400" b="0">
                <a:solidFill>
                  <a:srgbClr val="FF0000"/>
                </a:solidFill>
                <a:latin typeface="Times New Roman" pitchFamily="18" charset="0"/>
                <a:ea typeface="方正姚体" pitchFamily="2" charset="-122"/>
              </a:rPr>
              <a:t>B</a:t>
            </a:r>
          </a:p>
        </p:txBody>
      </p:sp>
      <p:sp>
        <p:nvSpPr>
          <p:cNvPr id="49197" name="AutoShape 45"/>
          <p:cNvSpPr>
            <a:spLocks noChangeArrowheads="1"/>
          </p:cNvSpPr>
          <p:nvPr/>
        </p:nvSpPr>
        <p:spPr bwMode="auto">
          <a:xfrm>
            <a:off x="6559550" y="4632325"/>
            <a:ext cx="838200" cy="457200"/>
          </a:xfrm>
          <a:prstGeom prst="wedgeEllipseCallout">
            <a:avLst>
              <a:gd name="adj1" fmla="val 57574"/>
              <a:gd name="adj2" fmla="val -82292"/>
            </a:avLst>
          </a:prstGeom>
          <a:gradFill rotWithShape="0">
            <a:gsLst>
              <a:gs pos="0">
                <a:srgbClr val="CCECFF"/>
              </a:gs>
              <a:gs pos="100000">
                <a:srgbClr val="66CCFF"/>
              </a:gs>
            </a:gsLst>
            <a:path path="rect">
              <a:fillToRect l="50000" t="50000" r="50000" b="50000"/>
            </a:path>
          </a:gradFill>
          <a:ln w="12700">
            <a:noFill/>
            <a:miter lim="800000"/>
            <a:headEnd type="none" w="sm" len="sm"/>
            <a:tailEnd type="none" w="sm" len="sm"/>
          </a:ln>
          <a:effectLst/>
        </p:spPr>
        <p:txBody>
          <a:bodyPr/>
          <a:lstStyle/>
          <a:p>
            <a:pPr algn="ctr"/>
            <a:r>
              <a:rPr kumimoji="1" lang="en-US" altLang="zh-CN" sz="2400" b="0">
                <a:solidFill>
                  <a:srgbClr val="FF0000"/>
                </a:solidFill>
                <a:latin typeface="Times New Roman" pitchFamily="18" charset="0"/>
                <a:ea typeface="方正姚体" pitchFamily="2" charset="-122"/>
              </a:rPr>
              <a:t>b</a:t>
            </a:r>
          </a:p>
        </p:txBody>
      </p:sp>
      <p:sp>
        <p:nvSpPr>
          <p:cNvPr id="49198" name="Text Box 46"/>
          <p:cNvSpPr txBox="1">
            <a:spLocks noChangeArrowheads="1"/>
          </p:cNvSpPr>
          <p:nvPr/>
        </p:nvSpPr>
        <p:spPr bwMode="auto">
          <a:xfrm>
            <a:off x="0" y="2422525"/>
            <a:ext cx="1101725" cy="2101850"/>
          </a:xfrm>
          <a:prstGeom prst="rect">
            <a:avLst/>
          </a:prstGeom>
          <a:noFill/>
          <a:ln w="9525">
            <a:noFill/>
            <a:miter lim="800000"/>
            <a:headEnd/>
            <a:tailEnd/>
          </a:ln>
          <a:effectLst/>
        </p:spPr>
        <p:txBody>
          <a:bodyPr>
            <a:spAutoFit/>
          </a:bodyPr>
          <a:lstStyle/>
          <a:p>
            <a:pPr algn="ctr"/>
            <a:r>
              <a:rPr lang="en-US" altLang="zh-CN" sz="4400">
                <a:solidFill>
                  <a:srgbClr val="FF33CC"/>
                </a:solidFill>
                <a:ea typeface="隶书" pitchFamily="49" charset="-122"/>
              </a:rPr>
              <a:t>Ab</a:t>
            </a:r>
            <a:r>
              <a:rPr lang="zh-CN" altLang="en-US" sz="4400">
                <a:solidFill>
                  <a:srgbClr val="FF33CC"/>
                </a:solidFill>
                <a:ea typeface="隶书" pitchFamily="49" charset="-122"/>
              </a:rPr>
              <a:t>和</a:t>
            </a:r>
            <a:r>
              <a:rPr lang="en-US" altLang="zh-CN" sz="4400">
                <a:solidFill>
                  <a:srgbClr val="FF33CC"/>
                </a:solidFill>
                <a:ea typeface="隶书" pitchFamily="49" charset="-122"/>
              </a:rPr>
              <a:t>aB</a:t>
            </a:r>
          </a:p>
        </p:txBody>
      </p:sp>
      <p:sp>
        <p:nvSpPr>
          <p:cNvPr id="49199" name="Text Box 47"/>
          <p:cNvSpPr txBox="1">
            <a:spLocks noChangeArrowheads="1"/>
          </p:cNvSpPr>
          <p:nvPr/>
        </p:nvSpPr>
        <p:spPr bwMode="auto">
          <a:xfrm>
            <a:off x="8042275" y="2493963"/>
            <a:ext cx="1101725" cy="2101850"/>
          </a:xfrm>
          <a:prstGeom prst="rect">
            <a:avLst/>
          </a:prstGeom>
          <a:noFill/>
          <a:ln w="9525">
            <a:noFill/>
            <a:miter lim="800000"/>
            <a:headEnd/>
            <a:tailEnd/>
          </a:ln>
          <a:effectLst/>
        </p:spPr>
        <p:txBody>
          <a:bodyPr>
            <a:spAutoFit/>
          </a:bodyPr>
          <a:lstStyle/>
          <a:p>
            <a:pPr algn="ctr"/>
            <a:r>
              <a:rPr lang="en-US" altLang="zh-CN" sz="4400">
                <a:solidFill>
                  <a:srgbClr val="FF33CC"/>
                </a:solidFill>
                <a:ea typeface="隶书" pitchFamily="49" charset="-122"/>
              </a:rPr>
              <a:t>AB</a:t>
            </a:r>
            <a:r>
              <a:rPr lang="zh-CN" altLang="en-US" sz="4400">
                <a:solidFill>
                  <a:srgbClr val="FF33CC"/>
                </a:solidFill>
                <a:ea typeface="隶书" pitchFamily="49" charset="-122"/>
              </a:rPr>
              <a:t>和</a:t>
            </a:r>
            <a:r>
              <a:rPr lang="en-US" altLang="zh-CN" sz="4400">
                <a:solidFill>
                  <a:srgbClr val="FF33CC"/>
                </a:solidFill>
                <a:ea typeface="隶书" pitchFamily="49" charset="-122"/>
              </a:rPr>
              <a:t>ab</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日期占位符 4"/>
          <p:cNvSpPr>
            <a:spLocks noGrp="1"/>
          </p:cNvSpPr>
          <p:nvPr>
            <p:ph type="dt" sz="half" idx="11"/>
          </p:nvPr>
        </p:nvSpPr>
        <p:spPr/>
        <p:txBody>
          <a:bodyPr/>
          <a:lstStyle/>
          <a:p>
            <a:fld id="{2E51F10A-2A94-48F5-A04B-21D508C2C9D8}" type="datetime1">
              <a:rPr lang="zh-CN" altLang="en-US"/>
              <a:pPr/>
              <a:t>2012-05-14</a:t>
            </a:fld>
            <a:endParaRPr lang="en-US" altLang="zh-CN"/>
          </a:p>
        </p:txBody>
      </p:sp>
      <p:sp>
        <p:nvSpPr>
          <p:cNvPr id="103426" name="Rectangle 2"/>
          <p:cNvSpPr>
            <a:spLocks noGrp="1" noChangeArrowheads="1"/>
          </p:cNvSpPr>
          <p:nvPr>
            <p:ph type="title"/>
          </p:nvPr>
        </p:nvSpPr>
        <p:spPr>
          <a:xfrm>
            <a:off x="2124075" y="854075"/>
            <a:ext cx="5948387" cy="487363"/>
          </a:xfrm>
        </p:spPr>
        <p:txBody>
          <a:bodyPr/>
          <a:lstStyle/>
          <a:p>
            <a:r>
              <a:rPr lang="en-US" altLang="zh-CN" dirty="0">
                <a:solidFill>
                  <a:srgbClr val="FFFF00"/>
                </a:solidFill>
                <a:ea typeface="宋体" pitchFamily="2" charset="-122"/>
              </a:rPr>
              <a:t>“</a:t>
            </a:r>
            <a:r>
              <a:rPr lang="zh-CN" altLang="en-US" dirty="0">
                <a:solidFill>
                  <a:srgbClr val="FFFF00"/>
                </a:solidFill>
                <a:ea typeface="宋体" pitchFamily="2" charset="-122"/>
              </a:rPr>
              <a:t>双非”自由组合产生配子种类</a:t>
            </a:r>
            <a:r>
              <a:rPr lang="zh-CN" altLang="en-US" dirty="0">
                <a:solidFill>
                  <a:schemeClr val="tx2"/>
                </a:solidFill>
                <a:ea typeface="宋体" pitchFamily="2" charset="-122"/>
              </a:rPr>
              <a:t>及自交后代情况</a:t>
            </a:r>
          </a:p>
        </p:txBody>
      </p:sp>
      <p:graphicFrame>
        <p:nvGraphicFramePr>
          <p:cNvPr id="103487" name="Group 63"/>
          <p:cNvGraphicFramePr>
            <a:graphicFrameLocks noGrp="1"/>
          </p:cNvGraphicFramePr>
          <p:nvPr>
            <p:ph idx="1"/>
          </p:nvPr>
        </p:nvGraphicFramePr>
        <p:xfrm>
          <a:off x="685800" y="1981200"/>
          <a:ext cx="7989888" cy="4060826"/>
        </p:xfrm>
        <a:graphic>
          <a:graphicData uri="http://schemas.openxmlformats.org/drawingml/2006/table">
            <a:tbl>
              <a:tblPr/>
              <a:tblGrid>
                <a:gridCol w="1771650"/>
                <a:gridCol w="1554163"/>
                <a:gridCol w="1498600"/>
                <a:gridCol w="1611312"/>
                <a:gridCol w="1554163"/>
              </a:tblGrid>
              <a:tr h="822325">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pitchFamily="2" charset="-122"/>
                        </a:rPr>
                        <a:t>双非等位基因</a:t>
                      </a:r>
                    </a:p>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pitchFamily="2" charset="-122"/>
                        </a:rPr>
                        <a:t>对数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pitchFamily="2" charset="-122"/>
                        </a:rPr>
                        <a:t>产生配子</a:t>
                      </a:r>
                    </a:p>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pitchFamily="2" charset="-122"/>
                        </a:rPr>
                        <a:t>类型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pitchFamily="2" charset="-122"/>
                        </a:rPr>
                        <a:t>自交时受精组合方式</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pitchFamily="2" charset="-122"/>
                        </a:rPr>
                        <a:t>自交后代的基因型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pitchFamily="2" charset="-122"/>
                        </a:rPr>
                        <a:t>自交后代的表现型</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9938">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zh-CN" altLang="zh-CN" sz="2000" b="1"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zh-CN" altLang="zh-CN" sz="2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zh-CN" altLang="zh-CN" sz="2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zh-CN" altLang="zh-CN" sz="2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zh-CN" altLang="zh-CN" sz="2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2325">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zh-CN" altLang="zh-CN" sz="2000" b="1"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zh-CN" altLang="zh-CN" sz="2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zh-CN" altLang="zh-CN" sz="2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zh-CN" altLang="zh-CN" sz="2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zh-CN" altLang="zh-CN" sz="2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3913">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zh-CN" altLang="zh-CN" sz="2000" b="1"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zh-CN" altLang="zh-CN" sz="2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zh-CN" altLang="zh-CN" sz="2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zh-CN" altLang="zh-CN" sz="2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zh-CN" altLang="zh-CN" sz="2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2325">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zh-CN" altLang="zh-CN" sz="2000" b="1"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zh-CN" altLang="zh-CN" sz="2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zh-CN" altLang="zh-CN" sz="2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zh-CN" altLang="zh-CN" sz="2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zh-CN" altLang="zh-CN" sz="2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3465" name="Rectangle 41"/>
          <p:cNvSpPr>
            <a:spLocks noChangeArrowheads="1"/>
          </p:cNvSpPr>
          <p:nvPr/>
        </p:nvSpPr>
        <p:spPr bwMode="auto">
          <a:xfrm>
            <a:off x="973138" y="2997200"/>
            <a:ext cx="1222375" cy="457200"/>
          </a:xfrm>
          <a:prstGeom prst="rect">
            <a:avLst/>
          </a:prstGeom>
          <a:noFill/>
          <a:ln w="9525">
            <a:noFill/>
            <a:miter lim="800000"/>
            <a:headEnd/>
            <a:tailEnd/>
          </a:ln>
          <a:effectLst/>
        </p:spPr>
        <p:txBody>
          <a:bodyPr>
            <a:spAutoFit/>
          </a:bodyPr>
          <a:lstStyle/>
          <a:p>
            <a:r>
              <a:rPr kumimoji="1" lang="en-US" altLang="zh-CN" sz="2400">
                <a:latin typeface="Times New Roman" pitchFamily="18" charset="0"/>
                <a:ea typeface="宋体" pitchFamily="2" charset="-122"/>
              </a:rPr>
              <a:t>1</a:t>
            </a:r>
            <a:r>
              <a:rPr kumimoji="1" lang="zh-CN" altLang="en-US" sz="2400">
                <a:latin typeface="Times New Roman" pitchFamily="18" charset="0"/>
                <a:ea typeface="宋体" pitchFamily="2" charset="-122"/>
              </a:rPr>
              <a:t>对 </a:t>
            </a:r>
            <a:r>
              <a:rPr kumimoji="1" lang="en-US" altLang="zh-CN" sz="2400">
                <a:latin typeface="Times New Roman" pitchFamily="18" charset="0"/>
                <a:ea typeface="宋体" pitchFamily="2" charset="-122"/>
              </a:rPr>
              <a:t>Aa</a:t>
            </a:r>
          </a:p>
        </p:txBody>
      </p:sp>
      <p:sp>
        <p:nvSpPr>
          <p:cNvPr id="103466" name="Rectangle 42"/>
          <p:cNvSpPr>
            <a:spLocks noChangeArrowheads="1"/>
          </p:cNvSpPr>
          <p:nvPr/>
        </p:nvSpPr>
        <p:spPr bwMode="auto">
          <a:xfrm>
            <a:off x="827088" y="3860800"/>
            <a:ext cx="1465262" cy="457200"/>
          </a:xfrm>
          <a:prstGeom prst="rect">
            <a:avLst/>
          </a:prstGeom>
          <a:noFill/>
          <a:ln w="9525">
            <a:noFill/>
            <a:miter lim="800000"/>
            <a:headEnd/>
            <a:tailEnd/>
          </a:ln>
          <a:effectLst/>
        </p:spPr>
        <p:txBody>
          <a:bodyPr wrap="none">
            <a:spAutoFit/>
          </a:bodyPr>
          <a:lstStyle/>
          <a:p>
            <a:r>
              <a:rPr kumimoji="1" lang="en-US" altLang="zh-CN" sz="2400">
                <a:latin typeface="Times New Roman" pitchFamily="18" charset="0"/>
                <a:ea typeface="宋体" pitchFamily="2" charset="-122"/>
              </a:rPr>
              <a:t>2</a:t>
            </a:r>
            <a:r>
              <a:rPr kumimoji="1" lang="zh-CN" altLang="en-US" sz="2400">
                <a:latin typeface="Times New Roman" pitchFamily="18" charset="0"/>
                <a:ea typeface="宋体" pitchFamily="2" charset="-122"/>
              </a:rPr>
              <a:t>对 </a:t>
            </a:r>
            <a:r>
              <a:rPr kumimoji="1" lang="en-US" altLang="zh-CN" sz="2400">
                <a:latin typeface="Times New Roman" pitchFamily="18" charset="0"/>
                <a:ea typeface="宋体" pitchFamily="2" charset="-122"/>
              </a:rPr>
              <a:t>AaBb</a:t>
            </a:r>
          </a:p>
        </p:txBody>
      </p:sp>
      <p:sp>
        <p:nvSpPr>
          <p:cNvPr id="103467" name="Rectangle 43"/>
          <p:cNvSpPr>
            <a:spLocks noChangeArrowheads="1"/>
          </p:cNvSpPr>
          <p:nvPr/>
        </p:nvSpPr>
        <p:spPr bwMode="auto">
          <a:xfrm>
            <a:off x="685800" y="4652963"/>
            <a:ext cx="2085975" cy="457200"/>
          </a:xfrm>
          <a:prstGeom prst="rect">
            <a:avLst/>
          </a:prstGeom>
          <a:noFill/>
          <a:ln w="9525">
            <a:noFill/>
            <a:miter lim="800000"/>
            <a:headEnd/>
            <a:tailEnd/>
          </a:ln>
          <a:effectLst/>
        </p:spPr>
        <p:txBody>
          <a:bodyPr>
            <a:spAutoFit/>
          </a:bodyPr>
          <a:lstStyle/>
          <a:p>
            <a:r>
              <a:rPr kumimoji="1" lang="en-US" altLang="zh-CN" sz="2400">
                <a:latin typeface="Times New Roman" pitchFamily="18" charset="0"/>
                <a:ea typeface="宋体" pitchFamily="2" charset="-122"/>
              </a:rPr>
              <a:t>3</a:t>
            </a:r>
            <a:r>
              <a:rPr kumimoji="1" lang="zh-CN" altLang="en-US" sz="2400">
                <a:latin typeface="Times New Roman" pitchFamily="18" charset="0"/>
                <a:ea typeface="宋体" pitchFamily="2" charset="-122"/>
              </a:rPr>
              <a:t>对 </a:t>
            </a:r>
            <a:r>
              <a:rPr kumimoji="1" lang="en-US" altLang="zh-CN" sz="2400">
                <a:latin typeface="Times New Roman" pitchFamily="18" charset="0"/>
                <a:ea typeface="宋体" pitchFamily="2" charset="-122"/>
              </a:rPr>
              <a:t>AaBbCc</a:t>
            </a:r>
          </a:p>
        </p:txBody>
      </p:sp>
      <p:sp>
        <p:nvSpPr>
          <p:cNvPr id="103468" name="Rectangle 44"/>
          <p:cNvSpPr>
            <a:spLocks noChangeArrowheads="1"/>
          </p:cNvSpPr>
          <p:nvPr/>
        </p:nvSpPr>
        <p:spPr bwMode="auto">
          <a:xfrm>
            <a:off x="612775" y="5516563"/>
            <a:ext cx="2303463" cy="457200"/>
          </a:xfrm>
          <a:prstGeom prst="rect">
            <a:avLst/>
          </a:prstGeom>
          <a:noFill/>
          <a:ln w="9525">
            <a:noFill/>
            <a:miter lim="800000"/>
            <a:headEnd/>
            <a:tailEnd/>
          </a:ln>
          <a:effectLst/>
        </p:spPr>
        <p:txBody>
          <a:bodyPr>
            <a:spAutoFit/>
          </a:bodyPr>
          <a:lstStyle/>
          <a:p>
            <a:r>
              <a:rPr kumimoji="1" lang="en-US" altLang="zh-CN" sz="2400">
                <a:solidFill>
                  <a:srgbClr val="FF0000"/>
                </a:solidFill>
                <a:latin typeface="Times New Roman" pitchFamily="18" charset="0"/>
                <a:ea typeface="宋体" pitchFamily="2" charset="-122"/>
              </a:rPr>
              <a:t>n</a:t>
            </a:r>
            <a:r>
              <a:rPr kumimoji="1" lang="zh-CN" altLang="en-US" sz="2400">
                <a:solidFill>
                  <a:srgbClr val="FF0000"/>
                </a:solidFill>
                <a:latin typeface="Times New Roman" pitchFamily="18" charset="0"/>
                <a:ea typeface="宋体" pitchFamily="2" charset="-122"/>
              </a:rPr>
              <a:t>对 </a:t>
            </a:r>
            <a:r>
              <a:rPr kumimoji="1" lang="en-US" altLang="zh-CN" sz="2400">
                <a:solidFill>
                  <a:srgbClr val="FF0000"/>
                </a:solidFill>
                <a:latin typeface="Times New Roman" pitchFamily="18" charset="0"/>
                <a:ea typeface="宋体" pitchFamily="2" charset="-122"/>
              </a:rPr>
              <a:t>AaBbCc…</a:t>
            </a:r>
          </a:p>
        </p:txBody>
      </p:sp>
      <p:sp>
        <p:nvSpPr>
          <p:cNvPr id="103469" name="Text Box 45"/>
          <p:cNvSpPr txBox="1">
            <a:spLocks noChangeArrowheads="1"/>
          </p:cNvSpPr>
          <p:nvPr/>
        </p:nvSpPr>
        <p:spPr bwMode="auto">
          <a:xfrm>
            <a:off x="2989263" y="2924175"/>
            <a:ext cx="647700" cy="579438"/>
          </a:xfrm>
          <a:prstGeom prst="rect">
            <a:avLst/>
          </a:prstGeom>
          <a:noFill/>
          <a:ln w="9525">
            <a:noFill/>
            <a:miter lim="800000"/>
            <a:headEnd/>
            <a:tailEnd/>
          </a:ln>
          <a:effectLst/>
        </p:spPr>
        <p:txBody>
          <a:bodyPr>
            <a:spAutoFit/>
          </a:bodyPr>
          <a:lstStyle/>
          <a:p>
            <a:pPr>
              <a:spcBef>
                <a:spcPct val="50000"/>
              </a:spcBef>
            </a:pPr>
            <a:r>
              <a:rPr kumimoji="1" lang="en-US" altLang="zh-CN" sz="3200">
                <a:latin typeface="Times New Roman" pitchFamily="18" charset="0"/>
                <a:ea typeface="宋体" pitchFamily="2" charset="-122"/>
              </a:rPr>
              <a:t>2</a:t>
            </a:r>
            <a:r>
              <a:rPr kumimoji="1" lang="en-US" altLang="zh-CN" sz="3200" baseline="30000">
                <a:latin typeface="Times New Roman" pitchFamily="18" charset="0"/>
                <a:ea typeface="宋体" pitchFamily="2" charset="-122"/>
              </a:rPr>
              <a:t>1</a:t>
            </a:r>
            <a:endParaRPr kumimoji="1" lang="en-US" altLang="zh-CN" sz="3200">
              <a:latin typeface="Times New Roman" pitchFamily="18" charset="0"/>
              <a:ea typeface="宋体" pitchFamily="2" charset="-122"/>
            </a:endParaRPr>
          </a:p>
        </p:txBody>
      </p:sp>
      <p:sp>
        <p:nvSpPr>
          <p:cNvPr id="103470" name="Text Box 46"/>
          <p:cNvSpPr txBox="1">
            <a:spLocks noChangeArrowheads="1"/>
          </p:cNvSpPr>
          <p:nvPr/>
        </p:nvSpPr>
        <p:spPr bwMode="auto">
          <a:xfrm>
            <a:off x="2917825" y="3789363"/>
            <a:ext cx="647700" cy="579437"/>
          </a:xfrm>
          <a:prstGeom prst="rect">
            <a:avLst/>
          </a:prstGeom>
          <a:noFill/>
          <a:ln w="9525">
            <a:noFill/>
            <a:miter lim="800000"/>
            <a:headEnd/>
            <a:tailEnd/>
          </a:ln>
          <a:effectLst/>
        </p:spPr>
        <p:txBody>
          <a:bodyPr>
            <a:spAutoFit/>
          </a:bodyPr>
          <a:lstStyle/>
          <a:p>
            <a:pPr>
              <a:spcBef>
                <a:spcPct val="50000"/>
              </a:spcBef>
            </a:pPr>
            <a:r>
              <a:rPr kumimoji="1" lang="en-US" altLang="zh-CN" sz="3200">
                <a:latin typeface="Times New Roman" pitchFamily="18" charset="0"/>
                <a:ea typeface="宋体" pitchFamily="2" charset="-122"/>
              </a:rPr>
              <a:t>2</a:t>
            </a:r>
            <a:r>
              <a:rPr kumimoji="1" lang="en-US" altLang="zh-CN" sz="3200" baseline="30000">
                <a:latin typeface="Times New Roman" pitchFamily="18" charset="0"/>
                <a:ea typeface="宋体" pitchFamily="2" charset="-122"/>
              </a:rPr>
              <a:t>2</a:t>
            </a:r>
            <a:endParaRPr kumimoji="1" lang="en-US" altLang="zh-CN" sz="3200">
              <a:latin typeface="Times New Roman" pitchFamily="18" charset="0"/>
              <a:ea typeface="宋体" pitchFamily="2" charset="-122"/>
            </a:endParaRPr>
          </a:p>
        </p:txBody>
      </p:sp>
      <p:sp>
        <p:nvSpPr>
          <p:cNvPr id="103471" name="Text Box 47"/>
          <p:cNvSpPr txBox="1">
            <a:spLocks noChangeArrowheads="1"/>
          </p:cNvSpPr>
          <p:nvPr/>
        </p:nvSpPr>
        <p:spPr bwMode="auto">
          <a:xfrm>
            <a:off x="2917825" y="4508500"/>
            <a:ext cx="647700" cy="579438"/>
          </a:xfrm>
          <a:prstGeom prst="rect">
            <a:avLst/>
          </a:prstGeom>
          <a:noFill/>
          <a:ln w="9525">
            <a:noFill/>
            <a:miter lim="800000"/>
            <a:headEnd/>
            <a:tailEnd/>
          </a:ln>
          <a:effectLst/>
        </p:spPr>
        <p:txBody>
          <a:bodyPr>
            <a:spAutoFit/>
          </a:bodyPr>
          <a:lstStyle/>
          <a:p>
            <a:pPr>
              <a:spcBef>
                <a:spcPct val="50000"/>
              </a:spcBef>
            </a:pPr>
            <a:r>
              <a:rPr kumimoji="1" lang="en-US" altLang="zh-CN" sz="3200">
                <a:latin typeface="Times New Roman" pitchFamily="18" charset="0"/>
                <a:ea typeface="宋体" pitchFamily="2" charset="-122"/>
              </a:rPr>
              <a:t>2</a:t>
            </a:r>
            <a:r>
              <a:rPr kumimoji="1" lang="en-US" altLang="zh-CN" sz="3200" baseline="30000">
                <a:latin typeface="Times New Roman" pitchFamily="18" charset="0"/>
                <a:ea typeface="宋体" pitchFamily="2" charset="-122"/>
              </a:rPr>
              <a:t>3</a:t>
            </a:r>
            <a:endParaRPr kumimoji="1" lang="en-US" altLang="zh-CN" sz="3200">
              <a:latin typeface="Times New Roman" pitchFamily="18" charset="0"/>
              <a:ea typeface="宋体" pitchFamily="2" charset="-122"/>
            </a:endParaRPr>
          </a:p>
        </p:txBody>
      </p:sp>
      <p:sp>
        <p:nvSpPr>
          <p:cNvPr id="103472" name="Text Box 48"/>
          <p:cNvSpPr txBox="1">
            <a:spLocks noChangeArrowheads="1"/>
          </p:cNvSpPr>
          <p:nvPr/>
        </p:nvSpPr>
        <p:spPr bwMode="auto">
          <a:xfrm>
            <a:off x="2917825" y="5373688"/>
            <a:ext cx="647700" cy="579437"/>
          </a:xfrm>
          <a:prstGeom prst="rect">
            <a:avLst/>
          </a:prstGeom>
          <a:noFill/>
          <a:ln w="9525">
            <a:noFill/>
            <a:miter lim="800000"/>
            <a:headEnd/>
            <a:tailEnd/>
          </a:ln>
          <a:effectLst/>
        </p:spPr>
        <p:txBody>
          <a:bodyPr>
            <a:spAutoFit/>
          </a:bodyPr>
          <a:lstStyle/>
          <a:p>
            <a:pPr>
              <a:spcBef>
                <a:spcPct val="50000"/>
              </a:spcBef>
            </a:pPr>
            <a:r>
              <a:rPr kumimoji="1" lang="en-US" altLang="zh-CN" sz="3200">
                <a:solidFill>
                  <a:srgbClr val="FF0000"/>
                </a:solidFill>
                <a:latin typeface="Times New Roman" pitchFamily="18" charset="0"/>
                <a:ea typeface="宋体" pitchFamily="2" charset="-122"/>
              </a:rPr>
              <a:t>2</a:t>
            </a:r>
            <a:r>
              <a:rPr kumimoji="1" lang="en-US" altLang="zh-CN" sz="3200" baseline="30000">
                <a:solidFill>
                  <a:srgbClr val="FF0000"/>
                </a:solidFill>
                <a:latin typeface="Times New Roman" pitchFamily="18" charset="0"/>
                <a:ea typeface="宋体" pitchFamily="2" charset="-122"/>
              </a:rPr>
              <a:t>n</a:t>
            </a:r>
            <a:endParaRPr kumimoji="1" lang="en-US" altLang="zh-CN" sz="3200">
              <a:solidFill>
                <a:srgbClr val="FF0000"/>
              </a:solidFill>
              <a:latin typeface="Times New Roman" pitchFamily="18" charset="0"/>
              <a:ea typeface="宋体" pitchFamily="2" charset="-122"/>
            </a:endParaRPr>
          </a:p>
        </p:txBody>
      </p:sp>
      <p:sp>
        <p:nvSpPr>
          <p:cNvPr id="103473" name="Text Box 49"/>
          <p:cNvSpPr txBox="1">
            <a:spLocks noChangeArrowheads="1"/>
          </p:cNvSpPr>
          <p:nvPr/>
        </p:nvSpPr>
        <p:spPr bwMode="auto">
          <a:xfrm>
            <a:off x="4429125" y="2924175"/>
            <a:ext cx="647700" cy="579438"/>
          </a:xfrm>
          <a:prstGeom prst="rect">
            <a:avLst/>
          </a:prstGeom>
          <a:noFill/>
          <a:ln w="9525">
            <a:noFill/>
            <a:miter lim="800000"/>
            <a:headEnd/>
            <a:tailEnd/>
          </a:ln>
          <a:effectLst/>
        </p:spPr>
        <p:txBody>
          <a:bodyPr>
            <a:spAutoFit/>
          </a:bodyPr>
          <a:lstStyle/>
          <a:p>
            <a:pPr>
              <a:spcBef>
                <a:spcPct val="50000"/>
              </a:spcBef>
            </a:pPr>
            <a:r>
              <a:rPr kumimoji="1" lang="en-US" altLang="zh-CN" sz="3200">
                <a:latin typeface="Times New Roman" pitchFamily="18" charset="0"/>
                <a:ea typeface="宋体" pitchFamily="2" charset="-122"/>
              </a:rPr>
              <a:t>4</a:t>
            </a:r>
            <a:r>
              <a:rPr kumimoji="1" lang="en-US" altLang="zh-CN" sz="3200" baseline="30000">
                <a:latin typeface="Times New Roman" pitchFamily="18" charset="0"/>
                <a:ea typeface="宋体" pitchFamily="2" charset="-122"/>
              </a:rPr>
              <a:t>1</a:t>
            </a:r>
            <a:endParaRPr kumimoji="1" lang="en-US" altLang="zh-CN" sz="3200">
              <a:latin typeface="Times New Roman" pitchFamily="18" charset="0"/>
              <a:ea typeface="宋体" pitchFamily="2" charset="-122"/>
            </a:endParaRPr>
          </a:p>
        </p:txBody>
      </p:sp>
      <p:sp>
        <p:nvSpPr>
          <p:cNvPr id="103474" name="Text Box 50"/>
          <p:cNvSpPr txBox="1">
            <a:spLocks noChangeArrowheads="1"/>
          </p:cNvSpPr>
          <p:nvPr/>
        </p:nvSpPr>
        <p:spPr bwMode="auto">
          <a:xfrm>
            <a:off x="4429125" y="3716338"/>
            <a:ext cx="647700" cy="579437"/>
          </a:xfrm>
          <a:prstGeom prst="rect">
            <a:avLst/>
          </a:prstGeom>
          <a:noFill/>
          <a:ln w="9525">
            <a:noFill/>
            <a:miter lim="800000"/>
            <a:headEnd/>
            <a:tailEnd/>
          </a:ln>
          <a:effectLst/>
        </p:spPr>
        <p:txBody>
          <a:bodyPr>
            <a:spAutoFit/>
          </a:bodyPr>
          <a:lstStyle/>
          <a:p>
            <a:pPr>
              <a:spcBef>
                <a:spcPct val="50000"/>
              </a:spcBef>
            </a:pPr>
            <a:r>
              <a:rPr kumimoji="1" lang="en-US" altLang="zh-CN" sz="3200">
                <a:latin typeface="Times New Roman" pitchFamily="18" charset="0"/>
                <a:ea typeface="宋体" pitchFamily="2" charset="-122"/>
              </a:rPr>
              <a:t>4</a:t>
            </a:r>
            <a:r>
              <a:rPr kumimoji="1" lang="en-US" altLang="zh-CN" sz="3200" baseline="30000">
                <a:latin typeface="Times New Roman" pitchFamily="18" charset="0"/>
                <a:ea typeface="宋体" pitchFamily="2" charset="-122"/>
              </a:rPr>
              <a:t>2</a:t>
            </a:r>
            <a:endParaRPr kumimoji="1" lang="en-US" altLang="zh-CN" sz="3200">
              <a:latin typeface="Times New Roman" pitchFamily="18" charset="0"/>
              <a:ea typeface="宋体" pitchFamily="2" charset="-122"/>
            </a:endParaRPr>
          </a:p>
        </p:txBody>
      </p:sp>
      <p:sp>
        <p:nvSpPr>
          <p:cNvPr id="103475" name="Text Box 51"/>
          <p:cNvSpPr txBox="1">
            <a:spLocks noChangeArrowheads="1"/>
          </p:cNvSpPr>
          <p:nvPr/>
        </p:nvSpPr>
        <p:spPr bwMode="auto">
          <a:xfrm>
            <a:off x="4429125" y="5373688"/>
            <a:ext cx="647700" cy="579437"/>
          </a:xfrm>
          <a:prstGeom prst="rect">
            <a:avLst/>
          </a:prstGeom>
          <a:noFill/>
          <a:ln w="9525">
            <a:noFill/>
            <a:miter lim="800000"/>
            <a:headEnd/>
            <a:tailEnd/>
          </a:ln>
          <a:effectLst/>
        </p:spPr>
        <p:txBody>
          <a:bodyPr>
            <a:spAutoFit/>
          </a:bodyPr>
          <a:lstStyle/>
          <a:p>
            <a:pPr>
              <a:spcBef>
                <a:spcPct val="50000"/>
              </a:spcBef>
            </a:pPr>
            <a:r>
              <a:rPr kumimoji="1" lang="en-US" altLang="zh-CN" sz="3200">
                <a:solidFill>
                  <a:srgbClr val="FF0000"/>
                </a:solidFill>
                <a:latin typeface="Times New Roman" pitchFamily="18" charset="0"/>
                <a:ea typeface="宋体" pitchFamily="2" charset="-122"/>
              </a:rPr>
              <a:t>4</a:t>
            </a:r>
            <a:r>
              <a:rPr kumimoji="1" lang="en-US" altLang="zh-CN" sz="3200" baseline="30000">
                <a:solidFill>
                  <a:srgbClr val="FF0000"/>
                </a:solidFill>
                <a:latin typeface="Times New Roman" pitchFamily="18" charset="0"/>
                <a:ea typeface="宋体" pitchFamily="2" charset="-122"/>
              </a:rPr>
              <a:t>n</a:t>
            </a:r>
            <a:endParaRPr kumimoji="1" lang="en-US" altLang="zh-CN" sz="3200">
              <a:solidFill>
                <a:srgbClr val="FF0000"/>
              </a:solidFill>
              <a:latin typeface="Times New Roman" pitchFamily="18" charset="0"/>
              <a:ea typeface="宋体" pitchFamily="2" charset="-122"/>
            </a:endParaRPr>
          </a:p>
        </p:txBody>
      </p:sp>
      <p:sp>
        <p:nvSpPr>
          <p:cNvPr id="103476" name="Text Box 52"/>
          <p:cNvSpPr txBox="1">
            <a:spLocks noChangeArrowheads="1"/>
          </p:cNvSpPr>
          <p:nvPr/>
        </p:nvSpPr>
        <p:spPr bwMode="auto">
          <a:xfrm>
            <a:off x="4502150" y="4508500"/>
            <a:ext cx="647700" cy="579438"/>
          </a:xfrm>
          <a:prstGeom prst="rect">
            <a:avLst/>
          </a:prstGeom>
          <a:noFill/>
          <a:ln w="9525">
            <a:noFill/>
            <a:miter lim="800000"/>
            <a:headEnd/>
            <a:tailEnd/>
          </a:ln>
          <a:effectLst/>
        </p:spPr>
        <p:txBody>
          <a:bodyPr>
            <a:spAutoFit/>
          </a:bodyPr>
          <a:lstStyle/>
          <a:p>
            <a:pPr>
              <a:spcBef>
                <a:spcPct val="50000"/>
              </a:spcBef>
            </a:pPr>
            <a:r>
              <a:rPr kumimoji="1" lang="en-US" altLang="zh-CN" sz="3200">
                <a:latin typeface="Times New Roman" pitchFamily="18" charset="0"/>
                <a:ea typeface="宋体" pitchFamily="2" charset="-122"/>
              </a:rPr>
              <a:t>4</a:t>
            </a:r>
            <a:r>
              <a:rPr kumimoji="1" lang="en-US" altLang="zh-CN" sz="3200" baseline="30000">
                <a:latin typeface="Times New Roman" pitchFamily="18" charset="0"/>
                <a:ea typeface="宋体" pitchFamily="2" charset="-122"/>
              </a:rPr>
              <a:t>3</a:t>
            </a:r>
            <a:endParaRPr kumimoji="1" lang="en-US" altLang="zh-CN" sz="3200">
              <a:latin typeface="Times New Roman" pitchFamily="18" charset="0"/>
              <a:ea typeface="宋体" pitchFamily="2" charset="-122"/>
            </a:endParaRPr>
          </a:p>
        </p:txBody>
      </p:sp>
      <p:sp>
        <p:nvSpPr>
          <p:cNvPr id="103477" name="Text Box 53"/>
          <p:cNvSpPr txBox="1">
            <a:spLocks noChangeArrowheads="1"/>
          </p:cNvSpPr>
          <p:nvPr/>
        </p:nvSpPr>
        <p:spPr bwMode="auto">
          <a:xfrm>
            <a:off x="6013450" y="2924175"/>
            <a:ext cx="647700" cy="579438"/>
          </a:xfrm>
          <a:prstGeom prst="rect">
            <a:avLst/>
          </a:prstGeom>
          <a:noFill/>
          <a:ln w="9525">
            <a:noFill/>
            <a:miter lim="800000"/>
            <a:headEnd/>
            <a:tailEnd/>
          </a:ln>
          <a:effectLst/>
        </p:spPr>
        <p:txBody>
          <a:bodyPr>
            <a:spAutoFit/>
          </a:bodyPr>
          <a:lstStyle/>
          <a:p>
            <a:pPr>
              <a:spcBef>
                <a:spcPct val="50000"/>
              </a:spcBef>
            </a:pPr>
            <a:r>
              <a:rPr kumimoji="1" lang="en-US" altLang="zh-CN" sz="3200">
                <a:latin typeface="Times New Roman" pitchFamily="18" charset="0"/>
                <a:ea typeface="宋体" pitchFamily="2" charset="-122"/>
              </a:rPr>
              <a:t>3</a:t>
            </a:r>
            <a:r>
              <a:rPr kumimoji="1" lang="en-US" altLang="zh-CN" sz="3200" baseline="30000">
                <a:latin typeface="Times New Roman" pitchFamily="18" charset="0"/>
                <a:ea typeface="宋体" pitchFamily="2" charset="-122"/>
              </a:rPr>
              <a:t>1</a:t>
            </a:r>
          </a:p>
        </p:txBody>
      </p:sp>
      <p:sp>
        <p:nvSpPr>
          <p:cNvPr id="103478" name="Text Box 54"/>
          <p:cNvSpPr txBox="1">
            <a:spLocks noChangeArrowheads="1"/>
          </p:cNvSpPr>
          <p:nvPr/>
        </p:nvSpPr>
        <p:spPr bwMode="auto">
          <a:xfrm>
            <a:off x="6013450" y="3789363"/>
            <a:ext cx="647700" cy="579437"/>
          </a:xfrm>
          <a:prstGeom prst="rect">
            <a:avLst/>
          </a:prstGeom>
          <a:noFill/>
          <a:ln w="9525">
            <a:noFill/>
            <a:miter lim="800000"/>
            <a:headEnd/>
            <a:tailEnd/>
          </a:ln>
          <a:effectLst/>
        </p:spPr>
        <p:txBody>
          <a:bodyPr>
            <a:spAutoFit/>
          </a:bodyPr>
          <a:lstStyle/>
          <a:p>
            <a:pPr>
              <a:spcBef>
                <a:spcPct val="50000"/>
              </a:spcBef>
            </a:pPr>
            <a:r>
              <a:rPr kumimoji="1" lang="en-US" altLang="zh-CN" sz="3200">
                <a:latin typeface="Times New Roman" pitchFamily="18" charset="0"/>
                <a:ea typeface="宋体" pitchFamily="2" charset="-122"/>
              </a:rPr>
              <a:t>3</a:t>
            </a:r>
            <a:r>
              <a:rPr kumimoji="1" lang="en-US" altLang="zh-CN" sz="3200" baseline="30000">
                <a:latin typeface="Times New Roman" pitchFamily="18" charset="0"/>
                <a:ea typeface="宋体" pitchFamily="2" charset="-122"/>
              </a:rPr>
              <a:t>2</a:t>
            </a:r>
          </a:p>
        </p:txBody>
      </p:sp>
      <p:sp>
        <p:nvSpPr>
          <p:cNvPr id="103479" name="Text Box 55"/>
          <p:cNvSpPr txBox="1">
            <a:spLocks noChangeArrowheads="1"/>
          </p:cNvSpPr>
          <p:nvPr/>
        </p:nvSpPr>
        <p:spPr bwMode="auto">
          <a:xfrm>
            <a:off x="5942013" y="4508500"/>
            <a:ext cx="647700" cy="579438"/>
          </a:xfrm>
          <a:prstGeom prst="rect">
            <a:avLst/>
          </a:prstGeom>
          <a:noFill/>
          <a:ln w="9525">
            <a:noFill/>
            <a:miter lim="800000"/>
            <a:headEnd/>
            <a:tailEnd/>
          </a:ln>
          <a:effectLst/>
        </p:spPr>
        <p:txBody>
          <a:bodyPr>
            <a:spAutoFit/>
          </a:bodyPr>
          <a:lstStyle/>
          <a:p>
            <a:pPr>
              <a:spcBef>
                <a:spcPct val="50000"/>
              </a:spcBef>
            </a:pPr>
            <a:r>
              <a:rPr kumimoji="1" lang="en-US" altLang="zh-CN" sz="3200">
                <a:latin typeface="Times New Roman" pitchFamily="18" charset="0"/>
                <a:ea typeface="宋体" pitchFamily="2" charset="-122"/>
              </a:rPr>
              <a:t>3</a:t>
            </a:r>
            <a:r>
              <a:rPr kumimoji="1" lang="en-US" altLang="zh-CN" sz="3200" baseline="30000">
                <a:latin typeface="Times New Roman" pitchFamily="18" charset="0"/>
                <a:ea typeface="宋体" pitchFamily="2" charset="-122"/>
              </a:rPr>
              <a:t>3</a:t>
            </a:r>
          </a:p>
        </p:txBody>
      </p:sp>
      <p:sp>
        <p:nvSpPr>
          <p:cNvPr id="103480" name="Text Box 56"/>
          <p:cNvSpPr txBox="1">
            <a:spLocks noChangeArrowheads="1"/>
          </p:cNvSpPr>
          <p:nvPr/>
        </p:nvSpPr>
        <p:spPr bwMode="auto">
          <a:xfrm>
            <a:off x="5942013" y="5373688"/>
            <a:ext cx="647700" cy="579437"/>
          </a:xfrm>
          <a:prstGeom prst="rect">
            <a:avLst/>
          </a:prstGeom>
          <a:noFill/>
          <a:ln w="9525">
            <a:noFill/>
            <a:miter lim="800000"/>
            <a:headEnd/>
            <a:tailEnd/>
          </a:ln>
          <a:effectLst/>
        </p:spPr>
        <p:txBody>
          <a:bodyPr>
            <a:spAutoFit/>
          </a:bodyPr>
          <a:lstStyle/>
          <a:p>
            <a:pPr>
              <a:spcBef>
                <a:spcPct val="50000"/>
              </a:spcBef>
            </a:pPr>
            <a:r>
              <a:rPr kumimoji="1" lang="en-US" altLang="zh-CN" sz="3200">
                <a:solidFill>
                  <a:srgbClr val="FF0000"/>
                </a:solidFill>
                <a:latin typeface="Times New Roman" pitchFamily="18" charset="0"/>
                <a:ea typeface="宋体" pitchFamily="2" charset="-122"/>
              </a:rPr>
              <a:t>3</a:t>
            </a:r>
            <a:r>
              <a:rPr kumimoji="1" lang="en-US" altLang="zh-CN" sz="3200" baseline="30000">
                <a:solidFill>
                  <a:srgbClr val="FF0000"/>
                </a:solidFill>
                <a:latin typeface="Times New Roman" pitchFamily="18" charset="0"/>
                <a:ea typeface="宋体" pitchFamily="2" charset="-122"/>
              </a:rPr>
              <a:t>n</a:t>
            </a:r>
          </a:p>
        </p:txBody>
      </p:sp>
      <p:sp>
        <p:nvSpPr>
          <p:cNvPr id="103481" name="Text Box 57"/>
          <p:cNvSpPr txBox="1">
            <a:spLocks noChangeArrowheads="1"/>
          </p:cNvSpPr>
          <p:nvPr/>
        </p:nvSpPr>
        <p:spPr bwMode="auto">
          <a:xfrm>
            <a:off x="7526338" y="2997200"/>
            <a:ext cx="647700" cy="579438"/>
          </a:xfrm>
          <a:prstGeom prst="rect">
            <a:avLst/>
          </a:prstGeom>
          <a:noFill/>
          <a:ln w="9525">
            <a:noFill/>
            <a:miter lim="800000"/>
            <a:headEnd/>
            <a:tailEnd/>
          </a:ln>
          <a:effectLst/>
        </p:spPr>
        <p:txBody>
          <a:bodyPr>
            <a:spAutoFit/>
          </a:bodyPr>
          <a:lstStyle/>
          <a:p>
            <a:pPr>
              <a:spcBef>
                <a:spcPct val="50000"/>
              </a:spcBef>
            </a:pPr>
            <a:r>
              <a:rPr kumimoji="1" lang="en-US" altLang="zh-CN" sz="3200">
                <a:latin typeface="Times New Roman" pitchFamily="18" charset="0"/>
                <a:ea typeface="宋体" pitchFamily="2" charset="-122"/>
              </a:rPr>
              <a:t>2</a:t>
            </a:r>
            <a:r>
              <a:rPr kumimoji="1" lang="en-US" altLang="zh-CN" sz="3200" baseline="30000">
                <a:latin typeface="Times New Roman" pitchFamily="18" charset="0"/>
                <a:ea typeface="宋体" pitchFamily="2" charset="-122"/>
              </a:rPr>
              <a:t>1</a:t>
            </a:r>
            <a:endParaRPr kumimoji="1" lang="en-US" altLang="zh-CN" sz="3200">
              <a:latin typeface="Times New Roman" pitchFamily="18" charset="0"/>
              <a:ea typeface="宋体" pitchFamily="2" charset="-122"/>
            </a:endParaRPr>
          </a:p>
        </p:txBody>
      </p:sp>
      <p:sp>
        <p:nvSpPr>
          <p:cNvPr id="103482" name="Text Box 58"/>
          <p:cNvSpPr txBox="1">
            <a:spLocks noChangeArrowheads="1"/>
          </p:cNvSpPr>
          <p:nvPr/>
        </p:nvSpPr>
        <p:spPr bwMode="auto">
          <a:xfrm>
            <a:off x="7454900" y="3862388"/>
            <a:ext cx="647700" cy="579437"/>
          </a:xfrm>
          <a:prstGeom prst="rect">
            <a:avLst/>
          </a:prstGeom>
          <a:noFill/>
          <a:ln w="9525">
            <a:noFill/>
            <a:miter lim="800000"/>
            <a:headEnd/>
            <a:tailEnd/>
          </a:ln>
          <a:effectLst/>
        </p:spPr>
        <p:txBody>
          <a:bodyPr>
            <a:spAutoFit/>
          </a:bodyPr>
          <a:lstStyle/>
          <a:p>
            <a:pPr>
              <a:spcBef>
                <a:spcPct val="50000"/>
              </a:spcBef>
            </a:pPr>
            <a:r>
              <a:rPr kumimoji="1" lang="en-US" altLang="zh-CN" sz="3200">
                <a:latin typeface="Times New Roman" pitchFamily="18" charset="0"/>
                <a:ea typeface="宋体" pitchFamily="2" charset="-122"/>
              </a:rPr>
              <a:t>2</a:t>
            </a:r>
            <a:r>
              <a:rPr kumimoji="1" lang="en-US" altLang="zh-CN" sz="3200" baseline="30000">
                <a:latin typeface="Times New Roman" pitchFamily="18" charset="0"/>
                <a:ea typeface="宋体" pitchFamily="2" charset="-122"/>
              </a:rPr>
              <a:t>2</a:t>
            </a:r>
            <a:endParaRPr kumimoji="1" lang="en-US" altLang="zh-CN" sz="3200">
              <a:latin typeface="Times New Roman" pitchFamily="18" charset="0"/>
              <a:ea typeface="宋体" pitchFamily="2" charset="-122"/>
            </a:endParaRPr>
          </a:p>
        </p:txBody>
      </p:sp>
      <p:sp>
        <p:nvSpPr>
          <p:cNvPr id="103483" name="Text Box 59"/>
          <p:cNvSpPr txBox="1">
            <a:spLocks noChangeArrowheads="1"/>
          </p:cNvSpPr>
          <p:nvPr/>
        </p:nvSpPr>
        <p:spPr bwMode="auto">
          <a:xfrm>
            <a:off x="7454900" y="4581525"/>
            <a:ext cx="647700" cy="579438"/>
          </a:xfrm>
          <a:prstGeom prst="rect">
            <a:avLst/>
          </a:prstGeom>
          <a:noFill/>
          <a:ln w="9525">
            <a:noFill/>
            <a:miter lim="800000"/>
            <a:headEnd/>
            <a:tailEnd/>
          </a:ln>
          <a:effectLst/>
        </p:spPr>
        <p:txBody>
          <a:bodyPr>
            <a:spAutoFit/>
          </a:bodyPr>
          <a:lstStyle/>
          <a:p>
            <a:pPr>
              <a:spcBef>
                <a:spcPct val="50000"/>
              </a:spcBef>
            </a:pPr>
            <a:r>
              <a:rPr kumimoji="1" lang="en-US" altLang="zh-CN" sz="3200">
                <a:latin typeface="Times New Roman" pitchFamily="18" charset="0"/>
                <a:ea typeface="宋体" pitchFamily="2" charset="-122"/>
              </a:rPr>
              <a:t>2</a:t>
            </a:r>
            <a:r>
              <a:rPr kumimoji="1" lang="en-US" altLang="zh-CN" sz="3200" baseline="30000">
                <a:latin typeface="Times New Roman" pitchFamily="18" charset="0"/>
                <a:ea typeface="宋体" pitchFamily="2" charset="-122"/>
              </a:rPr>
              <a:t>3</a:t>
            </a:r>
            <a:endParaRPr kumimoji="1" lang="en-US" altLang="zh-CN" sz="3200">
              <a:latin typeface="Times New Roman" pitchFamily="18" charset="0"/>
              <a:ea typeface="宋体" pitchFamily="2" charset="-122"/>
            </a:endParaRPr>
          </a:p>
        </p:txBody>
      </p:sp>
      <p:sp>
        <p:nvSpPr>
          <p:cNvPr id="103484" name="Text Box 60"/>
          <p:cNvSpPr txBox="1">
            <a:spLocks noChangeArrowheads="1"/>
          </p:cNvSpPr>
          <p:nvPr/>
        </p:nvSpPr>
        <p:spPr bwMode="auto">
          <a:xfrm>
            <a:off x="7454900" y="5446713"/>
            <a:ext cx="647700" cy="579437"/>
          </a:xfrm>
          <a:prstGeom prst="rect">
            <a:avLst/>
          </a:prstGeom>
          <a:noFill/>
          <a:ln w="9525">
            <a:noFill/>
            <a:miter lim="800000"/>
            <a:headEnd/>
            <a:tailEnd/>
          </a:ln>
          <a:effectLst/>
        </p:spPr>
        <p:txBody>
          <a:bodyPr>
            <a:spAutoFit/>
          </a:bodyPr>
          <a:lstStyle/>
          <a:p>
            <a:pPr>
              <a:spcBef>
                <a:spcPct val="50000"/>
              </a:spcBef>
            </a:pPr>
            <a:r>
              <a:rPr kumimoji="1" lang="en-US" altLang="zh-CN" sz="3200">
                <a:solidFill>
                  <a:srgbClr val="FF0000"/>
                </a:solidFill>
                <a:latin typeface="Times New Roman" pitchFamily="18" charset="0"/>
                <a:ea typeface="宋体" pitchFamily="2" charset="-122"/>
              </a:rPr>
              <a:t>2</a:t>
            </a:r>
            <a:r>
              <a:rPr kumimoji="1" lang="en-US" altLang="zh-CN" sz="3200" baseline="30000">
                <a:solidFill>
                  <a:srgbClr val="FF0000"/>
                </a:solidFill>
                <a:latin typeface="Times New Roman" pitchFamily="18" charset="0"/>
                <a:ea typeface="宋体" pitchFamily="2" charset="-122"/>
              </a:rPr>
              <a:t>n</a:t>
            </a:r>
            <a:endParaRPr kumimoji="1" lang="en-US" altLang="zh-CN" sz="3200">
              <a:solidFill>
                <a:srgbClr val="FF0000"/>
              </a:solidFill>
              <a:latin typeface="Times New Roman" pitchFamily="18" charset="0"/>
              <a:ea typeface="宋体" pitchFamily="2" charset="-122"/>
            </a:endParaRPr>
          </a:p>
        </p:txBody>
      </p:sp>
      <p:sp>
        <p:nvSpPr>
          <p:cNvPr id="103485" name="Text Box 61"/>
          <p:cNvSpPr txBox="1">
            <a:spLocks noChangeArrowheads="1"/>
          </p:cNvSpPr>
          <p:nvPr/>
        </p:nvSpPr>
        <p:spPr bwMode="gray">
          <a:xfrm>
            <a:off x="7620000" y="6491288"/>
            <a:ext cx="1143000" cy="366712"/>
          </a:xfrm>
          <a:prstGeom prst="rect">
            <a:avLst/>
          </a:prstGeom>
          <a:solidFill>
            <a:schemeClr val="bg1"/>
          </a:solidFill>
          <a:ln w="9525">
            <a:noFill/>
            <a:miter lim="800000"/>
            <a:headEnd/>
            <a:tailEnd/>
          </a:ln>
          <a:effectLst/>
        </p:spPr>
        <p:txBody>
          <a:bodyPr>
            <a:spAutoFit/>
          </a:bodyPr>
          <a:lstStyle/>
          <a:p>
            <a:pPr>
              <a:spcBef>
                <a:spcPct val="50000"/>
              </a:spcBef>
            </a:pPr>
            <a:endParaRPr lang="zh-CN" altLang="zh-CN">
              <a:ea typeface="宋体" pitchFamily="2" charset="-122"/>
            </a:endParaRP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4"/>
          <p:cNvSpPr>
            <a:spLocks noGrp="1"/>
          </p:cNvSpPr>
          <p:nvPr>
            <p:ph type="dt" sz="half" idx="11"/>
          </p:nvPr>
        </p:nvSpPr>
        <p:spPr/>
        <p:txBody>
          <a:bodyPr/>
          <a:lstStyle/>
          <a:p>
            <a:fld id="{93A82856-D789-4F62-937C-7888F71A3F76}" type="datetime1">
              <a:rPr lang="zh-CN" altLang="en-US"/>
              <a:pPr/>
              <a:t>2012-05-14</a:t>
            </a:fld>
            <a:endParaRPr lang="en-US" altLang="zh-CN"/>
          </a:p>
        </p:txBody>
      </p:sp>
      <p:sp>
        <p:nvSpPr>
          <p:cNvPr id="51202" name="Text Box 2"/>
          <p:cNvSpPr txBox="1">
            <a:spLocks noChangeArrowheads="1"/>
          </p:cNvSpPr>
          <p:nvPr/>
        </p:nvSpPr>
        <p:spPr bwMode="auto">
          <a:xfrm>
            <a:off x="1371600" y="1295400"/>
            <a:ext cx="2209800" cy="641350"/>
          </a:xfrm>
          <a:prstGeom prst="rect">
            <a:avLst/>
          </a:prstGeom>
          <a:noFill/>
          <a:ln w="9525">
            <a:noFill/>
            <a:miter lim="800000"/>
            <a:headEnd/>
            <a:tailEnd/>
          </a:ln>
          <a:effectLst/>
        </p:spPr>
        <p:txBody>
          <a:bodyPr>
            <a:spAutoFit/>
          </a:bodyPr>
          <a:lstStyle/>
          <a:p>
            <a:pPr>
              <a:spcBef>
                <a:spcPct val="50000"/>
              </a:spcBef>
            </a:pPr>
            <a:r>
              <a:rPr lang="en-US" altLang="zh-CN" sz="3600">
                <a:latin typeface="楷体_GB2312" pitchFamily="49" charset="-122"/>
                <a:ea typeface="楷体_GB2312" pitchFamily="49" charset="-122"/>
              </a:rPr>
              <a:t>3</a:t>
            </a:r>
            <a:r>
              <a:rPr lang="zh-CN" altLang="en-US" sz="3600">
                <a:latin typeface="楷体_GB2312" pitchFamily="49" charset="-122"/>
                <a:ea typeface="楷体_GB2312" pitchFamily="49" charset="-122"/>
              </a:rPr>
              <a:t>、意义</a:t>
            </a:r>
            <a:r>
              <a:rPr lang="en-US" altLang="zh-CN" sz="3600">
                <a:latin typeface="楷体_GB2312" pitchFamily="49" charset="-122"/>
                <a:ea typeface="楷体_GB2312" pitchFamily="49" charset="-122"/>
              </a:rPr>
              <a:t>:</a:t>
            </a:r>
          </a:p>
        </p:txBody>
      </p:sp>
      <p:sp>
        <p:nvSpPr>
          <p:cNvPr id="51203" name="Text Box 3"/>
          <p:cNvSpPr txBox="1">
            <a:spLocks noChangeArrowheads="1"/>
          </p:cNvSpPr>
          <p:nvPr/>
        </p:nvSpPr>
        <p:spPr bwMode="auto">
          <a:xfrm>
            <a:off x="647700" y="2209800"/>
            <a:ext cx="5448300" cy="2289175"/>
          </a:xfrm>
          <a:prstGeom prst="rect">
            <a:avLst/>
          </a:prstGeom>
          <a:noFill/>
          <a:ln w="9525">
            <a:noFill/>
            <a:miter lim="800000"/>
            <a:headEnd/>
            <a:tailEnd/>
          </a:ln>
          <a:effectLst/>
        </p:spPr>
        <p:txBody>
          <a:bodyPr>
            <a:spAutoFit/>
          </a:bodyPr>
          <a:lstStyle/>
          <a:p>
            <a:r>
              <a:rPr lang="zh-CN" altLang="en-US" sz="3600">
                <a:latin typeface="楷体_GB2312" pitchFamily="49" charset="-122"/>
                <a:ea typeface="楷体_GB2312" pitchFamily="49" charset="-122"/>
              </a:rPr>
              <a:t>通过有性生殖实现基因重组为生物变异</a:t>
            </a:r>
            <a:r>
              <a:rPr lang="zh-CN" altLang="en-US" sz="3600">
                <a:solidFill>
                  <a:schemeClr val="tx2"/>
                </a:solidFill>
                <a:latin typeface="楷体_GB2312" pitchFamily="49" charset="-122"/>
                <a:ea typeface="楷体_GB2312" pitchFamily="49" charset="-122"/>
              </a:rPr>
              <a:t>提供了极其丰富的来源</a:t>
            </a:r>
            <a:r>
              <a:rPr lang="en-US" altLang="zh-CN" sz="3600">
                <a:latin typeface="楷体_GB2312" pitchFamily="49" charset="-122"/>
                <a:ea typeface="楷体_GB2312" pitchFamily="49" charset="-122"/>
              </a:rPr>
              <a:t>,</a:t>
            </a:r>
            <a:r>
              <a:rPr lang="zh-CN" altLang="en-US" sz="3600">
                <a:latin typeface="楷体_GB2312" pitchFamily="49" charset="-122"/>
                <a:ea typeface="楷体_GB2312" pitchFamily="49" charset="-122"/>
              </a:rPr>
              <a:t>是生物多样性的重要原因之一</a:t>
            </a:r>
            <a:r>
              <a:rPr lang="en-US" altLang="zh-CN" sz="2800">
                <a:latin typeface="楷体_GB2312" pitchFamily="49" charset="-122"/>
                <a:ea typeface="楷体_GB2312" pitchFamily="49" charset="-122"/>
              </a:rPr>
              <a:t>.</a:t>
            </a:r>
          </a:p>
        </p:txBody>
      </p:sp>
      <p:sp>
        <p:nvSpPr>
          <p:cNvPr id="51205" name="Text Box 5"/>
          <p:cNvSpPr txBox="1">
            <a:spLocks noChangeArrowheads="1"/>
          </p:cNvSpPr>
          <p:nvPr/>
        </p:nvSpPr>
        <p:spPr bwMode="gray">
          <a:xfrm>
            <a:off x="7620000" y="6491288"/>
            <a:ext cx="1143000" cy="366712"/>
          </a:xfrm>
          <a:prstGeom prst="rect">
            <a:avLst/>
          </a:prstGeom>
          <a:solidFill>
            <a:schemeClr val="bg1"/>
          </a:solidFill>
          <a:ln w="9525">
            <a:noFill/>
            <a:miter lim="800000"/>
            <a:headEnd/>
            <a:tailEnd/>
          </a:ln>
          <a:effectLst/>
        </p:spPr>
        <p:txBody>
          <a:bodyPr>
            <a:spAutoFit/>
          </a:bodyPr>
          <a:lstStyle/>
          <a:p>
            <a:pPr>
              <a:spcBef>
                <a:spcPct val="50000"/>
              </a:spcBef>
            </a:pPr>
            <a:endParaRPr lang="zh-CN" altLang="zh-CN">
              <a:ea typeface="宋体" pitchFamily="2" charset="-122"/>
            </a:endParaRPr>
          </a:p>
        </p:txBody>
      </p:sp>
      <p:pic>
        <p:nvPicPr>
          <p:cNvPr id="51206" name="Picture 6" descr="6_34"/>
          <p:cNvPicPr>
            <a:picLocks noChangeAspect="1" noChangeArrowheads="1"/>
          </p:cNvPicPr>
          <p:nvPr/>
        </p:nvPicPr>
        <p:blipFill>
          <a:blip r:embed="rId2" cstate="print"/>
          <a:srcRect/>
          <a:stretch>
            <a:fillRect/>
          </a:stretch>
        </p:blipFill>
        <p:spPr bwMode="auto">
          <a:xfrm>
            <a:off x="5943600" y="0"/>
            <a:ext cx="3200400" cy="3276600"/>
          </a:xfrm>
          <a:prstGeom prst="rect">
            <a:avLst/>
          </a:prstGeom>
          <a:noFill/>
        </p:spPr>
      </p:pic>
      <p:pic>
        <p:nvPicPr>
          <p:cNvPr id="51207" name="Picture 7" descr="图6—41 猫由于基因重组而产生的变异"/>
          <p:cNvPicPr>
            <a:picLocks noChangeAspect="1" noChangeArrowheads="1"/>
          </p:cNvPicPr>
          <p:nvPr/>
        </p:nvPicPr>
        <p:blipFill>
          <a:blip r:embed="rId3" cstate="print"/>
          <a:srcRect/>
          <a:stretch>
            <a:fillRect/>
          </a:stretch>
        </p:blipFill>
        <p:spPr bwMode="auto">
          <a:xfrm>
            <a:off x="6096000" y="3505200"/>
            <a:ext cx="3048000" cy="33448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51202"/>
                                        </p:tgtEl>
                                        <p:attrNameLst>
                                          <p:attrName>style.visibility</p:attrName>
                                        </p:attrNameLst>
                                      </p:cBhvr>
                                      <p:to>
                                        <p:strVal val="visible"/>
                                      </p:to>
                                    </p:set>
                                    <p:anim calcmode="lin" valueType="num">
                                      <p:cBhvr>
                                        <p:cTn id="7" dur="500" fill="hold"/>
                                        <p:tgtEl>
                                          <p:spTgt spid="51202"/>
                                        </p:tgtEl>
                                        <p:attrNameLst>
                                          <p:attrName>ppt_w</p:attrName>
                                        </p:attrNameLst>
                                      </p:cBhvr>
                                      <p:tavLst>
                                        <p:tav tm="0">
                                          <p:val>
                                            <p:fltVal val="0"/>
                                          </p:val>
                                        </p:tav>
                                        <p:tav tm="100000">
                                          <p:val>
                                            <p:strVal val="#ppt_w"/>
                                          </p:val>
                                        </p:tav>
                                      </p:tavLst>
                                    </p:anim>
                                    <p:anim calcmode="lin" valueType="num">
                                      <p:cBhvr>
                                        <p:cTn id="8" dur="500" fill="hold"/>
                                        <p:tgtEl>
                                          <p:spTgt spid="5120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51203"/>
                                        </p:tgtEl>
                                        <p:attrNameLst>
                                          <p:attrName>style.visibility</p:attrName>
                                        </p:attrNameLst>
                                      </p:cBhvr>
                                      <p:to>
                                        <p:strVal val="visible"/>
                                      </p:to>
                                    </p:set>
                                    <p:animEffect transition="in" filter="dissolve">
                                      <p:cBhvr>
                                        <p:cTn id="13" dur="500"/>
                                        <p:tgtEl>
                                          <p:spTgt spid="51203"/>
                                        </p:tgtEl>
                                      </p:cBhvr>
                                    </p:animEffect>
                                  </p:childTnLst>
                                </p:cTn>
                              </p:par>
                              <p:par>
                                <p:cTn id="14" presetID="4" presetClass="entr" presetSubtype="32" fill="hold" nodeType="withEffect">
                                  <p:stCondLst>
                                    <p:cond delay="0"/>
                                  </p:stCondLst>
                                  <p:childTnLst>
                                    <p:set>
                                      <p:cBhvr>
                                        <p:cTn id="15" dur="1" fill="hold">
                                          <p:stCondLst>
                                            <p:cond delay="0"/>
                                          </p:stCondLst>
                                        </p:cTn>
                                        <p:tgtEl>
                                          <p:spTgt spid="51206"/>
                                        </p:tgtEl>
                                        <p:attrNameLst>
                                          <p:attrName>style.visibility</p:attrName>
                                        </p:attrNameLst>
                                      </p:cBhvr>
                                      <p:to>
                                        <p:strVal val="visible"/>
                                      </p:to>
                                    </p:set>
                                    <p:animEffect transition="in" filter="box(out)">
                                      <p:cBhvr>
                                        <p:cTn id="16" dur="500"/>
                                        <p:tgtEl>
                                          <p:spTgt spid="51206"/>
                                        </p:tgtEl>
                                      </p:cBhvr>
                                    </p:animEffect>
                                  </p:childTnLst>
                                </p:cTn>
                              </p:par>
                              <p:par>
                                <p:cTn id="17" presetID="4" presetClass="entr" presetSubtype="32" fill="hold" nodeType="withEffect">
                                  <p:stCondLst>
                                    <p:cond delay="0"/>
                                  </p:stCondLst>
                                  <p:childTnLst>
                                    <p:set>
                                      <p:cBhvr>
                                        <p:cTn id="18" dur="1" fill="hold">
                                          <p:stCondLst>
                                            <p:cond delay="0"/>
                                          </p:stCondLst>
                                        </p:cTn>
                                        <p:tgtEl>
                                          <p:spTgt spid="51207"/>
                                        </p:tgtEl>
                                        <p:attrNameLst>
                                          <p:attrName>style.visibility</p:attrName>
                                        </p:attrNameLst>
                                      </p:cBhvr>
                                      <p:to>
                                        <p:strVal val="visible"/>
                                      </p:to>
                                    </p:set>
                                    <p:animEffect transition="in" filter="box(out)">
                                      <p:cBhvr>
                                        <p:cTn id="19" dur="500"/>
                                        <p:tgtEl>
                                          <p:spTgt spid="512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autoUpdateAnimBg="0"/>
      <p:bldP spid="51203"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日期占位符 2"/>
          <p:cNvSpPr>
            <a:spLocks noGrp="1"/>
          </p:cNvSpPr>
          <p:nvPr>
            <p:ph type="dt" sz="half" idx="11"/>
          </p:nvPr>
        </p:nvSpPr>
        <p:spPr/>
        <p:txBody>
          <a:bodyPr/>
          <a:lstStyle/>
          <a:p>
            <a:fld id="{F2DD1C0C-F982-41B7-B8E9-3D12D62D56AE}" type="datetime1">
              <a:rPr lang="zh-CN" altLang="en-US"/>
              <a:pPr/>
              <a:t>2012-05-14</a:t>
            </a:fld>
            <a:endParaRPr lang="en-US" altLang="zh-CN"/>
          </a:p>
        </p:txBody>
      </p:sp>
      <p:sp>
        <p:nvSpPr>
          <p:cNvPr id="52226" name="Rectangle 2"/>
          <p:cNvSpPr>
            <a:spLocks noChangeArrowheads="1"/>
          </p:cNvSpPr>
          <p:nvPr/>
        </p:nvSpPr>
        <p:spPr bwMode="auto">
          <a:xfrm>
            <a:off x="1371600" y="685800"/>
            <a:ext cx="7772400" cy="579438"/>
          </a:xfrm>
          <a:prstGeom prst="rect">
            <a:avLst/>
          </a:prstGeom>
          <a:noFill/>
          <a:ln w="9525">
            <a:noFill/>
            <a:miter lim="800000"/>
            <a:headEnd/>
            <a:tailEnd/>
          </a:ln>
          <a:effectLst/>
        </p:spPr>
        <p:txBody>
          <a:bodyPr>
            <a:spAutoFit/>
          </a:bodyPr>
          <a:lstStyle/>
          <a:p>
            <a:pPr algn="ctr"/>
            <a:r>
              <a:rPr kumimoji="1" lang="zh-CN" altLang="en-US" sz="3200">
                <a:latin typeface="华文新魏" pitchFamily="2" charset="-122"/>
              </a:rPr>
              <a:t>基因突变和重组引起的变异有什么区别</a:t>
            </a:r>
            <a:r>
              <a:rPr kumimoji="1" lang="en-US" altLang="zh-CN" sz="3200">
                <a:latin typeface="华文新魏" pitchFamily="2" charset="-122"/>
              </a:rPr>
              <a:t>?</a:t>
            </a:r>
          </a:p>
        </p:txBody>
      </p:sp>
      <p:sp>
        <p:nvSpPr>
          <p:cNvPr id="52227" name="Rectangle 3"/>
          <p:cNvSpPr>
            <a:spLocks noChangeArrowheads="1"/>
          </p:cNvSpPr>
          <p:nvPr/>
        </p:nvSpPr>
        <p:spPr bwMode="auto">
          <a:xfrm>
            <a:off x="152400" y="1758950"/>
            <a:ext cx="8839200" cy="4806950"/>
          </a:xfrm>
          <a:prstGeom prst="rect">
            <a:avLst/>
          </a:prstGeom>
          <a:noFill/>
          <a:ln w="9525">
            <a:noFill/>
            <a:miter lim="800000"/>
            <a:headEnd/>
            <a:tailEnd/>
          </a:ln>
          <a:effectLst/>
        </p:spPr>
        <p:txBody>
          <a:bodyPr>
            <a:spAutoFit/>
          </a:bodyPr>
          <a:lstStyle/>
          <a:p>
            <a:pPr>
              <a:spcBef>
                <a:spcPct val="15000"/>
              </a:spcBef>
            </a:pPr>
            <a:r>
              <a:rPr kumimoji="1" lang="en-US" altLang="zh-CN" sz="2800" dirty="0">
                <a:latin typeface="华文仿宋" pitchFamily="2" charset="-122"/>
                <a:ea typeface="华文仿宋" pitchFamily="2" charset="-122"/>
              </a:rPr>
              <a:t>1</a:t>
            </a:r>
            <a:r>
              <a:rPr kumimoji="1" lang="zh-CN" altLang="en-US" sz="2800" dirty="0">
                <a:latin typeface="华文仿宋" pitchFamily="2" charset="-122"/>
                <a:ea typeface="华文仿宋" pitchFamily="2" charset="-122"/>
              </a:rPr>
              <a:t>．基因突变：</a:t>
            </a:r>
          </a:p>
          <a:p>
            <a:pPr>
              <a:spcBef>
                <a:spcPct val="15000"/>
              </a:spcBef>
            </a:pPr>
            <a:r>
              <a:rPr kumimoji="1" lang="zh-CN" altLang="en-US" sz="2800" dirty="0">
                <a:latin typeface="华文仿宋" pitchFamily="2" charset="-122"/>
                <a:ea typeface="华文仿宋" pitchFamily="2" charset="-122"/>
              </a:rPr>
              <a:t>   基因</a:t>
            </a:r>
            <a:r>
              <a:rPr kumimoji="1" lang="en-US" altLang="zh-CN" sz="2800" dirty="0">
                <a:latin typeface="华文仿宋" pitchFamily="2" charset="-122"/>
                <a:ea typeface="华文仿宋" pitchFamily="2" charset="-122"/>
              </a:rPr>
              <a:t>_________</a:t>
            </a:r>
            <a:r>
              <a:rPr kumimoji="1" lang="zh-CN" altLang="en-US" sz="2800" dirty="0">
                <a:latin typeface="华文仿宋" pitchFamily="2" charset="-122"/>
                <a:ea typeface="华文仿宋" pitchFamily="2" charset="-122"/>
              </a:rPr>
              <a:t>改变，它</a:t>
            </a:r>
            <a:r>
              <a:rPr kumimoji="1" lang="en-US" altLang="zh-CN" sz="2800" dirty="0">
                <a:latin typeface="华文仿宋" pitchFamily="2" charset="-122"/>
                <a:ea typeface="华文仿宋" pitchFamily="2" charset="-122"/>
              </a:rPr>
              <a:t>________</a:t>
            </a:r>
            <a:r>
              <a:rPr kumimoji="1" lang="zh-CN" altLang="en-US" sz="2800" dirty="0">
                <a:latin typeface="华文仿宋" pitchFamily="2" charset="-122"/>
                <a:ea typeface="华文仿宋" pitchFamily="2" charset="-122"/>
              </a:rPr>
              <a:t>新的基因  </a:t>
            </a:r>
          </a:p>
          <a:p>
            <a:pPr>
              <a:spcBef>
                <a:spcPct val="15000"/>
              </a:spcBef>
            </a:pPr>
            <a:r>
              <a:rPr kumimoji="1" lang="zh-CN" altLang="en-US" sz="2800" dirty="0">
                <a:latin typeface="华文仿宋" pitchFamily="2" charset="-122"/>
                <a:ea typeface="华文仿宋" pitchFamily="2" charset="-122"/>
              </a:rPr>
              <a:t>   发生时期：</a:t>
            </a:r>
            <a:r>
              <a:rPr kumimoji="1" lang="en-US" altLang="zh-CN" sz="2800" dirty="0">
                <a:latin typeface="华文仿宋" pitchFamily="2" charset="-122"/>
                <a:ea typeface="华文仿宋" pitchFamily="2" charset="-122"/>
              </a:rPr>
              <a:t>________________________</a:t>
            </a:r>
          </a:p>
          <a:p>
            <a:pPr>
              <a:spcBef>
                <a:spcPct val="15000"/>
              </a:spcBef>
            </a:pPr>
            <a:r>
              <a:rPr kumimoji="1" lang="en-US" altLang="zh-CN" sz="2800" dirty="0">
                <a:latin typeface="华文仿宋" pitchFamily="2" charset="-122"/>
                <a:ea typeface="华文仿宋" pitchFamily="2" charset="-122"/>
              </a:rPr>
              <a:t>   </a:t>
            </a:r>
            <a:r>
              <a:rPr kumimoji="1" lang="zh-CN" altLang="en-US" sz="2800" dirty="0">
                <a:latin typeface="华文仿宋" pitchFamily="2" charset="-122"/>
                <a:ea typeface="华文仿宋" pitchFamily="2" charset="-122"/>
              </a:rPr>
              <a:t>特点：①普遍性、②随机性、③</a:t>
            </a:r>
            <a:r>
              <a:rPr kumimoji="1" lang="en-US" altLang="zh-CN" sz="2800" dirty="0">
                <a:latin typeface="华文仿宋" pitchFamily="2" charset="-122"/>
                <a:ea typeface="华文仿宋" pitchFamily="2" charset="-122"/>
              </a:rPr>
              <a:t>___________</a:t>
            </a:r>
            <a:r>
              <a:rPr kumimoji="1" lang="zh-CN" altLang="en-US" sz="2800" dirty="0">
                <a:latin typeface="华文仿宋" pitchFamily="2" charset="-122"/>
                <a:ea typeface="华文仿宋" pitchFamily="2" charset="-122"/>
              </a:rPr>
              <a:t>、</a:t>
            </a:r>
          </a:p>
          <a:p>
            <a:pPr>
              <a:spcBef>
                <a:spcPct val="15000"/>
              </a:spcBef>
            </a:pPr>
            <a:r>
              <a:rPr kumimoji="1" lang="zh-CN" altLang="en-US" sz="2800" dirty="0">
                <a:latin typeface="华文仿宋" pitchFamily="2" charset="-122"/>
                <a:ea typeface="华文仿宋" pitchFamily="2" charset="-122"/>
              </a:rPr>
              <a:t>               ④多数有害、⑤不定向性。</a:t>
            </a:r>
            <a:br>
              <a:rPr kumimoji="1" lang="zh-CN" altLang="en-US" sz="2800" dirty="0">
                <a:latin typeface="华文仿宋" pitchFamily="2" charset="-122"/>
                <a:ea typeface="华文仿宋" pitchFamily="2" charset="-122"/>
              </a:rPr>
            </a:br>
            <a:r>
              <a:rPr kumimoji="1" lang="en-US" altLang="zh-CN" sz="2800" dirty="0">
                <a:latin typeface="华文仿宋" pitchFamily="2" charset="-122"/>
                <a:ea typeface="华文仿宋" pitchFamily="2" charset="-122"/>
              </a:rPr>
              <a:t>2</a:t>
            </a:r>
            <a:r>
              <a:rPr kumimoji="1" lang="zh-CN" altLang="en-US" sz="2800" dirty="0">
                <a:latin typeface="华文仿宋" pitchFamily="2" charset="-122"/>
                <a:ea typeface="华文仿宋" pitchFamily="2" charset="-122"/>
              </a:rPr>
              <a:t>．基因重组：</a:t>
            </a:r>
          </a:p>
          <a:p>
            <a:pPr>
              <a:spcBef>
                <a:spcPct val="15000"/>
              </a:spcBef>
            </a:pPr>
            <a:r>
              <a:rPr kumimoji="1" lang="en-US" altLang="zh-CN" sz="2800" dirty="0">
                <a:latin typeface="华文仿宋" pitchFamily="2" charset="-122"/>
                <a:ea typeface="华文仿宋" pitchFamily="2" charset="-122"/>
              </a:rPr>
              <a:t>_________</a:t>
            </a:r>
            <a:r>
              <a:rPr kumimoji="1" lang="en-US" altLang="zh-CN" dirty="0"/>
              <a:t>___</a:t>
            </a:r>
            <a:r>
              <a:rPr kumimoji="1" lang="en-US" altLang="zh-CN" sz="2800" dirty="0">
                <a:latin typeface="华文仿宋" pitchFamily="2" charset="-122"/>
                <a:ea typeface="华文仿宋" pitchFamily="2" charset="-122"/>
              </a:rPr>
              <a:t>____</a:t>
            </a:r>
            <a:r>
              <a:rPr kumimoji="1" lang="zh-CN" altLang="en-US" sz="2800" dirty="0">
                <a:latin typeface="华文仿宋" pitchFamily="2" charset="-122"/>
                <a:ea typeface="华文仿宋" pitchFamily="2" charset="-122"/>
              </a:rPr>
              <a:t>重新组合，</a:t>
            </a:r>
            <a:r>
              <a:rPr kumimoji="1" lang="en-US" altLang="zh-CN" sz="2800" dirty="0">
                <a:latin typeface="华文仿宋" pitchFamily="2" charset="-122"/>
                <a:ea typeface="华文仿宋" pitchFamily="2" charset="-122"/>
              </a:rPr>
              <a:t>_______</a:t>
            </a:r>
            <a:r>
              <a:rPr kumimoji="1" lang="zh-CN" altLang="en-US" sz="2800" dirty="0">
                <a:latin typeface="华文仿宋" pitchFamily="2" charset="-122"/>
                <a:ea typeface="华文仿宋" pitchFamily="2" charset="-122"/>
              </a:rPr>
              <a:t>新基因，可形成新的</a:t>
            </a:r>
            <a:r>
              <a:rPr kumimoji="1" lang="en-US" altLang="zh-CN" sz="2800" dirty="0">
                <a:latin typeface="华文仿宋" pitchFamily="2" charset="-122"/>
                <a:ea typeface="华文仿宋" pitchFamily="2" charset="-122"/>
              </a:rPr>
              <a:t>________</a:t>
            </a:r>
            <a:r>
              <a:rPr kumimoji="1" lang="zh-CN" altLang="en-US" sz="2800" dirty="0">
                <a:latin typeface="华文仿宋" pitchFamily="2" charset="-122"/>
                <a:ea typeface="华文仿宋" pitchFamily="2" charset="-122"/>
              </a:rPr>
              <a:t>型和</a:t>
            </a:r>
            <a:r>
              <a:rPr kumimoji="1" lang="en-US" altLang="zh-CN" sz="2800" dirty="0">
                <a:latin typeface="华文仿宋" pitchFamily="2" charset="-122"/>
                <a:ea typeface="华文仿宋" pitchFamily="2" charset="-122"/>
              </a:rPr>
              <a:t>________</a:t>
            </a:r>
            <a:r>
              <a:rPr kumimoji="1" lang="zh-CN" altLang="en-US" sz="2800" dirty="0">
                <a:latin typeface="华文仿宋" pitchFamily="2" charset="-122"/>
                <a:ea typeface="华文仿宋" pitchFamily="2" charset="-122"/>
              </a:rPr>
              <a:t>型。</a:t>
            </a:r>
          </a:p>
          <a:p>
            <a:pPr>
              <a:spcBef>
                <a:spcPct val="15000"/>
              </a:spcBef>
            </a:pPr>
            <a:r>
              <a:rPr kumimoji="1" lang="zh-CN" altLang="en-US" sz="2800" dirty="0">
                <a:latin typeface="华文仿宋" pitchFamily="2" charset="-122"/>
                <a:ea typeface="华文仿宋" pitchFamily="2" charset="-122"/>
              </a:rPr>
              <a:t>   发生时期：</a:t>
            </a:r>
            <a:r>
              <a:rPr kumimoji="1" lang="en-US" altLang="zh-CN" sz="2800" dirty="0">
                <a:latin typeface="华文仿宋" pitchFamily="2" charset="-122"/>
                <a:ea typeface="华文仿宋" pitchFamily="2" charset="-122"/>
              </a:rPr>
              <a:t>___________________</a:t>
            </a:r>
          </a:p>
          <a:p>
            <a:pPr>
              <a:spcBef>
                <a:spcPct val="15000"/>
              </a:spcBef>
            </a:pPr>
            <a:r>
              <a:rPr kumimoji="1" lang="en-US" altLang="zh-CN" sz="2800" dirty="0">
                <a:latin typeface="华文仿宋" pitchFamily="2" charset="-122"/>
                <a:ea typeface="华文仿宋" pitchFamily="2" charset="-122"/>
              </a:rPr>
              <a:t>   </a:t>
            </a:r>
            <a:r>
              <a:rPr kumimoji="1" lang="zh-CN" altLang="en-US" sz="2800" dirty="0">
                <a:latin typeface="华文仿宋" pitchFamily="2" charset="-122"/>
                <a:ea typeface="华文仿宋" pitchFamily="2" charset="-122"/>
              </a:rPr>
              <a:t>特点：</a:t>
            </a:r>
            <a:r>
              <a:rPr kumimoji="1" lang="en-US" altLang="zh-CN" sz="2800" dirty="0">
                <a:latin typeface="华文仿宋" pitchFamily="2" charset="-122"/>
                <a:ea typeface="华文仿宋" pitchFamily="2" charset="-122"/>
              </a:rPr>
              <a:t>__________</a:t>
            </a:r>
          </a:p>
        </p:txBody>
      </p:sp>
      <p:sp>
        <p:nvSpPr>
          <p:cNvPr id="52228" name="Rectangle 4"/>
          <p:cNvSpPr>
            <a:spLocks noChangeArrowheads="1"/>
          </p:cNvSpPr>
          <p:nvPr/>
        </p:nvSpPr>
        <p:spPr bwMode="auto">
          <a:xfrm>
            <a:off x="1223963" y="2168525"/>
            <a:ext cx="1784350" cy="519113"/>
          </a:xfrm>
          <a:prstGeom prst="rect">
            <a:avLst/>
          </a:prstGeom>
          <a:noFill/>
          <a:ln w="9525">
            <a:noFill/>
            <a:miter lim="800000"/>
            <a:headEnd/>
            <a:tailEnd/>
          </a:ln>
          <a:effectLst/>
        </p:spPr>
        <p:txBody>
          <a:bodyPr>
            <a:spAutoFit/>
          </a:bodyPr>
          <a:lstStyle/>
          <a:p>
            <a:r>
              <a:rPr kumimoji="1" lang="zh-CN" altLang="en-US" sz="2800">
                <a:solidFill>
                  <a:srgbClr val="0000FF"/>
                </a:solidFill>
                <a:latin typeface="楷体_GB2312" pitchFamily="49" charset="-122"/>
                <a:ea typeface="楷体_GB2312" pitchFamily="49" charset="-122"/>
              </a:rPr>
              <a:t>内部结构</a:t>
            </a:r>
          </a:p>
        </p:txBody>
      </p:sp>
      <p:sp>
        <p:nvSpPr>
          <p:cNvPr id="52229" name="Rectangle 5"/>
          <p:cNvSpPr>
            <a:spLocks noChangeArrowheads="1"/>
          </p:cNvSpPr>
          <p:nvPr/>
        </p:nvSpPr>
        <p:spPr bwMode="auto">
          <a:xfrm>
            <a:off x="4356100" y="2205038"/>
            <a:ext cx="1389063" cy="519112"/>
          </a:xfrm>
          <a:prstGeom prst="rect">
            <a:avLst/>
          </a:prstGeom>
          <a:noFill/>
          <a:ln w="9525">
            <a:noFill/>
            <a:miter lim="800000"/>
            <a:headEnd/>
            <a:tailEnd/>
          </a:ln>
          <a:effectLst/>
        </p:spPr>
        <p:txBody>
          <a:bodyPr>
            <a:spAutoFit/>
          </a:bodyPr>
          <a:lstStyle/>
          <a:p>
            <a:r>
              <a:rPr kumimoji="1" lang="zh-CN" altLang="en-US" sz="2800">
                <a:solidFill>
                  <a:srgbClr val="0000FF"/>
                </a:solidFill>
                <a:latin typeface="楷体_GB2312" pitchFamily="49" charset="-122"/>
                <a:ea typeface="楷体_GB2312" pitchFamily="49" charset="-122"/>
              </a:rPr>
              <a:t>能产生</a:t>
            </a:r>
          </a:p>
        </p:txBody>
      </p:sp>
      <p:sp>
        <p:nvSpPr>
          <p:cNvPr id="52230" name="Rectangle 6"/>
          <p:cNvSpPr>
            <a:spLocks noChangeArrowheads="1"/>
          </p:cNvSpPr>
          <p:nvPr/>
        </p:nvSpPr>
        <p:spPr bwMode="auto">
          <a:xfrm>
            <a:off x="2447925" y="2673350"/>
            <a:ext cx="5145088" cy="519113"/>
          </a:xfrm>
          <a:prstGeom prst="rect">
            <a:avLst/>
          </a:prstGeom>
          <a:noFill/>
          <a:ln w="9525">
            <a:noFill/>
            <a:miter lim="800000"/>
            <a:headEnd/>
            <a:tailEnd/>
          </a:ln>
          <a:effectLst/>
        </p:spPr>
        <p:txBody>
          <a:bodyPr>
            <a:spAutoFit/>
          </a:bodyPr>
          <a:lstStyle/>
          <a:p>
            <a:r>
              <a:rPr kumimoji="1" lang="zh-CN" altLang="en-US" sz="2800">
                <a:solidFill>
                  <a:srgbClr val="0000FF"/>
                </a:solidFill>
                <a:latin typeface="楷体_GB2312" pitchFamily="49" charset="-122"/>
                <a:ea typeface="楷体_GB2312" pitchFamily="49" charset="-122"/>
              </a:rPr>
              <a:t>细胞分裂间期（</a:t>
            </a:r>
            <a:r>
              <a:rPr kumimoji="1" lang="en-US" altLang="zh-CN" sz="2800">
                <a:solidFill>
                  <a:srgbClr val="0000FF"/>
                </a:solidFill>
                <a:latin typeface="楷体_GB2312" pitchFamily="49" charset="-122"/>
                <a:ea typeface="楷体_GB2312" pitchFamily="49" charset="-122"/>
              </a:rPr>
              <a:t>DNA</a:t>
            </a:r>
            <a:r>
              <a:rPr kumimoji="1" lang="zh-CN" altLang="en-US" sz="2800">
                <a:solidFill>
                  <a:srgbClr val="0000FF"/>
                </a:solidFill>
                <a:latin typeface="楷体_GB2312" pitchFamily="49" charset="-122"/>
                <a:ea typeface="楷体_GB2312" pitchFamily="49" charset="-122"/>
              </a:rPr>
              <a:t>复制时）</a:t>
            </a:r>
          </a:p>
        </p:txBody>
      </p:sp>
      <p:sp>
        <p:nvSpPr>
          <p:cNvPr id="52231" name="Rectangle 7"/>
          <p:cNvSpPr>
            <a:spLocks noChangeArrowheads="1"/>
          </p:cNvSpPr>
          <p:nvPr/>
        </p:nvSpPr>
        <p:spPr bwMode="auto">
          <a:xfrm>
            <a:off x="5715000" y="3200400"/>
            <a:ext cx="1784350" cy="519113"/>
          </a:xfrm>
          <a:prstGeom prst="rect">
            <a:avLst/>
          </a:prstGeom>
          <a:noFill/>
          <a:ln w="9525">
            <a:noFill/>
            <a:miter lim="800000"/>
            <a:headEnd/>
            <a:tailEnd/>
          </a:ln>
          <a:effectLst/>
        </p:spPr>
        <p:txBody>
          <a:bodyPr>
            <a:spAutoFit/>
          </a:bodyPr>
          <a:lstStyle/>
          <a:p>
            <a:r>
              <a:rPr kumimoji="1" lang="zh-CN" altLang="en-US" sz="2800">
                <a:solidFill>
                  <a:srgbClr val="0000FF"/>
                </a:solidFill>
                <a:latin typeface="楷体_GB2312" pitchFamily="49" charset="-122"/>
                <a:ea typeface="楷体_GB2312" pitchFamily="49" charset="-122"/>
              </a:rPr>
              <a:t>突变率低</a:t>
            </a:r>
          </a:p>
        </p:txBody>
      </p:sp>
      <p:sp>
        <p:nvSpPr>
          <p:cNvPr id="52232" name="Rectangle 8"/>
          <p:cNvSpPr>
            <a:spLocks noChangeArrowheads="1"/>
          </p:cNvSpPr>
          <p:nvPr/>
        </p:nvSpPr>
        <p:spPr bwMode="auto">
          <a:xfrm>
            <a:off x="179388" y="4581525"/>
            <a:ext cx="2808287" cy="519113"/>
          </a:xfrm>
          <a:prstGeom prst="rect">
            <a:avLst/>
          </a:prstGeom>
          <a:noFill/>
          <a:ln w="9525">
            <a:noFill/>
            <a:miter lim="800000"/>
            <a:headEnd/>
            <a:tailEnd/>
          </a:ln>
          <a:effectLst/>
        </p:spPr>
        <p:txBody>
          <a:bodyPr>
            <a:spAutoFit/>
          </a:bodyPr>
          <a:lstStyle/>
          <a:p>
            <a:r>
              <a:rPr kumimoji="1" lang="zh-CN" altLang="en-US" sz="2800">
                <a:solidFill>
                  <a:srgbClr val="0000FF"/>
                </a:solidFill>
                <a:latin typeface="楷体_GB2312" pitchFamily="49" charset="-122"/>
                <a:ea typeface="楷体_GB2312" pitchFamily="49" charset="-122"/>
              </a:rPr>
              <a:t>已有不同基因的</a:t>
            </a:r>
          </a:p>
        </p:txBody>
      </p:sp>
      <p:sp>
        <p:nvSpPr>
          <p:cNvPr id="52233" name="Rectangle 9"/>
          <p:cNvSpPr>
            <a:spLocks noChangeArrowheads="1"/>
          </p:cNvSpPr>
          <p:nvPr/>
        </p:nvSpPr>
        <p:spPr bwMode="auto">
          <a:xfrm>
            <a:off x="4716463" y="4508500"/>
            <a:ext cx="1411287" cy="519113"/>
          </a:xfrm>
          <a:prstGeom prst="rect">
            <a:avLst/>
          </a:prstGeom>
          <a:noFill/>
          <a:ln w="9525">
            <a:noFill/>
            <a:miter lim="800000"/>
            <a:headEnd/>
            <a:tailEnd/>
          </a:ln>
          <a:effectLst/>
        </p:spPr>
        <p:txBody>
          <a:bodyPr>
            <a:spAutoFit/>
          </a:bodyPr>
          <a:lstStyle/>
          <a:p>
            <a:r>
              <a:rPr kumimoji="1" lang="zh-CN" altLang="en-US" sz="2800">
                <a:solidFill>
                  <a:srgbClr val="0000FF"/>
                </a:solidFill>
                <a:latin typeface="楷体_GB2312" pitchFamily="49" charset="-122"/>
                <a:ea typeface="楷体_GB2312" pitchFamily="49" charset="-122"/>
              </a:rPr>
              <a:t>不产生</a:t>
            </a:r>
          </a:p>
        </p:txBody>
      </p:sp>
      <p:sp>
        <p:nvSpPr>
          <p:cNvPr id="52234" name="Rectangle 10"/>
          <p:cNvSpPr>
            <a:spLocks noChangeArrowheads="1"/>
          </p:cNvSpPr>
          <p:nvPr/>
        </p:nvSpPr>
        <p:spPr bwMode="auto">
          <a:xfrm>
            <a:off x="827088" y="4941888"/>
            <a:ext cx="1008062" cy="519112"/>
          </a:xfrm>
          <a:prstGeom prst="rect">
            <a:avLst/>
          </a:prstGeom>
          <a:noFill/>
          <a:ln w="9525">
            <a:noFill/>
            <a:miter lim="800000"/>
            <a:headEnd/>
            <a:tailEnd/>
          </a:ln>
          <a:effectLst/>
        </p:spPr>
        <p:txBody>
          <a:bodyPr>
            <a:spAutoFit/>
          </a:bodyPr>
          <a:lstStyle/>
          <a:p>
            <a:r>
              <a:rPr kumimoji="1" lang="zh-CN" altLang="en-US" sz="2800">
                <a:solidFill>
                  <a:srgbClr val="0000FF"/>
                </a:solidFill>
                <a:latin typeface="楷体_GB2312" pitchFamily="49" charset="-122"/>
                <a:ea typeface="楷体_GB2312" pitchFamily="49" charset="-122"/>
              </a:rPr>
              <a:t>基因</a:t>
            </a:r>
          </a:p>
        </p:txBody>
      </p:sp>
      <p:sp>
        <p:nvSpPr>
          <p:cNvPr id="52235" name="Rectangle 11"/>
          <p:cNvSpPr>
            <a:spLocks noChangeArrowheads="1"/>
          </p:cNvSpPr>
          <p:nvPr/>
        </p:nvSpPr>
        <p:spPr bwMode="auto">
          <a:xfrm>
            <a:off x="2286000" y="5535613"/>
            <a:ext cx="4446588" cy="519112"/>
          </a:xfrm>
          <a:prstGeom prst="rect">
            <a:avLst/>
          </a:prstGeom>
          <a:noFill/>
          <a:ln w="9525">
            <a:noFill/>
            <a:miter lim="800000"/>
            <a:headEnd/>
            <a:tailEnd/>
          </a:ln>
          <a:effectLst/>
        </p:spPr>
        <p:txBody>
          <a:bodyPr>
            <a:spAutoFit/>
          </a:bodyPr>
          <a:lstStyle/>
          <a:p>
            <a:r>
              <a:rPr kumimoji="1" lang="zh-CN" altLang="en-US" sz="2800">
                <a:solidFill>
                  <a:srgbClr val="0000FF"/>
                </a:solidFill>
                <a:latin typeface="楷体_GB2312" pitchFamily="49" charset="-122"/>
                <a:ea typeface="楷体_GB2312" pitchFamily="49" charset="-122"/>
              </a:rPr>
              <a:t>减数第一次分裂</a:t>
            </a:r>
          </a:p>
        </p:txBody>
      </p:sp>
      <p:sp>
        <p:nvSpPr>
          <p:cNvPr id="52236" name="Rectangle 12"/>
          <p:cNvSpPr>
            <a:spLocks noChangeArrowheads="1"/>
          </p:cNvSpPr>
          <p:nvPr/>
        </p:nvSpPr>
        <p:spPr bwMode="auto">
          <a:xfrm>
            <a:off x="1524000" y="6069013"/>
            <a:ext cx="1812925" cy="519112"/>
          </a:xfrm>
          <a:prstGeom prst="rect">
            <a:avLst/>
          </a:prstGeom>
          <a:noFill/>
          <a:ln w="9525">
            <a:noFill/>
            <a:miter lim="800000"/>
            <a:headEnd/>
            <a:tailEnd/>
          </a:ln>
          <a:effectLst/>
        </p:spPr>
        <p:txBody>
          <a:bodyPr>
            <a:spAutoFit/>
          </a:bodyPr>
          <a:lstStyle/>
          <a:p>
            <a:r>
              <a:rPr kumimoji="1" lang="zh-CN" altLang="en-US" sz="2800">
                <a:solidFill>
                  <a:srgbClr val="0000FF"/>
                </a:solidFill>
                <a:latin typeface="楷体_GB2312" pitchFamily="49" charset="-122"/>
                <a:ea typeface="楷体_GB2312" pitchFamily="49" charset="-122"/>
              </a:rPr>
              <a:t>非常丰富</a:t>
            </a:r>
          </a:p>
        </p:txBody>
      </p:sp>
      <p:sp>
        <p:nvSpPr>
          <p:cNvPr id="52237" name="Text Box 13"/>
          <p:cNvSpPr txBox="1">
            <a:spLocks noChangeArrowheads="1"/>
          </p:cNvSpPr>
          <p:nvPr/>
        </p:nvSpPr>
        <p:spPr bwMode="gray">
          <a:xfrm>
            <a:off x="7620000" y="6491288"/>
            <a:ext cx="1143000" cy="366712"/>
          </a:xfrm>
          <a:prstGeom prst="rect">
            <a:avLst/>
          </a:prstGeom>
          <a:solidFill>
            <a:schemeClr val="bg1"/>
          </a:solidFill>
          <a:ln w="9525">
            <a:noFill/>
            <a:miter lim="800000"/>
            <a:headEnd/>
            <a:tailEnd/>
          </a:ln>
          <a:effectLst/>
        </p:spPr>
        <p:txBody>
          <a:bodyPr>
            <a:spAutoFit/>
          </a:bodyPr>
          <a:lstStyle/>
          <a:p>
            <a:pPr>
              <a:spcBef>
                <a:spcPct val="50000"/>
              </a:spcBef>
            </a:pPr>
            <a:endParaRPr lang="zh-CN" altLang="zh-CN">
              <a:ea typeface="宋体" pitchFamily="2" charset="-122"/>
            </a:endParaRPr>
          </a:p>
        </p:txBody>
      </p:sp>
      <p:sp>
        <p:nvSpPr>
          <p:cNvPr id="52238" name="Rectangle 14"/>
          <p:cNvSpPr>
            <a:spLocks noChangeArrowheads="1"/>
          </p:cNvSpPr>
          <p:nvPr/>
        </p:nvSpPr>
        <p:spPr bwMode="auto">
          <a:xfrm>
            <a:off x="2987675" y="5013325"/>
            <a:ext cx="1008063" cy="519113"/>
          </a:xfrm>
          <a:prstGeom prst="rect">
            <a:avLst/>
          </a:prstGeom>
          <a:noFill/>
          <a:ln w="9525">
            <a:noFill/>
            <a:miter lim="800000"/>
            <a:headEnd/>
            <a:tailEnd/>
          </a:ln>
          <a:effectLst/>
        </p:spPr>
        <p:txBody>
          <a:bodyPr>
            <a:spAutoFit/>
          </a:bodyPr>
          <a:lstStyle/>
          <a:p>
            <a:r>
              <a:rPr kumimoji="1" lang="zh-CN" altLang="en-US" sz="2800" dirty="0">
                <a:solidFill>
                  <a:srgbClr val="0000FF"/>
                </a:solidFill>
                <a:latin typeface="楷体_GB2312" pitchFamily="49" charset="-122"/>
                <a:ea typeface="楷体_GB2312" pitchFamily="49" charset="-122"/>
              </a:rPr>
              <a:t>表现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2226"/>
                                        </p:tgtEl>
                                        <p:attrNameLst>
                                          <p:attrName>style.visibility</p:attrName>
                                        </p:attrNameLst>
                                      </p:cBhvr>
                                      <p:to>
                                        <p:strVal val="visible"/>
                                      </p:to>
                                    </p:set>
                                    <p:animEffect transition="in" filter="dissolve">
                                      <p:cBhvr>
                                        <p:cTn id="7" dur="500"/>
                                        <p:tgtEl>
                                          <p:spTgt spid="5222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2227"/>
                                        </p:tgtEl>
                                        <p:attrNameLst>
                                          <p:attrName>style.visibility</p:attrName>
                                        </p:attrNameLst>
                                      </p:cBhvr>
                                      <p:to>
                                        <p:strVal val="visible"/>
                                      </p:to>
                                    </p:set>
                                    <p:animEffect transition="in" filter="dissolve">
                                      <p:cBhvr>
                                        <p:cTn id="10" dur="500"/>
                                        <p:tgtEl>
                                          <p:spTgt spid="52227"/>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52228"/>
                                        </p:tgtEl>
                                        <p:attrNameLst>
                                          <p:attrName>style.visibility</p:attrName>
                                        </p:attrNameLst>
                                      </p:cBhvr>
                                      <p:to>
                                        <p:strVal val="visible"/>
                                      </p:to>
                                    </p:set>
                                    <p:animEffect transition="in" filter="slide(fromBottom)">
                                      <p:cBhvr>
                                        <p:cTn id="15" dur="500"/>
                                        <p:tgtEl>
                                          <p:spTgt spid="52228"/>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52229"/>
                                        </p:tgtEl>
                                        <p:attrNameLst>
                                          <p:attrName>style.visibility</p:attrName>
                                        </p:attrNameLst>
                                      </p:cBhvr>
                                      <p:to>
                                        <p:strVal val="visible"/>
                                      </p:to>
                                    </p:set>
                                    <p:animEffect transition="in" filter="slide(fromBottom)">
                                      <p:cBhvr>
                                        <p:cTn id="20" dur="500"/>
                                        <p:tgtEl>
                                          <p:spTgt spid="52229"/>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52230"/>
                                        </p:tgtEl>
                                        <p:attrNameLst>
                                          <p:attrName>style.visibility</p:attrName>
                                        </p:attrNameLst>
                                      </p:cBhvr>
                                      <p:to>
                                        <p:strVal val="visible"/>
                                      </p:to>
                                    </p:set>
                                    <p:animEffect transition="in" filter="slide(fromBottom)">
                                      <p:cBhvr>
                                        <p:cTn id="25" dur="500"/>
                                        <p:tgtEl>
                                          <p:spTgt spid="52230"/>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4" fill="hold" grpId="0" nodeType="clickEffect">
                                  <p:stCondLst>
                                    <p:cond delay="0"/>
                                  </p:stCondLst>
                                  <p:childTnLst>
                                    <p:set>
                                      <p:cBhvr>
                                        <p:cTn id="29" dur="1" fill="hold">
                                          <p:stCondLst>
                                            <p:cond delay="0"/>
                                          </p:stCondLst>
                                        </p:cTn>
                                        <p:tgtEl>
                                          <p:spTgt spid="52231"/>
                                        </p:tgtEl>
                                        <p:attrNameLst>
                                          <p:attrName>style.visibility</p:attrName>
                                        </p:attrNameLst>
                                      </p:cBhvr>
                                      <p:to>
                                        <p:strVal val="visible"/>
                                      </p:to>
                                    </p:set>
                                    <p:animEffect transition="in" filter="slide(fromBottom)">
                                      <p:cBhvr>
                                        <p:cTn id="30" dur="500"/>
                                        <p:tgtEl>
                                          <p:spTgt spid="52231"/>
                                        </p:tgtEl>
                                      </p:cBhvr>
                                    </p:animEffect>
                                  </p:childTnLst>
                                </p:cTn>
                              </p:par>
                            </p:childTnLst>
                          </p:cTn>
                        </p:par>
                      </p:childTnLst>
                    </p:cTn>
                  </p:par>
                  <p:par>
                    <p:cTn id="31" fill="hold">
                      <p:stCondLst>
                        <p:cond delay="indefinite"/>
                      </p:stCondLst>
                      <p:childTnLst>
                        <p:par>
                          <p:cTn id="32" fill="hold">
                            <p:stCondLst>
                              <p:cond delay="0"/>
                            </p:stCondLst>
                            <p:childTnLst>
                              <p:par>
                                <p:cTn id="33" presetID="12" presetClass="entr" presetSubtype="4" fill="hold" grpId="0" nodeType="clickEffect">
                                  <p:stCondLst>
                                    <p:cond delay="0"/>
                                  </p:stCondLst>
                                  <p:childTnLst>
                                    <p:set>
                                      <p:cBhvr>
                                        <p:cTn id="34" dur="1" fill="hold">
                                          <p:stCondLst>
                                            <p:cond delay="0"/>
                                          </p:stCondLst>
                                        </p:cTn>
                                        <p:tgtEl>
                                          <p:spTgt spid="52232"/>
                                        </p:tgtEl>
                                        <p:attrNameLst>
                                          <p:attrName>style.visibility</p:attrName>
                                        </p:attrNameLst>
                                      </p:cBhvr>
                                      <p:to>
                                        <p:strVal val="visible"/>
                                      </p:to>
                                    </p:set>
                                    <p:animEffect transition="in" filter="slide(fromBottom)">
                                      <p:cBhvr>
                                        <p:cTn id="35" dur="500"/>
                                        <p:tgtEl>
                                          <p:spTgt spid="52232"/>
                                        </p:tgtEl>
                                      </p:cBhvr>
                                    </p:animEffect>
                                  </p:childTnLst>
                                </p:cTn>
                              </p:par>
                            </p:childTnLst>
                          </p:cTn>
                        </p:par>
                      </p:childTnLst>
                    </p:cTn>
                  </p:par>
                  <p:par>
                    <p:cTn id="36" fill="hold">
                      <p:stCondLst>
                        <p:cond delay="indefinite"/>
                      </p:stCondLst>
                      <p:childTnLst>
                        <p:par>
                          <p:cTn id="37" fill="hold">
                            <p:stCondLst>
                              <p:cond delay="0"/>
                            </p:stCondLst>
                            <p:childTnLst>
                              <p:par>
                                <p:cTn id="38" presetID="12" presetClass="entr" presetSubtype="4" fill="hold" grpId="0" nodeType="clickEffect">
                                  <p:stCondLst>
                                    <p:cond delay="0"/>
                                  </p:stCondLst>
                                  <p:childTnLst>
                                    <p:set>
                                      <p:cBhvr>
                                        <p:cTn id="39" dur="1" fill="hold">
                                          <p:stCondLst>
                                            <p:cond delay="0"/>
                                          </p:stCondLst>
                                        </p:cTn>
                                        <p:tgtEl>
                                          <p:spTgt spid="52233"/>
                                        </p:tgtEl>
                                        <p:attrNameLst>
                                          <p:attrName>style.visibility</p:attrName>
                                        </p:attrNameLst>
                                      </p:cBhvr>
                                      <p:to>
                                        <p:strVal val="visible"/>
                                      </p:to>
                                    </p:set>
                                    <p:animEffect transition="in" filter="slide(fromBottom)">
                                      <p:cBhvr>
                                        <p:cTn id="40" dur="500"/>
                                        <p:tgtEl>
                                          <p:spTgt spid="52233"/>
                                        </p:tgtEl>
                                      </p:cBhvr>
                                    </p:animEffect>
                                  </p:childTnLst>
                                </p:cTn>
                              </p:par>
                            </p:childTnLst>
                          </p:cTn>
                        </p:par>
                      </p:childTnLst>
                    </p:cTn>
                  </p:par>
                  <p:par>
                    <p:cTn id="41" fill="hold">
                      <p:stCondLst>
                        <p:cond delay="indefinite"/>
                      </p:stCondLst>
                      <p:childTnLst>
                        <p:par>
                          <p:cTn id="42" fill="hold">
                            <p:stCondLst>
                              <p:cond delay="0"/>
                            </p:stCondLst>
                            <p:childTnLst>
                              <p:par>
                                <p:cTn id="43" presetID="12" presetClass="entr" presetSubtype="4" fill="hold" grpId="0" nodeType="clickEffect">
                                  <p:stCondLst>
                                    <p:cond delay="0"/>
                                  </p:stCondLst>
                                  <p:childTnLst>
                                    <p:set>
                                      <p:cBhvr>
                                        <p:cTn id="44" dur="1" fill="hold">
                                          <p:stCondLst>
                                            <p:cond delay="0"/>
                                          </p:stCondLst>
                                        </p:cTn>
                                        <p:tgtEl>
                                          <p:spTgt spid="52234"/>
                                        </p:tgtEl>
                                        <p:attrNameLst>
                                          <p:attrName>style.visibility</p:attrName>
                                        </p:attrNameLst>
                                      </p:cBhvr>
                                      <p:to>
                                        <p:strVal val="visible"/>
                                      </p:to>
                                    </p:set>
                                    <p:animEffect transition="in" filter="slide(fromBottom)">
                                      <p:cBhvr>
                                        <p:cTn id="45" dur="500"/>
                                        <p:tgtEl>
                                          <p:spTgt spid="52234"/>
                                        </p:tgtEl>
                                      </p:cBhvr>
                                    </p:animEffect>
                                  </p:childTnLst>
                                </p:cTn>
                              </p:par>
                            </p:childTnLst>
                          </p:cTn>
                        </p:par>
                      </p:childTnLst>
                    </p:cTn>
                  </p:par>
                  <p:par>
                    <p:cTn id="46" fill="hold">
                      <p:stCondLst>
                        <p:cond delay="indefinite"/>
                      </p:stCondLst>
                      <p:childTnLst>
                        <p:par>
                          <p:cTn id="47" fill="hold">
                            <p:stCondLst>
                              <p:cond delay="0"/>
                            </p:stCondLst>
                            <p:childTnLst>
                              <p:par>
                                <p:cTn id="48" presetID="12" presetClass="entr" presetSubtype="4" fill="hold" grpId="0" nodeType="clickEffect">
                                  <p:stCondLst>
                                    <p:cond delay="0"/>
                                  </p:stCondLst>
                                  <p:childTnLst>
                                    <p:set>
                                      <p:cBhvr>
                                        <p:cTn id="49" dur="1" fill="hold">
                                          <p:stCondLst>
                                            <p:cond delay="0"/>
                                          </p:stCondLst>
                                        </p:cTn>
                                        <p:tgtEl>
                                          <p:spTgt spid="52238"/>
                                        </p:tgtEl>
                                        <p:attrNameLst>
                                          <p:attrName>style.visibility</p:attrName>
                                        </p:attrNameLst>
                                      </p:cBhvr>
                                      <p:to>
                                        <p:strVal val="visible"/>
                                      </p:to>
                                    </p:set>
                                    <p:animEffect transition="in" filter="slide(fromBottom)">
                                      <p:cBhvr>
                                        <p:cTn id="50" dur="500"/>
                                        <p:tgtEl>
                                          <p:spTgt spid="52238"/>
                                        </p:tgtEl>
                                      </p:cBhvr>
                                    </p:animEffect>
                                  </p:childTnLst>
                                </p:cTn>
                              </p:par>
                            </p:childTnLst>
                          </p:cTn>
                        </p:par>
                      </p:childTnLst>
                    </p:cTn>
                  </p:par>
                  <p:par>
                    <p:cTn id="51" fill="hold">
                      <p:stCondLst>
                        <p:cond delay="indefinite"/>
                      </p:stCondLst>
                      <p:childTnLst>
                        <p:par>
                          <p:cTn id="52" fill="hold">
                            <p:stCondLst>
                              <p:cond delay="0"/>
                            </p:stCondLst>
                            <p:childTnLst>
                              <p:par>
                                <p:cTn id="53" presetID="12" presetClass="entr" presetSubtype="4" fill="hold" grpId="0" nodeType="clickEffect">
                                  <p:stCondLst>
                                    <p:cond delay="0"/>
                                  </p:stCondLst>
                                  <p:childTnLst>
                                    <p:set>
                                      <p:cBhvr>
                                        <p:cTn id="54" dur="1" fill="hold">
                                          <p:stCondLst>
                                            <p:cond delay="0"/>
                                          </p:stCondLst>
                                        </p:cTn>
                                        <p:tgtEl>
                                          <p:spTgt spid="52235"/>
                                        </p:tgtEl>
                                        <p:attrNameLst>
                                          <p:attrName>style.visibility</p:attrName>
                                        </p:attrNameLst>
                                      </p:cBhvr>
                                      <p:to>
                                        <p:strVal val="visible"/>
                                      </p:to>
                                    </p:set>
                                    <p:animEffect transition="in" filter="slide(fromBottom)">
                                      <p:cBhvr>
                                        <p:cTn id="55" dur="500"/>
                                        <p:tgtEl>
                                          <p:spTgt spid="52235"/>
                                        </p:tgtEl>
                                      </p:cBhvr>
                                    </p:animEffect>
                                  </p:childTnLst>
                                </p:cTn>
                              </p:par>
                            </p:childTnLst>
                          </p:cTn>
                        </p:par>
                      </p:childTnLst>
                    </p:cTn>
                  </p:par>
                  <p:par>
                    <p:cTn id="56" fill="hold">
                      <p:stCondLst>
                        <p:cond delay="indefinite"/>
                      </p:stCondLst>
                      <p:childTnLst>
                        <p:par>
                          <p:cTn id="57" fill="hold">
                            <p:stCondLst>
                              <p:cond delay="0"/>
                            </p:stCondLst>
                            <p:childTnLst>
                              <p:par>
                                <p:cTn id="58" presetID="12" presetClass="entr" presetSubtype="4" fill="hold" grpId="0" nodeType="clickEffect">
                                  <p:stCondLst>
                                    <p:cond delay="0"/>
                                  </p:stCondLst>
                                  <p:childTnLst>
                                    <p:set>
                                      <p:cBhvr>
                                        <p:cTn id="59" dur="1" fill="hold">
                                          <p:stCondLst>
                                            <p:cond delay="0"/>
                                          </p:stCondLst>
                                        </p:cTn>
                                        <p:tgtEl>
                                          <p:spTgt spid="52236"/>
                                        </p:tgtEl>
                                        <p:attrNameLst>
                                          <p:attrName>style.visibility</p:attrName>
                                        </p:attrNameLst>
                                      </p:cBhvr>
                                      <p:to>
                                        <p:strVal val="visible"/>
                                      </p:to>
                                    </p:set>
                                    <p:animEffect transition="in" filter="slide(fromBottom)">
                                      <p:cBhvr>
                                        <p:cTn id="60" dur="500"/>
                                        <p:tgtEl>
                                          <p:spTgt spid="522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6" grpId="0" autoUpdateAnimBg="0"/>
      <p:bldP spid="52227" grpId="0" autoUpdateAnimBg="0"/>
      <p:bldP spid="52228" grpId="0"/>
      <p:bldP spid="52229" grpId="0"/>
      <p:bldP spid="52230" grpId="0"/>
      <p:bldP spid="52231" grpId="0"/>
      <p:bldP spid="52232" grpId="0"/>
      <p:bldP spid="52233" grpId="0"/>
      <p:bldP spid="52234" grpId="0"/>
      <p:bldP spid="52235" grpId="0"/>
      <p:bldP spid="52236" grpId="0"/>
      <p:bldP spid="5223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2"/>
          <p:cNvSpPr>
            <a:spLocks noGrp="1"/>
          </p:cNvSpPr>
          <p:nvPr>
            <p:ph type="dt" sz="half" idx="11"/>
          </p:nvPr>
        </p:nvSpPr>
        <p:spPr/>
        <p:txBody>
          <a:bodyPr/>
          <a:lstStyle/>
          <a:p>
            <a:fld id="{B425AD15-D2E1-4F2F-9C0E-732A81386F1F}" type="datetime1">
              <a:rPr lang="zh-CN" altLang="en-US"/>
              <a:pPr/>
              <a:t>2012-05-14</a:t>
            </a:fld>
            <a:endParaRPr lang="en-US" altLang="zh-CN"/>
          </a:p>
        </p:txBody>
      </p:sp>
      <p:sp>
        <p:nvSpPr>
          <p:cNvPr id="125956" name="Text Box 4"/>
          <p:cNvSpPr txBox="1">
            <a:spLocks noChangeArrowheads="1"/>
          </p:cNvSpPr>
          <p:nvPr/>
        </p:nvSpPr>
        <p:spPr bwMode="gray">
          <a:xfrm>
            <a:off x="2051050" y="4437063"/>
            <a:ext cx="5545138" cy="1465262"/>
          </a:xfrm>
          <a:prstGeom prst="rect">
            <a:avLst/>
          </a:prstGeom>
          <a:noFill/>
          <a:ln w="9525">
            <a:noFill/>
            <a:miter lim="800000"/>
            <a:headEnd/>
            <a:tailEnd/>
          </a:ln>
          <a:effectLst/>
        </p:spPr>
        <p:txBody>
          <a:bodyPr>
            <a:spAutoFit/>
          </a:bodyPr>
          <a:lstStyle/>
          <a:p>
            <a:pPr>
              <a:spcBef>
                <a:spcPct val="50000"/>
              </a:spcBef>
            </a:pPr>
            <a:r>
              <a:rPr lang="zh-CN" altLang="en-US" sz="3600">
                <a:latin typeface="黑体" pitchFamily="49" charset="-122"/>
                <a:ea typeface="黑体" pitchFamily="49" charset="-122"/>
              </a:rPr>
              <a:t>变异的根本来源</a:t>
            </a:r>
            <a:r>
              <a:rPr lang="en-US" altLang="zh-CN" sz="3600">
                <a:latin typeface="黑体" pitchFamily="49" charset="-122"/>
                <a:ea typeface="黑体" pitchFamily="49" charset="-122"/>
              </a:rPr>
              <a:t>:</a:t>
            </a:r>
            <a:r>
              <a:rPr lang="zh-CN" altLang="en-US" sz="3600">
                <a:latin typeface="黑体" pitchFamily="49" charset="-122"/>
                <a:ea typeface="黑体" pitchFamily="49" charset="-122"/>
              </a:rPr>
              <a:t>基因突变</a:t>
            </a:r>
          </a:p>
          <a:p>
            <a:pPr>
              <a:spcBef>
                <a:spcPct val="50000"/>
              </a:spcBef>
            </a:pPr>
            <a:r>
              <a:rPr lang="zh-CN" altLang="en-US" sz="3600">
                <a:latin typeface="黑体" pitchFamily="49" charset="-122"/>
                <a:ea typeface="黑体" pitchFamily="49" charset="-122"/>
              </a:rPr>
              <a:t>变异的主要来源</a:t>
            </a:r>
            <a:r>
              <a:rPr lang="en-US" altLang="zh-CN" sz="3600">
                <a:latin typeface="黑体" pitchFamily="49" charset="-122"/>
                <a:ea typeface="黑体" pitchFamily="49" charset="-122"/>
              </a:rPr>
              <a:t>:</a:t>
            </a:r>
            <a:r>
              <a:rPr lang="zh-CN" altLang="en-US" sz="3600">
                <a:latin typeface="黑体" pitchFamily="49" charset="-122"/>
                <a:ea typeface="黑体" pitchFamily="49" charset="-122"/>
              </a:rPr>
              <a:t>基因重组</a:t>
            </a:r>
          </a:p>
        </p:txBody>
      </p:sp>
      <p:sp>
        <p:nvSpPr>
          <p:cNvPr id="125957" name="Text Box 5"/>
          <p:cNvSpPr txBox="1">
            <a:spLocks noChangeArrowheads="1"/>
          </p:cNvSpPr>
          <p:nvPr/>
        </p:nvSpPr>
        <p:spPr bwMode="gray">
          <a:xfrm>
            <a:off x="1547813" y="1700213"/>
            <a:ext cx="5040312" cy="2465387"/>
          </a:xfrm>
          <a:prstGeom prst="rect">
            <a:avLst/>
          </a:prstGeom>
          <a:noFill/>
          <a:ln w="9525">
            <a:noFill/>
            <a:miter lim="800000"/>
            <a:headEnd/>
            <a:tailEnd/>
          </a:ln>
          <a:effectLst/>
        </p:spPr>
        <p:txBody>
          <a:bodyPr>
            <a:spAutoFit/>
          </a:bodyPr>
          <a:lstStyle/>
          <a:p>
            <a:pPr>
              <a:spcBef>
                <a:spcPct val="50000"/>
              </a:spcBef>
            </a:pPr>
            <a:r>
              <a:rPr lang="zh-CN" altLang="en-US" sz="2400"/>
              <a:t>基因突变是一个基因发生了改变</a:t>
            </a:r>
            <a:r>
              <a:rPr lang="en-US" altLang="zh-CN" sz="2400"/>
              <a:t>,</a:t>
            </a:r>
            <a:r>
              <a:rPr lang="zh-CN" altLang="en-US" sz="2400"/>
              <a:t>产生新的等位基因（同一个字母大小写的改变）</a:t>
            </a:r>
          </a:p>
          <a:p>
            <a:pPr>
              <a:spcBef>
                <a:spcPct val="50000"/>
              </a:spcBef>
            </a:pPr>
            <a:r>
              <a:rPr lang="zh-CN" altLang="en-US" sz="2400"/>
              <a:t>基因重组是二个或二个以上的基因重新组合（二个或二个以上不同字母的重新组合）</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日期占位符 2"/>
          <p:cNvSpPr>
            <a:spLocks noGrp="1"/>
          </p:cNvSpPr>
          <p:nvPr>
            <p:ph type="dt" sz="half" idx="11"/>
          </p:nvPr>
        </p:nvSpPr>
        <p:spPr/>
        <p:txBody>
          <a:bodyPr/>
          <a:lstStyle/>
          <a:p>
            <a:fld id="{4867B4E8-A261-4700-87B3-920C70526C2B}" type="datetime1">
              <a:rPr lang="zh-CN" altLang="en-US"/>
              <a:pPr/>
              <a:t>2012-05-14</a:t>
            </a:fld>
            <a:endParaRPr lang="en-US" altLang="zh-CN"/>
          </a:p>
        </p:txBody>
      </p:sp>
      <p:sp>
        <p:nvSpPr>
          <p:cNvPr id="54274" name="Text Box 2"/>
          <p:cNvSpPr txBox="1">
            <a:spLocks noChangeArrowheads="1"/>
          </p:cNvSpPr>
          <p:nvPr/>
        </p:nvSpPr>
        <p:spPr bwMode="auto">
          <a:xfrm>
            <a:off x="646113" y="1665288"/>
            <a:ext cx="8102600" cy="4478337"/>
          </a:xfrm>
          <a:prstGeom prst="rect">
            <a:avLst/>
          </a:prstGeom>
          <a:noFill/>
          <a:ln w="9525">
            <a:noFill/>
            <a:miter lim="800000"/>
            <a:headEnd/>
            <a:tailEnd/>
          </a:ln>
          <a:effectLst/>
        </p:spPr>
        <p:txBody>
          <a:bodyPr>
            <a:spAutoFit/>
          </a:bodyPr>
          <a:lstStyle/>
          <a:p>
            <a:r>
              <a:rPr lang="en-US" altLang="zh-CN" sz="3200">
                <a:solidFill>
                  <a:srgbClr val="0000FF"/>
                </a:solidFill>
                <a:latin typeface="楷体_GB2312" pitchFamily="49" charset="-122"/>
                <a:ea typeface="楷体_GB2312" pitchFamily="49" charset="-122"/>
              </a:rPr>
              <a:t>1</a:t>
            </a:r>
            <a:r>
              <a:rPr lang="zh-CN" altLang="en-US" sz="3200">
                <a:solidFill>
                  <a:srgbClr val="0000FF"/>
                </a:solidFill>
                <a:latin typeface="楷体_GB2312" pitchFamily="49" charset="-122"/>
                <a:ea typeface="楷体_GB2312" pitchFamily="49" charset="-122"/>
              </a:rPr>
              <a:t>、生物变异的根本来源是　　</a:t>
            </a:r>
          </a:p>
          <a:p>
            <a:r>
              <a:rPr lang="zh-CN" altLang="en-US" sz="3200">
                <a:latin typeface="楷体_GB2312" pitchFamily="49" charset="-122"/>
                <a:ea typeface="楷体_GB2312" pitchFamily="49" charset="-122"/>
              </a:rPr>
              <a:t>  </a:t>
            </a:r>
            <a:r>
              <a:rPr lang="en-US" altLang="zh-CN" sz="3200">
                <a:latin typeface="楷体_GB2312" pitchFamily="49" charset="-122"/>
                <a:ea typeface="楷体_GB2312" pitchFamily="49" charset="-122"/>
              </a:rPr>
              <a:t>A</a:t>
            </a:r>
            <a:r>
              <a:rPr lang="zh-CN" altLang="en-US" sz="3200">
                <a:latin typeface="楷体_GB2312" pitchFamily="49" charset="-122"/>
                <a:ea typeface="楷体_GB2312" pitchFamily="49" charset="-122"/>
              </a:rPr>
              <a:t>．基因重组        </a:t>
            </a:r>
            <a:r>
              <a:rPr lang="en-US" altLang="zh-CN" sz="3200">
                <a:latin typeface="楷体_GB2312" pitchFamily="49" charset="-122"/>
                <a:ea typeface="楷体_GB2312" pitchFamily="49" charset="-122"/>
              </a:rPr>
              <a:t>B</a:t>
            </a:r>
            <a:r>
              <a:rPr lang="zh-CN" altLang="en-US" sz="3200">
                <a:latin typeface="楷体_GB2312" pitchFamily="49" charset="-122"/>
                <a:ea typeface="楷体_GB2312" pitchFamily="49" charset="-122"/>
              </a:rPr>
              <a:t>．染色体数目变异　     </a:t>
            </a:r>
          </a:p>
          <a:p>
            <a:r>
              <a:rPr lang="zh-CN" altLang="en-US" sz="3200">
                <a:latin typeface="楷体_GB2312" pitchFamily="49" charset="-122"/>
                <a:ea typeface="楷体_GB2312" pitchFamily="49" charset="-122"/>
              </a:rPr>
              <a:t>  </a:t>
            </a:r>
            <a:r>
              <a:rPr lang="en-US" altLang="zh-CN" sz="3200">
                <a:latin typeface="楷体_GB2312" pitchFamily="49" charset="-122"/>
                <a:ea typeface="楷体_GB2312" pitchFamily="49" charset="-122"/>
              </a:rPr>
              <a:t>C</a:t>
            </a:r>
            <a:r>
              <a:rPr lang="zh-CN" altLang="en-US" sz="3200">
                <a:latin typeface="楷体_GB2312" pitchFamily="49" charset="-122"/>
                <a:ea typeface="楷体_GB2312" pitchFamily="49" charset="-122"/>
              </a:rPr>
              <a:t>．染色体结构变异　</a:t>
            </a:r>
            <a:r>
              <a:rPr lang="en-US" altLang="zh-CN" sz="3200">
                <a:latin typeface="楷体_GB2312" pitchFamily="49" charset="-122"/>
                <a:ea typeface="楷体_GB2312" pitchFamily="49" charset="-122"/>
              </a:rPr>
              <a:t>D</a:t>
            </a:r>
            <a:r>
              <a:rPr lang="zh-CN" altLang="en-US" sz="3200">
                <a:latin typeface="楷体_GB2312" pitchFamily="49" charset="-122"/>
                <a:ea typeface="楷体_GB2312" pitchFamily="49" charset="-122"/>
              </a:rPr>
              <a:t>．基因突变</a:t>
            </a:r>
          </a:p>
          <a:p>
            <a:endParaRPr lang="zh-CN" altLang="en-US" sz="3200">
              <a:latin typeface="楷体_GB2312" pitchFamily="49" charset="-122"/>
              <a:ea typeface="楷体_GB2312" pitchFamily="49" charset="-122"/>
            </a:endParaRPr>
          </a:p>
          <a:p>
            <a:r>
              <a:rPr lang="en-US" altLang="zh-CN" sz="3200">
                <a:solidFill>
                  <a:srgbClr val="0000FF"/>
                </a:solidFill>
                <a:latin typeface="楷体_GB2312" pitchFamily="49" charset="-122"/>
                <a:ea typeface="楷体_GB2312" pitchFamily="49" charset="-122"/>
              </a:rPr>
              <a:t>2</a:t>
            </a:r>
            <a:r>
              <a:rPr lang="zh-CN" altLang="en-US" sz="3200">
                <a:solidFill>
                  <a:srgbClr val="0000FF"/>
                </a:solidFill>
                <a:latin typeface="楷体_GB2312" pitchFamily="49" charset="-122"/>
                <a:ea typeface="楷体_GB2312" pitchFamily="49" charset="-122"/>
              </a:rPr>
              <a:t>、基因重组发生在</a:t>
            </a:r>
          </a:p>
          <a:p>
            <a:r>
              <a:rPr lang="zh-CN" altLang="en-US" sz="3200">
                <a:latin typeface="楷体_GB2312" pitchFamily="49" charset="-122"/>
                <a:ea typeface="楷体_GB2312" pitchFamily="49" charset="-122"/>
              </a:rPr>
              <a:t> </a:t>
            </a:r>
            <a:r>
              <a:rPr lang="en-US" altLang="zh-CN" sz="3200">
                <a:solidFill>
                  <a:srgbClr val="003300"/>
                </a:solidFill>
                <a:latin typeface="楷体_GB2312" pitchFamily="49" charset="-122"/>
                <a:ea typeface="楷体_GB2312" pitchFamily="49" charset="-122"/>
              </a:rPr>
              <a:t>A</a:t>
            </a:r>
            <a:r>
              <a:rPr lang="zh-CN" altLang="en-US" sz="3200">
                <a:solidFill>
                  <a:srgbClr val="003300"/>
                </a:solidFill>
                <a:latin typeface="楷体_GB2312" pitchFamily="49" charset="-122"/>
                <a:ea typeface="楷体_GB2312" pitchFamily="49" charset="-122"/>
              </a:rPr>
              <a:t>．减数分裂形成配子的过程中　　</a:t>
            </a:r>
          </a:p>
          <a:p>
            <a:r>
              <a:rPr lang="zh-CN" altLang="en-US" sz="3200">
                <a:solidFill>
                  <a:srgbClr val="003300"/>
                </a:solidFill>
                <a:latin typeface="楷体_GB2312" pitchFamily="49" charset="-122"/>
                <a:ea typeface="楷体_GB2312" pitchFamily="49" charset="-122"/>
              </a:rPr>
              <a:t> </a:t>
            </a:r>
            <a:r>
              <a:rPr lang="en-US" altLang="zh-CN" sz="3200">
                <a:solidFill>
                  <a:srgbClr val="003300"/>
                </a:solidFill>
                <a:latin typeface="楷体_GB2312" pitchFamily="49" charset="-122"/>
                <a:ea typeface="楷体_GB2312" pitchFamily="49" charset="-122"/>
              </a:rPr>
              <a:t>B</a:t>
            </a:r>
            <a:r>
              <a:rPr lang="zh-CN" altLang="en-US" sz="3200">
                <a:solidFill>
                  <a:srgbClr val="003300"/>
                </a:solidFill>
                <a:latin typeface="楷体_GB2312" pitchFamily="49" charset="-122"/>
                <a:ea typeface="楷体_GB2312" pitchFamily="49" charset="-122"/>
              </a:rPr>
              <a:t>．受精作用形成受精卵的过程中</a:t>
            </a:r>
          </a:p>
          <a:p>
            <a:r>
              <a:rPr lang="zh-CN" altLang="en-US" sz="3200">
                <a:solidFill>
                  <a:srgbClr val="003300"/>
                </a:solidFill>
                <a:latin typeface="楷体_GB2312" pitchFamily="49" charset="-122"/>
                <a:ea typeface="楷体_GB2312" pitchFamily="49" charset="-122"/>
              </a:rPr>
              <a:t> </a:t>
            </a:r>
            <a:r>
              <a:rPr lang="en-US" altLang="zh-CN" sz="3200">
                <a:solidFill>
                  <a:srgbClr val="003300"/>
                </a:solidFill>
                <a:latin typeface="楷体_GB2312" pitchFamily="49" charset="-122"/>
                <a:ea typeface="楷体_GB2312" pitchFamily="49" charset="-122"/>
              </a:rPr>
              <a:t>C</a:t>
            </a:r>
            <a:r>
              <a:rPr lang="zh-CN" altLang="en-US" sz="3200">
                <a:solidFill>
                  <a:srgbClr val="003300"/>
                </a:solidFill>
                <a:latin typeface="楷体_GB2312" pitchFamily="49" charset="-122"/>
                <a:ea typeface="楷体_GB2312" pitchFamily="49" charset="-122"/>
              </a:rPr>
              <a:t>．有丝分裂形成子细胞的过程中　　</a:t>
            </a:r>
          </a:p>
          <a:p>
            <a:r>
              <a:rPr lang="zh-CN" altLang="en-US" sz="3200">
                <a:solidFill>
                  <a:srgbClr val="003300"/>
                </a:solidFill>
                <a:latin typeface="楷体_GB2312" pitchFamily="49" charset="-122"/>
                <a:ea typeface="楷体_GB2312" pitchFamily="49" charset="-122"/>
              </a:rPr>
              <a:t> </a:t>
            </a:r>
            <a:r>
              <a:rPr lang="en-US" altLang="zh-CN" sz="3200">
                <a:solidFill>
                  <a:srgbClr val="003300"/>
                </a:solidFill>
                <a:latin typeface="楷体_GB2312" pitchFamily="49" charset="-122"/>
                <a:ea typeface="楷体_GB2312" pitchFamily="49" charset="-122"/>
              </a:rPr>
              <a:t>D</a:t>
            </a:r>
            <a:r>
              <a:rPr lang="zh-CN" altLang="en-US" sz="3200">
                <a:solidFill>
                  <a:srgbClr val="003300"/>
                </a:solidFill>
                <a:latin typeface="楷体_GB2312" pitchFamily="49" charset="-122"/>
                <a:ea typeface="楷体_GB2312" pitchFamily="49" charset="-122"/>
              </a:rPr>
              <a:t>．通过嫁接，砧木和接穗愈合的过程中</a:t>
            </a:r>
            <a:endParaRPr lang="zh-CN" altLang="en-US" sz="3200">
              <a:latin typeface="楷体_GB2312" pitchFamily="49" charset="-122"/>
              <a:ea typeface="楷体_GB2312" pitchFamily="49" charset="-122"/>
            </a:endParaRPr>
          </a:p>
        </p:txBody>
      </p:sp>
      <p:sp>
        <p:nvSpPr>
          <p:cNvPr id="54275" name="Text Box 3"/>
          <p:cNvSpPr txBox="1">
            <a:spLocks noChangeArrowheads="1"/>
          </p:cNvSpPr>
          <p:nvPr/>
        </p:nvSpPr>
        <p:spPr bwMode="gray">
          <a:xfrm>
            <a:off x="7620000" y="6491288"/>
            <a:ext cx="1143000" cy="366712"/>
          </a:xfrm>
          <a:prstGeom prst="rect">
            <a:avLst/>
          </a:prstGeom>
          <a:solidFill>
            <a:schemeClr val="bg1"/>
          </a:solidFill>
          <a:ln w="9525">
            <a:noFill/>
            <a:miter lim="800000"/>
            <a:headEnd/>
            <a:tailEnd/>
          </a:ln>
          <a:effectLst/>
        </p:spPr>
        <p:txBody>
          <a:bodyPr>
            <a:spAutoFit/>
          </a:bodyPr>
          <a:lstStyle/>
          <a:p>
            <a:pPr>
              <a:spcBef>
                <a:spcPct val="50000"/>
              </a:spcBef>
            </a:pPr>
            <a:endParaRPr lang="zh-CN" altLang="zh-CN">
              <a:ea typeface="宋体" pitchFamily="2" charset="-122"/>
            </a:endParaRPr>
          </a:p>
        </p:txBody>
      </p:sp>
      <p:grpSp>
        <p:nvGrpSpPr>
          <p:cNvPr id="54276" name="Group 4"/>
          <p:cNvGrpSpPr>
            <a:grpSpLocks/>
          </p:cNvGrpSpPr>
          <p:nvPr/>
        </p:nvGrpSpPr>
        <p:grpSpPr bwMode="auto">
          <a:xfrm>
            <a:off x="2951163" y="584200"/>
            <a:ext cx="3048000" cy="685800"/>
            <a:chOff x="1680" y="0"/>
            <a:chExt cx="1920" cy="432"/>
          </a:xfrm>
        </p:grpSpPr>
        <p:sp>
          <p:nvSpPr>
            <p:cNvPr id="54277" name="AutoShape 5"/>
            <p:cNvSpPr>
              <a:spLocks noChangeArrowheads="1"/>
            </p:cNvSpPr>
            <p:nvPr/>
          </p:nvSpPr>
          <p:spPr bwMode="auto">
            <a:xfrm>
              <a:off x="1680" y="0"/>
              <a:ext cx="1920" cy="432"/>
            </a:xfrm>
            <a:prstGeom prst="ellipseRibbon2">
              <a:avLst>
                <a:gd name="adj1" fmla="val 25000"/>
                <a:gd name="adj2" fmla="val 50000"/>
                <a:gd name="adj3" fmla="val 12500"/>
              </a:avLst>
            </a:prstGeom>
            <a:gradFill rotWithShape="1">
              <a:gsLst>
                <a:gs pos="0">
                  <a:schemeClr val="accent1">
                    <a:gamma/>
                    <a:shade val="54118"/>
                    <a:invGamma/>
                  </a:schemeClr>
                </a:gs>
                <a:gs pos="50000">
                  <a:schemeClr val="accent1"/>
                </a:gs>
                <a:gs pos="100000">
                  <a:schemeClr val="accent1">
                    <a:gamma/>
                    <a:shade val="54118"/>
                    <a:invGamma/>
                  </a:schemeClr>
                </a:gs>
              </a:gsLst>
              <a:lin ang="0" scaled="1"/>
            </a:gradFill>
            <a:ln w="3175">
              <a:solidFill>
                <a:schemeClr val="tx2"/>
              </a:solidFill>
              <a:round/>
              <a:headEnd/>
              <a:tailEnd/>
            </a:ln>
            <a:effectLst/>
          </p:spPr>
          <p:txBody>
            <a:bodyPr wrap="none" anchor="ctr"/>
            <a:lstStyle/>
            <a:p>
              <a:pPr algn="ctr"/>
              <a:endParaRPr lang="zh-CN" altLang="zh-CN">
                <a:solidFill>
                  <a:schemeClr val="hlink"/>
                </a:solidFill>
                <a:ea typeface="宋体" pitchFamily="2" charset="-122"/>
              </a:endParaRPr>
            </a:p>
          </p:txBody>
        </p:sp>
        <p:sp>
          <p:nvSpPr>
            <p:cNvPr id="54278" name="Text Box 6"/>
            <p:cNvSpPr txBox="1">
              <a:spLocks noChangeArrowheads="1"/>
            </p:cNvSpPr>
            <p:nvPr/>
          </p:nvSpPr>
          <p:spPr bwMode="auto">
            <a:xfrm>
              <a:off x="2016" y="0"/>
              <a:ext cx="1248" cy="327"/>
            </a:xfrm>
            <a:prstGeom prst="rect">
              <a:avLst/>
            </a:prstGeom>
            <a:noFill/>
            <a:ln w="9525">
              <a:noFill/>
              <a:miter lim="800000"/>
              <a:headEnd/>
              <a:tailEnd/>
            </a:ln>
            <a:effectLst/>
          </p:spPr>
          <p:txBody>
            <a:bodyPr>
              <a:spAutoFit/>
            </a:bodyPr>
            <a:lstStyle/>
            <a:p>
              <a:pPr algn="ctr">
                <a:spcBef>
                  <a:spcPct val="50000"/>
                </a:spcBef>
              </a:pPr>
              <a:r>
                <a:rPr lang="zh-CN" altLang="en-US" sz="2800">
                  <a:solidFill>
                    <a:schemeClr val="hlink"/>
                  </a:solidFill>
                  <a:latin typeface="楷体_GB2312" pitchFamily="49" charset="-122"/>
                  <a:ea typeface="楷体_GB2312" pitchFamily="49" charset="-122"/>
                </a:rPr>
                <a:t>课堂巩固</a:t>
              </a:r>
            </a:p>
          </p:txBody>
        </p:sp>
      </p:grpSp>
      <p:sp>
        <p:nvSpPr>
          <p:cNvPr id="54279" name="Text Box 7"/>
          <p:cNvSpPr txBox="1">
            <a:spLocks noChangeArrowheads="1"/>
          </p:cNvSpPr>
          <p:nvPr/>
        </p:nvSpPr>
        <p:spPr bwMode="gray">
          <a:xfrm>
            <a:off x="7092950" y="1700213"/>
            <a:ext cx="647700" cy="641350"/>
          </a:xfrm>
          <a:prstGeom prst="rect">
            <a:avLst/>
          </a:prstGeom>
          <a:noFill/>
          <a:ln w="9525">
            <a:noFill/>
            <a:miter lim="800000"/>
            <a:headEnd/>
            <a:tailEnd/>
          </a:ln>
          <a:effectLst/>
        </p:spPr>
        <p:txBody>
          <a:bodyPr>
            <a:spAutoFit/>
          </a:bodyPr>
          <a:lstStyle/>
          <a:p>
            <a:pPr>
              <a:spcBef>
                <a:spcPct val="50000"/>
              </a:spcBef>
            </a:pPr>
            <a:r>
              <a:rPr lang="en-US" altLang="zh-CN" sz="3600">
                <a:solidFill>
                  <a:srgbClr val="FF0000"/>
                </a:solidFill>
                <a:ea typeface="宋体" pitchFamily="2" charset="-122"/>
              </a:rPr>
              <a:t>D</a:t>
            </a:r>
          </a:p>
        </p:txBody>
      </p:sp>
      <p:sp>
        <p:nvSpPr>
          <p:cNvPr id="54280" name="Text Box 8"/>
          <p:cNvSpPr txBox="1">
            <a:spLocks noChangeArrowheads="1"/>
          </p:cNvSpPr>
          <p:nvPr/>
        </p:nvSpPr>
        <p:spPr bwMode="gray">
          <a:xfrm>
            <a:off x="7127875" y="3608388"/>
            <a:ext cx="576263" cy="641350"/>
          </a:xfrm>
          <a:prstGeom prst="rect">
            <a:avLst/>
          </a:prstGeom>
          <a:noFill/>
          <a:ln w="9525">
            <a:noFill/>
            <a:miter lim="800000"/>
            <a:headEnd/>
            <a:tailEnd/>
          </a:ln>
          <a:effectLst/>
        </p:spPr>
        <p:txBody>
          <a:bodyPr>
            <a:spAutoFit/>
          </a:bodyPr>
          <a:lstStyle/>
          <a:p>
            <a:pPr>
              <a:spcBef>
                <a:spcPct val="50000"/>
              </a:spcBef>
            </a:pPr>
            <a:r>
              <a:rPr lang="en-US" altLang="zh-CN" sz="3600">
                <a:solidFill>
                  <a:srgbClr val="FF0000"/>
                </a:solidFill>
                <a:ea typeface="宋体" pitchFamily="2" charset="-122"/>
              </a:rPr>
              <a:t>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4279"/>
                                        </p:tgtEl>
                                        <p:attrNameLst>
                                          <p:attrName>style.visibility</p:attrName>
                                        </p:attrNameLst>
                                      </p:cBhvr>
                                      <p:to>
                                        <p:strVal val="visible"/>
                                      </p:to>
                                    </p:set>
                                    <p:animEffect transition="in" filter="slide(fromBottom)">
                                      <p:cBhvr>
                                        <p:cTn id="7" dur="500"/>
                                        <p:tgtEl>
                                          <p:spTgt spid="54279"/>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54280"/>
                                        </p:tgtEl>
                                        <p:attrNameLst>
                                          <p:attrName>style.visibility</p:attrName>
                                        </p:attrNameLst>
                                      </p:cBhvr>
                                      <p:to>
                                        <p:strVal val="visible"/>
                                      </p:to>
                                    </p:set>
                                    <p:animEffect transition="in" filter="slide(fromBottom)">
                                      <p:cBhvr>
                                        <p:cTn id="12" dur="500"/>
                                        <p:tgtEl>
                                          <p:spTgt spid="542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9" grpId="0"/>
      <p:bldP spid="5428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2"/>
          <p:cNvSpPr>
            <a:spLocks noGrp="1"/>
          </p:cNvSpPr>
          <p:nvPr>
            <p:ph type="dt" sz="half" idx="11"/>
          </p:nvPr>
        </p:nvSpPr>
        <p:spPr/>
        <p:txBody>
          <a:bodyPr/>
          <a:lstStyle/>
          <a:p>
            <a:fld id="{F3EB179F-5572-4FC0-9CFA-A862F0756631}" type="datetime1">
              <a:rPr lang="zh-CN" altLang="en-US"/>
              <a:pPr/>
              <a:t>2012-05-14</a:t>
            </a:fld>
            <a:endParaRPr lang="en-US" altLang="zh-CN"/>
          </a:p>
        </p:txBody>
      </p:sp>
      <p:sp>
        <p:nvSpPr>
          <p:cNvPr id="56322" name="Rectangle 2"/>
          <p:cNvSpPr>
            <a:spLocks noChangeArrowheads="1"/>
          </p:cNvSpPr>
          <p:nvPr/>
        </p:nvSpPr>
        <p:spPr bwMode="auto">
          <a:xfrm>
            <a:off x="539750" y="1592263"/>
            <a:ext cx="7589838" cy="2676525"/>
          </a:xfrm>
          <a:prstGeom prst="rect">
            <a:avLst/>
          </a:prstGeom>
          <a:noFill/>
          <a:ln w="9525">
            <a:noFill/>
            <a:miter lim="800000"/>
            <a:headEnd/>
            <a:tailEnd/>
          </a:ln>
          <a:effectLst/>
        </p:spPr>
        <p:txBody>
          <a:bodyPr>
            <a:spAutoFit/>
          </a:bodyPr>
          <a:lstStyle/>
          <a:p>
            <a:pPr>
              <a:lnSpc>
                <a:spcPct val="110000"/>
              </a:lnSpc>
              <a:buClr>
                <a:schemeClr val="hlink"/>
              </a:buClr>
              <a:buSzPct val="70000"/>
              <a:buFont typeface="Wingdings" pitchFamily="2" charset="2"/>
              <a:buNone/>
            </a:pPr>
            <a:r>
              <a:rPr lang="en-US" altLang="zh-CN" sz="3200">
                <a:solidFill>
                  <a:srgbClr val="0000FF"/>
                </a:solidFill>
                <a:latin typeface="楷体_GB2312" pitchFamily="49" charset="-122"/>
                <a:ea typeface="楷体_GB2312" pitchFamily="49" charset="-122"/>
              </a:rPr>
              <a:t>3</a:t>
            </a:r>
            <a:r>
              <a:rPr lang="zh-CN" altLang="en-US" sz="3200">
                <a:solidFill>
                  <a:srgbClr val="0000FF"/>
                </a:solidFill>
                <a:latin typeface="楷体_GB2312" pitchFamily="49" charset="-122"/>
                <a:ea typeface="楷体_GB2312" pitchFamily="49" charset="-122"/>
              </a:rPr>
              <a:t>、某自花传粉植物连续几代开红花，一次开出一朵白花，白花的后代全开白花，其原因是</a:t>
            </a:r>
            <a:r>
              <a:rPr lang="zh-CN" altLang="en-US" sz="3200">
                <a:latin typeface="楷体_GB2312" pitchFamily="49" charset="-122"/>
                <a:ea typeface="楷体_GB2312" pitchFamily="49" charset="-122"/>
              </a:rPr>
              <a:t> </a:t>
            </a:r>
          </a:p>
          <a:p>
            <a:r>
              <a:rPr lang="zh-CN" altLang="en-US" sz="3200">
                <a:latin typeface="楷体_GB2312" pitchFamily="49" charset="-122"/>
                <a:ea typeface="楷体_GB2312" pitchFamily="49" charset="-122"/>
              </a:rPr>
              <a:t>  </a:t>
            </a:r>
            <a:r>
              <a:rPr lang="en-US" altLang="zh-CN" sz="3200">
                <a:latin typeface="楷体_GB2312" pitchFamily="49" charset="-122"/>
                <a:ea typeface="楷体_GB2312" pitchFamily="49" charset="-122"/>
              </a:rPr>
              <a:t>A</a:t>
            </a:r>
            <a:r>
              <a:rPr lang="zh-CN" altLang="en-US" sz="3200">
                <a:latin typeface="楷体_GB2312" pitchFamily="49" charset="-122"/>
                <a:ea typeface="楷体_GB2312" pitchFamily="49" charset="-122"/>
              </a:rPr>
              <a:t>．基因突变       </a:t>
            </a:r>
            <a:r>
              <a:rPr lang="en-US" altLang="zh-CN" sz="3200">
                <a:latin typeface="楷体_GB2312" pitchFamily="49" charset="-122"/>
                <a:ea typeface="楷体_GB2312" pitchFamily="49" charset="-122"/>
              </a:rPr>
              <a:t>B</a:t>
            </a:r>
            <a:r>
              <a:rPr lang="zh-CN" altLang="en-US" sz="3200">
                <a:latin typeface="楷体_GB2312" pitchFamily="49" charset="-122"/>
                <a:ea typeface="楷体_GB2312" pitchFamily="49" charset="-122"/>
              </a:rPr>
              <a:t>．基因重组</a:t>
            </a:r>
          </a:p>
          <a:p>
            <a:r>
              <a:rPr lang="zh-CN" altLang="en-US" sz="3200">
                <a:latin typeface="楷体_GB2312" pitchFamily="49" charset="-122"/>
                <a:ea typeface="楷体_GB2312" pitchFamily="49" charset="-122"/>
              </a:rPr>
              <a:t>  </a:t>
            </a:r>
            <a:r>
              <a:rPr lang="en-US" altLang="zh-CN" sz="3200">
                <a:latin typeface="楷体_GB2312" pitchFamily="49" charset="-122"/>
                <a:ea typeface="楷体_GB2312" pitchFamily="49" charset="-122"/>
              </a:rPr>
              <a:t>C</a:t>
            </a:r>
            <a:r>
              <a:rPr lang="zh-CN" altLang="en-US" sz="3200">
                <a:latin typeface="楷体_GB2312" pitchFamily="49" charset="-122"/>
                <a:ea typeface="楷体_GB2312" pitchFamily="49" charset="-122"/>
              </a:rPr>
              <a:t>．基因分离       </a:t>
            </a:r>
            <a:r>
              <a:rPr lang="en-US" altLang="zh-CN" sz="3200">
                <a:latin typeface="楷体_GB2312" pitchFamily="49" charset="-122"/>
                <a:ea typeface="楷体_GB2312" pitchFamily="49" charset="-122"/>
              </a:rPr>
              <a:t>D</a:t>
            </a:r>
            <a:r>
              <a:rPr lang="zh-CN" altLang="en-US" sz="3200">
                <a:latin typeface="楷体_GB2312" pitchFamily="49" charset="-122"/>
                <a:ea typeface="楷体_GB2312" pitchFamily="49" charset="-122"/>
              </a:rPr>
              <a:t>．环境影响</a:t>
            </a:r>
          </a:p>
        </p:txBody>
      </p:sp>
      <p:sp>
        <p:nvSpPr>
          <p:cNvPr id="56323" name="Text Box 3"/>
          <p:cNvSpPr txBox="1">
            <a:spLocks noChangeArrowheads="1"/>
          </p:cNvSpPr>
          <p:nvPr/>
        </p:nvSpPr>
        <p:spPr bwMode="gray">
          <a:xfrm>
            <a:off x="7620000" y="6491288"/>
            <a:ext cx="1143000" cy="366712"/>
          </a:xfrm>
          <a:prstGeom prst="rect">
            <a:avLst/>
          </a:prstGeom>
          <a:solidFill>
            <a:schemeClr val="bg1"/>
          </a:solidFill>
          <a:ln w="9525">
            <a:noFill/>
            <a:miter lim="800000"/>
            <a:headEnd/>
            <a:tailEnd/>
          </a:ln>
          <a:effectLst/>
        </p:spPr>
        <p:txBody>
          <a:bodyPr>
            <a:spAutoFit/>
          </a:bodyPr>
          <a:lstStyle/>
          <a:p>
            <a:pPr>
              <a:spcBef>
                <a:spcPct val="50000"/>
              </a:spcBef>
            </a:pPr>
            <a:endParaRPr lang="zh-CN" altLang="zh-CN">
              <a:ea typeface="宋体" pitchFamily="2" charset="-122"/>
            </a:endParaRPr>
          </a:p>
        </p:txBody>
      </p:sp>
      <p:sp>
        <p:nvSpPr>
          <p:cNvPr id="56324" name="Text Box 4"/>
          <p:cNvSpPr txBox="1">
            <a:spLocks noChangeArrowheads="1"/>
          </p:cNvSpPr>
          <p:nvPr/>
        </p:nvSpPr>
        <p:spPr bwMode="gray">
          <a:xfrm>
            <a:off x="7524750" y="2816225"/>
            <a:ext cx="609600" cy="641350"/>
          </a:xfrm>
          <a:prstGeom prst="rect">
            <a:avLst/>
          </a:prstGeom>
          <a:noFill/>
          <a:ln w="9525">
            <a:noFill/>
            <a:miter lim="800000"/>
            <a:headEnd/>
            <a:tailEnd/>
          </a:ln>
          <a:effectLst/>
        </p:spPr>
        <p:txBody>
          <a:bodyPr>
            <a:spAutoFit/>
          </a:bodyPr>
          <a:lstStyle/>
          <a:p>
            <a:pPr>
              <a:spcBef>
                <a:spcPct val="50000"/>
              </a:spcBef>
            </a:pPr>
            <a:r>
              <a:rPr lang="en-US" altLang="zh-CN" sz="3600">
                <a:solidFill>
                  <a:srgbClr val="FF0000"/>
                </a:solidFill>
                <a:ea typeface="宋体" pitchFamily="2" charset="-122"/>
              </a:rPr>
              <a:t>A</a:t>
            </a:r>
          </a:p>
        </p:txBody>
      </p:sp>
      <p:sp>
        <p:nvSpPr>
          <p:cNvPr id="56325" name="Text Box 5"/>
          <p:cNvSpPr txBox="1">
            <a:spLocks noChangeArrowheads="1"/>
          </p:cNvSpPr>
          <p:nvPr/>
        </p:nvSpPr>
        <p:spPr bwMode="auto">
          <a:xfrm>
            <a:off x="503238" y="4329113"/>
            <a:ext cx="8424862" cy="2041525"/>
          </a:xfrm>
          <a:prstGeom prst="rect">
            <a:avLst/>
          </a:prstGeom>
          <a:noFill/>
          <a:ln w="9525">
            <a:noFill/>
            <a:miter lim="800000"/>
            <a:headEnd/>
            <a:tailEnd/>
          </a:ln>
          <a:effectLst/>
        </p:spPr>
        <p:txBody>
          <a:bodyPr>
            <a:spAutoFit/>
          </a:bodyPr>
          <a:lstStyle/>
          <a:p>
            <a:r>
              <a:rPr lang="en-US" altLang="zh-CN" sz="3200">
                <a:solidFill>
                  <a:srgbClr val="0000FF"/>
                </a:solidFill>
                <a:latin typeface="楷体_GB2312" pitchFamily="49" charset="-122"/>
                <a:ea typeface="楷体_GB2312" pitchFamily="49" charset="-122"/>
              </a:rPr>
              <a:t>4</a:t>
            </a:r>
            <a:r>
              <a:rPr lang="zh-CN" altLang="en-US" sz="3200">
                <a:solidFill>
                  <a:srgbClr val="0000FF"/>
                </a:solidFill>
                <a:latin typeface="楷体_GB2312" pitchFamily="49" charset="-122"/>
                <a:ea typeface="楷体_GB2312" pitchFamily="49" charset="-122"/>
              </a:rPr>
              <a:t>、上眼睑下垂是一种显性遗传病</a:t>
            </a:r>
            <a:r>
              <a:rPr lang="en-US" altLang="zh-CN" sz="3200">
                <a:solidFill>
                  <a:srgbClr val="0000FF"/>
                </a:solidFill>
                <a:latin typeface="楷体_GB2312" pitchFamily="49" charset="-122"/>
                <a:ea typeface="楷体_GB2312" pitchFamily="49" charset="-122"/>
              </a:rPr>
              <a:t>,</a:t>
            </a:r>
            <a:r>
              <a:rPr lang="zh-CN" altLang="en-US" sz="3200">
                <a:solidFill>
                  <a:srgbClr val="0000FF"/>
                </a:solidFill>
                <a:latin typeface="楷体_GB2312" pitchFamily="49" charset="-122"/>
                <a:ea typeface="楷体_GB2312" pitchFamily="49" charset="-122"/>
              </a:rPr>
              <a:t>某一男性患者</a:t>
            </a:r>
            <a:r>
              <a:rPr lang="en-US" altLang="zh-CN" sz="3200">
                <a:solidFill>
                  <a:srgbClr val="0000FF"/>
                </a:solidFill>
                <a:latin typeface="楷体_GB2312" pitchFamily="49" charset="-122"/>
                <a:ea typeface="楷体_GB2312" pitchFamily="49" charset="-122"/>
              </a:rPr>
              <a:t>,</a:t>
            </a:r>
            <a:r>
              <a:rPr lang="zh-CN" altLang="en-US" sz="3200">
                <a:solidFill>
                  <a:srgbClr val="0000FF"/>
                </a:solidFill>
                <a:latin typeface="楷体_GB2312" pitchFamily="49" charset="-122"/>
                <a:ea typeface="楷体_GB2312" pitchFamily="49" charset="-122"/>
              </a:rPr>
              <a:t>其父母正常，请判断这人性状最可能是</a:t>
            </a:r>
          </a:p>
          <a:p>
            <a:r>
              <a:rPr lang="zh-CN" altLang="en-US" sz="3200">
                <a:latin typeface="楷体_GB2312" pitchFamily="49" charset="-122"/>
                <a:ea typeface="楷体_GB2312" pitchFamily="49" charset="-122"/>
              </a:rPr>
              <a:t> </a:t>
            </a:r>
            <a:r>
              <a:rPr lang="en-US" altLang="zh-CN" sz="3200">
                <a:latin typeface="楷体_GB2312" pitchFamily="49" charset="-122"/>
                <a:ea typeface="楷体_GB2312" pitchFamily="49" charset="-122"/>
              </a:rPr>
              <a:t>A.</a:t>
            </a:r>
            <a:r>
              <a:rPr lang="zh-CN" altLang="en-US" sz="3200">
                <a:latin typeface="楷体_GB2312" pitchFamily="49" charset="-122"/>
                <a:ea typeface="楷体_GB2312" pitchFamily="49" charset="-122"/>
              </a:rPr>
              <a:t>伴性遗传          </a:t>
            </a:r>
            <a:r>
              <a:rPr lang="en-US" altLang="zh-CN" sz="3200">
                <a:latin typeface="楷体_GB2312" pitchFamily="49" charset="-122"/>
                <a:ea typeface="楷体_GB2312" pitchFamily="49" charset="-122"/>
              </a:rPr>
              <a:t>B.</a:t>
            </a:r>
            <a:r>
              <a:rPr lang="zh-CN" altLang="en-US" sz="3200">
                <a:latin typeface="楷体_GB2312" pitchFamily="49" charset="-122"/>
                <a:ea typeface="楷体_GB2312" pitchFamily="49" charset="-122"/>
              </a:rPr>
              <a:t>常染色体遗传</a:t>
            </a:r>
          </a:p>
          <a:p>
            <a:r>
              <a:rPr lang="zh-CN" altLang="en-US" sz="3200">
                <a:latin typeface="楷体_GB2312" pitchFamily="49" charset="-122"/>
                <a:ea typeface="楷体_GB2312" pitchFamily="49" charset="-122"/>
              </a:rPr>
              <a:t> </a:t>
            </a:r>
            <a:r>
              <a:rPr lang="en-US" altLang="zh-CN" sz="3200">
                <a:latin typeface="楷体_GB2312" pitchFamily="49" charset="-122"/>
                <a:ea typeface="楷体_GB2312" pitchFamily="49" charset="-122"/>
              </a:rPr>
              <a:t>C.</a:t>
            </a:r>
            <a:r>
              <a:rPr lang="zh-CN" altLang="en-US" sz="3200">
                <a:latin typeface="楷体_GB2312" pitchFamily="49" charset="-122"/>
                <a:ea typeface="楷体_GB2312" pitchFamily="49" charset="-122"/>
              </a:rPr>
              <a:t>基因突变          </a:t>
            </a:r>
            <a:r>
              <a:rPr lang="en-US" altLang="zh-CN" sz="3200">
                <a:latin typeface="楷体_GB2312" pitchFamily="49" charset="-122"/>
                <a:ea typeface="楷体_GB2312" pitchFamily="49" charset="-122"/>
              </a:rPr>
              <a:t>D.</a:t>
            </a:r>
            <a:r>
              <a:rPr lang="zh-CN" altLang="en-US" sz="3200">
                <a:latin typeface="楷体_GB2312" pitchFamily="49" charset="-122"/>
                <a:ea typeface="楷体_GB2312" pitchFamily="49" charset="-122"/>
              </a:rPr>
              <a:t>基因重组</a:t>
            </a:r>
          </a:p>
        </p:txBody>
      </p:sp>
      <p:sp>
        <p:nvSpPr>
          <p:cNvPr id="56326" name="Text Box 6"/>
          <p:cNvSpPr txBox="1">
            <a:spLocks noChangeArrowheads="1"/>
          </p:cNvSpPr>
          <p:nvPr/>
        </p:nvSpPr>
        <p:spPr bwMode="gray">
          <a:xfrm>
            <a:off x="8229600" y="4868863"/>
            <a:ext cx="914400" cy="641350"/>
          </a:xfrm>
          <a:prstGeom prst="rect">
            <a:avLst/>
          </a:prstGeom>
          <a:noFill/>
          <a:ln w="9525">
            <a:noFill/>
            <a:miter lim="800000"/>
            <a:headEnd/>
            <a:tailEnd/>
          </a:ln>
          <a:effectLst/>
        </p:spPr>
        <p:txBody>
          <a:bodyPr>
            <a:spAutoFit/>
          </a:bodyPr>
          <a:lstStyle/>
          <a:p>
            <a:pPr>
              <a:spcBef>
                <a:spcPct val="50000"/>
              </a:spcBef>
            </a:pPr>
            <a:r>
              <a:rPr lang="en-US" altLang="zh-CN" sz="3600">
                <a:solidFill>
                  <a:srgbClr val="FF0000"/>
                </a:solidFill>
                <a:ea typeface="宋体" pitchFamily="2" charset="-122"/>
              </a:rPr>
              <a:t>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6324"/>
                                        </p:tgtEl>
                                        <p:attrNameLst>
                                          <p:attrName>style.visibility</p:attrName>
                                        </p:attrNameLst>
                                      </p:cBhvr>
                                      <p:to>
                                        <p:strVal val="visible"/>
                                      </p:to>
                                    </p:set>
                                    <p:animEffect transition="in" filter="slide(fromBottom)">
                                      <p:cBhvr>
                                        <p:cTn id="7" dur="500"/>
                                        <p:tgtEl>
                                          <p:spTgt spid="5632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56326"/>
                                        </p:tgtEl>
                                        <p:attrNameLst>
                                          <p:attrName>style.visibility</p:attrName>
                                        </p:attrNameLst>
                                      </p:cBhvr>
                                      <p:to>
                                        <p:strVal val="visible"/>
                                      </p:to>
                                    </p:set>
                                    <p:animEffect transition="in" filter="slide(fromBottom)">
                                      <p:cBhvr>
                                        <p:cTn id="12" dur="500"/>
                                        <p:tgtEl>
                                          <p:spTgt spid="563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4" grpId="0" autoUpdateAnimBg="0"/>
      <p:bldP spid="56326"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2"/>
          <p:cNvSpPr>
            <a:spLocks noGrp="1"/>
          </p:cNvSpPr>
          <p:nvPr>
            <p:ph type="dt" sz="half" idx="11"/>
          </p:nvPr>
        </p:nvSpPr>
        <p:spPr/>
        <p:txBody>
          <a:bodyPr/>
          <a:lstStyle/>
          <a:p>
            <a:fld id="{32AE3B18-5A81-4DFF-8E8F-5BBE431CFD21}" type="datetime1">
              <a:rPr lang="zh-CN" altLang="en-US"/>
              <a:pPr/>
              <a:t>2012-05-14</a:t>
            </a:fld>
            <a:endParaRPr lang="en-US" altLang="zh-CN"/>
          </a:p>
        </p:txBody>
      </p:sp>
      <p:pic>
        <p:nvPicPr>
          <p:cNvPr id="7170" name="Picture 2" descr="小麦穗型变异（密穗）"/>
          <p:cNvPicPr>
            <a:picLocks noChangeAspect="1" noChangeArrowheads="1"/>
          </p:cNvPicPr>
          <p:nvPr/>
        </p:nvPicPr>
        <p:blipFill>
          <a:blip r:embed="rId2" cstate="print"/>
          <a:srcRect/>
          <a:stretch>
            <a:fillRect/>
          </a:stretch>
        </p:blipFill>
        <p:spPr bwMode="auto">
          <a:xfrm>
            <a:off x="0" y="1371600"/>
            <a:ext cx="4267200" cy="3016250"/>
          </a:xfrm>
          <a:prstGeom prst="rect">
            <a:avLst/>
          </a:prstGeom>
          <a:noFill/>
        </p:spPr>
      </p:pic>
      <p:pic>
        <p:nvPicPr>
          <p:cNvPr id="7171" name="Picture 3" descr="小麦穗型变异（无芒）"/>
          <p:cNvPicPr>
            <a:picLocks noChangeAspect="1" noChangeArrowheads="1"/>
          </p:cNvPicPr>
          <p:nvPr/>
        </p:nvPicPr>
        <p:blipFill>
          <a:blip r:embed="rId3" cstate="print"/>
          <a:srcRect/>
          <a:stretch>
            <a:fillRect/>
          </a:stretch>
        </p:blipFill>
        <p:spPr bwMode="auto">
          <a:xfrm>
            <a:off x="4572000" y="1371600"/>
            <a:ext cx="4343400" cy="3054350"/>
          </a:xfrm>
          <a:prstGeom prst="rect">
            <a:avLst/>
          </a:prstGeom>
          <a:noFill/>
        </p:spPr>
      </p:pic>
      <p:sp>
        <p:nvSpPr>
          <p:cNvPr id="7172" name="Text Box 4"/>
          <p:cNvSpPr txBox="1">
            <a:spLocks noChangeArrowheads="1"/>
          </p:cNvSpPr>
          <p:nvPr/>
        </p:nvSpPr>
        <p:spPr bwMode="auto">
          <a:xfrm>
            <a:off x="609600" y="4419600"/>
            <a:ext cx="7772400" cy="2041525"/>
          </a:xfrm>
          <a:prstGeom prst="rect">
            <a:avLst/>
          </a:prstGeom>
          <a:noFill/>
          <a:ln w="9525">
            <a:noFill/>
            <a:miter lim="800000"/>
            <a:headEnd/>
            <a:tailEnd/>
          </a:ln>
          <a:effectLst/>
        </p:spPr>
        <p:txBody>
          <a:bodyPr>
            <a:spAutoFit/>
          </a:bodyPr>
          <a:lstStyle/>
          <a:p>
            <a:pPr>
              <a:spcBef>
                <a:spcPct val="50000"/>
              </a:spcBef>
            </a:pPr>
            <a:r>
              <a:rPr kumimoji="1" lang="en-US" altLang="zh-CN" sz="3200">
                <a:latin typeface="宋体" pitchFamily="2" charset="-122"/>
                <a:ea typeface="宋体" pitchFamily="2" charset="-122"/>
              </a:rPr>
              <a:t>    </a:t>
            </a:r>
            <a:r>
              <a:rPr kumimoji="1" lang="zh-CN" altLang="en-US" sz="3200">
                <a:latin typeface="宋体" pitchFamily="2" charset="-122"/>
                <a:ea typeface="宋体" pitchFamily="2" charset="-122"/>
              </a:rPr>
              <a:t>普通的小麦种子种植在肥沃的土壤中，给予充足的阳光和水分，结出的是粒多饱满的种子，但是</a:t>
            </a:r>
            <a:r>
              <a:rPr kumimoji="1" lang="zh-CN" altLang="en-US" sz="3200">
                <a:solidFill>
                  <a:schemeClr val="tx2"/>
                </a:solidFill>
                <a:latin typeface="宋体" pitchFamily="2" charset="-122"/>
                <a:ea typeface="宋体" pitchFamily="2" charset="-122"/>
              </a:rPr>
              <a:t>再把这些种子种下去结出的仍就是普通的种子</a:t>
            </a:r>
            <a:r>
              <a:rPr kumimoji="1" lang="zh-CN" altLang="en-US" sz="3200">
                <a:latin typeface="Times New Roman" pitchFamily="18" charset="0"/>
                <a:ea typeface="宋体" pitchFamily="2" charset="-122"/>
              </a:rPr>
              <a:t> </a:t>
            </a:r>
          </a:p>
        </p:txBody>
      </p:sp>
      <p:sp>
        <p:nvSpPr>
          <p:cNvPr id="7173" name="Rectangle 5"/>
          <p:cNvSpPr>
            <a:spLocks noChangeArrowheads="1"/>
          </p:cNvSpPr>
          <p:nvPr/>
        </p:nvSpPr>
        <p:spPr bwMode="auto">
          <a:xfrm>
            <a:off x="2735263" y="512763"/>
            <a:ext cx="3636962" cy="641350"/>
          </a:xfrm>
          <a:prstGeom prst="rect">
            <a:avLst/>
          </a:prstGeom>
          <a:noFill/>
          <a:ln w="9525">
            <a:noFill/>
            <a:miter lim="800000"/>
            <a:headEnd/>
            <a:tailEnd/>
          </a:ln>
          <a:effectLst/>
        </p:spPr>
        <p:txBody>
          <a:bodyPr>
            <a:spAutoFit/>
          </a:bodyPr>
          <a:lstStyle/>
          <a:p>
            <a:pPr>
              <a:spcBef>
                <a:spcPct val="50000"/>
              </a:spcBef>
            </a:pPr>
            <a:r>
              <a:rPr kumimoji="1" lang="zh-CN" altLang="en-US" sz="3600">
                <a:solidFill>
                  <a:srgbClr val="FFFF00"/>
                </a:solidFill>
                <a:latin typeface="Times New Roman" pitchFamily="18" charset="0"/>
                <a:ea typeface="宋体" pitchFamily="2" charset="-122"/>
              </a:rPr>
              <a:t>不可遗传的变异</a:t>
            </a:r>
          </a:p>
        </p:txBody>
      </p:sp>
      <p:sp>
        <p:nvSpPr>
          <p:cNvPr id="7174" name="Text Box 6"/>
          <p:cNvSpPr txBox="1">
            <a:spLocks noChangeArrowheads="1"/>
          </p:cNvSpPr>
          <p:nvPr/>
        </p:nvSpPr>
        <p:spPr bwMode="gray">
          <a:xfrm>
            <a:off x="7620000" y="6483350"/>
            <a:ext cx="1143000" cy="366713"/>
          </a:xfrm>
          <a:prstGeom prst="rect">
            <a:avLst/>
          </a:prstGeom>
          <a:solidFill>
            <a:schemeClr val="bg1"/>
          </a:solidFill>
          <a:ln w="9525">
            <a:noFill/>
            <a:miter lim="800000"/>
            <a:headEnd/>
            <a:tailEnd/>
          </a:ln>
          <a:effectLst/>
        </p:spPr>
        <p:txBody>
          <a:bodyPr>
            <a:spAutoFit/>
          </a:bodyPr>
          <a:lstStyle/>
          <a:p>
            <a:pPr>
              <a:spcBef>
                <a:spcPct val="50000"/>
              </a:spcBef>
            </a:pPr>
            <a:endParaRPr lang="zh-CN" altLang="zh-CN">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173"/>
                                        </p:tgtEl>
                                        <p:attrNameLst>
                                          <p:attrName>style.visibility</p:attrName>
                                        </p:attrNameLst>
                                      </p:cBhvr>
                                      <p:to>
                                        <p:strVal val="visible"/>
                                      </p:to>
                                    </p:set>
                                    <p:animEffect transition="in" filter="dissolve">
                                      <p:cBhvr>
                                        <p:cTn id="7" dur="500"/>
                                        <p:tgtEl>
                                          <p:spTgt spid="7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2"/>
          <p:cNvSpPr>
            <a:spLocks noGrp="1"/>
          </p:cNvSpPr>
          <p:nvPr>
            <p:ph type="dt" sz="half" idx="11"/>
          </p:nvPr>
        </p:nvSpPr>
        <p:spPr/>
        <p:txBody>
          <a:bodyPr/>
          <a:lstStyle/>
          <a:p>
            <a:fld id="{DBE039BA-D647-4F2A-9C99-A9C0DC49A985}" type="datetime1">
              <a:rPr lang="zh-CN" altLang="en-US"/>
              <a:pPr/>
              <a:t>2012-05-14</a:t>
            </a:fld>
            <a:endParaRPr lang="en-US" altLang="zh-CN"/>
          </a:p>
        </p:txBody>
      </p:sp>
      <p:sp>
        <p:nvSpPr>
          <p:cNvPr id="67586" name="Rectangle 2"/>
          <p:cNvSpPr>
            <a:spLocks noChangeArrowheads="1"/>
          </p:cNvSpPr>
          <p:nvPr/>
        </p:nvSpPr>
        <p:spPr bwMode="auto">
          <a:xfrm>
            <a:off x="838200" y="1557338"/>
            <a:ext cx="8305800" cy="1066800"/>
          </a:xfrm>
          <a:prstGeom prst="rect">
            <a:avLst/>
          </a:prstGeom>
          <a:noFill/>
          <a:ln w="12700" cap="sq">
            <a:noFill/>
            <a:miter lim="800000"/>
            <a:headEnd type="none" w="sm" len="sm"/>
            <a:tailEnd type="none" w="sm" len="sm"/>
          </a:ln>
          <a:effectLst/>
        </p:spPr>
        <p:txBody>
          <a:bodyPr>
            <a:spAutoFit/>
          </a:bodyPr>
          <a:lstStyle/>
          <a:p>
            <a:pPr>
              <a:spcBef>
                <a:spcPct val="50000"/>
              </a:spcBef>
            </a:pPr>
            <a:r>
              <a:rPr kumimoji="1" lang="en-US" altLang="zh-CN" sz="3200">
                <a:solidFill>
                  <a:schemeClr val="tx2"/>
                </a:solidFill>
                <a:latin typeface="Times New Roman" pitchFamily="18" charset="0"/>
                <a:ea typeface="宋体" pitchFamily="2" charset="-122"/>
              </a:rPr>
              <a:t>5.</a:t>
            </a:r>
            <a:r>
              <a:rPr kumimoji="1" lang="zh-CN" altLang="en-US" sz="3200">
                <a:solidFill>
                  <a:schemeClr val="tx2"/>
                </a:solidFill>
                <a:latin typeface="Times New Roman" pitchFamily="18" charset="0"/>
                <a:ea typeface="宋体" pitchFamily="2" charset="-122"/>
              </a:rPr>
              <a:t>如果将一个镰刀型细胞贫血症的患者血液</a:t>
            </a:r>
            <a:r>
              <a:rPr kumimoji="1" lang="en-US" altLang="zh-CN" sz="3200">
                <a:solidFill>
                  <a:schemeClr val="tx2"/>
                </a:solidFill>
                <a:latin typeface="Times New Roman" pitchFamily="18" charset="0"/>
                <a:ea typeface="宋体" pitchFamily="2" charset="-122"/>
              </a:rPr>
              <a:t>,</a:t>
            </a:r>
            <a:r>
              <a:rPr kumimoji="1" lang="zh-CN" altLang="en-US" sz="3200">
                <a:solidFill>
                  <a:schemeClr val="tx2"/>
                </a:solidFill>
                <a:latin typeface="Times New Roman" pitchFamily="18" charset="0"/>
                <a:ea typeface="宋体" pitchFamily="2" charset="-122"/>
              </a:rPr>
              <a:t>输给一个血型相同的正常人</a:t>
            </a:r>
            <a:r>
              <a:rPr kumimoji="1" lang="en-US" altLang="zh-CN" sz="3200">
                <a:solidFill>
                  <a:schemeClr val="tx2"/>
                </a:solidFill>
                <a:latin typeface="Times New Roman" pitchFamily="18" charset="0"/>
                <a:ea typeface="宋体" pitchFamily="2" charset="-122"/>
              </a:rPr>
              <a:t>,</a:t>
            </a:r>
            <a:r>
              <a:rPr kumimoji="1" lang="zh-CN" altLang="en-US" sz="3200">
                <a:solidFill>
                  <a:schemeClr val="tx2"/>
                </a:solidFill>
                <a:latin typeface="Times New Roman" pitchFamily="18" charset="0"/>
                <a:ea typeface="宋体" pitchFamily="2" charset="-122"/>
              </a:rPr>
              <a:t>将使正常人</a:t>
            </a:r>
          </a:p>
        </p:txBody>
      </p:sp>
      <p:sp>
        <p:nvSpPr>
          <p:cNvPr id="67588" name="Text Box 4"/>
          <p:cNvSpPr txBox="1">
            <a:spLocks noChangeArrowheads="1"/>
          </p:cNvSpPr>
          <p:nvPr/>
        </p:nvSpPr>
        <p:spPr bwMode="auto">
          <a:xfrm>
            <a:off x="7812088" y="2781300"/>
            <a:ext cx="455612" cy="641350"/>
          </a:xfrm>
          <a:prstGeom prst="rect">
            <a:avLst/>
          </a:prstGeom>
          <a:noFill/>
          <a:ln w="12700" cap="sq">
            <a:noFill/>
            <a:miter lim="800000"/>
            <a:headEnd type="none" w="sm" len="sm"/>
            <a:tailEnd type="none" w="sm" len="sm"/>
          </a:ln>
          <a:effectLst/>
        </p:spPr>
        <p:txBody>
          <a:bodyPr>
            <a:spAutoFit/>
          </a:bodyPr>
          <a:lstStyle/>
          <a:p>
            <a:r>
              <a:rPr kumimoji="1" lang="en-US" altLang="zh-CN" sz="3600">
                <a:solidFill>
                  <a:srgbClr val="FF0000"/>
                </a:solidFill>
                <a:latin typeface="Times New Roman" pitchFamily="18" charset="0"/>
                <a:ea typeface="宋体" pitchFamily="2" charset="-122"/>
              </a:rPr>
              <a:t>B</a:t>
            </a:r>
          </a:p>
        </p:txBody>
      </p:sp>
      <p:sp>
        <p:nvSpPr>
          <p:cNvPr id="67589" name="Rectangle 5"/>
          <p:cNvSpPr>
            <a:spLocks noChangeArrowheads="1"/>
          </p:cNvSpPr>
          <p:nvPr/>
        </p:nvSpPr>
        <p:spPr bwMode="auto">
          <a:xfrm>
            <a:off x="762000" y="2895600"/>
            <a:ext cx="7924800" cy="2443163"/>
          </a:xfrm>
          <a:prstGeom prst="rect">
            <a:avLst/>
          </a:prstGeom>
          <a:noFill/>
          <a:ln w="12700" cap="sq">
            <a:noFill/>
            <a:miter lim="800000"/>
            <a:headEnd type="none" w="sm" len="sm"/>
            <a:tailEnd type="none" w="sm" len="sm"/>
          </a:ln>
          <a:effectLst/>
        </p:spPr>
        <p:txBody>
          <a:bodyPr>
            <a:spAutoFit/>
          </a:bodyPr>
          <a:lstStyle/>
          <a:p>
            <a:pPr>
              <a:spcBef>
                <a:spcPct val="50000"/>
              </a:spcBef>
            </a:pPr>
            <a:r>
              <a:rPr kumimoji="1" lang="en-US" altLang="zh-CN" sz="2800">
                <a:solidFill>
                  <a:srgbClr val="070605"/>
                </a:solidFill>
                <a:latin typeface="Times New Roman" pitchFamily="18" charset="0"/>
                <a:ea typeface="宋体" pitchFamily="2" charset="-122"/>
              </a:rPr>
              <a:t>   A</a:t>
            </a:r>
            <a:r>
              <a:rPr kumimoji="1" lang="zh-CN" altLang="en-US" sz="2800">
                <a:solidFill>
                  <a:srgbClr val="070605"/>
                </a:solidFill>
                <a:latin typeface="Times New Roman" pitchFamily="18" charset="0"/>
                <a:ea typeface="宋体" pitchFamily="2" charset="-122"/>
              </a:rPr>
              <a:t>、 基因产生突变</a:t>
            </a:r>
            <a:r>
              <a:rPr kumimoji="1" lang="en-US" altLang="zh-CN" sz="2800">
                <a:solidFill>
                  <a:srgbClr val="070605"/>
                </a:solidFill>
                <a:latin typeface="Times New Roman" pitchFamily="18" charset="0"/>
                <a:ea typeface="宋体" pitchFamily="2" charset="-122"/>
              </a:rPr>
              <a:t>,</a:t>
            </a:r>
            <a:r>
              <a:rPr kumimoji="1" lang="zh-CN" altLang="en-US" sz="2800">
                <a:solidFill>
                  <a:srgbClr val="070605"/>
                </a:solidFill>
                <a:latin typeface="Times New Roman" pitchFamily="18" charset="0"/>
                <a:ea typeface="宋体" pitchFamily="2" charset="-122"/>
              </a:rPr>
              <a:t>使此人患病</a:t>
            </a:r>
          </a:p>
          <a:p>
            <a:pPr>
              <a:spcBef>
                <a:spcPct val="50000"/>
              </a:spcBef>
            </a:pPr>
            <a:r>
              <a:rPr kumimoji="1" lang="zh-CN" altLang="en-US" sz="2800">
                <a:solidFill>
                  <a:srgbClr val="070605"/>
                </a:solidFill>
                <a:latin typeface="Times New Roman" pitchFamily="18" charset="0"/>
                <a:ea typeface="宋体" pitchFamily="2" charset="-122"/>
              </a:rPr>
              <a:t>   </a:t>
            </a:r>
            <a:r>
              <a:rPr kumimoji="1" lang="en-US" altLang="zh-CN" sz="2800">
                <a:solidFill>
                  <a:srgbClr val="070605"/>
                </a:solidFill>
                <a:latin typeface="Times New Roman" pitchFamily="18" charset="0"/>
                <a:ea typeface="宋体" pitchFamily="2" charset="-122"/>
              </a:rPr>
              <a:t>B</a:t>
            </a:r>
            <a:r>
              <a:rPr kumimoji="1" lang="zh-CN" altLang="en-US" sz="2800">
                <a:solidFill>
                  <a:srgbClr val="070605"/>
                </a:solidFill>
                <a:latin typeface="Times New Roman" pitchFamily="18" charset="0"/>
                <a:ea typeface="宋体" pitchFamily="2" charset="-122"/>
              </a:rPr>
              <a:t>、无基因突变</a:t>
            </a:r>
            <a:r>
              <a:rPr kumimoji="1" lang="en-US" altLang="zh-CN" sz="2800">
                <a:solidFill>
                  <a:srgbClr val="070605"/>
                </a:solidFill>
                <a:latin typeface="Times New Roman" pitchFamily="18" charset="0"/>
                <a:ea typeface="宋体" pitchFamily="2" charset="-122"/>
              </a:rPr>
              <a:t>,</a:t>
            </a:r>
            <a:r>
              <a:rPr kumimoji="1" lang="zh-CN" altLang="en-US" sz="2800">
                <a:solidFill>
                  <a:srgbClr val="070605"/>
                </a:solidFill>
                <a:latin typeface="Times New Roman" pitchFamily="18" charset="0"/>
                <a:ea typeface="宋体" pitchFamily="2" charset="-122"/>
              </a:rPr>
              <a:t>性状不遗传给此人</a:t>
            </a:r>
          </a:p>
          <a:p>
            <a:pPr>
              <a:spcBef>
                <a:spcPct val="50000"/>
              </a:spcBef>
            </a:pPr>
            <a:r>
              <a:rPr kumimoji="1" lang="zh-CN" altLang="en-US" sz="2800">
                <a:solidFill>
                  <a:srgbClr val="070605"/>
                </a:solidFill>
                <a:latin typeface="Times New Roman" pitchFamily="18" charset="0"/>
                <a:ea typeface="宋体" pitchFamily="2" charset="-122"/>
              </a:rPr>
              <a:t>   </a:t>
            </a:r>
            <a:r>
              <a:rPr kumimoji="1" lang="en-US" altLang="zh-CN" sz="2800">
                <a:solidFill>
                  <a:srgbClr val="070605"/>
                </a:solidFill>
                <a:latin typeface="Times New Roman" pitchFamily="18" charset="0"/>
                <a:ea typeface="宋体" pitchFamily="2" charset="-122"/>
              </a:rPr>
              <a:t>C</a:t>
            </a:r>
            <a:r>
              <a:rPr kumimoji="1" lang="zh-CN" altLang="en-US" sz="2800">
                <a:solidFill>
                  <a:srgbClr val="070605"/>
                </a:solidFill>
                <a:latin typeface="Times New Roman" pitchFamily="18" charset="0"/>
                <a:ea typeface="宋体" pitchFamily="2" charset="-122"/>
              </a:rPr>
              <a:t>、基因重组</a:t>
            </a:r>
            <a:r>
              <a:rPr kumimoji="1" lang="en-US" altLang="zh-CN" sz="2800">
                <a:solidFill>
                  <a:srgbClr val="070605"/>
                </a:solidFill>
                <a:latin typeface="Times New Roman" pitchFamily="18" charset="0"/>
                <a:ea typeface="宋体" pitchFamily="2" charset="-122"/>
              </a:rPr>
              <a:t>,</a:t>
            </a:r>
            <a:r>
              <a:rPr kumimoji="1" lang="zh-CN" altLang="en-US" sz="2800">
                <a:solidFill>
                  <a:srgbClr val="070605"/>
                </a:solidFill>
                <a:latin typeface="Times New Roman" pitchFamily="18" charset="0"/>
                <a:ea typeface="宋体" pitchFamily="2" charset="-122"/>
              </a:rPr>
              <a:t>将病遗传给此人</a:t>
            </a:r>
          </a:p>
          <a:p>
            <a:pPr>
              <a:spcBef>
                <a:spcPct val="50000"/>
              </a:spcBef>
            </a:pPr>
            <a:r>
              <a:rPr kumimoji="1" lang="zh-CN" altLang="en-US" sz="2800">
                <a:solidFill>
                  <a:srgbClr val="070605"/>
                </a:solidFill>
                <a:latin typeface="Times New Roman" pitchFamily="18" charset="0"/>
                <a:ea typeface="宋体" pitchFamily="2" charset="-122"/>
              </a:rPr>
              <a:t>   </a:t>
            </a:r>
            <a:r>
              <a:rPr kumimoji="1" lang="en-US" altLang="zh-CN" sz="2800">
                <a:solidFill>
                  <a:srgbClr val="070605"/>
                </a:solidFill>
                <a:latin typeface="Times New Roman" pitchFamily="18" charset="0"/>
                <a:ea typeface="宋体" pitchFamily="2" charset="-122"/>
              </a:rPr>
              <a:t>D</a:t>
            </a:r>
            <a:r>
              <a:rPr kumimoji="1" lang="zh-CN" altLang="en-US" sz="2800">
                <a:solidFill>
                  <a:srgbClr val="070605"/>
                </a:solidFill>
                <a:latin typeface="Times New Roman" pitchFamily="18" charset="0"/>
                <a:ea typeface="宋体" pitchFamily="2" charset="-122"/>
              </a:rPr>
              <a:t>、无基因突变</a:t>
            </a:r>
            <a:r>
              <a:rPr kumimoji="1" lang="en-US" altLang="zh-CN" sz="2800">
                <a:solidFill>
                  <a:srgbClr val="070605"/>
                </a:solidFill>
                <a:latin typeface="Times New Roman" pitchFamily="18" charset="0"/>
                <a:ea typeface="宋体" pitchFamily="2" charset="-122"/>
              </a:rPr>
              <a:t>,</a:t>
            </a:r>
            <a:r>
              <a:rPr kumimoji="1" lang="zh-CN" altLang="en-US" sz="2800">
                <a:solidFill>
                  <a:srgbClr val="070605"/>
                </a:solidFill>
                <a:latin typeface="Times New Roman" pitchFamily="18" charset="0"/>
                <a:ea typeface="宋体" pitchFamily="2" charset="-122"/>
              </a:rPr>
              <a:t>此人无病</a:t>
            </a:r>
            <a:r>
              <a:rPr kumimoji="1" lang="en-US" altLang="zh-CN" sz="2800">
                <a:solidFill>
                  <a:srgbClr val="070605"/>
                </a:solidFill>
                <a:latin typeface="Times New Roman" pitchFamily="18" charset="0"/>
                <a:ea typeface="宋体" pitchFamily="2" charset="-122"/>
              </a:rPr>
              <a:t>,</a:t>
            </a:r>
            <a:r>
              <a:rPr kumimoji="1" lang="zh-CN" altLang="en-US" sz="2800">
                <a:solidFill>
                  <a:srgbClr val="070605"/>
                </a:solidFill>
                <a:latin typeface="Times New Roman" pitchFamily="18" charset="0"/>
                <a:ea typeface="宋体" pitchFamily="2" charset="-122"/>
              </a:rPr>
              <a:t>其后代患病</a:t>
            </a:r>
          </a:p>
        </p:txBody>
      </p:sp>
      <p:sp>
        <p:nvSpPr>
          <p:cNvPr id="67590" name="Text Box 6"/>
          <p:cNvSpPr txBox="1">
            <a:spLocks noChangeArrowheads="1"/>
          </p:cNvSpPr>
          <p:nvPr/>
        </p:nvSpPr>
        <p:spPr bwMode="gray">
          <a:xfrm>
            <a:off x="7620000" y="6491288"/>
            <a:ext cx="1143000" cy="366712"/>
          </a:xfrm>
          <a:prstGeom prst="rect">
            <a:avLst/>
          </a:prstGeom>
          <a:solidFill>
            <a:schemeClr val="bg1"/>
          </a:solidFill>
          <a:ln w="9525">
            <a:noFill/>
            <a:miter lim="800000"/>
            <a:headEnd/>
            <a:tailEnd/>
          </a:ln>
          <a:effectLst/>
        </p:spPr>
        <p:txBody>
          <a:bodyPr>
            <a:spAutoFit/>
          </a:bodyPr>
          <a:lstStyle/>
          <a:p>
            <a:pPr>
              <a:spcBef>
                <a:spcPct val="50000"/>
              </a:spcBef>
            </a:pPr>
            <a:endParaRPr lang="zh-CN" altLang="zh-CN">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1" nodeType="clickEffect">
                                  <p:stCondLst>
                                    <p:cond delay="0"/>
                                  </p:stCondLst>
                                  <p:childTnLst>
                                    <p:set>
                                      <p:cBhvr>
                                        <p:cTn id="6" dur="1" fill="hold">
                                          <p:stCondLst>
                                            <p:cond delay="0"/>
                                          </p:stCondLst>
                                        </p:cTn>
                                        <p:tgtEl>
                                          <p:spTgt spid="67588"/>
                                        </p:tgtEl>
                                        <p:attrNameLst>
                                          <p:attrName>style.visibility</p:attrName>
                                        </p:attrNameLst>
                                      </p:cBhvr>
                                      <p:to>
                                        <p:strVal val="visible"/>
                                      </p:to>
                                    </p:set>
                                    <p:animEffect transition="in" filter="slide(fromBottom)">
                                      <p:cBhvr>
                                        <p:cTn id="7" dur="500"/>
                                        <p:tgtEl>
                                          <p:spTgt spid="675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8" grpId="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4"/>
          <p:cNvSpPr>
            <a:spLocks noGrp="1"/>
          </p:cNvSpPr>
          <p:nvPr>
            <p:ph type="dt" sz="half" idx="11"/>
          </p:nvPr>
        </p:nvSpPr>
        <p:spPr/>
        <p:txBody>
          <a:bodyPr/>
          <a:lstStyle/>
          <a:p>
            <a:fld id="{EA91FD41-F20B-4E44-87B4-8DF7CF44936F}" type="datetime1">
              <a:rPr lang="zh-CN" altLang="en-US"/>
              <a:pPr/>
              <a:t>2012-05-14</a:t>
            </a:fld>
            <a:endParaRPr lang="en-US" altLang="zh-CN"/>
          </a:p>
        </p:txBody>
      </p:sp>
      <p:sp>
        <p:nvSpPr>
          <p:cNvPr id="60418" name="Rectangle 2"/>
          <p:cNvSpPr>
            <a:spLocks noChangeArrowheads="1"/>
          </p:cNvSpPr>
          <p:nvPr/>
        </p:nvSpPr>
        <p:spPr bwMode="gray">
          <a:xfrm>
            <a:off x="228600" y="3789363"/>
            <a:ext cx="8915400" cy="2228850"/>
          </a:xfrm>
          <a:prstGeom prst="rect">
            <a:avLst/>
          </a:prstGeom>
          <a:noFill/>
          <a:ln w="9525">
            <a:noFill/>
            <a:miter lim="800000"/>
            <a:headEnd/>
            <a:tailEnd/>
          </a:ln>
          <a:effectLst/>
        </p:spPr>
        <p:txBody>
          <a:bodyPr>
            <a:spAutoFit/>
          </a:bodyPr>
          <a:lstStyle/>
          <a:p>
            <a:pPr>
              <a:spcBef>
                <a:spcPct val="50000"/>
              </a:spcBef>
            </a:pPr>
            <a:r>
              <a:rPr lang="en-US" altLang="zh-CN" sz="2800">
                <a:solidFill>
                  <a:srgbClr val="0000FF"/>
                </a:solidFill>
                <a:latin typeface="楷体_GB2312" pitchFamily="49" charset="-122"/>
                <a:ea typeface="楷体_GB2312" pitchFamily="49" charset="-122"/>
              </a:rPr>
              <a:t>7</a:t>
            </a:r>
            <a:r>
              <a:rPr lang="zh-CN" altLang="en-US" sz="2800">
                <a:solidFill>
                  <a:srgbClr val="0000FF"/>
                </a:solidFill>
                <a:latin typeface="楷体_GB2312" pitchFamily="49" charset="-122"/>
                <a:ea typeface="楷体_GB2312" pitchFamily="49" charset="-122"/>
              </a:rPr>
              <a:t>、生物界是千姿百态，多种多样的，这都要建立在生物丰富变异的基础上。生物丰富的变异主要来源于</a:t>
            </a:r>
          </a:p>
          <a:p>
            <a:pPr>
              <a:spcBef>
                <a:spcPct val="50000"/>
              </a:spcBef>
            </a:pPr>
            <a:r>
              <a:rPr lang="zh-CN" altLang="en-US" sz="2800">
                <a:latin typeface="楷体_GB2312" pitchFamily="49" charset="-122"/>
                <a:ea typeface="楷体_GB2312" pitchFamily="49" charset="-122"/>
              </a:rPr>
              <a:t> </a:t>
            </a:r>
            <a:r>
              <a:rPr lang="en-US" altLang="zh-CN" sz="2800">
                <a:latin typeface="楷体_GB2312" pitchFamily="49" charset="-122"/>
                <a:ea typeface="楷体_GB2312" pitchFamily="49" charset="-122"/>
              </a:rPr>
              <a:t>A.</a:t>
            </a:r>
            <a:r>
              <a:rPr lang="zh-CN" altLang="en-US" sz="2800">
                <a:latin typeface="楷体_GB2312" pitchFamily="49" charset="-122"/>
                <a:ea typeface="楷体_GB2312" pitchFamily="49" charset="-122"/>
              </a:rPr>
              <a:t>基因重组       </a:t>
            </a:r>
            <a:r>
              <a:rPr lang="en-US" altLang="zh-CN" sz="2800">
                <a:latin typeface="楷体_GB2312" pitchFamily="49" charset="-122"/>
                <a:ea typeface="楷体_GB2312" pitchFamily="49" charset="-122"/>
              </a:rPr>
              <a:t>B.</a:t>
            </a:r>
            <a:r>
              <a:rPr lang="zh-CN" altLang="en-US" sz="2800">
                <a:latin typeface="楷体_GB2312" pitchFamily="49" charset="-122"/>
                <a:ea typeface="楷体_GB2312" pitchFamily="49" charset="-122"/>
              </a:rPr>
              <a:t>基因突变 </a:t>
            </a:r>
          </a:p>
          <a:p>
            <a:pPr>
              <a:spcBef>
                <a:spcPct val="50000"/>
              </a:spcBef>
            </a:pPr>
            <a:r>
              <a:rPr lang="zh-CN" altLang="en-US" sz="2800">
                <a:latin typeface="楷体_GB2312" pitchFamily="49" charset="-122"/>
                <a:ea typeface="楷体_GB2312" pitchFamily="49" charset="-122"/>
              </a:rPr>
              <a:t> </a:t>
            </a:r>
            <a:r>
              <a:rPr lang="en-US" altLang="zh-CN" sz="2800">
                <a:latin typeface="楷体_GB2312" pitchFamily="49" charset="-122"/>
                <a:ea typeface="楷体_GB2312" pitchFamily="49" charset="-122"/>
              </a:rPr>
              <a:t>C.</a:t>
            </a:r>
            <a:r>
              <a:rPr lang="zh-CN" altLang="en-US" sz="2800">
                <a:latin typeface="楷体_GB2312" pitchFamily="49" charset="-122"/>
                <a:ea typeface="楷体_GB2312" pitchFamily="49" charset="-122"/>
              </a:rPr>
              <a:t>染色体变异     </a:t>
            </a:r>
            <a:r>
              <a:rPr lang="en-US" altLang="zh-CN" sz="2800">
                <a:latin typeface="楷体_GB2312" pitchFamily="49" charset="-122"/>
                <a:ea typeface="楷体_GB2312" pitchFamily="49" charset="-122"/>
              </a:rPr>
              <a:t>D.</a:t>
            </a:r>
            <a:r>
              <a:rPr lang="zh-CN" altLang="en-US" sz="2800">
                <a:latin typeface="楷体_GB2312" pitchFamily="49" charset="-122"/>
                <a:ea typeface="楷体_GB2312" pitchFamily="49" charset="-122"/>
              </a:rPr>
              <a:t>环境变化</a:t>
            </a:r>
          </a:p>
        </p:txBody>
      </p:sp>
      <p:sp>
        <p:nvSpPr>
          <p:cNvPr id="60419" name="Text Box 3"/>
          <p:cNvSpPr txBox="1">
            <a:spLocks noChangeArrowheads="1"/>
          </p:cNvSpPr>
          <p:nvPr/>
        </p:nvSpPr>
        <p:spPr bwMode="gray">
          <a:xfrm>
            <a:off x="7620000" y="6491288"/>
            <a:ext cx="1143000" cy="366712"/>
          </a:xfrm>
          <a:prstGeom prst="rect">
            <a:avLst/>
          </a:prstGeom>
          <a:solidFill>
            <a:schemeClr val="bg1"/>
          </a:solidFill>
          <a:ln w="9525">
            <a:noFill/>
            <a:miter lim="800000"/>
            <a:headEnd/>
            <a:tailEnd/>
          </a:ln>
          <a:effectLst/>
        </p:spPr>
        <p:txBody>
          <a:bodyPr>
            <a:spAutoFit/>
          </a:bodyPr>
          <a:lstStyle/>
          <a:p>
            <a:pPr>
              <a:spcBef>
                <a:spcPct val="50000"/>
              </a:spcBef>
            </a:pPr>
            <a:endParaRPr lang="zh-CN" altLang="zh-CN">
              <a:ea typeface="宋体" pitchFamily="2" charset="-122"/>
            </a:endParaRPr>
          </a:p>
        </p:txBody>
      </p:sp>
      <p:sp>
        <p:nvSpPr>
          <p:cNvPr id="60420" name="Text Box 4"/>
          <p:cNvSpPr txBox="1">
            <a:spLocks noChangeArrowheads="1"/>
          </p:cNvSpPr>
          <p:nvPr/>
        </p:nvSpPr>
        <p:spPr bwMode="gray">
          <a:xfrm>
            <a:off x="7451725" y="4868863"/>
            <a:ext cx="720725" cy="641350"/>
          </a:xfrm>
          <a:prstGeom prst="rect">
            <a:avLst/>
          </a:prstGeom>
          <a:noFill/>
          <a:ln w="9525">
            <a:noFill/>
            <a:miter lim="800000"/>
            <a:headEnd/>
            <a:tailEnd/>
          </a:ln>
          <a:effectLst/>
        </p:spPr>
        <p:txBody>
          <a:bodyPr>
            <a:spAutoFit/>
          </a:bodyPr>
          <a:lstStyle/>
          <a:p>
            <a:pPr>
              <a:spcBef>
                <a:spcPct val="50000"/>
              </a:spcBef>
            </a:pPr>
            <a:r>
              <a:rPr lang="en-US" altLang="zh-CN" sz="3600">
                <a:solidFill>
                  <a:srgbClr val="FF0000"/>
                </a:solidFill>
                <a:ea typeface="宋体" pitchFamily="2" charset="-122"/>
              </a:rPr>
              <a:t>A</a:t>
            </a:r>
          </a:p>
        </p:txBody>
      </p:sp>
      <p:sp>
        <p:nvSpPr>
          <p:cNvPr id="60421" name="Text Box 5"/>
          <p:cNvSpPr txBox="1">
            <a:spLocks noChangeArrowheads="1"/>
          </p:cNvSpPr>
          <p:nvPr/>
        </p:nvSpPr>
        <p:spPr bwMode="auto">
          <a:xfrm>
            <a:off x="304800" y="1676400"/>
            <a:ext cx="8839200" cy="1800225"/>
          </a:xfrm>
          <a:prstGeom prst="rect">
            <a:avLst/>
          </a:prstGeom>
          <a:noFill/>
          <a:ln w="9525">
            <a:noFill/>
            <a:miter lim="800000"/>
            <a:headEnd/>
            <a:tailEnd/>
          </a:ln>
          <a:effectLst/>
        </p:spPr>
        <p:txBody>
          <a:bodyPr>
            <a:spAutoFit/>
          </a:bodyPr>
          <a:lstStyle/>
          <a:p>
            <a:r>
              <a:rPr kumimoji="1" lang="en-US" altLang="zh-CN" sz="2800">
                <a:solidFill>
                  <a:srgbClr val="0000FF"/>
                </a:solidFill>
                <a:latin typeface="楷体_GB2312" pitchFamily="49" charset="-122"/>
                <a:ea typeface="楷体_GB2312" pitchFamily="49" charset="-122"/>
              </a:rPr>
              <a:t>6</a:t>
            </a:r>
            <a:r>
              <a:rPr kumimoji="1" lang="zh-CN" altLang="en-US" sz="2800">
                <a:solidFill>
                  <a:srgbClr val="0000FF"/>
                </a:solidFill>
                <a:latin typeface="楷体_GB2312" pitchFamily="49" charset="-122"/>
                <a:ea typeface="楷体_GB2312" pitchFamily="49" charset="-122"/>
              </a:rPr>
              <a:t>、若一对夫妇所生育子女中，性状差异甚多，这种变</a:t>
            </a:r>
          </a:p>
          <a:p>
            <a:r>
              <a:rPr kumimoji="1" lang="zh-CN" altLang="en-US" sz="2800">
                <a:solidFill>
                  <a:srgbClr val="0000FF"/>
                </a:solidFill>
                <a:latin typeface="楷体_GB2312" pitchFamily="49" charset="-122"/>
                <a:ea typeface="楷体_GB2312" pitchFamily="49" charset="-122"/>
              </a:rPr>
              <a:t>  异主要来自　</a:t>
            </a:r>
            <a:r>
              <a:rPr kumimoji="1" lang="zh-CN" altLang="en-US" sz="2800">
                <a:latin typeface="楷体_GB2312" pitchFamily="49" charset="-122"/>
                <a:ea typeface="楷体_GB2312" pitchFamily="49" charset="-122"/>
              </a:rPr>
              <a:t> </a:t>
            </a:r>
          </a:p>
          <a:p>
            <a:r>
              <a:rPr kumimoji="1" lang="zh-CN" altLang="en-US" sz="2800">
                <a:latin typeface="楷体_GB2312" pitchFamily="49" charset="-122"/>
                <a:ea typeface="楷体_GB2312" pitchFamily="49" charset="-122"/>
              </a:rPr>
              <a:t>  </a:t>
            </a:r>
            <a:r>
              <a:rPr lang="en-US" altLang="zh-CN" sz="2800">
                <a:latin typeface="楷体_GB2312" pitchFamily="49" charset="-122"/>
                <a:ea typeface="楷体_GB2312" pitchFamily="49" charset="-122"/>
              </a:rPr>
              <a:t>A.</a:t>
            </a:r>
            <a:r>
              <a:rPr lang="zh-CN" altLang="en-US" sz="2800">
                <a:latin typeface="楷体_GB2312" pitchFamily="49" charset="-122"/>
                <a:ea typeface="楷体_GB2312" pitchFamily="49" charset="-122"/>
              </a:rPr>
              <a:t>基因突变     </a:t>
            </a:r>
            <a:r>
              <a:rPr lang="en-US" altLang="zh-CN" sz="2800">
                <a:latin typeface="楷体_GB2312" pitchFamily="49" charset="-122"/>
                <a:ea typeface="楷体_GB2312" pitchFamily="49" charset="-122"/>
              </a:rPr>
              <a:t>B.</a:t>
            </a:r>
            <a:r>
              <a:rPr lang="zh-CN" altLang="en-US" sz="2800">
                <a:latin typeface="楷体_GB2312" pitchFamily="49" charset="-122"/>
                <a:ea typeface="楷体_GB2312" pitchFamily="49" charset="-122"/>
              </a:rPr>
              <a:t>基因重组 </a:t>
            </a:r>
          </a:p>
          <a:p>
            <a:r>
              <a:rPr lang="zh-CN" altLang="en-US" sz="2800">
                <a:latin typeface="楷体_GB2312" pitchFamily="49" charset="-122"/>
                <a:ea typeface="楷体_GB2312" pitchFamily="49" charset="-122"/>
              </a:rPr>
              <a:t>  </a:t>
            </a:r>
            <a:r>
              <a:rPr lang="en-US" altLang="zh-CN" sz="2800">
                <a:latin typeface="楷体_GB2312" pitchFamily="49" charset="-122"/>
                <a:ea typeface="楷体_GB2312" pitchFamily="49" charset="-122"/>
              </a:rPr>
              <a:t>C.</a:t>
            </a:r>
            <a:r>
              <a:rPr lang="zh-CN" altLang="en-US" sz="2800">
                <a:latin typeface="楷体_GB2312" pitchFamily="49" charset="-122"/>
                <a:ea typeface="楷体_GB2312" pitchFamily="49" charset="-122"/>
              </a:rPr>
              <a:t>环境影响     </a:t>
            </a:r>
            <a:r>
              <a:rPr lang="en-US" altLang="zh-CN" sz="2800">
                <a:latin typeface="楷体_GB2312" pitchFamily="49" charset="-122"/>
                <a:ea typeface="楷体_GB2312" pitchFamily="49" charset="-122"/>
              </a:rPr>
              <a:t>D.</a:t>
            </a:r>
            <a:r>
              <a:rPr lang="zh-CN" altLang="en-US" sz="2800">
                <a:latin typeface="楷体_GB2312" pitchFamily="49" charset="-122"/>
                <a:ea typeface="楷体_GB2312" pitchFamily="49" charset="-122"/>
              </a:rPr>
              <a:t>染色体变异</a:t>
            </a:r>
          </a:p>
        </p:txBody>
      </p:sp>
      <p:sp>
        <p:nvSpPr>
          <p:cNvPr id="60422" name="Text Box 6"/>
          <p:cNvSpPr txBox="1">
            <a:spLocks noChangeArrowheads="1"/>
          </p:cNvSpPr>
          <p:nvPr/>
        </p:nvSpPr>
        <p:spPr bwMode="gray">
          <a:xfrm>
            <a:off x="7488238" y="2060575"/>
            <a:ext cx="1079500" cy="641350"/>
          </a:xfrm>
          <a:prstGeom prst="rect">
            <a:avLst/>
          </a:prstGeom>
          <a:noFill/>
          <a:ln w="9525">
            <a:noFill/>
            <a:miter lim="800000"/>
            <a:headEnd/>
            <a:tailEnd/>
          </a:ln>
          <a:effectLst/>
        </p:spPr>
        <p:txBody>
          <a:bodyPr>
            <a:spAutoFit/>
          </a:bodyPr>
          <a:lstStyle/>
          <a:p>
            <a:pPr>
              <a:spcBef>
                <a:spcPct val="50000"/>
              </a:spcBef>
            </a:pPr>
            <a:r>
              <a:rPr lang="en-US" altLang="zh-CN" sz="3600">
                <a:solidFill>
                  <a:srgbClr val="FF0000"/>
                </a:solidFill>
                <a:ea typeface="宋体" pitchFamily="2" charset="-122"/>
              </a:rPr>
              <a:t>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0422"/>
                                        </p:tgtEl>
                                        <p:attrNameLst>
                                          <p:attrName>style.visibility</p:attrName>
                                        </p:attrNameLst>
                                      </p:cBhvr>
                                      <p:to>
                                        <p:strVal val="visible"/>
                                      </p:to>
                                    </p:set>
                                    <p:animEffect transition="in" filter="slide(fromBottom)">
                                      <p:cBhvr>
                                        <p:cTn id="7" dur="500"/>
                                        <p:tgtEl>
                                          <p:spTgt spid="6042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60420"/>
                                        </p:tgtEl>
                                        <p:attrNameLst>
                                          <p:attrName>style.visibility</p:attrName>
                                        </p:attrNameLst>
                                      </p:cBhvr>
                                      <p:to>
                                        <p:strVal val="visible"/>
                                      </p:to>
                                    </p:set>
                                    <p:animEffect transition="in" filter="slide(fromBottom)">
                                      <p:cBhvr>
                                        <p:cTn id="12" dur="500"/>
                                        <p:tgtEl>
                                          <p:spTgt spid="604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0" grpId="0"/>
      <p:bldP spid="6042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2"/>
          <p:cNvSpPr>
            <a:spLocks noGrp="1"/>
          </p:cNvSpPr>
          <p:nvPr>
            <p:ph type="dt" sz="half" idx="11"/>
          </p:nvPr>
        </p:nvSpPr>
        <p:spPr/>
        <p:txBody>
          <a:bodyPr/>
          <a:lstStyle/>
          <a:p>
            <a:fld id="{27DD7F51-62FF-48E2-B2FA-DA180001CA9D}" type="datetime1">
              <a:rPr lang="zh-CN" altLang="en-US"/>
              <a:pPr/>
              <a:t>2012-05-14</a:t>
            </a:fld>
            <a:endParaRPr lang="en-US" altLang="zh-CN"/>
          </a:p>
        </p:txBody>
      </p:sp>
      <p:sp>
        <p:nvSpPr>
          <p:cNvPr id="79874" name="Text Box 2"/>
          <p:cNvSpPr txBox="1">
            <a:spLocks noChangeArrowheads="1"/>
          </p:cNvSpPr>
          <p:nvPr/>
        </p:nvSpPr>
        <p:spPr bwMode="auto">
          <a:xfrm>
            <a:off x="973138" y="455613"/>
            <a:ext cx="7477125" cy="3821112"/>
          </a:xfrm>
          <a:prstGeom prst="rect">
            <a:avLst/>
          </a:prstGeom>
          <a:noFill/>
          <a:ln w="9525">
            <a:noFill/>
            <a:miter lim="800000"/>
            <a:headEnd/>
            <a:tailEnd/>
          </a:ln>
          <a:effectLst/>
        </p:spPr>
        <p:txBody>
          <a:bodyPr lIns="18000" tIns="10800" rIns="18000" bIns="10800">
            <a:spAutoFit/>
          </a:bodyPr>
          <a:lstStyle/>
          <a:p>
            <a:pPr marL="342900" indent="-342900">
              <a:spcBef>
                <a:spcPct val="50000"/>
              </a:spcBef>
            </a:pPr>
            <a:endParaRPr lang="en-US" altLang="zh-CN" sz="2400">
              <a:ea typeface="黑体" pitchFamily="49" charset="-122"/>
            </a:endParaRPr>
          </a:p>
          <a:p>
            <a:pPr marL="342900" indent="-342900">
              <a:lnSpc>
                <a:spcPct val="105000"/>
              </a:lnSpc>
              <a:spcBef>
                <a:spcPct val="10000"/>
              </a:spcBef>
            </a:pPr>
            <a:r>
              <a:rPr lang="en-US" altLang="zh-CN" sz="2800">
                <a:ea typeface="黑体" pitchFamily="49" charset="-122"/>
              </a:rPr>
              <a:t>⑴</a:t>
            </a:r>
            <a:r>
              <a:rPr lang="zh-CN" altLang="en-US" sz="2800">
                <a:ea typeface="黑体" pitchFamily="49" charset="-122"/>
              </a:rPr>
              <a:t>下列变异属于基因突变的是        　</a:t>
            </a:r>
            <a:r>
              <a:rPr lang="en-US" altLang="zh-CN" sz="2800">
                <a:ea typeface="黑体" pitchFamily="49" charset="-122"/>
              </a:rPr>
              <a:t>(            )</a:t>
            </a:r>
          </a:p>
          <a:p>
            <a:pPr marL="342900" indent="-342900">
              <a:lnSpc>
                <a:spcPct val="105000"/>
              </a:lnSpc>
              <a:spcBef>
                <a:spcPct val="10000"/>
              </a:spcBef>
            </a:pPr>
            <a:r>
              <a:rPr lang="en-US" altLang="zh-CN" sz="2800">
                <a:ea typeface="黑体" pitchFamily="49" charset="-122"/>
              </a:rPr>
              <a:t>A</a:t>
            </a:r>
            <a:r>
              <a:rPr lang="zh-CN" altLang="en-US" sz="2800">
                <a:ea typeface="黑体" pitchFamily="49" charset="-122"/>
              </a:rPr>
              <a:t>、玉米籽粒播于肥沃土壤，植株结的穗大</a:t>
            </a:r>
          </a:p>
          <a:p>
            <a:pPr marL="342900" indent="-342900">
              <a:lnSpc>
                <a:spcPct val="105000"/>
              </a:lnSpc>
              <a:spcBef>
                <a:spcPct val="10000"/>
              </a:spcBef>
            </a:pPr>
            <a:r>
              <a:rPr lang="zh-CN" altLang="en-US" sz="2800">
                <a:ea typeface="黑体" pitchFamily="49" charset="-122"/>
              </a:rPr>
              <a:t>      粒饱；播于贫瘠土壤，结的穗小粒瘪</a:t>
            </a:r>
          </a:p>
          <a:p>
            <a:pPr marL="342900" indent="-342900">
              <a:lnSpc>
                <a:spcPct val="105000"/>
              </a:lnSpc>
              <a:spcBef>
                <a:spcPct val="10000"/>
              </a:spcBef>
            </a:pPr>
            <a:r>
              <a:rPr lang="en-US" altLang="zh-CN" sz="2800">
                <a:ea typeface="黑体" pitchFamily="49" charset="-122"/>
              </a:rPr>
              <a:t>B</a:t>
            </a:r>
            <a:r>
              <a:rPr lang="zh-CN" altLang="en-US" sz="2800">
                <a:ea typeface="黑体" pitchFamily="49" charset="-122"/>
              </a:rPr>
              <a:t>、黄色饱满粒与白色凹陷粒玉米杂交，</a:t>
            </a:r>
          </a:p>
          <a:p>
            <a:pPr marL="342900" indent="-342900">
              <a:lnSpc>
                <a:spcPct val="105000"/>
              </a:lnSpc>
              <a:spcBef>
                <a:spcPct val="10000"/>
              </a:spcBef>
            </a:pPr>
            <a:r>
              <a:rPr lang="zh-CN" altLang="en-US" sz="2800">
                <a:ea typeface="黑体" pitchFamily="49" charset="-122"/>
              </a:rPr>
              <a:t>      </a:t>
            </a:r>
            <a:r>
              <a:rPr lang="en-US" altLang="zh-CN" sz="2800">
                <a:ea typeface="黑体" pitchFamily="49" charset="-122"/>
              </a:rPr>
              <a:t>F</a:t>
            </a:r>
            <a:r>
              <a:rPr lang="en-US" altLang="zh-CN" sz="2800" baseline="-25000">
                <a:ea typeface="黑体" pitchFamily="49" charset="-122"/>
              </a:rPr>
              <a:t>2</a:t>
            </a:r>
            <a:r>
              <a:rPr lang="zh-CN" altLang="en-US" sz="2800">
                <a:ea typeface="黑体" pitchFamily="49" charset="-122"/>
              </a:rPr>
              <a:t>出现黄色凹陷粒与白色饱满粒玉米</a:t>
            </a:r>
          </a:p>
          <a:p>
            <a:pPr marL="342900" indent="-342900">
              <a:lnSpc>
                <a:spcPct val="105000"/>
              </a:lnSpc>
              <a:spcBef>
                <a:spcPct val="10000"/>
              </a:spcBef>
            </a:pPr>
            <a:r>
              <a:rPr lang="en-US" altLang="zh-CN" sz="2800">
                <a:ea typeface="黑体" pitchFamily="49" charset="-122"/>
              </a:rPr>
              <a:t>C</a:t>
            </a:r>
            <a:r>
              <a:rPr lang="zh-CN" altLang="en-US" sz="2800">
                <a:ea typeface="黑体" pitchFamily="49" charset="-122"/>
              </a:rPr>
              <a:t>、在野外的棕色猕猴群中出现一只白色猕猴</a:t>
            </a:r>
          </a:p>
          <a:p>
            <a:pPr marL="342900" indent="-342900">
              <a:lnSpc>
                <a:spcPct val="105000"/>
              </a:lnSpc>
              <a:spcBef>
                <a:spcPct val="10000"/>
              </a:spcBef>
            </a:pPr>
            <a:r>
              <a:rPr lang="en-US" altLang="zh-CN" sz="2800">
                <a:ea typeface="黑体" pitchFamily="49" charset="-122"/>
              </a:rPr>
              <a:t>D</a:t>
            </a:r>
            <a:r>
              <a:rPr lang="zh-CN" altLang="en-US" sz="2800">
                <a:ea typeface="黑体" pitchFamily="49" charset="-122"/>
              </a:rPr>
              <a:t>、小麦花药离体培养成的植株产生的变异</a:t>
            </a:r>
          </a:p>
        </p:txBody>
      </p:sp>
      <p:sp>
        <p:nvSpPr>
          <p:cNvPr id="79875" name="Text Box 3"/>
          <p:cNvSpPr txBox="1">
            <a:spLocks noChangeArrowheads="1"/>
          </p:cNvSpPr>
          <p:nvPr/>
        </p:nvSpPr>
        <p:spPr bwMode="auto">
          <a:xfrm>
            <a:off x="7242175" y="927100"/>
            <a:ext cx="576263" cy="571500"/>
          </a:xfrm>
          <a:prstGeom prst="rect">
            <a:avLst/>
          </a:prstGeom>
          <a:noFill/>
          <a:ln w="9525">
            <a:noFill/>
            <a:miter lim="800000"/>
            <a:headEnd/>
            <a:tailEnd/>
          </a:ln>
          <a:effectLst/>
        </p:spPr>
        <p:txBody>
          <a:bodyPr lIns="54000" tIns="10800" rIns="54000" bIns="10800">
            <a:spAutoFit/>
          </a:bodyPr>
          <a:lstStyle/>
          <a:p>
            <a:pPr algn="ctr">
              <a:spcBef>
                <a:spcPct val="50000"/>
              </a:spcBef>
            </a:pPr>
            <a:r>
              <a:rPr lang="en-US" altLang="zh-CN" sz="3600">
                <a:solidFill>
                  <a:srgbClr val="FF3300"/>
                </a:solidFill>
                <a:ea typeface="宋体" pitchFamily="2" charset="-122"/>
              </a:rPr>
              <a:t>C</a:t>
            </a:r>
          </a:p>
        </p:txBody>
      </p:sp>
      <p:sp>
        <p:nvSpPr>
          <p:cNvPr id="79876" name="Text Box 4"/>
          <p:cNvSpPr txBox="1">
            <a:spLocks noChangeArrowheads="1"/>
          </p:cNvSpPr>
          <p:nvPr/>
        </p:nvSpPr>
        <p:spPr bwMode="auto">
          <a:xfrm>
            <a:off x="827088" y="4525963"/>
            <a:ext cx="8526462" cy="2332037"/>
          </a:xfrm>
          <a:prstGeom prst="rect">
            <a:avLst/>
          </a:prstGeom>
          <a:noFill/>
          <a:ln w="9525">
            <a:noFill/>
            <a:miter lim="800000"/>
            <a:headEnd/>
            <a:tailEnd/>
          </a:ln>
          <a:effectLst/>
        </p:spPr>
        <p:txBody>
          <a:bodyPr>
            <a:spAutoFit/>
          </a:bodyPr>
          <a:lstStyle/>
          <a:p>
            <a:pPr>
              <a:spcBef>
                <a:spcPct val="50000"/>
              </a:spcBef>
            </a:pPr>
            <a:r>
              <a:rPr lang="en-US" altLang="zh-CN" sz="3200">
                <a:ea typeface="黑体" pitchFamily="49" charset="-122"/>
              </a:rPr>
              <a:t>⑵</a:t>
            </a:r>
            <a:r>
              <a:rPr lang="zh-CN" altLang="en-US" sz="3200">
                <a:ea typeface="黑体" pitchFamily="49" charset="-122"/>
              </a:rPr>
              <a:t>基因突变发生在：                  　   </a:t>
            </a:r>
            <a:r>
              <a:rPr lang="en-US" altLang="zh-CN" sz="3200">
                <a:ea typeface="黑体" pitchFamily="49" charset="-122"/>
              </a:rPr>
              <a:t>(            )</a:t>
            </a:r>
          </a:p>
          <a:p>
            <a:pPr>
              <a:lnSpc>
                <a:spcPct val="90000"/>
              </a:lnSpc>
            </a:pPr>
            <a:r>
              <a:rPr lang="en-US" altLang="zh-CN" sz="3200">
                <a:ea typeface="黑体" pitchFamily="49" charset="-122"/>
              </a:rPr>
              <a:t>      A</a:t>
            </a:r>
            <a:r>
              <a:rPr lang="zh-CN" altLang="en-US" sz="3200">
                <a:ea typeface="黑体" pitchFamily="49" charset="-122"/>
              </a:rPr>
              <a:t>．</a:t>
            </a:r>
            <a:r>
              <a:rPr lang="en-US" altLang="zh-CN" sz="3200">
                <a:ea typeface="黑体" pitchFamily="49" charset="-122"/>
              </a:rPr>
              <a:t>DNA→RNA</a:t>
            </a:r>
            <a:r>
              <a:rPr lang="zh-CN" altLang="en-US" sz="3200">
                <a:ea typeface="黑体" pitchFamily="49" charset="-122"/>
              </a:rPr>
              <a:t>的过程中 </a:t>
            </a:r>
          </a:p>
          <a:p>
            <a:pPr>
              <a:lnSpc>
                <a:spcPct val="90000"/>
              </a:lnSpc>
            </a:pPr>
            <a:r>
              <a:rPr lang="zh-CN" altLang="en-US" sz="3200">
                <a:ea typeface="黑体" pitchFamily="49" charset="-122"/>
              </a:rPr>
              <a:t>      </a:t>
            </a:r>
            <a:r>
              <a:rPr lang="en-US" altLang="zh-CN" sz="3200">
                <a:ea typeface="黑体" pitchFamily="49" charset="-122"/>
              </a:rPr>
              <a:t>B</a:t>
            </a:r>
            <a:r>
              <a:rPr lang="zh-CN" altLang="en-US" sz="3200">
                <a:ea typeface="黑体" pitchFamily="49" charset="-122"/>
              </a:rPr>
              <a:t>．</a:t>
            </a:r>
            <a:r>
              <a:rPr lang="en-US" altLang="zh-CN" sz="3200">
                <a:ea typeface="黑体" pitchFamily="49" charset="-122"/>
              </a:rPr>
              <a:t>DNA→DNA</a:t>
            </a:r>
            <a:r>
              <a:rPr lang="zh-CN" altLang="en-US" sz="3200">
                <a:ea typeface="黑体" pitchFamily="49" charset="-122"/>
              </a:rPr>
              <a:t>的过程中</a:t>
            </a:r>
          </a:p>
          <a:p>
            <a:pPr>
              <a:lnSpc>
                <a:spcPct val="90000"/>
              </a:lnSpc>
            </a:pPr>
            <a:r>
              <a:rPr lang="zh-CN" altLang="en-US" sz="3200">
                <a:ea typeface="黑体" pitchFamily="49" charset="-122"/>
              </a:rPr>
              <a:t>      </a:t>
            </a:r>
            <a:r>
              <a:rPr lang="en-US" altLang="zh-CN" sz="3200">
                <a:ea typeface="黑体" pitchFamily="49" charset="-122"/>
              </a:rPr>
              <a:t>C</a:t>
            </a:r>
            <a:r>
              <a:rPr lang="zh-CN" altLang="en-US" sz="3200">
                <a:ea typeface="黑体" pitchFamily="49" charset="-122"/>
              </a:rPr>
              <a:t>．</a:t>
            </a:r>
            <a:r>
              <a:rPr lang="en-US" altLang="zh-CN" sz="3200">
                <a:ea typeface="黑体" pitchFamily="49" charset="-122"/>
              </a:rPr>
              <a:t>RNA→</a:t>
            </a:r>
            <a:r>
              <a:rPr lang="zh-CN" altLang="en-US" sz="3200">
                <a:ea typeface="黑体" pitchFamily="49" charset="-122"/>
              </a:rPr>
              <a:t>蛋白质的过程</a:t>
            </a:r>
          </a:p>
          <a:p>
            <a:pPr>
              <a:lnSpc>
                <a:spcPct val="90000"/>
              </a:lnSpc>
            </a:pPr>
            <a:r>
              <a:rPr lang="zh-CN" altLang="en-US" sz="3200">
                <a:ea typeface="黑体" pitchFamily="49" charset="-122"/>
              </a:rPr>
              <a:t>      </a:t>
            </a:r>
            <a:r>
              <a:rPr lang="en-US" altLang="zh-CN" sz="3200">
                <a:ea typeface="黑体" pitchFamily="49" charset="-122"/>
              </a:rPr>
              <a:t>D</a:t>
            </a:r>
            <a:r>
              <a:rPr lang="zh-CN" altLang="en-US" sz="3200">
                <a:ea typeface="黑体" pitchFamily="49" charset="-122"/>
              </a:rPr>
              <a:t>．</a:t>
            </a:r>
            <a:r>
              <a:rPr lang="en-US" altLang="zh-CN" sz="3200">
                <a:ea typeface="黑体" pitchFamily="49" charset="-122"/>
              </a:rPr>
              <a:t>RNA→</a:t>
            </a:r>
            <a:r>
              <a:rPr lang="zh-CN" altLang="en-US" sz="3200">
                <a:ea typeface="黑体" pitchFamily="49" charset="-122"/>
              </a:rPr>
              <a:t>携带氨基酸的过程</a:t>
            </a:r>
          </a:p>
        </p:txBody>
      </p:sp>
      <p:sp>
        <p:nvSpPr>
          <p:cNvPr id="79877" name="Text Box 5"/>
          <p:cNvSpPr txBox="1">
            <a:spLocks noChangeArrowheads="1"/>
          </p:cNvSpPr>
          <p:nvPr/>
        </p:nvSpPr>
        <p:spPr bwMode="auto">
          <a:xfrm>
            <a:off x="7912100" y="4597400"/>
            <a:ext cx="576263" cy="571500"/>
          </a:xfrm>
          <a:prstGeom prst="rect">
            <a:avLst/>
          </a:prstGeom>
          <a:noFill/>
          <a:ln w="9525">
            <a:noFill/>
            <a:miter lim="800000"/>
            <a:headEnd/>
            <a:tailEnd/>
          </a:ln>
          <a:effectLst/>
        </p:spPr>
        <p:txBody>
          <a:bodyPr lIns="54000" tIns="10800" rIns="54000" bIns="10800">
            <a:spAutoFit/>
          </a:bodyPr>
          <a:lstStyle/>
          <a:p>
            <a:pPr algn="ctr">
              <a:spcBef>
                <a:spcPct val="50000"/>
              </a:spcBef>
            </a:pPr>
            <a:r>
              <a:rPr lang="en-US" altLang="zh-CN" sz="3600">
                <a:solidFill>
                  <a:srgbClr val="FF3300"/>
                </a:solidFill>
                <a:ea typeface="宋体" pitchFamily="2" charset="-122"/>
              </a:rPr>
              <a:t>B</a:t>
            </a:r>
          </a:p>
        </p:txBody>
      </p:sp>
      <p:sp>
        <p:nvSpPr>
          <p:cNvPr id="79878" name="Text Box 6"/>
          <p:cNvSpPr txBox="1">
            <a:spLocks noChangeArrowheads="1"/>
          </p:cNvSpPr>
          <p:nvPr/>
        </p:nvSpPr>
        <p:spPr bwMode="gray">
          <a:xfrm>
            <a:off x="7620000" y="6491288"/>
            <a:ext cx="1143000" cy="366712"/>
          </a:xfrm>
          <a:prstGeom prst="rect">
            <a:avLst/>
          </a:prstGeom>
          <a:solidFill>
            <a:schemeClr val="bg1"/>
          </a:solidFill>
          <a:ln w="9525">
            <a:noFill/>
            <a:miter lim="800000"/>
            <a:headEnd/>
            <a:tailEnd/>
          </a:ln>
          <a:effectLst/>
        </p:spPr>
        <p:txBody>
          <a:bodyPr>
            <a:spAutoFit/>
          </a:bodyPr>
          <a:lstStyle/>
          <a:p>
            <a:pPr>
              <a:spcBef>
                <a:spcPct val="50000"/>
              </a:spcBef>
            </a:pPr>
            <a:endParaRPr lang="zh-CN" altLang="zh-CN">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9875"/>
                                        </p:tgtEl>
                                        <p:attrNameLst>
                                          <p:attrName>style.visibility</p:attrName>
                                        </p:attrNameLst>
                                      </p:cBhvr>
                                      <p:to>
                                        <p:strVal val="visible"/>
                                      </p:to>
                                    </p:set>
                                    <p:animEffect transition="in" filter="dissolve">
                                      <p:cBhvr>
                                        <p:cTn id="7" dur="500"/>
                                        <p:tgtEl>
                                          <p:spTgt spid="7987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9877"/>
                                        </p:tgtEl>
                                        <p:attrNameLst>
                                          <p:attrName>style.visibility</p:attrName>
                                        </p:attrNameLst>
                                      </p:cBhvr>
                                      <p:to>
                                        <p:strVal val="visible"/>
                                      </p:to>
                                    </p:set>
                                    <p:animEffect transition="in" filter="dissolve">
                                      <p:cBhvr>
                                        <p:cTn id="12" dur="500"/>
                                        <p:tgtEl>
                                          <p:spTgt spid="798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p:bldP spid="7987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日期占位符 2"/>
          <p:cNvSpPr>
            <a:spLocks noGrp="1"/>
          </p:cNvSpPr>
          <p:nvPr>
            <p:ph type="dt" sz="half" idx="11"/>
          </p:nvPr>
        </p:nvSpPr>
        <p:spPr/>
        <p:txBody>
          <a:bodyPr/>
          <a:lstStyle/>
          <a:p>
            <a:fld id="{0F88F6E8-5848-4A4B-A530-851C46294EB3}" type="datetime1">
              <a:rPr lang="zh-CN" altLang="en-US"/>
              <a:pPr/>
              <a:t>2012-05-14</a:t>
            </a:fld>
            <a:endParaRPr lang="en-US" altLang="zh-CN"/>
          </a:p>
        </p:txBody>
      </p:sp>
      <p:sp>
        <p:nvSpPr>
          <p:cNvPr id="81922" name="Text Box 2"/>
          <p:cNvSpPr txBox="1">
            <a:spLocks noChangeArrowheads="1"/>
          </p:cNvSpPr>
          <p:nvPr/>
        </p:nvSpPr>
        <p:spPr bwMode="auto">
          <a:xfrm>
            <a:off x="323850" y="885825"/>
            <a:ext cx="9288463" cy="5972175"/>
          </a:xfrm>
          <a:prstGeom prst="rect">
            <a:avLst/>
          </a:prstGeom>
          <a:noFill/>
          <a:ln w="9525">
            <a:noFill/>
            <a:miter lim="800000"/>
            <a:headEnd/>
            <a:tailEnd/>
          </a:ln>
          <a:effectLst/>
        </p:spPr>
        <p:txBody>
          <a:bodyPr>
            <a:spAutoFit/>
          </a:bodyPr>
          <a:lstStyle/>
          <a:p>
            <a:r>
              <a:rPr lang="en-US" altLang="zh-CN" sz="3200">
                <a:solidFill>
                  <a:schemeClr val="accent2"/>
                </a:solidFill>
                <a:latin typeface="黑体" pitchFamily="49" charset="-122"/>
                <a:ea typeface="黑体" pitchFamily="49" charset="-122"/>
              </a:rPr>
              <a:t> </a:t>
            </a:r>
            <a:r>
              <a:rPr lang="zh-CN" altLang="en-US" sz="2800">
                <a:solidFill>
                  <a:schemeClr val="accent2"/>
                </a:solidFill>
                <a:latin typeface="黑体" pitchFamily="49" charset="-122"/>
                <a:ea typeface="黑体" pitchFamily="49" charset="-122"/>
              </a:rPr>
              <a:t>（</a:t>
            </a:r>
            <a:r>
              <a:rPr lang="en-US" altLang="zh-CN" sz="2800">
                <a:solidFill>
                  <a:schemeClr val="accent2"/>
                </a:solidFill>
                <a:latin typeface="黑体" pitchFamily="49" charset="-122"/>
                <a:ea typeface="黑体" pitchFamily="49" charset="-122"/>
              </a:rPr>
              <a:t>4</a:t>
            </a:r>
            <a:r>
              <a:rPr lang="zh-CN" altLang="en-US" sz="2800">
                <a:solidFill>
                  <a:schemeClr val="accent2"/>
                </a:solidFill>
                <a:latin typeface="黑体" pitchFamily="49" charset="-122"/>
                <a:ea typeface="黑体" pitchFamily="49" charset="-122"/>
              </a:rPr>
              <a:t>）</a:t>
            </a:r>
            <a:r>
              <a:rPr lang="zh-CN" altLang="en-US" sz="2800">
                <a:solidFill>
                  <a:srgbClr val="000099"/>
                </a:solidFill>
                <a:latin typeface="黑体" pitchFamily="49" charset="-122"/>
                <a:ea typeface="黑体" pitchFamily="49" charset="-122"/>
              </a:rPr>
              <a:t>等位基因</a:t>
            </a:r>
            <a:r>
              <a:rPr lang="en-US" altLang="zh-CN" sz="2800">
                <a:solidFill>
                  <a:srgbClr val="000099"/>
                </a:solidFill>
                <a:latin typeface="黑体" pitchFamily="49" charset="-122"/>
                <a:ea typeface="黑体" pitchFamily="49" charset="-122"/>
              </a:rPr>
              <a:t>i</a:t>
            </a:r>
            <a:r>
              <a:rPr lang="en-US" altLang="zh-CN" sz="2800" baseline="30000">
                <a:solidFill>
                  <a:srgbClr val="000099"/>
                </a:solidFill>
                <a:latin typeface="黑体" pitchFamily="49" charset="-122"/>
                <a:ea typeface="黑体" pitchFamily="49" charset="-122"/>
              </a:rPr>
              <a:t>A</a:t>
            </a:r>
            <a:r>
              <a:rPr lang="zh-CN" altLang="en-US" sz="2800">
                <a:solidFill>
                  <a:srgbClr val="000099"/>
                </a:solidFill>
                <a:latin typeface="黑体" pitchFamily="49" charset="-122"/>
                <a:ea typeface="黑体" pitchFamily="49" charset="-122"/>
              </a:rPr>
              <a:t>、</a:t>
            </a:r>
            <a:r>
              <a:rPr lang="en-US" altLang="zh-CN" sz="2800">
                <a:solidFill>
                  <a:srgbClr val="000099"/>
                </a:solidFill>
                <a:latin typeface="黑体" pitchFamily="49" charset="-122"/>
                <a:ea typeface="黑体" pitchFamily="49" charset="-122"/>
              </a:rPr>
              <a:t>i</a:t>
            </a:r>
            <a:r>
              <a:rPr lang="en-US" altLang="zh-CN" sz="2800" baseline="30000">
                <a:solidFill>
                  <a:srgbClr val="000099"/>
                </a:solidFill>
                <a:latin typeface="黑体" pitchFamily="49" charset="-122"/>
                <a:ea typeface="黑体" pitchFamily="49" charset="-122"/>
              </a:rPr>
              <a:t>B</a:t>
            </a:r>
            <a:r>
              <a:rPr lang="zh-CN" altLang="en-US" sz="2800">
                <a:solidFill>
                  <a:srgbClr val="000099"/>
                </a:solidFill>
                <a:latin typeface="黑体" pitchFamily="49" charset="-122"/>
                <a:ea typeface="黑体" pitchFamily="49" charset="-122"/>
              </a:rPr>
              <a:t>、</a:t>
            </a:r>
            <a:r>
              <a:rPr lang="en-US" altLang="zh-CN" sz="2800">
                <a:solidFill>
                  <a:srgbClr val="000099"/>
                </a:solidFill>
                <a:latin typeface="黑体" pitchFamily="49" charset="-122"/>
                <a:ea typeface="黑体" pitchFamily="49" charset="-122"/>
              </a:rPr>
              <a:t>i</a:t>
            </a:r>
            <a:r>
              <a:rPr lang="zh-CN" altLang="en-US" sz="2800">
                <a:solidFill>
                  <a:srgbClr val="000099"/>
                </a:solidFill>
                <a:latin typeface="黑体" pitchFamily="49" charset="-122"/>
                <a:ea typeface="黑体" pitchFamily="49" charset="-122"/>
              </a:rPr>
              <a:t>之间的关系如右下图，该图</a:t>
            </a:r>
          </a:p>
          <a:p>
            <a:r>
              <a:rPr lang="zh-CN" altLang="en-US" sz="2800">
                <a:solidFill>
                  <a:srgbClr val="000099"/>
                </a:solidFill>
                <a:latin typeface="黑体" pitchFamily="49" charset="-122"/>
                <a:ea typeface="黑体" pitchFamily="49" charset="-122"/>
              </a:rPr>
              <a:t>   不能表示的叙述是</a:t>
            </a:r>
            <a:r>
              <a:rPr lang="zh-CN" altLang="en-US" sz="2800">
                <a:latin typeface="黑体" pitchFamily="49" charset="-122"/>
                <a:ea typeface="黑体" pitchFamily="49" charset="-122"/>
              </a:rPr>
              <a:t>               </a:t>
            </a:r>
            <a:r>
              <a:rPr lang="en-US" altLang="zh-CN" sz="2800">
                <a:latin typeface="黑体" pitchFamily="49" charset="-122"/>
                <a:ea typeface="黑体" pitchFamily="49" charset="-122"/>
              </a:rPr>
              <a:t>(        )</a:t>
            </a:r>
          </a:p>
          <a:p>
            <a:pPr>
              <a:spcBef>
                <a:spcPct val="10000"/>
              </a:spcBef>
            </a:pPr>
            <a:r>
              <a:rPr lang="en-US" altLang="zh-CN" sz="2800">
                <a:latin typeface="黑体" pitchFamily="49" charset="-122"/>
                <a:ea typeface="黑体" pitchFamily="49" charset="-122"/>
              </a:rPr>
              <a:t>  A</a:t>
            </a:r>
            <a:r>
              <a:rPr lang="zh-CN" altLang="en-US" sz="2800">
                <a:latin typeface="黑体" pitchFamily="49" charset="-122"/>
                <a:ea typeface="黑体" pitchFamily="49" charset="-122"/>
              </a:rPr>
              <a:t>．基因突变是不定向的</a:t>
            </a:r>
          </a:p>
          <a:p>
            <a:pPr>
              <a:spcBef>
                <a:spcPct val="10000"/>
              </a:spcBef>
            </a:pPr>
            <a:r>
              <a:rPr lang="zh-CN" altLang="en-US" sz="2800">
                <a:latin typeface="黑体" pitchFamily="49" charset="-122"/>
                <a:ea typeface="黑体" pitchFamily="49" charset="-122"/>
              </a:rPr>
              <a:t>  </a:t>
            </a:r>
            <a:r>
              <a:rPr lang="en-US" altLang="zh-CN" sz="2800">
                <a:latin typeface="黑体" pitchFamily="49" charset="-122"/>
                <a:ea typeface="黑体" pitchFamily="49" charset="-122"/>
              </a:rPr>
              <a:t>B</a:t>
            </a:r>
            <a:r>
              <a:rPr lang="zh-CN" altLang="en-US" sz="2800">
                <a:latin typeface="黑体" pitchFamily="49" charset="-122"/>
                <a:ea typeface="黑体" pitchFamily="49" charset="-122"/>
              </a:rPr>
              <a:t>．等位基因的出现是基因突变的结果</a:t>
            </a:r>
          </a:p>
          <a:p>
            <a:pPr>
              <a:spcBef>
                <a:spcPct val="10000"/>
              </a:spcBef>
            </a:pPr>
            <a:r>
              <a:rPr lang="zh-CN" altLang="en-US" sz="2800">
                <a:latin typeface="黑体" pitchFamily="49" charset="-122"/>
                <a:ea typeface="黑体" pitchFamily="49" charset="-122"/>
              </a:rPr>
              <a:t>  </a:t>
            </a:r>
            <a:r>
              <a:rPr lang="en-US" altLang="zh-CN" sz="2800">
                <a:latin typeface="黑体" pitchFamily="49" charset="-122"/>
                <a:ea typeface="黑体" pitchFamily="49" charset="-122"/>
              </a:rPr>
              <a:t>C</a:t>
            </a:r>
            <a:r>
              <a:rPr lang="zh-CN" altLang="en-US" sz="2800">
                <a:latin typeface="黑体" pitchFamily="49" charset="-122"/>
                <a:ea typeface="黑体" pitchFamily="49" charset="-122"/>
              </a:rPr>
              <a:t>．等位基因之间可通过突变相互转化</a:t>
            </a:r>
          </a:p>
          <a:p>
            <a:pPr>
              <a:spcBef>
                <a:spcPct val="10000"/>
              </a:spcBef>
            </a:pPr>
            <a:r>
              <a:rPr lang="zh-CN" altLang="en-US" sz="2800">
                <a:latin typeface="黑体" pitchFamily="49" charset="-122"/>
                <a:ea typeface="黑体" pitchFamily="49" charset="-122"/>
              </a:rPr>
              <a:t>  </a:t>
            </a:r>
            <a:r>
              <a:rPr lang="en-US" altLang="zh-CN" sz="2800">
                <a:latin typeface="黑体" pitchFamily="49" charset="-122"/>
                <a:ea typeface="黑体" pitchFamily="49" charset="-122"/>
              </a:rPr>
              <a:t>D</a:t>
            </a:r>
            <a:r>
              <a:rPr lang="zh-CN" altLang="en-US" sz="2800">
                <a:latin typeface="黑体" pitchFamily="49" charset="-122"/>
                <a:ea typeface="黑体" pitchFamily="49" charset="-122"/>
              </a:rPr>
              <a:t>．这些基因的传递遵循自由组合规律</a:t>
            </a:r>
          </a:p>
          <a:p>
            <a:pPr>
              <a:spcBef>
                <a:spcPct val="10000"/>
              </a:spcBef>
            </a:pPr>
            <a:r>
              <a:rPr lang="zh-CN" altLang="en-US" sz="2800">
                <a:latin typeface="黑体" pitchFamily="49" charset="-122"/>
                <a:ea typeface="黑体" pitchFamily="49" charset="-122"/>
              </a:rPr>
              <a:t> </a:t>
            </a:r>
            <a:r>
              <a:rPr lang="zh-CN" altLang="en-US" sz="2800">
                <a:solidFill>
                  <a:srgbClr val="000099"/>
                </a:solidFill>
                <a:latin typeface="黑体" pitchFamily="49" charset="-122"/>
                <a:ea typeface="黑体" pitchFamily="49" charset="-122"/>
              </a:rPr>
              <a:t>（</a:t>
            </a:r>
            <a:r>
              <a:rPr lang="en-US" altLang="zh-CN" sz="2800">
                <a:solidFill>
                  <a:srgbClr val="000099"/>
                </a:solidFill>
                <a:latin typeface="黑体" pitchFamily="49" charset="-122"/>
                <a:ea typeface="黑体" pitchFamily="49" charset="-122"/>
              </a:rPr>
              <a:t>5</a:t>
            </a:r>
            <a:r>
              <a:rPr lang="zh-CN" altLang="en-US" sz="2800">
                <a:solidFill>
                  <a:srgbClr val="000099"/>
                </a:solidFill>
                <a:latin typeface="黑体" pitchFamily="49" charset="-122"/>
                <a:ea typeface="黑体" pitchFamily="49" charset="-122"/>
              </a:rPr>
              <a:t>）上述等位基因</a:t>
            </a:r>
            <a:r>
              <a:rPr lang="en-US" altLang="zh-CN" sz="3200">
                <a:solidFill>
                  <a:srgbClr val="000099"/>
                </a:solidFill>
                <a:latin typeface="黑体" pitchFamily="49" charset="-122"/>
                <a:ea typeface="黑体" pitchFamily="49" charset="-122"/>
              </a:rPr>
              <a:t>i</a:t>
            </a:r>
            <a:r>
              <a:rPr lang="en-US" altLang="zh-CN" sz="3200" baseline="30000">
                <a:solidFill>
                  <a:srgbClr val="000099"/>
                </a:solidFill>
                <a:latin typeface="黑体" pitchFamily="49" charset="-122"/>
                <a:ea typeface="黑体" pitchFamily="49" charset="-122"/>
              </a:rPr>
              <a:t>A</a:t>
            </a:r>
            <a:r>
              <a:rPr lang="zh-CN" altLang="en-US" sz="3200">
                <a:solidFill>
                  <a:srgbClr val="000099"/>
                </a:solidFill>
                <a:latin typeface="黑体" pitchFamily="49" charset="-122"/>
                <a:ea typeface="黑体" pitchFamily="49" charset="-122"/>
              </a:rPr>
              <a:t>、</a:t>
            </a:r>
            <a:r>
              <a:rPr lang="en-US" altLang="zh-CN" sz="3200">
                <a:solidFill>
                  <a:srgbClr val="000099"/>
                </a:solidFill>
                <a:latin typeface="黑体" pitchFamily="49" charset="-122"/>
                <a:ea typeface="黑体" pitchFamily="49" charset="-122"/>
              </a:rPr>
              <a:t>i</a:t>
            </a:r>
            <a:r>
              <a:rPr lang="en-US" altLang="zh-CN" sz="3200" baseline="30000">
                <a:solidFill>
                  <a:srgbClr val="000099"/>
                </a:solidFill>
                <a:latin typeface="黑体" pitchFamily="49" charset="-122"/>
                <a:ea typeface="黑体" pitchFamily="49" charset="-122"/>
              </a:rPr>
              <a:t>B</a:t>
            </a:r>
            <a:r>
              <a:rPr lang="zh-CN" altLang="en-US" sz="3200">
                <a:solidFill>
                  <a:srgbClr val="000099"/>
                </a:solidFill>
                <a:latin typeface="黑体" pitchFamily="49" charset="-122"/>
                <a:ea typeface="黑体" pitchFamily="49" charset="-122"/>
              </a:rPr>
              <a:t>、</a:t>
            </a:r>
            <a:r>
              <a:rPr lang="en-US" altLang="zh-CN" sz="3200">
                <a:solidFill>
                  <a:srgbClr val="000099"/>
                </a:solidFill>
                <a:latin typeface="黑体" pitchFamily="49" charset="-122"/>
                <a:ea typeface="黑体" pitchFamily="49" charset="-122"/>
              </a:rPr>
              <a:t>i</a:t>
            </a:r>
            <a:r>
              <a:rPr lang="zh-CN" altLang="en-US" sz="2800">
                <a:solidFill>
                  <a:srgbClr val="000099"/>
                </a:solidFill>
                <a:latin typeface="黑体" pitchFamily="49" charset="-122"/>
                <a:ea typeface="黑体" pitchFamily="49" charset="-122"/>
              </a:rPr>
              <a:t>的最本质区别是（    ）</a:t>
            </a:r>
          </a:p>
          <a:p>
            <a:pPr>
              <a:spcBef>
                <a:spcPct val="10000"/>
              </a:spcBef>
            </a:pPr>
            <a:r>
              <a:rPr lang="zh-CN" altLang="en-US" sz="2800">
                <a:latin typeface="黑体" pitchFamily="49" charset="-122"/>
                <a:ea typeface="黑体" pitchFamily="49" charset="-122"/>
              </a:rPr>
              <a:t>  </a:t>
            </a:r>
            <a:r>
              <a:rPr lang="en-US" altLang="zh-CN" sz="2800">
                <a:latin typeface="黑体" pitchFamily="49" charset="-122"/>
                <a:ea typeface="黑体" pitchFamily="49" charset="-122"/>
              </a:rPr>
              <a:t>A</a:t>
            </a:r>
            <a:r>
              <a:rPr lang="zh-CN" altLang="en-US" sz="2800">
                <a:latin typeface="黑体" pitchFamily="49" charset="-122"/>
                <a:ea typeface="黑体" pitchFamily="49" charset="-122"/>
              </a:rPr>
              <a:t>．基因</a:t>
            </a:r>
            <a:r>
              <a:rPr lang="en-US" altLang="zh-CN" sz="2800">
                <a:latin typeface="黑体" pitchFamily="49" charset="-122"/>
                <a:ea typeface="黑体" pitchFamily="49" charset="-122"/>
              </a:rPr>
              <a:t>i</a:t>
            </a:r>
            <a:r>
              <a:rPr lang="en-US" altLang="zh-CN" sz="2800" baseline="30000">
                <a:latin typeface="黑体" pitchFamily="49" charset="-122"/>
                <a:ea typeface="黑体" pitchFamily="49" charset="-122"/>
              </a:rPr>
              <a:t>A</a:t>
            </a:r>
            <a:r>
              <a:rPr lang="zh-CN" altLang="en-US" sz="2800">
                <a:latin typeface="黑体" pitchFamily="49" charset="-122"/>
                <a:ea typeface="黑体" pitchFamily="49" charset="-122"/>
              </a:rPr>
              <a:t>、</a:t>
            </a:r>
            <a:r>
              <a:rPr lang="en-US" altLang="zh-CN" sz="2800">
                <a:latin typeface="黑体" pitchFamily="49" charset="-122"/>
                <a:ea typeface="黑体" pitchFamily="49" charset="-122"/>
              </a:rPr>
              <a:t>i</a:t>
            </a:r>
            <a:r>
              <a:rPr lang="en-US" altLang="zh-CN" sz="2800" baseline="30000">
                <a:latin typeface="黑体" pitchFamily="49" charset="-122"/>
                <a:ea typeface="黑体" pitchFamily="49" charset="-122"/>
              </a:rPr>
              <a:t>B</a:t>
            </a:r>
            <a:r>
              <a:rPr lang="zh-CN" altLang="en-US" sz="2800">
                <a:latin typeface="黑体" pitchFamily="49" charset="-122"/>
                <a:ea typeface="黑体" pitchFamily="49" charset="-122"/>
              </a:rPr>
              <a:t>控制显性性状，而</a:t>
            </a:r>
            <a:r>
              <a:rPr lang="en-US" altLang="zh-CN" sz="2800">
                <a:latin typeface="黑体" pitchFamily="49" charset="-122"/>
                <a:ea typeface="黑体" pitchFamily="49" charset="-122"/>
              </a:rPr>
              <a:t>i</a:t>
            </a:r>
            <a:r>
              <a:rPr lang="zh-CN" altLang="en-US" sz="2800">
                <a:latin typeface="黑体" pitchFamily="49" charset="-122"/>
                <a:ea typeface="黑体" pitchFamily="49" charset="-122"/>
              </a:rPr>
              <a:t>控制隐性性状</a:t>
            </a:r>
          </a:p>
          <a:p>
            <a:pPr>
              <a:spcBef>
                <a:spcPct val="10000"/>
              </a:spcBef>
            </a:pPr>
            <a:r>
              <a:rPr lang="zh-CN" altLang="en-US" sz="2800">
                <a:latin typeface="黑体" pitchFamily="49" charset="-122"/>
                <a:ea typeface="黑体" pitchFamily="49" charset="-122"/>
              </a:rPr>
              <a:t>  </a:t>
            </a:r>
            <a:r>
              <a:rPr lang="en-US" altLang="zh-CN" sz="2800">
                <a:latin typeface="黑体" pitchFamily="49" charset="-122"/>
                <a:ea typeface="黑体" pitchFamily="49" charset="-122"/>
              </a:rPr>
              <a:t>B</a:t>
            </a:r>
            <a:r>
              <a:rPr lang="zh-CN" altLang="en-US" sz="2800">
                <a:latin typeface="黑体" pitchFamily="49" charset="-122"/>
                <a:ea typeface="黑体" pitchFamily="49" charset="-122"/>
              </a:rPr>
              <a:t>．在减数分裂时等位基因</a:t>
            </a:r>
            <a:r>
              <a:rPr lang="en-US" altLang="zh-CN" sz="3200">
                <a:latin typeface="黑体" pitchFamily="49" charset="-122"/>
                <a:ea typeface="黑体" pitchFamily="49" charset="-122"/>
              </a:rPr>
              <a:t>i</a:t>
            </a:r>
            <a:r>
              <a:rPr lang="en-US" altLang="zh-CN" sz="3200" baseline="30000">
                <a:latin typeface="黑体" pitchFamily="49" charset="-122"/>
                <a:ea typeface="黑体" pitchFamily="49" charset="-122"/>
              </a:rPr>
              <a:t>A</a:t>
            </a:r>
            <a:r>
              <a:rPr lang="zh-CN" altLang="en-US" sz="3200">
                <a:latin typeface="黑体" pitchFamily="49" charset="-122"/>
                <a:ea typeface="黑体" pitchFamily="49" charset="-122"/>
              </a:rPr>
              <a:t>与</a:t>
            </a:r>
            <a:r>
              <a:rPr lang="en-US" altLang="zh-CN" sz="3200">
                <a:latin typeface="黑体" pitchFamily="49" charset="-122"/>
                <a:ea typeface="黑体" pitchFamily="49" charset="-122"/>
              </a:rPr>
              <a:t>i</a:t>
            </a:r>
            <a:r>
              <a:rPr lang="zh-CN" altLang="en-US" sz="3200">
                <a:latin typeface="黑体" pitchFamily="49" charset="-122"/>
                <a:ea typeface="黑体" pitchFamily="49" charset="-122"/>
              </a:rPr>
              <a:t>或</a:t>
            </a:r>
            <a:r>
              <a:rPr lang="en-US" altLang="zh-CN" sz="3200">
                <a:latin typeface="黑体" pitchFamily="49" charset="-122"/>
                <a:ea typeface="黑体" pitchFamily="49" charset="-122"/>
              </a:rPr>
              <a:t>i</a:t>
            </a:r>
            <a:r>
              <a:rPr lang="en-US" altLang="zh-CN" sz="3200" baseline="30000">
                <a:latin typeface="黑体" pitchFamily="49" charset="-122"/>
                <a:ea typeface="黑体" pitchFamily="49" charset="-122"/>
              </a:rPr>
              <a:t>A</a:t>
            </a:r>
            <a:r>
              <a:rPr lang="zh-CN" altLang="en-US" sz="3200">
                <a:latin typeface="黑体" pitchFamily="49" charset="-122"/>
                <a:ea typeface="黑体" pitchFamily="49" charset="-122"/>
              </a:rPr>
              <a:t>与</a:t>
            </a:r>
            <a:r>
              <a:rPr lang="en-US" altLang="zh-CN" sz="3200">
                <a:latin typeface="黑体" pitchFamily="49" charset="-122"/>
                <a:ea typeface="黑体" pitchFamily="49" charset="-122"/>
              </a:rPr>
              <a:t>i</a:t>
            </a:r>
            <a:r>
              <a:rPr lang="en-US" altLang="zh-CN" sz="3200" baseline="30000">
                <a:latin typeface="黑体" pitchFamily="49" charset="-122"/>
                <a:ea typeface="黑体" pitchFamily="49" charset="-122"/>
              </a:rPr>
              <a:t>B</a:t>
            </a:r>
          </a:p>
          <a:p>
            <a:pPr>
              <a:spcBef>
                <a:spcPct val="10000"/>
              </a:spcBef>
            </a:pPr>
            <a:r>
              <a:rPr lang="en-US" altLang="zh-CN" sz="3200" baseline="30000">
                <a:latin typeface="黑体" pitchFamily="49" charset="-122"/>
                <a:ea typeface="黑体" pitchFamily="49" charset="-122"/>
              </a:rPr>
              <a:t>       </a:t>
            </a:r>
            <a:r>
              <a:rPr lang="zh-CN" altLang="en-US" sz="3200">
                <a:latin typeface="黑体" pitchFamily="49" charset="-122"/>
                <a:ea typeface="黑体" pitchFamily="49" charset="-122"/>
              </a:rPr>
              <a:t>或</a:t>
            </a:r>
            <a:r>
              <a:rPr lang="en-US" altLang="zh-CN" sz="3200">
                <a:latin typeface="黑体" pitchFamily="49" charset="-122"/>
                <a:ea typeface="黑体" pitchFamily="49" charset="-122"/>
              </a:rPr>
              <a:t>i</a:t>
            </a:r>
            <a:r>
              <a:rPr lang="en-US" altLang="zh-CN" sz="3200" baseline="30000">
                <a:latin typeface="黑体" pitchFamily="49" charset="-122"/>
                <a:ea typeface="黑体" pitchFamily="49" charset="-122"/>
              </a:rPr>
              <a:t>B</a:t>
            </a:r>
            <a:r>
              <a:rPr lang="zh-CN" altLang="en-US" sz="3200">
                <a:latin typeface="黑体" pitchFamily="49" charset="-122"/>
                <a:ea typeface="黑体" pitchFamily="49" charset="-122"/>
              </a:rPr>
              <a:t>与</a:t>
            </a:r>
            <a:r>
              <a:rPr lang="en-US" altLang="zh-CN" sz="3200">
                <a:latin typeface="黑体" pitchFamily="49" charset="-122"/>
                <a:ea typeface="黑体" pitchFamily="49" charset="-122"/>
              </a:rPr>
              <a:t>i</a:t>
            </a:r>
            <a:r>
              <a:rPr lang="zh-CN" altLang="en-US" sz="3200">
                <a:latin typeface="黑体" pitchFamily="49" charset="-122"/>
                <a:ea typeface="黑体" pitchFamily="49" charset="-122"/>
              </a:rPr>
              <a:t>彼此分离</a:t>
            </a:r>
            <a:endParaRPr lang="zh-CN" altLang="en-US" sz="2800">
              <a:latin typeface="黑体" pitchFamily="49" charset="-122"/>
              <a:ea typeface="黑体" pitchFamily="49" charset="-122"/>
            </a:endParaRPr>
          </a:p>
          <a:p>
            <a:pPr>
              <a:spcBef>
                <a:spcPct val="10000"/>
              </a:spcBef>
            </a:pPr>
            <a:r>
              <a:rPr lang="zh-CN" altLang="en-US" sz="2800">
                <a:latin typeface="黑体" pitchFamily="49" charset="-122"/>
                <a:ea typeface="黑体" pitchFamily="49" charset="-122"/>
              </a:rPr>
              <a:t>  </a:t>
            </a:r>
            <a:r>
              <a:rPr lang="en-US" altLang="zh-CN" sz="2800">
                <a:latin typeface="黑体" pitchFamily="49" charset="-122"/>
                <a:ea typeface="黑体" pitchFamily="49" charset="-122"/>
              </a:rPr>
              <a:t>C</a:t>
            </a:r>
            <a:r>
              <a:rPr lang="zh-CN" altLang="en-US" sz="2800">
                <a:latin typeface="黑体" pitchFamily="49" charset="-122"/>
                <a:ea typeface="黑体" pitchFamily="49" charset="-122"/>
              </a:rPr>
              <a:t>．三者的碱基对序列不同</a:t>
            </a:r>
          </a:p>
          <a:p>
            <a:pPr>
              <a:spcBef>
                <a:spcPct val="10000"/>
              </a:spcBef>
            </a:pPr>
            <a:r>
              <a:rPr lang="zh-CN" altLang="en-US" sz="2800">
                <a:latin typeface="黑体" pitchFamily="49" charset="-122"/>
                <a:ea typeface="黑体" pitchFamily="49" charset="-122"/>
              </a:rPr>
              <a:t>  </a:t>
            </a:r>
            <a:r>
              <a:rPr lang="en-US" altLang="zh-CN" sz="2800">
                <a:latin typeface="黑体" pitchFamily="49" charset="-122"/>
                <a:ea typeface="黑体" pitchFamily="49" charset="-122"/>
              </a:rPr>
              <a:t>D</a:t>
            </a:r>
            <a:r>
              <a:rPr lang="zh-CN" altLang="en-US" sz="2800">
                <a:latin typeface="黑体" pitchFamily="49" charset="-122"/>
                <a:ea typeface="黑体" pitchFamily="49" charset="-122"/>
              </a:rPr>
              <a:t>．</a:t>
            </a:r>
            <a:r>
              <a:rPr lang="en-US" altLang="zh-CN" sz="2800">
                <a:latin typeface="黑体" pitchFamily="49" charset="-122"/>
                <a:ea typeface="黑体" pitchFamily="49" charset="-122"/>
              </a:rPr>
              <a:t>i</a:t>
            </a:r>
            <a:r>
              <a:rPr lang="en-US" altLang="zh-CN" sz="2800" baseline="30000">
                <a:latin typeface="黑体" pitchFamily="49" charset="-122"/>
                <a:ea typeface="黑体" pitchFamily="49" charset="-122"/>
              </a:rPr>
              <a:t>A</a:t>
            </a:r>
            <a:r>
              <a:rPr lang="zh-CN" altLang="en-US" sz="2800">
                <a:latin typeface="黑体" pitchFamily="49" charset="-122"/>
                <a:ea typeface="黑体" pitchFamily="49" charset="-122"/>
              </a:rPr>
              <a:t>或</a:t>
            </a:r>
            <a:r>
              <a:rPr lang="en-US" altLang="zh-CN" sz="2800">
                <a:latin typeface="黑体" pitchFamily="49" charset="-122"/>
                <a:ea typeface="黑体" pitchFamily="49" charset="-122"/>
              </a:rPr>
              <a:t>i</a:t>
            </a:r>
            <a:r>
              <a:rPr lang="en-US" altLang="zh-CN" sz="2800" baseline="30000">
                <a:latin typeface="黑体" pitchFamily="49" charset="-122"/>
                <a:ea typeface="黑体" pitchFamily="49" charset="-122"/>
              </a:rPr>
              <a:t>B</a:t>
            </a:r>
            <a:r>
              <a:rPr lang="zh-CN" altLang="en-US" sz="2800">
                <a:latin typeface="黑体" pitchFamily="49" charset="-122"/>
                <a:ea typeface="黑体" pitchFamily="49" charset="-122"/>
              </a:rPr>
              <a:t>均对</a:t>
            </a:r>
            <a:r>
              <a:rPr lang="en-US" altLang="zh-CN" sz="3200">
                <a:latin typeface="黑体" pitchFamily="49" charset="-122"/>
                <a:ea typeface="黑体" pitchFamily="49" charset="-122"/>
              </a:rPr>
              <a:t>i</a:t>
            </a:r>
            <a:r>
              <a:rPr lang="zh-CN" altLang="en-US" sz="2800">
                <a:latin typeface="黑体" pitchFamily="49" charset="-122"/>
                <a:ea typeface="黑体" pitchFamily="49" charset="-122"/>
              </a:rPr>
              <a:t>起显性作用</a:t>
            </a:r>
          </a:p>
        </p:txBody>
      </p:sp>
      <p:grpSp>
        <p:nvGrpSpPr>
          <p:cNvPr id="81923" name="Group 3"/>
          <p:cNvGrpSpPr>
            <a:grpSpLocks/>
          </p:cNvGrpSpPr>
          <p:nvPr/>
        </p:nvGrpSpPr>
        <p:grpSpPr bwMode="auto">
          <a:xfrm>
            <a:off x="7092950" y="2133600"/>
            <a:ext cx="1582738" cy="1455738"/>
            <a:chOff x="4468" y="1198"/>
            <a:chExt cx="997" cy="917"/>
          </a:xfrm>
        </p:grpSpPr>
        <p:sp>
          <p:nvSpPr>
            <p:cNvPr id="81924" name="Text Box 4"/>
            <p:cNvSpPr txBox="1">
              <a:spLocks noChangeArrowheads="1"/>
            </p:cNvSpPr>
            <p:nvPr/>
          </p:nvSpPr>
          <p:spPr bwMode="auto">
            <a:xfrm>
              <a:off x="4468" y="1198"/>
              <a:ext cx="386" cy="282"/>
            </a:xfrm>
            <a:prstGeom prst="rect">
              <a:avLst/>
            </a:prstGeom>
            <a:noFill/>
            <a:ln w="6350">
              <a:noFill/>
              <a:miter lim="800000"/>
              <a:headEnd/>
              <a:tailEnd/>
            </a:ln>
            <a:effectLst/>
          </p:spPr>
          <p:txBody>
            <a:bodyPr lIns="18000" tIns="10800" rIns="18000" bIns="10800">
              <a:spAutoFit/>
            </a:bodyPr>
            <a:lstStyle/>
            <a:p>
              <a:pPr algn="just"/>
              <a:r>
                <a:rPr lang="en-US" altLang="zh-CN" sz="2800">
                  <a:latin typeface="Times New Roman" pitchFamily="18" charset="0"/>
                  <a:ea typeface="宋体" pitchFamily="2" charset="-122"/>
                </a:rPr>
                <a:t>i</a:t>
              </a:r>
              <a:r>
                <a:rPr lang="en-US" altLang="zh-CN" sz="2800" baseline="30000">
                  <a:latin typeface="Times New Roman" pitchFamily="18" charset="0"/>
                  <a:ea typeface="宋体" pitchFamily="2" charset="-122"/>
                </a:rPr>
                <a:t>A</a:t>
              </a:r>
              <a:r>
                <a:rPr lang="zh-CN" altLang="en-US" sz="1200" baseline="30000">
                  <a:latin typeface="Times New Roman" pitchFamily="18" charset="0"/>
                  <a:ea typeface="宋体" pitchFamily="2" charset="-122"/>
                </a:rPr>
                <a:t>．</a:t>
              </a:r>
              <a:endParaRPr lang="zh-CN" altLang="en-US" b="0">
                <a:ea typeface="宋体" pitchFamily="2" charset="-122"/>
              </a:endParaRPr>
            </a:p>
          </p:txBody>
        </p:sp>
        <p:sp>
          <p:nvSpPr>
            <p:cNvPr id="81925" name="Text Box 5"/>
            <p:cNvSpPr txBox="1">
              <a:spLocks noChangeArrowheads="1"/>
            </p:cNvSpPr>
            <p:nvPr/>
          </p:nvSpPr>
          <p:spPr bwMode="auto">
            <a:xfrm>
              <a:off x="5080" y="1207"/>
              <a:ext cx="385" cy="282"/>
            </a:xfrm>
            <a:prstGeom prst="rect">
              <a:avLst/>
            </a:prstGeom>
            <a:noFill/>
            <a:ln w="6350">
              <a:noFill/>
              <a:miter lim="800000"/>
              <a:headEnd/>
              <a:tailEnd/>
            </a:ln>
            <a:effectLst/>
          </p:spPr>
          <p:txBody>
            <a:bodyPr lIns="18000" tIns="10800" rIns="18000" bIns="10800">
              <a:spAutoFit/>
            </a:bodyPr>
            <a:lstStyle/>
            <a:p>
              <a:pPr algn="just"/>
              <a:r>
                <a:rPr lang="en-US" altLang="zh-CN" sz="2800">
                  <a:latin typeface="Times New Roman" pitchFamily="18" charset="0"/>
                  <a:ea typeface="宋体" pitchFamily="2" charset="-122"/>
                </a:rPr>
                <a:t>i</a:t>
              </a:r>
              <a:r>
                <a:rPr lang="en-US" altLang="zh-CN" sz="2800" baseline="30000">
                  <a:latin typeface="Times New Roman" pitchFamily="18" charset="0"/>
                  <a:ea typeface="宋体" pitchFamily="2" charset="-122"/>
                </a:rPr>
                <a:t>B</a:t>
              </a:r>
              <a:r>
                <a:rPr lang="zh-CN" altLang="en-US" sz="1200" baseline="30000">
                  <a:latin typeface="Times New Roman" pitchFamily="18" charset="0"/>
                  <a:ea typeface="宋体" pitchFamily="2" charset="-122"/>
                </a:rPr>
                <a:t>．</a:t>
              </a:r>
              <a:endParaRPr lang="zh-CN" altLang="en-US" b="0">
                <a:ea typeface="宋体" pitchFamily="2" charset="-122"/>
              </a:endParaRPr>
            </a:p>
          </p:txBody>
        </p:sp>
        <p:sp>
          <p:nvSpPr>
            <p:cNvPr id="81926" name="Text Box 6"/>
            <p:cNvSpPr txBox="1">
              <a:spLocks noChangeArrowheads="1"/>
            </p:cNvSpPr>
            <p:nvPr/>
          </p:nvSpPr>
          <p:spPr bwMode="auto">
            <a:xfrm>
              <a:off x="4785" y="1746"/>
              <a:ext cx="188" cy="369"/>
            </a:xfrm>
            <a:prstGeom prst="rect">
              <a:avLst/>
            </a:prstGeom>
            <a:noFill/>
            <a:ln w="6350">
              <a:noFill/>
              <a:miter lim="800000"/>
              <a:headEnd/>
              <a:tailEnd/>
            </a:ln>
            <a:effectLst/>
          </p:spPr>
          <p:txBody>
            <a:bodyPr/>
            <a:lstStyle/>
            <a:p>
              <a:pPr algn="just"/>
              <a:r>
                <a:rPr lang="en-US" altLang="zh-CN" sz="2800">
                  <a:latin typeface="Times New Roman" pitchFamily="18" charset="0"/>
                  <a:ea typeface="宋体" pitchFamily="2" charset="-122"/>
                </a:rPr>
                <a:t>i</a:t>
              </a:r>
              <a:endParaRPr lang="en-US" altLang="zh-CN" sz="4000" b="0">
                <a:latin typeface="Times New Roman" pitchFamily="18" charset="0"/>
                <a:ea typeface="宋体" pitchFamily="2" charset="-122"/>
              </a:endParaRPr>
            </a:p>
          </p:txBody>
        </p:sp>
        <p:sp>
          <p:nvSpPr>
            <p:cNvPr id="81927" name="Line 7"/>
            <p:cNvSpPr>
              <a:spLocks noChangeShapeType="1"/>
            </p:cNvSpPr>
            <p:nvPr/>
          </p:nvSpPr>
          <p:spPr bwMode="auto">
            <a:xfrm>
              <a:off x="4702" y="1344"/>
              <a:ext cx="355" cy="0"/>
            </a:xfrm>
            <a:prstGeom prst="line">
              <a:avLst/>
            </a:prstGeom>
            <a:noFill/>
            <a:ln w="38100">
              <a:solidFill>
                <a:srgbClr val="000000"/>
              </a:solidFill>
              <a:round/>
              <a:headEnd type="triangle" w="med" len="med"/>
              <a:tailEnd type="triangle" w="sm" len="med"/>
            </a:ln>
            <a:effectLst/>
          </p:spPr>
          <p:txBody>
            <a:bodyPr/>
            <a:lstStyle/>
            <a:p>
              <a:endParaRPr lang="zh-CN" altLang="en-US"/>
            </a:p>
          </p:txBody>
        </p:sp>
        <p:sp>
          <p:nvSpPr>
            <p:cNvPr id="81928" name="Line 8"/>
            <p:cNvSpPr>
              <a:spLocks noChangeShapeType="1"/>
            </p:cNvSpPr>
            <p:nvPr/>
          </p:nvSpPr>
          <p:spPr bwMode="auto">
            <a:xfrm>
              <a:off x="4636" y="1464"/>
              <a:ext cx="141" cy="369"/>
            </a:xfrm>
            <a:prstGeom prst="line">
              <a:avLst/>
            </a:prstGeom>
            <a:noFill/>
            <a:ln w="38100">
              <a:solidFill>
                <a:srgbClr val="000000"/>
              </a:solidFill>
              <a:round/>
              <a:headEnd type="triangle" w="med" len="med"/>
              <a:tailEnd type="triangle" w="sm" len="med"/>
            </a:ln>
            <a:effectLst/>
          </p:spPr>
          <p:txBody>
            <a:bodyPr/>
            <a:lstStyle/>
            <a:p>
              <a:endParaRPr lang="zh-CN" altLang="en-US"/>
            </a:p>
          </p:txBody>
        </p:sp>
        <p:sp>
          <p:nvSpPr>
            <p:cNvPr id="81929" name="Line 9"/>
            <p:cNvSpPr>
              <a:spLocks noChangeShapeType="1"/>
            </p:cNvSpPr>
            <p:nvPr/>
          </p:nvSpPr>
          <p:spPr bwMode="auto">
            <a:xfrm flipH="1">
              <a:off x="4979" y="1474"/>
              <a:ext cx="140" cy="369"/>
            </a:xfrm>
            <a:prstGeom prst="line">
              <a:avLst/>
            </a:prstGeom>
            <a:noFill/>
            <a:ln w="38100">
              <a:solidFill>
                <a:srgbClr val="000000"/>
              </a:solidFill>
              <a:round/>
              <a:headEnd type="triangle" w="med" len="med"/>
              <a:tailEnd type="triangle" w="sm" len="med"/>
            </a:ln>
            <a:effectLst/>
          </p:spPr>
          <p:txBody>
            <a:bodyPr/>
            <a:lstStyle/>
            <a:p>
              <a:endParaRPr lang="zh-CN" altLang="en-US"/>
            </a:p>
          </p:txBody>
        </p:sp>
      </p:grpSp>
      <p:sp>
        <p:nvSpPr>
          <p:cNvPr id="81930" name="Text Box 10"/>
          <p:cNvSpPr txBox="1">
            <a:spLocks noChangeArrowheads="1"/>
          </p:cNvSpPr>
          <p:nvPr/>
        </p:nvSpPr>
        <p:spPr bwMode="auto">
          <a:xfrm>
            <a:off x="7019925" y="1341438"/>
            <a:ext cx="576263" cy="571500"/>
          </a:xfrm>
          <a:prstGeom prst="rect">
            <a:avLst/>
          </a:prstGeom>
          <a:noFill/>
          <a:ln w="9525">
            <a:noFill/>
            <a:miter lim="800000"/>
            <a:headEnd/>
            <a:tailEnd/>
          </a:ln>
          <a:effectLst/>
        </p:spPr>
        <p:txBody>
          <a:bodyPr lIns="54000" tIns="10800" rIns="54000" bIns="10800">
            <a:spAutoFit/>
          </a:bodyPr>
          <a:lstStyle/>
          <a:p>
            <a:pPr algn="ctr">
              <a:spcBef>
                <a:spcPct val="50000"/>
              </a:spcBef>
            </a:pPr>
            <a:r>
              <a:rPr lang="en-US" altLang="zh-CN" sz="3600">
                <a:solidFill>
                  <a:srgbClr val="FF3300"/>
                </a:solidFill>
                <a:ea typeface="宋体" pitchFamily="2" charset="-122"/>
              </a:rPr>
              <a:t>D</a:t>
            </a:r>
          </a:p>
        </p:txBody>
      </p:sp>
      <p:sp>
        <p:nvSpPr>
          <p:cNvPr id="81931" name="Text Box 11"/>
          <p:cNvSpPr txBox="1">
            <a:spLocks noChangeArrowheads="1"/>
          </p:cNvSpPr>
          <p:nvPr/>
        </p:nvSpPr>
        <p:spPr bwMode="auto">
          <a:xfrm>
            <a:off x="8243888" y="3716338"/>
            <a:ext cx="576262" cy="571500"/>
          </a:xfrm>
          <a:prstGeom prst="rect">
            <a:avLst/>
          </a:prstGeom>
          <a:noFill/>
          <a:ln w="9525">
            <a:noFill/>
            <a:miter lim="800000"/>
            <a:headEnd/>
            <a:tailEnd/>
          </a:ln>
          <a:effectLst/>
        </p:spPr>
        <p:txBody>
          <a:bodyPr lIns="54000" tIns="10800" rIns="54000" bIns="10800">
            <a:spAutoFit/>
          </a:bodyPr>
          <a:lstStyle/>
          <a:p>
            <a:pPr algn="ctr">
              <a:spcBef>
                <a:spcPct val="50000"/>
              </a:spcBef>
            </a:pPr>
            <a:r>
              <a:rPr lang="en-US" altLang="zh-CN" sz="3600">
                <a:solidFill>
                  <a:srgbClr val="FF3300"/>
                </a:solidFill>
                <a:ea typeface="宋体" pitchFamily="2" charset="-122"/>
              </a:rPr>
              <a:t>C</a:t>
            </a:r>
          </a:p>
        </p:txBody>
      </p:sp>
      <p:sp>
        <p:nvSpPr>
          <p:cNvPr id="81932" name="Text Box 12"/>
          <p:cNvSpPr txBox="1">
            <a:spLocks noChangeArrowheads="1"/>
          </p:cNvSpPr>
          <p:nvPr/>
        </p:nvSpPr>
        <p:spPr bwMode="gray">
          <a:xfrm>
            <a:off x="7620000" y="6491288"/>
            <a:ext cx="1143000" cy="366712"/>
          </a:xfrm>
          <a:prstGeom prst="rect">
            <a:avLst/>
          </a:prstGeom>
          <a:solidFill>
            <a:schemeClr val="bg1"/>
          </a:solidFill>
          <a:ln w="9525">
            <a:noFill/>
            <a:miter lim="800000"/>
            <a:headEnd/>
            <a:tailEnd/>
          </a:ln>
          <a:effectLst/>
        </p:spPr>
        <p:txBody>
          <a:bodyPr>
            <a:spAutoFit/>
          </a:bodyPr>
          <a:lstStyle/>
          <a:p>
            <a:pPr>
              <a:spcBef>
                <a:spcPct val="50000"/>
              </a:spcBef>
            </a:pPr>
            <a:endParaRPr lang="zh-CN" altLang="zh-CN">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1930"/>
                                        </p:tgtEl>
                                        <p:attrNameLst>
                                          <p:attrName>style.visibility</p:attrName>
                                        </p:attrNameLst>
                                      </p:cBhvr>
                                      <p:to>
                                        <p:strVal val="visible"/>
                                      </p:to>
                                    </p:set>
                                    <p:animEffect transition="in" filter="dissolve">
                                      <p:cBhvr>
                                        <p:cTn id="7" dur="500"/>
                                        <p:tgtEl>
                                          <p:spTgt spid="8193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1931"/>
                                        </p:tgtEl>
                                        <p:attrNameLst>
                                          <p:attrName>style.visibility</p:attrName>
                                        </p:attrNameLst>
                                      </p:cBhvr>
                                      <p:to>
                                        <p:strVal val="visible"/>
                                      </p:to>
                                    </p:set>
                                    <p:animEffect transition="in" filter="dissolve">
                                      <p:cBhvr>
                                        <p:cTn id="12" dur="500"/>
                                        <p:tgtEl>
                                          <p:spTgt spid="819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30" grpId="0"/>
      <p:bldP spid="8193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2"/>
          <p:cNvSpPr>
            <a:spLocks noGrp="1"/>
          </p:cNvSpPr>
          <p:nvPr>
            <p:ph type="dt" sz="half" idx="11"/>
          </p:nvPr>
        </p:nvSpPr>
        <p:spPr/>
        <p:txBody>
          <a:bodyPr/>
          <a:lstStyle/>
          <a:p>
            <a:fld id="{92FF34FF-6610-4799-B3A4-D5833A0AC3EA}" type="datetime1">
              <a:rPr lang="zh-CN" altLang="en-US"/>
              <a:pPr/>
              <a:t>2012-05-14</a:t>
            </a:fld>
            <a:endParaRPr lang="en-US" altLang="zh-CN"/>
          </a:p>
        </p:txBody>
      </p:sp>
      <p:sp>
        <p:nvSpPr>
          <p:cNvPr id="82947" name="Text Box 3"/>
          <p:cNvSpPr txBox="1">
            <a:spLocks noChangeArrowheads="1"/>
          </p:cNvSpPr>
          <p:nvPr/>
        </p:nvSpPr>
        <p:spPr bwMode="auto">
          <a:xfrm>
            <a:off x="7102475" y="2305050"/>
            <a:ext cx="576263" cy="571500"/>
          </a:xfrm>
          <a:prstGeom prst="rect">
            <a:avLst/>
          </a:prstGeom>
          <a:noFill/>
          <a:ln w="9525">
            <a:noFill/>
            <a:miter lim="800000"/>
            <a:headEnd/>
            <a:tailEnd/>
          </a:ln>
          <a:effectLst/>
        </p:spPr>
        <p:txBody>
          <a:bodyPr lIns="54000" tIns="10800" rIns="54000" bIns="10800">
            <a:spAutoFit/>
          </a:bodyPr>
          <a:lstStyle/>
          <a:p>
            <a:pPr algn="ctr">
              <a:spcBef>
                <a:spcPct val="50000"/>
              </a:spcBef>
            </a:pPr>
            <a:r>
              <a:rPr lang="en-US" altLang="zh-CN" sz="3600">
                <a:solidFill>
                  <a:srgbClr val="FF3300"/>
                </a:solidFill>
                <a:ea typeface="宋体" pitchFamily="2" charset="-122"/>
              </a:rPr>
              <a:t>C</a:t>
            </a:r>
          </a:p>
        </p:txBody>
      </p:sp>
      <p:sp>
        <p:nvSpPr>
          <p:cNvPr id="82948" name="Text Box 4"/>
          <p:cNvSpPr txBox="1">
            <a:spLocks noChangeArrowheads="1"/>
          </p:cNvSpPr>
          <p:nvPr/>
        </p:nvSpPr>
        <p:spPr bwMode="auto">
          <a:xfrm>
            <a:off x="7119938" y="4664075"/>
            <a:ext cx="576262" cy="571500"/>
          </a:xfrm>
          <a:prstGeom prst="rect">
            <a:avLst/>
          </a:prstGeom>
          <a:noFill/>
          <a:ln w="9525">
            <a:noFill/>
            <a:miter lim="800000"/>
            <a:headEnd/>
            <a:tailEnd/>
          </a:ln>
          <a:effectLst/>
        </p:spPr>
        <p:txBody>
          <a:bodyPr lIns="54000" tIns="10800" rIns="54000" bIns="10800">
            <a:spAutoFit/>
          </a:bodyPr>
          <a:lstStyle/>
          <a:p>
            <a:pPr algn="ctr">
              <a:spcBef>
                <a:spcPct val="50000"/>
              </a:spcBef>
            </a:pPr>
            <a:r>
              <a:rPr lang="en-US" altLang="zh-CN" sz="3600">
                <a:solidFill>
                  <a:srgbClr val="FF3300"/>
                </a:solidFill>
                <a:ea typeface="宋体" pitchFamily="2" charset="-122"/>
              </a:rPr>
              <a:t>B</a:t>
            </a:r>
          </a:p>
        </p:txBody>
      </p:sp>
      <p:sp>
        <p:nvSpPr>
          <p:cNvPr id="82949" name="Text Box 5"/>
          <p:cNvSpPr txBox="1">
            <a:spLocks noChangeArrowheads="1"/>
          </p:cNvSpPr>
          <p:nvPr/>
        </p:nvSpPr>
        <p:spPr bwMode="gray">
          <a:xfrm>
            <a:off x="7620000" y="6491288"/>
            <a:ext cx="1143000" cy="366712"/>
          </a:xfrm>
          <a:prstGeom prst="rect">
            <a:avLst/>
          </a:prstGeom>
          <a:solidFill>
            <a:schemeClr val="bg1"/>
          </a:solidFill>
          <a:ln w="9525">
            <a:noFill/>
            <a:miter lim="800000"/>
            <a:headEnd/>
            <a:tailEnd/>
          </a:ln>
          <a:effectLst/>
        </p:spPr>
        <p:txBody>
          <a:bodyPr>
            <a:spAutoFit/>
          </a:bodyPr>
          <a:lstStyle/>
          <a:p>
            <a:pPr>
              <a:spcBef>
                <a:spcPct val="50000"/>
              </a:spcBef>
            </a:pPr>
            <a:endParaRPr lang="zh-CN" altLang="zh-CN">
              <a:ea typeface="宋体" pitchFamily="2" charset="-122"/>
            </a:endParaRPr>
          </a:p>
        </p:txBody>
      </p:sp>
      <p:sp>
        <p:nvSpPr>
          <p:cNvPr id="82946" name="Text Box 2"/>
          <p:cNvSpPr txBox="1">
            <a:spLocks noChangeArrowheads="1"/>
          </p:cNvSpPr>
          <p:nvPr/>
        </p:nvSpPr>
        <p:spPr bwMode="auto">
          <a:xfrm>
            <a:off x="250825" y="944563"/>
            <a:ext cx="8713788" cy="5913437"/>
          </a:xfrm>
          <a:prstGeom prst="rect">
            <a:avLst/>
          </a:prstGeom>
          <a:noFill/>
          <a:ln w="9525">
            <a:noFill/>
            <a:miter lim="800000"/>
            <a:headEnd/>
            <a:tailEnd/>
          </a:ln>
          <a:effectLst/>
        </p:spPr>
        <p:txBody>
          <a:bodyPr lIns="18000" tIns="10800" rIns="18000" bIns="10800">
            <a:spAutoFit/>
          </a:bodyPr>
          <a:lstStyle/>
          <a:p>
            <a:pPr>
              <a:lnSpc>
                <a:spcPct val="105000"/>
              </a:lnSpc>
              <a:spcBef>
                <a:spcPct val="10000"/>
              </a:spcBef>
            </a:pPr>
            <a:endParaRPr lang="en-US" altLang="zh-CN" sz="3200" dirty="0">
              <a:latin typeface="黑体" pitchFamily="49" charset="-122"/>
              <a:ea typeface="黑体" pitchFamily="49" charset="-122"/>
            </a:endParaRPr>
          </a:p>
          <a:p>
            <a:r>
              <a:rPr lang="en-US" altLang="zh-CN" sz="2800" dirty="0">
                <a:solidFill>
                  <a:schemeClr val="accent2"/>
                </a:solidFill>
                <a:latin typeface="黑体" pitchFamily="49" charset="-122"/>
                <a:ea typeface="黑体" pitchFamily="49" charset="-122"/>
              </a:rPr>
              <a:t> </a:t>
            </a:r>
            <a:r>
              <a:rPr lang="zh-CN" altLang="en-US" sz="2800" dirty="0">
                <a:solidFill>
                  <a:schemeClr val="accent2"/>
                </a:solidFill>
                <a:latin typeface="黑体" pitchFamily="49" charset="-122"/>
                <a:ea typeface="黑体" pitchFamily="49" charset="-122"/>
              </a:rPr>
              <a:t>（</a:t>
            </a:r>
            <a:r>
              <a:rPr lang="en-US" altLang="zh-CN" sz="2800" dirty="0">
                <a:solidFill>
                  <a:schemeClr val="accent2"/>
                </a:solidFill>
                <a:latin typeface="黑体" pitchFamily="49" charset="-122"/>
                <a:ea typeface="黑体" pitchFamily="49" charset="-122"/>
              </a:rPr>
              <a:t>6</a:t>
            </a:r>
            <a:r>
              <a:rPr lang="zh-CN" altLang="en-US" sz="2800" dirty="0">
                <a:solidFill>
                  <a:schemeClr val="accent2"/>
                </a:solidFill>
                <a:latin typeface="黑体" pitchFamily="49" charset="-122"/>
                <a:ea typeface="黑体" pitchFamily="49" charset="-122"/>
              </a:rPr>
              <a:t>）</a:t>
            </a:r>
            <a:r>
              <a:rPr lang="zh-CN" altLang="en-US" sz="2800" dirty="0">
                <a:solidFill>
                  <a:srgbClr val="000099"/>
                </a:solidFill>
                <a:latin typeface="黑体" pitchFamily="49" charset="-122"/>
                <a:ea typeface="黑体" pitchFamily="49" charset="-122"/>
              </a:rPr>
              <a:t>一种果蝇的基因突变体在</a:t>
            </a:r>
            <a:r>
              <a:rPr lang="en-US" altLang="zh-CN" sz="2800" dirty="0">
                <a:solidFill>
                  <a:srgbClr val="000099"/>
                </a:solidFill>
                <a:latin typeface="黑体" pitchFamily="49" charset="-122"/>
                <a:ea typeface="黑体" pitchFamily="49" charset="-122"/>
              </a:rPr>
              <a:t>21</a:t>
            </a:r>
            <a:r>
              <a:rPr lang="en-US" altLang="zh-CN" sz="2800" baseline="30000" dirty="0">
                <a:solidFill>
                  <a:srgbClr val="000099"/>
                </a:solidFill>
                <a:latin typeface="黑体" pitchFamily="49" charset="-122"/>
                <a:ea typeface="黑体" pitchFamily="49" charset="-122"/>
              </a:rPr>
              <a:t>0</a:t>
            </a:r>
            <a:r>
              <a:rPr lang="en-US" altLang="zh-CN" sz="2800" dirty="0">
                <a:solidFill>
                  <a:srgbClr val="000099"/>
                </a:solidFill>
                <a:latin typeface="黑体" pitchFamily="49" charset="-122"/>
                <a:ea typeface="黑体" pitchFamily="49" charset="-122"/>
              </a:rPr>
              <a:t>C</a:t>
            </a:r>
            <a:r>
              <a:rPr lang="zh-CN" altLang="en-US" sz="2800" dirty="0">
                <a:solidFill>
                  <a:srgbClr val="000099"/>
                </a:solidFill>
                <a:latin typeface="黑体" pitchFamily="49" charset="-122"/>
                <a:ea typeface="黑体" pitchFamily="49" charset="-122"/>
              </a:rPr>
              <a:t>的气温下，生活能</a:t>
            </a:r>
          </a:p>
          <a:p>
            <a:r>
              <a:rPr lang="zh-CN" altLang="en-US" sz="2800" dirty="0">
                <a:solidFill>
                  <a:srgbClr val="000099"/>
                </a:solidFill>
                <a:latin typeface="黑体" pitchFamily="49" charset="-122"/>
                <a:ea typeface="黑体" pitchFamily="49" charset="-122"/>
              </a:rPr>
              <a:t>   力很差，但是，当气温上升到</a:t>
            </a:r>
            <a:r>
              <a:rPr lang="en-US" altLang="zh-CN" sz="2800" dirty="0">
                <a:solidFill>
                  <a:srgbClr val="000099"/>
                </a:solidFill>
                <a:latin typeface="黑体" pitchFamily="49" charset="-122"/>
                <a:ea typeface="黑体" pitchFamily="49" charset="-122"/>
              </a:rPr>
              <a:t>25.5</a:t>
            </a:r>
            <a:r>
              <a:rPr lang="en-US" altLang="zh-CN" sz="2800" baseline="30000" dirty="0">
                <a:solidFill>
                  <a:srgbClr val="000099"/>
                </a:solidFill>
                <a:latin typeface="黑体" pitchFamily="49" charset="-122"/>
                <a:ea typeface="黑体" pitchFamily="49" charset="-122"/>
              </a:rPr>
              <a:t>0</a:t>
            </a:r>
            <a:r>
              <a:rPr lang="en-US" altLang="zh-CN" sz="2800" dirty="0">
                <a:solidFill>
                  <a:srgbClr val="000099"/>
                </a:solidFill>
                <a:latin typeface="黑体" pitchFamily="49" charset="-122"/>
                <a:ea typeface="黑体" pitchFamily="49" charset="-122"/>
              </a:rPr>
              <a:t>C</a:t>
            </a:r>
            <a:r>
              <a:rPr lang="zh-CN" altLang="en-US" sz="2800" dirty="0">
                <a:solidFill>
                  <a:srgbClr val="000099"/>
                </a:solidFill>
                <a:latin typeface="黑体" pitchFamily="49" charset="-122"/>
                <a:ea typeface="黑体" pitchFamily="49" charset="-122"/>
              </a:rPr>
              <a:t>时，突变体</a:t>
            </a:r>
          </a:p>
          <a:p>
            <a:r>
              <a:rPr lang="zh-CN" altLang="en-US" sz="2800" dirty="0">
                <a:solidFill>
                  <a:srgbClr val="000099"/>
                </a:solidFill>
                <a:latin typeface="黑体" pitchFamily="49" charset="-122"/>
                <a:ea typeface="黑体" pitchFamily="49" charset="-122"/>
              </a:rPr>
              <a:t>   的生活能力大大提高了。这说明</a:t>
            </a:r>
            <a:r>
              <a:rPr lang="zh-CN" altLang="en-US" sz="2800" dirty="0">
                <a:latin typeface="黑体" pitchFamily="49" charset="-122"/>
                <a:ea typeface="黑体" pitchFamily="49" charset="-122"/>
              </a:rPr>
              <a:t>    （      ）</a:t>
            </a:r>
          </a:p>
          <a:p>
            <a:pPr>
              <a:lnSpc>
                <a:spcPct val="90000"/>
              </a:lnSpc>
            </a:pPr>
            <a:r>
              <a:rPr lang="zh-CN" altLang="en-US" sz="2800" dirty="0">
                <a:latin typeface="黑体" pitchFamily="49" charset="-122"/>
                <a:ea typeface="黑体" pitchFamily="49" charset="-122"/>
              </a:rPr>
              <a:t>   Ａ、突变是不定向的</a:t>
            </a:r>
          </a:p>
          <a:p>
            <a:pPr>
              <a:lnSpc>
                <a:spcPct val="90000"/>
              </a:lnSpc>
            </a:pPr>
            <a:r>
              <a:rPr lang="zh-CN" altLang="en-US" sz="2800" dirty="0">
                <a:latin typeface="黑体" pitchFamily="49" charset="-122"/>
                <a:ea typeface="黑体" pitchFamily="49" charset="-122"/>
              </a:rPr>
              <a:t>   Ｂ、突变是随机发生的</a:t>
            </a:r>
          </a:p>
          <a:p>
            <a:pPr>
              <a:lnSpc>
                <a:spcPct val="90000"/>
              </a:lnSpc>
            </a:pPr>
            <a:r>
              <a:rPr lang="zh-CN" altLang="en-US" sz="2800" dirty="0">
                <a:latin typeface="黑体" pitchFamily="49" charset="-122"/>
                <a:ea typeface="黑体" pitchFamily="49" charset="-122"/>
              </a:rPr>
              <a:t>   Ｃ、突变的有害或有利取决于环境条件</a:t>
            </a:r>
          </a:p>
          <a:p>
            <a:pPr>
              <a:lnSpc>
                <a:spcPct val="90000"/>
              </a:lnSpc>
            </a:pPr>
            <a:r>
              <a:rPr lang="zh-CN" altLang="en-US" sz="2800" dirty="0">
                <a:latin typeface="黑体" pitchFamily="49" charset="-122"/>
                <a:ea typeface="黑体" pitchFamily="49" charset="-122"/>
              </a:rPr>
              <a:t>   Ｄ、环境条件的变化对突变体都是有利的</a:t>
            </a:r>
          </a:p>
          <a:p>
            <a:r>
              <a:rPr lang="zh-CN" altLang="en-US" sz="2800" dirty="0">
                <a:solidFill>
                  <a:schemeClr val="accent2"/>
                </a:solidFill>
                <a:latin typeface="黑体" pitchFamily="49" charset="-122"/>
                <a:ea typeface="黑体" pitchFamily="49" charset="-122"/>
              </a:rPr>
              <a:t> （</a:t>
            </a:r>
            <a:r>
              <a:rPr lang="en-US" altLang="zh-CN" sz="2800" dirty="0">
                <a:solidFill>
                  <a:schemeClr val="accent2"/>
                </a:solidFill>
                <a:latin typeface="黑体" pitchFamily="49" charset="-122"/>
                <a:ea typeface="黑体" pitchFamily="49" charset="-122"/>
              </a:rPr>
              <a:t>7</a:t>
            </a:r>
            <a:r>
              <a:rPr lang="zh-CN" altLang="en-US" sz="2800" dirty="0">
                <a:solidFill>
                  <a:schemeClr val="accent2"/>
                </a:solidFill>
                <a:latin typeface="黑体" pitchFamily="49" charset="-122"/>
                <a:ea typeface="黑体" pitchFamily="49" charset="-122"/>
              </a:rPr>
              <a:t>）</a:t>
            </a:r>
            <a:r>
              <a:rPr lang="zh-CN" altLang="en-US" sz="2800" dirty="0">
                <a:solidFill>
                  <a:srgbClr val="000099"/>
                </a:solidFill>
                <a:latin typeface="黑体" pitchFamily="49" charset="-122"/>
                <a:ea typeface="黑体" pitchFamily="49" charset="-122"/>
              </a:rPr>
              <a:t>突变的有利和有害是相对的，下列对这一问题的</a:t>
            </a:r>
          </a:p>
          <a:p>
            <a:r>
              <a:rPr lang="zh-CN" altLang="en-US" sz="2800" dirty="0">
                <a:solidFill>
                  <a:srgbClr val="000099"/>
                </a:solidFill>
                <a:latin typeface="黑体" pitchFamily="49" charset="-122"/>
                <a:ea typeface="黑体" pitchFamily="49" charset="-122"/>
              </a:rPr>
              <a:t>   认识，哪一项是不正确的</a:t>
            </a:r>
            <a:r>
              <a:rPr lang="zh-CN" altLang="en-US" sz="2800" dirty="0">
                <a:latin typeface="黑体" pitchFamily="49" charset="-122"/>
                <a:ea typeface="黑体" pitchFamily="49" charset="-122"/>
              </a:rPr>
              <a:t>         （       ）</a:t>
            </a:r>
          </a:p>
          <a:p>
            <a:r>
              <a:rPr lang="zh-CN" altLang="en-US" sz="2800" dirty="0">
                <a:ea typeface="宋体" pitchFamily="2" charset="-122"/>
              </a:rPr>
              <a:t>      </a:t>
            </a:r>
            <a:r>
              <a:rPr lang="en-US" altLang="zh-CN" sz="2800" dirty="0">
                <a:ea typeface="宋体" pitchFamily="2" charset="-122"/>
              </a:rPr>
              <a:t>A</a:t>
            </a:r>
            <a:r>
              <a:rPr lang="zh-CN" altLang="en-US" sz="2800" dirty="0">
                <a:ea typeface="宋体" pitchFamily="2" charset="-122"/>
              </a:rPr>
              <a:t>．突变的利与害可因生物的不同生存环境而异</a:t>
            </a:r>
          </a:p>
          <a:p>
            <a:r>
              <a:rPr lang="zh-CN" altLang="en-US" sz="2800" dirty="0">
                <a:ea typeface="宋体" pitchFamily="2" charset="-122"/>
              </a:rPr>
              <a:t>      </a:t>
            </a:r>
            <a:r>
              <a:rPr lang="en-US" altLang="zh-CN" sz="2800" dirty="0">
                <a:ea typeface="宋体" pitchFamily="2" charset="-122"/>
              </a:rPr>
              <a:t>B</a:t>
            </a:r>
            <a:r>
              <a:rPr lang="zh-CN" altLang="en-US" sz="2800" dirty="0">
                <a:ea typeface="宋体" pitchFamily="2" charset="-122"/>
              </a:rPr>
              <a:t>．突变的利与害可因人类的需求不同而异</a:t>
            </a:r>
          </a:p>
          <a:p>
            <a:r>
              <a:rPr lang="zh-CN" altLang="en-US" sz="2800" dirty="0">
                <a:ea typeface="宋体" pitchFamily="2" charset="-122"/>
              </a:rPr>
              <a:t>      </a:t>
            </a:r>
            <a:r>
              <a:rPr lang="en-US" altLang="zh-CN" sz="2800" dirty="0">
                <a:ea typeface="宋体" pitchFamily="2" charset="-122"/>
              </a:rPr>
              <a:t>C</a:t>
            </a:r>
            <a:r>
              <a:rPr lang="zh-CN" altLang="en-US" sz="2800" dirty="0">
                <a:ea typeface="宋体" pitchFamily="2" charset="-122"/>
              </a:rPr>
              <a:t>．有的突变对生物生存有害，但对生物进化有利</a:t>
            </a:r>
          </a:p>
          <a:p>
            <a:r>
              <a:rPr lang="zh-CN" altLang="en-US" sz="2800" dirty="0">
                <a:ea typeface="宋体" pitchFamily="2" charset="-122"/>
              </a:rPr>
              <a:t>      </a:t>
            </a:r>
            <a:r>
              <a:rPr lang="en-US" altLang="zh-CN" sz="2800" dirty="0">
                <a:ea typeface="宋体" pitchFamily="2" charset="-122"/>
              </a:rPr>
              <a:t>D</a:t>
            </a:r>
            <a:r>
              <a:rPr lang="zh-CN" altLang="en-US" sz="2800" dirty="0">
                <a:ea typeface="宋体" pitchFamily="2" charset="-122"/>
              </a:rPr>
              <a:t>．有的突变对生物生存有利，对生物进化也有利</a:t>
            </a:r>
            <a:r>
              <a:rPr lang="zh-CN" altLang="en-US" sz="2800" dirty="0">
                <a:latin typeface="黑体" pitchFamily="49" charset="-122"/>
                <a:ea typeface="黑体" pitchFamily="49"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82946">
                                            <p:txEl>
                                              <p:pRg st="1" end="1"/>
                                            </p:txEl>
                                          </p:spTgt>
                                        </p:tgtEl>
                                        <p:attrNameLst>
                                          <p:attrName>style.visibility</p:attrName>
                                        </p:attrNameLst>
                                      </p:cBhvr>
                                      <p:to>
                                        <p:strVal val="visible"/>
                                      </p:to>
                                    </p:set>
                                    <p:animEffect transition="in" filter="blinds(vertical)">
                                      <p:cBhvr>
                                        <p:cTn id="7" dur="500"/>
                                        <p:tgtEl>
                                          <p:spTgt spid="82946">
                                            <p:txEl>
                                              <p:pRg st="1" end="1"/>
                                            </p:txEl>
                                          </p:spTgt>
                                        </p:tgtEl>
                                      </p:cBhvr>
                                    </p:animEffect>
                                  </p:childTnLst>
                                </p:cTn>
                              </p:par>
                              <p:par>
                                <p:cTn id="8" presetID="3" presetClass="entr" presetSubtype="5" fill="hold" nodeType="withEffect">
                                  <p:stCondLst>
                                    <p:cond delay="0"/>
                                  </p:stCondLst>
                                  <p:childTnLst>
                                    <p:set>
                                      <p:cBhvr>
                                        <p:cTn id="9" dur="1" fill="hold">
                                          <p:stCondLst>
                                            <p:cond delay="0"/>
                                          </p:stCondLst>
                                        </p:cTn>
                                        <p:tgtEl>
                                          <p:spTgt spid="82946">
                                            <p:txEl>
                                              <p:pRg st="2" end="2"/>
                                            </p:txEl>
                                          </p:spTgt>
                                        </p:tgtEl>
                                        <p:attrNameLst>
                                          <p:attrName>style.visibility</p:attrName>
                                        </p:attrNameLst>
                                      </p:cBhvr>
                                      <p:to>
                                        <p:strVal val="visible"/>
                                      </p:to>
                                    </p:set>
                                    <p:animEffect transition="in" filter="blinds(vertical)">
                                      <p:cBhvr>
                                        <p:cTn id="10" dur="500"/>
                                        <p:tgtEl>
                                          <p:spTgt spid="82946">
                                            <p:txEl>
                                              <p:pRg st="2" end="2"/>
                                            </p:txEl>
                                          </p:spTgt>
                                        </p:tgtEl>
                                      </p:cBhvr>
                                    </p:animEffect>
                                  </p:childTnLst>
                                </p:cTn>
                              </p:par>
                              <p:par>
                                <p:cTn id="11" presetID="3" presetClass="entr" presetSubtype="5" fill="hold" nodeType="withEffect">
                                  <p:stCondLst>
                                    <p:cond delay="0"/>
                                  </p:stCondLst>
                                  <p:childTnLst>
                                    <p:set>
                                      <p:cBhvr>
                                        <p:cTn id="12" dur="1" fill="hold">
                                          <p:stCondLst>
                                            <p:cond delay="0"/>
                                          </p:stCondLst>
                                        </p:cTn>
                                        <p:tgtEl>
                                          <p:spTgt spid="82946">
                                            <p:txEl>
                                              <p:pRg st="3" end="3"/>
                                            </p:txEl>
                                          </p:spTgt>
                                        </p:tgtEl>
                                        <p:attrNameLst>
                                          <p:attrName>style.visibility</p:attrName>
                                        </p:attrNameLst>
                                      </p:cBhvr>
                                      <p:to>
                                        <p:strVal val="visible"/>
                                      </p:to>
                                    </p:set>
                                    <p:animEffect transition="in" filter="blinds(vertical)">
                                      <p:cBhvr>
                                        <p:cTn id="13" dur="500"/>
                                        <p:tgtEl>
                                          <p:spTgt spid="82946">
                                            <p:txEl>
                                              <p:pRg st="3" end="3"/>
                                            </p:txEl>
                                          </p:spTgt>
                                        </p:tgtEl>
                                      </p:cBhvr>
                                    </p:animEffect>
                                  </p:childTnLst>
                                </p:cTn>
                              </p:par>
                              <p:par>
                                <p:cTn id="14" presetID="3" presetClass="entr" presetSubtype="5" fill="hold" nodeType="withEffect">
                                  <p:stCondLst>
                                    <p:cond delay="0"/>
                                  </p:stCondLst>
                                  <p:childTnLst>
                                    <p:set>
                                      <p:cBhvr>
                                        <p:cTn id="15" dur="1" fill="hold">
                                          <p:stCondLst>
                                            <p:cond delay="0"/>
                                          </p:stCondLst>
                                        </p:cTn>
                                        <p:tgtEl>
                                          <p:spTgt spid="82946">
                                            <p:txEl>
                                              <p:pRg st="4" end="4"/>
                                            </p:txEl>
                                          </p:spTgt>
                                        </p:tgtEl>
                                        <p:attrNameLst>
                                          <p:attrName>style.visibility</p:attrName>
                                        </p:attrNameLst>
                                      </p:cBhvr>
                                      <p:to>
                                        <p:strVal val="visible"/>
                                      </p:to>
                                    </p:set>
                                    <p:animEffect transition="in" filter="blinds(vertical)">
                                      <p:cBhvr>
                                        <p:cTn id="16" dur="500"/>
                                        <p:tgtEl>
                                          <p:spTgt spid="82946">
                                            <p:txEl>
                                              <p:pRg st="4" end="4"/>
                                            </p:txEl>
                                          </p:spTgt>
                                        </p:tgtEl>
                                      </p:cBhvr>
                                    </p:animEffect>
                                  </p:childTnLst>
                                </p:cTn>
                              </p:par>
                              <p:par>
                                <p:cTn id="17" presetID="3" presetClass="entr" presetSubtype="5" fill="hold" nodeType="withEffect">
                                  <p:stCondLst>
                                    <p:cond delay="0"/>
                                  </p:stCondLst>
                                  <p:childTnLst>
                                    <p:set>
                                      <p:cBhvr>
                                        <p:cTn id="18" dur="1" fill="hold">
                                          <p:stCondLst>
                                            <p:cond delay="0"/>
                                          </p:stCondLst>
                                        </p:cTn>
                                        <p:tgtEl>
                                          <p:spTgt spid="82946">
                                            <p:txEl>
                                              <p:pRg st="5" end="5"/>
                                            </p:txEl>
                                          </p:spTgt>
                                        </p:tgtEl>
                                        <p:attrNameLst>
                                          <p:attrName>style.visibility</p:attrName>
                                        </p:attrNameLst>
                                      </p:cBhvr>
                                      <p:to>
                                        <p:strVal val="visible"/>
                                      </p:to>
                                    </p:set>
                                    <p:animEffect transition="in" filter="blinds(vertical)">
                                      <p:cBhvr>
                                        <p:cTn id="19" dur="500"/>
                                        <p:tgtEl>
                                          <p:spTgt spid="82946">
                                            <p:txEl>
                                              <p:pRg st="5" end="5"/>
                                            </p:txEl>
                                          </p:spTgt>
                                        </p:tgtEl>
                                      </p:cBhvr>
                                    </p:animEffect>
                                  </p:childTnLst>
                                </p:cTn>
                              </p:par>
                              <p:par>
                                <p:cTn id="20" presetID="3" presetClass="entr" presetSubtype="5" fill="hold" nodeType="withEffect">
                                  <p:stCondLst>
                                    <p:cond delay="0"/>
                                  </p:stCondLst>
                                  <p:childTnLst>
                                    <p:set>
                                      <p:cBhvr>
                                        <p:cTn id="21" dur="1" fill="hold">
                                          <p:stCondLst>
                                            <p:cond delay="0"/>
                                          </p:stCondLst>
                                        </p:cTn>
                                        <p:tgtEl>
                                          <p:spTgt spid="82946">
                                            <p:txEl>
                                              <p:pRg st="6" end="6"/>
                                            </p:txEl>
                                          </p:spTgt>
                                        </p:tgtEl>
                                        <p:attrNameLst>
                                          <p:attrName>style.visibility</p:attrName>
                                        </p:attrNameLst>
                                      </p:cBhvr>
                                      <p:to>
                                        <p:strVal val="visible"/>
                                      </p:to>
                                    </p:set>
                                    <p:animEffect transition="in" filter="blinds(vertical)">
                                      <p:cBhvr>
                                        <p:cTn id="22" dur="500"/>
                                        <p:tgtEl>
                                          <p:spTgt spid="82946">
                                            <p:txEl>
                                              <p:pRg st="6" end="6"/>
                                            </p:txEl>
                                          </p:spTgt>
                                        </p:tgtEl>
                                      </p:cBhvr>
                                    </p:animEffect>
                                  </p:childTnLst>
                                </p:cTn>
                              </p:par>
                              <p:par>
                                <p:cTn id="23" presetID="3" presetClass="entr" presetSubtype="5" fill="hold" nodeType="withEffect">
                                  <p:stCondLst>
                                    <p:cond delay="0"/>
                                  </p:stCondLst>
                                  <p:childTnLst>
                                    <p:set>
                                      <p:cBhvr>
                                        <p:cTn id="24" dur="1" fill="hold">
                                          <p:stCondLst>
                                            <p:cond delay="0"/>
                                          </p:stCondLst>
                                        </p:cTn>
                                        <p:tgtEl>
                                          <p:spTgt spid="82946">
                                            <p:txEl>
                                              <p:pRg st="7" end="7"/>
                                            </p:txEl>
                                          </p:spTgt>
                                        </p:tgtEl>
                                        <p:attrNameLst>
                                          <p:attrName>style.visibility</p:attrName>
                                        </p:attrNameLst>
                                      </p:cBhvr>
                                      <p:to>
                                        <p:strVal val="visible"/>
                                      </p:to>
                                    </p:set>
                                    <p:animEffect transition="in" filter="blinds(vertical)">
                                      <p:cBhvr>
                                        <p:cTn id="25" dur="500"/>
                                        <p:tgtEl>
                                          <p:spTgt spid="82946">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82947"/>
                                        </p:tgtEl>
                                        <p:attrNameLst>
                                          <p:attrName>style.visibility</p:attrName>
                                        </p:attrNameLst>
                                      </p:cBhvr>
                                      <p:to>
                                        <p:strVal val="visible"/>
                                      </p:to>
                                    </p:set>
                                    <p:animEffect transition="in" filter="dissolve">
                                      <p:cBhvr>
                                        <p:cTn id="30" dur="500"/>
                                        <p:tgtEl>
                                          <p:spTgt spid="82947"/>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5" fill="hold" nodeType="clickEffect">
                                  <p:stCondLst>
                                    <p:cond delay="0"/>
                                  </p:stCondLst>
                                  <p:childTnLst>
                                    <p:set>
                                      <p:cBhvr>
                                        <p:cTn id="34" dur="1" fill="hold">
                                          <p:stCondLst>
                                            <p:cond delay="0"/>
                                          </p:stCondLst>
                                        </p:cTn>
                                        <p:tgtEl>
                                          <p:spTgt spid="82946">
                                            <p:txEl>
                                              <p:pRg st="8" end="8"/>
                                            </p:txEl>
                                          </p:spTgt>
                                        </p:tgtEl>
                                        <p:attrNameLst>
                                          <p:attrName>style.visibility</p:attrName>
                                        </p:attrNameLst>
                                      </p:cBhvr>
                                      <p:to>
                                        <p:strVal val="visible"/>
                                      </p:to>
                                    </p:set>
                                    <p:animEffect transition="in" filter="blinds(vertical)">
                                      <p:cBhvr>
                                        <p:cTn id="35" dur="500"/>
                                        <p:tgtEl>
                                          <p:spTgt spid="82946">
                                            <p:txEl>
                                              <p:pRg st="8" end="8"/>
                                            </p:txEl>
                                          </p:spTgt>
                                        </p:tgtEl>
                                      </p:cBhvr>
                                    </p:animEffect>
                                  </p:childTnLst>
                                </p:cTn>
                              </p:par>
                              <p:par>
                                <p:cTn id="36" presetID="3" presetClass="entr" presetSubtype="5" fill="hold" nodeType="withEffect">
                                  <p:stCondLst>
                                    <p:cond delay="0"/>
                                  </p:stCondLst>
                                  <p:childTnLst>
                                    <p:set>
                                      <p:cBhvr>
                                        <p:cTn id="37" dur="1" fill="hold">
                                          <p:stCondLst>
                                            <p:cond delay="0"/>
                                          </p:stCondLst>
                                        </p:cTn>
                                        <p:tgtEl>
                                          <p:spTgt spid="82946">
                                            <p:txEl>
                                              <p:pRg st="9" end="9"/>
                                            </p:txEl>
                                          </p:spTgt>
                                        </p:tgtEl>
                                        <p:attrNameLst>
                                          <p:attrName>style.visibility</p:attrName>
                                        </p:attrNameLst>
                                      </p:cBhvr>
                                      <p:to>
                                        <p:strVal val="visible"/>
                                      </p:to>
                                    </p:set>
                                    <p:animEffect transition="in" filter="blinds(vertical)">
                                      <p:cBhvr>
                                        <p:cTn id="38" dur="500"/>
                                        <p:tgtEl>
                                          <p:spTgt spid="82946">
                                            <p:txEl>
                                              <p:pRg st="9" end="9"/>
                                            </p:txEl>
                                          </p:spTgt>
                                        </p:tgtEl>
                                      </p:cBhvr>
                                    </p:animEffect>
                                  </p:childTnLst>
                                </p:cTn>
                              </p:par>
                              <p:par>
                                <p:cTn id="39" presetID="3" presetClass="entr" presetSubtype="5" fill="hold" nodeType="withEffect">
                                  <p:stCondLst>
                                    <p:cond delay="0"/>
                                  </p:stCondLst>
                                  <p:childTnLst>
                                    <p:set>
                                      <p:cBhvr>
                                        <p:cTn id="40" dur="1" fill="hold">
                                          <p:stCondLst>
                                            <p:cond delay="0"/>
                                          </p:stCondLst>
                                        </p:cTn>
                                        <p:tgtEl>
                                          <p:spTgt spid="82946">
                                            <p:txEl>
                                              <p:pRg st="10" end="10"/>
                                            </p:txEl>
                                          </p:spTgt>
                                        </p:tgtEl>
                                        <p:attrNameLst>
                                          <p:attrName>style.visibility</p:attrName>
                                        </p:attrNameLst>
                                      </p:cBhvr>
                                      <p:to>
                                        <p:strVal val="visible"/>
                                      </p:to>
                                    </p:set>
                                    <p:animEffect transition="in" filter="blinds(vertical)">
                                      <p:cBhvr>
                                        <p:cTn id="41" dur="500"/>
                                        <p:tgtEl>
                                          <p:spTgt spid="82946">
                                            <p:txEl>
                                              <p:pRg st="10" end="10"/>
                                            </p:txEl>
                                          </p:spTgt>
                                        </p:tgtEl>
                                      </p:cBhvr>
                                    </p:animEffect>
                                  </p:childTnLst>
                                </p:cTn>
                              </p:par>
                              <p:par>
                                <p:cTn id="42" presetID="3" presetClass="entr" presetSubtype="5" fill="hold" nodeType="withEffect">
                                  <p:stCondLst>
                                    <p:cond delay="0"/>
                                  </p:stCondLst>
                                  <p:childTnLst>
                                    <p:set>
                                      <p:cBhvr>
                                        <p:cTn id="43" dur="1" fill="hold">
                                          <p:stCondLst>
                                            <p:cond delay="0"/>
                                          </p:stCondLst>
                                        </p:cTn>
                                        <p:tgtEl>
                                          <p:spTgt spid="82946">
                                            <p:txEl>
                                              <p:pRg st="11" end="11"/>
                                            </p:txEl>
                                          </p:spTgt>
                                        </p:tgtEl>
                                        <p:attrNameLst>
                                          <p:attrName>style.visibility</p:attrName>
                                        </p:attrNameLst>
                                      </p:cBhvr>
                                      <p:to>
                                        <p:strVal val="visible"/>
                                      </p:to>
                                    </p:set>
                                    <p:animEffect transition="in" filter="blinds(vertical)">
                                      <p:cBhvr>
                                        <p:cTn id="44" dur="500"/>
                                        <p:tgtEl>
                                          <p:spTgt spid="82946">
                                            <p:txEl>
                                              <p:pRg st="11" end="11"/>
                                            </p:txEl>
                                          </p:spTgt>
                                        </p:tgtEl>
                                      </p:cBhvr>
                                    </p:animEffect>
                                  </p:childTnLst>
                                </p:cTn>
                              </p:par>
                              <p:par>
                                <p:cTn id="45" presetID="3" presetClass="entr" presetSubtype="5" fill="hold" nodeType="withEffect">
                                  <p:stCondLst>
                                    <p:cond delay="0"/>
                                  </p:stCondLst>
                                  <p:childTnLst>
                                    <p:set>
                                      <p:cBhvr>
                                        <p:cTn id="46" dur="1" fill="hold">
                                          <p:stCondLst>
                                            <p:cond delay="0"/>
                                          </p:stCondLst>
                                        </p:cTn>
                                        <p:tgtEl>
                                          <p:spTgt spid="82946">
                                            <p:txEl>
                                              <p:pRg st="12" end="12"/>
                                            </p:txEl>
                                          </p:spTgt>
                                        </p:tgtEl>
                                        <p:attrNameLst>
                                          <p:attrName>style.visibility</p:attrName>
                                        </p:attrNameLst>
                                      </p:cBhvr>
                                      <p:to>
                                        <p:strVal val="visible"/>
                                      </p:to>
                                    </p:set>
                                    <p:animEffect transition="in" filter="blinds(vertical)">
                                      <p:cBhvr>
                                        <p:cTn id="47" dur="500"/>
                                        <p:tgtEl>
                                          <p:spTgt spid="82946">
                                            <p:txEl>
                                              <p:pRg st="12" end="12"/>
                                            </p:txEl>
                                          </p:spTgt>
                                        </p:tgtEl>
                                      </p:cBhvr>
                                    </p:animEffect>
                                  </p:childTnLst>
                                </p:cTn>
                              </p:par>
                              <p:par>
                                <p:cTn id="48" presetID="3" presetClass="entr" presetSubtype="5" fill="hold" nodeType="withEffect">
                                  <p:stCondLst>
                                    <p:cond delay="0"/>
                                  </p:stCondLst>
                                  <p:childTnLst>
                                    <p:set>
                                      <p:cBhvr>
                                        <p:cTn id="49" dur="1" fill="hold">
                                          <p:stCondLst>
                                            <p:cond delay="0"/>
                                          </p:stCondLst>
                                        </p:cTn>
                                        <p:tgtEl>
                                          <p:spTgt spid="82946">
                                            <p:txEl>
                                              <p:pRg st="13" end="13"/>
                                            </p:txEl>
                                          </p:spTgt>
                                        </p:tgtEl>
                                        <p:attrNameLst>
                                          <p:attrName>style.visibility</p:attrName>
                                        </p:attrNameLst>
                                      </p:cBhvr>
                                      <p:to>
                                        <p:strVal val="visible"/>
                                      </p:to>
                                    </p:set>
                                    <p:animEffect transition="in" filter="blinds(vertical)">
                                      <p:cBhvr>
                                        <p:cTn id="50" dur="500"/>
                                        <p:tgtEl>
                                          <p:spTgt spid="82946">
                                            <p:txEl>
                                              <p:pRg st="13" end="1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82948"/>
                                        </p:tgtEl>
                                        <p:attrNameLst>
                                          <p:attrName>style.visibility</p:attrName>
                                        </p:attrNameLst>
                                      </p:cBhvr>
                                      <p:to>
                                        <p:strVal val="visible"/>
                                      </p:to>
                                    </p:set>
                                    <p:animEffect transition="in" filter="dissolve">
                                      <p:cBhvr>
                                        <p:cTn id="55" dur="500"/>
                                        <p:tgtEl>
                                          <p:spTgt spid="829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p:bldP spid="8294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2"/>
          <p:cNvSpPr>
            <a:spLocks noGrp="1"/>
          </p:cNvSpPr>
          <p:nvPr>
            <p:ph type="dt" sz="half" idx="11"/>
          </p:nvPr>
        </p:nvSpPr>
        <p:spPr/>
        <p:txBody>
          <a:bodyPr/>
          <a:lstStyle/>
          <a:p>
            <a:fld id="{27BB6752-D852-4DB2-BD1D-CFAD14AADE40}" type="datetime1">
              <a:rPr lang="zh-CN" altLang="en-US"/>
              <a:pPr/>
              <a:t>2012-05-14</a:t>
            </a:fld>
            <a:endParaRPr lang="en-US" altLang="zh-CN"/>
          </a:p>
        </p:txBody>
      </p:sp>
      <p:sp>
        <p:nvSpPr>
          <p:cNvPr id="83970" name="Text Box 2"/>
          <p:cNvSpPr txBox="1">
            <a:spLocks noChangeArrowheads="1"/>
          </p:cNvSpPr>
          <p:nvPr/>
        </p:nvSpPr>
        <p:spPr bwMode="auto">
          <a:xfrm>
            <a:off x="539750" y="1557338"/>
            <a:ext cx="8424863" cy="4575175"/>
          </a:xfrm>
          <a:prstGeom prst="rect">
            <a:avLst/>
          </a:prstGeom>
          <a:noFill/>
          <a:ln w="9525">
            <a:noFill/>
            <a:miter lim="800000"/>
            <a:headEnd/>
            <a:tailEnd/>
          </a:ln>
          <a:effectLst/>
        </p:spPr>
        <p:txBody>
          <a:bodyPr lIns="18000" tIns="10800" rIns="18000" bIns="10800">
            <a:spAutoFit/>
          </a:bodyPr>
          <a:lstStyle/>
          <a:p>
            <a:pPr>
              <a:spcBef>
                <a:spcPct val="5000"/>
              </a:spcBef>
            </a:pPr>
            <a:endParaRPr lang="en-US" altLang="zh-CN" sz="2800">
              <a:solidFill>
                <a:schemeClr val="accent2"/>
              </a:solidFill>
              <a:latin typeface="黑体" pitchFamily="49" charset="-122"/>
              <a:ea typeface="黑体" pitchFamily="49" charset="-122"/>
            </a:endParaRPr>
          </a:p>
          <a:p>
            <a:pPr>
              <a:spcBef>
                <a:spcPct val="5000"/>
              </a:spcBef>
            </a:pPr>
            <a:r>
              <a:rPr lang="zh-CN" altLang="en-US" sz="2800">
                <a:solidFill>
                  <a:schemeClr val="accent2"/>
                </a:solidFill>
                <a:latin typeface="黑体" pitchFamily="49" charset="-122"/>
                <a:ea typeface="黑体" pitchFamily="49" charset="-122"/>
              </a:rPr>
              <a:t>（</a:t>
            </a:r>
            <a:r>
              <a:rPr lang="en-US" altLang="zh-CN" sz="2800">
                <a:solidFill>
                  <a:schemeClr val="accent2"/>
                </a:solidFill>
                <a:latin typeface="黑体" pitchFamily="49" charset="-122"/>
                <a:ea typeface="黑体" pitchFamily="49" charset="-122"/>
              </a:rPr>
              <a:t>8</a:t>
            </a:r>
            <a:r>
              <a:rPr lang="zh-CN" altLang="en-US" sz="2800">
                <a:solidFill>
                  <a:schemeClr val="accent2"/>
                </a:solidFill>
                <a:latin typeface="黑体" pitchFamily="49" charset="-122"/>
                <a:ea typeface="黑体" pitchFamily="49" charset="-122"/>
              </a:rPr>
              <a:t>）</a:t>
            </a:r>
            <a:r>
              <a:rPr lang="zh-CN" altLang="en-US" sz="2800">
                <a:solidFill>
                  <a:srgbClr val="000099"/>
                </a:solidFill>
                <a:latin typeface="黑体" pitchFamily="49" charset="-122"/>
                <a:ea typeface="黑体" pitchFamily="49" charset="-122"/>
              </a:rPr>
              <a:t>基因突变对绝大多数个体是不利的，但却是生物进化的重要因素之一。你认为这一说法（     ）</a:t>
            </a:r>
          </a:p>
          <a:p>
            <a:pPr>
              <a:lnSpc>
                <a:spcPct val="95000"/>
              </a:lnSpc>
            </a:pPr>
            <a:r>
              <a:rPr lang="zh-CN" altLang="en-US" sz="2800">
                <a:latin typeface="黑体" pitchFamily="49" charset="-122"/>
                <a:ea typeface="黑体" pitchFamily="49" charset="-122"/>
              </a:rPr>
              <a:t>  </a:t>
            </a:r>
            <a:r>
              <a:rPr lang="en-US" altLang="zh-CN" sz="2800">
                <a:latin typeface="黑体" pitchFamily="49" charset="-122"/>
                <a:ea typeface="黑体" pitchFamily="49" charset="-122"/>
              </a:rPr>
              <a:t>A</a:t>
            </a:r>
            <a:r>
              <a:rPr lang="zh-CN" altLang="en-US" sz="2800">
                <a:latin typeface="黑体" pitchFamily="49" charset="-122"/>
                <a:ea typeface="黑体" pitchFamily="49" charset="-122"/>
              </a:rPr>
              <a:t>、正确。基因突变虽对多数个体不利，</a:t>
            </a:r>
          </a:p>
          <a:p>
            <a:pPr>
              <a:lnSpc>
                <a:spcPct val="95000"/>
              </a:lnSpc>
            </a:pPr>
            <a:r>
              <a:rPr lang="zh-CN" altLang="en-US" sz="2800">
                <a:latin typeface="黑体" pitchFamily="49" charset="-122"/>
                <a:ea typeface="黑体" pitchFamily="49" charset="-122"/>
              </a:rPr>
              <a:t>     但它为定向的自然选择奠定了基础</a:t>
            </a:r>
          </a:p>
          <a:p>
            <a:pPr>
              <a:lnSpc>
                <a:spcPct val="95000"/>
              </a:lnSpc>
            </a:pPr>
            <a:r>
              <a:rPr lang="zh-CN" altLang="en-US" sz="2800">
                <a:latin typeface="黑体" pitchFamily="49" charset="-122"/>
                <a:ea typeface="黑体" pitchFamily="49" charset="-122"/>
              </a:rPr>
              <a:t>  </a:t>
            </a:r>
            <a:r>
              <a:rPr lang="en-US" altLang="zh-CN" sz="2800">
                <a:latin typeface="黑体" pitchFamily="49" charset="-122"/>
                <a:ea typeface="黑体" pitchFamily="49" charset="-122"/>
              </a:rPr>
              <a:t>B</a:t>
            </a:r>
            <a:r>
              <a:rPr lang="zh-CN" altLang="en-US" sz="2800">
                <a:latin typeface="黑体" pitchFamily="49" charset="-122"/>
                <a:ea typeface="黑体" pitchFamily="49" charset="-122"/>
              </a:rPr>
              <a:t>、正确。基因突变虽对多数个体不利，</a:t>
            </a:r>
          </a:p>
          <a:p>
            <a:pPr>
              <a:lnSpc>
                <a:spcPct val="95000"/>
              </a:lnSpc>
            </a:pPr>
            <a:r>
              <a:rPr lang="zh-CN" altLang="en-US" sz="2800">
                <a:latin typeface="黑体" pitchFamily="49" charset="-122"/>
                <a:ea typeface="黑体" pitchFamily="49" charset="-122"/>
              </a:rPr>
              <a:t>     但基因突变的方向与生物进化的方向是一致的</a:t>
            </a:r>
          </a:p>
          <a:p>
            <a:pPr>
              <a:lnSpc>
                <a:spcPct val="95000"/>
              </a:lnSpc>
            </a:pPr>
            <a:r>
              <a:rPr lang="zh-CN" altLang="en-US" sz="2800">
                <a:latin typeface="黑体" pitchFamily="49" charset="-122"/>
                <a:ea typeface="黑体" pitchFamily="49" charset="-122"/>
              </a:rPr>
              <a:t>  </a:t>
            </a:r>
            <a:r>
              <a:rPr lang="en-US" altLang="zh-CN" sz="2800">
                <a:latin typeface="黑体" pitchFamily="49" charset="-122"/>
                <a:ea typeface="黑体" pitchFamily="49" charset="-122"/>
              </a:rPr>
              <a:t>C</a:t>
            </a:r>
            <a:r>
              <a:rPr lang="zh-CN" altLang="en-US" sz="2800">
                <a:latin typeface="黑体" pitchFamily="49" charset="-122"/>
                <a:ea typeface="黑体" pitchFamily="49" charset="-122"/>
              </a:rPr>
              <a:t>、不正确。因为基因突变不利于个体的繁殖，</a:t>
            </a:r>
          </a:p>
          <a:p>
            <a:pPr>
              <a:lnSpc>
                <a:spcPct val="95000"/>
              </a:lnSpc>
            </a:pPr>
            <a:r>
              <a:rPr lang="zh-CN" altLang="en-US" sz="2800">
                <a:latin typeface="黑体" pitchFamily="49" charset="-122"/>
                <a:ea typeface="黑体" pitchFamily="49" charset="-122"/>
              </a:rPr>
              <a:t>     会导致物种灭绝</a:t>
            </a:r>
          </a:p>
          <a:p>
            <a:pPr>
              <a:lnSpc>
                <a:spcPct val="95000"/>
              </a:lnSpc>
            </a:pPr>
            <a:r>
              <a:rPr lang="zh-CN" altLang="en-US" sz="2800">
                <a:latin typeface="黑体" pitchFamily="49" charset="-122"/>
                <a:ea typeface="黑体" pitchFamily="49" charset="-122"/>
              </a:rPr>
              <a:t>  </a:t>
            </a:r>
            <a:r>
              <a:rPr lang="en-US" altLang="zh-CN" sz="2800">
                <a:latin typeface="黑体" pitchFamily="49" charset="-122"/>
                <a:ea typeface="黑体" pitchFamily="49" charset="-122"/>
              </a:rPr>
              <a:t>D</a:t>
            </a:r>
            <a:r>
              <a:rPr lang="zh-CN" altLang="en-US" sz="2800">
                <a:latin typeface="黑体" pitchFamily="49" charset="-122"/>
                <a:ea typeface="黑体" pitchFamily="49" charset="-122"/>
              </a:rPr>
              <a:t>、不正确。因为基因突变导致个体死亡，</a:t>
            </a:r>
          </a:p>
          <a:p>
            <a:pPr>
              <a:lnSpc>
                <a:spcPct val="95000"/>
              </a:lnSpc>
            </a:pPr>
            <a:r>
              <a:rPr lang="zh-CN" altLang="en-US" sz="2800">
                <a:latin typeface="黑体" pitchFamily="49" charset="-122"/>
                <a:ea typeface="黑体" pitchFamily="49" charset="-122"/>
              </a:rPr>
              <a:t>     不利于生物进化</a:t>
            </a:r>
          </a:p>
        </p:txBody>
      </p:sp>
      <p:sp>
        <p:nvSpPr>
          <p:cNvPr id="83971" name="Text Box 3"/>
          <p:cNvSpPr txBox="1">
            <a:spLocks noChangeArrowheads="1"/>
          </p:cNvSpPr>
          <p:nvPr/>
        </p:nvSpPr>
        <p:spPr bwMode="auto">
          <a:xfrm>
            <a:off x="7524750" y="2492375"/>
            <a:ext cx="576263" cy="571500"/>
          </a:xfrm>
          <a:prstGeom prst="rect">
            <a:avLst/>
          </a:prstGeom>
          <a:noFill/>
          <a:ln w="9525">
            <a:noFill/>
            <a:miter lim="800000"/>
            <a:headEnd/>
            <a:tailEnd/>
          </a:ln>
          <a:effectLst/>
        </p:spPr>
        <p:txBody>
          <a:bodyPr lIns="54000" tIns="10800" rIns="54000" bIns="10800">
            <a:spAutoFit/>
          </a:bodyPr>
          <a:lstStyle/>
          <a:p>
            <a:pPr algn="ctr">
              <a:spcBef>
                <a:spcPct val="50000"/>
              </a:spcBef>
            </a:pPr>
            <a:r>
              <a:rPr lang="en-US" altLang="zh-CN" sz="3600">
                <a:solidFill>
                  <a:srgbClr val="FF3300"/>
                </a:solidFill>
                <a:ea typeface="宋体" pitchFamily="2" charset="-122"/>
              </a:rPr>
              <a:t>A</a:t>
            </a:r>
          </a:p>
        </p:txBody>
      </p:sp>
      <p:sp>
        <p:nvSpPr>
          <p:cNvPr id="83972" name="Text Box 4"/>
          <p:cNvSpPr txBox="1">
            <a:spLocks noChangeArrowheads="1"/>
          </p:cNvSpPr>
          <p:nvPr/>
        </p:nvSpPr>
        <p:spPr bwMode="gray">
          <a:xfrm>
            <a:off x="7620000" y="6491288"/>
            <a:ext cx="1143000" cy="366712"/>
          </a:xfrm>
          <a:prstGeom prst="rect">
            <a:avLst/>
          </a:prstGeom>
          <a:solidFill>
            <a:schemeClr val="bg1"/>
          </a:solidFill>
          <a:ln w="9525">
            <a:noFill/>
            <a:miter lim="800000"/>
            <a:headEnd/>
            <a:tailEnd/>
          </a:ln>
          <a:effectLst/>
        </p:spPr>
        <p:txBody>
          <a:bodyPr>
            <a:spAutoFit/>
          </a:bodyPr>
          <a:lstStyle/>
          <a:p>
            <a:pPr>
              <a:spcBef>
                <a:spcPct val="50000"/>
              </a:spcBef>
            </a:pPr>
            <a:endParaRPr lang="zh-CN" altLang="zh-CN">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3971"/>
                                        </p:tgtEl>
                                        <p:attrNameLst>
                                          <p:attrName>style.visibility</p:attrName>
                                        </p:attrNameLst>
                                      </p:cBhvr>
                                      <p:to>
                                        <p:strVal val="visible"/>
                                      </p:to>
                                    </p:set>
                                    <p:animEffect transition="in" filter="dissolve">
                                      <p:cBhvr>
                                        <p:cTn id="7" dur="500"/>
                                        <p:tgtEl>
                                          <p:spTgt spid="839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2"/>
          <p:cNvSpPr>
            <a:spLocks noGrp="1"/>
          </p:cNvSpPr>
          <p:nvPr>
            <p:ph type="dt" sz="half" idx="11"/>
          </p:nvPr>
        </p:nvSpPr>
        <p:spPr/>
        <p:txBody>
          <a:bodyPr/>
          <a:lstStyle/>
          <a:p>
            <a:fld id="{0BED79F2-3627-408C-9887-71E124A4DEF1}" type="datetime1">
              <a:rPr lang="zh-CN" altLang="en-US"/>
              <a:pPr/>
              <a:t>2012-05-14</a:t>
            </a:fld>
            <a:endParaRPr lang="en-US" altLang="zh-CN"/>
          </a:p>
        </p:txBody>
      </p:sp>
      <p:sp>
        <p:nvSpPr>
          <p:cNvPr id="84995" name="Text Box 3"/>
          <p:cNvSpPr txBox="1">
            <a:spLocks noChangeArrowheads="1"/>
          </p:cNvSpPr>
          <p:nvPr/>
        </p:nvSpPr>
        <p:spPr bwMode="auto">
          <a:xfrm>
            <a:off x="8345488" y="5770563"/>
            <a:ext cx="576262" cy="571500"/>
          </a:xfrm>
          <a:prstGeom prst="rect">
            <a:avLst/>
          </a:prstGeom>
          <a:noFill/>
          <a:ln w="9525">
            <a:noFill/>
            <a:miter lim="800000"/>
            <a:headEnd/>
            <a:tailEnd/>
          </a:ln>
          <a:effectLst/>
        </p:spPr>
        <p:txBody>
          <a:bodyPr lIns="54000" tIns="10800" rIns="54000" bIns="10800">
            <a:spAutoFit/>
          </a:bodyPr>
          <a:lstStyle/>
          <a:p>
            <a:pPr algn="ctr">
              <a:spcBef>
                <a:spcPct val="50000"/>
              </a:spcBef>
            </a:pPr>
            <a:r>
              <a:rPr lang="en-US" altLang="zh-CN" sz="3600">
                <a:solidFill>
                  <a:srgbClr val="FF3300"/>
                </a:solidFill>
                <a:ea typeface="宋体" pitchFamily="2" charset="-122"/>
              </a:rPr>
              <a:t>D</a:t>
            </a:r>
          </a:p>
        </p:txBody>
      </p:sp>
      <p:sp>
        <p:nvSpPr>
          <p:cNvPr id="84996" name="Text Box 4"/>
          <p:cNvSpPr txBox="1">
            <a:spLocks noChangeArrowheads="1"/>
          </p:cNvSpPr>
          <p:nvPr/>
        </p:nvSpPr>
        <p:spPr bwMode="auto">
          <a:xfrm>
            <a:off x="7618413" y="2441575"/>
            <a:ext cx="576262" cy="571500"/>
          </a:xfrm>
          <a:prstGeom prst="rect">
            <a:avLst/>
          </a:prstGeom>
          <a:noFill/>
          <a:ln w="9525">
            <a:noFill/>
            <a:miter lim="800000"/>
            <a:headEnd/>
            <a:tailEnd/>
          </a:ln>
          <a:effectLst/>
        </p:spPr>
        <p:txBody>
          <a:bodyPr lIns="54000" tIns="10800" rIns="54000" bIns="10800">
            <a:spAutoFit/>
          </a:bodyPr>
          <a:lstStyle/>
          <a:p>
            <a:pPr algn="ctr">
              <a:spcBef>
                <a:spcPct val="50000"/>
              </a:spcBef>
            </a:pPr>
            <a:r>
              <a:rPr lang="en-US" altLang="zh-CN" sz="3600">
                <a:solidFill>
                  <a:srgbClr val="FF3300"/>
                </a:solidFill>
                <a:ea typeface="宋体" pitchFamily="2" charset="-122"/>
              </a:rPr>
              <a:t>B</a:t>
            </a:r>
          </a:p>
        </p:txBody>
      </p:sp>
      <p:sp>
        <p:nvSpPr>
          <p:cNvPr id="84997" name="Text Box 5"/>
          <p:cNvSpPr txBox="1">
            <a:spLocks noChangeArrowheads="1"/>
          </p:cNvSpPr>
          <p:nvPr/>
        </p:nvSpPr>
        <p:spPr bwMode="gray">
          <a:xfrm>
            <a:off x="7620000" y="6491288"/>
            <a:ext cx="1143000" cy="366712"/>
          </a:xfrm>
          <a:prstGeom prst="rect">
            <a:avLst/>
          </a:prstGeom>
          <a:solidFill>
            <a:schemeClr val="bg1"/>
          </a:solidFill>
          <a:ln w="9525">
            <a:noFill/>
            <a:miter lim="800000"/>
            <a:headEnd/>
            <a:tailEnd/>
          </a:ln>
          <a:effectLst/>
        </p:spPr>
        <p:txBody>
          <a:bodyPr>
            <a:spAutoFit/>
          </a:bodyPr>
          <a:lstStyle/>
          <a:p>
            <a:pPr>
              <a:spcBef>
                <a:spcPct val="50000"/>
              </a:spcBef>
            </a:pPr>
            <a:endParaRPr lang="zh-CN" altLang="zh-CN">
              <a:ea typeface="宋体" pitchFamily="2" charset="-122"/>
            </a:endParaRPr>
          </a:p>
        </p:txBody>
      </p:sp>
      <p:sp>
        <p:nvSpPr>
          <p:cNvPr id="84994" name="Text Box 2"/>
          <p:cNvSpPr txBox="1">
            <a:spLocks noChangeArrowheads="1"/>
          </p:cNvSpPr>
          <p:nvPr/>
        </p:nvSpPr>
        <p:spPr bwMode="auto">
          <a:xfrm>
            <a:off x="323850" y="1516063"/>
            <a:ext cx="8640763" cy="5341937"/>
          </a:xfrm>
          <a:prstGeom prst="rect">
            <a:avLst/>
          </a:prstGeom>
          <a:noFill/>
          <a:ln w="9525">
            <a:noFill/>
            <a:miter lim="800000"/>
            <a:headEnd/>
            <a:tailEnd/>
          </a:ln>
          <a:effectLst/>
        </p:spPr>
        <p:txBody>
          <a:bodyPr lIns="18000" tIns="10800" rIns="18000" bIns="10800">
            <a:spAutoFit/>
          </a:bodyPr>
          <a:lstStyle/>
          <a:p>
            <a:pPr>
              <a:lnSpc>
                <a:spcPct val="110000"/>
              </a:lnSpc>
              <a:spcBef>
                <a:spcPct val="50000"/>
              </a:spcBef>
            </a:pPr>
            <a:r>
              <a:rPr lang="zh-CN" altLang="en-US" sz="2800" dirty="0">
                <a:solidFill>
                  <a:srgbClr val="000099"/>
                </a:solidFill>
                <a:latin typeface="黑体" pitchFamily="49" charset="-122"/>
                <a:ea typeface="黑体" pitchFamily="49" charset="-122"/>
              </a:rPr>
              <a:t>（</a:t>
            </a:r>
            <a:r>
              <a:rPr lang="en-US" altLang="zh-CN" sz="2800" dirty="0">
                <a:solidFill>
                  <a:srgbClr val="000099"/>
                </a:solidFill>
                <a:latin typeface="黑体" pitchFamily="49" charset="-122"/>
                <a:ea typeface="黑体" pitchFamily="49" charset="-122"/>
              </a:rPr>
              <a:t>9</a:t>
            </a:r>
            <a:r>
              <a:rPr lang="zh-CN" altLang="en-US" sz="2800" dirty="0">
                <a:solidFill>
                  <a:srgbClr val="000099"/>
                </a:solidFill>
                <a:latin typeface="黑体" pitchFamily="49" charset="-122"/>
                <a:ea typeface="黑体" pitchFamily="49" charset="-122"/>
              </a:rPr>
              <a:t>）果蝇有</a:t>
            </a:r>
            <a:r>
              <a:rPr lang="en-US" altLang="zh-CN" sz="2800" dirty="0">
                <a:solidFill>
                  <a:srgbClr val="000099"/>
                </a:solidFill>
                <a:latin typeface="黑体" pitchFamily="49" charset="-122"/>
                <a:ea typeface="黑体" pitchFamily="49" charset="-122"/>
              </a:rPr>
              <a:t>10</a:t>
            </a:r>
            <a:r>
              <a:rPr lang="en-US" altLang="zh-CN" sz="2800" baseline="30000" dirty="0">
                <a:solidFill>
                  <a:srgbClr val="000099"/>
                </a:solidFill>
                <a:latin typeface="黑体" pitchFamily="49" charset="-122"/>
                <a:ea typeface="黑体" pitchFamily="49" charset="-122"/>
              </a:rPr>
              <a:t>4</a:t>
            </a:r>
            <a:r>
              <a:rPr lang="zh-CN" altLang="en-US" sz="2800" dirty="0">
                <a:solidFill>
                  <a:srgbClr val="000099"/>
                </a:solidFill>
                <a:latin typeface="黑体" pitchFamily="49" charset="-122"/>
                <a:ea typeface="黑体" pitchFamily="49" charset="-122"/>
              </a:rPr>
              <a:t>对基因，每个基因的突变率是</a:t>
            </a:r>
            <a:r>
              <a:rPr lang="en-US" altLang="zh-CN" sz="2800" dirty="0">
                <a:solidFill>
                  <a:srgbClr val="000099"/>
                </a:solidFill>
                <a:latin typeface="黑体" pitchFamily="49" charset="-122"/>
                <a:ea typeface="黑体" pitchFamily="49" charset="-122"/>
              </a:rPr>
              <a:t>10</a:t>
            </a:r>
            <a:r>
              <a:rPr lang="en-US" altLang="zh-CN" sz="2800" baseline="30000" dirty="0">
                <a:solidFill>
                  <a:srgbClr val="000099"/>
                </a:solidFill>
                <a:latin typeface="黑体" pitchFamily="49" charset="-122"/>
                <a:ea typeface="黑体" pitchFamily="49" charset="-122"/>
              </a:rPr>
              <a:t>-5</a:t>
            </a:r>
            <a:r>
              <a:rPr lang="zh-CN" altLang="en-US" sz="2800" dirty="0">
                <a:solidFill>
                  <a:srgbClr val="000099"/>
                </a:solidFill>
                <a:latin typeface="黑体" pitchFamily="49" charset="-122"/>
                <a:ea typeface="黑体" pitchFamily="49" charset="-122"/>
              </a:rPr>
              <a:t>，对于一个等数量的种群（</a:t>
            </a:r>
            <a:r>
              <a:rPr lang="en-US" altLang="zh-CN" sz="2800" dirty="0">
                <a:solidFill>
                  <a:srgbClr val="000099"/>
                </a:solidFill>
                <a:latin typeface="黑体" pitchFamily="49" charset="-122"/>
                <a:ea typeface="黑体" pitchFamily="49" charset="-122"/>
              </a:rPr>
              <a:t>10</a:t>
            </a:r>
            <a:r>
              <a:rPr lang="en-US" altLang="zh-CN" sz="2800" baseline="30000" dirty="0">
                <a:solidFill>
                  <a:srgbClr val="000099"/>
                </a:solidFill>
                <a:latin typeface="黑体" pitchFamily="49" charset="-122"/>
                <a:ea typeface="黑体" pitchFamily="49" charset="-122"/>
              </a:rPr>
              <a:t>8</a:t>
            </a:r>
            <a:r>
              <a:rPr lang="zh-CN" altLang="en-US" sz="2800" dirty="0">
                <a:solidFill>
                  <a:srgbClr val="000099"/>
                </a:solidFill>
                <a:latin typeface="黑体" pitchFamily="49" charset="-122"/>
                <a:ea typeface="黑体" pitchFamily="49" charset="-122"/>
              </a:rPr>
              <a:t>个）来说，每一个种群出现</a:t>
            </a:r>
          </a:p>
          <a:p>
            <a:pPr>
              <a:lnSpc>
                <a:spcPct val="105000"/>
              </a:lnSpc>
              <a:spcBef>
                <a:spcPct val="10000"/>
              </a:spcBef>
            </a:pPr>
            <a:r>
              <a:rPr lang="zh-CN" altLang="en-US" sz="2800" dirty="0">
                <a:solidFill>
                  <a:srgbClr val="000099"/>
                </a:solidFill>
                <a:latin typeface="黑体" pitchFamily="49" charset="-122"/>
                <a:ea typeface="黑体" pitchFamily="49" charset="-122"/>
              </a:rPr>
              <a:t>突变数是</a:t>
            </a:r>
            <a:r>
              <a:rPr lang="en-US" altLang="zh-CN" sz="2800" dirty="0">
                <a:solidFill>
                  <a:srgbClr val="000099"/>
                </a:solidFill>
                <a:latin typeface="黑体" pitchFamily="49" charset="-122"/>
                <a:ea typeface="黑体" pitchFamily="49" charset="-122"/>
              </a:rPr>
              <a:t>2×10</a:t>
            </a:r>
            <a:r>
              <a:rPr lang="en-US" altLang="zh-CN" sz="2800" baseline="30000" dirty="0">
                <a:solidFill>
                  <a:srgbClr val="000099"/>
                </a:solidFill>
                <a:latin typeface="黑体" pitchFamily="49" charset="-122"/>
                <a:ea typeface="黑体" pitchFamily="49" charset="-122"/>
              </a:rPr>
              <a:t>4</a:t>
            </a:r>
            <a:r>
              <a:rPr lang="en-US" altLang="zh-CN" sz="2800" dirty="0">
                <a:solidFill>
                  <a:srgbClr val="000099"/>
                </a:solidFill>
                <a:latin typeface="黑体" pitchFamily="49" charset="-122"/>
                <a:ea typeface="黑体" pitchFamily="49" charset="-122"/>
              </a:rPr>
              <a:t>×10</a:t>
            </a:r>
            <a:r>
              <a:rPr lang="en-US" altLang="zh-CN" sz="2800" baseline="30000" dirty="0">
                <a:solidFill>
                  <a:srgbClr val="000099"/>
                </a:solidFill>
                <a:latin typeface="黑体" pitchFamily="49" charset="-122"/>
                <a:ea typeface="黑体" pitchFamily="49" charset="-122"/>
              </a:rPr>
              <a:t>-5</a:t>
            </a:r>
            <a:r>
              <a:rPr lang="en-US" altLang="zh-CN" sz="2800" dirty="0">
                <a:solidFill>
                  <a:srgbClr val="000099"/>
                </a:solidFill>
                <a:latin typeface="黑体" pitchFamily="49" charset="-122"/>
                <a:ea typeface="黑体" pitchFamily="49" charset="-122"/>
              </a:rPr>
              <a:t>×10</a:t>
            </a:r>
            <a:r>
              <a:rPr lang="en-US" altLang="zh-CN" sz="2800" baseline="30000" dirty="0">
                <a:solidFill>
                  <a:srgbClr val="000099"/>
                </a:solidFill>
                <a:latin typeface="黑体" pitchFamily="49" charset="-122"/>
                <a:ea typeface="黑体" pitchFamily="49" charset="-122"/>
              </a:rPr>
              <a:t>8</a:t>
            </a:r>
            <a:r>
              <a:rPr lang="en-US" altLang="zh-CN" sz="2800" dirty="0">
                <a:solidFill>
                  <a:srgbClr val="000099"/>
                </a:solidFill>
                <a:latin typeface="黑体" pitchFamily="49" charset="-122"/>
                <a:ea typeface="黑体" pitchFamily="49" charset="-122"/>
              </a:rPr>
              <a:t>=2×10</a:t>
            </a:r>
            <a:r>
              <a:rPr lang="en-US" altLang="zh-CN" sz="2800" baseline="30000" dirty="0">
                <a:solidFill>
                  <a:srgbClr val="000099"/>
                </a:solidFill>
                <a:latin typeface="黑体" pitchFamily="49" charset="-122"/>
                <a:ea typeface="黑体" pitchFamily="49" charset="-122"/>
              </a:rPr>
              <a:t>7</a:t>
            </a:r>
            <a:r>
              <a:rPr lang="zh-CN" altLang="en-US" sz="2800" dirty="0">
                <a:solidFill>
                  <a:srgbClr val="000099"/>
                </a:solidFill>
                <a:latin typeface="黑体" pitchFamily="49" charset="-122"/>
                <a:ea typeface="黑体" pitchFamily="49" charset="-122"/>
              </a:rPr>
              <a:t>。</a:t>
            </a:r>
            <a:r>
              <a:rPr lang="zh-CN" altLang="en-US" sz="2800" dirty="0">
                <a:solidFill>
                  <a:srgbClr val="000099"/>
                </a:solidFill>
                <a:latin typeface="黑体" pitchFamily="49" charset="-122"/>
                <a:ea typeface="黑体" pitchFamily="49" charset="-122"/>
                <a:hlinkClick r:id="rId2" action="ppaction://hlinksldjump"/>
              </a:rPr>
              <a:t>这说明</a:t>
            </a:r>
            <a:r>
              <a:rPr lang="zh-CN" altLang="en-US" sz="2800" dirty="0">
                <a:latin typeface="黑体" pitchFamily="49" charset="-122"/>
                <a:ea typeface="黑体" pitchFamily="49" charset="-122"/>
              </a:rPr>
              <a:t>（   ）</a:t>
            </a:r>
          </a:p>
          <a:p>
            <a:pPr>
              <a:lnSpc>
                <a:spcPct val="110000"/>
              </a:lnSpc>
              <a:spcBef>
                <a:spcPct val="20000"/>
              </a:spcBef>
            </a:pPr>
            <a:r>
              <a:rPr lang="zh-CN" altLang="en-US" sz="2800" dirty="0">
                <a:latin typeface="黑体" pitchFamily="49" charset="-122"/>
                <a:ea typeface="黑体" pitchFamily="49" charset="-122"/>
              </a:rPr>
              <a:t>   </a:t>
            </a:r>
            <a:r>
              <a:rPr lang="en-US" altLang="zh-CN" sz="2800" dirty="0">
                <a:latin typeface="黑体" pitchFamily="49" charset="-122"/>
                <a:ea typeface="黑体" pitchFamily="49" charset="-122"/>
              </a:rPr>
              <a:t>A</a:t>
            </a:r>
            <a:r>
              <a:rPr lang="zh-CN" altLang="en-US" sz="2800" dirty="0">
                <a:latin typeface="黑体" pitchFamily="49" charset="-122"/>
                <a:ea typeface="黑体" pitchFamily="49" charset="-122"/>
              </a:rPr>
              <a:t>、突变都是有害的</a:t>
            </a:r>
          </a:p>
          <a:p>
            <a:pPr>
              <a:lnSpc>
                <a:spcPct val="110000"/>
              </a:lnSpc>
              <a:spcBef>
                <a:spcPct val="20000"/>
              </a:spcBef>
            </a:pPr>
            <a:r>
              <a:rPr lang="zh-CN" altLang="en-US" sz="2800" dirty="0">
                <a:latin typeface="黑体" pitchFamily="49" charset="-122"/>
                <a:ea typeface="黑体" pitchFamily="49" charset="-122"/>
              </a:rPr>
              <a:t>   </a:t>
            </a:r>
            <a:r>
              <a:rPr lang="en-US" altLang="zh-CN" sz="2800" dirty="0">
                <a:latin typeface="黑体" pitchFamily="49" charset="-122"/>
                <a:ea typeface="黑体" pitchFamily="49" charset="-122"/>
              </a:rPr>
              <a:t>B</a:t>
            </a:r>
            <a:r>
              <a:rPr lang="zh-CN" altLang="en-US" sz="2800" dirty="0">
                <a:latin typeface="黑体" pitchFamily="49" charset="-122"/>
                <a:ea typeface="黑体" pitchFamily="49" charset="-122"/>
              </a:rPr>
              <a:t>、突变是为生物进化产生了原材料</a:t>
            </a:r>
          </a:p>
          <a:p>
            <a:pPr>
              <a:lnSpc>
                <a:spcPct val="110000"/>
              </a:lnSpc>
              <a:spcBef>
                <a:spcPct val="20000"/>
              </a:spcBef>
            </a:pPr>
            <a:r>
              <a:rPr lang="zh-CN" altLang="en-US" sz="2800" dirty="0">
                <a:latin typeface="黑体" pitchFamily="49" charset="-122"/>
                <a:ea typeface="黑体" pitchFamily="49" charset="-122"/>
              </a:rPr>
              <a:t>   </a:t>
            </a:r>
            <a:r>
              <a:rPr lang="en-US" altLang="zh-CN" sz="2800" dirty="0">
                <a:latin typeface="黑体" pitchFamily="49" charset="-122"/>
                <a:ea typeface="黑体" pitchFamily="49" charset="-122"/>
              </a:rPr>
              <a:t>C</a:t>
            </a:r>
            <a:r>
              <a:rPr lang="zh-CN" altLang="en-US" sz="2800" dirty="0">
                <a:latin typeface="黑体" pitchFamily="49" charset="-122"/>
                <a:ea typeface="黑体" pitchFamily="49" charset="-122"/>
              </a:rPr>
              <a:t>、每个基因的突变频率很高</a:t>
            </a:r>
          </a:p>
          <a:p>
            <a:pPr>
              <a:lnSpc>
                <a:spcPct val="110000"/>
              </a:lnSpc>
              <a:spcBef>
                <a:spcPct val="20000"/>
              </a:spcBef>
            </a:pPr>
            <a:r>
              <a:rPr lang="zh-CN" altLang="en-US" sz="2800" dirty="0">
                <a:latin typeface="黑体" pitchFamily="49" charset="-122"/>
                <a:ea typeface="黑体" pitchFamily="49" charset="-122"/>
              </a:rPr>
              <a:t>   </a:t>
            </a:r>
            <a:r>
              <a:rPr lang="en-US" altLang="zh-CN" sz="2800" dirty="0">
                <a:latin typeface="黑体" pitchFamily="49" charset="-122"/>
                <a:ea typeface="黑体" pitchFamily="49" charset="-122"/>
              </a:rPr>
              <a:t>D</a:t>
            </a:r>
            <a:r>
              <a:rPr lang="zh-CN" altLang="en-US" sz="2800" dirty="0">
                <a:latin typeface="黑体" pitchFamily="49" charset="-122"/>
                <a:ea typeface="黑体" pitchFamily="49" charset="-122"/>
              </a:rPr>
              <a:t>、突变的有害有利不是绝对的</a:t>
            </a:r>
          </a:p>
          <a:p>
            <a:pPr>
              <a:lnSpc>
                <a:spcPct val="110000"/>
              </a:lnSpc>
              <a:spcBef>
                <a:spcPct val="20000"/>
              </a:spcBef>
            </a:pPr>
            <a:r>
              <a:rPr lang="zh-CN" altLang="en-US" sz="2800" dirty="0">
                <a:solidFill>
                  <a:schemeClr val="accent2"/>
                </a:solidFill>
                <a:latin typeface="黑体" pitchFamily="49" charset="-122"/>
                <a:ea typeface="黑体" pitchFamily="49" charset="-122"/>
              </a:rPr>
              <a:t>（</a:t>
            </a:r>
            <a:r>
              <a:rPr lang="en-US" altLang="zh-CN" sz="2800" dirty="0">
                <a:solidFill>
                  <a:schemeClr val="accent2"/>
                </a:solidFill>
                <a:latin typeface="黑体" pitchFamily="49" charset="-122"/>
                <a:ea typeface="黑体" pitchFamily="49" charset="-122"/>
              </a:rPr>
              <a:t>10</a:t>
            </a:r>
            <a:r>
              <a:rPr lang="zh-CN" altLang="en-US" sz="2800" dirty="0">
                <a:solidFill>
                  <a:schemeClr val="accent2"/>
                </a:solidFill>
                <a:latin typeface="黑体" pitchFamily="49" charset="-122"/>
                <a:ea typeface="黑体" pitchFamily="49" charset="-122"/>
              </a:rPr>
              <a:t>）</a:t>
            </a:r>
            <a:r>
              <a:rPr lang="zh-CN" altLang="en-US" sz="2800" dirty="0">
                <a:solidFill>
                  <a:srgbClr val="000099"/>
                </a:solidFill>
                <a:latin typeface="黑体" pitchFamily="49" charset="-122"/>
                <a:ea typeface="黑体" pitchFamily="49" charset="-122"/>
              </a:rPr>
              <a:t>容易在生存斗争中获胜而生存下来的生物个体是</a:t>
            </a:r>
          </a:p>
          <a:p>
            <a:pPr>
              <a:lnSpc>
                <a:spcPct val="110000"/>
              </a:lnSpc>
              <a:spcBef>
                <a:spcPct val="20000"/>
              </a:spcBef>
            </a:pPr>
            <a:r>
              <a:rPr lang="zh-CN" altLang="en-US" sz="2800" dirty="0">
                <a:latin typeface="黑体" pitchFamily="49" charset="-122"/>
                <a:ea typeface="黑体" pitchFamily="49" charset="-122"/>
              </a:rPr>
              <a:t>   </a:t>
            </a:r>
            <a:r>
              <a:rPr lang="en-US" altLang="zh-CN" sz="2800" dirty="0">
                <a:latin typeface="黑体" pitchFamily="49" charset="-122"/>
                <a:ea typeface="黑体" pitchFamily="49" charset="-122"/>
              </a:rPr>
              <a:t>A</a:t>
            </a:r>
            <a:r>
              <a:rPr lang="zh-CN" altLang="en-US" sz="2800" dirty="0">
                <a:latin typeface="黑体" pitchFamily="49" charset="-122"/>
                <a:ea typeface="黑体" pitchFamily="49" charset="-122"/>
              </a:rPr>
              <a:t>、类似亲本的个体     </a:t>
            </a:r>
            <a:r>
              <a:rPr lang="en-US" altLang="zh-CN" sz="2800" dirty="0">
                <a:latin typeface="黑体" pitchFamily="49" charset="-122"/>
                <a:ea typeface="黑体" pitchFamily="49" charset="-122"/>
              </a:rPr>
              <a:t>B</a:t>
            </a:r>
            <a:r>
              <a:rPr lang="zh-CN" altLang="en-US" sz="2800" dirty="0">
                <a:latin typeface="黑体" pitchFamily="49" charset="-122"/>
                <a:ea typeface="黑体" pitchFamily="49" charset="-122"/>
              </a:rPr>
              <a:t>、体型高大的个体 </a:t>
            </a:r>
          </a:p>
          <a:p>
            <a:pPr>
              <a:lnSpc>
                <a:spcPct val="110000"/>
              </a:lnSpc>
              <a:spcBef>
                <a:spcPct val="20000"/>
              </a:spcBef>
            </a:pPr>
            <a:r>
              <a:rPr lang="zh-CN" altLang="en-US" sz="2800" dirty="0">
                <a:latin typeface="黑体" pitchFamily="49" charset="-122"/>
                <a:ea typeface="黑体" pitchFamily="49" charset="-122"/>
              </a:rPr>
              <a:t>   </a:t>
            </a:r>
            <a:r>
              <a:rPr lang="en-US" altLang="zh-CN" sz="2800" dirty="0">
                <a:latin typeface="黑体" pitchFamily="49" charset="-122"/>
                <a:ea typeface="黑体" pitchFamily="49" charset="-122"/>
              </a:rPr>
              <a:t>C</a:t>
            </a:r>
            <a:r>
              <a:rPr lang="zh-CN" altLang="en-US" sz="2800" dirty="0">
                <a:latin typeface="黑体" pitchFamily="49" charset="-122"/>
                <a:ea typeface="黑体" pitchFamily="49" charset="-122"/>
              </a:rPr>
              <a:t>、结构复杂的个体     </a:t>
            </a:r>
            <a:r>
              <a:rPr lang="en-US" altLang="zh-CN" sz="2800" dirty="0">
                <a:latin typeface="黑体" pitchFamily="49" charset="-122"/>
                <a:ea typeface="黑体" pitchFamily="49" charset="-122"/>
              </a:rPr>
              <a:t>D</a:t>
            </a:r>
            <a:r>
              <a:rPr lang="zh-CN" altLang="en-US" sz="2800" dirty="0">
                <a:latin typeface="黑体" pitchFamily="49" charset="-122"/>
                <a:ea typeface="黑体" pitchFamily="49" charset="-122"/>
              </a:rPr>
              <a:t>、具有有利变异的个体</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4996"/>
                                        </p:tgtEl>
                                        <p:attrNameLst>
                                          <p:attrName>style.visibility</p:attrName>
                                        </p:attrNameLst>
                                      </p:cBhvr>
                                      <p:to>
                                        <p:strVal val="visible"/>
                                      </p:to>
                                    </p:set>
                                    <p:anim calcmode="lin" valueType="num">
                                      <p:cBhvr additive="base">
                                        <p:cTn id="7" dur="500" fill="hold"/>
                                        <p:tgtEl>
                                          <p:spTgt spid="84996"/>
                                        </p:tgtEl>
                                        <p:attrNameLst>
                                          <p:attrName>ppt_x</p:attrName>
                                        </p:attrNameLst>
                                      </p:cBhvr>
                                      <p:tavLst>
                                        <p:tav tm="0">
                                          <p:val>
                                            <p:strVal val="#ppt_x"/>
                                          </p:val>
                                        </p:tav>
                                        <p:tav tm="100000">
                                          <p:val>
                                            <p:strVal val="#ppt_x"/>
                                          </p:val>
                                        </p:tav>
                                      </p:tavLst>
                                    </p:anim>
                                    <p:anim calcmode="lin" valueType="num">
                                      <p:cBhvr additive="base">
                                        <p:cTn id="8" dur="500" fill="hold"/>
                                        <p:tgtEl>
                                          <p:spTgt spid="8499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iterate type="wd">
                                    <p:tmPct val="10000"/>
                                  </p:iterate>
                                  <p:childTnLst>
                                    <p:set>
                                      <p:cBhvr>
                                        <p:cTn id="12" dur="1" fill="hold">
                                          <p:stCondLst>
                                            <p:cond delay="0"/>
                                          </p:stCondLst>
                                        </p:cTn>
                                        <p:tgtEl>
                                          <p:spTgt spid="84995"/>
                                        </p:tgtEl>
                                        <p:attrNameLst>
                                          <p:attrName>style.visibility</p:attrName>
                                        </p:attrNameLst>
                                      </p:cBhvr>
                                      <p:to>
                                        <p:strVal val="visible"/>
                                      </p:to>
                                    </p:set>
                                    <p:anim calcmode="lin" valueType="num">
                                      <p:cBhvr additive="base">
                                        <p:cTn id="13" dur="500" fill="hold"/>
                                        <p:tgtEl>
                                          <p:spTgt spid="84995"/>
                                        </p:tgtEl>
                                        <p:attrNameLst>
                                          <p:attrName>ppt_x</p:attrName>
                                        </p:attrNameLst>
                                      </p:cBhvr>
                                      <p:tavLst>
                                        <p:tav tm="0">
                                          <p:val>
                                            <p:strVal val="0-#ppt_w/2"/>
                                          </p:val>
                                        </p:tav>
                                        <p:tav tm="100000">
                                          <p:val>
                                            <p:strVal val="#ppt_x"/>
                                          </p:val>
                                        </p:tav>
                                      </p:tavLst>
                                    </p:anim>
                                    <p:anim calcmode="lin" valueType="num">
                                      <p:cBhvr additive="base">
                                        <p:cTn id="14" dur="500" fill="hold"/>
                                        <p:tgtEl>
                                          <p:spTgt spid="8499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p:bldP spid="8499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2"/>
          <p:cNvSpPr>
            <a:spLocks noGrp="1"/>
          </p:cNvSpPr>
          <p:nvPr>
            <p:ph type="dt" sz="half" idx="11"/>
          </p:nvPr>
        </p:nvSpPr>
        <p:spPr/>
        <p:txBody>
          <a:bodyPr/>
          <a:lstStyle/>
          <a:p>
            <a:fld id="{577AA15C-3421-4EC7-B441-5561518D91C2}" type="datetime1">
              <a:rPr lang="zh-CN" altLang="en-US"/>
              <a:pPr/>
              <a:t>2012-05-14</a:t>
            </a:fld>
            <a:endParaRPr lang="en-US" altLang="zh-CN"/>
          </a:p>
        </p:txBody>
      </p:sp>
      <p:sp>
        <p:nvSpPr>
          <p:cNvPr id="8196" name="Text Box 4"/>
          <p:cNvSpPr txBox="1">
            <a:spLocks noChangeArrowheads="1"/>
          </p:cNvSpPr>
          <p:nvPr/>
        </p:nvSpPr>
        <p:spPr bwMode="auto">
          <a:xfrm>
            <a:off x="838200" y="4724400"/>
            <a:ext cx="7391400" cy="2041525"/>
          </a:xfrm>
          <a:prstGeom prst="rect">
            <a:avLst/>
          </a:prstGeom>
          <a:noFill/>
          <a:ln w="9525">
            <a:noFill/>
            <a:miter lim="800000"/>
            <a:headEnd/>
            <a:tailEnd/>
          </a:ln>
          <a:effectLst/>
        </p:spPr>
        <p:txBody>
          <a:bodyPr>
            <a:spAutoFit/>
          </a:bodyPr>
          <a:lstStyle/>
          <a:p>
            <a:pPr algn="just">
              <a:spcBef>
                <a:spcPct val="50000"/>
              </a:spcBef>
            </a:pPr>
            <a:r>
              <a:rPr kumimoji="1" lang="en-US" altLang="zh-CN" sz="3200" dirty="0">
                <a:latin typeface="Times New Roman" pitchFamily="18" charset="0"/>
                <a:ea typeface="宋体" pitchFamily="2" charset="-122"/>
              </a:rPr>
              <a:t>       </a:t>
            </a:r>
            <a:r>
              <a:rPr kumimoji="1" lang="zh-CN" altLang="en-US" sz="3200" dirty="0">
                <a:latin typeface="Times New Roman" pitchFamily="18" charset="0"/>
                <a:ea typeface="宋体" pitchFamily="2" charset="-122"/>
              </a:rPr>
              <a:t>太空椒（经过太空遨游，也就是经过辐射的）和普通椒相比，太空椒具有明显的优势，果实肥大，</a:t>
            </a:r>
            <a:r>
              <a:rPr kumimoji="1" lang="zh-CN" altLang="en-US" sz="3200" dirty="0">
                <a:solidFill>
                  <a:schemeClr val="tx2"/>
                </a:solidFill>
                <a:latin typeface="Times New Roman" pitchFamily="18" charset="0"/>
                <a:ea typeface="宋体" pitchFamily="2" charset="-122"/>
              </a:rPr>
              <a:t>把其种下去后结出的仍是太空椒</a:t>
            </a:r>
          </a:p>
        </p:txBody>
      </p:sp>
      <p:sp>
        <p:nvSpPr>
          <p:cNvPr id="8197" name="Text Box 5"/>
          <p:cNvSpPr txBox="1">
            <a:spLocks noChangeArrowheads="1"/>
          </p:cNvSpPr>
          <p:nvPr/>
        </p:nvSpPr>
        <p:spPr bwMode="auto">
          <a:xfrm>
            <a:off x="2376488" y="512763"/>
            <a:ext cx="3581400" cy="641350"/>
          </a:xfrm>
          <a:prstGeom prst="rect">
            <a:avLst/>
          </a:prstGeom>
          <a:noFill/>
          <a:ln w="9525">
            <a:noFill/>
            <a:miter lim="800000"/>
            <a:headEnd/>
            <a:tailEnd/>
          </a:ln>
          <a:effectLst/>
        </p:spPr>
        <p:txBody>
          <a:bodyPr>
            <a:spAutoFit/>
          </a:bodyPr>
          <a:lstStyle/>
          <a:p>
            <a:pPr>
              <a:spcBef>
                <a:spcPct val="50000"/>
              </a:spcBef>
            </a:pPr>
            <a:r>
              <a:rPr kumimoji="1" lang="zh-CN" altLang="en-US" sz="3600">
                <a:solidFill>
                  <a:srgbClr val="FFFF00"/>
                </a:solidFill>
                <a:latin typeface="Times New Roman" pitchFamily="18" charset="0"/>
                <a:ea typeface="宋体" pitchFamily="2" charset="-122"/>
              </a:rPr>
              <a:t>可遗传的变异</a:t>
            </a:r>
          </a:p>
        </p:txBody>
      </p:sp>
      <p:sp>
        <p:nvSpPr>
          <p:cNvPr id="8198" name="Text Box 6"/>
          <p:cNvSpPr txBox="1">
            <a:spLocks noChangeArrowheads="1"/>
          </p:cNvSpPr>
          <p:nvPr/>
        </p:nvSpPr>
        <p:spPr bwMode="gray">
          <a:xfrm>
            <a:off x="7620000" y="6483350"/>
            <a:ext cx="1143000" cy="366713"/>
          </a:xfrm>
          <a:prstGeom prst="rect">
            <a:avLst/>
          </a:prstGeom>
          <a:solidFill>
            <a:schemeClr val="bg1"/>
          </a:solidFill>
          <a:ln w="9525">
            <a:noFill/>
            <a:miter lim="800000"/>
            <a:headEnd/>
            <a:tailEnd/>
          </a:ln>
          <a:effectLst/>
        </p:spPr>
        <p:txBody>
          <a:bodyPr>
            <a:spAutoFit/>
          </a:bodyPr>
          <a:lstStyle/>
          <a:p>
            <a:pPr>
              <a:spcBef>
                <a:spcPct val="50000"/>
              </a:spcBef>
            </a:pPr>
            <a:endParaRPr lang="zh-CN" altLang="zh-CN">
              <a:ea typeface="宋体" pitchFamily="2" charset="-122"/>
            </a:endParaRPr>
          </a:p>
        </p:txBody>
      </p:sp>
      <p:pic>
        <p:nvPicPr>
          <p:cNvPr id="8199" name="Picture 7" descr="6tk"/>
          <p:cNvPicPr>
            <a:picLocks noChangeAspect="1" noChangeArrowheads="1"/>
          </p:cNvPicPr>
          <p:nvPr/>
        </p:nvPicPr>
        <p:blipFill>
          <a:blip r:embed="rId2" cstate="print"/>
          <a:srcRect l="839" t="1105" r="2786" b="3804"/>
          <a:stretch>
            <a:fillRect/>
          </a:stretch>
        </p:blipFill>
        <p:spPr bwMode="auto">
          <a:xfrm>
            <a:off x="1619250" y="1196975"/>
            <a:ext cx="5754688" cy="352742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197"/>
                                        </p:tgtEl>
                                        <p:attrNameLst>
                                          <p:attrName>style.visibility</p:attrName>
                                        </p:attrNameLst>
                                      </p:cBhvr>
                                      <p:to>
                                        <p:strVal val="visible"/>
                                      </p:to>
                                    </p:set>
                                    <p:animEffect transition="in" filter="dissolve">
                                      <p:cBhvr>
                                        <p:cTn id="7" dur="500"/>
                                        <p:tgtEl>
                                          <p:spTgt spid="81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7"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日期占位符 2"/>
          <p:cNvSpPr>
            <a:spLocks noGrp="1"/>
          </p:cNvSpPr>
          <p:nvPr>
            <p:ph type="dt" sz="half" idx="11"/>
          </p:nvPr>
        </p:nvSpPr>
        <p:spPr/>
        <p:txBody>
          <a:bodyPr/>
          <a:lstStyle/>
          <a:p>
            <a:fld id="{C58670F8-5C79-4C48-AD09-D5CF6D311CCF}" type="datetime1">
              <a:rPr lang="zh-CN" altLang="en-US"/>
              <a:pPr/>
              <a:t>2012-05-14</a:t>
            </a:fld>
            <a:endParaRPr lang="en-US" altLang="zh-CN"/>
          </a:p>
        </p:txBody>
      </p:sp>
      <p:sp>
        <p:nvSpPr>
          <p:cNvPr id="9218" name="Text Box 2">
            <a:hlinkClick r:id="" action="ppaction://hlinkshowjump?jump=nextslide"/>
          </p:cNvPr>
          <p:cNvSpPr txBox="1">
            <a:spLocks noChangeArrowheads="1"/>
          </p:cNvSpPr>
          <p:nvPr/>
        </p:nvSpPr>
        <p:spPr bwMode="auto">
          <a:xfrm>
            <a:off x="755650" y="2168525"/>
            <a:ext cx="1295400" cy="1647825"/>
          </a:xfrm>
          <a:prstGeom prst="rect">
            <a:avLst/>
          </a:prstGeom>
          <a:noFill/>
          <a:ln w="63500" algn="ctr">
            <a:noFill/>
            <a:miter lim="800000"/>
            <a:headEnd/>
            <a:tailEnd type="none" w="lg" len="med"/>
          </a:ln>
          <a:effectLst/>
        </p:spPr>
        <p:txBody>
          <a:bodyPr lIns="0" tIns="0" rIns="0" bIns="0">
            <a:spAutoFit/>
          </a:bodyPr>
          <a:lstStyle/>
          <a:p>
            <a:pPr algn="ctr">
              <a:spcBef>
                <a:spcPct val="50000"/>
              </a:spcBef>
            </a:pPr>
            <a:r>
              <a:rPr lang="zh-CN" altLang="en-US" sz="3600">
                <a:latin typeface="楷体_GB2312" pitchFamily="49" charset="-122"/>
                <a:ea typeface="楷体_GB2312" pitchFamily="49" charset="-122"/>
              </a:rPr>
              <a:t>变异             的  类型</a:t>
            </a:r>
          </a:p>
        </p:txBody>
      </p:sp>
      <p:sp>
        <p:nvSpPr>
          <p:cNvPr id="9219" name="Text Box 3"/>
          <p:cNvSpPr txBox="1">
            <a:spLocks noChangeArrowheads="1"/>
          </p:cNvSpPr>
          <p:nvPr/>
        </p:nvSpPr>
        <p:spPr bwMode="auto">
          <a:xfrm>
            <a:off x="2514600" y="3873500"/>
            <a:ext cx="2538413" cy="487363"/>
          </a:xfrm>
          <a:prstGeom prst="rect">
            <a:avLst/>
          </a:prstGeom>
          <a:noFill/>
          <a:ln w="63500" algn="ctr">
            <a:noFill/>
            <a:miter lim="800000"/>
            <a:headEnd/>
            <a:tailEnd type="none" w="lg" len="med"/>
          </a:ln>
          <a:effectLst/>
        </p:spPr>
        <p:txBody>
          <a:bodyPr lIns="0" tIns="0" rIns="0" bIns="0">
            <a:spAutoFit/>
          </a:bodyPr>
          <a:lstStyle/>
          <a:p>
            <a:pPr>
              <a:spcBef>
                <a:spcPct val="50000"/>
              </a:spcBef>
            </a:pPr>
            <a:r>
              <a:rPr lang="zh-CN" altLang="en-US" sz="3200">
                <a:latin typeface="楷体_GB2312" pitchFamily="49" charset="-122"/>
                <a:ea typeface="楷体_GB2312" pitchFamily="49" charset="-122"/>
              </a:rPr>
              <a:t>遗传的变异：</a:t>
            </a:r>
          </a:p>
        </p:txBody>
      </p:sp>
      <p:sp>
        <p:nvSpPr>
          <p:cNvPr id="9220" name="Text Box 4"/>
          <p:cNvSpPr txBox="1">
            <a:spLocks noChangeArrowheads="1"/>
          </p:cNvSpPr>
          <p:nvPr/>
        </p:nvSpPr>
        <p:spPr bwMode="auto">
          <a:xfrm>
            <a:off x="2530475" y="1295400"/>
            <a:ext cx="3024188" cy="487363"/>
          </a:xfrm>
          <a:prstGeom prst="rect">
            <a:avLst/>
          </a:prstGeom>
          <a:noFill/>
          <a:ln w="63500" algn="ctr">
            <a:noFill/>
            <a:miter lim="800000"/>
            <a:headEnd/>
            <a:tailEnd type="none" w="lg" len="med"/>
          </a:ln>
          <a:effectLst/>
        </p:spPr>
        <p:txBody>
          <a:bodyPr lIns="0" tIns="0" rIns="0" bIns="0">
            <a:spAutoFit/>
          </a:bodyPr>
          <a:lstStyle/>
          <a:p>
            <a:pPr>
              <a:spcBef>
                <a:spcPct val="50000"/>
              </a:spcBef>
            </a:pPr>
            <a:r>
              <a:rPr lang="zh-CN" altLang="en-US" sz="3200">
                <a:latin typeface="楷体_GB2312" pitchFamily="49" charset="-122"/>
                <a:ea typeface="楷体_GB2312" pitchFamily="49" charset="-122"/>
              </a:rPr>
              <a:t>不遗传的变异：</a:t>
            </a:r>
          </a:p>
        </p:txBody>
      </p:sp>
      <p:sp>
        <p:nvSpPr>
          <p:cNvPr id="9221" name="AutoShape 5"/>
          <p:cNvSpPr>
            <a:spLocks/>
          </p:cNvSpPr>
          <p:nvPr/>
        </p:nvSpPr>
        <p:spPr bwMode="auto">
          <a:xfrm>
            <a:off x="2057400" y="1600200"/>
            <a:ext cx="381000" cy="2574925"/>
          </a:xfrm>
          <a:prstGeom prst="leftBrace">
            <a:avLst>
              <a:gd name="adj1" fmla="val 56319"/>
              <a:gd name="adj2" fmla="val 50292"/>
            </a:avLst>
          </a:prstGeom>
          <a:noFill/>
          <a:ln w="28575">
            <a:solidFill>
              <a:srgbClr val="0000FF"/>
            </a:solidFill>
            <a:round/>
            <a:headEnd/>
            <a:tailEnd type="none" w="lg" len="med"/>
          </a:ln>
          <a:effectLst/>
        </p:spPr>
        <p:txBody>
          <a:bodyPr lIns="0" tIns="0" rIns="0" bIns="0" anchor="ctr">
            <a:spAutoFit/>
          </a:bodyPr>
          <a:lstStyle/>
          <a:p>
            <a:endParaRPr lang="zh-CN" altLang="en-US"/>
          </a:p>
        </p:txBody>
      </p:sp>
      <p:sp>
        <p:nvSpPr>
          <p:cNvPr id="9222" name="Text Box 6">
            <a:hlinkClick r:id="rId3" action="ppaction://hlinksldjump"/>
          </p:cNvPr>
          <p:cNvSpPr txBox="1">
            <a:spLocks noChangeArrowheads="1"/>
          </p:cNvSpPr>
          <p:nvPr/>
        </p:nvSpPr>
        <p:spPr bwMode="auto">
          <a:xfrm>
            <a:off x="5334000" y="2971800"/>
            <a:ext cx="1952644" cy="492443"/>
          </a:xfrm>
          <a:prstGeom prst="rect">
            <a:avLst/>
          </a:prstGeom>
          <a:noFill/>
          <a:ln w="63500" algn="ctr">
            <a:noFill/>
            <a:miter lim="800000"/>
            <a:headEnd/>
            <a:tailEnd type="none" w="lg" len="med"/>
          </a:ln>
          <a:effectLst/>
        </p:spPr>
        <p:txBody>
          <a:bodyPr wrap="square" lIns="0" tIns="0" rIns="0" bIns="0">
            <a:spAutoFit/>
          </a:bodyPr>
          <a:lstStyle/>
          <a:p>
            <a:pPr>
              <a:spcBef>
                <a:spcPct val="50000"/>
              </a:spcBef>
            </a:pPr>
            <a:r>
              <a:rPr lang="zh-CN" altLang="en-US" sz="3200" dirty="0" smtClean="0">
                <a:latin typeface="楷体_GB2312" pitchFamily="49" charset="-122"/>
                <a:ea typeface="楷体_GB2312" pitchFamily="49" charset="-122"/>
              </a:rPr>
              <a:t>基因突变</a:t>
            </a:r>
            <a:endParaRPr lang="zh-CN" altLang="en-US" sz="3200" dirty="0">
              <a:latin typeface="楷体_GB2312" pitchFamily="49" charset="-122"/>
              <a:ea typeface="楷体_GB2312" pitchFamily="49" charset="-122"/>
            </a:endParaRPr>
          </a:p>
        </p:txBody>
      </p:sp>
      <p:sp>
        <p:nvSpPr>
          <p:cNvPr id="9223" name="Text Box 7">
            <a:hlinkClick r:id="rId4" action="ppaction://hlinksldjump"/>
          </p:cNvPr>
          <p:cNvSpPr txBox="1">
            <a:spLocks noChangeArrowheads="1"/>
          </p:cNvSpPr>
          <p:nvPr/>
        </p:nvSpPr>
        <p:spPr bwMode="auto">
          <a:xfrm>
            <a:off x="5257800" y="4787900"/>
            <a:ext cx="2819400" cy="487363"/>
          </a:xfrm>
          <a:prstGeom prst="rect">
            <a:avLst/>
          </a:prstGeom>
          <a:noFill/>
          <a:ln w="63500" algn="ctr">
            <a:noFill/>
            <a:miter lim="800000"/>
            <a:headEnd/>
            <a:tailEnd type="none" w="lg" len="med"/>
          </a:ln>
          <a:effectLst/>
        </p:spPr>
        <p:txBody>
          <a:bodyPr lIns="0" tIns="0" rIns="0" bIns="0">
            <a:spAutoFit/>
          </a:bodyPr>
          <a:lstStyle/>
          <a:p>
            <a:pPr>
              <a:spcBef>
                <a:spcPct val="50000"/>
              </a:spcBef>
            </a:pPr>
            <a:r>
              <a:rPr lang="zh-CN" altLang="en-US" sz="3200">
                <a:latin typeface="楷体_GB2312" pitchFamily="49" charset="-122"/>
                <a:ea typeface="楷体_GB2312" pitchFamily="49" charset="-122"/>
              </a:rPr>
              <a:t>染色体变异</a:t>
            </a:r>
          </a:p>
        </p:txBody>
      </p:sp>
      <p:sp>
        <p:nvSpPr>
          <p:cNvPr id="9224" name="AutoShape 8"/>
          <p:cNvSpPr>
            <a:spLocks/>
          </p:cNvSpPr>
          <p:nvPr/>
        </p:nvSpPr>
        <p:spPr bwMode="auto">
          <a:xfrm>
            <a:off x="4840288" y="3159125"/>
            <a:ext cx="417512" cy="2055813"/>
          </a:xfrm>
          <a:prstGeom prst="leftBrace">
            <a:avLst>
              <a:gd name="adj1" fmla="val 41033"/>
              <a:gd name="adj2" fmla="val 50000"/>
            </a:avLst>
          </a:prstGeom>
          <a:noFill/>
          <a:ln w="28575">
            <a:solidFill>
              <a:srgbClr val="0000FF"/>
            </a:solidFill>
            <a:round/>
            <a:headEnd/>
            <a:tailEnd type="none" w="lg" len="med"/>
          </a:ln>
          <a:effectLst/>
        </p:spPr>
        <p:txBody>
          <a:bodyPr lIns="0" tIns="0" rIns="0" bIns="0" anchor="ctr">
            <a:spAutoFit/>
          </a:bodyPr>
          <a:lstStyle/>
          <a:p>
            <a:endParaRPr lang="zh-CN" altLang="en-US"/>
          </a:p>
        </p:txBody>
      </p:sp>
      <p:sp>
        <p:nvSpPr>
          <p:cNvPr id="9225" name="Text Box 9"/>
          <p:cNvSpPr txBox="1">
            <a:spLocks noChangeArrowheads="1"/>
          </p:cNvSpPr>
          <p:nvPr/>
        </p:nvSpPr>
        <p:spPr bwMode="auto">
          <a:xfrm>
            <a:off x="5334000" y="3886200"/>
            <a:ext cx="2592388" cy="487363"/>
          </a:xfrm>
          <a:prstGeom prst="rect">
            <a:avLst/>
          </a:prstGeom>
          <a:noFill/>
          <a:ln w="63500" algn="ctr">
            <a:noFill/>
            <a:miter lim="800000"/>
            <a:headEnd/>
            <a:tailEnd type="none" w="lg" len="med"/>
          </a:ln>
          <a:effectLst/>
        </p:spPr>
        <p:txBody>
          <a:bodyPr lIns="0" tIns="0" rIns="0" bIns="0">
            <a:spAutoFit/>
          </a:bodyPr>
          <a:lstStyle/>
          <a:p>
            <a:pPr>
              <a:spcBef>
                <a:spcPct val="50000"/>
              </a:spcBef>
            </a:pPr>
            <a:r>
              <a:rPr lang="zh-CN" altLang="en-US" sz="3200">
                <a:latin typeface="楷体_GB2312" pitchFamily="49" charset="-122"/>
                <a:ea typeface="楷体_GB2312" pitchFamily="49" charset="-122"/>
              </a:rPr>
              <a:t>基因重组</a:t>
            </a:r>
          </a:p>
        </p:txBody>
      </p:sp>
      <p:sp>
        <p:nvSpPr>
          <p:cNvPr id="9226" name="Rectangle 10"/>
          <p:cNvSpPr>
            <a:spLocks noChangeArrowheads="1"/>
          </p:cNvSpPr>
          <p:nvPr/>
        </p:nvSpPr>
        <p:spPr bwMode="auto">
          <a:xfrm>
            <a:off x="2514600" y="1828800"/>
            <a:ext cx="6324600" cy="974725"/>
          </a:xfrm>
          <a:prstGeom prst="rect">
            <a:avLst/>
          </a:prstGeom>
          <a:noFill/>
          <a:ln w="63500">
            <a:noFill/>
            <a:miter lim="800000"/>
            <a:headEnd/>
            <a:tailEnd type="none" w="lg" len="med"/>
          </a:ln>
          <a:effectLst/>
        </p:spPr>
        <p:txBody>
          <a:bodyPr lIns="0" tIns="0" rIns="0" bIns="0">
            <a:spAutoFit/>
          </a:bodyPr>
          <a:lstStyle/>
          <a:p>
            <a:r>
              <a:rPr lang="zh-CN" altLang="en-US" sz="3200">
                <a:solidFill>
                  <a:srgbClr val="0000FF"/>
                </a:solidFill>
                <a:latin typeface="楷体_GB2312" pitchFamily="49" charset="-122"/>
                <a:ea typeface="楷体_GB2312" pitchFamily="49" charset="-122"/>
              </a:rPr>
              <a:t>仅仅由环境不同引起，</a:t>
            </a:r>
            <a:r>
              <a:rPr lang="zh-CN" altLang="en-US" sz="3200">
                <a:solidFill>
                  <a:srgbClr val="FF0000"/>
                </a:solidFill>
                <a:latin typeface="楷体_GB2312" pitchFamily="49" charset="-122"/>
                <a:ea typeface="楷体_GB2312" pitchFamily="49" charset="-122"/>
              </a:rPr>
              <a:t>遗传物质没有改变</a:t>
            </a:r>
            <a:r>
              <a:rPr lang="zh-CN" altLang="en-US" sz="3200">
                <a:solidFill>
                  <a:srgbClr val="0000FF"/>
                </a:solidFill>
                <a:latin typeface="楷体_GB2312" pitchFamily="49" charset="-122"/>
                <a:ea typeface="楷体_GB2312" pitchFamily="49" charset="-122"/>
              </a:rPr>
              <a:t>，不能进一步遗传给后代。</a:t>
            </a:r>
          </a:p>
        </p:txBody>
      </p:sp>
      <p:sp>
        <p:nvSpPr>
          <p:cNvPr id="9227" name="Rectangle 11"/>
          <p:cNvSpPr>
            <a:spLocks noChangeArrowheads="1"/>
          </p:cNvSpPr>
          <p:nvPr/>
        </p:nvSpPr>
        <p:spPr bwMode="auto">
          <a:xfrm>
            <a:off x="1981200" y="4556125"/>
            <a:ext cx="3200400" cy="1949450"/>
          </a:xfrm>
          <a:prstGeom prst="rect">
            <a:avLst/>
          </a:prstGeom>
          <a:noFill/>
          <a:ln w="63500">
            <a:noFill/>
            <a:miter lim="800000"/>
            <a:headEnd/>
            <a:tailEnd type="none" w="lg" len="med"/>
          </a:ln>
          <a:effectLst/>
        </p:spPr>
        <p:txBody>
          <a:bodyPr lIns="0" tIns="0" rIns="0" bIns="0">
            <a:spAutoFit/>
          </a:bodyPr>
          <a:lstStyle/>
          <a:p>
            <a:r>
              <a:rPr lang="zh-CN" altLang="en-US" sz="3200">
                <a:solidFill>
                  <a:srgbClr val="0000FF"/>
                </a:solidFill>
                <a:latin typeface="楷体_GB2312" pitchFamily="49" charset="-122"/>
                <a:ea typeface="楷体_GB2312" pitchFamily="49" charset="-122"/>
              </a:rPr>
              <a:t>由于</a:t>
            </a:r>
            <a:r>
              <a:rPr lang="zh-CN" altLang="en-US" sz="3200">
                <a:solidFill>
                  <a:srgbClr val="FF0000"/>
                </a:solidFill>
                <a:latin typeface="楷体_GB2312" pitchFamily="49" charset="-122"/>
                <a:ea typeface="楷体_GB2312" pitchFamily="49" charset="-122"/>
              </a:rPr>
              <a:t>生殖细胞中遗传物质发生了改变</a:t>
            </a:r>
            <a:r>
              <a:rPr lang="zh-CN" altLang="en-US" sz="3200">
                <a:solidFill>
                  <a:srgbClr val="0000FF"/>
                </a:solidFill>
                <a:latin typeface="楷体_GB2312" pitchFamily="49" charset="-122"/>
                <a:ea typeface="楷体_GB2312" pitchFamily="49" charset="-122"/>
              </a:rPr>
              <a:t>，其后代将继承这种改变</a:t>
            </a:r>
          </a:p>
        </p:txBody>
      </p:sp>
      <p:sp>
        <p:nvSpPr>
          <p:cNvPr id="9228" name="Text Box 12"/>
          <p:cNvSpPr txBox="1">
            <a:spLocks noChangeArrowheads="1"/>
          </p:cNvSpPr>
          <p:nvPr/>
        </p:nvSpPr>
        <p:spPr bwMode="gray">
          <a:xfrm>
            <a:off x="7696200" y="6491288"/>
            <a:ext cx="1143000" cy="366712"/>
          </a:xfrm>
          <a:prstGeom prst="rect">
            <a:avLst/>
          </a:prstGeom>
          <a:solidFill>
            <a:schemeClr val="bg1"/>
          </a:solidFill>
          <a:ln w="9525">
            <a:noFill/>
            <a:miter lim="800000"/>
            <a:headEnd/>
            <a:tailEnd/>
          </a:ln>
          <a:effectLst/>
        </p:spPr>
        <p:txBody>
          <a:bodyPr>
            <a:spAutoFit/>
          </a:bodyPr>
          <a:lstStyle/>
          <a:p>
            <a:pPr>
              <a:spcBef>
                <a:spcPct val="50000"/>
              </a:spcBef>
            </a:pPr>
            <a:endParaRPr lang="zh-CN" altLang="zh-CN">
              <a:ea typeface="宋体" pitchFamily="2" charset="-122"/>
            </a:endParaRPr>
          </a:p>
        </p:txBody>
      </p:sp>
      <p:sp>
        <p:nvSpPr>
          <p:cNvPr id="9230" name="Text Box 14">
            <a:hlinkClick r:id="" action="ppaction://hlinkshowjump?jump=nextslide"/>
          </p:cNvPr>
          <p:cNvSpPr txBox="1">
            <a:spLocks noChangeArrowheads="1"/>
          </p:cNvSpPr>
          <p:nvPr/>
        </p:nvSpPr>
        <p:spPr bwMode="auto">
          <a:xfrm>
            <a:off x="1835150" y="549275"/>
            <a:ext cx="4968875" cy="549275"/>
          </a:xfrm>
          <a:prstGeom prst="rect">
            <a:avLst/>
          </a:prstGeom>
          <a:noFill/>
          <a:ln w="63500" algn="ctr">
            <a:noFill/>
            <a:miter lim="800000"/>
            <a:headEnd/>
            <a:tailEnd type="none" w="lg" len="med"/>
          </a:ln>
          <a:effectLst/>
        </p:spPr>
        <p:txBody>
          <a:bodyPr lIns="0" tIns="0" rIns="0" bIns="0">
            <a:spAutoFit/>
          </a:bodyPr>
          <a:lstStyle/>
          <a:p>
            <a:pPr algn="ctr">
              <a:spcBef>
                <a:spcPct val="50000"/>
              </a:spcBef>
            </a:pPr>
            <a:r>
              <a:rPr lang="zh-CN" altLang="en-US" sz="3600">
                <a:latin typeface="楷体_GB2312" pitchFamily="49" charset="-122"/>
                <a:ea typeface="楷体_GB2312" pitchFamily="49" charset="-122"/>
              </a:rPr>
              <a:t>生物变异的类型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blinds(horizontal)">
                                      <p:cBhvr>
                                        <p:cTn id="7" dur="500"/>
                                        <p:tgtEl>
                                          <p:spTgt spid="921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221"/>
                                        </p:tgtEl>
                                        <p:attrNameLst>
                                          <p:attrName>style.visibility</p:attrName>
                                        </p:attrNameLst>
                                      </p:cBhvr>
                                      <p:to>
                                        <p:strVal val="visible"/>
                                      </p:to>
                                    </p:set>
                                    <p:animEffect transition="in" filter="blinds(horizontal)">
                                      <p:cBhvr>
                                        <p:cTn id="10" dur="500"/>
                                        <p:tgtEl>
                                          <p:spTgt spid="9221"/>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9220"/>
                                        </p:tgtEl>
                                        <p:attrNameLst>
                                          <p:attrName>style.visibility</p:attrName>
                                        </p:attrNameLst>
                                      </p:cBhvr>
                                      <p:to>
                                        <p:strVal val="visible"/>
                                      </p:to>
                                    </p:set>
                                    <p:animEffect transition="in" filter="blinds(horizontal)">
                                      <p:cBhvr>
                                        <p:cTn id="13" dur="500"/>
                                        <p:tgtEl>
                                          <p:spTgt spid="9220"/>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9219"/>
                                        </p:tgtEl>
                                        <p:attrNameLst>
                                          <p:attrName>style.visibility</p:attrName>
                                        </p:attrNameLst>
                                      </p:cBhvr>
                                      <p:to>
                                        <p:strVal val="visible"/>
                                      </p:to>
                                    </p:set>
                                    <p:animEffect transition="in" filter="blinds(horizontal)">
                                      <p:cBhvr>
                                        <p:cTn id="16" dur="500"/>
                                        <p:tgtEl>
                                          <p:spTgt spid="9219"/>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9226"/>
                                        </p:tgtEl>
                                        <p:attrNameLst>
                                          <p:attrName>style.visibility</p:attrName>
                                        </p:attrNameLst>
                                      </p:cBhvr>
                                      <p:to>
                                        <p:strVal val="visible"/>
                                      </p:to>
                                    </p:set>
                                    <p:animEffect transition="in" filter="checkerboard(across)">
                                      <p:cBhvr>
                                        <p:cTn id="21" dur="500"/>
                                        <p:tgtEl>
                                          <p:spTgt spid="9226"/>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9227"/>
                                        </p:tgtEl>
                                        <p:attrNameLst>
                                          <p:attrName>style.visibility</p:attrName>
                                        </p:attrNameLst>
                                      </p:cBhvr>
                                      <p:to>
                                        <p:strVal val="visible"/>
                                      </p:to>
                                    </p:set>
                                    <p:animEffect transition="in" filter="checkerboard(across)">
                                      <p:cBhvr>
                                        <p:cTn id="26" dur="500"/>
                                        <p:tgtEl>
                                          <p:spTgt spid="9227"/>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9224"/>
                                        </p:tgtEl>
                                        <p:attrNameLst>
                                          <p:attrName>style.visibility</p:attrName>
                                        </p:attrNameLst>
                                      </p:cBhvr>
                                      <p:to>
                                        <p:strVal val="visible"/>
                                      </p:to>
                                    </p:set>
                                    <p:animEffect transition="in" filter="blinds(horizontal)">
                                      <p:cBhvr>
                                        <p:cTn id="31" dur="500"/>
                                        <p:tgtEl>
                                          <p:spTgt spid="9224"/>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9222"/>
                                        </p:tgtEl>
                                        <p:attrNameLst>
                                          <p:attrName>style.visibility</p:attrName>
                                        </p:attrNameLst>
                                      </p:cBhvr>
                                      <p:to>
                                        <p:strVal val="visible"/>
                                      </p:to>
                                    </p:set>
                                    <p:animEffect transition="in" filter="blinds(horizontal)">
                                      <p:cBhvr>
                                        <p:cTn id="34" dur="500"/>
                                        <p:tgtEl>
                                          <p:spTgt spid="9222"/>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9225"/>
                                        </p:tgtEl>
                                        <p:attrNameLst>
                                          <p:attrName>style.visibility</p:attrName>
                                        </p:attrNameLst>
                                      </p:cBhvr>
                                      <p:to>
                                        <p:strVal val="visible"/>
                                      </p:to>
                                    </p:set>
                                    <p:animEffect transition="in" filter="blinds(horizontal)">
                                      <p:cBhvr>
                                        <p:cTn id="37" dur="500"/>
                                        <p:tgtEl>
                                          <p:spTgt spid="9225"/>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9223"/>
                                        </p:tgtEl>
                                        <p:attrNameLst>
                                          <p:attrName>style.visibility</p:attrName>
                                        </p:attrNameLst>
                                      </p:cBhvr>
                                      <p:to>
                                        <p:strVal val="visible"/>
                                      </p:to>
                                    </p:set>
                                    <p:animEffect transition="in" filter="blinds(horizontal)">
                                      <p:cBhvr>
                                        <p:cTn id="40" dur="500"/>
                                        <p:tgtEl>
                                          <p:spTgt spid="92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autoUpdateAnimBg="0"/>
      <p:bldP spid="9219" grpId="0" autoUpdateAnimBg="0"/>
      <p:bldP spid="9220" grpId="0" autoUpdateAnimBg="0"/>
      <p:bldP spid="9221" grpId="0" animBg="1"/>
      <p:bldP spid="9222" grpId="0" autoUpdateAnimBg="0"/>
      <p:bldP spid="9223" grpId="0" autoUpdateAnimBg="0"/>
      <p:bldP spid="9224" grpId="0" animBg="1"/>
      <p:bldP spid="9225" grpId="0" autoUpdateAnimBg="0"/>
      <p:bldP spid="9226" grpId="0" autoUpdateAnimBg="0"/>
      <p:bldP spid="9227"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2"/>
          <p:cNvSpPr>
            <a:spLocks noGrp="1"/>
          </p:cNvSpPr>
          <p:nvPr>
            <p:ph type="dt" sz="half" idx="11"/>
          </p:nvPr>
        </p:nvSpPr>
        <p:spPr/>
        <p:txBody>
          <a:bodyPr/>
          <a:lstStyle/>
          <a:p>
            <a:fld id="{36505001-1A59-47A6-B3F1-059D07BEE5C2}" type="datetime1">
              <a:rPr lang="zh-CN" altLang="en-US"/>
              <a:pPr/>
              <a:t>2012-05-14</a:t>
            </a:fld>
            <a:endParaRPr lang="en-US" altLang="zh-CN"/>
          </a:p>
        </p:txBody>
      </p:sp>
      <p:sp>
        <p:nvSpPr>
          <p:cNvPr id="12290" name="Rectangle 2"/>
          <p:cNvSpPr>
            <a:spLocks noChangeArrowheads="1"/>
          </p:cNvSpPr>
          <p:nvPr/>
        </p:nvSpPr>
        <p:spPr bwMode="auto">
          <a:xfrm>
            <a:off x="457200" y="1752600"/>
            <a:ext cx="8686800" cy="2714625"/>
          </a:xfrm>
          <a:prstGeom prst="rect">
            <a:avLst/>
          </a:prstGeom>
          <a:noFill/>
          <a:ln w="9525">
            <a:noFill/>
            <a:miter lim="800000"/>
            <a:headEnd/>
            <a:tailEnd/>
          </a:ln>
          <a:effectLst/>
        </p:spPr>
        <p:txBody>
          <a:bodyPr>
            <a:spAutoFit/>
          </a:bodyPr>
          <a:lstStyle/>
          <a:p>
            <a:pPr>
              <a:spcBef>
                <a:spcPct val="20000"/>
              </a:spcBef>
            </a:pPr>
            <a:r>
              <a:rPr kumimoji="1" lang="en-US" altLang="zh-CN" sz="3200">
                <a:latin typeface="Times New Roman" pitchFamily="18" charset="0"/>
                <a:ea typeface="宋体" pitchFamily="2" charset="-122"/>
              </a:rPr>
              <a:t>        </a:t>
            </a:r>
            <a:r>
              <a:rPr kumimoji="1" lang="en-US" altLang="zh-CN" sz="2800">
                <a:latin typeface="Times New Roman" pitchFamily="18" charset="0"/>
                <a:ea typeface="宋体" pitchFamily="2" charset="-122"/>
              </a:rPr>
              <a:t>1910</a:t>
            </a:r>
            <a:r>
              <a:rPr kumimoji="1" lang="zh-CN" altLang="en-US" sz="2800">
                <a:latin typeface="Times New Roman" pitchFamily="18" charset="0"/>
                <a:ea typeface="宋体" pitchFamily="2" charset="-122"/>
              </a:rPr>
              <a:t>年，赫里克医生的诊所来了一位黑人病人，病人脸色苍白，四肢无力，是严重的贫血病患者。医生使用所有能治疗贫血病的药物，但对这个病人无效。对病人做血液检查时发现，红细胞在显微镜不是正常的圆饼形，而是又长又弯的镰刀形，称镰刀状细胞贫血症。</a:t>
            </a:r>
          </a:p>
        </p:txBody>
      </p:sp>
      <p:pic>
        <p:nvPicPr>
          <p:cNvPr id="12291" name="Picture 3" descr="镰刀型红细胞和正常红细胞 "/>
          <p:cNvPicPr>
            <a:picLocks noChangeAspect="1" noChangeArrowheads="1"/>
          </p:cNvPicPr>
          <p:nvPr/>
        </p:nvPicPr>
        <p:blipFill>
          <a:blip r:embed="rId2" cstate="print"/>
          <a:srcRect/>
          <a:stretch>
            <a:fillRect/>
          </a:stretch>
        </p:blipFill>
        <p:spPr bwMode="auto">
          <a:xfrm>
            <a:off x="914400" y="4495800"/>
            <a:ext cx="7696200" cy="2362200"/>
          </a:xfrm>
          <a:prstGeom prst="rect">
            <a:avLst/>
          </a:prstGeom>
          <a:noFill/>
        </p:spPr>
      </p:pic>
      <p:sp>
        <p:nvSpPr>
          <p:cNvPr id="12292" name="Rectangle 4"/>
          <p:cNvSpPr>
            <a:spLocks noChangeArrowheads="1"/>
          </p:cNvSpPr>
          <p:nvPr/>
        </p:nvSpPr>
        <p:spPr bwMode="gray">
          <a:xfrm>
            <a:off x="2057400" y="609600"/>
            <a:ext cx="6019800" cy="487363"/>
          </a:xfrm>
          <a:prstGeom prst="rect">
            <a:avLst/>
          </a:prstGeom>
          <a:noFill/>
          <a:ln w="9525">
            <a:noFill/>
            <a:miter lim="800000"/>
            <a:headEnd/>
            <a:tailEnd/>
          </a:ln>
          <a:effectLst/>
        </p:spPr>
        <p:txBody>
          <a:bodyPr anchor="ctr"/>
          <a:lstStyle/>
          <a:p>
            <a:pPr algn="ctr"/>
            <a:r>
              <a:rPr lang="zh-CN" altLang="en-US" sz="3600">
                <a:solidFill>
                  <a:schemeClr val="bg1"/>
                </a:solidFill>
                <a:ea typeface="宋体" pitchFamily="2" charset="-122"/>
              </a:rPr>
              <a:t>一、基因突变</a:t>
            </a:r>
          </a:p>
        </p:txBody>
      </p:sp>
      <p:sp>
        <p:nvSpPr>
          <p:cNvPr id="12293" name="Text Box 5"/>
          <p:cNvSpPr txBox="1">
            <a:spLocks noChangeArrowheads="1"/>
          </p:cNvSpPr>
          <p:nvPr/>
        </p:nvSpPr>
        <p:spPr bwMode="gray">
          <a:xfrm>
            <a:off x="1447800" y="1295400"/>
            <a:ext cx="3962400" cy="366713"/>
          </a:xfrm>
          <a:prstGeom prst="rect">
            <a:avLst/>
          </a:prstGeom>
          <a:noFill/>
          <a:ln w="9525">
            <a:noFill/>
            <a:miter lim="800000"/>
            <a:headEnd/>
            <a:tailEnd/>
          </a:ln>
          <a:effectLst/>
        </p:spPr>
        <p:txBody>
          <a:bodyPr>
            <a:spAutoFit/>
          </a:bodyPr>
          <a:lstStyle/>
          <a:p>
            <a:pPr>
              <a:spcBef>
                <a:spcPct val="50000"/>
              </a:spcBef>
            </a:pPr>
            <a:endParaRPr lang="zh-CN" altLang="zh-CN">
              <a:ea typeface="宋体" pitchFamily="2" charset="-122"/>
            </a:endParaRPr>
          </a:p>
        </p:txBody>
      </p:sp>
      <p:sp>
        <p:nvSpPr>
          <p:cNvPr id="12294" name="Text Box 6"/>
          <p:cNvSpPr txBox="1">
            <a:spLocks noChangeArrowheads="1"/>
          </p:cNvSpPr>
          <p:nvPr/>
        </p:nvSpPr>
        <p:spPr bwMode="auto">
          <a:xfrm>
            <a:off x="1676400" y="1219200"/>
            <a:ext cx="4648200" cy="487363"/>
          </a:xfrm>
          <a:prstGeom prst="rect">
            <a:avLst/>
          </a:prstGeom>
          <a:noFill/>
          <a:ln w="63500">
            <a:noFill/>
            <a:miter lim="800000"/>
            <a:headEnd/>
            <a:tailEnd type="none" w="lg" len="med"/>
          </a:ln>
          <a:effectLst/>
        </p:spPr>
        <p:txBody>
          <a:bodyPr lIns="0" tIns="0" rIns="0" bIns="0">
            <a:spAutoFit/>
          </a:bodyPr>
          <a:lstStyle/>
          <a:p>
            <a:pPr>
              <a:spcBef>
                <a:spcPct val="20000"/>
              </a:spcBef>
            </a:pPr>
            <a:r>
              <a:rPr lang="en-US" altLang="zh-CN" sz="3200">
                <a:ea typeface="楷体_GB2312" pitchFamily="49" charset="-122"/>
              </a:rPr>
              <a:t>(</a:t>
            </a:r>
            <a:r>
              <a:rPr lang="zh-CN" altLang="en-US" sz="3200">
                <a:ea typeface="楷体_GB2312" pitchFamily="49" charset="-122"/>
              </a:rPr>
              <a:t>一</a:t>
            </a:r>
            <a:r>
              <a:rPr lang="en-US" altLang="zh-CN" sz="3200">
                <a:ea typeface="楷体_GB2312" pitchFamily="49" charset="-122"/>
              </a:rPr>
              <a:t>)</a:t>
            </a:r>
            <a:r>
              <a:rPr lang="zh-CN" altLang="en-US" sz="3200">
                <a:ea typeface="楷体_GB2312" pitchFamily="49" charset="-122"/>
              </a:rPr>
              <a:t>基因突变的实例</a:t>
            </a:r>
            <a:endParaRPr lang="zh-CN" altLang="en-US" sz="3200">
              <a:latin typeface="楷体_GB2312" pitchFamily="49" charset="-122"/>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2294"/>
                                        </p:tgtEl>
                                        <p:attrNameLst>
                                          <p:attrName>style.visibility</p:attrName>
                                        </p:attrNameLst>
                                      </p:cBhvr>
                                      <p:to>
                                        <p:strVal val="visible"/>
                                      </p:to>
                                    </p:set>
                                    <p:anim calcmode="lin" valueType="num">
                                      <p:cBhvr>
                                        <p:cTn id="7" dur="500" fill="hold"/>
                                        <p:tgtEl>
                                          <p:spTgt spid="12294"/>
                                        </p:tgtEl>
                                        <p:attrNameLst>
                                          <p:attrName>ppt_w</p:attrName>
                                        </p:attrNameLst>
                                      </p:cBhvr>
                                      <p:tavLst>
                                        <p:tav tm="0">
                                          <p:val>
                                            <p:fltVal val="0"/>
                                          </p:val>
                                        </p:tav>
                                        <p:tav tm="100000">
                                          <p:val>
                                            <p:strVal val="#ppt_w"/>
                                          </p:val>
                                        </p:tav>
                                      </p:tavLst>
                                    </p:anim>
                                    <p:anim calcmode="lin" valueType="num">
                                      <p:cBhvr>
                                        <p:cTn id="8" dur="500" fill="hold"/>
                                        <p:tgtEl>
                                          <p:spTgt spid="12294"/>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42" fill="hold" grpId="0" nodeType="clickEffect">
                                  <p:stCondLst>
                                    <p:cond delay="0"/>
                                  </p:stCondLst>
                                  <p:childTnLst>
                                    <p:set>
                                      <p:cBhvr>
                                        <p:cTn id="12" dur="1" fill="hold">
                                          <p:stCondLst>
                                            <p:cond delay="0"/>
                                          </p:stCondLst>
                                        </p:cTn>
                                        <p:tgtEl>
                                          <p:spTgt spid="12290"/>
                                        </p:tgtEl>
                                        <p:attrNameLst>
                                          <p:attrName>style.visibility</p:attrName>
                                        </p:attrNameLst>
                                      </p:cBhvr>
                                      <p:to>
                                        <p:strVal val="visible"/>
                                      </p:to>
                                    </p:set>
                                    <p:animEffect transition="in" filter="barn(outHorizontal)">
                                      <p:cBhvr>
                                        <p:cTn id="13" dur="500"/>
                                        <p:tgtEl>
                                          <p:spTgt spid="12290"/>
                                        </p:tgtEl>
                                      </p:cBhvr>
                                    </p:animEffect>
                                  </p:childTnLst>
                                </p:cTn>
                              </p:par>
                              <p:par>
                                <p:cTn id="14" presetID="4" presetClass="entr" presetSubtype="32" fill="hold" nodeType="withEffect">
                                  <p:stCondLst>
                                    <p:cond delay="0"/>
                                  </p:stCondLst>
                                  <p:childTnLst>
                                    <p:set>
                                      <p:cBhvr>
                                        <p:cTn id="15" dur="1" fill="hold">
                                          <p:stCondLst>
                                            <p:cond delay="0"/>
                                          </p:stCondLst>
                                        </p:cTn>
                                        <p:tgtEl>
                                          <p:spTgt spid="12291"/>
                                        </p:tgtEl>
                                        <p:attrNameLst>
                                          <p:attrName>style.visibility</p:attrName>
                                        </p:attrNameLst>
                                      </p:cBhvr>
                                      <p:to>
                                        <p:strVal val="visible"/>
                                      </p:to>
                                    </p:set>
                                    <p:animEffect transition="in" filter="box(out)">
                                      <p:cBhvr>
                                        <p:cTn id="16" dur="500"/>
                                        <p:tgtEl>
                                          <p:spTgt spid="12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autoUpdateAnimBg="0"/>
      <p:bldP spid="12294"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日期占位符 4"/>
          <p:cNvSpPr>
            <a:spLocks noGrp="1"/>
          </p:cNvSpPr>
          <p:nvPr>
            <p:ph type="dt" sz="half" idx="11"/>
          </p:nvPr>
        </p:nvSpPr>
        <p:spPr/>
        <p:txBody>
          <a:bodyPr/>
          <a:lstStyle/>
          <a:p>
            <a:fld id="{4E101CB7-A2E3-4300-95CB-83D750B996FD}" type="datetime1">
              <a:rPr lang="zh-CN" altLang="en-US"/>
              <a:pPr/>
              <a:t>2012-05-14</a:t>
            </a:fld>
            <a:endParaRPr lang="en-US" altLang="zh-CN"/>
          </a:p>
        </p:txBody>
      </p:sp>
      <p:sp>
        <p:nvSpPr>
          <p:cNvPr id="15362" name="Rectangle 2"/>
          <p:cNvSpPr>
            <a:spLocks noGrp="1" noChangeArrowheads="1"/>
          </p:cNvSpPr>
          <p:nvPr>
            <p:ph type="body" idx="1"/>
          </p:nvPr>
        </p:nvSpPr>
        <p:spPr>
          <a:xfrm>
            <a:off x="914400" y="4648200"/>
            <a:ext cx="8001000" cy="1752600"/>
          </a:xfrm>
          <a:noFill/>
          <a:ln/>
        </p:spPr>
        <p:txBody>
          <a:bodyPr/>
          <a:lstStyle/>
          <a:p>
            <a:pPr>
              <a:buFont typeface="Wingdings" pitchFamily="2" charset="2"/>
              <a:buNone/>
            </a:pPr>
            <a:r>
              <a:rPr lang="zh-CN" altLang="en-US" sz="2800" b="1" dirty="0">
                <a:ea typeface="隶书" pitchFamily="49" charset="-122"/>
              </a:rPr>
              <a:t>　　　</a:t>
            </a:r>
            <a:r>
              <a:rPr lang="zh-CN" altLang="en-US" sz="3200" b="1" dirty="0">
                <a:solidFill>
                  <a:schemeClr val="tx2"/>
                </a:solidFill>
                <a:ea typeface="宋体" pitchFamily="2" charset="-122"/>
              </a:rPr>
              <a:t>为什么谷氨酸会被缬氨酸取代呢？</a:t>
            </a:r>
          </a:p>
          <a:p>
            <a:pPr>
              <a:buFont typeface="Wingdings" pitchFamily="2" charset="2"/>
              <a:buNone/>
            </a:pPr>
            <a:r>
              <a:rPr lang="zh-CN" altLang="en-US" sz="2800" b="1" dirty="0">
                <a:ea typeface="隶书" pitchFamily="49" charset="-122"/>
              </a:rPr>
              <a:t>　　　</a:t>
            </a:r>
            <a:r>
              <a:rPr lang="zh-CN" altLang="en-US" sz="3200" b="1" dirty="0">
                <a:latin typeface="Times New Roman" pitchFamily="18" charset="0"/>
                <a:ea typeface="宋体" pitchFamily="2" charset="-122"/>
              </a:rPr>
              <a:t>随着分子遗传学的崛起，已经查明</a:t>
            </a:r>
            <a:r>
              <a:rPr lang="en-US" altLang="zh-CN" sz="3200" b="1" dirty="0">
                <a:latin typeface="Times New Roman" pitchFamily="18" charset="0"/>
                <a:ea typeface="宋体" pitchFamily="2" charset="-122"/>
              </a:rPr>
              <a:t>DNA</a:t>
            </a:r>
            <a:r>
              <a:rPr lang="zh-CN" altLang="en-US" sz="3200" b="1" dirty="0">
                <a:latin typeface="Times New Roman" pitchFamily="18" charset="0"/>
                <a:ea typeface="宋体" pitchFamily="2" charset="-122"/>
              </a:rPr>
              <a:t>分子中的一组碱基由</a:t>
            </a:r>
            <a:r>
              <a:rPr lang="en-US" altLang="zh-CN" sz="2800" b="1" dirty="0">
                <a:solidFill>
                  <a:srgbClr val="FF0000"/>
                </a:solidFill>
                <a:ea typeface="隶书" pitchFamily="49" charset="-122"/>
              </a:rPr>
              <a:t>CTT</a:t>
            </a:r>
            <a:r>
              <a:rPr lang="zh-CN" altLang="en-US" sz="3200" b="1" dirty="0">
                <a:latin typeface="Times New Roman" pitchFamily="18" charset="0"/>
                <a:ea typeface="宋体" pitchFamily="2" charset="-122"/>
              </a:rPr>
              <a:t>变成</a:t>
            </a:r>
            <a:r>
              <a:rPr lang="en-US" altLang="zh-CN" sz="2800" b="1" dirty="0">
                <a:solidFill>
                  <a:srgbClr val="FF0000"/>
                </a:solidFill>
                <a:ea typeface="隶书" pitchFamily="49" charset="-122"/>
              </a:rPr>
              <a:t>CAT</a:t>
            </a:r>
            <a:r>
              <a:rPr lang="zh-CN" altLang="en-US" sz="2800" b="1" dirty="0">
                <a:ea typeface="隶书" pitchFamily="49" charset="-122"/>
              </a:rPr>
              <a:t>。</a:t>
            </a:r>
          </a:p>
        </p:txBody>
      </p:sp>
      <p:sp>
        <p:nvSpPr>
          <p:cNvPr id="15363" name="Text Box 3"/>
          <p:cNvSpPr txBox="1">
            <a:spLocks noChangeArrowheads="1"/>
          </p:cNvSpPr>
          <p:nvPr/>
        </p:nvSpPr>
        <p:spPr bwMode="gray">
          <a:xfrm>
            <a:off x="755650" y="1341438"/>
            <a:ext cx="8050213" cy="1676400"/>
          </a:xfrm>
          <a:prstGeom prst="rect">
            <a:avLst/>
          </a:prstGeom>
          <a:noFill/>
          <a:ln w="9525">
            <a:noFill/>
            <a:miter lim="800000"/>
            <a:headEnd/>
            <a:tailEnd/>
          </a:ln>
          <a:effectLst/>
        </p:spPr>
        <p:txBody>
          <a:bodyPr>
            <a:spAutoFit/>
          </a:bodyPr>
          <a:lstStyle/>
          <a:p>
            <a:pPr>
              <a:spcBef>
                <a:spcPct val="50000"/>
              </a:spcBef>
            </a:pPr>
            <a:r>
              <a:rPr lang="en-US" altLang="zh-CN" sz="3200">
                <a:latin typeface="Times New Roman" pitchFamily="18" charset="0"/>
                <a:ea typeface="宋体" pitchFamily="2" charset="-122"/>
              </a:rPr>
              <a:t>       1956</a:t>
            </a:r>
            <a:r>
              <a:rPr lang="zh-CN" altLang="en-US" sz="3200">
                <a:latin typeface="Times New Roman" pitchFamily="18" charset="0"/>
                <a:ea typeface="宋体" pitchFamily="2" charset="-122"/>
              </a:rPr>
              <a:t>年，英国科学家英格拉姆发现镰刀状细胞贫血症患者血红蛋白</a:t>
            </a:r>
            <a:r>
              <a:rPr lang="en-US" altLang="zh-CN" sz="4000"/>
              <a:t>α</a:t>
            </a:r>
            <a:r>
              <a:rPr lang="zh-CN" altLang="en-US" sz="3200">
                <a:latin typeface="Times New Roman" pitchFamily="18" charset="0"/>
                <a:ea typeface="宋体" pitchFamily="2" charset="-122"/>
              </a:rPr>
              <a:t>肽链上，第</a:t>
            </a:r>
            <a:r>
              <a:rPr lang="en-US" altLang="zh-CN" sz="3200">
                <a:latin typeface="Times New Roman" pitchFamily="18" charset="0"/>
                <a:ea typeface="宋体" pitchFamily="2" charset="-122"/>
              </a:rPr>
              <a:t>6</a:t>
            </a:r>
            <a:r>
              <a:rPr lang="zh-CN" altLang="en-US" sz="3200">
                <a:latin typeface="Times New Roman" pitchFamily="18" charset="0"/>
                <a:ea typeface="宋体" pitchFamily="2" charset="-122"/>
              </a:rPr>
              <a:t>位的</a:t>
            </a:r>
            <a:r>
              <a:rPr lang="zh-CN" altLang="en-US" sz="2800">
                <a:solidFill>
                  <a:srgbClr val="FF0000"/>
                </a:solidFill>
                <a:latin typeface="宋体" pitchFamily="2" charset="-122"/>
                <a:ea typeface="宋体" pitchFamily="2" charset="-122"/>
              </a:rPr>
              <a:t>谷氨酸</a:t>
            </a:r>
            <a:r>
              <a:rPr lang="zh-CN" altLang="en-US" sz="3200">
                <a:latin typeface="宋体" pitchFamily="2" charset="-122"/>
                <a:ea typeface="宋体" pitchFamily="2" charset="-122"/>
              </a:rPr>
              <a:t>被</a:t>
            </a:r>
            <a:r>
              <a:rPr lang="zh-CN" altLang="en-US" sz="2800">
                <a:solidFill>
                  <a:srgbClr val="FF0000"/>
                </a:solidFill>
                <a:latin typeface="宋体" pitchFamily="2" charset="-122"/>
                <a:ea typeface="宋体" pitchFamily="2" charset="-122"/>
              </a:rPr>
              <a:t>缬氨酸</a:t>
            </a:r>
            <a:r>
              <a:rPr lang="zh-CN" altLang="en-US" sz="3200">
                <a:latin typeface="Times New Roman" pitchFamily="18" charset="0"/>
                <a:ea typeface="宋体" pitchFamily="2" charset="-122"/>
              </a:rPr>
              <a:t>取代</a:t>
            </a:r>
            <a:r>
              <a:rPr lang="zh-CN" altLang="en-US" sz="2800">
                <a:ea typeface="隶书" pitchFamily="49" charset="-122"/>
              </a:rPr>
              <a:t>。</a:t>
            </a:r>
          </a:p>
        </p:txBody>
      </p:sp>
      <p:sp>
        <p:nvSpPr>
          <p:cNvPr id="15364" name="Text Box 4"/>
          <p:cNvSpPr txBox="1">
            <a:spLocks noChangeArrowheads="1"/>
          </p:cNvSpPr>
          <p:nvPr/>
        </p:nvSpPr>
        <p:spPr bwMode="auto">
          <a:xfrm>
            <a:off x="838200" y="3200400"/>
            <a:ext cx="1073150" cy="547688"/>
          </a:xfrm>
          <a:prstGeom prst="rect">
            <a:avLst/>
          </a:prstGeom>
          <a:solidFill>
            <a:srgbClr val="99CC00"/>
          </a:solidFill>
          <a:ln w="28575">
            <a:solidFill>
              <a:srgbClr val="660066"/>
            </a:solidFill>
            <a:miter lim="800000"/>
            <a:headEnd/>
            <a:tailEnd/>
          </a:ln>
          <a:effectLst/>
        </p:spPr>
        <p:txBody>
          <a:bodyPr>
            <a:spAutoFit/>
          </a:bodyPr>
          <a:lstStyle/>
          <a:p>
            <a:pPr>
              <a:spcBef>
                <a:spcPct val="50000"/>
              </a:spcBef>
            </a:pPr>
            <a:r>
              <a:rPr lang="zh-CN" altLang="en-US" sz="2800">
                <a:solidFill>
                  <a:srgbClr val="000000"/>
                </a:solidFill>
                <a:latin typeface="楷体_GB2312" pitchFamily="49" charset="-122"/>
                <a:ea typeface="楷体_GB2312" pitchFamily="49" charset="-122"/>
              </a:rPr>
              <a:t>正常</a:t>
            </a:r>
          </a:p>
        </p:txBody>
      </p:sp>
      <p:sp>
        <p:nvSpPr>
          <p:cNvPr id="15365" name="Rectangle 5"/>
          <p:cNvSpPr>
            <a:spLocks noChangeArrowheads="1"/>
          </p:cNvSpPr>
          <p:nvPr/>
        </p:nvSpPr>
        <p:spPr bwMode="auto">
          <a:xfrm>
            <a:off x="838200" y="3886200"/>
            <a:ext cx="1073150" cy="547688"/>
          </a:xfrm>
          <a:prstGeom prst="rect">
            <a:avLst/>
          </a:prstGeom>
          <a:solidFill>
            <a:srgbClr val="FF99FF"/>
          </a:solidFill>
          <a:ln w="28575">
            <a:solidFill>
              <a:srgbClr val="660066"/>
            </a:solidFill>
            <a:miter lim="800000"/>
            <a:headEnd/>
            <a:tailEnd/>
          </a:ln>
          <a:effectLst/>
        </p:spPr>
        <p:txBody>
          <a:bodyPr>
            <a:spAutoFit/>
          </a:bodyPr>
          <a:lstStyle/>
          <a:p>
            <a:r>
              <a:rPr lang="zh-CN" altLang="en-US" sz="2800">
                <a:solidFill>
                  <a:srgbClr val="000000"/>
                </a:solidFill>
                <a:latin typeface="楷体_GB2312" pitchFamily="49" charset="-122"/>
                <a:ea typeface="楷体_GB2312" pitchFamily="49" charset="-122"/>
              </a:rPr>
              <a:t>异常</a:t>
            </a:r>
          </a:p>
        </p:txBody>
      </p:sp>
      <p:sp>
        <p:nvSpPr>
          <p:cNvPr id="15366" name="Text Box 6"/>
          <p:cNvSpPr txBox="1">
            <a:spLocks noChangeArrowheads="1"/>
          </p:cNvSpPr>
          <p:nvPr/>
        </p:nvSpPr>
        <p:spPr bwMode="auto">
          <a:xfrm>
            <a:off x="2057400" y="3200400"/>
            <a:ext cx="6705600" cy="579438"/>
          </a:xfrm>
          <a:prstGeom prst="rect">
            <a:avLst/>
          </a:prstGeom>
          <a:noFill/>
          <a:ln w="9525">
            <a:noFill/>
            <a:miter lim="800000"/>
            <a:headEnd/>
            <a:tailEnd/>
          </a:ln>
          <a:effectLst/>
        </p:spPr>
        <p:txBody>
          <a:bodyPr>
            <a:spAutoFit/>
          </a:bodyPr>
          <a:lstStyle/>
          <a:p>
            <a:pPr>
              <a:spcBef>
                <a:spcPct val="50000"/>
              </a:spcBef>
            </a:pPr>
            <a:r>
              <a:rPr lang="en-US" altLang="zh-CN" sz="3200">
                <a:solidFill>
                  <a:srgbClr val="000000"/>
                </a:solidFill>
                <a:latin typeface="Arial"/>
                <a:ea typeface="楷体_GB2312" pitchFamily="49" charset="-122"/>
              </a:rPr>
              <a:t>…</a:t>
            </a:r>
            <a:r>
              <a:rPr lang="zh-CN" altLang="en-US" sz="3200">
                <a:solidFill>
                  <a:srgbClr val="000000"/>
                </a:solidFill>
                <a:latin typeface="楷体_GB2312" pitchFamily="49" charset="-122"/>
                <a:ea typeface="楷体_GB2312" pitchFamily="49" charset="-122"/>
              </a:rPr>
              <a:t>－</a:t>
            </a:r>
            <a:r>
              <a:rPr lang="zh-CN" altLang="en-US" sz="2800">
                <a:solidFill>
                  <a:srgbClr val="000000"/>
                </a:solidFill>
                <a:latin typeface="楷体_GB2312" pitchFamily="49" charset="-122"/>
                <a:ea typeface="楷体_GB2312" pitchFamily="49" charset="-122"/>
              </a:rPr>
              <a:t>脯氨酸</a:t>
            </a:r>
            <a:r>
              <a:rPr lang="zh-CN" altLang="en-US" sz="3200">
                <a:solidFill>
                  <a:srgbClr val="000000"/>
                </a:solidFill>
                <a:latin typeface="楷体_GB2312" pitchFamily="49" charset="-122"/>
                <a:ea typeface="楷体_GB2312" pitchFamily="49" charset="-122"/>
              </a:rPr>
              <a:t>－</a:t>
            </a:r>
            <a:r>
              <a:rPr lang="zh-CN" altLang="en-US" sz="2800">
                <a:solidFill>
                  <a:srgbClr val="FF0000"/>
                </a:solidFill>
                <a:latin typeface="楷体_GB2312" pitchFamily="49" charset="-122"/>
                <a:ea typeface="楷体_GB2312" pitchFamily="49" charset="-122"/>
              </a:rPr>
              <a:t>谷氨酸</a:t>
            </a:r>
            <a:r>
              <a:rPr lang="zh-CN" altLang="en-US" sz="3200">
                <a:solidFill>
                  <a:srgbClr val="000000"/>
                </a:solidFill>
                <a:latin typeface="楷体_GB2312" pitchFamily="49" charset="-122"/>
                <a:ea typeface="楷体_GB2312" pitchFamily="49" charset="-122"/>
              </a:rPr>
              <a:t>－</a:t>
            </a:r>
            <a:r>
              <a:rPr lang="zh-CN" altLang="en-US" sz="2800">
                <a:solidFill>
                  <a:srgbClr val="000000"/>
                </a:solidFill>
                <a:latin typeface="楷体_GB2312" pitchFamily="49" charset="-122"/>
                <a:ea typeface="楷体_GB2312" pitchFamily="49" charset="-122"/>
              </a:rPr>
              <a:t>谷氨酸</a:t>
            </a:r>
            <a:r>
              <a:rPr lang="en-US" altLang="zh-CN" sz="3200">
                <a:solidFill>
                  <a:srgbClr val="000000"/>
                </a:solidFill>
                <a:latin typeface="Arial"/>
                <a:ea typeface="楷体_GB2312" pitchFamily="49" charset="-122"/>
              </a:rPr>
              <a:t>—…</a:t>
            </a:r>
            <a:endParaRPr lang="en-US" altLang="zh-CN" b="0">
              <a:solidFill>
                <a:srgbClr val="000000"/>
              </a:solidFill>
              <a:latin typeface="楷体_GB2312" pitchFamily="49" charset="-122"/>
              <a:ea typeface="楷体_GB2312" pitchFamily="49" charset="-122"/>
            </a:endParaRPr>
          </a:p>
        </p:txBody>
      </p:sp>
      <p:sp>
        <p:nvSpPr>
          <p:cNvPr id="15367" name="Text Box 7"/>
          <p:cNvSpPr txBox="1">
            <a:spLocks noChangeArrowheads="1"/>
          </p:cNvSpPr>
          <p:nvPr/>
        </p:nvSpPr>
        <p:spPr bwMode="auto">
          <a:xfrm>
            <a:off x="1905000" y="3886200"/>
            <a:ext cx="6781800" cy="579438"/>
          </a:xfrm>
          <a:prstGeom prst="rect">
            <a:avLst/>
          </a:prstGeom>
          <a:noFill/>
          <a:ln w="9525">
            <a:noFill/>
            <a:miter lim="800000"/>
            <a:headEnd/>
            <a:tailEnd/>
          </a:ln>
          <a:effectLst/>
        </p:spPr>
        <p:txBody>
          <a:bodyPr>
            <a:spAutoFit/>
          </a:bodyPr>
          <a:lstStyle/>
          <a:p>
            <a:pPr>
              <a:spcBef>
                <a:spcPct val="50000"/>
              </a:spcBef>
            </a:pPr>
            <a:r>
              <a:rPr lang="en-US" altLang="zh-CN" sz="3200">
                <a:solidFill>
                  <a:srgbClr val="000000"/>
                </a:solidFill>
                <a:latin typeface="楷体_GB2312" pitchFamily="49" charset="-122"/>
                <a:ea typeface="楷体_GB2312" pitchFamily="49" charset="-122"/>
              </a:rPr>
              <a:t> </a:t>
            </a:r>
            <a:r>
              <a:rPr lang="en-US" altLang="zh-CN" sz="3200">
                <a:solidFill>
                  <a:srgbClr val="000000"/>
                </a:solidFill>
                <a:latin typeface="Arial"/>
                <a:ea typeface="楷体_GB2312" pitchFamily="49" charset="-122"/>
              </a:rPr>
              <a:t>…</a:t>
            </a:r>
            <a:r>
              <a:rPr lang="zh-CN" altLang="en-US" sz="3200">
                <a:solidFill>
                  <a:srgbClr val="000000"/>
                </a:solidFill>
                <a:latin typeface="楷体_GB2312" pitchFamily="49" charset="-122"/>
                <a:ea typeface="楷体_GB2312" pitchFamily="49" charset="-122"/>
              </a:rPr>
              <a:t>－</a:t>
            </a:r>
            <a:r>
              <a:rPr lang="zh-CN" altLang="en-US" sz="2800">
                <a:solidFill>
                  <a:srgbClr val="000000"/>
                </a:solidFill>
                <a:latin typeface="楷体_GB2312" pitchFamily="49" charset="-122"/>
                <a:ea typeface="楷体_GB2312" pitchFamily="49" charset="-122"/>
              </a:rPr>
              <a:t>脯氨酸</a:t>
            </a:r>
            <a:r>
              <a:rPr lang="zh-CN" altLang="en-US" sz="3200">
                <a:solidFill>
                  <a:srgbClr val="000000"/>
                </a:solidFill>
                <a:latin typeface="楷体_GB2312" pitchFamily="49" charset="-122"/>
                <a:ea typeface="楷体_GB2312" pitchFamily="49" charset="-122"/>
              </a:rPr>
              <a:t>－</a:t>
            </a:r>
            <a:r>
              <a:rPr lang="zh-CN" altLang="en-US" sz="2800">
                <a:solidFill>
                  <a:srgbClr val="FF0000"/>
                </a:solidFill>
                <a:latin typeface="楷体_GB2312" pitchFamily="49" charset="-122"/>
                <a:ea typeface="楷体_GB2312" pitchFamily="49" charset="-122"/>
              </a:rPr>
              <a:t>缬氨酸</a:t>
            </a:r>
            <a:r>
              <a:rPr lang="zh-CN" altLang="en-US" sz="3200">
                <a:solidFill>
                  <a:srgbClr val="000000"/>
                </a:solidFill>
                <a:latin typeface="楷体_GB2312" pitchFamily="49" charset="-122"/>
                <a:ea typeface="楷体_GB2312" pitchFamily="49" charset="-122"/>
              </a:rPr>
              <a:t>－</a:t>
            </a:r>
            <a:r>
              <a:rPr lang="zh-CN" altLang="en-US" sz="2800">
                <a:solidFill>
                  <a:srgbClr val="000000"/>
                </a:solidFill>
                <a:latin typeface="楷体_GB2312" pitchFamily="49" charset="-122"/>
                <a:ea typeface="楷体_GB2312" pitchFamily="49" charset="-122"/>
              </a:rPr>
              <a:t>谷氨酸 </a:t>
            </a:r>
            <a:r>
              <a:rPr lang="en-US" altLang="zh-CN" sz="3200">
                <a:solidFill>
                  <a:srgbClr val="000000"/>
                </a:solidFill>
                <a:latin typeface="Arial"/>
                <a:ea typeface="楷体_GB2312" pitchFamily="49" charset="-122"/>
              </a:rPr>
              <a:t>—…</a:t>
            </a:r>
            <a:endParaRPr lang="en-US" altLang="zh-CN" b="0">
              <a:solidFill>
                <a:srgbClr val="000000"/>
              </a:solidFill>
              <a:latin typeface="楷体_GB2312" pitchFamily="49" charset="-122"/>
              <a:ea typeface="楷体_GB2312" pitchFamily="49" charset="-122"/>
            </a:endParaRPr>
          </a:p>
        </p:txBody>
      </p:sp>
      <p:sp>
        <p:nvSpPr>
          <p:cNvPr id="15368" name="Text Box 8"/>
          <p:cNvSpPr txBox="1">
            <a:spLocks noChangeArrowheads="1"/>
          </p:cNvSpPr>
          <p:nvPr/>
        </p:nvSpPr>
        <p:spPr bwMode="gray">
          <a:xfrm>
            <a:off x="7620000" y="6483350"/>
            <a:ext cx="1143000" cy="366713"/>
          </a:xfrm>
          <a:prstGeom prst="rect">
            <a:avLst/>
          </a:prstGeom>
          <a:solidFill>
            <a:schemeClr val="bg1"/>
          </a:solidFill>
          <a:ln w="9525">
            <a:noFill/>
            <a:miter lim="800000"/>
            <a:headEnd/>
            <a:tailEnd/>
          </a:ln>
          <a:effectLst/>
        </p:spPr>
        <p:txBody>
          <a:bodyPr>
            <a:spAutoFit/>
          </a:bodyPr>
          <a:lstStyle/>
          <a:p>
            <a:pPr>
              <a:spcBef>
                <a:spcPct val="50000"/>
              </a:spcBef>
            </a:pPr>
            <a:endParaRPr lang="zh-CN" altLang="zh-CN">
              <a:ea typeface="宋体"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5364"/>
                                        </p:tgtEl>
                                        <p:attrNameLst>
                                          <p:attrName>style.visibility</p:attrName>
                                        </p:attrNameLst>
                                      </p:cBhvr>
                                      <p:to>
                                        <p:strVal val="visible"/>
                                      </p:to>
                                    </p:set>
                                    <p:anim calcmode="lin" valueType="num">
                                      <p:cBhvr>
                                        <p:cTn id="7" dur="500" fill="hold"/>
                                        <p:tgtEl>
                                          <p:spTgt spid="15364"/>
                                        </p:tgtEl>
                                        <p:attrNameLst>
                                          <p:attrName>ppt_w</p:attrName>
                                        </p:attrNameLst>
                                      </p:cBhvr>
                                      <p:tavLst>
                                        <p:tav tm="0">
                                          <p:val>
                                            <p:fltVal val="0"/>
                                          </p:val>
                                        </p:tav>
                                        <p:tav tm="100000">
                                          <p:val>
                                            <p:strVal val="#ppt_w"/>
                                          </p:val>
                                        </p:tav>
                                      </p:tavLst>
                                    </p:anim>
                                    <p:anim calcmode="lin" valueType="num">
                                      <p:cBhvr>
                                        <p:cTn id="8" dur="500" fill="hold"/>
                                        <p:tgtEl>
                                          <p:spTgt spid="15364"/>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15366"/>
                                        </p:tgtEl>
                                        <p:attrNameLst>
                                          <p:attrName>style.visibility</p:attrName>
                                        </p:attrNameLst>
                                      </p:cBhvr>
                                      <p:to>
                                        <p:strVal val="visible"/>
                                      </p:to>
                                    </p:set>
                                    <p:anim calcmode="lin" valueType="num">
                                      <p:cBhvr>
                                        <p:cTn id="11" dur="500" fill="hold"/>
                                        <p:tgtEl>
                                          <p:spTgt spid="15366"/>
                                        </p:tgtEl>
                                        <p:attrNameLst>
                                          <p:attrName>ppt_w</p:attrName>
                                        </p:attrNameLst>
                                      </p:cBhvr>
                                      <p:tavLst>
                                        <p:tav tm="0">
                                          <p:val>
                                            <p:fltVal val="0"/>
                                          </p:val>
                                        </p:tav>
                                        <p:tav tm="100000">
                                          <p:val>
                                            <p:strVal val="#ppt_w"/>
                                          </p:val>
                                        </p:tav>
                                      </p:tavLst>
                                    </p:anim>
                                    <p:anim calcmode="lin" valueType="num">
                                      <p:cBhvr>
                                        <p:cTn id="12" dur="500" fill="hold"/>
                                        <p:tgtEl>
                                          <p:spTgt spid="15366"/>
                                        </p:tgtEl>
                                        <p:attrNameLst>
                                          <p:attrName>ppt_h</p:attrName>
                                        </p:attrNameLst>
                                      </p:cBhvr>
                                      <p:tavLst>
                                        <p:tav tm="0">
                                          <p:val>
                                            <p:fltVal val="0"/>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15365"/>
                                        </p:tgtEl>
                                        <p:attrNameLst>
                                          <p:attrName>style.visibility</p:attrName>
                                        </p:attrNameLst>
                                      </p:cBhvr>
                                      <p:to>
                                        <p:strVal val="visible"/>
                                      </p:to>
                                    </p:set>
                                    <p:anim calcmode="lin" valueType="num">
                                      <p:cBhvr>
                                        <p:cTn id="17" dur="500" fill="hold"/>
                                        <p:tgtEl>
                                          <p:spTgt spid="15365"/>
                                        </p:tgtEl>
                                        <p:attrNameLst>
                                          <p:attrName>ppt_w</p:attrName>
                                        </p:attrNameLst>
                                      </p:cBhvr>
                                      <p:tavLst>
                                        <p:tav tm="0">
                                          <p:val>
                                            <p:fltVal val="0"/>
                                          </p:val>
                                        </p:tav>
                                        <p:tav tm="100000">
                                          <p:val>
                                            <p:strVal val="#ppt_w"/>
                                          </p:val>
                                        </p:tav>
                                      </p:tavLst>
                                    </p:anim>
                                    <p:anim calcmode="lin" valueType="num">
                                      <p:cBhvr>
                                        <p:cTn id="18" dur="500" fill="hold"/>
                                        <p:tgtEl>
                                          <p:spTgt spid="15365"/>
                                        </p:tgtEl>
                                        <p:attrNameLst>
                                          <p:attrName>ppt_h</p:attrName>
                                        </p:attrNameLst>
                                      </p:cBhvr>
                                      <p:tavLst>
                                        <p:tav tm="0">
                                          <p:val>
                                            <p:fltVal val="0"/>
                                          </p:val>
                                        </p:tav>
                                        <p:tav tm="100000">
                                          <p:val>
                                            <p:strVal val="#ppt_h"/>
                                          </p:val>
                                        </p:tav>
                                      </p:tavLst>
                                    </p:anim>
                                  </p:childTnLst>
                                </p:cTn>
                              </p:par>
                              <p:par>
                                <p:cTn id="19" presetID="23" presetClass="entr" presetSubtype="16" fill="hold" grpId="0" nodeType="withEffect">
                                  <p:stCondLst>
                                    <p:cond delay="0"/>
                                  </p:stCondLst>
                                  <p:childTnLst>
                                    <p:set>
                                      <p:cBhvr>
                                        <p:cTn id="20" dur="1" fill="hold">
                                          <p:stCondLst>
                                            <p:cond delay="0"/>
                                          </p:stCondLst>
                                        </p:cTn>
                                        <p:tgtEl>
                                          <p:spTgt spid="15367"/>
                                        </p:tgtEl>
                                        <p:attrNameLst>
                                          <p:attrName>style.visibility</p:attrName>
                                        </p:attrNameLst>
                                      </p:cBhvr>
                                      <p:to>
                                        <p:strVal val="visible"/>
                                      </p:to>
                                    </p:set>
                                    <p:anim calcmode="lin" valueType="num">
                                      <p:cBhvr>
                                        <p:cTn id="21" dur="500" fill="hold"/>
                                        <p:tgtEl>
                                          <p:spTgt spid="15367"/>
                                        </p:tgtEl>
                                        <p:attrNameLst>
                                          <p:attrName>ppt_w</p:attrName>
                                        </p:attrNameLst>
                                      </p:cBhvr>
                                      <p:tavLst>
                                        <p:tav tm="0">
                                          <p:val>
                                            <p:fltVal val="0"/>
                                          </p:val>
                                        </p:tav>
                                        <p:tav tm="100000">
                                          <p:val>
                                            <p:strVal val="#ppt_w"/>
                                          </p:val>
                                        </p:tav>
                                      </p:tavLst>
                                    </p:anim>
                                    <p:anim calcmode="lin" valueType="num">
                                      <p:cBhvr>
                                        <p:cTn id="22" dur="500" fill="hold"/>
                                        <p:tgtEl>
                                          <p:spTgt spid="15367"/>
                                        </p:tgtEl>
                                        <p:attrNameLst>
                                          <p:attrName>ppt_h</p:attrName>
                                        </p:attrNameLst>
                                      </p:cBhvr>
                                      <p:tavLst>
                                        <p:tav tm="0">
                                          <p:val>
                                            <p:fltVal val="0"/>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362">
                                            <p:txEl>
                                              <p:pRg st="0" end="0"/>
                                            </p:txEl>
                                          </p:spTgt>
                                        </p:tgtEl>
                                        <p:attrNameLst>
                                          <p:attrName>style.visibility</p:attrName>
                                        </p:attrNameLst>
                                      </p:cBhvr>
                                      <p:to>
                                        <p:strVal val="visible"/>
                                      </p:to>
                                    </p:set>
                                    <p:animEffect transition="in" filter="wipe(left)">
                                      <p:cBhvr>
                                        <p:cTn id="27" dur="500"/>
                                        <p:tgtEl>
                                          <p:spTgt spid="15362">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5362">
                                            <p:txEl>
                                              <p:pRg st="1" end="1"/>
                                            </p:txEl>
                                          </p:spTgt>
                                        </p:tgtEl>
                                        <p:attrNameLst>
                                          <p:attrName>style.visibility</p:attrName>
                                        </p:attrNameLst>
                                      </p:cBhvr>
                                      <p:to>
                                        <p:strVal val="visible"/>
                                      </p:to>
                                    </p:set>
                                    <p:animEffect transition="in" filter="wipe(left)">
                                      <p:cBhvr>
                                        <p:cTn id="32" dur="500"/>
                                        <p:tgtEl>
                                          <p:spTgt spid="1536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autoUpdateAnimBg="0"/>
      <p:bldP spid="15364" grpId="0" animBg="1" autoUpdateAnimBg="0"/>
      <p:bldP spid="15365" grpId="0" animBg="1" autoUpdateAnimBg="0"/>
      <p:bldP spid="15366" grpId="0" autoUpdateAnimBg="0"/>
      <p:bldP spid="15367"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日期占位符 2"/>
          <p:cNvSpPr>
            <a:spLocks noGrp="1"/>
          </p:cNvSpPr>
          <p:nvPr>
            <p:ph type="dt" sz="half" idx="11"/>
          </p:nvPr>
        </p:nvSpPr>
        <p:spPr/>
        <p:txBody>
          <a:bodyPr/>
          <a:lstStyle/>
          <a:p>
            <a:fld id="{64E196C0-5B1F-4D4B-AEE0-12BD90A2BDC1}" type="datetime1">
              <a:rPr lang="zh-CN" altLang="en-US"/>
              <a:pPr/>
              <a:t>2012-05-14</a:t>
            </a:fld>
            <a:endParaRPr lang="en-US" altLang="zh-CN"/>
          </a:p>
        </p:txBody>
      </p:sp>
      <p:sp>
        <p:nvSpPr>
          <p:cNvPr id="16386" name="Rectangle 2"/>
          <p:cNvSpPr>
            <a:spLocks noChangeArrowheads="1"/>
          </p:cNvSpPr>
          <p:nvPr/>
        </p:nvSpPr>
        <p:spPr bwMode="auto">
          <a:xfrm>
            <a:off x="2133600" y="304800"/>
            <a:ext cx="4953000" cy="685800"/>
          </a:xfrm>
          <a:prstGeom prst="rect">
            <a:avLst/>
          </a:prstGeom>
          <a:gradFill rotWithShape="1">
            <a:gsLst>
              <a:gs pos="0">
                <a:schemeClr val="hlink"/>
              </a:gs>
              <a:gs pos="100000">
                <a:schemeClr val="hlink">
                  <a:gamma/>
                  <a:tint val="19216"/>
                  <a:invGamma/>
                </a:schemeClr>
              </a:gs>
            </a:gsLst>
            <a:lin ang="0" scaled="1"/>
          </a:gradFill>
          <a:ln w="9525">
            <a:noFill/>
            <a:miter lim="800000"/>
            <a:headEnd/>
            <a:tailEnd/>
          </a:ln>
          <a:effectLst/>
        </p:spPr>
        <p:txBody>
          <a:bodyPr/>
          <a:lstStyle/>
          <a:p>
            <a:r>
              <a:rPr lang="zh-CN" altLang="en-US" sz="3200">
                <a:latin typeface="楷体_GB2312" pitchFamily="49" charset="-122"/>
                <a:ea typeface="楷体_GB2312" pitchFamily="49" charset="-122"/>
              </a:rPr>
              <a:t>思考与讨论</a:t>
            </a:r>
          </a:p>
        </p:txBody>
      </p:sp>
      <p:sp>
        <p:nvSpPr>
          <p:cNvPr id="16387" name="Rectangle 3"/>
          <p:cNvSpPr>
            <a:spLocks noChangeArrowheads="1"/>
          </p:cNvSpPr>
          <p:nvPr/>
        </p:nvSpPr>
        <p:spPr bwMode="auto">
          <a:xfrm>
            <a:off x="304800" y="914400"/>
            <a:ext cx="6629400" cy="4495800"/>
          </a:xfrm>
          <a:prstGeom prst="rect">
            <a:avLst/>
          </a:prstGeom>
          <a:gradFill rotWithShape="1">
            <a:gsLst>
              <a:gs pos="0">
                <a:srgbClr val="CCFFCC"/>
              </a:gs>
              <a:gs pos="100000">
                <a:srgbClr val="CCFFCC">
                  <a:gamma/>
                  <a:tint val="15686"/>
                  <a:invGamma/>
                </a:srgbClr>
              </a:gs>
            </a:gsLst>
            <a:lin ang="5400000" scaled="1"/>
          </a:gradFill>
          <a:ln w="19050">
            <a:solidFill>
              <a:srgbClr val="000000"/>
            </a:solidFill>
            <a:miter lim="800000"/>
            <a:headEnd/>
            <a:tailEnd/>
          </a:ln>
          <a:effectLst/>
        </p:spPr>
        <p:txBody>
          <a:bodyPr wrap="none" anchor="ctr"/>
          <a:lstStyle/>
          <a:p>
            <a:endParaRPr lang="zh-CN" altLang="en-US"/>
          </a:p>
        </p:txBody>
      </p:sp>
      <p:grpSp>
        <p:nvGrpSpPr>
          <p:cNvPr id="16388" name="Group 4"/>
          <p:cNvGrpSpPr>
            <a:grpSpLocks/>
          </p:cNvGrpSpPr>
          <p:nvPr/>
        </p:nvGrpSpPr>
        <p:grpSpPr bwMode="auto">
          <a:xfrm>
            <a:off x="2598738" y="979488"/>
            <a:ext cx="1247775" cy="1173162"/>
            <a:chOff x="2286" y="2890"/>
            <a:chExt cx="786" cy="739"/>
          </a:xfrm>
        </p:grpSpPr>
        <p:sp>
          <p:nvSpPr>
            <p:cNvPr id="16389" name="Line 5"/>
            <p:cNvSpPr>
              <a:spLocks noChangeShapeType="1"/>
            </p:cNvSpPr>
            <p:nvPr/>
          </p:nvSpPr>
          <p:spPr bwMode="auto">
            <a:xfrm flipV="1">
              <a:off x="2357" y="3312"/>
              <a:ext cx="523" cy="0"/>
            </a:xfrm>
            <a:prstGeom prst="line">
              <a:avLst/>
            </a:prstGeom>
            <a:noFill/>
            <a:ln w="9525">
              <a:solidFill>
                <a:srgbClr val="000000"/>
              </a:solidFill>
              <a:round/>
              <a:headEnd/>
              <a:tailEnd/>
            </a:ln>
            <a:effectLst/>
          </p:spPr>
          <p:txBody>
            <a:bodyPr wrap="none"/>
            <a:lstStyle/>
            <a:p>
              <a:endParaRPr lang="zh-CN" altLang="en-US"/>
            </a:p>
          </p:txBody>
        </p:sp>
        <p:sp>
          <p:nvSpPr>
            <p:cNvPr id="16390" name="Text Box 6"/>
            <p:cNvSpPr txBox="1">
              <a:spLocks noChangeArrowheads="1"/>
            </p:cNvSpPr>
            <p:nvPr/>
          </p:nvSpPr>
          <p:spPr bwMode="auto">
            <a:xfrm>
              <a:off x="2286" y="3264"/>
              <a:ext cx="786" cy="365"/>
            </a:xfrm>
            <a:prstGeom prst="rect">
              <a:avLst/>
            </a:prstGeom>
            <a:noFill/>
            <a:ln w="9525">
              <a:noFill/>
              <a:miter lim="800000"/>
              <a:headEnd/>
              <a:tailEnd/>
            </a:ln>
            <a:effectLst/>
          </p:spPr>
          <p:txBody>
            <a:bodyPr>
              <a:spAutoFit/>
            </a:bodyPr>
            <a:lstStyle/>
            <a:p>
              <a:r>
                <a:rPr kumimoji="1" lang="en-US" altLang="zh-CN" sz="3200">
                  <a:latin typeface="华文新魏" pitchFamily="2" charset="-122"/>
                </a:rPr>
                <a:t>CTT</a:t>
              </a:r>
            </a:p>
          </p:txBody>
        </p:sp>
        <p:sp>
          <p:nvSpPr>
            <p:cNvPr id="16391" name="Line 7"/>
            <p:cNvSpPr>
              <a:spLocks noChangeShapeType="1"/>
            </p:cNvSpPr>
            <p:nvPr/>
          </p:nvSpPr>
          <p:spPr bwMode="auto">
            <a:xfrm>
              <a:off x="2352" y="3264"/>
              <a:ext cx="528" cy="0"/>
            </a:xfrm>
            <a:prstGeom prst="line">
              <a:avLst/>
            </a:prstGeom>
            <a:noFill/>
            <a:ln w="9525">
              <a:solidFill>
                <a:srgbClr val="000000"/>
              </a:solidFill>
              <a:round/>
              <a:headEnd/>
              <a:tailEnd/>
            </a:ln>
            <a:effectLst/>
          </p:spPr>
          <p:txBody>
            <a:bodyPr wrap="none"/>
            <a:lstStyle/>
            <a:p>
              <a:endParaRPr lang="zh-CN" altLang="en-US"/>
            </a:p>
          </p:txBody>
        </p:sp>
        <p:sp>
          <p:nvSpPr>
            <p:cNvPr id="16392" name="Text Box 8"/>
            <p:cNvSpPr txBox="1">
              <a:spLocks noChangeArrowheads="1"/>
            </p:cNvSpPr>
            <p:nvPr/>
          </p:nvSpPr>
          <p:spPr bwMode="auto">
            <a:xfrm>
              <a:off x="2309" y="2890"/>
              <a:ext cx="646" cy="365"/>
            </a:xfrm>
            <a:prstGeom prst="rect">
              <a:avLst/>
            </a:prstGeom>
            <a:noFill/>
            <a:ln w="9525">
              <a:noFill/>
              <a:miter lim="800000"/>
              <a:headEnd/>
              <a:tailEnd/>
            </a:ln>
            <a:effectLst/>
          </p:spPr>
          <p:txBody>
            <a:bodyPr wrap="none">
              <a:spAutoFit/>
            </a:bodyPr>
            <a:lstStyle/>
            <a:p>
              <a:r>
                <a:rPr kumimoji="1" lang="en-US" altLang="zh-CN" sz="3200">
                  <a:latin typeface="华文新魏" pitchFamily="2" charset="-122"/>
                </a:rPr>
                <a:t>GAA</a:t>
              </a:r>
            </a:p>
          </p:txBody>
        </p:sp>
      </p:grpSp>
      <p:sp>
        <p:nvSpPr>
          <p:cNvPr id="16393" name="Text Box 9"/>
          <p:cNvSpPr txBox="1">
            <a:spLocks noChangeArrowheads="1"/>
          </p:cNvSpPr>
          <p:nvPr/>
        </p:nvSpPr>
        <p:spPr bwMode="auto">
          <a:xfrm>
            <a:off x="2438400" y="3429000"/>
            <a:ext cx="1930400" cy="579438"/>
          </a:xfrm>
          <a:prstGeom prst="rect">
            <a:avLst/>
          </a:prstGeom>
          <a:noFill/>
          <a:ln w="9525">
            <a:noFill/>
            <a:miter lim="800000"/>
            <a:headEnd/>
            <a:tailEnd/>
          </a:ln>
          <a:effectLst/>
        </p:spPr>
        <p:txBody>
          <a:bodyPr>
            <a:spAutoFit/>
          </a:bodyPr>
          <a:lstStyle/>
          <a:p>
            <a:r>
              <a:rPr kumimoji="1" lang="zh-CN" altLang="en-US" sz="3200">
                <a:latin typeface="楷体_GB2312" pitchFamily="49" charset="-122"/>
                <a:ea typeface="楷体_GB2312" pitchFamily="49" charset="-122"/>
              </a:rPr>
              <a:t>谷氨酸</a:t>
            </a:r>
          </a:p>
        </p:txBody>
      </p:sp>
      <p:sp>
        <p:nvSpPr>
          <p:cNvPr id="16394" name="Text Box 10"/>
          <p:cNvSpPr txBox="1">
            <a:spLocks noChangeArrowheads="1"/>
          </p:cNvSpPr>
          <p:nvPr/>
        </p:nvSpPr>
        <p:spPr bwMode="auto">
          <a:xfrm>
            <a:off x="5029200" y="3429000"/>
            <a:ext cx="1930400" cy="579438"/>
          </a:xfrm>
          <a:prstGeom prst="rect">
            <a:avLst/>
          </a:prstGeom>
          <a:noFill/>
          <a:ln w="9525">
            <a:noFill/>
            <a:miter lim="800000"/>
            <a:headEnd/>
            <a:tailEnd/>
          </a:ln>
          <a:effectLst/>
        </p:spPr>
        <p:txBody>
          <a:bodyPr>
            <a:spAutoFit/>
          </a:bodyPr>
          <a:lstStyle/>
          <a:p>
            <a:r>
              <a:rPr kumimoji="1" lang="zh-CN" altLang="en-US" sz="3200">
                <a:latin typeface="楷体_GB2312" pitchFamily="49" charset="-122"/>
                <a:ea typeface="楷体_GB2312" pitchFamily="49" charset="-122"/>
              </a:rPr>
              <a:t>缬氨酸</a:t>
            </a:r>
          </a:p>
        </p:txBody>
      </p:sp>
      <p:grpSp>
        <p:nvGrpSpPr>
          <p:cNvPr id="16395" name="Group 11"/>
          <p:cNvGrpSpPr>
            <a:grpSpLocks/>
          </p:cNvGrpSpPr>
          <p:nvPr/>
        </p:nvGrpSpPr>
        <p:grpSpPr bwMode="auto">
          <a:xfrm>
            <a:off x="381000" y="1236663"/>
            <a:ext cx="1524000" cy="3959225"/>
            <a:chOff x="192" y="395"/>
            <a:chExt cx="960" cy="2494"/>
          </a:xfrm>
        </p:grpSpPr>
        <p:sp>
          <p:nvSpPr>
            <p:cNvPr id="16396" name="Text Box 12"/>
            <p:cNvSpPr txBox="1">
              <a:spLocks noChangeArrowheads="1"/>
            </p:cNvSpPr>
            <p:nvPr/>
          </p:nvSpPr>
          <p:spPr bwMode="auto">
            <a:xfrm>
              <a:off x="336" y="395"/>
              <a:ext cx="680" cy="365"/>
            </a:xfrm>
            <a:prstGeom prst="rect">
              <a:avLst/>
            </a:prstGeom>
            <a:noFill/>
            <a:ln w="9525">
              <a:noFill/>
              <a:miter lim="800000"/>
              <a:headEnd/>
              <a:tailEnd/>
            </a:ln>
            <a:effectLst/>
          </p:spPr>
          <p:txBody>
            <a:bodyPr wrap="none">
              <a:spAutoFit/>
            </a:bodyPr>
            <a:lstStyle/>
            <a:p>
              <a:r>
                <a:rPr kumimoji="1" lang="en-US" altLang="zh-CN" sz="3200">
                  <a:latin typeface="华文新魏" pitchFamily="2" charset="-122"/>
                </a:rPr>
                <a:t>DNA</a:t>
              </a:r>
            </a:p>
          </p:txBody>
        </p:sp>
        <p:sp>
          <p:nvSpPr>
            <p:cNvPr id="16397" name="Text Box 13"/>
            <p:cNvSpPr txBox="1">
              <a:spLocks noChangeArrowheads="1"/>
            </p:cNvSpPr>
            <p:nvPr/>
          </p:nvSpPr>
          <p:spPr bwMode="auto">
            <a:xfrm>
              <a:off x="240" y="1104"/>
              <a:ext cx="912" cy="365"/>
            </a:xfrm>
            <a:prstGeom prst="rect">
              <a:avLst/>
            </a:prstGeom>
            <a:noFill/>
            <a:ln w="9525">
              <a:noFill/>
              <a:miter lim="800000"/>
              <a:headEnd/>
              <a:tailEnd/>
            </a:ln>
            <a:effectLst/>
          </p:spPr>
          <p:txBody>
            <a:bodyPr>
              <a:spAutoFit/>
            </a:bodyPr>
            <a:lstStyle/>
            <a:p>
              <a:r>
                <a:rPr kumimoji="1" lang="en-US" altLang="zh-CN" sz="3200">
                  <a:latin typeface="华文新魏" pitchFamily="2" charset="-122"/>
                </a:rPr>
                <a:t>mRNA</a:t>
              </a:r>
            </a:p>
          </p:txBody>
        </p:sp>
        <p:sp>
          <p:nvSpPr>
            <p:cNvPr id="16398" name="Text Box 14"/>
            <p:cNvSpPr txBox="1">
              <a:spLocks noChangeArrowheads="1"/>
            </p:cNvSpPr>
            <p:nvPr/>
          </p:nvSpPr>
          <p:spPr bwMode="auto">
            <a:xfrm>
              <a:off x="192" y="1804"/>
              <a:ext cx="884" cy="365"/>
            </a:xfrm>
            <a:prstGeom prst="rect">
              <a:avLst/>
            </a:prstGeom>
            <a:noFill/>
            <a:ln w="9525">
              <a:noFill/>
              <a:miter lim="800000"/>
              <a:headEnd/>
              <a:tailEnd/>
            </a:ln>
            <a:effectLst/>
          </p:spPr>
          <p:txBody>
            <a:bodyPr wrap="none">
              <a:spAutoFit/>
            </a:bodyPr>
            <a:lstStyle/>
            <a:p>
              <a:r>
                <a:rPr kumimoji="1" lang="zh-CN" altLang="en-US" sz="3200">
                  <a:latin typeface="华文新魏" pitchFamily="2" charset="-122"/>
                </a:rPr>
                <a:t>氨基酸</a:t>
              </a:r>
            </a:p>
          </p:txBody>
        </p:sp>
        <p:sp>
          <p:nvSpPr>
            <p:cNvPr id="16399" name="Text Box 15"/>
            <p:cNvSpPr txBox="1">
              <a:spLocks noChangeArrowheads="1"/>
            </p:cNvSpPr>
            <p:nvPr/>
          </p:nvSpPr>
          <p:spPr bwMode="auto">
            <a:xfrm>
              <a:off x="192" y="2524"/>
              <a:ext cx="884" cy="365"/>
            </a:xfrm>
            <a:prstGeom prst="rect">
              <a:avLst/>
            </a:prstGeom>
            <a:noFill/>
            <a:ln w="9525">
              <a:noFill/>
              <a:miter lim="800000"/>
              <a:headEnd/>
              <a:tailEnd/>
            </a:ln>
            <a:effectLst/>
          </p:spPr>
          <p:txBody>
            <a:bodyPr wrap="none">
              <a:spAutoFit/>
            </a:bodyPr>
            <a:lstStyle/>
            <a:p>
              <a:r>
                <a:rPr kumimoji="1" lang="zh-CN" altLang="en-US" sz="3200">
                  <a:latin typeface="华文新魏" pitchFamily="2" charset="-122"/>
                </a:rPr>
                <a:t>蛋白质</a:t>
              </a:r>
            </a:p>
          </p:txBody>
        </p:sp>
      </p:grpSp>
      <p:sp>
        <p:nvSpPr>
          <p:cNvPr id="16400" name="Text Box 16"/>
          <p:cNvSpPr txBox="1">
            <a:spLocks noChangeArrowheads="1"/>
          </p:cNvSpPr>
          <p:nvPr/>
        </p:nvSpPr>
        <p:spPr bwMode="auto">
          <a:xfrm>
            <a:off x="2514600" y="4648200"/>
            <a:ext cx="1371600" cy="579438"/>
          </a:xfrm>
          <a:prstGeom prst="rect">
            <a:avLst/>
          </a:prstGeom>
          <a:noFill/>
          <a:ln w="9525">
            <a:noFill/>
            <a:miter lim="800000"/>
            <a:headEnd/>
            <a:tailEnd/>
          </a:ln>
          <a:effectLst/>
        </p:spPr>
        <p:txBody>
          <a:bodyPr>
            <a:spAutoFit/>
          </a:bodyPr>
          <a:lstStyle/>
          <a:p>
            <a:r>
              <a:rPr kumimoji="1" lang="zh-CN" altLang="en-US" sz="3200">
                <a:latin typeface="楷体_GB2312" pitchFamily="49" charset="-122"/>
                <a:ea typeface="楷体_GB2312" pitchFamily="49" charset="-122"/>
              </a:rPr>
              <a:t>正常</a:t>
            </a:r>
          </a:p>
        </p:txBody>
      </p:sp>
      <p:sp>
        <p:nvSpPr>
          <p:cNvPr id="16401" name="Text Box 17"/>
          <p:cNvSpPr txBox="1">
            <a:spLocks noChangeArrowheads="1"/>
          </p:cNvSpPr>
          <p:nvPr/>
        </p:nvSpPr>
        <p:spPr bwMode="auto">
          <a:xfrm>
            <a:off x="5181600" y="4648200"/>
            <a:ext cx="1371600" cy="579438"/>
          </a:xfrm>
          <a:prstGeom prst="rect">
            <a:avLst/>
          </a:prstGeom>
          <a:noFill/>
          <a:ln w="9525">
            <a:noFill/>
            <a:miter lim="800000"/>
            <a:headEnd/>
            <a:tailEnd/>
          </a:ln>
          <a:effectLst/>
        </p:spPr>
        <p:txBody>
          <a:bodyPr>
            <a:spAutoFit/>
          </a:bodyPr>
          <a:lstStyle/>
          <a:p>
            <a:r>
              <a:rPr kumimoji="1" lang="zh-CN" altLang="en-US" sz="3200">
                <a:latin typeface="楷体_GB2312" pitchFamily="49" charset="-122"/>
                <a:ea typeface="楷体_GB2312" pitchFamily="49" charset="-122"/>
              </a:rPr>
              <a:t>异常</a:t>
            </a:r>
          </a:p>
        </p:txBody>
      </p:sp>
      <p:grpSp>
        <p:nvGrpSpPr>
          <p:cNvPr id="16402" name="Group 18"/>
          <p:cNvGrpSpPr>
            <a:grpSpLocks/>
          </p:cNvGrpSpPr>
          <p:nvPr/>
        </p:nvGrpSpPr>
        <p:grpSpPr bwMode="auto">
          <a:xfrm>
            <a:off x="5256213" y="2384425"/>
            <a:ext cx="1143000" cy="579438"/>
            <a:chOff x="3936" y="2190"/>
            <a:chExt cx="672" cy="365"/>
          </a:xfrm>
        </p:grpSpPr>
        <p:sp>
          <p:nvSpPr>
            <p:cNvPr id="16403" name="Line 19"/>
            <p:cNvSpPr>
              <a:spLocks noChangeShapeType="1"/>
            </p:cNvSpPr>
            <p:nvPr/>
          </p:nvSpPr>
          <p:spPr bwMode="auto">
            <a:xfrm>
              <a:off x="3989" y="2494"/>
              <a:ext cx="619" cy="2"/>
            </a:xfrm>
            <a:prstGeom prst="line">
              <a:avLst/>
            </a:prstGeom>
            <a:noFill/>
            <a:ln w="9525">
              <a:solidFill>
                <a:srgbClr val="000000"/>
              </a:solidFill>
              <a:round/>
              <a:headEnd/>
              <a:tailEnd/>
            </a:ln>
            <a:effectLst/>
          </p:spPr>
          <p:txBody>
            <a:bodyPr wrap="none"/>
            <a:lstStyle/>
            <a:p>
              <a:endParaRPr lang="zh-CN" altLang="en-US"/>
            </a:p>
          </p:txBody>
        </p:sp>
        <p:sp>
          <p:nvSpPr>
            <p:cNvPr id="16404" name="Text Box 20"/>
            <p:cNvSpPr txBox="1">
              <a:spLocks noChangeArrowheads="1"/>
            </p:cNvSpPr>
            <p:nvPr/>
          </p:nvSpPr>
          <p:spPr bwMode="auto">
            <a:xfrm>
              <a:off x="3936" y="2190"/>
              <a:ext cx="623" cy="365"/>
            </a:xfrm>
            <a:prstGeom prst="rect">
              <a:avLst/>
            </a:prstGeom>
            <a:noFill/>
            <a:ln w="9525">
              <a:noFill/>
              <a:miter lim="800000"/>
              <a:headEnd/>
              <a:tailEnd/>
            </a:ln>
            <a:effectLst/>
          </p:spPr>
          <p:txBody>
            <a:bodyPr wrap="none">
              <a:spAutoFit/>
            </a:bodyPr>
            <a:lstStyle/>
            <a:p>
              <a:r>
                <a:rPr kumimoji="1" lang="en-US" altLang="zh-CN" sz="3200">
                  <a:latin typeface="华文新魏" pitchFamily="2" charset="-122"/>
                </a:rPr>
                <a:t>GUA</a:t>
              </a:r>
            </a:p>
          </p:txBody>
        </p:sp>
      </p:grpSp>
      <p:grpSp>
        <p:nvGrpSpPr>
          <p:cNvPr id="16405" name="Group 21"/>
          <p:cNvGrpSpPr>
            <a:grpSpLocks/>
          </p:cNvGrpSpPr>
          <p:nvPr/>
        </p:nvGrpSpPr>
        <p:grpSpPr bwMode="auto">
          <a:xfrm>
            <a:off x="5257800" y="931863"/>
            <a:ext cx="1014413" cy="1189037"/>
            <a:chOff x="3264" y="203"/>
            <a:chExt cx="639" cy="749"/>
          </a:xfrm>
        </p:grpSpPr>
        <p:sp>
          <p:nvSpPr>
            <p:cNvPr id="16406" name="Line 22"/>
            <p:cNvSpPr>
              <a:spLocks noChangeShapeType="1"/>
            </p:cNvSpPr>
            <p:nvPr/>
          </p:nvSpPr>
          <p:spPr bwMode="auto">
            <a:xfrm>
              <a:off x="3312" y="625"/>
              <a:ext cx="528" cy="0"/>
            </a:xfrm>
            <a:prstGeom prst="line">
              <a:avLst/>
            </a:prstGeom>
            <a:noFill/>
            <a:ln w="9525">
              <a:solidFill>
                <a:srgbClr val="000000"/>
              </a:solidFill>
              <a:round/>
              <a:headEnd/>
              <a:tailEnd/>
            </a:ln>
            <a:effectLst/>
          </p:spPr>
          <p:txBody>
            <a:bodyPr wrap="none"/>
            <a:lstStyle/>
            <a:p>
              <a:endParaRPr lang="zh-CN" altLang="en-US"/>
            </a:p>
          </p:txBody>
        </p:sp>
        <p:sp>
          <p:nvSpPr>
            <p:cNvPr id="16407" name="Text Box 23"/>
            <p:cNvSpPr txBox="1">
              <a:spLocks noChangeArrowheads="1"/>
            </p:cNvSpPr>
            <p:nvPr/>
          </p:nvSpPr>
          <p:spPr bwMode="auto">
            <a:xfrm>
              <a:off x="3264" y="587"/>
              <a:ext cx="608" cy="365"/>
            </a:xfrm>
            <a:prstGeom prst="rect">
              <a:avLst/>
            </a:prstGeom>
            <a:noFill/>
            <a:ln w="9525">
              <a:noFill/>
              <a:miter lim="800000"/>
              <a:headEnd/>
              <a:tailEnd/>
            </a:ln>
            <a:effectLst/>
          </p:spPr>
          <p:txBody>
            <a:bodyPr wrap="none">
              <a:spAutoFit/>
            </a:bodyPr>
            <a:lstStyle/>
            <a:p>
              <a:r>
                <a:rPr kumimoji="1" lang="en-US" altLang="zh-CN" sz="3200">
                  <a:latin typeface="华文新魏" pitchFamily="2" charset="-122"/>
                </a:rPr>
                <a:t>CAT</a:t>
              </a:r>
            </a:p>
          </p:txBody>
        </p:sp>
        <p:sp>
          <p:nvSpPr>
            <p:cNvPr id="16408" name="Line 24"/>
            <p:cNvSpPr>
              <a:spLocks noChangeShapeType="1"/>
            </p:cNvSpPr>
            <p:nvPr/>
          </p:nvSpPr>
          <p:spPr bwMode="auto">
            <a:xfrm>
              <a:off x="3312" y="577"/>
              <a:ext cx="528" cy="0"/>
            </a:xfrm>
            <a:prstGeom prst="line">
              <a:avLst/>
            </a:prstGeom>
            <a:noFill/>
            <a:ln w="9525">
              <a:solidFill>
                <a:srgbClr val="000000"/>
              </a:solidFill>
              <a:round/>
              <a:headEnd/>
              <a:tailEnd/>
            </a:ln>
            <a:effectLst/>
          </p:spPr>
          <p:txBody>
            <a:bodyPr wrap="none"/>
            <a:lstStyle/>
            <a:p>
              <a:endParaRPr lang="zh-CN" altLang="en-US"/>
            </a:p>
          </p:txBody>
        </p:sp>
        <p:sp>
          <p:nvSpPr>
            <p:cNvPr id="16409" name="Text Box 25"/>
            <p:cNvSpPr txBox="1">
              <a:spLocks noChangeArrowheads="1"/>
            </p:cNvSpPr>
            <p:nvPr/>
          </p:nvSpPr>
          <p:spPr bwMode="auto">
            <a:xfrm>
              <a:off x="3275" y="203"/>
              <a:ext cx="628" cy="365"/>
            </a:xfrm>
            <a:prstGeom prst="rect">
              <a:avLst/>
            </a:prstGeom>
            <a:noFill/>
            <a:ln w="9525">
              <a:noFill/>
              <a:miter lim="800000"/>
              <a:headEnd/>
              <a:tailEnd/>
            </a:ln>
            <a:effectLst/>
          </p:spPr>
          <p:txBody>
            <a:bodyPr wrap="none">
              <a:spAutoFit/>
            </a:bodyPr>
            <a:lstStyle/>
            <a:p>
              <a:r>
                <a:rPr kumimoji="1" lang="en-US" altLang="zh-CN" sz="3200">
                  <a:latin typeface="华文新魏" pitchFamily="2" charset="-122"/>
                </a:rPr>
                <a:t>GTA</a:t>
              </a:r>
            </a:p>
          </p:txBody>
        </p:sp>
      </p:grpSp>
      <p:grpSp>
        <p:nvGrpSpPr>
          <p:cNvPr id="16410" name="Group 26"/>
          <p:cNvGrpSpPr>
            <a:grpSpLocks/>
          </p:cNvGrpSpPr>
          <p:nvPr/>
        </p:nvGrpSpPr>
        <p:grpSpPr bwMode="auto">
          <a:xfrm>
            <a:off x="3657600" y="958850"/>
            <a:ext cx="1371600" cy="593725"/>
            <a:chOff x="2832" y="2698"/>
            <a:chExt cx="864" cy="374"/>
          </a:xfrm>
        </p:grpSpPr>
        <p:sp>
          <p:nvSpPr>
            <p:cNvPr id="16411" name="Line 27"/>
            <p:cNvSpPr>
              <a:spLocks noChangeShapeType="1"/>
            </p:cNvSpPr>
            <p:nvPr/>
          </p:nvSpPr>
          <p:spPr bwMode="auto">
            <a:xfrm>
              <a:off x="2832" y="3072"/>
              <a:ext cx="864" cy="0"/>
            </a:xfrm>
            <a:prstGeom prst="line">
              <a:avLst/>
            </a:prstGeom>
            <a:noFill/>
            <a:ln w="38100">
              <a:solidFill>
                <a:srgbClr val="000000"/>
              </a:solidFill>
              <a:round/>
              <a:headEnd/>
              <a:tailEnd type="triangle" w="med" len="med"/>
            </a:ln>
            <a:effectLst/>
          </p:spPr>
          <p:txBody>
            <a:bodyPr wrap="none"/>
            <a:lstStyle/>
            <a:p>
              <a:endParaRPr lang="zh-CN" altLang="en-US"/>
            </a:p>
          </p:txBody>
        </p:sp>
        <p:sp>
          <p:nvSpPr>
            <p:cNvPr id="16412" name="Text Box 28"/>
            <p:cNvSpPr txBox="1">
              <a:spLocks noChangeArrowheads="1"/>
            </p:cNvSpPr>
            <p:nvPr/>
          </p:nvSpPr>
          <p:spPr bwMode="auto">
            <a:xfrm>
              <a:off x="3002" y="2698"/>
              <a:ext cx="628" cy="365"/>
            </a:xfrm>
            <a:prstGeom prst="rect">
              <a:avLst/>
            </a:prstGeom>
            <a:noFill/>
            <a:ln w="38100">
              <a:noFill/>
              <a:miter lim="800000"/>
              <a:headEnd/>
              <a:tailEnd/>
            </a:ln>
            <a:effectLst/>
          </p:spPr>
          <p:txBody>
            <a:bodyPr wrap="none">
              <a:spAutoFit/>
            </a:bodyPr>
            <a:lstStyle/>
            <a:p>
              <a:r>
                <a:rPr kumimoji="1" lang="zh-CN" altLang="en-US" sz="3200">
                  <a:latin typeface="华文新魏" pitchFamily="2" charset="-122"/>
                </a:rPr>
                <a:t>突变</a:t>
              </a:r>
            </a:p>
          </p:txBody>
        </p:sp>
      </p:grpSp>
      <p:grpSp>
        <p:nvGrpSpPr>
          <p:cNvPr id="16413" name="Group 29"/>
          <p:cNvGrpSpPr>
            <a:grpSpLocks/>
          </p:cNvGrpSpPr>
          <p:nvPr/>
        </p:nvGrpSpPr>
        <p:grpSpPr bwMode="auto">
          <a:xfrm>
            <a:off x="2667000" y="2379663"/>
            <a:ext cx="1025525" cy="579437"/>
            <a:chOff x="2256" y="2171"/>
            <a:chExt cx="603" cy="365"/>
          </a:xfrm>
        </p:grpSpPr>
        <p:sp>
          <p:nvSpPr>
            <p:cNvPr id="16414" name="Text Box 30"/>
            <p:cNvSpPr txBox="1">
              <a:spLocks noChangeArrowheads="1"/>
            </p:cNvSpPr>
            <p:nvPr/>
          </p:nvSpPr>
          <p:spPr bwMode="auto">
            <a:xfrm>
              <a:off x="2256" y="2171"/>
              <a:ext cx="603" cy="365"/>
            </a:xfrm>
            <a:prstGeom prst="rect">
              <a:avLst/>
            </a:prstGeom>
            <a:noFill/>
            <a:ln w="9525">
              <a:noFill/>
              <a:miter lim="800000"/>
              <a:headEnd/>
              <a:tailEnd/>
            </a:ln>
            <a:effectLst/>
          </p:spPr>
          <p:txBody>
            <a:bodyPr wrap="none">
              <a:spAutoFit/>
            </a:bodyPr>
            <a:lstStyle/>
            <a:p>
              <a:r>
                <a:rPr kumimoji="1" lang="en-US" altLang="zh-CN" sz="3200">
                  <a:latin typeface="华文新魏" pitchFamily="2" charset="-122"/>
                </a:rPr>
                <a:t>GAA</a:t>
              </a:r>
            </a:p>
          </p:txBody>
        </p:sp>
        <p:sp>
          <p:nvSpPr>
            <p:cNvPr id="16415" name="Line 31"/>
            <p:cNvSpPr>
              <a:spLocks noChangeShapeType="1"/>
            </p:cNvSpPr>
            <p:nvPr/>
          </p:nvSpPr>
          <p:spPr bwMode="auto">
            <a:xfrm>
              <a:off x="2304" y="2496"/>
              <a:ext cx="528" cy="0"/>
            </a:xfrm>
            <a:prstGeom prst="line">
              <a:avLst/>
            </a:prstGeom>
            <a:noFill/>
            <a:ln w="9525">
              <a:solidFill>
                <a:srgbClr val="000000"/>
              </a:solidFill>
              <a:round/>
              <a:headEnd/>
              <a:tailEnd/>
            </a:ln>
            <a:effectLst/>
          </p:spPr>
          <p:txBody>
            <a:bodyPr wrap="none"/>
            <a:lstStyle/>
            <a:p>
              <a:endParaRPr lang="zh-CN" altLang="en-US"/>
            </a:p>
          </p:txBody>
        </p:sp>
      </p:grpSp>
      <p:sp>
        <p:nvSpPr>
          <p:cNvPr id="16416" name="Text Box 32"/>
          <p:cNvSpPr txBox="1">
            <a:spLocks noChangeArrowheads="1"/>
          </p:cNvSpPr>
          <p:nvPr/>
        </p:nvSpPr>
        <p:spPr bwMode="auto">
          <a:xfrm>
            <a:off x="6934200" y="3505200"/>
            <a:ext cx="2209800" cy="519113"/>
          </a:xfrm>
          <a:prstGeom prst="rect">
            <a:avLst/>
          </a:prstGeom>
          <a:noFill/>
          <a:ln w="9525">
            <a:noFill/>
            <a:miter lim="800000"/>
            <a:headEnd/>
            <a:tailEnd/>
          </a:ln>
          <a:effectLst/>
        </p:spPr>
        <p:txBody>
          <a:bodyPr>
            <a:spAutoFit/>
          </a:bodyPr>
          <a:lstStyle/>
          <a:p>
            <a:pPr>
              <a:spcBef>
                <a:spcPct val="50000"/>
              </a:spcBef>
            </a:pPr>
            <a:r>
              <a:rPr lang="en-US" altLang="zh-CN" sz="2800">
                <a:latin typeface="华文仿宋" pitchFamily="2" charset="-122"/>
                <a:ea typeface="华文仿宋" pitchFamily="2" charset="-122"/>
              </a:rPr>
              <a:t>_____</a:t>
            </a:r>
            <a:r>
              <a:rPr lang="zh-CN" altLang="en-US" sz="2800">
                <a:latin typeface="华文仿宋" pitchFamily="2" charset="-122"/>
                <a:ea typeface="华文仿宋" pitchFamily="2" charset="-122"/>
              </a:rPr>
              <a:t>原因</a:t>
            </a:r>
            <a:endParaRPr lang="zh-CN" altLang="en-US" sz="2800" b="0">
              <a:latin typeface="华文仿宋" pitchFamily="2" charset="-122"/>
              <a:ea typeface="华文仿宋" pitchFamily="2" charset="-122"/>
            </a:endParaRPr>
          </a:p>
        </p:txBody>
      </p:sp>
      <p:sp>
        <p:nvSpPr>
          <p:cNvPr id="16417" name="Text Box 33"/>
          <p:cNvSpPr txBox="1">
            <a:spLocks noChangeArrowheads="1"/>
          </p:cNvSpPr>
          <p:nvPr/>
        </p:nvSpPr>
        <p:spPr bwMode="auto">
          <a:xfrm>
            <a:off x="6858000" y="1524000"/>
            <a:ext cx="2286000" cy="519113"/>
          </a:xfrm>
          <a:prstGeom prst="rect">
            <a:avLst/>
          </a:prstGeom>
          <a:noFill/>
          <a:ln w="9525">
            <a:noFill/>
            <a:miter lim="800000"/>
            <a:headEnd/>
            <a:tailEnd/>
          </a:ln>
          <a:effectLst/>
        </p:spPr>
        <p:txBody>
          <a:bodyPr>
            <a:spAutoFit/>
          </a:bodyPr>
          <a:lstStyle/>
          <a:p>
            <a:pPr>
              <a:spcBef>
                <a:spcPct val="50000"/>
              </a:spcBef>
            </a:pPr>
            <a:r>
              <a:rPr lang="en-US" altLang="zh-CN" sz="2800">
                <a:latin typeface="华文仿宋" pitchFamily="2" charset="-122"/>
                <a:ea typeface="华文仿宋" pitchFamily="2" charset="-122"/>
              </a:rPr>
              <a:t>_____</a:t>
            </a:r>
            <a:r>
              <a:rPr lang="zh-CN" altLang="en-US" sz="2800">
                <a:latin typeface="华文仿宋" pitchFamily="2" charset="-122"/>
                <a:ea typeface="华文仿宋" pitchFamily="2" charset="-122"/>
              </a:rPr>
              <a:t>原因</a:t>
            </a:r>
            <a:endParaRPr lang="zh-CN" altLang="en-US" sz="2800" b="0">
              <a:latin typeface="华文仿宋" pitchFamily="2" charset="-122"/>
              <a:ea typeface="华文仿宋" pitchFamily="2" charset="-122"/>
            </a:endParaRPr>
          </a:p>
        </p:txBody>
      </p:sp>
      <p:sp>
        <p:nvSpPr>
          <p:cNvPr id="16418" name="Oval 34"/>
          <p:cNvSpPr>
            <a:spLocks noChangeArrowheads="1"/>
          </p:cNvSpPr>
          <p:nvPr/>
        </p:nvSpPr>
        <p:spPr bwMode="auto">
          <a:xfrm>
            <a:off x="5500694" y="990600"/>
            <a:ext cx="381000" cy="1087438"/>
          </a:xfrm>
          <a:prstGeom prst="ellipse">
            <a:avLst/>
          </a:prstGeom>
          <a:noFill/>
          <a:ln w="28575">
            <a:solidFill>
              <a:srgbClr val="FF0000"/>
            </a:solidFill>
            <a:round/>
            <a:headEnd/>
            <a:tailEnd/>
          </a:ln>
          <a:effectLst/>
        </p:spPr>
        <p:txBody>
          <a:bodyPr wrap="none" anchor="ctr"/>
          <a:lstStyle/>
          <a:p>
            <a:endParaRPr lang="zh-CN" altLang="en-US"/>
          </a:p>
        </p:txBody>
      </p:sp>
      <p:sp>
        <p:nvSpPr>
          <p:cNvPr id="16419" name="Oval 35"/>
          <p:cNvSpPr>
            <a:spLocks noChangeArrowheads="1"/>
          </p:cNvSpPr>
          <p:nvPr/>
        </p:nvSpPr>
        <p:spPr bwMode="auto">
          <a:xfrm>
            <a:off x="2857488" y="1087438"/>
            <a:ext cx="381000" cy="1087437"/>
          </a:xfrm>
          <a:prstGeom prst="ellipse">
            <a:avLst/>
          </a:prstGeom>
          <a:noFill/>
          <a:ln w="28575">
            <a:solidFill>
              <a:srgbClr val="FF0000"/>
            </a:solidFill>
            <a:round/>
            <a:headEnd/>
            <a:tailEnd/>
          </a:ln>
          <a:effectLst/>
        </p:spPr>
        <p:txBody>
          <a:bodyPr wrap="none" anchor="ctr"/>
          <a:lstStyle/>
          <a:p>
            <a:endParaRPr lang="zh-CN" altLang="en-US"/>
          </a:p>
        </p:txBody>
      </p:sp>
      <p:sp>
        <p:nvSpPr>
          <p:cNvPr id="16420" name="Rectangle 36"/>
          <p:cNvSpPr>
            <a:spLocks noChangeArrowheads="1"/>
          </p:cNvSpPr>
          <p:nvPr/>
        </p:nvSpPr>
        <p:spPr bwMode="auto">
          <a:xfrm>
            <a:off x="76200" y="5562600"/>
            <a:ext cx="9067800" cy="990600"/>
          </a:xfrm>
          <a:prstGeom prst="rect">
            <a:avLst/>
          </a:prstGeom>
          <a:noFill/>
          <a:ln w="9525">
            <a:noFill/>
            <a:miter lim="800000"/>
            <a:headEnd/>
            <a:tailEnd/>
          </a:ln>
          <a:effectLst/>
        </p:spPr>
        <p:txBody>
          <a:bodyPr/>
          <a:lstStyle/>
          <a:p>
            <a:pPr marL="342900" indent="-342900">
              <a:spcBef>
                <a:spcPct val="20000"/>
              </a:spcBef>
            </a:pPr>
            <a:r>
              <a:rPr kumimoji="1" lang="en-US" altLang="zh-CN" sz="2800" b="0" dirty="0">
                <a:latin typeface="华文仿宋" pitchFamily="2" charset="-122"/>
                <a:ea typeface="华文仿宋" pitchFamily="2" charset="-122"/>
              </a:rPr>
              <a:t>       </a:t>
            </a:r>
            <a:r>
              <a:rPr kumimoji="1" lang="zh-CN" altLang="en-US" sz="2800" dirty="0" smtClean="0">
                <a:latin typeface="华文仿宋" pitchFamily="2" charset="-122"/>
                <a:ea typeface="华文仿宋" pitchFamily="2" charset="-122"/>
              </a:rPr>
              <a:t>镰刀</a:t>
            </a:r>
            <a:r>
              <a:rPr kumimoji="1" lang="zh-CN" altLang="en-US" sz="2800" dirty="0">
                <a:latin typeface="华文仿宋" pitchFamily="2" charset="-122"/>
                <a:ea typeface="华文仿宋" pitchFamily="2" charset="-122"/>
              </a:rPr>
              <a:t>型细胞贫血症是由</a:t>
            </a:r>
            <a:r>
              <a:rPr kumimoji="1" lang="en-US" altLang="zh-CN" sz="2800" dirty="0">
                <a:latin typeface="华文仿宋" pitchFamily="2" charset="-122"/>
                <a:ea typeface="华文仿宋" pitchFamily="2" charset="-122"/>
              </a:rPr>
              <a:t>_________</a:t>
            </a:r>
            <a:r>
              <a:rPr kumimoji="1" lang="zh-CN" altLang="en-US" sz="2800" dirty="0">
                <a:latin typeface="华文仿宋" pitchFamily="2" charset="-122"/>
                <a:ea typeface="华文仿宋" pitchFamily="2" charset="-122"/>
              </a:rPr>
              <a:t>引起的一种遗传病，是由于基因的</a:t>
            </a:r>
            <a:r>
              <a:rPr kumimoji="1" lang="en-US" altLang="zh-CN" sz="2800" dirty="0">
                <a:latin typeface="华文仿宋" pitchFamily="2" charset="-122"/>
                <a:ea typeface="华文仿宋" pitchFamily="2" charset="-122"/>
              </a:rPr>
              <a:t>______</a:t>
            </a:r>
            <a:r>
              <a:rPr kumimoji="1" lang="zh-CN" altLang="en-US" sz="2800" dirty="0">
                <a:latin typeface="华文仿宋" pitchFamily="2" charset="-122"/>
                <a:ea typeface="华文仿宋" pitchFamily="2" charset="-122"/>
              </a:rPr>
              <a:t>发生了改变产生的。</a:t>
            </a:r>
          </a:p>
        </p:txBody>
      </p:sp>
      <p:sp>
        <p:nvSpPr>
          <p:cNvPr id="16421" name="Text Box 37"/>
          <p:cNvSpPr txBox="1">
            <a:spLocks noChangeArrowheads="1"/>
          </p:cNvSpPr>
          <p:nvPr/>
        </p:nvSpPr>
        <p:spPr bwMode="auto">
          <a:xfrm>
            <a:off x="152400" y="5562600"/>
            <a:ext cx="1944688" cy="519113"/>
          </a:xfrm>
          <a:prstGeom prst="rect">
            <a:avLst/>
          </a:prstGeom>
          <a:noFill/>
          <a:ln w="9525">
            <a:noFill/>
            <a:miter lim="800000"/>
            <a:headEnd/>
            <a:tailEnd/>
          </a:ln>
          <a:effectLst/>
        </p:spPr>
        <p:txBody>
          <a:bodyPr>
            <a:spAutoFit/>
          </a:bodyPr>
          <a:lstStyle/>
          <a:p>
            <a:pPr>
              <a:spcBef>
                <a:spcPct val="50000"/>
              </a:spcBef>
            </a:pPr>
            <a:r>
              <a:rPr lang="zh-CN" altLang="en-US" sz="2800" dirty="0">
                <a:solidFill>
                  <a:srgbClr val="0000FF"/>
                </a:solidFill>
                <a:latin typeface="楷体_GB2312" pitchFamily="49" charset="-122"/>
                <a:ea typeface="楷体_GB2312" pitchFamily="49" charset="-122"/>
              </a:rPr>
              <a:t>病因：</a:t>
            </a:r>
          </a:p>
        </p:txBody>
      </p:sp>
      <p:sp>
        <p:nvSpPr>
          <p:cNvPr id="16422" name="Rectangle 38"/>
          <p:cNvSpPr>
            <a:spLocks noChangeArrowheads="1"/>
          </p:cNvSpPr>
          <p:nvPr/>
        </p:nvSpPr>
        <p:spPr bwMode="auto">
          <a:xfrm>
            <a:off x="5000628" y="5500702"/>
            <a:ext cx="1974850" cy="519113"/>
          </a:xfrm>
          <a:prstGeom prst="rect">
            <a:avLst/>
          </a:prstGeom>
          <a:noFill/>
          <a:ln w="9525">
            <a:noFill/>
            <a:miter lim="800000"/>
            <a:headEnd/>
            <a:tailEnd/>
          </a:ln>
          <a:effectLst/>
        </p:spPr>
        <p:txBody>
          <a:bodyPr>
            <a:spAutoFit/>
          </a:bodyPr>
          <a:lstStyle/>
          <a:p>
            <a:r>
              <a:rPr kumimoji="1" lang="zh-CN" altLang="en-US" sz="2800" dirty="0">
                <a:solidFill>
                  <a:srgbClr val="0000FF"/>
                </a:solidFill>
                <a:latin typeface="楷体_GB2312" pitchFamily="49" charset="-122"/>
                <a:ea typeface="楷体_GB2312" pitchFamily="49" charset="-122"/>
              </a:rPr>
              <a:t>基因突变</a:t>
            </a:r>
          </a:p>
        </p:txBody>
      </p:sp>
      <p:sp>
        <p:nvSpPr>
          <p:cNvPr id="16423" name="Rectangle 39"/>
          <p:cNvSpPr>
            <a:spLocks noChangeArrowheads="1"/>
          </p:cNvSpPr>
          <p:nvPr/>
        </p:nvSpPr>
        <p:spPr bwMode="auto">
          <a:xfrm>
            <a:off x="3857628" y="5929330"/>
            <a:ext cx="1143000" cy="519112"/>
          </a:xfrm>
          <a:prstGeom prst="rect">
            <a:avLst/>
          </a:prstGeom>
          <a:noFill/>
          <a:ln w="9525">
            <a:noFill/>
            <a:miter lim="800000"/>
            <a:headEnd/>
            <a:tailEnd/>
          </a:ln>
          <a:effectLst/>
        </p:spPr>
        <p:txBody>
          <a:bodyPr>
            <a:spAutoFit/>
          </a:bodyPr>
          <a:lstStyle/>
          <a:p>
            <a:r>
              <a:rPr kumimoji="1" lang="zh-CN" altLang="en-US" sz="2800" dirty="0">
                <a:solidFill>
                  <a:srgbClr val="0000FF"/>
                </a:solidFill>
                <a:latin typeface="楷体_GB2312" pitchFamily="49" charset="-122"/>
                <a:ea typeface="楷体_GB2312" pitchFamily="49" charset="-122"/>
              </a:rPr>
              <a:t>结构</a:t>
            </a:r>
          </a:p>
        </p:txBody>
      </p:sp>
      <p:sp>
        <p:nvSpPr>
          <p:cNvPr id="16424" name="Rectangle 40"/>
          <p:cNvSpPr>
            <a:spLocks noChangeArrowheads="1"/>
          </p:cNvSpPr>
          <p:nvPr/>
        </p:nvSpPr>
        <p:spPr bwMode="auto">
          <a:xfrm>
            <a:off x="6934200" y="1447800"/>
            <a:ext cx="1262063" cy="519113"/>
          </a:xfrm>
          <a:prstGeom prst="rect">
            <a:avLst/>
          </a:prstGeom>
          <a:noFill/>
          <a:ln w="9525">
            <a:noFill/>
            <a:miter lim="800000"/>
            <a:headEnd/>
            <a:tailEnd/>
          </a:ln>
          <a:effectLst/>
        </p:spPr>
        <p:txBody>
          <a:bodyPr>
            <a:spAutoFit/>
          </a:bodyPr>
          <a:lstStyle/>
          <a:p>
            <a:r>
              <a:rPr lang="zh-CN" altLang="en-US" sz="2800">
                <a:solidFill>
                  <a:srgbClr val="0000FF"/>
                </a:solidFill>
                <a:latin typeface="楷体_GB2312" pitchFamily="49" charset="-122"/>
                <a:ea typeface="楷体_GB2312" pitchFamily="49" charset="-122"/>
              </a:rPr>
              <a:t>根本</a:t>
            </a:r>
          </a:p>
        </p:txBody>
      </p:sp>
      <p:sp>
        <p:nvSpPr>
          <p:cNvPr id="16425" name="Rectangle 41"/>
          <p:cNvSpPr>
            <a:spLocks noChangeArrowheads="1"/>
          </p:cNvSpPr>
          <p:nvPr/>
        </p:nvSpPr>
        <p:spPr bwMode="auto">
          <a:xfrm>
            <a:off x="7010400" y="3443288"/>
            <a:ext cx="1143000" cy="519112"/>
          </a:xfrm>
          <a:prstGeom prst="rect">
            <a:avLst/>
          </a:prstGeom>
          <a:noFill/>
          <a:ln w="9525">
            <a:noFill/>
            <a:miter lim="800000"/>
            <a:headEnd/>
            <a:tailEnd/>
          </a:ln>
          <a:effectLst/>
        </p:spPr>
        <p:txBody>
          <a:bodyPr>
            <a:spAutoFit/>
          </a:bodyPr>
          <a:lstStyle/>
          <a:p>
            <a:r>
              <a:rPr lang="zh-CN" altLang="en-US" sz="2800">
                <a:solidFill>
                  <a:srgbClr val="0000FF"/>
                </a:solidFill>
                <a:latin typeface="楷体_GB2312" pitchFamily="49" charset="-122"/>
                <a:ea typeface="楷体_GB2312" pitchFamily="49" charset="-122"/>
              </a:rPr>
              <a:t>直接</a:t>
            </a:r>
          </a:p>
        </p:txBody>
      </p:sp>
      <p:sp>
        <p:nvSpPr>
          <p:cNvPr id="16426" name="Text Box 42"/>
          <p:cNvSpPr txBox="1">
            <a:spLocks noChangeArrowheads="1"/>
          </p:cNvSpPr>
          <p:nvPr/>
        </p:nvSpPr>
        <p:spPr bwMode="gray">
          <a:xfrm>
            <a:off x="7620000" y="6491288"/>
            <a:ext cx="1219200" cy="366712"/>
          </a:xfrm>
          <a:prstGeom prst="rect">
            <a:avLst/>
          </a:prstGeom>
          <a:solidFill>
            <a:schemeClr val="bg1"/>
          </a:solidFill>
          <a:ln w="9525">
            <a:noFill/>
            <a:miter lim="800000"/>
            <a:headEnd/>
            <a:tailEnd/>
          </a:ln>
          <a:effectLst/>
        </p:spPr>
        <p:txBody>
          <a:bodyPr>
            <a:spAutoFit/>
          </a:bodyPr>
          <a:lstStyle/>
          <a:p>
            <a:pPr>
              <a:spcBef>
                <a:spcPct val="50000"/>
              </a:spcBef>
            </a:pPr>
            <a:endParaRPr lang="zh-CN" altLang="zh-CN">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16401"/>
                                        </p:tgtEl>
                                        <p:attrNameLst>
                                          <p:attrName>style.visibility</p:attrName>
                                        </p:attrNameLst>
                                      </p:cBhvr>
                                      <p:to>
                                        <p:strVal val="visible"/>
                                      </p:to>
                                    </p:set>
                                    <p:animEffect transition="in" filter="strips(upRight)">
                                      <p:cBhvr>
                                        <p:cTn id="7" dur="500"/>
                                        <p:tgtEl>
                                          <p:spTgt spid="16401"/>
                                        </p:tgtEl>
                                      </p:cBhvr>
                                    </p:animEffect>
                                  </p:childTnLst>
                                </p:cTn>
                              </p:par>
                              <p:par>
                                <p:cTn id="8" presetID="18" presetClass="entr" presetSubtype="3" fill="hold" grpId="0" nodeType="withEffect">
                                  <p:stCondLst>
                                    <p:cond delay="0"/>
                                  </p:stCondLst>
                                  <p:childTnLst>
                                    <p:set>
                                      <p:cBhvr>
                                        <p:cTn id="9" dur="1" fill="hold">
                                          <p:stCondLst>
                                            <p:cond delay="0"/>
                                          </p:stCondLst>
                                        </p:cTn>
                                        <p:tgtEl>
                                          <p:spTgt spid="16394"/>
                                        </p:tgtEl>
                                        <p:attrNameLst>
                                          <p:attrName>style.visibility</p:attrName>
                                        </p:attrNameLst>
                                      </p:cBhvr>
                                      <p:to>
                                        <p:strVal val="visible"/>
                                      </p:to>
                                    </p:set>
                                    <p:animEffect transition="in" filter="strips(upRight)">
                                      <p:cBhvr>
                                        <p:cTn id="10" dur="500"/>
                                        <p:tgtEl>
                                          <p:spTgt spid="16394"/>
                                        </p:tgtEl>
                                      </p:cBhvr>
                                    </p:animEffect>
                                  </p:childTnLst>
                                </p:cTn>
                              </p:par>
                            </p:childTnLst>
                          </p:cTn>
                        </p:par>
                      </p:childTnLst>
                    </p:cTn>
                  </p:par>
                  <p:par>
                    <p:cTn id="11" fill="hold">
                      <p:stCondLst>
                        <p:cond delay="indefinite"/>
                      </p:stCondLst>
                      <p:childTnLst>
                        <p:par>
                          <p:cTn id="12" fill="hold">
                            <p:stCondLst>
                              <p:cond delay="0"/>
                            </p:stCondLst>
                            <p:childTnLst>
                              <p:par>
                                <p:cTn id="13" presetID="18" presetClass="entr" presetSubtype="3" fill="hold" grpId="0" nodeType="clickEffect">
                                  <p:stCondLst>
                                    <p:cond delay="0"/>
                                  </p:stCondLst>
                                  <p:childTnLst>
                                    <p:set>
                                      <p:cBhvr>
                                        <p:cTn id="14" dur="1" fill="hold">
                                          <p:stCondLst>
                                            <p:cond delay="0"/>
                                          </p:stCondLst>
                                        </p:cTn>
                                        <p:tgtEl>
                                          <p:spTgt spid="16400"/>
                                        </p:tgtEl>
                                        <p:attrNameLst>
                                          <p:attrName>style.visibility</p:attrName>
                                        </p:attrNameLst>
                                      </p:cBhvr>
                                      <p:to>
                                        <p:strVal val="visible"/>
                                      </p:to>
                                    </p:set>
                                    <p:animEffect transition="in" filter="strips(upRight)">
                                      <p:cBhvr>
                                        <p:cTn id="15" dur="500"/>
                                        <p:tgtEl>
                                          <p:spTgt spid="16400"/>
                                        </p:tgtEl>
                                      </p:cBhvr>
                                    </p:animEffect>
                                  </p:childTnLst>
                                </p:cTn>
                              </p:par>
                              <p:par>
                                <p:cTn id="16" presetID="18" presetClass="entr" presetSubtype="3" fill="hold" grpId="0" nodeType="withEffect">
                                  <p:stCondLst>
                                    <p:cond delay="0"/>
                                  </p:stCondLst>
                                  <p:childTnLst>
                                    <p:set>
                                      <p:cBhvr>
                                        <p:cTn id="17" dur="1" fill="hold">
                                          <p:stCondLst>
                                            <p:cond delay="0"/>
                                          </p:stCondLst>
                                        </p:cTn>
                                        <p:tgtEl>
                                          <p:spTgt spid="16393"/>
                                        </p:tgtEl>
                                        <p:attrNameLst>
                                          <p:attrName>style.visibility</p:attrName>
                                        </p:attrNameLst>
                                      </p:cBhvr>
                                      <p:to>
                                        <p:strVal val="visible"/>
                                      </p:to>
                                    </p:set>
                                    <p:animEffect transition="in" filter="strips(upRight)">
                                      <p:cBhvr>
                                        <p:cTn id="18" dur="500"/>
                                        <p:tgtEl>
                                          <p:spTgt spid="16393"/>
                                        </p:tgtEl>
                                      </p:cBhvr>
                                    </p:animEffect>
                                  </p:childTnLst>
                                </p:cTn>
                              </p:par>
                            </p:childTnLst>
                          </p:cTn>
                        </p:par>
                      </p:childTnLst>
                    </p:cTn>
                  </p:par>
                  <p:par>
                    <p:cTn id="19" fill="hold">
                      <p:stCondLst>
                        <p:cond delay="indefinite"/>
                      </p:stCondLst>
                      <p:childTnLst>
                        <p:par>
                          <p:cTn id="20" fill="hold">
                            <p:stCondLst>
                              <p:cond delay="0"/>
                            </p:stCondLst>
                            <p:childTnLst>
                              <p:par>
                                <p:cTn id="21" presetID="18" presetClass="entr" presetSubtype="3" fill="hold" nodeType="clickEffect">
                                  <p:stCondLst>
                                    <p:cond delay="0"/>
                                  </p:stCondLst>
                                  <p:childTnLst>
                                    <p:set>
                                      <p:cBhvr>
                                        <p:cTn id="22" dur="1" fill="hold">
                                          <p:stCondLst>
                                            <p:cond delay="0"/>
                                          </p:stCondLst>
                                        </p:cTn>
                                        <p:tgtEl>
                                          <p:spTgt spid="16402"/>
                                        </p:tgtEl>
                                        <p:attrNameLst>
                                          <p:attrName>style.visibility</p:attrName>
                                        </p:attrNameLst>
                                      </p:cBhvr>
                                      <p:to>
                                        <p:strVal val="visible"/>
                                      </p:to>
                                    </p:set>
                                    <p:animEffect transition="in" filter="strips(upRight)">
                                      <p:cBhvr>
                                        <p:cTn id="23" dur="500"/>
                                        <p:tgtEl>
                                          <p:spTgt spid="16402"/>
                                        </p:tgtEl>
                                      </p:cBhvr>
                                    </p:animEffect>
                                  </p:childTnLst>
                                </p:cTn>
                              </p:par>
                              <p:par>
                                <p:cTn id="24" presetID="18" presetClass="entr" presetSubtype="3" fill="hold" nodeType="withEffect">
                                  <p:stCondLst>
                                    <p:cond delay="0"/>
                                  </p:stCondLst>
                                  <p:childTnLst>
                                    <p:set>
                                      <p:cBhvr>
                                        <p:cTn id="25" dur="1" fill="hold">
                                          <p:stCondLst>
                                            <p:cond delay="0"/>
                                          </p:stCondLst>
                                        </p:cTn>
                                        <p:tgtEl>
                                          <p:spTgt spid="16413"/>
                                        </p:tgtEl>
                                        <p:attrNameLst>
                                          <p:attrName>style.visibility</p:attrName>
                                        </p:attrNameLst>
                                      </p:cBhvr>
                                      <p:to>
                                        <p:strVal val="visible"/>
                                      </p:to>
                                    </p:set>
                                    <p:animEffect transition="in" filter="strips(upRight)">
                                      <p:cBhvr>
                                        <p:cTn id="26" dur="500"/>
                                        <p:tgtEl>
                                          <p:spTgt spid="16413"/>
                                        </p:tgtEl>
                                      </p:cBhvr>
                                    </p:animEffect>
                                  </p:childTnLst>
                                </p:cTn>
                              </p:par>
                            </p:childTnLst>
                          </p:cTn>
                        </p:par>
                      </p:childTnLst>
                    </p:cTn>
                  </p:par>
                  <p:par>
                    <p:cTn id="27" fill="hold">
                      <p:stCondLst>
                        <p:cond delay="indefinite"/>
                      </p:stCondLst>
                      <p:childTnLst>
                        <p:par>
                          <p:cTn id="28" fill="hold">
                            <p:stCondLst>
                              <p:cond delay="0"/>
                            </p:stCondLst>
                            <p:childTnLst>
                              <p:par>
                                <p:cTn id="29" presetID="18" presetClass="entr" presetSubtype="3" fill="hold" nodeType="clickEffect">
                                  <p:stCondLst>
                                    <p:cond delay="0"/>
                                  </p:stCondLst>
                                  <p:childTnLst>
                                    <p:set>
                                      <p:cBhvr>
                                        <p:cTn id="30" dur="1" fill="hold">
                                          <p:stCondLst>
                                            <p:cond delay="0"/>
                                          </p:stCondLst>
                                        </p:cTn>
                                        <p:tgtEl>
                                          <p:spTgt spid="16405"/>
                                        </p:tgtEl>
                                        <p:attrNameLst>
                                          <p:attrName>style.visibility</p:attrName>
                                        </p:attrNameLst>
                                      </p:cBhvr>
                                      <p:to>
                                        <p:strVal val="visible"/>
                                      </p:to>
                                    </p:set>
                                    <p:animEffect transition="in" filter="strips(upRight)">
                                      <p:cBhvr>
                                        <p:cTn id="31" dur="500"/>
                                        <p:tgtEl>
                                          <p:spTgt spid="16405"/>
                                        </p:tgtEl>
                                      </p:cBhvr>
                                    </p:animEffect>
                                  </p:childTnLst>
                                </p:cTn>
                              </p:par>
                              <p:par>
                                <p:cTn id="32" presetID="18" presetClass="entr" presetSubtype="3" fill="hold" nodeType="withEffect">
                                  <p:stCondLst>
                                    <p:cond delay="0"/>
                                  </p:stCondLst>
                                  <p:childTnLst>
                                    <p:set>
                                      <p:cBhvr>
                                        <p:cTn id="33" dur="1" fill="hold">
                                          <p:stCondLst>
                                            <p:cond delay="0"/>
                                          </p:stCondLst>
                                        </p:cTn>
                                        <p:tgtEl>
                                          <p:spTgt spid="16388"/>
                                        </p:tgtEl>
                                        <p:attrNameLst>
                                          <p:attrName>style.visibility</p:attrName>
                                        </p:attrNameLst>
                                      </p:cBhvr>
                                      <p:to>
                                        <p:strVal val="visible"/>
                                      </p:to>
                                    </p:set>
                                    <p:animEffect transition="in" filter="strips(upRight)">
                                      <p:cBhvr>
                                        <p:cTn id="34" dur="500"/>
                                        <p:tgtEl>
                                          <p:spTgt spid="16388"/>
                                        </p:tgtEl>
                                      </p:cBhvr>
                                    </p:animEffect>
                                  </p:childTnLst>
                                </p:cTn>
                              </p:par>
                            </p:childTnLst>
                          </p:cTn>
                        </p:par>
                      </p:childTnLst>
                    </p:cTn>
                  </p:par>
                  <p:par>
                    <p:cTn id="35" fill="hold">
                      <p:stCondLst>
                        <p:cond delay="indefinite"/>
                      </p:stCondLst>
                      <p:childTnLst>
                        <p:par>
                          <p:cTn id="36" fill="hold">
                            <p:stCondLst>
                              <p:cond delay="0"/>
                            </p:stCondLst>
                            <p:childTnLst>
                              <p:par>
                                <p:cTn id="37" presetID="18" presetClass="entr" presetSubtype="3" fill="hold" grpId="0" nodeType="clickEffect">
                                  <p:stCondLst>
                                    <p:cond delay="0"/>
                                  </p:stCondLst>
                                  <p:childTnLst>
                                    <p:set>
                                      <p:cBhvr>
                                        <p:cTn id="38" dur="1" fill="hold">
                                          <p:stCondLst>
                                            <p:cond delay="0"/>
                                          </p:stCondLst>
                                        </p:cTn>
                                        <p:tgtEl>
                                          <p:spTgt spid="16418"/>
                                        </p:tgtEl>
                                        <p:attrNameLst>
                                          <p:attrName>style.visibility</p:attrName>
                                        </p:attrNameLst>
                                      </p:cBhvr>
                                      <p:to>
                                        <p:strVal val="visible"/>
                                      </p:to>
                                    </p:set>
                                    <p:animEffect transition="in" filter="strips(upRight)">
                                      <p:cBhvr>
                                        <p:cTn id="39" dur="500"/>
                                        <p:tgtEl>
                                          <p:spTgt spid="16418"/>
                                        </p:tgtEl>
                                      </p:cBhvr>
                                    </p:animEffect>
                                  </p:childTnLst>
                                </p:cTn>
                              </p:par>
                              <p:par>
                                <p:cTn id="40" presetID="18" presetClass="entr" presetSubtype="3" fill="hold" grpId="0" nodeType="withEffect">
                                  <p:stCondLst>
                                    <p:cond delay="0"/>
                                  </p:stCondLst>
                                  <p:childTnLst>
                                    <p:set>
                                      <p:cBhvr>
                                        <p:cTn id="41" dur="1" fill="hold">
                                          <p:stCondLst>
                                            <p:cond delay="0"/>
                                          </p:stCondLst>
                                        </p:cTn>
                                        <p:tgtEl>
                                          <p:spTgt spid="16419"/>
                                        </p:tgtEl>
                                        <p:attrNameLst>
                                          <p:attrName>style.visibility</p:attrName>
                                        </p:attrNameLst>
                                      </p:cBhvr>
                                      <p:to>
                                        <p:strVal val="visible"/>
                                      </p:to>
                                    </p:set>
                                    <p:animEffect transition="in" filter="strips(upRight)">
                                      <p:cBhvr>
                                        <p:cTn id="42" dur="500"/>
                                        <p:tgtEl>
                                          <p:spTgt spid="16419"/>
                                        </p:tgtEl>
                                      </p:cBhvr>
                                    </p:animEffect>
                                  </p:childTnLst>
                                </p:cTn>
                              </p:par>
                              <p:par>
                                <p:cTn id="43" presetID="18" presetClass="entr" presetSubtype="3" fill="hold" nodeType="withEffect">
                                  <p:stCondLst>
                                    <p:cond delay="0"/>
                                  </p:stCondLst>
                                  <p:childTnLst>
                                    <p:set>
                                      <p:cBhvr>
                                        <p:cTn id="44" dur="1" fill="hold">
                                          <p:stCondLst>
                                            <p:cond delay="0"/>
                                          </p:stCondLst>
                                        </p:cTn>
                                        <p:tgtEl>
                                          <p:spTgt spid="16410"/>
                                        </p:tgtEl>
                                        <p:attrNameLst>
                                          <p:attrName>style.visibility</p:attrName>
                                        </p:attrNameLst>
                                      </p:cBhvr>
                                      <p:to>
                                        <p:strVal val="visible"/>
                                      </p:to>
                                    </p:set>
                                    <p:animEffect transition="in" filter="strips(upRight)">
                                      <p:cBhvr>
                                        <p:cTn id="45" dur="500"/>
                                        <p:tgtEl>
                                          <p:spTgt spid="16410"/>
                                        </p:tgtEl>
                                      </p:cBhvr>
                                    </p:animEffect>
                                  </p:childTnLst>
                                </p:cTn>
                              </p:par>
                            </p:childTnLst>
                          </p:cTn>
                        </p:par>
                      </p:childTnLst>
                    </p:cTn>
                  </p:par>
                  <p:par>
                    <p:cTn id="46" fill="hold">
                      <p:stCondLst>
                        <p:cond delay="indefinite"/>
                      </p:stCondLst>
                      <p:childTnLst>
                        <p:par>
                          <p:cTn id="47" fill="hold">
                            <p:stCondLst>
                              <p:cond delay="0"/>
                            </p:stCondLst>
                            <p:childTnLst>
                              <p:par>
                                <p:cTn id="48" presetID="12" presetClass="entr" presetSubtype="4" fill="hold" grpId="0" nodeType="clickEffect">
                                  <p:stCondLst>
                                    <p:cond delay="0"/>
                                  </p:stCondLst>
                                  <p:childTnLst>
                                    <p:set>
                                      <p:cBhvr>
                                        <p:cTn id="49" dur="1" fill="hold">
                                          <p:stCondLst>
                                            <p:cond delay="0"/>
                                          </p:stCondLst>
                                        </p:cTn>
                                        <p:tgtEl>
                                          <p:spTgt spid="16421"/>
                                        </p:tgtEl>
                                        <p:attrNameLst>
                                          <p:attrName>style.visibility</p:attrName>
                                        </p:attrNameLst>
                                      </p:cBhvr>
                                      <p:to>
                                        <p:strVal val="visible"/>
                                      </p:to>
                                    </p:set>
                                    <p:animEffect transition="in" filter="slide(fromBottom)">
                                      <p:cBhvr>
                                        <p:cTn id="50" dur="500"/>
                                        <p:tgtEl>
                                          <p:spTgt spid="16421"/>
                                        </p:tgtEl>
                                      </p:cBhvr>
                                    </p:animEffect>
                                  </p:childTnLst>
                                </p:cTn>
                              </p:par>
                            </p:childTnLst>
                          </p:cTn>
                        </p:par>
                        <p:par>
                          <p:cTn id="51" fill="hold">
                            <p:stCondLst>
                              <p:cond delay="500"/>
                            </p:stCondLst>
                            <p:childTnLst>
                              <p:par>
                                <p:cTn id="52" presetID="9" presetClass="entr" presetSubtype="0" fill="hold" grpId="0" nodeType="afterEffect">
                                  <p:stCondLst>
                                    <p:cond delay="0"/>
                                  </p:stCondLst>
                                  <p:childTnLst>
                                    <p:set>
                                      <p:cBhvr>
                                        <p:cTn id="53" dur="1" fill="hold">
                                          <p:stCondLst>
                                            <p:cond delay="0"/>
                                          </p:stCondLst>
                                        </p:cTn>
                                        <p:tgtEl>
                                          <p:spTgt spid="16420">
                                            <p:txEl>
                                              <p:pRg st="0" end="0"/>
                                            </p:txEl>
                                          </p:spTgt>
                                        </p:tgtEl>
                                        <p:attrNameLst>
                                          <p:attrName>style.visibility</p:attrName>
                                        </p:attrNameLst>
                                      </p:cBhvr>
                                      <p:to>
                                        <p:strVal val="visible"/>
                                      </p:to>
                                    </p:set>
                                    <p:animEffect transition="in" filter="dissolve">
                                      <p:cBhvr>
                                        <p:cTn id="54" dur="500"/>
                                        <p:tgtEl>
                                          <p:spTgt spid="16420">
                                            <p:txEl>
                                              <p:pRg st="0" end="0"/>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3" presetClass="entr" presetSubtype="16" fill="hold" grpId="0" nodeType="clickEffect">
                                  <p:stCondLst>
                                    <p:cond delay="0"/>
                                  </p:stCondLst>
                                  <p:childTnLst>
                                    <p:set>
                                      <p:cBhvr>
                                        <p:cTn id="58" dur="1" fill="hold">
                                          <p:stCondLst>
                                            <p:cond delay="0"/>
                                          </p:stCondLst>
                                        </p:cTn>
                                        <p:tgtEl>
                                          <p:spTgt spid="16422"/>
                                        </p:tgtEl>
                                        <p:attrNameLst>
                                          <p:attrName>style.visibility</p:attrName>
                                        </p:attrNameLst>
                                      </p:cBhvr>
                                      <p:to>
                                        <p:strVal val="visible"/>
                                      </p:to>
                                    </p:set>
                                    <p:anim calcmode="lin" valueType="num">
                                      <p:cBhvr>
                                        <p:cTn id="59" dur="500" fill="hold"/>
                                        <p:tgtEl>
                                          <p:spTgt spid="16422"/>
                                        </p:tgtEl>
                                        <p:attrNameLst>
                                          <p:attrName>ppt_w</p:attrName>
                                        </p:attrNameLst>
                                      </p:cBhvr>
                                      <p:tavLst>
                                        <p:tav tm="0">
                                          <p:val>
                                            <p:fltVal val="0"/>
                                          </p:val>
                                        </p:tav>
                                        <p:tav tm="100000">
                                          <p:val>
                                            <p:strVal val="#ppt_w"/>
                                          </p:val>
                                        </p:tav>
                                      </p:tavLst>
                                    </p:anim>
                                    <p:anim calcmode="lin" valueType="num">
                                      <p:cBhvr>
                                        <p:cTn id="60" dur="500" fill="hold"/>
                                        <p:tgtEl>
                                          <p:spTgt spid="16422"/>
                                        </p:tgtEl>
                                        <p:attrNameLst>
                                          <p:attrName>ppt_h</p:attrName>
                                        </p:attrNameLst>
                                      </p:cBhvr>
                                      <p:tavLst>
                                        <p:tav tm="0">
                                          <p:val>
                                            <p:fltVal val="0"/>
                                          </p:val>
                                        </p:tav>
                                        <p:tav tm="100000">
                                          <p:val>
                                            <p:strVal val="#ppt_h"/>
                                          </p:val>
                                        </p:tav>
                                      </p:tavLst>
                                    </p:anim>
                                  </p:childTnLst>
                                </p:cTn>
                              </p:par>
                            </p:childTnLst>
                          </p:cTn>
                        </p:par>
                      </p:childTnLst>
                    </p:cTn>
                  </p:par>
                  <p:par>
                    <p:cTn id="61" fill="hold">
                      <p:stCondLst>
                        <p:cond delay="indefinite"/>
                      </p:stCondLst>
                      <p:childTnLst>
                        <p:par>
                          <p:cTn id="62" fill="hold">
                            <p:stCondLst>
                              <p:cond delay="0"/>
                            </p:stCondLst>
                            <p:childTnLst>
                              <p:par>
                                <p:cTn id="63" presetID="23" presetClass="entr" presetSubtype="16" fill="hold" grpId="0" nodeType="clickEffect">
                                  <p:stCondLst>
                                    <p:cond delay="0"/>
                                  </p:stCondLst>
                                  <p:childTnLst>
                                    <p:set>
                                      <p:cBhvr>
                                        <p:cTn id="64" dur="1" fill="hold">
                                          <p:stCondLst>
                                            <p:cond delay="0"/>
                                          </p:stCondLst>
                                        </p:cTn>
                                        <p:tgtEl>
                                          <p:spTgt spid="16423"/>
                                        </p:tgtEl>
                                        <p:attrNameLst>
                                          <p:attrName>style.visibility</p:attrName>
                                        </p:attrNameLst>
                                      </p:cBhvr>
                                      <p:to>
                                        <p:strVal val="visible"/>
                                      </p:to>
                                    </p:set>
                                    <p:anim calcmode="lin" valueType="num">
                                      <p:cBhvr>
                                        <p:cTn id="65" dur="500" fill="hold"/>
                                        <p:tgtEl>
                                          <p:spTgt spid="16423"/>
                                        </p:tgtEl>
                                        <p:attrNameLst>
                                          <p:attrName>ppt_w</p:attrName>
                                        </p:attrNameLst>
                                      </p:cBhvr>
                                      <p:tavLst>
                                        <p:tav tm="0">
                                          <p:val>
                                            <p:fltVal val="0"/>
                                          </p:val>
                                        </p:tav>
                                        <p:tav tm="100000">
                                          <p:val>
                                            <p:strVal val="#ppt_w"/>
                                          </p:val>
                                        </p:tav>
                                      </p:tavLst>
                                    </p:anim>
                                    <p:anim calcmode="lin" valueType="num">
                                      <p:cBhvr>
                                        <p:cTn id="66" dur="500" fill="hold"/>
                                        <p:tgtEl>
                                          <p:spTgt spid="16423"/>
                                        </p:tgtEl>
                                        <p:attrNameLst>
                                          <p:attrName>ppt_h</p:attrName>
                                        </p:attrNameLst>
                                      </p:cBhvr>
                                      <p:tavLst>
                                        <p:tav tm="0">
                                          <p:val>
                                            <p:fltVal val="0"/>
                                          </p:val>
                                        </p:tav>
                                        <p:tav tm="100000">
                                          <p:val>
                                            <p:strVal val="#ppt_h"/>
                                          </p:val>
                                        </p:tav>
                                      </p:tavLst>
                                    </p:anim>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16417"/>
                                        </p:tgtEl>
                                        <p:attrNameLst>
                                          <p:attrName>style.visibility</p:attrName>
                                        </p:attrNameLst>
                                      </p:cBhvr>
                                      <p:to>
                                        <p:strVal val="visible"/>
                                      </p:to>
                                    </p:set>
                                  </p:childTnLst>
                                </p:cTn>
                              </p:par>
                            </p:childTnLst>
                          </p:cTn>
                        </p:par>
                        <p:par>
                          <p:cTn id="71" fill="hold">
                            <p:stCondLst>
                              <p:cond delay="500"/>
                            </p:stCondLst>
                            <p:childTnLst>
                              <p:par>
                                <p:cTn id="72" presetID="1" presetClass="entr" presetSubtype="0" fill="hold" grpId="0" nodeType="afterEffect">
                                  <p:stCondLst>
                                    <p:cond delay="0"/>
                                  </p:stCondLst>
                                  <p:childTnLst>
                                    <p:set>
                                      <p:cBhvr>
                                        <p:cTn id="73" dur="1" fill="hold">
                                          <p:stCondLst>
                                            <p:cond delay="499"/>
                                          </p:stCondLst>
                                        </p:cTn>
                                        <p:tgtEl>
                                          <p:spTgt spid="16416"/>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2" presetClass="entr" presetSubtype="4" fill="hold" grpId="0" nodeType="clickEffect">
                                  <p:stCondLst>
                                    <p:cond delay="0"/>
                                  </p:stCondLst>
                                  <p:childTnLst>
                                    <p:set>
                                      <p:cBhvr>
                                        <p:cTn id="77" dur="1" fill="hold">
                                          <p:stCondLst>
                                            <p:cond delay="0"/>
                                          </p:stCondLst>
                                        </p:cTn>
                                        <p:tgtEl>
                                          <p:spTgt spid="16424"/>
                                        </p:tgtEl>
                                        <p:attrNameLst>
                                          <p:attrName>style.visibility</p:attrName>
                                        </p:attrNameLst>
                                      </p:cBhvr>
                                      <p:to>
                                        <p:strVal val="visible"/>
                                      </p:to>
                                    </p:set>
                                    <p:animEffect transition="in" filter="slide(fromBottom)">
                                      <p:cBhvr>
                                        <p:cTn id="78" dur="500"/>
                                        <p:tgtEl>
                                          <p:spTgt spid="16424"/>
                                        </p:tgtEl>
                                      </p:cBhvr>
                                    </p:animEffect>
                                  </p:childTnLst>
                                </p:cTn>
                              </p:par>
                            </p:childTnLst>
                          </p:cTn>
                        </p:par>
                      </p:childTnLst>
                    </p:cTn>
                  </p:par>
                  <p:par>
                    <p:cTn id="79" fill="hold">
                      <p:stCondLst>
                        <p:cond delay="indefinite"/>
                      </p:stCondLst>
                      <p:childTnLst>
                        <p:par>
                          <p:cTn id="80" fill="hold">
                            <p:stCondLst>
                              <p:cond delay="0"/>
                            </p:stCondLst>
                            <p:childTnLst>
                              <p:par>
                                <p:cTn id="81" presetID="12" presetClass="entr" presetSubtype="4" fill="hold" grpId="0" nodeType="clickEffect">
                                  <p:stCondLst>
                                    <p:cond delay="0"/>
                                  </p:stCondLst>
                                  <p:childTnLst>
                                    <p:set>
                                      <p:cBhvr>
                                        <p:cTn id="82" dur="1" fill="hold">
                                          <p:stCondLst>
                                            <p:cond delay="0"/>
                                          </p:stCondLst>
                                        </p:cTn>
                                        <p:tgtEl>
                                          <p:spTgt spid="16425"/>
                                        </p:tgtEl>
                                        <p:attrNameLst>
                                          <p:attrName>style.visibility</p:attrName>
                                        </p:attrNameLst>
                                      </p:cBhvr>
                                      <p:to>
                                        <p:strVal val="visible"/>
                                      </p:to>
                                    </p:set>
                                    <p:animEffect transition="in" filter="slide(fromBottom)">
                                      <p:cBhvr>
                                        <p:cTn id="83" dur="500"/>
                                        <p:tgtEl>
                                          <p:spTgt spid="164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3" grpId="0"/>
      <p:bldP spid="16394" grpId="0"/>
      <p:bldP spid="16400" grpId="0"/>
      <p:bldP spid="16401" grpId="0"/>
      <p:bldP spid="16416" grpId="0" autoUpdateAnimBg="0"/>
      <p:bldP spid="16417" grpId="0" autoUpdateAnimBg="0"/>
      <p:bldP spid="16418" grpId="0" animBg="1"/>
      <p:bldP spid="16419" grpId="0" animBg="1"/>
      <p:bldP spid="16420" grpId="0" build="p" autoUpdateAnimBg="0"/>
      <p:bldP spid="16421" grpId="0"/>
      <p:bldP spid="16422" grpId="0"/>
      <p:bldP spid="16423" grpId="0"/>
      <p:bldP spid="16424" grpId="0"/>
      <p:bldP spid="16425" grpId="0"/>
    </p:bldLst>
  </p:timing>
</p:sld>
</file>

<file path=ppt/theme/theme1.xml><?xml version="1.0" encoding="utf-8"?>
<a:theme xmlns:a="http://schemas.openxmlformats.org/drawingml/2006/main" name="Default Design">
  <a:themeElements>
    <a:clrScheme name="Default Design 2">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华文新魏"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华文新魏" pitchFamily="2" charset="-122"/>
          </a:defRPr>
        </a:defPPr>
      </a:lstStyle>
    </a:lnDef>
  </a:objectDefaults>
  <a:extraClrSchemeLst>
    <a:extraClrScheme>
      <a:clrScheme name="Default Design 1">
        <a:dk1>
          <a:srgbClr val="000000"/>
        </a:dk1>
        <a:lt1>
          <a:srgbClr val="FFFFFF"/>
        </a:lt1>
        <a:dk2>
          <a:srgbClr val="142288"/>
        </a:dk2>
        <a:lt2>
          <a:srgbClr val="C0C0C0"/>
        </a:lt2>
        <a:accent1>
          <a:srgbClr val="39998E"/>
        </a:accent1>
        <a:accent2>
          <a:srgbClr val="14CAEE"/>
        </a:accent2>
        <a:accent3>
          <a:srgbClr val="FFFFFF"/>
        </a:accent3>
        <a:accent4>
          <a:srgbClr val="000000"/>
        </a:accent4>
        <a:accent5>
          <a:srgbClr val="AECAC6"/>
        </a:accent5>
        <a:accent6>
          <a:srgbClr val="11B7D8"/>
        </a:accent6>
        <a:hlink>
          <a:srgbClr val="8963E9"/>
        </a:hlink>
        <a:folHlink>
          <a:srgbClr val="3067B8"/>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124458"/>
        </a:dk2>
        <a:lt2>
          <a:srgbClr val="C0C0C0"/>
        </a:lt2>
        <a:accent1>
          <a:srgbClr val="98C13D"/>
        </a:accent1>
        <a:accent2>
          <a:srgbClr val="40BAD2"/>
        </a:accent2>
        <a:accent3>
          <a:srgbClr val="FFFFFF"/>
        </a:accent3>
        <a:accent4>
          <a:srgbClr val="000000"/>
        </a:accent4>
        <a:accent5>
          <a:srgbClr val="CADDAF"/>
        </a:accent5>
        <a:accent6>
          <a:srgbClr val="39A8BE"/>
        </a:accent6>
        <a:hlink>
          <a:srgbClr val="715EE6"/>
        </a:hlink>
        <a:folHlink>
          <a:srgbClr val="238DD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213TGp_natural_light_v2</Template>
  <TotalTime>778</TotalTime>
  <Words>2438</Words>
  <Application>Microsoft Office PowerPoint</Application>
  <PresentationFormat>全屏显示(4:3)</PresentationFormat>
  <Paragraphs>466</Paragraphs>
  <Slides>46</Slides>
  <Notes>13</Notes>
  <HiddenSlides>0</HiddenSlides>
  <MMClips>1</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46</vt:i4>
      </vt:variant>
    </vt:vector>
  </HeadingPairs>
  <TitlesOfParts>
    <vt:vector size="48" baseType="lpstr">
      <vt:lpstr>Default Design</vt:lpstr>
      <vt:lpstr>Photo Editor 照片</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“双非”自由组合产生配子种类及自交后代情况</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187</cp:revision>
  <dcterms:created xsi:type="dcterms:W3CDTF">2006-03-09T13:09:23Z</dcterms:created>
  <dcterms:modified xsi:type="dcterms:W3CDTF">2012-05-14T01:06:16Z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