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57CEF-7DEA-4A50-9A05-620091F2A9CB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E97C2-3914-4415-8849-F6FB65FA0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7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EFF03-2DF2-4978-81EB-9CB80FC917B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0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0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9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9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1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4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BE69-BD10-4544-9C85-D6DAC865E578}" type="datetimeFigureOut">
              <a:rPr lang="zh-CN" altLang="en-US" smtClean="0"/>
              <a:t>2015-04-21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B663-3D2B-4FD3-8457-C49A7562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9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slide" Target="slide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.baidu.com/i?ct=503316480&amp;z=404760101&amp;tn=baiduimagedetail&amp;word=&#27431;&#38451;&#20462;&amp;in=16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WordArt 6"/>
          <p:cNvSpPr>
            <a:spLocks noChangeArrowheads="1" noChangeShapeType="1" noTextEdit="1"/>
          </p:cNvSpPr>
          <p:nvPr/>
        </p:nvSpPr>
        <p:spPr bwMode="auto">
          <a:xfrm>
            <a:off x="1259632" y="1484784"/>
            <a:ext cx="6553200" cy="2611438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zh-CN" altLang="en-US" sz="4400" b="1" kern="10" spc="-44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隶书"/>
              </a:rPr>
              <a:t>与尹师鲁第一书</a:t>
            </a:r>
          </a:p>
        </p:txBody>
      </p:sp>
    </p:spTree>
    <p:extLst>
      <p:ext uri="{BB962C8B-B14F-4D97-AF65-F5344CB8AC3E}">
        <p14:creationId xmlns:p14="http://schemas.microsoft.com/office/powerpoint/2010/main" val="18409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0"/>
            <a:ext cx="4032250" cy="7921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第二段：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836712"/>
            <a:ext cx="8449816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      </a:t>
            </a:r>
            <a:r>
              <a:rPr lang="zh-CN" altLang="en-US" sz="2400" b="1" dirty="0" smtClean="0"/>
              <a:t>我</a:t>
            </a:r>
            <a:r>
              <a:rPr lang="zh-CN" altLang="en-US" sz="2400" b="1" dirty="0"/>
              <a:t>离开京城的时候，吏役百般严厉催促，比不上都促你离京的人有德行有礼节，让我惶恐不知该做什么。</a:t>
            </a:r>
            <a:r>
              <a:rPr lang="zh-CN" altLang="en-US" sz="2400" b="1" dirty="0">
                <a:solidFill>
                  <a:srgbClr val="FF66CC"/>
                </a:solidFill>
              </a:rPr>
              <a:t>因此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又没有在京城给你回信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只能</a:t>
            </a:r>
            <a:r>
              <a:rPr lang="zh-CN" altLang="en-US" sz="2400" b="1" dirty="0">
                <a:solidFill>
                  <a:srgbClr val="FF66CC"/>
                </a:solidFill>
              </a:rPr>
              <a:t>嘱托</a:t>
            </a:r>
            <a:r>
              <a:rPr lang="zh-CN" altLang="en-US" sz="2400" b="1" dirty="0"/>
              <a:t>王拱辰给你写信时附上我欧阳修的意思，</a:t>
            </a:r>
            <a:r>
              <a:rPr lang="zh-CN" altLang="en-US" sz="2400" b="1" dirty="0">
                <a:solidFill>
                  <a:srgbClr val="006699"/>
                </a:solidFill>
              </a:rPr>
              <a:t>随后我就出发向西行了。</a:t>
            </a:r>
            <a:r>
              <a:rPr lang="zh-CN" altLang="en-US" sz="2400" b="1" dirty="0"/>
              <a:t>当初我打算从陆路前往夷陵，</a:t>
            </a:r>
            <a:r>
              <a:rPr lang="zh-CN" altLang="en-US" sz="2400" b="1" dirty="0">
                <a:solidFill>
                  <a:srgbClr val="FF66CC"/>
                </a:solidFill>
              </a:rPr>
              <a:t>因为</a:t>
            </a:r>
            <a:r>
              <a:rPr lang="zh-CN" altLang="en-US" sz="2400" b="1" dirty="0"/>
              <a:t>天气太热，加上无马可骑，才改为水路舟行。顺着流汴河</a:t>
            </a:r>
            <a:r>
              <a:rPr lang="zh-CN" altLang="en-US" sz="2400" b="1" dirty="0">
                <a:solidFill>
                  <a:srgbClr val="FF66CC"/>
                </a:solidFill>
              </a:rPr>
              <a:t>渡过</a:t>
            </a:r>
            <a:r>
              <a:rPr lang="zh-CN" altLang="en-US" sz="2400" b="1" dirty="0"/>
              <a:t>淮河，经过大江，共走过五千里，经过一百一十天才到达江陵府。在路上没有寄信的地方，不知道王拱辰是否给你写信说明我的心意？</a:t>
            </a:r>
            <a:br>
              <a:rPr lang="zh-CN" altLang="en-US" sz="2400" b="1" dirty="0"/>
            </a:br>
            <a:endParaRPr lang="zh-CN" altLang="en-US" sz="2400" b="1" dirty="0"/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2591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2160364" cy="629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及来此问荆人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云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去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郢止两程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方喜得作书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奉问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又见家兄言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有人见师鲁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过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襄州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今在郢久矣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师鲁欢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不问可知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所渴欲问者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别后安否 ？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及家人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处之如何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莫苦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相尤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否？ 六郎旧疾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平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否？ 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244408" y="246361"/>
            <a:ext cx="73342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</a:rPr>
              <a:t>第三段：喜得作书奉问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123727" y="5042827"/>
            <a:ext cx="66247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 等</a:t>
            </a:r>
            <a:r>
              <a:rPr kumimoji="1" lang="zh-CN" altLang="en-US" sz="2400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我来到这儿问当地人，他们说距离颖州只有两天的路程，我这才高兴地赶忙给你写信来问候。 </a:t>
            </a:r>
            <a:endParaRPr lang="zh-CN" altLang="en-US" sz="2400" dirty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3762" y="5877272"/>
            <a:ext cx="60847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 以及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家里人如何看待这件事，不会有人苦苦埋怨你吧？六郎的旧病痊愈了吗？</a:t>
            </a:r>
          </a:p>
        </p:txBody>
      </p:sp>
      <p:sp>
        <p:nvSpPr>
          <p:cNvPr id="2" name="矩形 1"/>
          <p:cNvSpPr/>
          <p:nvPr/>
        </p:nvSpPr>
        <p:spPr>
          <a:xfrm>
            <a:off x="3203848" y="27790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去：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499992" y="29546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距离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03848" y="76024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499992" y="78093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来，表目的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265058" y="138361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过：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572000" y="138361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80973" y="198884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计：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632669" y="198883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估计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265058" y="260409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戚：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755530" y="258367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忧愁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243616" y="323881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处之如何：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067942" y="323881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如何看待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299891" y="385996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相尤：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901704" y="386104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埋怨你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397007" y="443711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平：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819023" y="443711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痊愈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0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/>
      <p:bldP spid="53252" grpId="0"/>
      <p:bldP spid="53253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第三段：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b="1" dirty="0"/>
              <a:t>等到来到这里问当地人，他们说这里距离郢州</a:t>
            </a:r>
            <a:r>
              <a:rPr lang="zh-CN" altLang="en-US" b="1" dirty="0">
                <a:solidFill>
                  <a:srgbClr val="FF66CC"/>
                </a:solidFill>
              </a:rPr>
              <a:t>只有两天路程</a:t>
            </a:r>
            <a:r>
              <a:rPr lang="zh-CN" altLang="en-US" b="1" dirty="0"/>
              <a:t>，才高兴能够写封信奉上我的问候。又见到我的家兄，说有人见你到了襄州，估计现在回到郢州时间</a:t>
            </a:r>
            <a:r>
              <a:rPr lang="zh-CN" altLang="en-US" b="1" dirty="0" smtClean="0"/>
              <a:t>长了。</a:t>
            </a:r>
            <a:r>
              <a:rPr lang="zh-CN" altLang="en-US" b="1" dirty="0"/>
              <a:t>你是喜是忧我不问也知道，急于知道的是你别后是否平安？以及家人在此生活怎样不会十分埋怨吧？六郎旧病好了没有？</a:t>
            </a:r>
            <a:br>
              <a:rPr lang="zh-CN" altLang="en-US" b="1" dirty="0"/>
            </a:b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337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2448396" cy="632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宋体" pitchFamily="2" charset="-122"/>
              </a:rPr>
              <a:t>　</a:t>
            </a:r>
            <a:r>
              <a:rPr kumimoji="1"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修行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虽久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然江湖皆昔所游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往往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有亲旧留连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又不遇恶风水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老母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术者言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果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此行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幸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又闻夷陵有米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面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鱼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如京洛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又有梨栗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桔柚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大笋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茶壃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皆可饮食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益相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喜贺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昨日因参转运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作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庭趋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始觉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身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是县令矣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其余皆如昔时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8274686" y="207964"/>
            <a:ext cx="701675" cy="645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400" b="1" dirty="0">
                <a:latin typeface="Times New Roman" pitchFamily="18" charset="0"/>
                <a:ea typeface="华文宋体" pitchFamily="2" charset="-122"/>
              </a:rPr>
              <a:t>第四段：此行甚幸，让朋友勿挂。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729508" y="4247426"/>
            <a:ext cx="55149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我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的行程虽然漫长，但这些水路都是我往日曾游历过的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处处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有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亲戚和老朋友款待，又没有遇见大风大浪．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563667" y="5435487"/>
            <a:ext cx="5648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 昨天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，因为去参拜转运使，行了下级对上级的礼节，方觉得自己是被贬为县令了。其他的倒是和过去的都一样。 </a:t>
            </a:r>
          </a:p>
        </p:txBody>
      </p:sp>
      <p:sp>
        <p:nvSpPr>
          <p:cNvPr id="2" name="矩形 1"/>
          <p:cNvSpPr/>
          <p:nvPr/>
        </p:nvSpPr>
        <p:spPr>
          <a:xfrm>
            <a:off x="3222766" y="17411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往往：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700673" y="15347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处处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362066" y="67237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用：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828184" y="67237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借用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62066" y="114280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45598" y="1142801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认为，以为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391446" y="156837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893834" y="156837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362066" y="202027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益：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320659" y="324989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庭趋：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471972" y="3271108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古代下级参拜上级的礼节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362066" y="250047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相：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698868" y="241889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一方对另一方的动作，</a:t>
            </a:r>
            <a:endParaRPr kumimoji="1" lang="en-US" altLang="zh-CN" sz="2400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可翻译为“我、你、他”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800388" y="202027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更加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475348" y="375909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身：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955077" y="372480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15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0" grpId="0"/>
      <p:bldP spid="55301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851525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第四段：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en-US" sz="2400" b="1" dirty="0"/>
              <a:t>我的行程虽然时间长，但江湖上到处都有以前交往的朋友，常常有亲朋好友往来，又没有遇到大风大浪，老母亲借用算命先生的话，说这次行程果然是平平安安。又听说夷陵地区出产米、面、鱼，如同京城与洛阳，又盛产梨、栗、橘、柚 大笋、茶叶，都可供饮食，更加值得高兴庆贺。昨天，因为参拜转运使，跪拜节度使，这才令我感到自己就是县令了！其它的情况都和过去一样。</a:t>
            </a:r>
            <a:br>
              <a:rPr lang="zh-CN" altLang="en-US" sz="2400" b="1" dirty="0"/>
            </a:br>
            <a:r>
              <a:rPr lang="zh-CN" altLang="en-US" sz="2400" b="1" dirty="0"/>
              <a:t/>
            </a:r>
            <a:br>
              <a:rPr lang="zh-CN" altLang="en-US" sz="2400" b="1" dirty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87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642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ea typeface="华文行楷" pitchFamily="2" charset="-122"/>
              </a:rPr>
              <a:t>学习第一部分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      朗读第一部分，解释下列字词的意思，并翻译本部分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顿首、命、简、见、绐、尤、平、往往</a:t>
            </a:r>
            <a:endParaRPr lang="zh-CN" altLang="en-US" sz="2400" b="1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50825" y="1773238"/>
            <a:ext cx="86407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）我</a:t>
            </a:r>
            <a:r>
              <a:rPr lang="zh-CN" altLang="en-US" sz="2200" b="1">
                <a:solidFill>
                  <a:srgbClr val="CC0000"/>
                </a:solidFill>
              </a:rPr>
              <a:t>磕头</a:t>
            </a:r>
            <a:r>
              <a:rPr lang="zh-CN" altLang="en-US" sz="2200" b="1"/>
              <a:t>请安，师鲁十二兄</a:t>
            </a:r>
            <a:r>
              <a:rPr lang="zh-CN" altLang="en-US" sz="2200" b="1">
                <a:solidFill>
                  <a:srgbClr val="CC0000"/>
                </a:solidFill>
                <a:ea typeface="楷体_GB2312" pitchFamily="49" charset="-122"/>
              </a:rPr>
              <a:t>书记</a:t>
            </a:r>
            <a:r>
              <a:rPr lang="zh-CN" altLang="en-US" sz="2200" b="1"/>
              <a:t>：前不久在京城分手的时候，你吩咐我派人</a:t>
            </a:r>
            <a:r>
              <a:rPr lang="zh-CN" altLang="en-US" sz="2200" b="1">
                <a:solidFill>
                  <a:srgbClr val="CC0000"/>
                </a:solidFill>
              </a:rPr>
              <a:t>到</a:t>
            </a:r>
            <a:r>
              <a:rPr lang="zh-CN" altLang="en-US" sz="2200" b="1"/>
              <a:t>河边相送。我接受你的</a:t>
            </a:r>
            <a:r>
              <a:rPr lang="zh-CN" altLang="en-US" sz="2200" b="1">
                <a:solidFill>
                  <a:srgbClr val="CC0000"/>
                </a:solidFill>
              </a:rPr>
              <a:t>嘱托</a:t>
            </a:r>
            <a:r>
              <a:rPr lang="zh-CN" altLang="en-US" sz="2200" b="1"/>
              <a:t>，派了一个老仆人出城相送，他回来却说没有见到你乘的船只。当天晚上，我收到了你亲手写的</a:t>
            </a:r>
            <a:r>
              <a:rPr lang="zh-CN" altLang="en-US" sz="2200" b="1">
                <a:solidFill>
                  <a:srgbClr val="CC0000"/>
                </a:solidFill>
              </a:rPr>
              <a:t>便条</a:t>
            </a:r>
            <a:r>
              <a:rPr lang="zh-CN" altLang="en-US" sz="2200" b="1"/>
              <a:t>，才知道你停船在河边等待，怪我不派人相送赴约。我这才知道是那个仆人懒得前去送行，用谎话来使我</a:t>
            </a:r>
            <a:r>
              <a:rPr lang="zh-CN" altLang="en-US" sz="2200" b="1">
                <a:solidFill>
                  <a:srgbClr val="CC0000"/>
                </a:solidFill>
              </a:rPr>
              <a:t>受骗</a:t>
            </a:r>
            <a:r>
              <a:rPr lang="zh-CN" altLang="en-US" sz="2200" b="1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200" b="1"/>
              <a:t>（</a:t>
            </a:r>
            <a:r>
              <a:rPr lang="en-US" altLang="zh-CN" sz="2200" b="1"/>
              <a:t>2</a:t>
            </a:r>
            <a:r>
              <a:rPr lang="zh-CN" altLang="en-US" sz="2200" b="1"/>
              <a:t>）我动身之时，御史台的官员使出各种苛刻手段来催促我动身，比不上催你动身的人那么宽厚懂礼，因而使得我惶恐急迫，不知如何是好。</a:t>
            </a:r>
            <a:r>
              <a:rPr lang="zh-CN" altLang="en-US" sz="2200" b="1">
                <a:solidFill>
                  <a:srgbClr val="CC0000"/>
                </a:solidFill>
              </a:rPr>
              <a:t>因此</a:t>
            </a:r>
            <a:r>
              <a:rPr lang="zh-CN" altLang="en-US" sz="2200" b="1"/>
              <a:t>，我没有在京城给你留下书信，只好</a:t>
            </a:r>
            <a:r>
              <a:rPr lang="zh-CN" altLang="en-US" sz="2200" b="1">
                <a:solidFill>
                  <a:srgbClr val="CC0000"/>
                </a:solidFill>
              </a:rPr>
              <a:t>再三托付</a:t>
            </a:r>
            <a:r>
              <a:rPr lang="zh-CN" altLang="en-US" sz="2200" b="1"/>
              <a:t>王君贶（</a:t>
            </a:r>
            <a:r>
              <a:rPr lang="en-US" altLang="zh-CN" sz="2200" b="1"/>
              <a:t>kuàng</a:t>
            </a:r>
            <a:r>
              <a:rPr lang="zh-CN" altLang="en-US" sz="2200" b="1"/>
              <a:t>）给你写信顺带告之我的意思，接着就向西出发了。开始我想走陆路去夷陵，</a:t>
            </a:r>
            <a:r>
              <a:rPr lang="zh-CN" altLang="en-US" sz="2200" b="1">
                <a:solidFill>
                  <a:srgbClr val="CC0000"/>
                </a:solidFill>
              </a:rPr>
              <a:t>因为</a:t>
            </a:r>
            <a:r>
              <a:rPr lang="zh-CN" altLang="en-US" sz="2200" b="1"/>
              <a:t>天气太热，又没有马匹，便只好走水路。我沿汴河前进，再</a:t>
            </a:r>
            <a:r>
              <a:rPr lang="zh-CN" altLang="en-US" sz="2200" b="1">
                <a:solidFill>
                  <a:srgbClr val="CC0000"/>
                </a:solidFill>
              </a:rPr>
              <a:t>渡过</a:t>
            </a:r>
            <a:r>
              <a:rPr lang="zh-CN" altLang="en-US" sz="2200" b="1"/>
              <a:t>淮河，</a:t>
            </a:r>
            <a:r>
              <a:rPr lang="zh-CN" altLang="en-US" sz="2200" b="1">
                <a:solidFill>
                  <a:srgbClr val="CC0000"/>
                </a:solidFill>
              </a:rPr>
              <a:t>泛舟</a:t>
            </a:r>
            <a:r>
              <a:rPr lang="zh-CN" altLang="en-US" sz="2200" b="1"/>
              <a:t>长江，一共五千里，经过一百一十天才到达江陵。途中没有寄信的地方，不知道君贶是否曾给你写信说明我的意思。</a:t>
            </a:r>
          </a:p>
        </p:txBody>
      </p:sp>
    </p:spTree>
    <p:extLst>
      <p:ext uri="{BB962C8B-B14F-4D97-AF65-F5344CB8AC3E}">
        <p14:creationId xmlns:p14="http://schemas.microsoft.com/office/powerpoint/2010/main" val="15328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50825" y="1982788"/>
            <a:ext cx="8569325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/>
              <a:t>（</a:t>
            </a:r>
            <a:r>
              <a:rPr lang="en-US" altLang="zh-CN" sz="2200" b="1"/>
              <a:t>3</a:t>
            </a:r>
            <a:r>
              <a:rPr lang="zh-CN" altLang="en-US" sz="2200" b="1"/>
              <a:t>）等我来到荆南后问明当地人，他们说距离郢（</a:t>
            </a:r>
            <a:r>
              <a:rPr lang="en-US" altLang="zh-CN" sz="2200" b="1"/>
              <a:t>yǐng</a:t>
            </a:r>
            <a:r>
              <a:rPr lang="zh-CN" altLang="en-US" sz="2200" b="1"/>
              <a:t>）州</a:t>
            </a:r>
            <a:r>
              <a:rPr lang="zh-CN" altLang="en-US" sz="2200" b="1">
                <a:solidFill>
                  <a:srgbClr val="CC0000"/>
                </a:solidFill>
              </a:rPr>
              <a:t>只有两天的路程</a:t>
            </a:r>
            <a:r>
              <a:rPr lang="zh-CN" altLang="en-US" sz="2200" b="1"/>
              <a:t>，我这才高兴地赶快给你写信加以问候。又见到我哥（指欧阳</a:t>
            </a:r>
            <a:r>
              <a:rPr lang="en-US" altLang="en-US" sz="2200" b="1"/>
              <a:t>昞</a:t>
            </a:r>
            <a:r>
              <a:rPr lang="zh-CN" altLang="en-US" sz="2200" b="1"/>
              <a:t>，</a:t>
            </a:r>
            <a:r>
              <a:rPr lang="en-US" altLang="zh-CN" sz="2400" b="1"/>
              <a:t>bǐng</a:t>
            </a:r>
            <a:r>
              <a:rPr lang="zh-CN" altLang="en-US" sz="2400" b="1"/>
              <a:t>）</a:t>
            </a:r>
            <a:r>
              <a:rPr lang="zh-CN" altLang="en-US" sz="2200" b="1"/>
              <a:t>，听他介绍：有人见到师鲁你经过襄（</a:t>
            </a:r>
            <a:r>
              <a:rPr lang="en-US" altLang="zh-CN" sz="2200" b="1"/>
              <a:t>xiāng</a:t>
            </a:r>
            <a:r>
              <a:rPr lang="zh-CN" altLang="en-US" sz="2200" b="1"/>
              <a:t>）州，算起来你已到达郢州很久了。师鲁你现在是高兴还是忧愁这不问我便能知道，急于问候的是，你分别后身体是否平安？以及家里人如何看待这件事，不会有人苦苦</a:t>
            </a:r>
            <a:r>
              <a:rPr lang="zh-CN" altLang="en-US" sz="2200" b="1">
                <a:solidFill>
                  <a:srgbClr val="CC0000"/>
                </a:solidFill>
              </a:rPr>
              <a:t>埋怨我</a:t>
            </a:r>
            <a:r>
              <a:rPr lang="zh-CN" altLang="en-US" sz="2200" b="1"/>
              <a:t>吧？六郎的病好了吗？</a:t>
            </a:r>
          </a:p>
          <a:p>
            <a:pPr>
              <a:spcBef>
                <a:spcPct val="50000"/>
              </a:spcBef>
            </a:pPr>
            <a:r>
              <a:rPr lang="zh-CN" altLang="en-US" sz="2200" b="1"/>
              <a:t>（</a:t>
            </a:r>
            <a:r>
              <a:rPr lang="en-US" altLang="zh-CN" sz="2200" b="1"/>
              <a:t>4</a:t>
            </a:r>
            <a:r>
              <a:rPr lang="zh-CN" altLang="en-US" sz="2200" b="1"/>
              <a:t>）我在路上走了好久，但这些水路都是我往日曾游历过的，处处有老朋友和亲戚加以款待，又没有遇见大风大浪。我的老母亲很相信算命先生的话，认为此次旅途一定是安宁顺利的，结果真是如此；又听说夷陵</a:t>
            </a:r>
            <a:r>
              <a:rPr lang="zh-CN" altLang="en-US" sz="2200" b="1">
                <a:solidFill>
                  <a:srgbClr val="CC0000"/>
                </a:solidFill>
              </a:rPr>
              <a:t>出产</a:t>
            </a:r>
            <a:r>
              <a:rPr lang="zh-CN" altLang="en-US" sz="2200" b="1"/>
              <a:t>稻米、麦子、鲜鱼，就像开封、洛阳一样；还出产梨、栗子、柑橘、柚子、竹笋、茶叶等，都非常好吃，感到庆幸欣慰。昨天，</a:t>
            </a:r>
            <a:r>
              <a:rPr lang="zh-CN" altLang="en-US" sz="2200" b="1">
                <a:solidFill>
                  <a:srgbClr val="CC0000"/>
                </a:solidFill>
              </a:rPr>
              <a:t>因为</a:t>
            </a:r>
            <a:r>
              <a:rPr lang="zh-CN" altLang="en-US" sz="2200" b="1"/>
              <a:t>去</a:t>
            </a:r>
            <a:r>
              <a:rPr lang="zh-CN" altLang="en-US" sz="2200" b="1">
                <a:solidFill>
                  <a:srgbClr val="CC0000"/>
                </a:solidFill>
              </a:rPr>
              <a:t>拜见</a:t>
            </a:r>
            <a:r>
              <a:rPr lang="zh-CN" altLang="en-US" sz="2200" b="1"/>
              <a:t>转运使，</a:t>
            </a:r>
            <a:r>
              <a:rPr lang="zh-CN" altLang="en-US" sz="2200" b="1">
                <a:solidFill>
                  <a:srgbClr val="CC0000"/>
                </a:solidFill>
              </a:rPr>
              <a:t>行了下级对上级的参拜礼节</a:t>
            </a:r>
            <a:r>
              <a:rPr lang="zh-CN" altLang="en-US" sz="2200" b="1"/>
              <a:t>，</a:t>
            </a:r>
            <a:r>
              <a:rPr lang="zh-CN" altLang="en-US" sz="2200" b="1">
                <a:solidFill>
                  <a:srgbClr val="CC0000"/>
                </a:solidFill>
              </a:rPr>
              <a:t>方觉得自己确实被贬这县令了</a:t>
            </a:r>
            <a:r>
              <a:rPr lang="zh-CN" altLang="en-US" sz="2200" b="1"/>
              <a:t>。其他的倒是和过去的都一样。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8642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ea typeface="华文行楷" pitchFamily="2" charset="-122"/>
              </a:rPr>
              <a:t>学习第一部分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      朗读第一部分，解释下列字词的意思，并翻译本部分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顿首、命、简、见、绐、尤、平、往往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305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1268413"/>
            <a:ext cx="8229600" cy="706437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>
                <a:solidFill>
                  <a:schemeClr val="tx1"/>
                </a:solidFill>
              </a:rPr>
              <a:t>与尹师鲁第一书 </a:t>
            </a:r>
            <a:br>
              <a:rPr kumimoji="1" lang="zh-CN" altLang="en-US" sz="4000" b="1">
                <a:solidFill>
                  <a:schemeClr val="tx1"/>
                </a:solidFill>
              </a:rPr>
            </a:br>
            <a:endParaRPr kumimoji="1" lang="zh-CN" altLang="en-US" sz="4000" b="1">
              <a:solidFill>
                <a:schemeClr val="tx1"/>
              </a:solidFill>
            </a:endParaRP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2349500"/>
            <a:ext cx="8229600" cy="2879725"/>
          </a:xfrm>
        </p:spPr>
        <p:txBody>
          <a:bodyPr/>
          <a:lstStyle/>
          <a:p>
            <a:r>
              <a:rPr kumimoji="1" lang="zh-CN" altLang="en-US" b="1"/>
              <a:t>第一段：遗憾不得相送。</a:t>
            </a:r>
          </a:p>
          <a:p>
            <a:r>
              <a:rPr kumimoji="1" lang="zh-CN" altLang="en-US" b="1"/>
              <a:t>第二段：心中挂念，不得修书。</a:t>
            </a:r>
          </a:p>
          <a:p>
            <a:r>
              <a:rPr kumimoji="1" lang="zh-CN" altLang="en-US" b="1"/>
              <a:t>第三段：喜得作书奉问。</a:t>
            </a:r>
          </a:p>
          <a:p>
            <a:r>
              <a:rPr kumimoji="1" lang="zh-CN" altLang="en-US" b="1"/>
              <a:t>第四段：此行甚幸，让朋友勿挂。</a:t>
            </a:r>
          </a:p>
        </p:txBody>
      </p:sp>
    </p:spTree>
    <p:extLst>
      <p:ext uri="{BB962C8B-B14F-4D97-AF65-F5344CB8AC3E}">
        <p14:creationId xmlns:p14="http://schemas.microsoft.com/office/powerpoint/2010/main" val="21211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838200" y="1905000"/>
            <a:ext cx="7162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前面四段记叙二人别后情形，作者为何大段叙述家常琐事？</a:t>
            </a:r>
          </a:p>
        </p:txBody>
      </p:sp>
      <p:sp>
        <p:nvSpPr>
          <p:cNvPr id="60419" name="WordArt 3" descr="窄竖线"/>
          <p:cNvSpPr>
            <a:spLocks noChangeArrowheads="1" noChangeShapeType="1" noTextEdit="1"/>
          </p:cNvSpPr>
          <p:nvPr/>
        </p:nvSpPr>
        <p:spPr bwMode="auto">
          <a:xfrm>
            <a:off x="304800" y="304800"/>
            <a:ext cx="1828800" cy="130175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华文新魏"/>
              </a:rPr>
              <a:t>思考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6324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  <a:ea typeface="华文宋体" pitchFamily="2" charset="-122"/>
              </a:rPr>
              <a:t>叙家常，</a:t>
            </a:r>
            <a:r>
              <a:rPr kumimoji="1" lang="zh-CN" altLang="en-US" sz="3600" b="1">
                <a:solidFill>
                  <a:srgbClr val="CC0000"/>
                </a:solidFill>
                <a:latin typeface="Times New Roman" pitchFamily="18" charset="0"/>
                <a:ea typeface="华文宋体" pitchFamily="2" charset="-122"/>
              </a:rPr>
              <a:t>显友情，也为后面剖白心机，推心置腹作好感情铺垫。</a:t>
            </a:r>
          </a:p>
        </p:txBody>
      </p:sp>
    </p:spTree>
    <p:extLst>
      <p:ext uri="{BB962C8B-B14F-4D97-AF65-F5344CB8AC3E}">
        <p14:creationId xmlns:p14="http://schemas.microsoft.com/office/powerpoint/2010/main" val="41852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nimBg="1"/>
      <p:bldP spid="6042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51520" y="648096"/>
            <a:ext cx="1944216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师鲁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简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中言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疑修有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自疑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之意者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非他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盖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惧责人太深以取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尔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今又思之，自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决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不复疑也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然师鲁又云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暗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于朋友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此似未知修心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195736" y="4895413"/>
            <a:ext cx="68407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a typeface="楷体_GB2312" pitchFamily="49" charset="-122"/>
              </a:rPr>
              <a:t>你</a:t>
            </a:r>
            <a:r>
              <a:rPr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给我的</a:t>
            </a:r>
            <a:r>
              <a:rPr kumimoji="1" lang="zh-CN" altLang="en-US" sz="2400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信</a:t>
            </a:r>
            <a:r>
              <a:rPr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中说，担心我对自己的行为有些怀疑，其实倒没有别的事，（只是）害怕（落个）责备别人太重，以博取忠直的名声。现在我想清楚了，不再怀疑自己的所作所为。但是，你又说我对朋友不了解，你的这种看法好像不了解我的心。</a:t>
            </a:r>
          </a:p>
        </p:txBody>
      </p:sp>
      <p:sp>
        <p:nvSpPr>
          <p:cNvPr id="61444" name="Rectangle 4"/>
          <p:cNvSpPr>
            <a:spLocks noRot="1" noChangeArrowheads="1"/>
          </p:cNvSpPr>
          <p:nvPr/>
        </p:nvSpPr>
        <p:spPr bwMode="auto">
          <a:xfrm>
            <a:off x="179512" y="116632"/>
            <a:ext cx="29162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>
                <a:ea typeface="黑体" pitchFamily="2" charset="-122"/>
              </a:rPr>
              <a:t>第五段：</a:t>
            </a:r>
          </a:p>
        </p:txBody>
      </p:sp>
      <p:sp>
        <p:nvSpPr>
          <p:cNvPr id="2" name="矩形 1"/>
          <p:cNvSpPr/>
          <p:nvPr/>
        </p:nvSpPr>
        <p:spPr>
          <a:xfrm>
            <a:off x="2987824" y="83671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简：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150625" y="83671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信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883131" y="15567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自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疑：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073944" y="155679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怀疑自己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863108" y="22768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盖：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920431" y="2276871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句首发语词，无义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862250" y="29249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918317" y="2971110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忠直的名声。形容词作名词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806995" y="351041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决：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995936" y="350460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决定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806137" y="40770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暗：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905423" y="4068170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了解。形容词作动词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95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5536" y="1268760"/>
            <a:ext cx="849694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663300"/>
                </a:solidFill>
                <a:ea typeface="黑体" pitchFamily="2" charset="-122"/>
              </a:rPr>
              <a:t>欧阳修：</a:t>
            </a:r>
            <a:r>
              <a:rPr lang="zh-CN" altLang="en-US" sz="3600" b="1" dirty="0">
                <a:solidFill>
                  <a:srgbClr val="000000"/>
                </a:solidFill>
                <a:latin typeface="华文中宋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1007-1072</a:t>
            </a:r>
            <a: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），吉州庐陵</a:t>
            </a:r>
            <a:r>
              <a:rPr lang="en-US" altLang="zh-CN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今江西吉安</a:t>
            </a:r>
            <a:r>
              <a:rPr lang="en-US" altLang="zh-CN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人。字永叔，号醉翁，晚号六一居士。</a:t>
            </a:r>
            <a:r>
              <a:rPr kumimoji="1" lang="zh-CN" altLang="en-US" sz="2800" b="1" dirty="0">
                <a:solidFill>
                  <a:srgbClr val="CC0000"/>
                </a:solidFill>
              </a:rPr>
              <a:t>北宋政治家，文学家，唐宋古文八大家之一</a:t>
            </a:r>
            <a:r>
              <a:rPr kumimoji="1" lang="zh-CN" altLang="en-US" sz="2800" b="1" dirty="0">
                <a:solidFill>
                  <a:srgbClr val="663300"/>
                </a:solidFill>
              </a:rPr>
              <a:t>。</a:t>
            </a:r>
            <a: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宋仁宗天圣八年</a:t>
            </a:r>
            <a:r>
              <a:rPr lang="en-US" altLang="zh-CN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(1030</a:t>
            </a:r>
            <a: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年</a:t>
            </a:r>
            <a:r>
              <a:rPr lang="en-US" altLang="zh-CN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进士。嘉佑五年（</a:t>
            </a:r>
            <a:r>
              <a:rPr lang="en-US" altLang="zh-CN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1060</a:t>
            </a:r>
            <a: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），拜枢密副使。次年任参知政事。以后，又相继任刑部尚书、兵部尚书等职。熙宁四年 （</a:t>
            </a:r>
            <a:r>
              <a:rPr lang="en-US" altLang="zh-CN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1071</a:t>
            </a:r>
            <a: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）六月， 以太子少师的身份辞职，居颍州卒谥文忠。</a:t>
            </a:r>
            <a:b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欧阳修一生博览群书，以文章冠天下。他文史兼通，造诣很深，对宋代文风的改革颇有贡献，名列唐宋古文八大家之一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6064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作者简介</a:t>
            </a:r>
            <a:endParaRPr lang="zh-CN" altLang="en-US" sz="32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79388" y="44624"/>
            <a:ext cx="1944340" cy="699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当与高书时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盖已知其非君子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发于极愤而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切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责之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非以朋友待之也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其所为何足惊骇</a:t>
            </a:r>
            <a:r>
              <a:rPr kumimoji="1" lang="en-US" altLang="zh-CN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路中来颇有人以罪出不测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见</a:t>
            </a:r>
            <a:r>
              <a:rPr kumimoji="1"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吊者</a:t>
            </a:r>
            <a:r>
              <a:rPr kumimoji="1" lang="en-US" altLang="zh-CN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此皆不知修心也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师鲁又云非忘亲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此又非也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得罪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虽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死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不为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忘亲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此事须相见，可尽其说也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410575" y="260350"/>
            <a:ext cx="7334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第五段：答尹师鲁三疑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334685" y="5222785"/>
            <a:ext cx="69847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a typeface="楷体_GB2312" pitchFamily="49" charset="-122"/>
              </a:rPr>
              <a:t>你</a:t>
            </a:r>
            <a:r>
              <a:rPr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又说我此举不能称作不孝，这又错了。</a:t>
            </a:r>
            <a:r>
              <a:rPr lang="zh-CN" altLang="en-US" sz="2400" b="1" dirty="0" smtClean="0">
                <a:solidFill>
                  <a:srgbClr val="00B0F0"/>
                </a:solidFill>
                <a:ea typeface="楷体_GB2312" pitchFamily="49" charset="-122"/>
              </a:rPr>
              <a:t>获罪</a:t>
            </a:r>
            <a:endParaRPr lang="en-US" altLang="zh-CN" sz="2400" b="1" dirty="0" smtClean="0">
              <a:solidFill>
                <a:srgbClr val="00B0F0"/>
              </a:solidFill>
              <a:ea typeface="楷体_GB2312" pitchFamily="49" charset="-122"/>
            </a:endParaRPr>
          </a:p>
          <a:p>
            <a:r>
              <a:rPr lang="zh-CN" altLang="en-US" sz="2400" b="1" dirty="0" smtClean="0">
                <a:solidFill>
                  <a:srgbClr val="00B0F0"/>
                </a:solidFill>
                <a:ea typeface="楷体_GB2312" pitchFamily="49" charset="-122"/>
              </a:rPr>
              <a:t>即使</a:t>
            </a:r>
            <a:r>
              <a:rPr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死了，也不是不孝，这事须等到见面后</a:t>
            </a:r>
            <a:r>
              <a:rPr lang="en-US" altLang="zh-CN" sz="2400" b="1" dirty="0">
                <a:solidFill>
                  <a:srgbClr val="00B0F0"/>
                </a:solidFill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才能详尽地说给你听。</a:t>
            </a:r>
          </a:p>
        </p:txBody>
      </p:sp>
      <p:sp>
        <p:nvSpPr>
          <p:cNvPr id="2" name="矩形 1"/>
          <p:cNvSpPr/>
          <p:nvPr/>
        </p:nvSpPr>
        <p:spPr>
          <a:xfrm>
            <a:off x="2665176" y="4462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切：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790382" y="51781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安慰我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753573" y="11247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虽：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653154" y="184482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忘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亲：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978877" y="177281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不孝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90382" y="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深刻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638157" y="51781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见吊：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927253" y="110214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即使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354106" y="2564904"/>
            <a:ext cx="6124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当我给高某写信的时候，已经知道他不是一</a:t>
            </a:r>
            <a:r>
              <a:rPr lang="zh-CN" altLang="en-US" sz="2400" b="1" dirty="0" smtClean="0">
                <a:solidFill>
                  <a:srgbClr val="00B0F0"/>
                </a:solidFill>
                <a:ea typeface="楷体_GB2312" pitchFamily="49" charset="-122"/>
              </a:rPr>
              <a:t>个有</a:t>
            </a:r>
            <a:r>
              <a:rPr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道德的人，我从极度的愤怒出发来严厉</a:t>
            </a:r>
            <a:r>
              <a:rPr lang="zh-CN" altLang="en-US" sz="2400" b="1" dirty="0" smtClean="0">
                <a:solidFill>
                  <a:srgbClr val="00B0F0"/>
                </a:solidFill>
                <a:ea typeface="楷体_GB2312" pitchFamily="49" charset="-122"/>
              </a:rPr>
              <a:t>责备他</a:t>
            </a:r>
            <a:r>
              <a:rPr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，并没有把他当朋友看待的。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57993" y="3861048"/>
            <a:ext cx="5980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ea typeface="楷体_GB2312" pitchFamily="49" charset="-122"/>
              </a:rPr>
              <a:t>他的行为不值得惊慌害怕。沿途有不少对我获罪感到意外并加以安慰的人，其实他们都不了解我的心意。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3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68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50825" y="0"/>
            <a:ext cx="8497888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  <a:ea typeface="华文行楷" pitchFamily="2" charset="-122"/>
              </a:rPr>
              <a:t>      </a:t>
            </a:r>
            <a:r>
              <a:rPr lang="zh-CN" altLang="en-US" sz="2400" b="1">
                <a:solidFill>
                  <a:srgbClr val="CC0000"/>
                </a:solidFill>
                <a:ea typeface="华文行楷" pitchFamily="2" charset="-122"/>
              </a:rPr>
              <a:t>学习第二部分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     </a:t>
            </a:r>
            <a:r>
              <a:rPr lang="en-US" altLang="zh-CN" sz="2400" b="1"/>
              <a:t>1</a:t>
            </a:r>
            <a:r>
              <a:rPr lang="zh-CN" altLang="en-US" sz="2400" b="1"/>
              <a:t>、朗读第</a:t>
            </a:r>
            <a:r>
              <a:rPr lang="en-US" altLang="zh-CN" sz="2400" b="1"/>
              <a:t>5</a:t>
            </a:r>
            <a:r>
              <a:rPr lang="zh-CN" altLang="en-US" sz="2400" b="1"/>
              <a:t>段，思考：本段中作者回答尹师鲁的几个疑问？各反映出作者什么态度？其核心内容是什么？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755650" y="1916113"/>
            <a:ext cx="828040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一“疑修有自疑之意者”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                       </a:t>
            </a:r>
            <a:r>
              <a:rPr lang="en-US" altLang="zh-CN" sz="2400" b="1">
                <a:solidFill>
                  <a:srgbClr val="CC0000"/>
                </a:solidFill>
                <a:ea typeface="楷体_GB2312" pitchFamily="49" charset="-122"/>
              </a:rPr>
              <a:t>——“</a:t>
            </a:r>
            <a:r>
              <a:rPr lang="zh-CN" altLang="en-US" sz="2400" b="1">
                <a:solidFill>
                  <a:srgbClr val="CC0000"/>
                </a:solidFill>
                <a:ea typeface="楷体_GB2312" pitchFamily="49" charset="-122"/>
              </a:rPr>
              <a:t>今而思之，自决不复疑也”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二疑欧阳修“暗于朋友”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                        </a:t>
            </a:r>
            <a:r>
              <a:rPr lang="en-US" altLang="zh-CN" sz="2400" b="1">
                <a:solidFill>
                  <a:srgbClr val="CC0000"/>
                </a:solidFill>
                <a:ea typeface="楷体_GB2312" pitchFamily="49" charset="-122"/>
              </a:rPr>
              <a:t>——“</a:t>
            </a:r>
            <a:r>
              <a:rPr lang="zh-CN" altLang="en-US" sz="2400" b="1">
                <a:solidFill>
                  <a:srgbClr val="CC0000"/>
                </a:solidFill>
                <a:ea typeface="楷体_GB2312" pitchFamily="49" charset="-122"/>
              </a:rPr>
              <a:t>此似未知修心”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三疑欧阳修“非忘亲”</a:t>
            </a:r>
          </a:p>
          <a:p>
            <a:pPr algn="r"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  <a:ea typeface="楷体_GB2312" pitchFamily="49" charset="-122"/>
              </a:rPr>
              <a:t>——“</a:t>
            </a:r>
            <a:r>
              <a:rPr lang="zh-CN" altLang="en-US" sz="2400" b="1">
                <a:solidFill>
                  <a:srgbClr val="CC0000"/>
                </a:solidFill>
                <a:ea typeface="楷体_GB2312" pitchFamily="49" charset="-122"/>
              </a:rPr>
              <a:t>此又非也”、“此事须相见，可尽其说也”</a:t>
            </a:r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179388" y="3284538"/>
            <a:ext cx="358775" cy="2376487"/>
          </a:xfrm>
          <a:prstGeom prst="curvedRightArrow">
            <a:avLst>
              <a:gd name="adj1" fmla="val 51826"/>
              <a:gd name="adj2" fmla="val 264956"/>
              <a:gd name="adj3" fmla="val 33333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5"/>
          <p:cNvSpPr>
            <a:spLocks/>
          </p:cNvSpPr>
          <p:nvPr/>
        </p:nvSpPr>
        <p:spPr bwMode="auto">
          <a:xfrm>
            <a:off x="539750" y="2133600"/>
            <a:ext cx="215900" cy="23749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611188" y="5157788"/>
            <a:ext cx="7488237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ea typeface="华文行楷" pitchFamily="2" charset="-122"/>
              </a:rPr>
              <a:t>核心内容：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       在于解释自己并非“暗于朋友”，所作所为理智冷静，立场坚定，态度鲜明。 </a:t>
            </a:r>
          </a:p>
        </p:txBody>
      </p:sp>
      <p:sp>
        <p:nvSpPr>
          <p:cNvPr id="63495" name="WordArt 7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8245475" y="6237288"/>
            <a:ext cx="719138" cy="449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宋体"/>
                <a:ea typeface="宋体"/>
              </a:rPr>
              <a:t>第</a:t>
            </a:r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宋体"/>
                <a:ea typeface="宋体"/>
              </a:rPr>
              <a:t>6</a:t>
            </a:r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宋体"/>
                <a:ea typeface="宋体"/>
              </a:rPr>
              <a:t>段</a:t>
            </a:r>
          </a:p>
        </p:txBody>
      </p:sp>
    </p:spTree>
    <p:extLst>
      <p:ext uri="{BB962C8B-B14F-4D97-AF65-F5344CB8AC3E}">
        <p14:creationId xmlns:p14="http://schemas.microsoft.com/office/powerpoint/2010/main" val="16470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  <p:bldP spid="63493" grpId="0" animBg="1"/>
      <p:bldP spid="634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14338" y="548680"/>
            <a:ext cx="8316912" cy="180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五六十年来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天生此辈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沉默畏慎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布在世间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相</a:t>
            </a:r>
            <a:r>
              <a:rPr kumimoji="1" lang="zh-CN" altLang="en-US" sz="24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师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成风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忽见吾辈作此事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下至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灶门老婢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亦相惊怪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交口议之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不知此事古人日日有也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但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问所言</a:t>
            </a:r>
            <a:r>
              <a:rPr kumimoji="1" lang="zh-CN" altLang="en-US" sz="24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当否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而已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又有深</a:t>
            </a:r>
            <a:r>
              <a:rPr kumimoji="1" lang="zh-CN" altLang="en-US" sz="24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相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赏叹者，此亦是不惯见事人也。可嗟世人不见如往时事久矣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015288" y="457200"/>
            <a:ext cx="671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3200" b="1">
              <a:solidFill>
                <a:schemeClr val="accent2"/>
              </a:solidFill>
              <a:latin typeface="Times New Roman" pitchFamily="18" charset="0"/>
              <a:ea typeface="华文宋体" pitchFamily="2" charset="-122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532523" y="2492896"/>
            <a:ext cx="82089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F0"/>
                </a:solidFill>
              </a:rPr>
              <a:t>         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五六十年来，上天造就了这么一批人，怕事谨慎，（这些人）遍布全国，互相模仿（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学习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）形成风气。忽然见到我们做这种直言的事，以至就连做饭的老妪，也感到很惊异，互相议论。却不知道这种事古人天天都在做，（他们）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仅仅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关注是对（恰当）还是不对罢了。还有人深深地赞叹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我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的行为，这也是见识不多的人。可叹如今世人不能见到像古人那样的所作所为很久了。</a:t>
            </a:r>
            <a:endParaRPr lang="zh-CN" altLang="en-US" sz="2400" b="1" dirty="0">
              <a:solidFill>
                <a:srgbClr val="00B0F0"/>
              </a:solidFill>
              <a:ea typeface="楷体_GB2312" pitchFamily="49" charset="-122"/>
            </a:endParaRPr>
          </a:p>
        </p:txBody>
      </p:sp>
      <p:sp>
        <p:nvSpPr>
          <p:cNvPr id="64517" name="Rectangle 5"/>
          <p:cNvSpPr>
            <a:spLocks noRot="1" noChangeArrowheads="1"/>
          </p:cNvSpPr>
          <p:nvPr/>
        </p:nvSpPr>
        <p:spPr bwMode="auto">
          <a:xfrm>
            <a:off x="179512" y="114300"/>
            <a:ext cx="2339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dirty="0"/>
              <a:t>第六段：</a:t>
            </a:r>
          </a:p>
        </p:txBody>
      </p:sp>
    </p:spTree>
    <p:extLst>
      <p:ext uri="{BB962C8B-B14F-4D97-AF65-F5344CB8AC3E}">
        <p14:creationId xmlns:p14="http://schemas.microsoft.com/office/powerpoint/2010/main" val="9444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88913"/>
            <a:ext cx="9144000" cy="201595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往时砧斧鼎镬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皆是烹斩人之物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然士有死不失义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趋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而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就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之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几席枕藉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之无异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有义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君子在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傍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见有就死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知其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当然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亦不甚叹赏也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史册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书之者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盖特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欲警后世愚懦者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使知事有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当然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而不得避尔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以为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奇事而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诧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人也</a:t>
            </a:r>
            <a:r>
              <a:rPr kumimoji="1" lang="en-US" altLang="zh-CN" sz="2800" b="1" u="sng" dirty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13550" y="2046711"/>
            <a:ext cx="8964612" cy="169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B0F0"/>
                </a:solidFill>
                <a:ea typeface="楷体_GB2312" pitchFamily="49" charset="-122"/>
              </a:rPr>
              <a:t>          过去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，砧板、斧头、大鼎、大锅都是用来烹煮杀害人的东西，但那些正直敢言的人宁可死也不牺牲道义，他们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走向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这些刑具和去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赴宴、睡觉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没有不同</a:t>
            </a:r>
            <a:r>
              <a:rPr kumimoji="1" lang="zh-CN" altLang="en-US" sz="2400" b="1" dirty="0" smtClean="0">
                <a:solidFill>
                  <a:srgbClr val="00B0F0"/>
                </a:solidFill>
                <a:ea typeface="楷体_GB2312" pitchFamily="49" charset="-122"/>
              </a:rPr>
              <a:t>。</a:t>
            </a:r>
            <a:endParaRPr kumimoji="1" lang="zh-CN" altLang="en-US" sz="2400" b="1" dirty="0">
              <a:solidFill>
                <a:srgbClr val="00B0F0"/>
              </a:solidFill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5013176"/>
            <a:ext cx="8785100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史书记载他们的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原因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只是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想要警戒后世愚蠢胆小的人，使人知道这些事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应该这样做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而不能逃避罢了，并不是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把它当作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奇事而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使人感到惊诧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。</a:t>
            </a:r>
            <a:endParaRPr kumimoji="1" lang="zh-CN" altLang="en-US" sz="2400" b="1" dirty="0">
              <a:solidFill>
                <a:srgbClr val="00B0F0"/>
              </a:solidFill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214" y="381284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坚持正义的人在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旁边</a:t>
            </a:r>
            <a:r>
              <a:rPr kumimoji="1" lang="zh-CN" altLang="en-US" sz="2400" b="1" dirty="0">
                <a:solidFill>
                  <a:srgbClr val="00B0F0"/>
                </a:solidFill>
                <a:ea typeface="楷体_GB2312" pitchFamily="49" charset="-122"/>
              </a:rPr>
              <a:t>看到有人慷慨就义，知道他们应该这样，并不十分感叹。</a:t>
            </a:r>
            <a:endParaRPr kumimoji="1" lang="zh-CN" altLang="en-US" sz="2400" b="1" dirty="0">
              <a:solidFill>
                <a:srgbClr val="00B0F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6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79512" y="1995177"/>
            <a:ext cx="8803157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F0"/>
                </a:solidFill>
                <a:latin typeface="Times New Roman" pitchFamily="18" charset="0"/>
                <a:ea typeface="楷体_GB2312" pitchFamily="49" charset="-122"/>
              </a:rPr>
              <a:t>所幸的是现在朝廷用刑很仁慈，不再用这类刑具，假如有，有一个人敢于去受刑，不知大家要惊奇到什么地步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 b="1" dirty="0">
              <a:solidFill>
                <a:srgbClr val="00B0F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850265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幸今世用刑至仁慈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无此物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有而一人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就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之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不知作何等怪骇也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然吾辈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亦自当绝口不可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前事也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居闲僻处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知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进道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而已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此事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不须言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然师鲁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修有自疑之言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要知修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如何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故略道也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419475" y="6152723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 dirty="0"/>
              <a:t>第六段：表义无反顾之心</a:t>
            </a:r>
          </a:p>
        </p:txBody>
      </p:sp>
      <p:sp>
        <p:nvSpPr>
          <p:cNvPr id="2" name="矩形 1"/>
          <p:cNvSpPr/>
          <p:nvPr/>
        </p:nvSpPr>
        <p:spPr>
          <a:xfrm>
            <a:off x="395697" y="4941168"/>
            <a:ext cx="8358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latin typeface="Times New Roman" pitchFamily="18" charset="0"/>
                <a:ea typeface="楷体_GB2312" pitchFamily="49" charset="-122"/>
              </a:rPr>
              <a:t>这些事本不必说，不过你信中认为我对自己的行为有所怀疑，需要了解我如何对待这次贬官，所以略微说说。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51519" y="3429000"/>
            <a:ext cx="8892479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F0"/>
                </a:solidFill>
                <a:latin typeface="Times New Roman" pitchFamily="18" charset="0"/>
                <a:ea typeface="楷体_GB2312" pitchFamily="49" charset="-122"/>
              </a:rPr>
              <a:t>然而我们这些人也应当绝口不再谈以往的事了。（我）住在清静偏僻的地方，每天注意提高自身的道德修养。</a:t>
            </a:r>
            <a:endParaRPr kumimoji="1" lang="zh-CN" altLang="en-US" sz="2400" b="1" dirty="0">
              <a:solidFill>
                <a:srgbClr val="00B0F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9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4" grpId="0"/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71378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ea typeface="华文行楷" pitchFamily="2" charset="-122"/>
              </a:rPr>
              <a:t>学习第二部分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3</a:t>
            </a:r>
            <a:r>
              <a:rPr lang="zh-CN" altLang="en-US" sz="2400" b="1"/>
              <a:t>、第</a:t>
            </a:r>
            <a:r>
              <a:rPr lang="en-US" altLang="zh-CN" sz="2400" b="1"/>
              <a:t>6</a:t>
            </a:r>
            <a:r>
              <a:rPr lang="zh-CN" altLang="en-US" sz="2400" b="1"/>
              <a:t>段翻译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15900" y="1196975"/>
            <a:ext cx="88201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/>
              <a:t>（</a:t>
            </a:r>
            <a:r>
              <a:rPr lang="en-US" altLang="zh-CN" sz="2100" b="1"/>
              <a:t>6</a:t>
            </a:r>
            <a:r>
              <a:rPr lang="zh-CN" altLang="en-US" sz="2100" b="1"/>
              <a:t>）五六十年来，上天造就了这么一批人，（身为官吏却）小心畏惧，（这些人）遍布全国，互相模仿形成风气。忽然见到我们几个人的所作所为，以至就连做饭的老妪（</a:t>
            </a:r>
            <a:r>
              <a:rPr lang="en-US" altLang="zh-CN" sz="2400" b="1"/>
              <a:t>yù</a:t>
            </a:r>
            <a:r>
              <a:rPr lang="zh-CN" altLang="en-US" sz="2100" b="1"/>
              <a:t>），都感到惊异，互相议论。却不知道这种事古人天天都在做，（他们）</a:t>
            </a:r>
            <a:r>
              <a:rPr lang="zh-CN" altLang="en-US" sz="2100" b="1">
                <a:solidFill>
                  <a:srgbClr val="CC0000"/>
                </a:solidFill>
              </a:rPr>
              <a:t>仅仅</a:t>
            </a:r>
            <a:r>
              <a:rPr lang="zh-CN" altLang="en-US" sz="2100" b="1"/>
              <a:t>关注是对还是不对罢了。还有人深深地赞叹我的行为，其实也是他们见识不多。让人叹息的是如今世人已很久没有见到古人那样所作所为了。人们常用砧（</a:t>
            </a:r>
            <a:r>
              <a:rPr lang="en-US" altLang="zh-CN" sz="2100" b="1"/>
              <a:t>zhēn</a:t>
            </a:r>
            <a:r>
              <a:rPr lang="zh-CN" altLang="en-US" sz="2100" b="1"/>
              <a:t>）板、斧头、大鼎、大锅来烹煮杀害直言的人，但那些正直敢言的人宁可死也不牺牲道义，他们走向这些刑具就像去赴宴、睡觉（那样从容）。坚持正义的人在旁边看到有人慷慨就义，知道这是应该做的，并不十分惊讶感叹。史书上写下他们的行为也不过</a:t>
            </a:r>
            <a:r>
              <a:rPr lang="zh-CN" altLang="en-US" sz="2100" b="1">
                <a:solidFill>
                  <a:srgbClr val="CC0000"/>
                </a:solidFill>
              </a:rPr>
              <a:t>只是</a:t>
            </a:r>
            <a:r>
              <a:rPr lang="zh-CN" altLang="en-US" sz="2100" b="1"/>
              <a:t>为警戒后世愚蠢软弱的人，使人知道这些事应该承担而不能逃避，绝不是认为他们的行为奇特，写下来</a:t>
            </a:r>
            <a:r>
              <a:rPr lang="zh-CN" altLang="en-US" sz="2100" b="1">
                <a:solidFill>
                  <a:srgbClr val="CC0000"/>
                </a:solidFill>
              </a:rPr>
              <a:t>令人惊诧</a:t>
            </a:r>
            <a:r>
              <a:rPr lang="zh-CN" altLang="en-US" sz="2100" b="1"/>
              <a:t>用的。所幸的是现在朝廷讲究仁慈，不再作这类刑具，假如仍有这类刑具，有一个人敢于触犯，不知大家要惊奇到什么地步。不过，我们这些人也要绝口再不谈以往的事了。（我）住在清静偏僻的地方，每天注意加强自身的道德修养。这些事本来是不必说的，不过你信中</a:t>
            </a:r>
            <a:r>
              <a:rPr lang="zh-CN" altLang="en-US" sz="2100" b="1">
                <a:solidFill>
                  <a:srgbClr val="CC0000"/>
                </a:solidFill>
              </a:rPr>
              <a:t>认为</a:t>
            </a:r>
            <a:r>
              <a:rPr lang="zh-CN" altLang="en-US" sz="2100" b="1"/>
              <a:t>我对自己的行为有所怀疑，需要了解我对于这次贬官的态度，所以略微说说。</a:t>
            </a:r>
          </a:p>
        </p:txBody>
      </p:sp>
    </p:spTree>
    <p:extLst>
      <p:ext uri="{BB962C8B-B14F-4D97-AF65-F5344CB8AC3E}">
        <p14:creationId xmlns:p14="http://schemas.microsoft.com/office/powerpoint/2010/main" val="38826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96192" y="500062"/>
            <a:ext cx="878522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道与予在楚州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谈祸福事甚详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安道亦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以为然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俟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到夷陵写去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然后得知修所以处之之</a:t>
            </a:r>
            <a:r>
              <a:rPr kumimoji="1" lang="zh-CN" altLang="en-US" sz="24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心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又常与安道言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每见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前世有名人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当论事时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感激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不避诛死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真若知义者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及到贬所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则戚戚怨嗟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有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不堪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之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穷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愁形于文字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其心欢戚无异庸人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虽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韩文公不免此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累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用此戒安道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慎勿作戚戚之文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96191" y="2514856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            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安道和我在楚州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相遇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，较详尽地讨论了人生的福祸，安道也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认为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我的看法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对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。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等到夷陵后再写信给你，然后你就能知道我对这件事的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态度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。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我又常对安道说</a:t>
            </a:r>
            <a:r>
              <a:rPr lang="zh-CN" altLang="en-US" sz="2400" b="1" dirty="0" smtClean="0">
                <a:solidFill>
                  <a:srgbClr val="002060"/>
                </a:solidFill>
                <a:ea typeface="楷体_GB2312" pitchFamily="49" charset="-122"/>
              </a:rPr>
              <a:t>，</a:t>
            </a:r>
            <a:endParaRPr lang="zh-CN" altLang="en-US" sz="2400" b="1" dirty="0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68612" name="Rectangle 4"/>
          <p:cNvSpPr>
            <a:spLocks noRot="1" noChangeArrowheads="1"/>
          </p:cNvSpPr>
          <p:nvPr/>
        </p:nvSpPr>
        <p:spPr bwMode="auto">
          <a:xfrm>
            <a:off x="179388" y="166687"/>
            <a:ext cx="1908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第七段：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5805264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即使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像韩愈也免不了这个毛病。（我）用这种情况来告诫安道，叫他切莫写悲伤的文章。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23528" y="3933056"/>
            <a:ext cx="86578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每当看到前代某些名人，他们讨论政事时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感动发愤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不怕杀头，真好像懂得大义，等到了贬谪的地方，就忧伤怨叹，有不能忍受的不得志忧愁的情绪表现在文章中，他们的内心喜乐哀伤和普通人没什么两样，</a:t>
            </a:r>
            <a:endParaRPr lang="zh-CN" altLang="en-US" sz="2400" b="1" dirty="0">
              <a:solidFill>
                <a:srgbClr val="00206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2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23850" y="188640"/>
            <a:ext cx="85201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师鲁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察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修此语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则处之之心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又可知矣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近世人因言事亦有被贬者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然或傲逸狂醉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自言</a:t>
            </a:r>
            <a:r>
              <a:rPr kumimoji="1" lang="zh-CN" altLang="en-US" sz="2400" b="1" u="sng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我为大不为小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故师鲁相别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自言益慎职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无饮酒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此事修今亦遵此语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咽喉自出京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愈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矣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至今不曾饮酒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到县后勤官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惩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洛中时懒慢矣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79512" y="1844824"/>
            <a:ext cx="856932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你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一下我这些话，那么我对这件事的态度</a:t>
            </a:r>
            <a:r>
              <a:rPr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你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就能够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明白了。近代也有因为进谏被贬的人，然而有些人被贬后便放荡纵酒，自称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只为大事而不拘小节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。所以你和我分别时</a:t>
            </a:r>
            <a:r>
              <a:rPr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我自己说要勤俭尽本职，不要饮酒。在这件事上我也遵照这句话。我咽喉的病出京城后就已经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好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了，直到现在没喝酒。到夷陵县后勤于政事，来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惩戒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在洛阳时懒散的毛病。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50825" y="5373688"/>
            <a:ext cx="864235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第七段：表露不以迁谪为意的情怀，决心在贬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              所勤官慎职。</a:t>
            </a:r>
          </a:p>
        </p:txBody>
      </p:sp>
    </p:spTree>
    <p:extLst>
      <p:ext uri="{BB962C8B-B14F-4D97-AF65-F5344CB8AC3E}">
        <p14:creationId xmlns:p14="http://schemas.microsoft.com/office/powerpoint/2010/main" val="34029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  <p:bldP spid="696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-171400"/>
            <a:ext cx="3313113" cy="6207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>
                <a:ea typeface="黑体" pitchFamily="2" charset="-122"/>
              </a:rPr>
              <a:t>第七段翻译：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404664"/>
            <a:ext cx="9144000" cy="6453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/>
              <a:t>7:   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安道与我在楚州的时候，谈及人生祸福之事十分详细，安道也</a:t>
            </a:r>
            <a:r>
              <a:rPr lang="zh-CN" altLang="en-US" sz="2400" dirty="0">
                <a:solidFill>
                  <a:srgbClr val="FF66CC"/>
                </a:solidFill>
                <a:latin typeface="黑体" pitchFamily="2" charset="-122"/>
                <a:ea typeface="黑体" pitchFamily="2" charset="-122"/>
              </a:rPr>
              <a:t>认为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是这样。等到到达夷陵府写出，这之后，他才明白我对待人生祸福的态度。又常常与安道说，经常看到前代有名的人物，当他谈论世事的时候，慷慨激昂不怕牺牲，真的像明白正义的人，等到到了发配的地方，就伤心埋怨叹息，有把</a:t>
            </a:r>
            <a:r>
              <a:rPr lang="zh-CN" altLang="en-US" sz="2400" dirty="0">
                <a:solidFill>
                  <a:srgbClr val="FF66CC"/>
                </a:solidFill>
                <a:latin typeface="黑体" pitchFamily="2" charset="-122"/>
                <a:ea typeface="黑体" pitchFamily="2" charset="-122"/>
              </a:rPr>
              <a:t>忍受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不了困苦忧愁写在文章中，他们心中的欢喜悲愁与一般人没有什么不同，即使像韩愈也不免受此影响，我用这事告诫安道千万不要写悲伤的文章。你看到我这话，我对待被贬之事的态度就可以明白了。近代人也有因为上书言事被贬职的，然而，有的人孤傲放荡狂放沉迷酒中，自称以大事为自负，不拘小节。所以，和你分别时，勉励自己更加谨慎做好本职工作，不</a:t>
            </a:r>
            <a:r>
              <a:rPr lang="zh-CN" altLang="en-US" sz="2400" dirty="0">
                <a:solidFill>
                  <a:srgbClr val="FF66CC"/>
                </a:solidFill>
                <a:latin typeface="黑体" pitchFamily="2" charset="-122"/>
                <a:ea typeface="黑体" pitchFamily="2" charset="-122"/>
              </a:rPr>
              <a:t>酗（</a:t>
            </a:r>
            <a:r>
              <a:rPr lang="en-US" altLang="zh-CN" sz="2400" dirty="0" err="1">
                <a:solidFill>
                  <a:srgbClr val="FF66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2400" dirty="0" err="1">
                <a:solidFill>
                  <a:srgbClr val="FF66CC"/>
                </a:solidFill>
                <a:latin typeface="Arial"/>
                <a:ea typeface="黑体" pitchFamily="2" charset="-122"/>
              </a:rPr>
              <a:t>ù</a:t>
            </a:r>
            <a:r>
              <a:rPr lang="zh-CN" altLang="en-US" sz="2400" dirty="0">
                <a:solidFill>
                  <a:srgbClr val="FF66CC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酒。这事我现在还遵守诺言。咽喉疾病自从出了京城就好了，到现在不曾饮酒。到任后勤于政事，来惩罚自己在洛阳时的懒散。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4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-171400"/>
            <a:ext cx="4981575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/>
              <a:t>第八段：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836712"/>
            <a:ext cx="7772400" cy="41941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       </a:t>
            </a:r>
            <a:r>
              <a:rPr lang="zh-CN" altLang="en-US" sz="2800" b="1" dirty="0"/>
              <a:t>夷陵有一条路，只须几天就可以到达郢州，能够靠仆人来来往往。秋天天气寒冷，千万要保重身体。不一一说了。欧阳修</a:t>
            </a:r>
            <a:r>
              <a:rPr lang="zh-CN" altLang="en-US" sz="2800" b="1" dirty="0">
                <a:solidFill>
                  <a:srgbClr val="FF66CC"/>
                </a:solidFill>
              </a:rPr>
              <a:t>叩首</a:t>
            </a:r>
            <a:r>
              <a:rPr lang="zh-CN" altLang="en-US" sz="2800" b="1" dirty="0"/>
              <a:t>。</a:t>
            </a:r>
          </a:p>
          <a:p>
            <a:endParaRPr lang="en-US" altLang="zh-CN" sz="2800" b="1" dirty="0"/>
          </a:p>
        </p:txBody>
      </p:sp>
      <p:sp>
        <p:nvSpPr>
          <p:cNvPr id="2" name="矩形 1"/>
          <p:cNvSpPr/>
          <p:nvPr/>
        </p:nvSpPr>
        <p:spPr>
          <a:xfrm>
            <a:off x="1763688" y="5301208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/>
              <a:t>言轻意重，表达对朋友的关心。</a:t>
            </a:r>
          </a:p>
        </p:txBody>
      </p:sp>
    </p:spTree>
    <p:extLst>
      <p:ext uri="{BB962C8B-B14F-4D97-AF65-F5344CB8AC3E}">
        <p14:creationId xmlns:p14="http://schemas.microsoft.com/office/powerpoint/2010/main" val="41995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116632"/>
            <a:ext cx="8540750" cy="8683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一代宗师－－欧阳修</a:t>
            </a:r>
          </a:p>
        </p:txBody>
      </p:sp>
      <p:pic>
        <p:nvPicPr>
          <p:cNvPr id="43011" name="Picture 3" descr="偶洋锈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2481263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971800" y="1052736"/>
            <a:ext cx="6172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北宋诗文革新，是中国文学史上继唐代古文运动以后的又一次文风改革，欧阳修就是这场</a:t>
            </a:r>
            <a:r>
              <a:rPr lang="zh-CN" altLang="en-US" sz="32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革新运动的领袖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．他主张文章要</a:t>
            </a:r>
            <a:r>
              <a:rPr lang="zh-CN" altLang="en-US" sz="36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切合实用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，反对</a:t>
            </a:r>
            <a:r>
              <a:rPr lang="zh-CN" altLang="en-US" sz="32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空谈猎奇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；文章应当反映现实生活，为政治服务．如</a:t>
            </a:r>
            <a:r>
              <a:rPr lang="en-US" altLang="zh-CN" sz="32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32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醉翁亭记</a:t>
            </a:r>
            <a:r>
              <a:rPr lang="en-US" altLang="zh-CN" sz="32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。他的诗也开创了北宋的诗风，特点是</a:t>
            </a:r>
            <a:r>
              <a:rPr lang="zh-CN" altLang="en-US" sz="32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“以文为诗”，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诗中抒发议论，很多诗反映人民的痛苦，有现实意义，词风也清新．</a:t>
            </a:r>
          </a:p>
        </p:txBody>
      </p:sp>
    </p:spTree>
    <p:extLst>
      <p:ext uri="{BB962C8B-B14F-4D97-AF65-F5344CB8AC3E}">
        <p14:creationId xmlns:p14="http://schemas.microsoft.com/office/powerpoint/2010/main" val="11208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30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713788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ea typeface="华文行楷" pitchFamily="2" charset="-122"/>
              </a:rPr>
              <a:t>学习第二部分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4</a:t>
            </a:r>
            <a:r>
              <a:rPr lang="zh-CN" altLang="en-US" sz="2400" b="1"/>
              <a:t>、齐读第</a:t>
            </a:r>
            <a:r>
              <a:rPr lang="en-US" altLang="zh-CN" sz="2400" b="1"/>
              <a:t>7</a:t>
            </a:r>
            <a:r>
              <a:rPr lang="zh-CN" altLang="en-US" sz="2400" b="1"/>
              <a:t>段，完成下列问题</a:t>
            </a:r>
          </a:p>
          <a:p>
            <a:pPr>
              <a:spcBef>
                <a:spcPct val="50000"/>
              </a:spcBef>
            </a:pP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）本段文有两处反衬，一是                                               ，二是                                                    。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）“师鲁察修此语”，“此”指代（     ）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     </a:t>
            </a:r>
            <a:r>
              <a:rPr lang="en-US" altLang="zh-CN" sz="2400" b="1"/>
              <a:t>A  </a:t>
            </a:r>
            <a:r>
              <a:rPr lang="zh-CN" altLang="en-US" sz="2400" b="1"/>
              <a:t>处之之心                          </a:t>
            </a:r>
            <a:r>
              <a:rPr lang="en-US" altLang="zh-CN" sz="2400" b="1"/>
              <a:t>B    </a:t>
            </a:r>
            <a:r>
              <a:rPr lang="zh-CN" altLang="en-US" sz="2400" b="1"/>
              <a:t>戚戚怨嗟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     </a:t>
            </a:r>
            <a:r>
              <a:rPr lang="en-US" altLang="zh-CN" sz="2400" b="1"/>
              <a:t>C  </a:t>
            </a:r>
            <a:r>
              <a:rPr lang="zh-CN" altLang="en-US" sz="2400" b="1"/>
              <a:t>不堪之究悉形于文字        </a:t>
            </a:r>
            <a:r>
              <a:rPr lang="en-US" altLang="zh-CN" sz="2400" b="1"/>
              <a:t>D    </a:t>
            </a:r>
            <a:r>
              <a:rPr lang="zh-CN" altLang="en-US" sz="2400" b="1"/>
              <a:t>慎勿作戚戚之文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）作者表示到任后要做到（      ）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     </a:t>
            </a:r>
            <a:r>
              <a:rPr lang="en-US" altLang="zh-CN" sz="2400" b="1"/>
              <a:t>A</a:t>
            </a:r>
            <a:r>
              <a:rPr lang="zh-CN" altLang="en-US" sz="2400" b="1"/>
              <a:t>勤官慎职                           </a:t>
            </a:r>
            <a:r>
              <a:rPr lang="en-US" altLang="zh-CN" sz="2400" b="1"/>
              <a:t>B</a:t>
            </a:r>
            <a:r>
              <a:rPr lang="zh-CN" altLang="en-US" sz="2400" b="1"/>
              <a:t>益慎职，无饮酒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    </a:t>
            </a:r>
            <a:r>
              <a:rPr lang="en-US" altLang="zh-CN" sz="2400" b="1"/>
              <a:t>C</a:t>
            </a:r>
            <a:r>
              <a:rPr lang="zh-CN" altLang="en-US" sz="2400" b="1"/>
              <a:t>咽喉愈，不饮酒                 </a:t>
            </a:r>
            <a:r>
              <a:rPr lang="en-US" altLang="zh-CN" sz="2400" b="1"/>
              <a:t>D</a:t>
            </a:r>
            <a:r>
              <a:rPr lang="zh-CN" altLang="en-US" sz="2400" b="1"/>
              <a:t>为大不为小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4572000" y="2276475"/>
            <a:ext cx="388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900113" y="2708275"/>
            <a:ext cx="446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003800" y="1498600"/>
            <a:ext cx="33115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以古人（尤其是韩愈）反衬自己不作戚戚之文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116013" y="2341563"/>
            <a:ext cx="446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以近世人傲逸狂醉反衬自己慎职勤官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146675" y="2781300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D 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643438" y="45085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7271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16913" y="188913"/>
            <a:ext cx="504825" cy="576262"/>
          </a:xfrm>
          <a:prstGeom prst="actionButtonForwardNex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0" grpId="0"/>
      <p:bldP spid="72711" grpId="0"/>
      <p:bldP spid="727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332656"/>
            <a:ext cx="8540750" cy="706438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1"/>
                </a:solidFill>
              </a:rPr>
              <a:t>与尹师鲁第一书 </a:t>
            </a:r>
            <a:br>
              <a:rPr kumimoji="1" lang="zh-CN" altLang="en-US" sz="4000" b="1" dirty="0">
                <a:solidFill>
                  <a:schemeClr val="tx1"/>
                </a:solidFill>
              </a:rPr>
            </a:br>
            <a:endParaRPr kumimoji="1"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836613"/>
            <a:ext cx="8229600" cy="6021387"/>
          </a:xfrm>
        </p:spPr>
        <p:txBody>
          <a:bodyPr/>
          <a:lstStyle/>
          <a:p>
            <a:r>
              <a:rPr kumimoji="1" lang="zh-CN" altLang="en-US" b="1" dirty="0"/>
              <a:t>第一段：遗憾不得相送。</a:t>
            </a:r>
          </a:p>
          <a:p>
            <a:r>
              <a:rPr kumimoji="1" lang="zh-CN" altLang="en-US" b="1" dirty="0"/>
              <a:t>第二段：心中挂念，不得修书。</a:t>
            </a:r>
          </a:p>
          <a:p>
            <a:r>
              <a:rPr kumimoji="1" lang="zh-CN" altLang="en-US" b="1" dirty="0"/>
              <a:t>第三段：喜得作书奉问。</a:t>
            </a:r>
          </a:p>
          <a:p>
            <a:r>
              <a:rPr kumimoji="1" lang="zh-CN" altLang="en-US" b="1" dirty="0"/>
              <a:t>第四段：此行甚幸，让朋友勿挂。</a:t>
            </a:r>
          </a:p>
          <a:p>
            <a:r>
              <a:rPr kumimoji="1" lang="zh-CN" altLang="en-US" b="1" dirty="0"/>
              <a:t>第五段：答尹师鲁三疑。</a:t>
            </a:r>
          </a:p>
          <a:p>
            <a:r>
              <a:rPr kumimoji="1" lang="zh-CN" altLang="en-US" b="1" dirty="0"/>
              <a:t>第六段：表义无反顾之心。</a:t>
            </a:r>
          </a:p>
          <a:p>
            <a:r>
              <a:rPr kumimoji="1" lang="zh-CN" altLang="en-US" b="1" dirty="0"/>
              <a:t>第七段：表露不以迁谪为意的情怀，</a:t>
            </a:r>
            <a:r>
              <a:rPr kumimoji="1" lang="zh-CN" altLang="en-US" b="1" dirty="0" smtClean="0"/>
              <a:t>决心  </a:t>
            </a: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en-US" altLang="zh-CN" b="1" dirty="0" smtClean="0"/>
              <a:t>                  </a:t>
            </a:r>
            <a:r>
              <a:rPr kumimoji="1" lang="zh-CN" altLang="en-US" b="1" dirty="0" smtClean="0"/>
              <a:t>   在</a:t>
            </a:r>
            <a:r>
              <a:rPr kumimoji="1" lang="zh-CN" altLang="en-US" b="1" dirty="0"/>
              <a:t>贬所勤官慎职。</a:t>
            </a:r>
          </a:p>
          <a:p>
            <a:r>
              <a:rPr kumimoji="1" lang="zh-CN" altLang="en-US" b="1" dirty="0"/>
              <a:t>第八段：言轻意重，表达对朋友的关心。</a:t>
            </a:r>
          </a:p>
          <a:p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27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1124744"/>
            <a:ext cx="8801472" cy="14401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/>
              <a:t>１、对于尹师鲁对作者与高若讷关系的误解，作者怎样予以解释的？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/>
              <a:t>　　</a:t>
            </a:r>
            <a:endParaRPr lang="zh-CN" altLang="en-US" sz="2800" b="1" dirty="0">
              <a:solidFill>
                <a:srgbClr val="FF33CC"/>
              </a:solidFill>
              <a:ea typeface="黑体" pitchFamily="2" charset="-122"/>
            </a:endParaRPr>
          </a:p>
        </p:txBody>
      </p:sp>
      <p:sp>
        <p:nvSpPr>
          <p:cNvPr id="74755" name="WordArt 3"/>
          <p:cNvSpPr>
            <a:spLocks noChangeArrowheads="1" noChangeShapeType="1" noTextEdit="1"/>
          </p:cNvSpPr>
          <p:nvPr/>
        </p:nvSpPr>
        <p:spPr bwMode="auto">
          <a:xfrm>
            <a:off x="275492" y="17802"/>
            <a:ext cx="1371600" cy="1028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疑问？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498725" y="50165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可引用原文来回答：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4949850"/>
            <a:ext cx="82809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ea typeface="黑体" pitchFamily="2" charset="-122"/>
              </a:rPr>
              <a:t>五六十年来，天生此辈，沉默畏慎，布在世间，相师成风。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2204864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ea typeface="黑体" pitchFamily="2" charset="-122"/>
              </a:rPr>
              <a:t>当与高书时，盖已知其非君子，发于极愤而切责之，非以朋友待之也。</a:t>
            </a:r>
          </a:p>
        </p:txBody>
      </p:sp>
      <p:sp>
        <p:nvSpPr>
          <p:cNvPr id="4" name="矩形 3"/>
          <p:cNvSpPr/>
          <p:nvPr/>
        </p:nvSpPr>
        <p:spPr>
          <a:xfrm>
            <a:off x="4228" y="3927158"/>
            <a:ext cx="8921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/>
              <a:t>２、对于四人被贬，而招致的众口议论，作者怎样看待？</a:t>
            </a:r>
          </a:p>
        </p:txBody>
      </p:sp>
    </p:spTree>
    <p:extLst>
      <p:ext uri="{BB962C8B-B14F-4D97-AF65-F5344CB8AC3E}">
        <p14:creationId xmlns:p14="http://schemas.microsoft.com/office/powerpoint/2010/main" val="1039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188640"/>
            <a:ext cx="8820472" cy="1095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/>
              <a:t>３、临别前，尹鲁曾怎样嘱托作者？作者又是怎样做的？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/>
              <a:t>　</a:t>
            </a:r>
            <a:endParaRPr lang="zh-CN" altLang="en-US" b="1" dirty="0">
              <a:solidFill>
                <a:srgbClr val="CC0000"/>
              </a:solidFill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3140968"/>
            <a:ext cx="87849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a typeface="黑体" pitchFamily="2" charset="-122"/>
              </a:rPr>
              <a:t>“得罪虽死，不为忘亲”，虽被贬，也须“居闲僻处，日知进道而已”；告诫他的志同道合者不要仿效那些“被贬者”。他自己严格要求自己，“至今不曾饮酒”，抱着既不悲观也不放纵自己的态度，还勉励同志“慎勿作戚戚之文”，要振作精神，充满积极向上的气概。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420888"/>
            <a:ext cx="595547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４、欧阳修是怎样看待自己被贬的？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764704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ea typeface="黑体" pitchFamily="2" charset="-122"/>
              </a:rPr>
              <a:t>益慎职，无饮酒。至今不曾饮酒，到县后勤官，以惩洛中时懒慢矣。</a:t>
            </a:r>
          </a:p>
        </p:txBody>
      </p:sp>
    </p:spTree>
    <p:extLst>
      <p:ext uri="{BB962C8B-B14F-4D97-AF65-F5344CB8AC3E}">
        <p14:creationId xmlns:p14="http://schemas.microsoft.com/office/powerpoint/2010/main" val="3227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WordArt 2"/>
          <p:cNvSpPr>
            <a:spLocks noChangeArrowheads="1" noChangeShapeType="1" noTextEdit="1"/>
          </p:cNvSpPr>
          <p:nvPr/>
        </p:nvSpPr>
        <p:spPr bwMode="auto">
          <a:xfrm>
            <a:off x="2484438" y="333375"/>
            <a:ext cx="4248150" cy="10080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课文小结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04031" y="1700808"/>
            <a:ext cx="8208963" cy="44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ea typeface="隶书" pitchFamily="49" charset="-122"/>
              </a:rPr>
              <a:t>       </a:t>
            </a:r>
            <a:r>
              <a:rPr lang="zh-CN" altLang="en-US" sz="3200" b="1" dirty="0">
                <a:ea typeface="隶书" pitchFamily="49" charset="-122"/>
              </a:rPr>
              <a:t>欧阳修的这封信是答复尹洙询问的，把言事得罪朝廷视为固然，不以迁谪之情萦怀。在贬所勤官慎职，不作穷愁的文字，更凸现了泰然的心境。全文行文朴实，如同叙家常一般，充满着漫馨和理解，对于同遭贬谪的朋友而言，这便是最好的鼓励和支持了。</a:t>
            </a:r>
          </a:p>
        </p:txBody>
      </p:sp>
    </p:spTree>
    <p:extLst>
      <p:ext uri="{BB962C8B-B14F-4D97-AF65-F5344CB8AC3E}">
        <p14:creationId xmlns:p14="http://schemas.microsoft.com/office/powerpoint/2010/main" val="424687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WordArt 2"/>
          <p:cNvSpPr>
            <a:spLocks noChangeArrowheads="1" noChangeShapeType="1" noTextEdit="1"/>
          </p:cNvSpPr>
          <p:nvPr/>
        </p:nvSpPr>
        <p:spPr bwMode="auto">
          <a:xfrm>
            <a:off x="1476375" y="476250"/>
            <a:ext cx="2374900" cy="9366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21185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宋体"/>
                <a:ea typeface="宋体"/>
              </a:rPr>
              <a:t>精华赏读　</a:t>
            </a:r>
          </a:p>
        </p:txBody>
      </p:sp>
      <p:sp>
        <p:nvSpPr>
          <p:cNvPr id="778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4751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、作者高尚的精神境界。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1188" y="2852738"/>
            <a:ext cx="460888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华文中宋" pitchFamily="2" charset="-122"/>
              </a:rPr>
              <a:t>一是表现为对贬官的态度</a:t>
            </a:r>
            <a:r>
              <a:rPr lang="zh-CN" altLang="en-US" sz="2800" dirty="0" smtClean="0">
                <a:ea typeface="华文中宋" pitchFamily="2" charset="-122"/>
              </a:rPr>
              <a:t>。</a:t>
            </a:r>
            <a:endParaRPr lang="en-US" altLang="zh-CN" sz="2800" dirty="0" smtClean="0"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华文中宋" pitchFamily="2" charset="-122"/>
              </a:rPr>
              <a:t>二</a:t>
            </a:r>
            <a:r>
              <a:rPr lang="zh-CN" altLang="en-US" sz="2800" dirty="0">
                <a:ea typeface="华文中宋" pitchFamily="2" charset="-122"/>
              </a:rPr>
              <a:t>是表现为对友情的珍重。 </a:t>
            </a:r>
          </a:p>
        </p:txBody>
      </p:sp>
      <p:sp>
        <p:nvSpPr>
          <p:cNvPr id="7782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4868863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华文中宋" pitchFamily="2" charset="-122"/>
              </a:rPr>
              <a:t>2</a:t>
            </a:r>
            <a:r>
              <a:rPr lang="zh-CN" altLang="en-US" sz="2800" b="1">
                <a:ea typeface="华文中宋" pitchFamily="2" charset="-122"/>
              </a:rPr>
              <a:t>、笔调平易自然，亲切委婉。</a:t>
            </a:r>
          </a:p>
        </p:txBody>
      </p:sp>
      <p:pic>
        <p:nvPicPr>
          <p:cNvPr id="77830" name="Picture 6" descr="u=3350993336,3652935027&amp;gp=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268413"/>
            <a:ext cx="2160588" cy="44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2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  <p:bldP spid="77827" grpId="0"/>
      <p:bldP spid="77828" grpId="0"/>
      <p:bldP spid="778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07504" y="44624"/>
            <a:ext cx="8964612" cy="670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、作者高尚的精神境界。</a:t>
            </a:r>
          </a:p>
          <a:p>
            <a:pPr>
              <a:lnSpc>
                <a:spcPct val="85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    一是表现为对贬官的态度。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作者在信中对尹师鲁袒露了自己对被贬官一事的态度，他认为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路中来，颇有人以罪出不测见吊者，此皆不知修心也。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而好友说的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非忘亲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也是不了解他的内心，他的内心是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得罪虽死，不为忘亲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，虽被贬官，也须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居闲僻处，日知进道而已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，且告诫他的志同道合者不要仿效那些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被贬者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傲逸狂醉，自言我为大不为小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，他自己已严格要求自己，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至今不曾饮酒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，抱着既不悲观也不放纵自己的态度，不要像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前世有名人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那样，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当论事时，感激不避诛死；真若知义者，及到贬所，则戚戚怨嗟，有不堪之穷愁形于文字，其心欢戚无异庸人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，他勉励朋友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慎勿作戚戚之文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，要振作精神，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到县后勤官，以惩洛中时懒慢</a:t>
            </a:r>
            <a:r>
              <a:rPr lang="zh-CN" altLang="en-US" sz="22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。文中的这一系列表白，充满了积极向上的气概，凝成一股气韵萦绕于字里行间，这正是作者高尚的精神境界所至。</a:t>
            </a:r>
            <a:endParaRPr lang="zh-CN" altLang="en-US" sz="2200" b="1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8892480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 </a:t>
            </a:r>
          </a:p>
          <a:p>
            <a:r>
              <a:rPr lang="zh-CN" altLang="en-US" sz="32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二是表现为对友情的珍重。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作者于信的开头几段详尽地叙述了自己关切、思念师鲁的心情，他对未能如约相送而遗憾；行程中没有寄信之处不能与师鲁通信而牵挂；本人到荆南后又急于打听师鲁任所郢州的情况；他迫不及待地要</a:t>
            </a:r>
            <a:r>
              <a:rPr lang="zh-CN" altLang="en-US" sz="28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问候</a:t>
            </a:r>
            <a:r>
              <a:rPr lang="zh-CN" altLang="en-US" sz="28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师鲁，打听对方</a:t>
            </a:r>
            <a:r>
              <a:rPr lang="zh-CN" altLang="en-US" sz="28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别后安否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?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及家人处之如何，莫苦相尤否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?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六郎旧疾平否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?</a:t>
            </a:r>
            <a:r>
              <a:rPr lang="en-US" altLang="zh-CN" sz="28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这些看似生活中的日常琐事，却表现了作者对挚友的生活的关怀，反复的慰藉，细腻、亲切，充满了人情味。</a:t>
            </a:r>
          </a:p>
        </p:txBody>
      </p:sp>
    </p:spTree>
    <p:extLst>
      <p:ext uri="{BB962C8B-B14F-4D97-AF65-F5344CB8AC3E}">
        <p14:creationId xmlns:p14="http://schemas.microsoft.com/office/powerpoint/2010/main" val="21485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07504" y="836613"/>
            <a:ext cx="892899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华文中宋" pitchFamily="2" charset="-122"/>
              </a:rPr>
              <a:t>         此</a:t>
            </a:r>
            <a:r>
              <a:rPr lang="zh-CN" altLang="en-US" sz="2400" b="1" dirty="0">
                <a:ea typeface="华文中宋" pitchFamily="2" charset="-122"/>
              </a:rPr>
              <a:t>文中不见欧阳修一贯的豪壮磅礴的气势，不见了大开大合的曲折，而代之以反复亲切的慰藉、叮咛，细腻人微的表白、鼓励。作者在文中共用了</a:t>
            </a:r>
            <a:r>
              <a:rPr lang="en-US" altLang="zh-CN" sz="2400" b="1" dirty="0">
                <a:ea typeface="华文中宋" pitchFamily="2" charset="-122"/>
              </a:rPr>
              <a:t>12</a:t>
            </a:r>
            <a:r>
              <a:rPr lang="zh-CN" altLang="en-US" sz="2400" b="1" dirty="0">
                <a:ea typeface="华文中宋" pitchFamily="2" charset="-122"/>
              </a:rPr>
              <a:t>个“也”字，使行文非常自然、平易，语气格外舒缓从容，拉家常，叙衷肠，直抒胸臆，委婉动听。作者的措辞也非常注意亲切平易，选用了不少日常生活用词，如白头奴、家兄、家人、老母、米、面、鱼、梨栗、桔柚、大笋、灶门老婢等，这些词语浅白、通俗，可想见作者在写此信时其神态是那么的松弛、自然。另外，作者多用松弛自由的散句，便于明白流畅地表情达意，也增添了行文的平易自然。</a:t>
            </a:r>
            <a:endParaRPr lang="zh-CN" altLang="en-US" sz="2800" b="1" dirty="0">
              <a:ea typeface="华文中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4490" y="260648"/>
            <a:ext cx="5056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华文中宋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ea typeface="华文中宋" pitchFamily="2" charset="-122"/>
              </a:rPr>
              <a:t>、笔调平易自然，亲切委婉。</a:t>
            </a:r>
          </a:p>
        </p:txBody>
      </p:sp>
    </p:spTree>
    <p:extLst>
      <p:ext uri="{BB962C8B-B14F-4D97-AF65-F5344CB8AC3E}">
        <p14:creationId xmlns:p14="http://schemas.microsoft.com/office/powerpoint/2010/main" val="26197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auto">
          <a:xfrm>
            <a:off x="2555875" y="188913"/>
            <a:ext cx="381635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课堂练习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864235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、写出下列加红色字词的活用情况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     始谋</a:t>
            </a:r>
            <a:r>
              <a:rPr lang="zh-CN" altLang="en-US" sz="2400" b="1" dirty="0">
                <a:solidFill>
                  <a:srgbClr val="CC0000"/>
                </a:solidFill>
              </a:rPr>
              <a:t>陆</a:t>
            </a:r>
            <a:r>
              <a:rPr lang="zh-CN" altLang="en-US" sz="2400" b="1" dirty="0"/>
              <a:t>赴夷陵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     非以为奇而</a:t>
            </a:r>
            <a:r>
              <a:rPr lang="zh-CN" altLang="en-US" sz="2400" b="1" dirty="0">
                <a:solidFill>
                  <a:srgbClr val="CC0000"/>
                </a:solidFill>
              </a:rPr>
              <a:t>诧</a:t>
            </a:r>
            <a:r>
              <a:rPr lang="zh-CN" altLang="en-US" sz="2400" b="1" dirty="0"/>
              <a:t>人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、写出下列句子中的句式特点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）方悟此奴懒去而见绐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）然师鲁又云暗于朋友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）其心欢戚无异庸人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）近世人因言事亦有被贬者</a:t>
            </a:r>
          </a:p>
        </p:txBody>
      </p:sp>
      <p:sp>
        <p:nvSpPr>
          <p:cNvPr id="2" name="矩形 1"/>
          <p:cNvSpPr/>
          <p:nvPr/>
        </p:nvSpPr>
        <p:spPr>
          <a:xfrm>
            <a:off x="4454883" y="148478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</a:rPr>
              <a:t>从陆路，名作状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0" y="1988840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</a:rPr>
              <a:t>使</a:t>
            </a:r>
            <a:r>
              <a:rPr lang="en-US" altLang="zh-CN" sz="2400" b="1" dirty="0">
                <a:solidFill>
                  <a:srgbClr val="CC0000"/>
                </a:solidFill>
              </a:rPr>
              <a:t>……</a:t>
            </a:r>
            <a:r>
              <a:rPr lang="zh-CN" altLang="en-US" sz="2400" b="1" dirty="0">
                <a:solidFill>
                  <a:srgbClr val="CC0000"/>
                </a:solidFill>
              </a:rPr>
              <a:t>诧异</a:t>
            </a:r>
          </a:p>
        </p:txBody>
      </p:sp>
      <p:sp>
        <p:nvSpPr>
          <p:cNvPr id="4" name="矩形 3"/>
          <p:cNvSpPr/>
          <p:nvPr/>
        </p:nvSpPr>
        <p:spPr>
          <a:xfrm>
            <a:off x="4711203" y="312655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CC0000"/>
                </a:solidFill>
              </a:rPr>
              <a:t>被动句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0539" y="371703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</a:rPr>
              <a:t>介宾后</a:t>
            </a:r>
            <a:r>
              <a:rPr lang="zh-CN" altLang="en-US" sz="2400" b="1" dirty="0" smtClean="0">
                <a:solidFill>
                  <a:srgbClr val="CC0000"/>
                </a:solidFill>
              </a:rPr>
              <a:t>置句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3278" y="429309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CC0000"/>
                </a:solidFill>
              </a:rPr>
              <a:t>省略句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69918" y="482465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CC0000"/>
                </a:solidFill>
              </a:rPr>
              <a:t>被动句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116632"/>
            <a:ext cx="4506913" cy="868363"/>
          </a:xfrm>
        </p:spPr>
        <p:txBody>
          <a:bodyPr/>
          <a:lstStyle/>
          <a:p>
            <a:pPr algn="l"/>
            <a:r>
              <a:rPr lang="zh-CN" altLang="en-US" dirty="0"/>
              <a:t>题解：</a:t>
            </a:r>
          </a:p>
        </p:txBody>
      </p:sp>
      <p:pic>
        <p:nvPicPr>
          <p:cNvPr id="44035" name="Picture 3" descr="OYX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clrChange>
              <a:clrFrom>
                <a:srgbClr val="7F8A85"/>
              </a:clrFrom>
              <a:clrTo>
                <a:srgbClr val="7F8A85">
                  <a:alpha val="0"/>
                </a:srgbClr>
              </a:clrTo>
            </a:clrChange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1371600"/>
            <a:ext cx="2895600" cy="3962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52736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/>
              <a:t>这是一封朋友之间的书信。写于宋仁宗景禧三年</a:t>
            </a:r>
            <a:r>
              <a:rPr lang="en-US" altLang="zh-CN" sz="3600" b="1" dirty="0"/>
              <a:t>(1036)</a:t>
            </a:r>
            <a:r>
              <a:rPr lang="zh-CN" altLang="en-US" sz="3600" b="1" dirty="0"/>
              <a:t>秋。这一年因上书论救革新派人士</a:t>
            </a:r>
            <a:r>
              <a:rPr lang="zh-CN" altLang="en-US" sz="3600" b="1" dirty="0">
                <a:solidFill>
                  <a:srgbClr val="FF66CC"/>
                </a:solidFill>
              </a:rPr>
              <a:t>范仲淹</a:t>
            </a:r>
            <a:r>
              <a:rPr lang="zh-CN" altLang="en-US" sz="3600" b="1" dirty="0"/>
              <a:t>，先被贬至</a:t>
            </a:r>
            <a:r>
              <a:rPr lang="zh-CN" altLang="en-US" sz="3600" b="1" dirty="0">
                <a:solidFill>
                  <a:srgbClr val="FF66CC"/>
                </a:solidFill>
              </a:rPr>
              <a:t>郢州</a:t>
            </a:r>
            <a:r>
              <a:rPr lang="zh-CN" altLang="en-US" sz="3600" b="1" dirty="0"/>
              <a:t>。其后欧阳修因</a:t>
            </a:r>
            <a:r>
              <a:rPr lang="en-US" altLang="zh-CN" sz="3600" b="1" dirty="0"/>
              <a:t>《</a:t>
            </a:r>
            <a:r>
              <a:rPr lang="zh-CN" altLang="en-US" sz="3600" b="1" dirty="0"/>
              <a:t>与高司谏书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获罪，被贬</a:t>
            </a:r>
            <a:r>
              <a:rPr lang="zh-CN" altLang="en-US" sz="3600" b="1" dirty="0">
                <a:solidFill>
                  <a:srgbClr val="FF66CC"/>
                </a:solidFill>
              </a:rPr>
              <a:t>夷陵县</a:t>
            </a:r>
            <a:r>
              <a:rPr lang="zh-CN" altLang="en-US" sz="3600" b="1" dirty="0"/>
              <a:t>。这封信是到夷陵县后写的。</a:t>
            </a:r>
          </a:p>
        </p:txBody>
      </p:sp>
    </p:spTree>
    <p:extLst>
      <p:ext uri="{BB962C8B-B14F-4D97-AF65-F5344CB8AC3E}">
        <p14:creationId xmlns:p14="http://schemas.microsoft.com/office/powerpoint/2010/main" val="19624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WordArt 2"/>
          <p:cNvSpPr>
            <a:spLocks noChangeArrowheads="1" noChangeShapeType="1" noTextEdit="1"/>
          </p:cNvSpPr>
          <p:nvPr/>
        </p:nvSpPr>
        <p:spPr bwMode="auto">
          <a:xfrm>
            <a:off x="2555875" y="188913"/>
            <a:ext cx="381635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课堂练习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864235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3</a:t>
            </a:r>
            <a:r>
              <a:rPr lang="zh-CN" altLang="en-US" sz="2400" b="1"/>
              <a:t>、下列加红色字的解释，错误的一项是（          ）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A </a:t>
            </a:r>
            <a:r>
              <a:rPr lang="zh-CN" altLang="en-US" sz="2400" b="1"/>
              <a:t>约使人</a:t>
            </a:r>
            <a:r>
              <a:rPr lang="zh-CN" altLang="en-US" sz="2400" b="1">
                <a:solidFill>
                  <a:srgbClr val="CC0000"/>
                </a:solidFill>
              </a:rPr>
              <a:t>如</a:t>
            </a:r>
            <a:r>
              <a:rPr lang="zh-CN" altLang="en-US" sz="2400" b="1"/>
              <a:t>河上                  如：如果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B </a:t>
            </a:r>
            <a:r>
              <a:rPr lang="zh-CN" altLang="en-US" sz="2400" b="1"/>
              <a:t>便</a:t>
            </a:r>
            <a:r>
              <a:rPr lang="zh-CN" altLang="en-US" sz="2400" b="1">
                <a:solidFill>
                  <a:srgbClr val="CC0000"/>
                </a:solidFill>
              </a:rPr>
              <a:t>遣</a:t>
            </a:r>
            <a:r>
              <a:rPr lang="zh-CN" altLang="en-US" sz="2400" b="1"/>
              <a:t>白头奴出城              遣：派遣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C </a:t>
            </a:r>
            <a:r>
              <a:rPr lang="zh-CN" altLang="en-US" sz="2400" b="1"/>
              <a:t>及得鲁手</a:t>
            </a:r>
            <a:r>
              <a:rPr lang="zh-CN" altLang="en-US" sz="2400" b="1">
                <a:solidFill>
                  <a:srgbClr val="CC0000"/>
                </a:solidFill>
              </a:rPr>
              <a:t>简</a:t>
            </a:r>
            <a:r>
              <a:rPr lang="zh-CN" altLang="en-US" sz="2400" b="1"/>
              <a:t>                      简：信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D </a:t>
            </a:r>
            <a:r>
              <a:rPr lang="zh-CN" altLang="en-US" sz="2400" b="1">
                <a:solidFill>
                  <a:srgbClr val="CC0000"/>
                </a:solidFill>
              </a:rPr>
              <a:t>怪</a:t>
            </a:r>
            <a:r>
              <a:rPr lang="zh-CN" altLang="en-US" sz="2400" b="1"/>
              <a:t>不如约                          怪：责怪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4</a:t>
            </a:r>
            <a:r>
              <a:rPr lang="zh-CN" altLang="en-US" sz="2400" b="1"/>
              <a:t>、下列各句中“因”的用法不同的一项是（          ）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A </a:t>
            </a:r>
            <a:r>
              <a:rPr lang="zh-CN" altLang="en-US" sz="2400" b="1"/>
              <a:t>但深托君贶</a:t>
            </a:r>
            <a:r>
              <a:rPr lang="zh-CN" altLang="en-US" sz="2400" b="1">
                <a:solidFill>
                  <a:srgbClr val="CC0000"/>
                </a:solidFill>
              </a:rPr>
              <a:t>因</a:t>
            </a:r>
            <a:r>
              <a:rPr lang="zh-CN" altLang="en-US" sz="2400" b="1"/>
              <a:t>书道修意以西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B </a:t>
            </a:r>
            <a:r>
              <a:rPr lang="zh-CN" altLang="en-US" sz="2400" b="1"/>
              <a:t>昨日</a:t>
            </a:r>
            <a:r>
              <a:rPr lang="zh-CN" altLang="en-US" sz="2400" b="1">
                <a:solidFill>
                  <a:srgbClr val="CC0000"/>
                </a:solidFill>
              </a:rPr>
              <a:t>因</a:t>
            </a:r>
            <a:r>
              <a:rPr lang="zh-CN" altLang="en-US" sz="2400" b="1"/>
              <a:t>参转运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C </a:t>
            </a:r>
            <a:r>
              <a:rPr lang="zh-CN" altLang="en-US" sz="2400" b="1"/>
              <a:t>近世人</a:t>
            </a:r>
            <a:r>
              <a:rPr lang="zh-CN" altLang="en-US" sz="2400" b="1">
                <a:solidFill>
                  <a:srgbClr val="CC0000"/>
                </a:solidFill>
              </a:rPr>
              <a:t>因</a:t>
            </a:r>
            <a:r>
              <a:rPr lang="zh-CN" altLang="en-US" sz="2400" b="1"/>
              <a:t>言事亦有被贬者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D </a:t>
            </a:r>
            <a:r>
              <a:rPr lang="zh-CN" altLang="en-US" sz="2400" b="1">
                <a:solidFill>
                  <a:srgbClr val="CC0000"/>
                </a:solidFill>
              </a:rPr>
              <a:t>因</a:t>
            </a:r>
            <a:r>
              <a:rPr lang="zh-CN" altLang="en-US" sz="2400" b="1"/>
              <a:t>无景观，不曾至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56325" y="908050"/>
            <a:ext cx="7207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</a:rPr>
              <a:t>到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372225" y="3789363"/>
            <a:ext cx="2771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</a:rPr>
              <a:t>因书，写信时；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</a:rPr>
              <a:t>BCD</a:t>
            </a:r>
            <a:r>
              <a:rPr lang="zh-CN" altLang="en-US" sz="2400" b="1">
                <a:solidFill>
                  <a:srgbClr val="CC0000"/>
                </a:solidFill>
              </a:rPr>
              <a:t>，“因为”</a:t>
            </a:r>
          </a:p>
        </p:txBody>
      </p:sp>
    </p:spTree>
    <p:extLst>
      <p:ext uri="{BB962C8B-B14F-4D97-AF65-F5344CB8AC3E}">
        <p14:creationId xmlns:p14="http://schemas.microsoft.com/office/powerpoint/2010/main" val="4080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WordArt 2"/>
          <p:cNvSpPr>
            <a:spLocks noChangeArrowheads="1" noChangeShapeType="1" noTextEdit="1"/>
          </p:cNvSpPr>
          <p:nvPr/>
        </p:nvSpPr>
        <p:spPr bwMode="auto">
          <a:xfrm>
            <a:off x="2555875" y="188913"/>
            <a:ext cx="381635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课堂练习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864235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、下列加红色字的含义解释不正确的是（          ）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A </a:t>
            </a:r>
            <a:r>
              <a:rPr lang="zh-CN" altLang="en-US" sz="2400" b="1" dirty="0"/>
              <a:t>始觉身</a:t>
            </a:r>
            <a:r>
              <a:rPr lang="zh-CN" altLang="en-US" sz="2400" b="1" dirty="0">
                <a:solidFill>
                  <a:srgbClr val="CC0000"/>
                </a:solidFill>
              </a:rPr>
              <a:t>是</a:t>
            </a:r>
            <a:r>
              <a:rPr lang="zh-CN" altLang="en-US" sz="2400" b="1" dirty="0"/>
              <a:t>县令矣                是：判断动词，是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B </a:t>
            </a:r>
            <a:r>
              <a:rPr lang="zh-CN" altLang="en-US" sz="2400" b="1" dirty="0"/>
              <a:t>然师鲁又云</a:t>
            </a:r>
            <a:r>
              <a:rPr lang="zh-CN" altLang="en-US" sz="2400" b="1" dirty="0">
                <a:solidFill>
                  <a:srgbClr val="CC0000"/>
                </a:solidFill>
              </a:rPr>
              <a:t>暗</a:t>
            </a:r>
            <a:r>
              <a:rPr lang="zh-CN" altLang="en-US" sz="2400" b="1" dirty="0"/>
              <a:t>于朋友         暗：黑暗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C </a:t>
            </a:r>
            <a:r>
              <a:rPr lang="zh-CN" altLang="en-US" sz="2400" b="1" dirty="0"/>
              <a:t>以罪出不测见</a:t>
            </a:r>
            <a:r>
              <a:rPr lang="zh-CN" altLang="en-US" sz="2400" b="1" dirty="0">
                <a:solidFill>
                  <a:srgbClr val="CC0000"/>
                </a:solidFill>
              </a:rPr>
              <a:t>吊</a:t>
            </a:r>
            <a:r>
              <a:rPr lang="zh-CN" altLang="en-US" sz="2400" b="1" dirty="0"/>
              <a:t>者             吊：慰问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D </a:t>
            </a:r>
            <a:r>
              <a:rPr lang="zh-CN" altLang="en-US" sz="2400" b="1" dirty="0">
                <a:solidFill>
                  <a:srgbClr val="CC0000"/>
                </a:solidFill>
              </a:rPr>
              <a:t>俟</a:t>
            </a:r>
            <a:r>
              <a:rPr lang="zh-CN" altLang="en-US" sz="2400" b="1" dirty="0"/>
              <a:t>到夷陵写去                    俟：等到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、下列加红色字的解释有误的是（             ）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A </a:t>
            </a:r>
            <a:r>
              <a:rPr lang="zh-CN" altLang="en-US" sz="2400" b="1" dirty="0"/>
              <a:t>非</a:t>
            </a:r>
            <a:r>
              <a:rPr lang="zh-CN" altLang="en-US" sz="2400" b="1" dirty="0">
                <a:solidFill>
                  <a:srgbClr val="CC0000"/>
                </a:solidFill>
              </a:rPr>
              <a:t>以</a:t>
            </a:r>
            <a:r>
              <a:rPr lang="zh-CN" altLang="en-US" sz="2400" b="1" dirty="0"/>
              <a:t>朋友待之也                 以：介词，用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的身份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B </a:t>
            </a:r>
            <a:r>
              <a:rPr lang="zh-CN" altLang="en-US" sz="2400" b="1" dirty="0">
                <a:solidFill>
                  <a:srgbClr val="CC0000"/>
                </a:solidFill>
              </a:rPr>
              <a:t>以</a:t>
            </a:r>
            <a:r>
              <a:rPr lang="zh-CN" altLang="en-US" sz="2400" b="1" dirty="0"/>
              <a:t>罪出不测见吊者              以：认为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C </a:t>
            </a:r>
            <a:r>
              <a:rPr lang="zh-CN" altLang="en-US" sz="2400" b="1" dirty="0">
                <a:solidFill>
                  <a:srgbClr val="CC0000"/>
                </a:solidFill>
              </a:rPr>
              <a:t>但</a:t>
            </a:r>
            <a:r>
              <a:rPr lang="zh-CN" altLang="en-US" sz="2400" b="1" dirty="0"/>
              <a:t>问所言当否而已              但：但是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D </a:t>
            </a:r>
            <a:r>
              <a:rPr lang="zh-CN" altLang="en-US" sz="2400" b="1" dirty="0">
                <a:solidFill>
                  <a:srgbClr val="CC0000"/>
                </a:solidFill>
              </a:rPr>
              <a:t>使</a:t>
            </a:r>
            <a:r>
              <a:rPr lang="zh-CN" altLang="en-US" sz="2400" b="1" dirty="0"/>
              <a:t>有而一人就之                  使：假使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156325" y="908050"/>
            <a:ext cx="14398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</a:rPr>
              <a:t>B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</a:rPr>
              <a:t>不清楚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472112" y="3731114"/>
            <a:ext cx="136842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</a:rPr>
              <a:t>C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</a:rPr>
              <a:t>仅仅</a:t>
            </a:r>
          </a:p>
        </p:txBody>
      </p:sp>
    </p:spTree>
    <p:extLst>
      <p:ext uri="{BB962C8B-B14F-4D97-AF65-F5344CB8AC3E}">
        <p14:creationId xmlns:p14="http://schemas.microsoft.com/office/powerpoint/2010/main" val="4045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827088" y="1052513"/>
            <a:ext cx="7489825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第一题</a:t>
            </a:r>
          </a:p>
          <a:p>
            <a:r>
              <a:rPr lang="zh-CN" altLang="en-US" sz="3200">
                <a:ea typeface="华文中宋" pitchFamily="2" charset="-122"/>
              </a:rPr>
              <a:t>命题意图：学习作者的概括能力与就事论理，言辞坚定又态度恳切的方法。</a:t>
            </a:r>
          </a:p>
          <a:p>
            <a:r>
              <a:rPr lang="zh-CN" altLang="en-US" sz="3200">
                <a:solidFill>
                  <a:srgbClr val="0000FF"/>
                </a:solidFill>
                <a:ea typeface="华文中宋" pitchFamily="2" charset="-122"/>
              </a:rPr>
              <a:t>参考答案：全信有三答三疑，其核心内容在于解释自己并非“暗于朋友”，所作所为理智冷静，立场坚定，态度鲜明。</a:t>
            </a:r>
          </a:p>
        </p:txBody>
      </p:sp>
      <p:sp>
        <p:nvSpPr>
          <p:cNvPr id="87043" name="WordArt 3"/>
          <p:cNvSpPr>
            <a:spLocks noChangeArrowheads="1" noChangeShapeType="1" noTextEdit="1"/>
          </p:cNvSpPr>
          <p:nvPr/>
        </p:nvSpPr>
        <p:spPr bwMode="auto">
          <a:xfrm>
            <a:off x="2484438" y="333375"/>
            <a:ext cx="2743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思考探究练习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971550" y="4292600"/>
            <a:ext cx="73453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华文中宋" pitchFamily="2" charset="-122"/>
              </a:rPr>
              <a:t>第二题</a:t>
            </a:r>
          </a:p>
          <a:p>
            <a:r>
              <a:rPr lang="zh-CN" altLang="en-US" sz="2800" b="1">
                <a:ea typeface="华文中宋" pitchFamily="2" charset="-122"/>
              </a:rPr>
              <a:t>命题意图：体味朋友之间真挚坦率的情感，以平淡自然的笔调加以表现的方法。</a:t>
            </a:r>
          </a:p>
        </p:txBody>
      </p:sp>
    </p:spTree>
    <p:extLst>
      <p:ext uri="{BB962C8B-B14F-4D97-AF65-F5344CB8AC3E}">
        <p14:creationId xmlns:p14="http://schemas.microsoft.com/office/powerpoint/2010/main" val="23369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351838" cy="561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华文中宋" pitchFamily="2" charset="-122"/>
              </a:rPr>
              <a:t>第三题：命题意图：掌握“使”字在文言文中的多种用法，尤其注意“使”字之后所省略的宾语 </a:t>
            </a:r>
            <a:r>
              <a:rPr lang="zh-CN" altLang="en-US" sz="4000" b="1">
                <a:solidFill>
                  <a:srgbClr val="CC0000"/>
                </a:solidFill>
                <a:ea typeface="隶书" pitchFamily="49" charset="-122"/>
              </a:rPr>
              <a:t>　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．约使人如河上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solidFill>
                <a:schemeClr val="accent2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．使人惶迫不知所为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solidFill>
                <a:schemeClr val="accent2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．使知事有当然而不得避尔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solidFill>
                <a:schemeClr val="accent2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．使有而一人就之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331913" y="1989138"/>
            <a:ext cx="7127875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a typeface="华文中宋" pitchFamily="2" charset="-122"/>
              </a:rPr>
              <a:t>你吩咐我</a:t>
            </a:r>
            <a:r>
              <a:rPr lang="zh-CN" altLang="en-US" sz="2800" b="1">
                <a:solidFill>
                  <a:srgbClr val="0000FF"/>
                </a:solidFill>
                <a:ea typeface="华文中宋" pitchFamily="2" charset="-122"/>
              </a:rPr>
              <a:t>派</a:t>
            </a:r>
            <a:r>
              <a:rPr lang="zh-CN" altLang="en-US" sz="2800" b="1">
                <a:solidFill>
                  <a:srgbClr val="CC0000"/>
                </a:solidFill>
                <a:ea typeface="华文中宋" pitchFamily="2" charset="-122"/>
              </a:rPr>
              <a:t>人到河上相送。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solidFill>
                <a:srgbClr val="CC0000"/>
              </a:solidFill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a typeface="华文中宋" pitchFamily="2" charset="-122"/>
              </a:rPr>
              <a:t>因而</a:t>
            </a:r>
            <a:r>
              <a:rPr lang="zh-CN" altLang="en-US" sz="2800" b="1">
                <a:solidFill>
                  <a:srgbClr val="0000FF"/>
                </a:solidFill>
                <a:ea typeface="华文中宋" pitchFamily="2" charset="-122"/>
              </a:rPr>
              <a:t>使得</a:t>
            </a:r>
            <a:r>
              <a:rPr lang="zh-CN" altLang="en-US" sz="2800" b="1">
                <a:solidFill>
                  <a:srgbClr val="CC0000"/>
                </a:solidFill>
                <a:ea typeface="华文中宋" pitchFamily="2" charset="-122"/>
              </a:rPr>
              <a:t>我惶恐急忙不知如何是好。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solidFill>
                <a:srgbClr val="CC0000"/>
              </a:solidFill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华文中宋" pitchFamily="2" charset="-122"/>
              </a:rPr>
              <a:t>使人</a:t>
            </a:r>
            <a:r>
              <a:rPr lang="zh-CN" altLang="en-US" sz="2800" b="1">
                <a:solidFill>
                  <a:srgbClr val="CC0000"/>
                </a:solidFill>
                <a:ea typeface="华文中宋" pitchFamily="2" charset="-122"/>
              </a:rPr>
              <a:t>知道这些事应该承担而不能逃避。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solidFill>
                <a:srgbClr val="CC0000"/>
              </a:solidFill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华文中宋" pitchFamily="2" charset="-122"/>
              </a:rPr>
              <a:t>假如</a:t>
            </a:r>
            <a:r>
              <a:rPr lang="zh-CN" altLang="en-US" sz="2800" b="1">
                <a:solidFill>
                  <a:srgbClr val="CC0000"/>
                </a:solidFill>
                <a:ea typeface="华文中宋" pitchFamily="2" charset="-122"/>
              </a:rPr>
              <a:t>仍有这类刑具，有一个敢于触犯。</a:t>
            </a:r>
          </a:p>
        </p:txBody>
      </p:sp>
    </p:spTree>
    <p:extLst>
      <p:ext uri="{BB962C8B-B14F-4D97-AF65-F5344CB8AC3E}">
        <p14:creationId xmlns:p14="http://schemas.microsoft.com/office/powerpoint/2010/main" val="26354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0" y="0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下列“使”字意义用法归类正确的是（      ）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549275"/>
            <a:ext cx="91440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约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人如河上  ②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人惶迫不知所为  ③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知事有当然而不得避尔  ④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有而一人就之  ⑤以祈请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诣北          ⑥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北营，留北关外  ⑦沛公左司马曹无伤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人言于项羽曰   ⑧人皆得以隶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之   ⑨安能摧眉折腰事权贵，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我不得开心颜   ⑩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六国各爱其人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58775" y="3141663"/>
            <a:ext cx="87852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A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①②③⑦⑨⑩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|④⑥|⑤⑧                                               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 </a:t>
            </a:r>
            <a:r>
              <a:rPr kumimoji="1" lang="zh-CN" altLang="en-US" sz="2800" b="1">
                <a:latin typeface="宋体" pitchFamily="2" charset="-122"/>
              </a:rPr>
              <a:t>①⑦</a:t>
            </a:r>
            <a:r>
              <a:rPr kumimoji="1" lang="en-US" altLang="zh-CN" sz="2800" b="1">
                <a:latin typeface="宋体" pitchFamily="2" charset="-122"/>
              </a:rPr>
              <a:t>|②③⑨|④⑩|⑤|⑥|⑧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                                              C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①②③⑦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|④⑩⑨|⑤|⑥|⑧                                               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D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①②③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|④⑤⑥|⑦⑧⑨|⑩</a:t>
            </a:r>
            <a:endParaRPr kumimoji="1" lang="en-US" altLang="zh-CN" sz="2800" b="1">
              <a:latin typeface="Times New Roman" pitchFamily="18" charset="0"/>
              <a:ea typeface="华文宋体" pitchFamily="2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23850" y="5445125"/>
            <a:ext cx="8458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①⑦</a:t>
            </a:r>
            <a:r>
              <a:rPr kumimoji="1" lang="zh-CN" altLang="en-US" sz="3200" b="1">
                <a:latin typeface="宋体" pitchFamily="2" charset="-122"/>
              </a:rPr>
              <a:t>派遣。②③⑨让，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使</a:t>
            </a:r>
            <a:r>
              <a:rPr kumimoji="1" lang="zh-CN" altLang="en-US" sz="3200" b="1">
                <a:latin typeface="宋体" pitchFamily="2" charset="-122"/>
              </a:rPr>
              <a:t>得。④⑩假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使</a:t>
            </a:r>
            <a:r>
              <a:rPr kumimoji="1" lang="zh-CN" altLang="en-US" sz="3200" b="1">
                <a:latin typeface="宋体" pitchFamily="2" charset="-122"/>
              </a:rPr>
              <a:t>，假如。连词。⑤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使</a:t>
            </a:r>
            <a:r>
              <a:rPr kumimoji="1" lang="zh-CN" altLang="en-US" sz="3200" b="1">
                <a:latin typeface="宋体" pitchFamily="2" charset="-122"/>
              </a:rPr>
              <a:t>者。⑥出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使。</a:t>
            </a:r>
            <a:r>
              <a:rPr kumimoji="1" lang="zh-CN" altLang="en-US" sz="3200" b="1">
                <a:latin typeface="宋体" pitchFamily="2" charset="-122"/>
              </a:rPr>
              <a:t>⑧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使</a:t>
            </a:r>
            <a:r>
              <a:rPr kumimoji="1" lang="zh-CN" altLang="en-US" sz="3200" b="1">
                <a:latin typeface="宋体" pitchFamily="2" charset="-122"/>
              </a:rPr>
              <a:t>唤，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使</a:t>
            </a:r>
            <a:r>
              <a:rPr kumimoji="1" lang="zh-CN" altLang="en-US" sz="3200" b="1">
                <a:latin typeface="宋体" pitchFamily="2" charset="-122"/>
              </a:rPr>
              <a:t>用。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6659563" y="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7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autoUpdateAnimBg="0"/>
      <p:bldP spid="89092" grpId="0" autoUpdateAnimBg="0"/>
      <p:bldP spid="89093" grpId="0" animBg="1" autoUpdateAnimBg="0"/>
      <p:bldP spid="8909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57200" y="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3600" b="1">
              <a:latin typeface="Times New Roman" pitchFamily="18" charset="0"/>
              <a:ea typeface="华文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82296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下列“见”字意义用法归类正确的是（      ）</a:t>
            </a:r>
          </a:p>
          <a:p>
            <a:pPr>
              <a:spcBef>
                <a:spcPct val="50000"/>
              </a:spcBef>
            </a:pPr>
            <a:endParaRPr kumimoji="1" lang="en-US" altLang="zh-CN" sz="3600" b="1">
              <a:latin typeface="Times New Roman" pitchFamily="18" charset="0"/>
              <a:ea typeface="华文宋体" pitchFamily="2" charset="-122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229600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cs typeface="Times New Roman" pitchFamily="18" charset="0"/>
              </a:rPr>
              <a:t>①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有亲</a:t>
            </a:r>
            <a:r>
              <a:rPr kumimoji="1" lang="zh-CN" altLang="en-US" sz="3200" b="1" u="sng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见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忠烈青衣乌帽</a:t>
            </a:r>
            <a:r>
              <a:rPr kumimoji="1" lang="en-US" altLang="zh-CN" sz="3200" b="1">
                <a:latin typeface="Times New Roman" pitchFamily="18" charset="0"/>
                <a:ea typeface="华文宋体" pitchFamily="2" charset="-122"/>
              </a:rPr>
              <a:t>…… </a:t>
            </a:r>
            <a:r>
              <a:rPr kumimoji="1" lang="en-US" altLang="zh-CN" sz="3200" b="1">
                <a:latin typeface="Times New Roman" pitchFamily="18" charset="0"/>
                <a:cs typeface="Times New Roman" pitchFamily="18" charset="0"/>
              </a:rPr>
              <a:t>②</a:t>
            </a:r>
            <a:r>
              <a:rPr kumimoji="1" lang="zh-CN" altLang="en-US" sz="3200" b="1" u="sng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见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其二子焉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③</a:t>
            </a:r>
            <a:r>
              <a:rPr kumimoji="1" lang="zh-CN" altLang="en-US" sz="3200" b="1">
                <a:latin typeface="宋体" pitchFamily="2" charset="-122"/>
              </a:rPr>
              <a:t>方悟此奴懒去而</a:t>
            </a:r>
            <a:r>
              <a:rPr kumimoji="1" lang="zh-CN" altLang="en-US" sz="3200" b="1" u="sng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见</a:t>
            </a:r>
            <a:r>
              <a:rPr kumimoji="1" lang="zh-CN" altLang="en-US" sz="3200" b="1">
                <a:latin typeface="宋体" pitchFamily="2" charset="-122"/>
              </a:rPr>
              <a:t>绐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r>
              <a:rPr kumimoji="1" lang="en-US" altLang="zh-CN" sz="3200" b="1" u="sng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cs typeface="Times New Roman" pitchFamily="18" charset="0"/>
              </a:rPr>
              <a:t>④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不如登高之博</a:t>
            </a:r>
            <a:r>
              <a:rPr kumimoji="1" lang="zh-CN" altLang="en-US" sz="3200" b="1" u="sng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见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也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⑤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未得与项羽相</a:t>
            </a:r>
            <a:r>
              <a:rPr kumimoji="1" lang="zh-CN" altLang="en-US" sz="3200" b="1" u="sng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见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⑥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兰芝初还时，府吏</a:t>
            </a:r>
            <a:r>
              <a:rPr kumimoji="1" lang="zh-CN" altLang="en-US" sz="3200" b="1" u="sng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见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丁宁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⑦</a:t>
            </a:r>
            <a:r>
              <a:rPr kumimoji="1" lang="zh-CN" altLang="en-US" sz="3200" b="1">
                <a:latin typeface="宋体" pitchFamily="2" charset="-122"/>
              </a:rPr>
              <a:t>路中来颇有人以罪出不测</a:t>
            </a:r>
            <a:r>
              <a:rPr kumimoji="1" lang="zh-CN" altLang="en-US" sz="3200" b="1" u="sng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见</a:t>
            </a:r>
            <a:r>
              <a:rPr kumimoji="1" lang="zh-CN" altLang="en-US" sz="3200" b="1">
                <a:latin typeface="宋体" pitchFamily="2" charset="-122"/>
              </a:rPr>
              <a:t>吊者</a:t>
            </a:r>
            <a:r>
              <a:rPr kumimoji="1" lang="zh-CN" altLang="en-US" sz="3200" b="1" u="sng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⑧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臣诚恐</a:t>
            </a:r>
            <a:r>
              <a:rPr kumimoji="1" lang="zh-CN" altLang="en-US" sz="3200" b="1" u="sng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见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欺于王而负赵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⑨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吾未</a:t>
            </a:r>
            <a:r>
              <a:rPr kumimoji="1" lang="zh-CN" altLang="en-US" sz="3200" b="1" u="sng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见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其明也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⑩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图穷而匕首</a:t>
            </a:r>
            <a:r>
              <a:rPr kumimoji="1" lang="zh-CN" altLang="en-US" sz="3200" b="1" u="sng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见</a:t>
            </a:r>
          </a:p>
          <a:p>
            <a:pPr>
              <a:spcBef>
                <a:spcPct val="50000"/>
              </a:spcBef>
            </a:pPr>
            <a:endParaRPr kumimoji="1" lang="en-US" altLang="zh-CN" sz="3200" b="1" u="sng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381000" y="4494213"/>
            <a:ext cx="838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1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、看见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2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、会见    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3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、显露，出现    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4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、推荐，介绍  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5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、表被动 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6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、用在动词前，表示他人行为及于己  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7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华文宋体" pitchFamily="2" charset="-122"/>
              </a:rPr>
              <a:t>、发现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381000" y="4038600"/>
            <a:ext cx="8382000" cy="20415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、看见 （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① ④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 ）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2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、会见（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⑤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 ）     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3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、显露，出现 （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⑩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 ）    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4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、推荐，介绍 （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②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 ）  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5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、表被动 （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③ ⑧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 ） 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6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、用在动词前，表示他人行为及于己 （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⑥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⑦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 ）  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7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、发现（ </a:t>
            </a:r>
            <a:r>
              <a:rPr kumimoji="1" lang="zh-CN" altLang="en-US" sz="3200" b="1">
                <a:latin typeface="Times New Roman" pitchFamily="18" charset="0"/>
                <a:cs typeface="Times New Roman" pitchFamily="18" charset="0"/>
              </a:rPr>
              <a:t>⑨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 ）</a:t>
            </a:r>
            <a:endParaRPr kumimoji="1" lang="zh-CN" altLang="en-US" sz="3600" b="1">
              <a:latin typeface="Times New Roman" pitchFamily="18" charset="0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1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  <p:bldP spid="90116" grpId="0" autoUpdateAnimBg="0"/>
      <p:bldP spid="90117" grpId="0" autoUpdateAnimBg="0"/>
      <p:bldP spid="90118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33400" y="0"/>
            <a:ext cx="678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3600" b="1">
              <a:latin typeface="Times New Roman" pitchFamily="18" charset="0"/>
              <a:ea typeface="华文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62000" y="381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下列“相”字与例句中“相”字用法不同的一项（         ）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7924800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例句：莫</a:t>
            </a:r>
            <a:r>
              <a:rPr kumimoji="1" lang="zh-CN" altLang="en-US" sz="3200">
                <a:latin typeface="Times New Roman" pitchFamily="18" charset="0"/>
                <a:ea typeface="黑体" pitchFamily="2" charset="-122"/>
              </a:rPr>
              <a:t>苦</a:t>
            </a:r>
            <a:r>
              <a:rPr kumimoji="1" lang="zh-CN" altLang="en-US" sz="3200" b="1" u="sng">
                <a:latin typeface="Times New Roman" pitchFamily="18" charset="0"/>
                <a:ea typeface="华文宋体" pitchFamily="2" charset="-122"/>
              </a:rPr>
              <a:t>相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尤否？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华文宋体" pitchFamily="2" charset="-122"/>
              </a:rPr>
              <a:t>A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、杂然</a:t>
            </a:r>
            <a:r>
              <a:rPr kumimoji="1" lang="zh-CN" altLang="en-US" sz="3200" b="1" u="sng">
                <a:latin typeface="Times New Roman" pitchFamily="18" charset="0"/>
                <a:ea typeface="黑体" pitchFamily="2" charset="-122"/>
              </a:rPr>
              <a:t>相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许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华文宋体" pitchFamily="2" charset="-122"/>
              </a:rPr>
              <a:t>B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、</a:t>
            </a:r>
            <a:r>
              <a:rPr kumimoji="1" lang="zh-CN" altLang="en-US" sz="3200" b="1">
                <a:latin typeface="宋体" pitchFamily="2" charset="-122"/>
              </a:rPr>
              <a:t>前在京师</a:t>
            </a:r>
            <a:r>
              <a:rPr kumimoji="1" lang="zh-CN" altLang="en-US" sz="3200" b="1" u="sng">
                <a:latin typeface="黑体" pitchFamily="2" charset="-122"/>
                <a:ea typeface="黑体" pitchFamily="2" charset="-122"/>
              </a:rPr>
              <a:t>相</a:t>
            </a:r>
            <a:r>
              <a:rPr kumimoji="1" lang="zh-CN" altLang="en-US" sz="3200" b="1">
                <a:latin typeface="宋体" pitchFamily="2" charset="-122"/>
              </a:rPr>
              <a:t>别时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华文宋体" pitchFamily="2" charset="-122"/>
              </a:rPr>
              <a:t>C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、</a:t>
            </a:r>
            <a:r>
              <a:rPr kumimoji="1" lang="zh-CN" altLang="en-US" sz="3200" b="1" u="sng">
                <a:latin typeface="黑体" pitchFamily="2" charset="-122"/>
                <a:ea typeface="黑体" pitchFamily="2" charset="-122"/>
              </a:rPr>
              <a:t>相</a:t>
            </a:r>
            <a:r>
              <a:rPr kumimoji="1" lang="zh-CN" altLang="en-US" sz="3200" b="1">
                <a:latin typeface="宋体" pitchFamily="2" charset="-122"/>
              </a:rPr>
              <a:t>师成风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华文宋体" pitchFamily="2" charset="-122"/>
              </a:rPr>
              <a:t>D</a:t>
            </a:r>
            <a:r>
              <a:rPr kumimoji="1" lang="zh-CN" altLang="en-US" sz="3200" b="1">
                <a:latin typeface="Times New Roman" pitchFamily="18" charset="0"/>
                <a:ea typeface="华文宋体" pitchFamily="2" charset="-122"/>
              </a:rPr>
              <a:t>、</a:t>
            </a:r>
            <a:r>
              <a:rPr kumimoji="1" lang="zh-CN" altLang="en-US" sz="3200" b="1">
                <a:latin typeface="宋体" pitchFamily="2" charset="-122"/>
              </a:rPr>
              <a:t>益</a:t>
            </a:r>
            <a:r>
              <a:rPr kumimoji="1" lang="zh-CN" altLang="en-US" sz="3200" b="1" u="sng">
                <a:latin typeface="黑体" pitchFamily="2" charset="-122"/>
                <a:ea typeface="黑体" pitchFamily="2" charset="-122"/>
              </a:rPr>
              <a:t>相</a:t>
            </a:r>
            <a:r>
              <a:rPr kumimoji="1" lang="zh-CN" altLang="en-US" sz="3200" b="1">
                <a:latin typeface="宋体" pitchFamily="2" charset="-122"/>
              </a:rPr>
              <a:t>喜贺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04800" y="5270500"/>
            <a:ext cx="8305800" cy="9461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A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D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（表示一方对另一方的动作，）</a:t>
            </a:r>
            <a:r>
              <a:rPr kumimoji="1" lang="en-US" altLang="zh-CN" sz="2800" b="1">
                <a:latin typeface="Times New Roman" pitchFamily="18" charset="0"/>
                <a:ea typeface="华文宋体" pitchFamily="2" charset="-122"/>
              </a:rPr>
              <a:t>C</a:t>
            </a:r>
            <a:r>
              <a:rPr kumimoji="1" lang="zh-CN" altLang="en-US" sz="2800" b="1">
                <a:latin typeface="Times New Roman" pitchFamily="18" charset="0"/>
                <a:ea typeface="华文宋体" pitchFamily="2" charset="-122"/>
              </a:rPr>
              <a:t>、（互相）</a:t>
            </a:r>
          </a:p>
        </p:txBody>
      </p:sp>
      <p:sp>
        <p:nvSpPr>
          <p:cNvPr id="91142" name="AutoShape 6"/>
          <p:cNvSpPr>
            <a:spLocks noChangeArrowheads="1"/>
          </p:cNvSpPr>
          <p:nvPr/>
        </p:nvSpPr>
        <p:spPr bwMode="auto">
          <a:xfrm>
            <a:off x="685800" y="3810000"/>
            <a:ext cx="609600" cy="5334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40" grpId="0" autoUpdateAnimBg="0"/>
      <p:bldP spid="91141" grpId="0" animBg="1" autoUpdateAnimBg="0"/>
      <p:bldP spid="911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4000" b="1"/>
              <a:t>下列加横线词意思与其他三项不同的是（      ）</a:t>
            </a:r>
          </a:p>
        </p:txBody>
      </p:sp>
      <p:sp>
        <p:nvSpPr>
          <p:cNvPr id="9216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altLang="zh-CN" b="1"/>
              <a:t>A</a:t>
            </a:r>
            <a:r>
              <a:rPr kumimoji="1" lang="zh-CN" altLang="en-US" b="1"/>
              <a:t>、宫妇左右</a:t>
            </a:r>
            <a:r>
              <a:rPr kumimoji="1" lang="zh-CN" altLang="en-US" b="1" u="sng"/>
              <a:t>莫</a:t>
            </a:r>
            <a:r>
              <a:rPr kumimoji="1" lang="zh-CN" altLang="en-US" b="1"/>
              <a:t>不私王</a:t>
            </a:r>
            <a:r>
              <a:rPr kumimoji="1" lang="en-US" altLang="zh-CN" b="1"/>
              <a:t>…… </a:t>
            </a:r>
          </a:p>
          <a:p>
            <a:r>
              <a:rPr kumimoji="1" lang="en-US" altLang="zh-CN" b="1"/>
              <a:t>B</a:t>
            </a:r>
            <a:r>
              <a:rPr kumimoji="1" lang="zh-CN" altLang="en-US" b="1"/>
              <a:t>、缙绅、大夫、士萃于左丞相府，</a:t>
            </a:r>
            <a:r>
              <a:rPr kumimoji="1" lang="zh-CN" altLang="en-US" b="1" u="sng"/>
              <a:t>莫</a:t>
            </a:r>
            <a:r>
              <a:rPr kumimoji="1" lang="zh-CN" altLang="en-US" b="1"/>
              <a:t>知计所出。 </a:t>
            </a:r>
          </a:p>
          <a:p>
            <a:r>
              <a:rPr kumimoji="1" lang="en-US" altLang="zh-CN" b="1"/>
              <a:t>C</a:t>
            </a:r>
            <a:r>
              <a:rPr kumimoji="1" lang="zh-CN" altLang="en-US" b="1"/>
              <a:t>、愿早定大计，</a:t>
            </a:r>
            <a:r>
              <a:rPr kumimoji="1" lang="zh-CN" altLang="en-US" b="1" u="sng"/>
              <a:t>莫</a:t>
            </a:r>
            <a:r>
              <a:rPr kumimoji="1" lang="zh-CN" altLang="en-US" b="1"/>
              <a:t>用众人之议也！</a:t>
            </a:r>
          </a:p>
          <a:p>
            <a:r>
              <a:rPr kumimoji="1" lang="en-US" altLang="zh-CN" b="1"/>
              <a:t>D</a:t>
            </a:r>
            <a:r>
              <a:rPr kumimoji="1" lang="zh-CN" altLang="en-US" b="1"/>
              <a:t>、</a:t>
            </a:r>
            <a:r>
              <a:rPr kumimoji="1" lang="zh-CN" altLang="en-US" b="1" u="sng"/>
              <a:t>莫</a:t>
            </a:r>
            <a:r>
              <a:rPr kumimoji="1" lang="zh-CN" altLang="en-US" b="1"/>
              <a:t>苦相尤否？</a:t>
            </a:r>
            <a:r>
              <a:rPr kumimoji="1" lang="zh-CN" altLang="en-US"/>
              <a:t> 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762000" y="3124200"/>
            <a:ext cx="533400" cy="6096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533400" y="4724400"/>
            <a:ext cx="8153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D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：代人，相当于</a:t>
            </a: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"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没有人</a:t>
            </a: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""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没有谁</a:t>
            </a: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"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。</a:t>
            </a: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cs typeface="Times New Roman" pitchFamily="18" charset="0"/>
              </a:rPr>
              <a:t>放在动词前面，表示劝戒或禁止，相当于</a:t>
            </a: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cs typeface="Times New Roman" pitchFamily="18" charset="0"/>
              </a:rPr>
              <a:t>"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cs typeface="Times New Roman" pitchFamily="18" charset="0"/>
              </a:rPr>
              <a:t>不要</a:t>
            </a: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cs typeface="Times New Roman" pitchFamily="18" charset="0"/>
              </a:rPr>
              <a:t>""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cs typeface="Times New Roman" pitchFamily="18" charset="0"/>
              </a:rPr>
              <a:t>不能</a:t>
            </a:r>
            <a:r>
              <a:rPr kumimoji="1" lang="en-US" altLang="zh-CN" sz="3200" b="1">
                <a:solidFill>
                  <a:srgbClr val="CC0000"/>
                </a:solidFill>
                <a:latin typeface="华文仿宋" pitchFamily="2" charset="-122"/>
                <a:cs typeface="Times New Roman" pitchFamily="18" charset="0"/>
              </a:rPr>
              <a:t>"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cs typeface="Times New Roman" pitchFamily="18" charset="0"/>
              </a:rPr>
              <a:t>。</a:t>
            </a:r>
            <a:r>
              <a:rPr kumimoji="1" lang="zh-CN" altLang="en-US" sz="32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华文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3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 autoUpdateAnimBg="0"/>
      <p:bldP spid="92163" grpId="0" animBg="1" autoUpdateAnimBg="0"/>
      <p:bldP spid="92164" grpId="0" animBg="1"/>
      <p:bldP spid="9216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56932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a typeface="华文中宋" pitchFamily="2" charset="-122"/>
              </a:rPr>
              <a:t>第四题</a:t>
            </a:r>
          </a:p>
          <a:p>
            <a:r>
              <a:rPr lang="zh-CN" altLang="en-US" sz="2400" b="1">
                <a:ea typeface="华文中宋" pitchFamily="2" charset="-122"/>
              </a:rPr>
              <a:t>命题意图：本题意在综合考查学生对文言文的整体感知能力。</a:t>
            </a:r>
          </a:p>
          <a:p>
            <a:r>
              <a:rPr lang="zh-CN" altLang="en-US" sz="2400" b="1">
                <a:solidFill>
                  <a:srgbClr val="0000FF"/>
                </a:solidFill>
                <a:ea typeface="华文中宋" pitchFamily="2" charset="-122"/>
              </a:rPr>
              <a:t>参考答案：前日范希文贬官后，与足下相见于安道家。足下诋诮希文为人。予始闻之，疑是戏言；及见师鲁，亦说足下深非希文所为，然后其疑遂决。希文平生刚正、好学、通古今，其立朝有本末，天下所共知。今又以言事触宰相得罪。足下既不能为辨其非辜，又畏有识者之责己，遂随而诋之，以为当黜，是可怪也。夫人之性，刚果懦软，禀之于天，不可勉强。虽圣人亦不以不能责人之必能。今足下家有老母，身惜官位，惧饥寒而顾利禄，不敢一忤宰相以近刑祸，此乃庸人之常情，不过作一不才谏官尔。虽朝廷君子，亦将闵足下之不能，而不责以必能也。今乃不然，反昂然自得，了无愧畏，便毁其贤以为当黜，庶乎饰己不言之过。夫力所不敢为，乃愚者之不逮；以智文其过，此君子之贼也。</a:t>
            </a:r>
          </a:p>
        </p:txBody>
      </p:sp>
    </p:spTree>
    <p:extLst>
      <p:ext uri="{BB962C8B-B14F-4D97-AF65-F5344CB8AC3E}">
        <p14:creationId xmlns:p14="http://schemas.microsoft.com/office/powerpoint/2010/main" val="22038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4681538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　　尹师鲁，欧阳修的挚友，一生怀才不遇，郁郁而终。</a:t>
            </a:r>
          </a:p>
          <a:p>
            <a:r>
              <a:rPr lang="zh-CN" altLang="en-US" sz="3600" b="1"/>
              <a:t>        他们是好友，两人同是被贬，尹洙在欧阳修被贬后，对欧阳修的情况有所不解，就写信询问。于是欧阳修便写下这封信回复他的询问。</a:t>
            </a:r>
            <a:endParaRPr lang="zh-CN" altLang="en-US" sz="3600"/>
          </a:p>
        </p:txBody>
      </p:sp>
      <p:pic>
        <p:nvPicPr>
          <p:cNvPr id="45059" name="Picture 3" descr="u=1624263472,2163180280&amp;gp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4813"/>
            <a:ext cx="3527425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404813"/>
            <a:ext cx="5689600" cy="1143000"/>
          </a:xfrm>
        </p:spPr>
        <p:txBody>
          <a:bodyPr/>
          <a:lstStyle/>
          <a:p>
            <a:r>
              <a:rPr lang="en-US" altLang="zh-CN" sz="4000" b="1"/>
              <a:t>1</a:t>
            </a:r>
            <a:r>
              <a:rPr lang="zh-CN" altLang="en-US" sz="4000" b="1"/>
              <a:t>、注意下列字词的读音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见绐（      ）    君贶</a:t>
            </a:r>
            <a:r>
              <a:rPr lang="zh-CN" altLang="en-US" b="1" dirty="0" smtClean="0"/>
              <a:t>（           </a:t>
            </a:r>
            <a:r>
              <a:rPr lang="zh-CN" altLang="en-US" b="1" dirty="0"/>
              <a:t>）    惶</a:t>
            </a:r>
            <a:r>
              <a:rPr lang="zh-CN" altLang="en-US" b="1" dirty="0" smtClean="0"/>
              <a:t>（         </a:t>
            </a:r>
            <a:r>
              <a:rPr lang="zh-CN" altLang="en-US" b="1" dirty="0"/>
              <a:t>）迫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沿汴（      ）绝淮（       ）       郢（        ） 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柚（        ）      茶舛</a:t>
            </a:r>
            <a:r>
              <a:rPr lang="zh-CN" altLang="en-US" b="1" dirty="0" smtClean="0"/>
              <a:t>（            </a:t>
            </a:r>
            <a:r>
              <a:rPr lang="en-US" altLang="zh-CN" b="1" dirty="0"/>
              <a:t>)    </a:t>
            </a:r>
            <a:r>
              <a:rPr lang="zh-CN" altLang="en-US" b="1" dirty="0"/>
              <a:t>老婢（        ）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鼎镬（          ）        烹（         ）斩      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愚懦（           ）        枕藉（          ）</a:t>
            </a:r>
          </a:p>
          <a:p>
            <a:pPr>
              <a:buFont typeface="Wingdings" pitchFamily="2" charset="2"/>
              <a:buNone/>
            </a:pPr>
            <a:endParaRPr lang="en-US" altLang="zh-CN" b="1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" y="457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479456" y="2159655"/>
            <a:ext cx="643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d</a:t>
            </a:r>
            <a:r>
              <a:rPr lang="en-US" altLang="zh-CN" sz="2800" b="1" dirty="0" err="1">
                <a:cs typeface="Arial" charset="0"/>
              </a:rPr>
              <a:t>ài</a:t>
            </a:r>
            <a:endParaRPr lang="en-US" altLang="zh-CN" sz="2800" b="1" dirty="0">
              <a:cs typeface="Arial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105275" y="2222827"/>
            <a:ext cx="10860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ku</a:t>
            </a:r>
            <a:r>
              <a:rPr lang="en-US" altLang="zh-CN" sz="2800" b="1" dirty="0" err="1">
                <a:cs typeface="Arial" charset="0"/>
              </a:rPr>
              <a:t>à</a:t>
            </a:r>
            <a:r>
              <a:rPr lang="en-US" altLang="zh-CN" sz="2800" b="1" dirty="0" err="1"/>
              <a:t>ng</a:t>
            </a:r>
            <a:endParaRPr lang="en-US" altLang="zh-CN" sz="2800" b="1" dirty="0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588224" y="2168447"/>
            <a:ext cx="11095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hu</a:t>
            </a:r>
            <a:r>
              <a:rPr lang="en-US" altLang="zh-CN" sz="2800" b="1" dirty="0" err="1">
                <a:cs typeface="Arial" charset="0"/>
              </a:rPr>
              <a:t>á</a:t>
            </a:r>
            <a:r>
              <a:rPr lang="en-US" altLang="zh-CN" sz="2800" b="1" dirty="0" err="1"/>
              <a:t>ng</a:t>
            </a:r>
            <a:endParaRPr lang="en-US" altLang="zh-CN" sz="2800" b="1" dirty="0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417407" y="2780978"/>
            <a:ext cx="8354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bi</a:t>
            </a:r>
            <a:r>
              <a:rPr lang="en-US" altLang="zh-CN" sz="2800" b="1" dirty="0" err="1">
                <a:cs typeface="Arial" charset="0"/>
              </a:rPr>
              <a:t>à</a:t>
            </a:r>
            <a:r>
              <a:rPr lang="en-US" altLang="zh-CN" sz="2800" b="1" dirty="0" err="1"/>
              <a:t>n</a:t>
            </a:r>
            <a:endParaRPr lang="en-US" altLang="zh-CN" sz="2800" b="1" dirty="0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595466" y="2783909"/>
            <a:ext cx="8354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hu</a:t>
            </a:r>
            <a:r>
              <a:rPr lang="en-US" altLang="zh-CN" sz="2800" b="1" dirty="0" err="1">
                <a:cs typeface="Arial" charset="0"/>
              </a:rPr>
              <a:t>á</a:t>
            </a:r>
            <a:r>
              <a:rPr lang="en-US" altLang="zh-CN" sz="2800" b="1" dirty="0" err="1"/>
              <a:t>i</a:t>
            </a:r>
            <a:endParaRPr lang="en-US" altLang="zh-CN" sz="2800" b="1" dirty="0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235004" y="2769493"/>
            <a:ext cx="813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y</a:t>
            </a:r>
            <a:r>
              <a:rPr lang="el-GR" altLang="zh-CN" sz="2800" b="1" dirty="0" smtClean="0">
                <a:cs typeface="Arial" charset="0"/>
              </a:rPr>
              <a:t>Ῐ</a:t>
            </a:r>
            <a:r>
              <a:rPr lang="en-US" altLang="zh-CN" sz="2800" b="1" dirty="0" smtClean="0"/>
              <a:t>ng</a:t>
            </a:r>
            <a:endParaRPr lang="en-US" altLang="zh-CN" sz="2800" b="1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154291" y="3365827"/>
            <a:ext cx="735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y</a:t>
            </a:r>
            <a:r>
              <a:rPr lang="en-US" altLang="zh-CN" sz="2800" b="1" dirty="0" err="1">
                <a:cs typeface="Arial" charset="0"/>
              </a:rPr>
              <a:t>ò</a:t>
            </a:r>
            <a:r>
              <a:rPr lang="en-US" altLang="zh-CN" sz="2800" b="1" dirty="0" err="1"/>
              <a:t>u</a:t>
            </a:r>
            <a:endParaRPr lang="en-US" altLang="zh-CN" sz="2800" b="1" dirty="0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835245" y="3428999"/>
            <a:ext cx="4732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b</a:t>
            </a:r>
            <a:r>
              <a:rPr lang="en-US" altLang="zh-CN" sz="2800" b="1" dirty="0" err="1">
                <a:cs typeface="Arial" charset="0"/>
              </a:rPr>
              <a:t>Ì</a:t>
            </a:r>
            <a:endParaRPr lang="en-US" altLang="zh-CN" sz="2800" b="1" dirty="0">
              <a:cs typeface="Arial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82551" y="3975427"/>
            <a:ext cx="947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hu</a:t>
            </a:r>
            <a:r>
              <a:rPr lang="en-US" altLang="zh-CN" sz="2800" b="1" dirty="0" err="1">
                <a:cs typeface="Arial" charset="0"/>
              </a:rPr>
              <a:t>Ò</a:t>
            </a:r>
            <a:endParaRPr lang="en-US" altLang="zh-CN" sz="2800" b="1" dirty="0">
              <a:cs typeface="Arial" charset="0"/>
            </a:endParaRP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430951" y="3909561"/>
            <a:ext cx="10246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err="1" smtClean="0"/>
              <a:t>p</a:t>
            </a:r>
            <a:r>
              <a:rPr lang="en-US" altLang="zh-CN" sz="3200" b="1" dirty="0" err="1" smtClean="0">
                <a:cs typeface="Arial" charset="0"/>
              </a:rPr>
              <a:t>ē</a:t>
            </a:r>
            <a:r>
              <a:rPr lang="en-US" altLang="zh-CN" sz="3200" b="1" dirty="0" err="1" smtClean="0"/>
              <a:t>ng</a:t>
            </a:r>
            <a:endParaRPr lang="en-US" altLang="zh-CN" sz="3200" b="1" dirty="0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990452" y="463708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 smtClean="0"/>
              <a:t>ji</a:t>
            </a:r>
            <a:r>
              <a:rPr lang="az-Cyrl-AZ" altLang="zh-CN" sz="2800" b="1" dirty="0" smtClean="0">
                <a:cs typeface="Arial" charset="0"/>
              </a:rPr>
              <a:t>ѐ</a:t>
            </a:r>
            <a:endParaRPr lang="en-US" altLang="zh-CN" sz="2800" b="1" dirty="0">
              <a:cs typeface="Arial" charset="0"/>
            </a:endParaRP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550426" y="4521855"/>
            <a:ext cx="811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nu</a:t>
            </a:r>
            <a:r>
              <a:rPr lang="en-US" altLang="zh-CN" sz="2800" b="1" dirty="0" err="1">
                <a:cs typeface="Arial" charset="0"/>
              </a:rPr>
              <a:t>Ò</a:t>
            </a:r>
            <a:endParaRPr lang="en-US" altLang="zh-CN" sz="2800" b="1" dirty="0">
              <a:cs typeface="Arial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3983976" y="3374619"/>
            <a:ext cx="1164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Chu</a:t>
            </a:r>
            <a:r>
              <a:rPr lang="el-GR" altLang="zh-CN" sz="2800" b="1" dirty="0" smtClean="0">
                <a:cs typeface="Arial" charset="0"/>
              </a:rPr>
              <a:t>ᾰ</a:t>
            </a:r>
            <a:r>
              <a:rPr lang="en-US" altLang="zh-CN" sz="2800" b="1" dirty="0" smtClean="0"/>
              <a:t>n</a:t>
            </a:r>
            <a:endParaRPr lang="en-US" altLang="zh-CN" sz="2800" b="1" dirty="0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258888" y="51577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</a:rPr>
              <a:t>zhēn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323850" y="5033963"/>
            <a:ext cx="4493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itchFamily="2" charset="-122"/>
              </a:rPr>
              <a:t>砧 </a:t>
            </a:r>
            <a:r>
              <a:rPr lang="en-US" altLang="zh-CN" sz="3200" dirty="0">
                <a:latin typeface="宋体" pitchFamily="2" charset="-122"/>
              </a:rPr>
              <a:t>(    </a:t>
            </a:r>
            <a:r>
              <a:rPr lang="en-US" altLang="zh-CN" sz="3200" dirty="0" smtClean="0">
                <a:latin typeface="宋体" pitchFamily="2" charset="-122"/>
              </a:rPr>
              <a:t> )</a:t>
            </a:r>
            <a:r>
              <a:rPr lang="zh-CN" altLang="en-US" sz="3200" dirty="0">
                <a:latin typeface="宋体" pitchFamily="2" charset="-122"/>
              </a:rPr>
              <a:t>、俟 </a:t>
            </a:r>
            <a:r>
              <a:rPr lang="en-US" altLang="zh-CN" sz="3200" dirty="0">
                <a:latin typeface="宋体" pitchFamily="2" charset="-122"/>
              </a:rPr>
              <a:t>(    )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3693799" y="5045075"/>
            <a:ext cx="1152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sì</a:t>
            </a:r>
          </a:p>
        </p:txBody>
      </p:sp>
    </p:spTree>
    <p:extLst>
      <p:ext uri="{BB962C8B-B14F-4D97-AF65-F5344CB8AC3E}">
        <p14:creationId xmlns:p14="http://schemas.microsoft.com/office/powerpoint/2010/main" val="214295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608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70" decel="1000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770" decel="100000"/>
                                        <p:tgtEl>
                                          <p:spTgt spid="460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6" grpId="0"/>
      <p:bldP spid="46087" grpId="0"/>
      <p:bldP spid="46088" grpId="0"/>
      <p:bldP spid="46089" grpId="0"/>
      <p:bldP spid="46090" grpId="0"/>
      <p:bldP spid="46091" grpId="0"/>
      <p:bldP spid="46092" grpId="0"/>
      <p:bldP spid="46093" grpId="0"/>
      <p:bldP spid="46094" grpId="0"/>
      <p:bldP spid="46095" grpId="0"/>
      <p:bldP spid="46096" grpId="0"/>
      <p:bldP spid="460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2953023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某</a:t>
            </a:r>
            <a:r>
              <a:rPr kumimoji="1" lang="zh-CN" altLang="en-US" sz="2800" b="1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顿首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师鲁十二兄书记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前在京师相别时</a:t>
            </a:r>
            <a:r>
              <a:rPr kumimoji="1" lang="en-US" altLang="zh-CN" sz="28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约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使人</a:t>
            </a:r>
            <a:r>
              <a:rPr kumimoji="1" lang="zh-CN" altLang="en-US" sz="2800" b="1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河上</a:t>
            </a:r>
            <a:r>
              <a:rPr kumimoji="1" lang="en-US" altLang="zh-CN" sz="28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既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受命</a:t>
            </a:r>
            <a:r>
              <a:rPr kumimoji="1" lang="en-US" altLang="zh-CN" sz="28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便遣白头奴出城</a:t>
            </a:r>
            <a:r>
              <a:rPr kumimoji="1" lang="en-US" altLang="zh-CN" sz="28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而还言不见舟矣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其夕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及得师鲁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手简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乃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知留船以待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怪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不</a:t>
            </a:r>
            <a:r>
              <a:rPr kumimoji="1" lang="zh-CN" altLang="en-US" sz="2800" b="1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约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方悟此奴懒去而</a:t>
            </a:r>
            <a:r>
              <a:rPr kumimoji="1" lang="zh-CN" altLang="en-US" sz="2800" b="1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见绐</a:t>
            </a:r>
            <a:r>
              <a:rPr kumimoji="1" lang="en-US" altLang="zh-CN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889756" y="836613"/>
            <a:ext cx="800219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00B050"/>
                </a:solidFill>
                <a:latin typeface="Times New Roman" pitchFamily="18" charset="0"/>
              </a:rPr>
              <a:t>第一段：</a:t>
            </a:r>
            <a:r>
              <a:rPr kumimoji="1" lang="zh-CN" altLang="en-US" sz="3600" b="1" dirty="0">
                <a:solidFill>
                  <a:srgbClr val="00B050"/>
                </a:solidFill>
              </a:rPr>
              <a:t>遗憾不得相送。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697783" y="5085184"/>
            <a:ext cx="439787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以前在京城分别的时候，</a:t>
            </a:r>
            <a:r>
              <a:rPr lang="zh-CN" altLang="en-US" sz="2400" b="1" dirty="0">
                <a:solidFill>
                  <a:srgbClr val="CC0000"/>
                </a:solidFill>
              </a:rPr>
              <a:t>约定</a:t>
            </a:r>
            <a:r>
              <a:rPr lang="zh-CN" altLang="en-US" sz="2400" b="1" dirty="0">
                <a:solidFill>
                  <a:srgbClr val="000000"/>
                </a:solidFill>
              </a:rPr>
              <a:t>派人</a:t>
            </a:r>
            <a:r>
              <a:rPr lang="zh-CN" altLang="en-US" sz="2400" b="1" dirty="0">
                <a:solidFill>
                  <a:srgbClr val="CC0000"/>
                </a:solidFill>
              </a:rPr>
              <a:t>到</a:t>
            </a:r>
            <a:r>
              <a:rPr lang="zh-CN" altLang="en-US" sz="2400" b="1" dirty="0">
                <a:solidFill>
                  <a:srgbClr val="000000"/>
                </a:solidFill>
              </a:rPr>
              <a:t>河边送行，</a:t>
            </a:r>
            <a:r>
              <a:rPr lang="zh-CN" altLang="en-US" sz="2400" b="1" dirty="0">
                <a:solidFill>
                  <a:srgbClr val="CC0000"/>
                </a:solidFill>
              </a:rPr>
              <a:t>已经</a:t>
            </a:r>
            <a:r>
              <a:rPr lang="zh-CN" altLang="en-US" sz="2400" b="1" dirty="0">
                <a:solidFill>
                  <a:srgbClr val="000000"/>
                </a:solidFill>
              </a:rPr>
              <a:t>答应了你，就派老仆人出城，但他返回却说没看到你的船。</a:t>
            </a:r>
          </a:p>
        </p:txBody>
      </p:sp>
      <p:sp>
        <p:nvSpPr>
          <p:cNvPr id="2" name="矩形 1"/>
          <p:cNvSpPr/>
          <p:nvPr/>
        </p:nvSpPr>
        <p:spPr>
          <a:xfrm>
            <a:off x="3886001" y="26064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顿首：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932039" y="256130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叩头，书信开头、结尾的致敬之词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98156" y="73734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约：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021494" y="72855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约定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979850" y="119675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086729" y="119675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843467" y="213285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手简：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135392" y="2116270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信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935039" y="263691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乃：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099240" y="268307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才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904098" y="323269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怪：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932040" y="322000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责怪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914537" y="378904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963396" y="378904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按照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770586" y="429309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见绐：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942231" y="430583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被骗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982767" y="162880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既：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983022" y="163082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已经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52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/>
      <p:bldP spid="49156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228600"/>
            <a:ext cx="8915400" cy="6324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译文：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     </a:t>
            </a:r>
            <a:r>
              <a:rPr lang="zh-CN" altLang="en-US" b="1" dirty="0"/>
              <a:t>第一段：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/>
              <a:t>         欧阳修</a:t>
            </a:r>
            <a:r>
              <a:rPr lang="zh-CN" altLang="en-US" b="1" dirty="0">
                <a:solidFill>
                  <a:srgbClr val="FF66CC"/>
                </a:solidFill>
              </a:rPr>
              <a:t>叩首</a:t>
            </a:r>
            <a:r>
              <a:rPr lang="zh-CN" altLang="en-US" b="1" dirty="0"/>
              <a:t>，师鲁</a:t>
            </a:r>
            <a:r>
              <a:rPr lang="zh-CN" altLang="en-US" b="1" dirty="0">
                <a:solidFill>
                  <a:srgbClr val="FF66CC"/>
                </a:solidFill>
              </a:rPr>
              <a:t>书记</a:t>
            </a:r>
            <a:r>
              <a:rPr lang="zh-CN" altLang="en-US" b="1" dirty="0"/>
              <a:t>十二兄，以前在京城分别的时候，约定派人到河边送行，已经答应了你，就派老仆人出城，但他返回却说没看到你的船。那天晚上，等到收到你的</a:t>
            </a:r>
            <a:r>
              <a:rPr lang="zh-CN" altLang="en-US" b="1" dirty="0">
                <a:solidFill>
                  <a:srgbClr val="FF66CC"/>
                </a:solidFill>
              </a:rPr>
              <a:t>信</a:t>
            </a:r>
            <a:r>
              <a:rPr lang="zh-CN" altLang="en-US" b="1" dirty="0"/>
              <a:t>，才知道你停船等待我，责怪我没有如约前来，我才知道老仆人偷懒前去而我被他</a:t>
            </a:r>
            <a:r>
              <a:rPr lang="zh-CN" altLang="en-US" b="1" dirty="0">
                <a:solidFill>
                  <a:srgbClr val="FF66CC"/>
                </a:solidFill>
              </a:rPr>
              <a:t>骗</a:t>
            </a:r>
            <a:r>
              <a:rPr lang="zh-CN" altLang="en-US" b="1" dirty="0"/>
              <a:t>了。</a:t>
            </a:r>
            <a:br>
              <a:rPr lang="zh-CN" altLang="en-US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049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2807990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　临行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台吏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催苛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百端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不比催师鲁人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长者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有礼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使人惶迫不知所为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是以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又不留下书在京师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但深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托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君贶</a:t>
            </a:r>
            <a:r>
              <a:rPr kumimoji="1" lang="zh-CN" altLang="en-US" sz="2400" b="1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因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书道修意以西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始谋陆赴夷陵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大暑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又无马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乃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作此行</a:t>
            </a:r>
            <a:r>
              <a:rPr kumimoji="1" lang="en-US" altLang="zh-CN" sz="2400" b="1" u="sng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沿汴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绝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淮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泛大江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五千里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一百一十程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才至荆南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在路无附书处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不知君贶曾作书道修意否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? </a:t>
            </a:r>
            <a:endParaRPr kumimoji="1" lang="en-US" altLang="zh-CN" sz="24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095774" y="260350"/>
            <a:ext cx="738664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第二段：心中挂念，不得修书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351588" y="37893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4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275857" y="4437112"/>
            <a:ext cx="48251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66CC"/>
                </a:solidFill>
                <a:latin typeface="Verdana" pitchFamily="34" charset="0"/>
              </a:rPr>
              <a:t>      因此</a:t>
            </a:r>
            <a:r>
              <a:rPr lang="en-US" altLang="zh-CN" sz="2400" b="1" dirty="0">
                <a:solidFill>
                  <a:srgbClr val="006699"/>
                </a:solidFill>
                <a:latin typeface="Verdana" pitchFamily="34" charset="0"/>
              </a:rPr>
              <a:t>,</a:t>
            </a:r>
            <a:r>
              <a:rPr lang="zh-CN" altLang="en-US" sz="2400" b="1" dirty="0">
                <a:solidFill>
                  <a:srgbClr val="006699"/>
                </a:solidFill>
                <a:latin typeface="Verdana" pitchFamily="34" charset="0"/>
              </a:rPr>
              <a:t>又没有在京城给你回信</a:t>
            </a:r>
            <a:r>
              <a:rPr lang="en-US" altLang="zh-CN" sz="2400" b="1" dirty="0">
                <a:solidFill>
                  <a:srgbClr val="006699"/>
                </a:solidFill>
                <a:latin typeface="Verdana" pitchFamily="34" charset="0"/>
              </a:rPr>
              <a:t>,</a:t>
            </a:r>
            <a:r>
              <a:rPr lang="zh-CN" altLang="en-US" sz="2400" b="1" dirty="0">
                <a:solidFill>
                  <a:srgbClr val="006699"/>
                </a:solidFill>
                <a:latin typeface="Verdana" pitchFamily="34" charset="0"/>
              </a:rPr>
              <a:t>只能</a:t>
            </a:r>
            <a:r>
              <a:rPr lang="zh-CN" altLang="en-US" sz="2400" b="1" dirty="0">
                <a:solidFill>
                  <a:srgbClr val="FF66CC"/>
                </a:solidFill>
                <a:latin typeface="Verdana" pitchFamily="34" charset="0"/>
              </a:rPr>
              <a:t>嘱托</a:t>
            </a:r>
            <a:r>
              <a:rPr lang="zh-CN" altLang="en-US" sz="2400" b="1" dirty="0">
                <a:solidFill>
                  <a:srgbClr val="006699"/>
                </a:solidFill>
                <a:latin typeface="Verdana" pitchFamily="34" charset="0"/>
              </a:rPr>
              <a:t>王拱辰</a:t>
            </a:r>
            <a:r>
              <a:rPr lang="zh-CN" altLang="en-US" sz="2400" b="1" dirty="0">
                <a:solidFill>
                  <a:srgbClr val="CC0000"/>
                </a:solidFill>
                <a:latin typeface="Verdana" pitchFamily="34" charset="0"/>
              </a:rPr>
              <a:t>给</a:t>
            </a:r>
            <a:r>
              <a:rPr lang="zh-CN" altLang="en-US" sz="2400" b="1" dirty="0">
                <a:solidFill>
                  <a:srgbClr val="006699"/>
                </a:solidFill>
                <a:latin typeface="Verdana" pitchFamily="34" charset="0"/>
              </a:rPr>
              <a:t>你写信</a:t>
            </a:r>
            <a:r>
              <a:rPr lang="zh-CN" altLang="en-US" sz="2400" b="1" dirty="0">
                <a:solidFill>
                  <a:srgbClr val="CC0000"/>
                </a:solidFill>
                <a:latin typeface="Verdana" pitchFamily="34" charset="0"/>
              </a:rPr>
              <a:t>时</a:t>
            </a:r>
            <a:r>
              <a:rPr lang="zh-CN" altLang="en-US" sz="2400" b="1" dirty="0">
                <a:solidFill>
                  <a:srgbClr val="006699"/>
                </a:solidFill>
                <a:latin typeface="Verdana" pitchFamily="34" charset="0"/>
              </a:rPr>
              <a:t>附上我欧阳修的意思，随后我就出发</a:t>
            </a:r>
            <a:r>
              <a:rPr lang="zh-CN" altLang="en-US" sz="2400" b="1" dirty="0">
                <a:solidFill>
                  <a:srgbClr val="CC0000"/>
                </a:solidFill>
                <a:latin typeface="Verdana" pitchFamily="34" charset="0"/>
              </a:rPr>
              <a:t>向西</a:t>
            </a:r>
            <a:r>
              <a:rPr lang="zh-CN" altLang="en-US" sz="2400" b="1" dirty="0">
                <a:solidFill>
                  <a:srgbClr val="006699"/>
                </a:solidFill>
                <a:latin typeface="Verdana" pitchFamily="34" charset="0"/>
              </a:rPr>
              <a:t>行了。当初我打算从陆路前往夷陵，</a:t>
            </a:r>
            <a:r>
              <a:rPr lang="zh-CN" altLang="en-US" sz="2400" b="1" dirty="0">
                <a:solidFill>
                  <a:srgbClr val="FF66CC"/>
                </a:solidFill>
                <a:latin typeface="Verdana" pitchFamily="34" charset="0"/>
              </a:rPr>
              <a:t>因为</a:t>
            </a:r>
            <a:r>
              <a:rPr lang="zh-CN" altLang="en-US" sz="2400" b="1" dirty="0">
                <a:solidFill>
                  <a:srgbClr val="006699"/>
                </a:solidFill>
                <a:latin typeface="Verdana" pitchFamily="34" charset="0"/>
              </a:rPr>
              <a:t>天气太热，加上无马可骑，</a:t>
            </a:r>
            <a:r>
              <a:rPr lang="zh-CN" altLang="en-US" sz="2400" b="1" dirty="0">
                <a:solidFill>
                  <a:srgbClr val="FF33CC"/>
                </a:solidFill>
                <a:latin typeface="Verdana" pitchFamily="34" charset="0"/>
              </a:rPr>
              <a:t>才</a:t>
            </a:r>
            <a:r>
              <a:rPr lang="zh-CN" altLang="en-US" sz="2400" b="1" dirty="0">
                <a:solidFill>
                  <a:srgbClr val="006699"/>
                </a:solidFill>
                <a:latin typeface="Verdana" pitchFamily="34" charset="0"/>
              </a:rPr>
              <a:t>改为水路舟行。</a:t>
            </a:r>
          </a:p>
        </p:txBody>
      </p:sp>
      <p:sp>
        <p:nvSpPr>
          <p:cNvPr id="2" name="矩形 1"/>
          <p:cNvSpPr/>
          <p:nvPr/>
        </p:nvSpPr>
        <p:spPr>
          <a:xfrm>
            <a:off x="3653896" y="23131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催苛：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977343" y="234353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严厉催促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653896" y="69746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百端：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076056" y="68305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百般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653896" y="113434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长者：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075167" y="113434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有德行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653896" y="159601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是以：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152999" y="159600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713233" y="20576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托：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187278" y="205767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嘱托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745508" y="251933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因书：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48003" y="253640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写信时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793196" y="308558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以：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29944" y="308555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793195" y="354722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乃：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346160" y="3547193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才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789615" y="399700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凡：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373812" y="39719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29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/>
      <p:bldP spid="51205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6560</Words>
  <Application>Microsoft Office PowerPoint</Application>
  <PresentationFormat>全屏显示(4:3)</PresentationFormat>
  <Paragraphs>358</Paragraphs>
  <Slides>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PowerPoint 演示文稿</vt:lpstr>
      <vt:lpstr>PowerPoint 演示文稿</vt:lpstr>
      <vt:lpstr>一代宗师－－欧阳修</vt:lpstr>
      <vt:lpstr>题解：</vt:lpstr>
      <vt:lpstr>PowerPoint 演示文稿</vt:lpstr>
      <vt:lpstr>1、注意下列字词的读音</vt:lpstr>
      <vt:lpstr>PowerPoint 演示文稿</vt:lpstr>
      <vt:lpstr>PowerPoint 演示文稿</vt:lpstr>
      <vt:lpstr>PowerPoint 演示文稿</vt:lpstr>
      <vt:lpstr>第二段：</vt:lpstr>
      <vt:lpstr>PowerPoint 演示文稿</vt:lpstr>
      <vt:lpstr>第三段：</vt:lpstr>
      <vt:lpstr>PowerPoint 演示文稿</vt:lpstr>
      <vt:lpstr>第四段：</vt:lpstr>
      <vt:lpstr>PowerPoint 演示文稿</vt:lpstr>
      <vt:lpstr>PowerPoint 演示文稿</vt:lpstr>
      <vt:lpstr>与尹师鲁第一书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第七段翻译：</vt:lpstr>
      <vt:lpstr>第八段：</vt:lpstr>
      <vt:lpstr>PowerPoint 演示文稿</vt:lpstr>
      <vt:lpstr>与尹师鲁第一书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下列加横线词意思与其他三项不同的是（      ）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24</cp:revision>
  <dcterms:created xsi:type="dcterms:W3CDTF">2015-04-09T01:21:29Z</dcterms:created>
  <dcterms:modified xsi:type="dcterms:W3CDTF">2015-04-21T00:43:39Z</dcterms:modified>
</cp:coreProperties>
</file>