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2" r:id="rId6"/>
    <p:sldId id="263"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98582B9-787F-4143-BC49-49364DFCBAFA}" type="datetimeFigureOut">
              <a:rPr lang="zh-CN" altLang="en-US" smtClean="0"/>
              <a:t>2015-04-22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639DB2-3A50-4320-B205-CD1DBE6AC2DD}" type="slidenum">
              <a:rPr lang="zh-CN" altLang="en-US" smtClean="0"/>
              <a:t>‹#›</a:t>
            </a:fld>
            <a:endParaRPr lang="zh-CN" altLang="en-US"/>
          </a:p>
        </p:txBody>
      </p:sp>
    </p:spTree>
    <p:extLst>
      <p:ext uri="{BB962C8B-B14F-4D97-AF65-F5344CB8AC3E}">
        <p14:creationId xmlns:p14="http://schemas.microsoft.com/office/powerpoint/2010/main" val="4143465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8582B9-787F-4143-BC49-49364DFCBAFA}" type="datetimeFigureOut">
              <a:rPr lang="zh-CN" altLang="en-US" smtClean="0"/>
              <a:t>2015-04-22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639DB2-3A50-4320-B205-CD1DBE6AC2DD}" type="slidenum">
              <a:rPr lang="zh-CN" altLang="en-US" smtClean="0"/>
              <a:t>‹#›</a:t>
            </a:fld>
            <a:endParaRPr lang="zh-CN" altLang="en-US"/>
          </a:p>
        </p:txBody>
      </p:sp>
    </p:spTree>
    <p:extLst>
      <p:ext uri="{BB962C8B-B14F-4D97-AF65-F5344CB8AC3E}">
        <p14:creationId xmlns:p14="http://schemas.microsoft.com/office/powerpoint/2010/main" val="3839571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8582B9-787F-4143-BC49-49364DFCBAFA}" type="datetimeFigureOut">
              <a:rPr lang="zh-CN" altLang="en-US" smtClean="0"/>
              <a:t>2015-04-22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639DB2-3A50-4320-B205-CD1DBE6AC2DD}" type="slidenum">
              <a:rPr lang="zh-CN" altLang="en-US" smtClean="0"/>
              <a:t>‹#›</a:t>
            </a:fld>
            <a:endParaRPr lang="zh-CN" altLang="en-US"/>
          </a:p>
        </p:txBody>
      </p:sp>
    </p:spTree>
    <p:extLst>
      <p:ext uri="{BB962C8B-B14F-4D97-AF65-F5344CB8AC3E}">
        <p14:creationId xmlns:p14="http://schemas.microsoft.com/office/powerpoint/2010/main" val="150321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8582B9-787F-4143-BC49-49364DFCBAFA}" type="datetimeFigureOut">
              <a:rPr lang="zh-CN" altLang="en-US" smtClean="0"/>
              <a:t>2015-04-22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639DB2-3A50-4320-B205-CD1DBE6AC2DD}" type="slidenum">
              <a:rPr lang="zh-CN" altLang="en-US" smtClean="0"/>
              <a:t>‹#›</a:t>
            </a:fld>
            <a:endParaRPr lang="zh-CN" altLang="en-US"/>
          </a:p>
        </p:txBody>
      </p:sp>
    </p:spTree>
    <p:extLst>
      <p:ext uri="{BB962C8B-B14F-4D97-AF65-F5344CB8AC3E}">
        <p14:creationId xmlns:p14="http://schemas.microsoft.com/office/powerpoint/2010/main" val="563596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98582B9-787F-4143-BC49-49364DFCBAFA}" type="datetimeFigureOut">
              <a:rPr lang="zh-CN" altLang="en-US" smtClean="0"/>
              <a:t>2015-04-22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639DB2-3A50-4320-B205-CD1DBE6AC2DD}" type="slidenum">
              <a:rPr lang="zh-CN" altLang="en-US" smtClean="0"/>
              <a:t>‹#›</a:t>
            </a:fld>
            <a:endParaRPr lang="zh-CN" altLang="en-US"/>
          </a:p>
        </p:txBody>
      </p:sp>
    </p:spTree>
    <p:extLst>
      <p:ext uri="{BB962C8B-B14F-4D97-AF65-F5344CB8AC3E}">
        <p14:creationId xmlns:p14="http://schemas.microsoft.com/office/powerpoint/2010/main" val="773277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98582B9-787F-4143-BC49-49364DFCBAFA}" type="datetimeFigureOut">
              <a:rPr lang="zh-CN" altLang="en-US" smtClean="0"/>
              <a:t>2015-04-22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639DB2-3A50-4320-B205-CD1DBE6AC2DD}" type="slidenum">
              <a:rPr lang="zh-CN" altLang="en-US" smtClean="0"/>
              <a:t>‹#›</a:t>
            </a:fld>
            <a:endParaRPr lang="zh-CN" altLang="en-US"/>
          </a:p>
        </p:txBody>
      </p:sp>
    </p:spTree>
    <p:extLst>
      <p:ext uri="{BB962C8B-B14F-4D97-AF65-F5344CB8AC3E}">
        <p14:creationId xmlns:p14="http://schemas.microsoft.com/office/powerpoint/2010/main" val="1719069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98582B9-787F-4143-BC49-49364DFCBAFA}" type="datetimeFigureOut">
              <a:rPr lang="zh-CN" altLang="en-US" smtClean="0"/>
              <a:t>2015-04-22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F639DB2-3A50-4320-B205-CD1DBE6AC2DD}" type="slidenum">
              <a:rPr lang="zh-CN" altLang="en-US" smtClean="0"/>
              <a:t>‹#›</a:t>
            </a:fld>
            <a:endParaRPr lang="zh-CN" altLang="en-US"/>
          </a:p>
        </p:txBody>
      </p:sp>
    </p:spTree>
    <p:extLst>
      <p:ext uri="{BB962C8B-B14F-4D97-AF65-F5344CB8AC3E}">
        <p14:creationId xmlns:p14="http://schemas.microsoft.com/office/powerpoint/2010/main" val="2291894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98582B9-787F-4143-BC49-49364DFCBAFA}" type="datetimeFigureOut">
              <a:rPr lang="zh-CN" altLang="en-US" smtClean="0"/>
              <a:t>2015-04-22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F639DB2-3A50-4320-B205-CD1DBE6AC2DD}" type="slidenum">
              <a:rPr lang="zh-CN" altLang="en-US" smtClean="0"/>
              <a:t>‹#›</a:t>
            </a:fld>
            <a:endParaRPr lang="zh-CN" altLang="en-US"/>
          </a:p>
        </p:txBody>
      </p:sp>
    </p:spTree>
    <p:extLst>
      <p:ext uri="{BB962C8B-B14F-4D97-AF65-F5344CB8AC3E}">
        <p14:creationId xmlns:p14="http://schemas.microsoft.com/office/powerpoint/2010/main" val="3215107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8582B9-787F-4143-BC49-49364DFCBAFA}" type="datetimeFigureOut">
              <a:rPr lang="zh-CN" altLang="en-US" smtClean="0"/>
              <a:t>2015-04-22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F639DB2-3A50-4320-B205-CD1DBE6AC2DD}" type="slidenum">
              <a:rPr lang="zh-CN" altLang="en-US" smtClean="0"/>
              <a:t>‹#›</a:t>
            </a:fld>
            <a:endParaRPr lang="zh-CN" altLang="en-US"/>
          </a:p>
        </p:txBody>
      </p:sp>
    </p:spTree>
    <p:extLst>
      <p:ext uri="{BB962C8B-B14F-4D97-AF65-F5344CB8AC3E}">
        <p14:creationId xmlns:p14="http://schemas.microsoft.com/office/powerpoint/2010/main" val="2004586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98582B9-787F-4143-BC49-49364DFCBAFA}" type="datetimeFigureOut">
              <a:rPr lang="zh-CN" altLang="en-US" smtClean="0"/>
              <a:t>2015-04-22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639DB2-3A50-4320-B205-CD1DBE6AC2DD}" type="slidenum">
              <a:rPr lang="zh-CN" altLang="en-US" smtClean="0"/>
              <a:t>‹#›</a:t>
            </a:fld>
            <a:endParaRPr lang="zh-CN" altLang="en-US"/>
          </a:p>
        </p:txBody>
      </p:sp>
    </p:spTree>
    <p:extLst>
      <p:ext uri="{BB962C8B-B14F-4D97-AF65-F5344CB8AC3E}">
        <p14:creationId xmlns:p14="http://schemas.microsoft.com/office/powerpoint/2010/main" val="4280568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98582B9-787F-4143-BC49-49364DFCBAFA}" type="datetimeFigureOut">
              <a:rPr lang="zh-CN" altLang="en-US" smtClean="0"/>
              <a:t>2015-04-22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639DB2-3A50-4320-B205-CD1DBE6AC2DD}" type="slidenum">
              <a:rPr lang="zh-CN" altLang="en-US" smtClean="0"/>
              <a:t>‹#›</a:t>
            </a:fld>
            <a:endParaRPr lang="zh-CN" altLang="en-US"/>
          </a:p>
        </p:txBody>
      </p:sp>
    </p:spTree>
    <p:extLst>
      <p:ext uri="{BB962C8B-B14F-4D97-AF65-F5344CB8AC3E}">
        <p14:creationId xmlns:p14="http://schemas.microsoft.com/office/powerpoint/2010/main" val="3800890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582B9-787F-4143-BC49-49364DFCBAFA}" type="datetimeFigureOut">
              <a:rPr lang="zh-CN" altLang="en-US" smtClean="0"/>
              <a:t>2015-04-22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639DB2-3A50-4320-B205-CD1DBE6AC2DD}" type="slidenum">
              <a:rPr lang="zh-CN" altLang="en-US" smtClean="0"/>
              <a:t>‹#›</a:t>
            </a:fld>
            <a:endParaRPr lang="zh-CN" altLang="en-US"/>
          </a:p>
        </p:txBody>
      </p:sp>
    </p:spTree>
    <p:extLst>
      <p:ext uri="{BB962C8B-B14F-4D97-AF65-F5344CB8AC3E}">
        <p14:creationId xmlns:p14="http://schemas.microsoft.com/office/powerpoint/2010/main" val="3969446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695450" y="1412875"/>
            <a:ext cx="7772400" cy="1470025"/>
          </a:xfrm>
        </p:spPr>
        <p:txBody>
          <a:bodyPr/>
          <a:lstStyle/>
          <a:p>
            <a:r>
              <a:rPr lang="zh-CN" altLang="en-US" sz="7200">
                <a:ea typeface="PMingLiU" pitchFamily="18" charset="-120"/>
              </a:rPr>
              <a:t>原毁</a:t>
            </a:r>
          </a:p>
        </p:txBody>
      </p:sp>
      <p:sp>
        <p:nvSpPr>
          <p:cNvPr id="2051" name="Rectangle 3"/>
          <p:cNvSpPr>
            <a:spLocks noGrp="1" noChangeArrowheads="1"/>
          </p:cNvSpPr>
          <p:nvPr>
            <p:ph type="subTitle" idx="1"/>
          </p:nvPr>
        </p:nvSpPr>
        <p:spPr>
          <a:xfrm>
            <a:off x="2419350" y="3573463"/>
            <a:ext cx="6400800" cy="1752600"/>
          </a:xfrm>
        </p:spPr>
        <p:txBody>
          <a:bodyPr/>
          <a:lstStyle/>
          <a:p>
            <a:r>
              <a:rPr lang="zh-CN" altLang="en-US" sz="4000">
                <a:ea typeface="PMingLiU" pitchFamily="18" charset="-120"/>
              </a:rPr>
              <a:t>韩愈</a:t>
            </a:r>
          </a:p>
        </p:txBody>
      </p:sp>
      <p:pic>
        <p:nvPicPr>
          <p:cNvPr id="2052" name="Picture 4" descr="gif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196975"/>
            <a:ext cx="3529013"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4313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179512" y="476251"/>
            <a:ext cx="8640638" cy="1728613"/>
          </a:xfrm>
        </p:spPr>
        <p:txBody>
          <a:bodyPr>
            <a:normAutofit fontScale="77500" lnSpcReduction="20000"/>
          </a:bodyPr>
          <a:lstStyle/>
          <a:p>
            <a:pPr>
              <a:lnSpc>
                <a:spcPct val="110000"/>
              </a:lnSpc>
              <a:buFontTx/>
              <a:buNone/>
            </a:pPr>
            <a:r>
              <a:rPr lang="en-US" altLang="zh-CN" sz="3600" dirty="0">
                <a:latin typeface="+mn-ea"/>
              </a:rPr>
              <a:t>  </a:t>
            </a:r>
            <a:r>
              <a:rPr lang="zh-CN" altLang="en-US" sz="3600" b="1" dirty="0">
                <a:latin typeface="+mn-ea"/>
              </a:rPr>
              <a:t>求其所以为周公者，责于己曰：“彼，人也，予，人也；彼能是，而我乃不能是！”早夜以思，去其不如周公者，就其如周公者。</a:t>
            </a:r>
          </a:p>
          <a:p>
            <a:pPr>
              <a:lnSpc>
                <a:spcPct val="110000"/>
              </a:lnSpc>
              <a:buFontTx/>
              <a:buNone/>
            </a:pPr>
            <a:r>
              <a:rPr lang="zh-CN" altLang="en-US" sz="3600" dirty="0">
                <a:latin typeface="+mn-ea"/>
              </a:rPr>
              <a:t>  </a:t>
            </a:r>
            <a:endParaRPr lang="zh-CN" altLang="en-US" sz="3600" b="1" dirty="0">
              <a:latin typeface="+mn-ea"/>
            </a:endParaRPr>
          </a:p>
          <a:p>
            <a:pPr>
              <a:lnSpc>
                <a:spcPct val="110000"/>
              </a:lnSpc>
            </a:pPr>
            <a:endParaRPr lang="en-US" altLang="zh-CN" sz="3600" b="1" dirty="0">
              <a:latin typeface="+mn-ea"/>
            </a:endParaRPr>
          </a:p>
        </p:txBody>
      </p:sp>
      <p:sp>
        <p:nvSpPr>
          <p:cNvPr id="3" name="矩形 2"/>
          <p:cNvSpPr/>
          <p:nvPr/>
        </p:nvSpPr>
        <p:spPr>
          <a:xfrm>
            <a:off x="467544" y="3501008"/>
            <a:ext cx="8424936" cy="1200329"/>
          </a:xfrm>
          <a:prstGeom prst="rect">
            <a:avLst/>
          </a:prstGeom>
        </p:spPr>
        <p:txBody>
          <a:bodyPr wrap="square">
            <a:spAutoFit/>
          </a:bodyPr>
          <a:lstStyle/>
          <a:p>
            <a:r>
              <a:rPr lang="zh-CN" altLang="en-US" sz="2400" b="1" dirty="0" smtClean="0">
                <a:solidFill>
                  <a:srgbClr val="FF0000"/>
                </a:solidFill>
                <a:latin typeface="+mn-ea"/>
              </a:rPr>
              <a:t>探究他之所以成为周公的原因，就要求自己说：“他是个人，我也是个人，他能这样，我却不能这样！”早晚都在思考，去掉那不如周公的地方，发扬那些与周公相似的地方。</a:t>
            </a:r>
            <a:r>
              <a:rPr lang="zh-CN" altLang="en-US" sz="2400" b="1" dirty="0" smtClean="0">
                <a:latin typeface="+mn-ea"/>
              </a:rPr>
              <a:t> </a:t>
            </a:r>
            <a:endParaRPr lang="zh-CN" altLang="en-US" sz="2400" dirty="0"/>
          </a:p>
        </p:txBody>
      </p:sp>
    </p:spTree>
    <p:extLst>
      <p:ext uri="{BB962C8B-B14F-4D97-AF65-F5344CB8AC3E}">
        <p14:creationId xmlns:p14="http://schemas.microsoft.com/office/powerpoint/2010/main" val="465682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 calcmode="lin" valueType="num">
                                      <p:cBhvr additive="base">
                                        <p:cTn id="7" dur="500" fill="hold"/>
                                        <p:tgtEl>
                                          <p:spTgt spid="645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4515">
                                            <p:txEl>
                                              <p:pRg st="1" end="1"/>
                                            </p:txEl>
                                          </p:spTgt>
                                        </p:tgtEl>
                                        <p:attrNameLst>
                                          <p:attrName>style.visibility</p:attrName>
                                        </p:attrNameLst>
                                      </p:cBhvr>
                                      <p:to>
                                        <p:strVal val="visible"/>
                                      </p:to>
                                    </p:set>
                                    <p:anim calcmode="lin" valueType="num">
                                      <p:cBhvr additive="base">
                                        <p:cTn id="13"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1"/>
          </p:nvPr>
        </p:nvSpPr>
        <p:spPr>
          <a:xfrm>
            <a:off x="173992" y="188640"/>
            <a:ext cx="8796015" cy="1296144"/>
          </a:xfrm>
        </p:spPr>
        <p:txBody>
          <a:bodyPr>
            <a:noAutofit/>
          </a:bodyPr>
          <a:lstStyle/>
          <a:p>
            <a:pPr>
              <a:lnSpc>
                <a:spcPct val="95000"/>
              </a:lnSpc>
              <a:buFontTx/>
              <a:buNone/>
            </a:pPr>
            <a:r>
              <a:rPr lang="en-US" altLang="zh-CN" sz="2800" b="1" dirty="0">
                <a:latin typeface="+mn-ea"/>
              </a:rPr>
              <a:t>   </a:t>
            </a:r>
            <a:r>
              <a:rPr lang="zh-CN" altLang="en-US" sz="2800" b="1" dirty="0">
                <a:latin typeface="+mn-ea"/>
              </a:rPr>
              <a:t>舜，大圣人也，后世无及</a:t>
            </a:r>
            <a:r>
              <a:rPr lang="zh-CN" altLang="en-US" sz="2800" b="1" dirty="0">
                <a:solidFill>
                  <a:srgbClr val="0000FF"/>
                </a:solidFill>
                <a:latin typeface="+mn-ea"/>
              </a:rPr>
              <a:t>焉</a:t>
            </a:r>
            <a:r>
              <a:rPr lang="zh-CN" altLang="en-US" sz="2800" b="1" dirty="0">
                <a:latin typeface="+mn-ea"/>
              </a:rPr>
              <a:t>；周公，大圣人也，后世无及焉；</a:t>
            </a:r>
            <a:r>
              <a:rPr lang="zh-CN" altLang="en-US" sz="2800" b="1" dirty="0">
                <a:solidFill>
                  <a:srgbClr val="0000FF"/>
                </a:solidFill>
                <a:latin typeface="+mn-ea"/>
              </a:rPr>
              <a:t>是人</a:t>
            </a:r>
            <a:r>
              <a:rPr lang="zh-CN" altLang="en-US" sz="2800" b="1" dirty="0">
                <a:latin typeface="+mn-ea"/>
              </a:rPr>
              <a:t>也，乃曰：“不如舜，不如周公，吾之</a:t>
            </a:r>
            <a:r>
              <a:rPr lang="zh-CN" altLang="en-US" sz="2800" b="1" dirty="0">
                <a:solidFill>
                  <a:srgbClr val="0000FF"/>
                </a:solidFill>
                <a:latin typeface="+mn-ea"/>
              </a:rPr>
              <a:t>病</a:t>
            </a:r>
            <a:r>
              <a:rPr lang="zh-CN" altLang="en-US" sz="2800" b="1" dirty="0">
                <a:latin typeface="+mn-ea"/>
              </a:rPr>
              <a:t>也。</a:t>
            </a:r>
            <a:r>
              <a:rPr lang="zh-CN" altLang="en-US" sz="2800" b="1" dirty="0" smtClean="0">
                <a:latin typeface="+mn-ea"/>
              </a:rPr>
              <a:t>”</a:t>
            </a:r>
            <a:endParaRPr lang="zh-CN" altLang="en-US" sz="2800" b="1" dirty="0">
              <a:latin typeface="+mn-ea"/>
            </a:endParaRPr>
          </a:p>
        </p:txBody>
      </p:sp>
      <p:sp>
        <p:nvSpPr>
          <p:cNvPr id="2" name="矩形 1"/>
          <p:cNvSpPr/>
          <p:nvPr/>
        </p:nvSpPr>
        <p:spPr>
          <a:xfrm>
            <a:off x="681001" y="5659306"/>
            <a:ext cx="5445722" cy="461665"/>
          </a:xfrm>
          <a:prstGeom prst="rect">
            <a:avLst/>
          </a:prstGeom>
        </p:spPr>
        <p:txBody>
          <a:bodyPr wrap="none">
            <a:spAutoFit/>
          </a:bodyPr>
          <a:lstStyle/>
          <a:p>
            <a:r>
              <a:rPr lang="zh-CN" altLang="en-US" sz="2400" b="1" dirty="0" smtClean="0">
                <a:solidFill>
                  <a:srgbClr val="FF0000"/>
                </a:solidFill>
                <a:latin typeface="+mn-ea"/>
              </a:rPr>
              <a:t> 这不就是要求自身既严格又全面吗？ </a:t>
            </a:r>
            <a:endParaRPr lang="zh-CN" altLang="en-US" sz="2400" dirty="0"/>
          </a:p>
        </p:txBody>
      </p:sp>
      <p:sp>
        <p:nvSpPr>
          <p:cNvPr id="3" name="矩形 2"/>
          <p:cNvSpPr/>
          <p:nvPr/>
        </p:nvSpPr>
        <p:spPr>
          <a:xfrm>
            <a:off x="681001" y="4653136"/>
            <a:ext cx="4512774" cy="501676"/>
          </a:xfrm>
          <a:prstGeom prst="rect">
            <a:avLst/>
          </a:prstGeom>
        </p:spPr>
        <p:txBody>
          <a:bodyPr wrap="none">
            <a:spAutoFit/>
          </a:bodyPr>
          <a:lstStyle/>
          <a:p>
            <a:pPr>
              <a:lnSpc>
                <a:spcPct val="95000"/>
              </a:lnSpc>
              <a:buFont typeface="PMingLiU" pitchFamily="18" charset="-120"/>
              <a:buNone/>
            </a:pPr>
            <a:r>
              <a:rPr lang="zh-CN" altLang="en-US" sz="2800" b="1" dirty="0" smtClean="0">
                <a:latin typeface="+mn-ea"/>
              </a:rPr>
              <a:t>是不亦责于身者重以周乎？</a:t>
            </a:r>
            <a:endParaRPr lang="zh-CN" altLang="en-US" sz="2800" b="1" dirty="0">
              <a:latin typeface="+mn-ea"/>
            </a:endParaRPr>
          </a:p>
        </p:txBody>
      </p:sp>
      <p:sp>
        <p:nvSpPr>
          <p:cNvPr id="4" name="矩形 3"/>
          <p:cNvSpPr/>
          <p:nvPr/>
        </p:nvSpPr>
        <p:spPr>
          <a:xfrm>
            <a:off x="323528" y="3165314"/>
            <a:ext cx="8640960" cy="1200329"/>
          </a:xfrm>
          <a:prstGeom prst="rect">
            <a:avLst/>
          </a:prstGeom>
        </p:spPr>
        <p:txBody>
          <a:bodyPr wrap="square">
            <a:spAutoFit/>
          </a:bodyPr>
          <a:lstStyle/>
          <a:p>
            <a:r>
              <a:rPr lang="zh-CN" altLang="en-US" sz="2400" b="1" dirty="0" smtClean="0">
                <a:latin typeface="+mn-ea"/>
              </a:rPr>
              <a:t> </a:t>
            </a:r>
            <a:r>
              <a:rPr lang="zh-CN" altLang="en-US" sz="2400" b="1" dirty="0" smtClean="0">
                <a:solidFill>
                  <a:srgbClr val="FF0000"/>
                </a:solidFill>
                <a:latin typeface="+mn-ea"/>
              </a:rPr>
              <a:t>舜，是大圣人，后代没有能赶得上他的，周公，是大圣人，后代没有能赶得上他的；这些君子却说：“赶不上舜，赶不上周公，就是我的缺点。”</a:t>
            </a:r>
            <a:endParaRPr lang="zh-CN" altLang="en-US" sz="2400" dirty="0"/>
          </a:p>
        </p:txBody>
      </p:sp>
      <p:sp>
        <p:nvSpPr>
          <p:cNvPr id="5" name="矩形 4"/>
          <p:cNvSpPr/>
          <p:nvPr/>
        </p:nvSpPr>
        <p:spPr>
          <a:xfrm>
            <a:off x="649842" y="1657400"/>
            <a:ext cx="6840760" cy="1495794"/>
          </a:xfrm>
          <a:prstGeom prst="rect">
            <a:avLst/>
          </a:prstGeom>
        </p:spPr>
        <p:txBody>
          <a:bodyPr wrap="square">
            <a:spAutoFit/>
          </a:bodyPr>
          <a:lstStyle/>
          <a:p>
            <a:pPr>
              <a:lnSpc>
                <a:spcPct val="95000"/>
              </a:lnSpc>
              <a:buFontTx/>
              <a:buNone/>
            </a:pPr>
            <a:r>
              <a:rPr lang="en-US" altLang="zh-CN" sz="2400" b="1" dirty="0" smtClean="0">
                <a:solidFill>
                  <a:srgbClr val="0000FF"/>
                </a:solidFill>
                <a:latin typeface="+mn-ea"/>
              </a:rPr>
              <a:t> </a:t>
            </a:r>
            <a:r>
              <a:rPr lang="zh-CN" altLang="en-US" sz="2400" dirty="0" smtClean="0">
                <a:solidFill>
                  <a:srgbClr val="0000FF"/>
                </a:solidFill>
                <a:latin typeface="+mn-ea"/>
              </a:rPr>
              <a:t>焉：代词，他。</a:t>
            </a:r>
          </a:p>
          <a:p>
            <a:pPr>
              <a:lnSpc>
                <a:spcPct val="95000"/>
              </a:lnSpc>
              <a:buFontTx/>
              <a:buNone/>
            </a:pPr>
            <a:r>
              <a:rPr lang="en-US" altLang="zh-CN" sz="2400" dirty="0" smtClean="0">
                <a:solidFill>
                  <a:srgbClr val="0000FF"/>
                </a:solidFill>
                <a:latin typeface="+mn-ea"/>
              </a:rPr>
              <a:t> </a:t>
            </a:r>
            <a:r>
              <a:rPr lang="zh-CN" altLang="en-US" sz="2400" dirty="0" smtClean="0">
                <a:solidFill>
                  <a:srgbClr val="0000FF"/>
                </a:solidFill>
                <a:latin typeface="+mn-ea"/>
              </a:rPr>
              <a:t>是人：这人，指上文所说的“古之君子”。</a:t>
            </a:r>
          </a:p>
          <a:p>
            <a:pPr>
              <a:lnSpc>
                <a:spcPct val="95000"/>
              </a:lnSpc>
              <a:buFontTx/>
              <a:buNone/>
            </a:pPr>
            <a:r>
              <a:rPr lang="en-US" altLang="zh-CN" sz="2400" dirty="0" smtClean="0">
                <a:solidFill>
                  <a:srgbClr val="0000FF"/>
                </a:solidFill>
                <a:latin typeface="+mn-ea"/>
              </a:rPr>
              <a:t> </a:t>
            </a:r>
            <a:r>
              <a:rPr lang="zh-CN" altLang="en-US" sz="2400" dirty="0" smtClean="0">
                <a:solidFill>
                  <a:srgbClr val="0000FF"/>
                </a:solidFill>
                <a:latin typeface="+mn-ea"/>
              </a:rPr>
              <a:t>病：弊病，缺点。</a:t>
            </a:r>
          </a:p>
          <a:p>
            <a:pPr>
              <a:lnSpc>
                <a:spcPct val="95000"/>
              </a:lnSpc>
              <a:buFont typeface="PMingLiU" pitchFamily="18" charset="-120"/>
              <a:buNone/>
            </a:pPr>
            <a:r>
              <a:rPr lang="zh-CN" altLang="en-US" sz="2400" b="1" dirty="0" smtClean="0">
                <a:latin typeface="+mn-ea"/>
              </a:rPr>
              <a:t>  </a:t>
            </a:r>
            <a:endParaRPr lang="zh-CN" altLang="en-US" sz="2400" b="1" dirty="0">
              <a:latin typeface="+mn-ea"/>
            </a:endParaRPr>
          </a:p>
        </p:txBody>
      </p:sp>
    </p:spTree>
    <p:extLst>
      <p:ext uri="{BB962C8B-B14F-4D97-AF65-F5344CB8AC3E}">
        <p14:creationId xmlns:p14="http://schemas.microsoft.com/office/powerpoint/2010/main" val="31385730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fade">
                                      <p:cBhvr>
                                        <p:cTn id="7" dur="1000"/>
                                        <p:tgtEl>
                                          <p:spTgt spid="65539">
                                            <p:txEl>
                                              <p:pRg st="0" end="0"/>
                                            </p:txEl>
                                          </p:spTgt>
                                        </p:tgtEl>
                                      </p:cBhvr>
                                    </p:animEffect>
                                    <p:anim calcmode="lin" valueType="num">
                                      <p:cBhvr>
                                        <p:cTn id="8" dur="1000" fill="hold"/>
                                        <p:tgtEl>
                                          <p:spTgt spid="65539">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65539">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5539">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ppt_x"/>
                                          </p:val>
                                        </p:tav>
                                        <p:tav tm="100000">
                                          <p:val>
                                            <p:strVal val="#ppt_x"/>
                                          </p:val>
                                        </p:tav>
                                      </p:tavLst>
                                    </p:anim>
                                    <p:anim calcmode="lin" valueType="num">
                                      <p:cBhvr additive="base">
                                        <p:cTn id="3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P spid="2" grpId="0"/>
      <p:bldP spid="3" grpId="0"/>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body" idx="1"/>
          </p:nvPr>
        </p:nvSpPr>
        <p:spPr>
          <a:xfrm>
            <a:off x="210671" y="260648"/>
            <a:ext cx="8796337" cy="1080120"/>
          </a:xfrm>
        </p:spPr>
        <p:txBody>
          <a:bodyPr>
            <a:normAutofit/>
          </a:bodyPr>
          <a:lstStyle/>
          <a:p>
            <a:pPr>
              <a:lnSpc>
                <a:spcPct val="90000"/>
              </a:lnSpc>
              <a:buFontTx/>
              <a:buNone/>
            </a:pPr>
            <a:r>
              <a:rPr lang="zh-CN" altLang="en-US" sz="2800" b="1" dirty="0">
                <a:latin typeface="+mn-ea"/>
              </a:rPr>
              <a:t>其于人也，曰：“彼人也，能有</a:t>
            </a:r>
            <a:r>
              <a:rPr lang="zh-CN" altLang="en-US" sz="2800" b="1" dirty="0">
                <a:solidFill>
                  <a:srgbClr val="0000FF"/>
                </a:solidFill>
                <a:latin typeface="+mn-ea"/>
              </a:rPr>
              <a:t>是</a:t>
            </a:r>
            <a:r>
              <a:rPr lang="zh-CN" altLang="en-US" sz="2800" b="1" dirty="0">
                <a:latin typeface="+mn-ea"/>
              </a:rPr>
              <a:t>，是</a:t>
            </a:r>
            <a:r>
              <a:rPr lang="zh-CN" altLang="en-US" sz="2800" b="1" dirty="0">
                <a:solidFill>
                  <a:srgbClr val="0000FF"/>
                </a:solidFill>
                <a:latin typeface="+mn-ea"/>
              </a:rPr>
              <a:t>足</a:t>
            </a:r>
            <a:r>
              <a:rPr lang="zh-CN" altLang="en-US" sz="2800" b="1" dirty="0">
                <a:latin typeface="+mn-ea"/>
              </a:rPr>
              <a:t>为良人矣；能善是，是足为艺人矣。</a:t>
            </a:r>
            <a:r>
              <a:rPr lang="zh-CN" altLang="en-US" sz="2800" b="1" dirty="0" smtClean="0">
                <a:latin typeface="+mn-ea"/>
              </a:rPr>
              <a:t>”</a:t>
            </a:r>
            <a:endParaRPr lang="zh-CN" altLang="en-US" sz="2800" b="1" dirty="0">
              <a:latin typeface="+mn-ea"/>
            </a:endParaRPr>
          </a:p>
        </p:txBody>
      </p:sp>
      <p:sp>
        <p:nvSpPr>
          <p:cNvPr id="2" name="矩形 1"/>
          <p:cNvSpPr/>
          <p:nvPr/>
        </p:nvSpPr>
        <p:spPr>
          <a:xfrm>
            <a:off x="156810" y="5373216"/>
            <a:ext cx="8799330" cy="1089529"/>
          </a:xfrm>
          <a:prstGeom prst="rect">
            <a:avLst/>
          </a:prstGeom>
        </p:spPr>
        <p:txBody>
          <a:bodyPr wrap="square">
            <a:spAutoFit/>
          </a:bodyPr>
          <a:lstStyle/>
          <a:p>
            <a:pPr>
              <a:lnSpc>
                <a:spcPct val="90000"/>
              </a:lnSpc>
              <a:buFontTx/>
              <a:buNone/>
            </a:pPr>
            <a:r>
              <a:rPr lang="zh-CN" altLang="en-US" sz="2400" b="1" dirty="0" smtClean="0">
                <a:solidFill>
                  <a:srgbClr val="FF0000"/>
                </a:solidFill>
                <a:latin typeface="+mn-ea"/>
              </a:rPr>
              <a:t>（他们）只要求别人有某一个方面的长处，而不苛求他的其它方面；就他现在的（表现）看，不追究他的过去，提心吊胆只害怕别人得不到做好事应得的益处。</a:t>
            </a:r>
            <a:endParaRPr lang="zh-CN" altLang="en-US" sz="2400" b="1" dirty="0">
              <a:solidFill>
                <a:srgbClr val="FF0000"/>
              </a:solidFill>
              <a:latin typeface="+mn-ea"/>
            </a:endParaRPr>
          </a:p>
        </p:txBody>
      </p:sp>
      <p:sp>
        <p:nvSpPr>
          <p:cNvPr id="3" name="矩形 2"/>
          <p:cNvSpPr/>
          <p:nvPr/>
        </p:nvSpPr>
        <p:spPr>
          <a:xfrm>
            <a:off x="770484" y="4509120"/>
            <a:ext cx="2492990" cy="424732"/>
          </a:xfrm>
          <a:prstGeom prst="rect">
            <a:avLst/>
          </a:prstGeom>
        </p:spPr>
        <p:txBody>
          <a:bodyPr wrap="none">
            <a:spAutoFit/>
          </a:bodyPr>
          <a:lstStyle/>
          <a:p>
            <a:pPr>
              <a:lnSpc>
                <a:spcPct val="90000"/>
              </a:lnSpc>
              <a:buFontTx/>
              <a:buNone/>
            </a:pPr>
            <a:r>
              <a:rPr lang="en-US" altLang="zh-CN" sz="2400" dirty="0" smtClean="0">
                <a:solidFill>
                  <a:srgbClr val="0000FF"/>
                </a:solidFill>
                <a:latin typeface="+mn-ea"/>
              </a:rPr>
              <a:t> </a:t>
            </a:r>
            <a:r>
              <a:rPr lang="zh-CN" altLang="en-US" sz="2400" dirty="0" smtClean="0">
                <a:solidFill>
                  <a:srgbClr val="0000FF"/>
                </a:solidFill>
                <a:latin typeface="+mn-ea"/>
              </a:rPr>
              <a:t>即：就</a:t>
            </a:r>
            <a:r>
              <a:rPr lang="en-US" altLang="zh-CN" sz="2400" dirty="0" smtClean="0">
                <a:solidFill>
                  <a:srgbClr val="0000FF"/>
                </a:solidFill>
                <a:latin typeface="+mn-ea"/>
              </a:rPr>
              <a:t>……</a:t>
            </a:r>
            <a:r>
              <a:rPr lang="zh-CN" altLang="en-US" sz="2400" dirty="0" smtClean="0">
                <a:solidFill>
                  <a:srgbClr val="0000FF"/>
                </a:solidFill>
                <a:latin typeface="+mn-ea"/>
              </a:rPr>
              <a:t>看。</a:t>
            </a:r>
            <a:endParaRPr lang="zh-CN" altLang="en-US" sz="2400" dirty="0">
              <a:solidFill>
                <a:srgbClr val="0000FF"/>
              </a:solidFill>
              <a:latin typeface="+mn-ea"/>
            </a:endParaRPr>
          </a:p>
        </p:txBody>
      </p:sp>
      <p:sp>
        <p:nvSpPr>
          <p:cNvPr id="4" name="矩形 3"/>
          <p:cNvSpPr/>
          <p:nvPr/>
        </p:nvSpPr>
        <p:spPr>
          <a:xfrm>
            <a:off x="132883" y="3460338"/>
            <a:ext cx="9011118" cy="867930"/>
          </a:xfrm>
          <a:prstGeom prst="rect">
            <a:avLst/>
          </a:prstGeom>
        </p:spPr>
        <p:txBody>
          <a:bodyPr wrap="square">
            <a:spAutoFit/>
          </a:bodyPr>
          <a:lstStyle/>
          <a:p>
            <a:pPr>
              <a:lnSpc>
                <a:spcPct val="90000"/>
              </a:lnSpc>
              <a:buFontTx/>
              <a:buNone/>
            </a:pPr>
            <a:r>
              <a:rPr lang="zh-CN" altLang="en-US" sz="2800" b="1" dirty="0" smtClean="0">
                <a:latin typeface="+mn-ea"/>
              </a:rPr>
              <a:t>取其一不责其二，</a:t>
            </a:r>
            <a:r>
              <a:rPr lang="zh-CN" altLang="en-US" sz="2800" b="1" dirty="0" smtClean="0">
                <a:solidFill>
                  <a:srgbClr val="0000FF"/>
                </a:solidFill>
                <a:latin typeface="+mn-ea"/>
              </a:rPr>
              <a:t>即</a:t>
            </a:r>
            <a:r>
              <a:rPr lang="zh-CN" altLang="en-US" sz="2800" b="1" dirty="0" smtClean="0">
                <a:latin typeface="+mn-ea"/>
              </a:rPr>
              <a:t>其新不究其旧，恐恐然惟惧其人之不得为善之利。</a:t>
            </a:r>
            <a:endParaRPr lang="zh-CN" altLang="en-US" sz="2800" b="1" dirty="0">
              <a:latin typeface="+mn-ea"/>
            </a:endParaRPr>
          </a:p>
        </p:txBody>
      </p:sp>
      <p:sp>
        <p:nvSpPr>
          <p:cNvPr id="5" name="矩形 4"/>
          <p:cNvSpPr/>
          <p:nvPr/>
        </p:nvSpPr>
        <p:spPr>
          <a:xfrm>
            <a:off x="165158" y="2348880"/>
            <a:ext cx="8871338" cy="757130"/>
          </a:xfrm>
          <a:prstGeom prst="rect">
            <a:avLst/>
          </a:prstGeom>
        </p:spPr>
        <p:txBody>
          <a:bodyPr wrap="square">
            <a:spAutoFit/>
          </a:bodyPr>
          <a:lstStyle/>
          <a:p>
            <a:pPr>
              <a:lnSpc>
                <a:spcPct val="90000"/>
              </a:lnSpc>
              <a:buFontTx/>
              <a:buNone/>
            </a:pPr>
            <a:r>
              <a:rPr lang="zh-CN" altLang="en-US" sz="2400" b="1" dirty="0" smtClean="0">
                <a:solidFill>
                  <a:srgbClr val="FF0000"/>
                </a:solidFill>
                <a:latin typeface="+mn-ea"/>
              </a:rPr>
              <a:t>他对待别人，说道：“那个人啊，能有这点，这就足够算是个善良的人了；能擅长这个，这就足够算是个有才技的人了。”</a:t>
            </a:r>
            <a:endParaRPr lang="zh-CN" altLang="en-US" sz="2400" b="1" dirty="0">
              <a:solidFill>
                <a:srgbClr val="FF0000"/>
              </a:solidFill>
              <a:latin typeface="+mn-ea"/>
            </a:endParaRPr>
          </a:p>
        </p:txBody>
      </p:sp>
      <p:sp>
        <p:nvSpPr>
          <p:cNvPr id="6" name="矩形 5"/>
          <p:cNvSpPr/>
          <p:nvPr/>
        </p:nvSpPr>
        <p:spPr>
          <a:xfrm>
            <a:off x="323528" y="1268760"/>
            <a:ext cx="4572000" cy="757130"/>
          </a:xfrm>
          <a:prstGeom prst="rect">
            <a:avLst/>
          </a:prstGeom>
        </p:spPr>
        <p:txBody>
          <a:bodyPr>
            <a:spAutoFit/>
          </a:bodyPr>
          <a:lstStyle/>
          <a:p>
            <a:pPr>
              <a:lnSpc>
                <a:spcPct val="90000"/>
              </a:lnSpc>
              <a:buFontTx/>
              <a:buNone/>
            </a:pPr>
            <a:r>
              <a:rPr lang="en-US" altLang="zh-CN" sz="2400" dirty="0" smtClean="0">
                <a:solidFill>
                  <a:srgbClr val="0000FF"/>
                </a:solidFill>
                <a:latin typeface="+mn-ea"/>
              </a:rPr>
              <a:t> </a:t>
            </a:r>
            <a:r>
              <a:rPr lang="zh-CN" altLang="en-US" sz="2400" dirty="0" smtClean="0">
                <a:solidFill>
                  <a:srgbClr val="0000FF"/>
                </a:solidFill>
                <a:latin typeface="+mn-ea"/>
              </a:rPr>
              <a:t>是：这。</a:t>
            </a:r>
          </a:p>
          <a:p>
            <a:pPr>
              <a:lnSpc>
                <a:spcPct val="90000"/>
              </a:lnSpc>
              <a:buFontTx/>
              <a:buNone/>
            </a:pPr>
            <a:r>
              <a:rPr lang="en-US" altLang="zh-CN" sz="2400" dirty="0" smtClean="0">
                <a:solidFill>
                  <a:srgbClr val="0000FF"/>
                </a:solidFill>
                <a:latin typeface="+mn-ea"/>
              </a:rPr>
              <a:t> </a:t>
            </a:r>
            <a:r>
              <a:rPr lang="zh-CN" altLang="en-US" sz="2400" dirty="0" smtClean="0">
                <a:solidFill>
                  <a:srgbClr val="0000FF"/>
                </a:solidFill>
                <a:latin typeface="+mn-ea"/>
              </a:rPr>
              <a:t>足：足够，足以。</a:t>
            </a:r>
            <a:endParaRPr lang="zh-CN" altLang="en-US" sz="2400" dirty="0">
              <a:solidFill>
                <a:srgbClr val="0000FF"/>
              </a:solidFill>
              <a:latin typeface="+mn-ea"/>
            </a:endParaRPr>
          </a:p>
        </p:txBody>
      </p:sp>
    </p:spTree>
    <p:extLst>
      <p:ext uri="{BB962C8B-B14F-4D97-AF65-F5344CB8AC3E}">
        <p14:creationId xmlns:p14="http://schemas.microsoft.com/office/powerpoint/2010/main" val="21693442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66563">
                                            <p:txEl>
                                              <p:pRg st="0" end="0"/>
                                            </p:txEl>
                                          </p:spTgt>
                                        </p:tgtEl>
                                        <p:attrNameLst>
                                          <p:attrName>style.visibility</p:attrName>
                                        </p:attrNameLst>
                                      </p:cBhvr>
                                      <p:to>
                                        <p:strVal val="visible"/>
                                      </p:to>
                                    </p:set>
                                    <p:anim calcmode="lin" valueType="num">
                                      <p:cBhvr>
                                        <p:cTn id="7" dur="500" fill="hold"/>
                                        <p:tgtEl>
                                          <p:spTgt spid="6656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656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6656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656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656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additive="base">
                                        <p:cTn id="34" dur="500" fill="hold"/>
                                        <p:tgtEl>
                                          <p:spTgt spid="3"/>
                                        </p:tgtEl>
                                        <p:attrNameLst>
                                          <p:attrName>ppt_x</p:attrName>
                                        </p:attrNameLst>
                                      </p:cBhvr>
                                      <p:tavLst>
                                        <p:tav tm="0">
                                          <p:val>
                                            <p:strVal val="#ppt_x"/>
                                          </p:val>
                                        </p:tav>
                                        <p:tav tm="100000">
                                          <p:val>
                                            <p:strVal val="#ppt_x"/>
                                          </p:val>
                                        </p:tav>
                                      </p:tavLst>
                                    </p:anim>
                                    <p:anim calcmode="lin" valueType="num">
                                      <p:cBhvr additive="base">
                                        <p:cTn id="3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00" fill="hold"/>
                                        <p:tgtEl>
                                          <p:spTgt spid="2"/>
                                        </p:tgtEl>
                                        <p:attrNameLst>
                                          <p:attrName>ppt_x</p:attrName>
                                        </p:attrNameLst>
                                      </p:cBhvr>
                                      <p:tavLst>
                                        <p:tav tm="0">
                                          <p:val>
                                            <p:strVal val="#ppt_x"/>
                                          </p:val>
                                        </p:tav>
                                        <p:tav tm="100000">
                                          <p:val>
                                            <p:strVal val="#ppt_x"/>
                                          </p:val>
                                        </p:tav>
                                      </p:tavLst>
                                    </p:anim>
                                    <p:anim calcmode="lin" valueType="num">
                                      <p:cBhvr additive="base">
                                        <p:cTn id="4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P spid="2" grpId="0"/>
      <p:bldP spid="3" grpId="0"/>
      <p:bldP spid="4" grpId="0"/>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body" idx="1"/>
          </p:nvPr>
        </p:nvSpPr>
        <p:spPr>
          <a:xfrm>
            <a:off x="107504" y="188640"/>
            <a:ext cx="9144000" cy="1295871"/>
          </a:xfrm>
        </p:spPr>
        <p:txBody>
          <a:bodyPr>
            <a:normAutofit/>
          </a:bodyPr>
          <a:lstStyle/>
          <a:p>
            <a:pPr>
              <a:buFontTx/>
              <a:buNone/>
            </a:pPr>
            <a:r>
              <a:rPr lang="zh-CN" altLang="en-US" sz="2800" b="1" dirty="0">
                <a:latin typeface="+mn-ea"/>
              </a:rPr>
              <a:t>一善</a:t>
            </a:r>
            <a:r>
              <a:rPr lang="zh-CN" altLang="en-US" sz="2800" b="1" dirty="0">
                <a:solidFill>
                  <a:srgbClr val="0000FF"/>
                </a:solidFill>
                <a:latin typeface="+mn-ea"/>
              </a:rPr>
              <a:t>易</a:t>
            </a:r>
            <a:r>
              <a:rPr lang="zh-CN" altLang="en-US" sz="2800" b="1" dirty="0">
                <a:latin typeface="+mn-ea"/>
              </a:rPr>
              <a:t>修也，一艺易能也，其于人也，乃曰：</a:t>
            </a:r>
          </a:p>
          <a:p>
            <a:pPr>
              <a:buFontTx/>
              <a:buNone/>
            </a:pPr>
            <a:r>
              <a:rPr lang="zh-CN" altLang="en-US" sz="2800" b="1" dirty="0">
                <a:latin typeface="+mn-ea"/>
              </a:rPr>
              <a:t>“能有是，是亦足矣。”曰：“能善是，是亦足矣。”</a:t>
            </a:r>
          </a:p>
          <a:p>
            <a:pPr>
              <a:buFontTx/>
              <a:buNone/>
            </a:pPr>
            <a:endParaRPr lang="zh-CN" altLang="en-US" sz="2800" b="1" dirty="0">
              <a:solidFill>
                <a:srgbClr val="FF0000"/>
              </a:solidFill>
              <a:latin typeface="+mn-ea"/>
            </a:endParaRPr>
          </a:p>
          <a:p>
            <a:endParaRPr lang="en-US" altLang="zh-CN" sz="2800" b="1" dirty="0">
              <a:solidFill>
                <a:srgbClr val="FF0000"/>
              </a:solidFill>
              <a:latin typeface="+mn-ea"/>
            </a:endParaRPr>
          </a:p>
        </p:txBody>
      </p:sp>
      <p:sp>
        <p:nvSpPr>
          <p:cNvPr id="2" name="矩形 1"/>
          <p:cNvSpPr/>
          <p:nvPr/>
        </p:nvSpPr>
        <p:spPr>
          <a:xfrm>
            <a:off x="568261" y="5465594"/>
            <a:ext cx="5134739" cy="461665"/>
          </a:xfrm>
          <a:prstGeom prst="rect">
            <a:avLst/>
          </a:prstGeom>
        </p:spPr>
        <p:txBody>
          <a:bodyPr wrap="none">
            <a:spAutoFit/>
          </a:bodyPr>
          <a:lstStyle/>
          <a:p>
            <a:pPr>
              <a:buFontTx/>
              <a:buNone/>
            </a:pPr>
            <a:r>
              <a:rPr lang="zh-CN" altLang="en-US" sz="2400" b="1" dirty="0" smtClean="0">
                <a:solidFill>
                  <a:srgbClr val="FF0000"/>
                </a:solidFill>
                <a:latin typeface="+mn-ea"/>
              </a:rPr>
              <a:t>这不也就是要求别人宽容又简少吗？</a:t>
            </a:r>
            <a:endParaRPr lang="zh-CN" altLang="en-US" sz="2400" b="1" dirty="0">
              <a:solidFill>
                <a:srgbClr val="FF0000"/>
              </a:solidFill>
              <a:latin typeface="+mn-ea"/>
            </a:endParaRPr>
          </a:p>
        </p:txBody>
      </p:sp>
      <p:sp>
        <p:nvSpPr>
          <p:cNvPr id="3" name="矩形 2"/>
          <p:cNvSpPr/>
          <p:nvPr/>
        </p:nvSpPr>
        <p:spPr>
          <a:xfrm>
            <a:off x="539552" y="4293096"/>
            <a:ext cx="4152099" cy="523220"/>
          </a:xfrm>
          <a:prstGeom prst="rect">
            <a:avLst/>
          </a:prstGeom>
        </p:spPr>
        <p:txBody>
          <a:bodyPr wrap="none">
            <a:spAutoFit/>
          </a:bodyPr>
          <a:lstStyle/>
          <a:p>
            <a:pPr>
              <a:buNone/>
            </a:pPr>
            <a:r>
              <a:rPr lang="zh-CN" altLang="en-US" sz="2800" b="1" dirty="0" smtClean="0">
                <a:latin typeface="+mn-ea"/>
              </a:rPr>
              <a:t>不亦待于人者轻以约乎！</a:t>
            </a:r>
          </a:p>
        </p:txBody>
      </p:sp>
      <p:sp>
        <p:nvSpPr>
          <p:cNvPr id="4" name="矩形 3"/>
          <p:cNvSpPr/>
          <p:nvPr/>
        </p:nvSpPr>
        <p:spPr>
          <a:xfrm>
            <a:off x="205368" y="2708920"/>
            <a:ext cx="8759120" cy="1200329"/>
          </a:xfrm>
          <a:prstGeom prst="rect">
            <a:avLst/>
          </a:prstGeom>
        </p:spPr>
        <p:txBody>
          <a:bodyPr wrap="square">
            <a:spAutoFit/>
          </a:bodyPr>
          <a:lstStyle/>
          <a:p>
            <a:pPr>
              <a:buFontTx/>
              <a:buNone/>
            </a:pPr>
            <a:r>
              <a:rPr lang="zh-CN" altLang="en-US" sz="2400" b="1" dirty="0" smtClean="0">
                <a:solidFill>
                  <a:srgbClr val="FF0000"/>
                </a:solidFill>
                <a:latin typeface="+mn-ea"/>
              </a:rPr>
              <a:t>一件好事是容易做到的，一种技能是容易掌握的，他对待别人，却说：“能够有这样的优点，这就够了。”又说：“能够擅长这个，这就够了。”</a:t>
            </a:r>
            <a:endParaRPr lang="zh-CN" altLang="en-US" sz="2400" b="1" dirty="0">
              <a:solidFill>
                <a:srgbClr val="FF0000"/>
              </a:solidFill>
              <a:latin typeface="+mn-ea"/>
            </a:endParaRPr>
          </a:p>
        </p:txBody>
      </p:sp>
      <p:sp>
        <p:nvSpPr>
          <p:cNvPr id="5" name="矩形 4"/>
          <p:cNvSpPr/>
          <p:nvPr/>
        </p:nvSpPr>
        <p:spPr>
          <a:xfrm>
            <a:off x="323528" y="1412776"/>
            <a:ext cx="4572000" cy="1200329"/>
          </a:xfrm>
          <a:prstGeom prst="rect">
            <a:avLst/>
          </a:prstGeom>
        </p:spPr>
        <p:txBody>
          <a:bodyPr>
            <a:spAutoFit/>
          </a:bodyPr>
          <a:lstStyle/>
          <a:p>
            <a:pPr>
              <a:buFontTx/>
              <a:buNone/>
            </a:pPr>
            <a:r>
              <a:rPr lang="en-US" altLang="zh-CN" sz="2400" dirty="0" smtClean="0">
                <a:solidFill>
                  <a:srgbClr val="0000FF"/>
                </a:solidFill>
                <a:latin typeface="+mn-ea"/>
              </a:rPr>
              <a:t> </a:t>
            </a:r>
            <a:r>
              <a:rPr lang="zh-CN" altLang="en-US" sz="2400" dirty="0" smtClean="0">
                <a:solidFill>
                  <a:srgbClr val="0000FF"/>
                </a:solidFill>
                <a:latin typeface="+mn-ea"/>
              </a:rPr>
              <a:t>易：容易。</a:t>
            </a:r>
          </a:p>
          <a:p>
            <a:pPr>
              <a:buFontTx/>
              <a:buNone/>
            </a:pPr>
            <a:r>
              <a:rPr lang="en-US" altLang="zh-CN" sz="2400" dirty="0" smtClean="0">
                <a:solidFill>
                  <a:srgbClr val="0000FF"/>
                </a:solidFill>
                <a:latin typeface="+mn-ea"/>
              </a:rPr>
              <a:t> </a:t>
            </a:r>
            <a:r>
              <a:rPr lang="zh-CN" altLang="en-US" sz="2400" dirty="0" smtClean="0">
                <a:solidFill>
                  <a:srgbClr val="0000FF"/>
                </a:solidFill>
                <a:latin typeface="+mn-ea"/>
              </a:rPr>
              <a:t>修：学习，求进步。</a:t>
            </a:r>
          </a:p>
          <a:p>
            <a:pPr>
              <a:buFontTx/>
              <a:buNone/>
            </a:pPr>
            <a:r>
              <a:rPr lang="en-US" altLang="zh-CN" sz="2400" dirty="0" smtClean="0">
                <a:solidFill>
                  <a:srgbClr val="0000FF"/>
                </a:solidFill>
                <a:latin typeface="+mn-ea"/>
              </a:rPr>
              <a:t> </a:t>
            </a:r>
            <a:r>
              <a:rPr lang="zh-CN" altLang="en-US" sz="2400" dirty="0" smtClean="0">
                <a:solidFill>
                  <a:srgbClr val="0000FF"/>
                </a:solidFill>
                <a:latin typeface="+mn-ea"/>
              </a:rPr>
              <a:t>能：学会，掌握。</a:t>
            </a:r>
            <a:endParaRPr lang="zh-CN" altLang="en-US" sz="2400" dirty="0">
              <a:solidFill>
                <a:srgbClr val="0000FF"/>
              </a:solidFill>
              <a:latin typeface="+mn-ea"/>
            </a:endParaRPr>
          </a:p>
        </p:txBody>
      </p:sp>
    </p:spTree>
    <p:extLst>
      <p:ext uri="{BB962C8B-B14F-4D97-AF65-F5344CB8AC3E}">
        <p14:creationId xmlns:p14="http://schemas.microsoft.com/office/powerpoint/2010/main" val="458309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randombar(horizontal)">
                                      <p:cBhvr>
                                        <p:cTn id="7" dur="500"/>
                                        <p:tgtEl>
                                          <p:spTgt spid="61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Effect transition="in" filter="randombar(horizontal)">
                                      <p:cBhvr>
                                        <p:cTn id="12" dur="500"/>
                                        <p:tgtEl>
                                          <p:spTgt spid="614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P spid="2" grpId="0"/>
      <p:bldP spid="3" grpId="0"/>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zh-CN" altLang="en-US">
                <a:ea typeface="PMingLiU" pitchFamily="18" charset="-120"/>
              </a:rPr>
              <a:t>第一段段意</a:t>
            </a:r>
          </a:p>
        </p:txBody>
      </p:sp>
      <p:sp>
        <p:nvSpPr>
          <p:cNvPr id="67587" name="Rectangle 3"/>
          <p:cNvSpPr>
            <a:spLocks noGrp="1" noChangeArrowheads="1"/>
          </p:cNvSpPr>
          <p:nvPr>
            <p:ph type="body" idx="1"/>
          </p:nvPr>
        </p:nvSpPr>
        <p:spPr/>
        <p:txBody>
          <a:bodyPr/>
          <a:lstStyle/>
          <a:p>
            <a:pPr algn="ctr">
              <a:buFontTx/>
              <a:buNone/>
            </a:pPr>
            <a:r>
              <a:rPr lang="zh-CN" altLang="en-US" sz="5400" b="1" dirty="0">
                <a:solidFill>
                  <a:srgbClr val="FF0000"/>
                </a:solidFill>
                <a:latin typeface="+mn-ea"/>
              </a:rPr>
              <a:t>古之君子待人待己的态度</a:t>
            </a:r>
            <a:r>
              <a:rPr lang="zh-CN" altLang="en-US" sz="8000" b="1" dirty="0">
                <a:solidFill>
                  <a:srgbClr val="FF0000"/>
                </a:solidFill>
                <a:latin typeface="+mn-ea"/>
              </a:rPr>
              <a:t> </a:t>
            </a:r>
          </a:p>
          <a:p>
            <a:pPr>
              <a:buFont typeface="PMingLiU" pitchFamily="18" charset="-120"/>
              <a:buNone/>
            </a:pPr>
            <a:r>
              <a:rPr lang="zh-CN" altLang="en-US" sz="3600" dirty="0">
                <a:latin typeface="+mn-ea"/>
              </a:rPr>
              <a:t>其责己也重以周：高标准、严要求</a:t>
            </a:r>
          </a:p>
          <a:p>
            <a:pPr>
              <a:buFont typeface="PMingLiU" pitchFamily="18" charset="-120"/>
              <a:buNone/>
            </a:pPr>
            <a:r>
              <a:rPr lang="zh-CN" altLang="en-US" sz="3600" dirty="0">
                <a:latin typeface="+mn-ea"/>
              </a:rPr>
              <a:t>其待人也轻以约：低标准、不苛求、</a:t>
            </a:r>
          </a:p>
          <a:p>
            <a:pPr>
              <a:buFont typeface="PMingLiU" pitchFamily="18" charset="-120"/>
              <a:buNone/>
            </a:pPr>
            <a:r>
              <a:rPr lang="zh-CN" altLang="en-US" sz="3600" dirty="0" smtClean="0">
                <a:latin typeface="+mn-ea"/>
              </a:rPr>
              <a:t>                与人为善</a:t>
            </a:r>
            <a:endParaRPr lang="zh-CN" altLang="en-US" sz="3600" dirty="0">
              <a:latin typeface="+mn-ea"/>
            </a:endParaRPr>
          </a:p>
        </p:txBody>
      </p:sp>
    </p:spTree>
    <p:extLst>
      <p:ext uri="{BB962C8B-B14F-4D97-AF65-F5344CB8AC3E}">
        <p14:creationId xmlns:p14="http://schemas.microsoft.com/office/powerpoint/2010/main" val="3544819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strips(downLeft)">
                                      <p:cBhvr>
                                        <p:cTn id="7" dur="500"/>
                                        <p:tgtEl>
                                          <p:spTgt spid="67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67587">
                                            <p:txEl>
                                              <p:pRg st="1" end="1"/>
                                            </p:txEl>
                                          </p:spTgt>
                                        </p:tgtEl>
                                        <p:attrNameLst>
                                          <p:attrName>style.visibility</p:attrName>
                                        </p:attrNameLst>
                                      </p:cBhvr>
                                      <p:to>
                                        <p:strVal val="visible"/>
                                      </p:to>
                                    </p:set>
                                    <p:animEffect transition="in" filter="strips(downLeft)">
                                      <p:cBhvr>
                                        <p:cTn id="12" dur="500"/>
                                        <p:tgtEl>
                                          <p:spTgt spid="675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67587">
                                            <p:txEl>
                                              <p:pRg st="2" end="2"/>
                                            </p:txEl>
                                          </p:spTgt>
                                        </p:tgtEl>
                                        <p:attrNameLst>
                                          <p:attrName>style.visibility</p:attrName>
                                        </p:attrNameLst>
                                      </p:cBhvr>
                                      <p:to>
                                        <p:strVal val="visible"/>
                                      </p:to>
                                    </p:set>
                                    <p:animEffect transition="in" filter="strips(downLeft)">
                                      <p:cBhvr>
                                        <p:cTn id="17" dur="500"/>
                                        <p:tgtEl>
                                          <p:spTgt spid="675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67587">
                                            <p:txEl>
                                              <p:pRg st="3" end="3"/>
                                            </p:txEl>
                                          </p:spTgt>
                                        </p:tgtEl>
                                        <p:attrNameLst>
                                          <p:attrName>style.visibility</p:attrName>
                                        </p:attrNameLst>
                                      </p:cBhvr>
                                      <p:to>
                                        <p:strVal val="visible"/>
                                      </p:to>
                                    </p:set>
                                    <p:animEffect transition="in" filter="strips(downLeft)">
                                      <p:cBhvr>
                                        <p:cTn id="22" dur="500"/>
                                        <p:tgtEl>
                                          <p:spTgt spid="675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80873" y="50413"/>
            <a:ext cx="8229600" cy="850900"/>
          </a:xfrm>
        </p:spPr>
        <p:txBody>
          <a:bodyPr>
            <a:normAutofit/>
          </a:bodyPr>
          <a:lstStyle/>
          <a:p>
            <a:r>
              <a:rPr lang="zh-CN" altLang="en-US" sz="3600" dirty="0"/>
              <a:t>第二段</a:t>
            </a:r>
          </a:p>
        </p:txBody>
      </p:sp>
      <p:sp>
        <p:nvSpPr>
          <p:cNvPr id="2" name="矩形 1"/>
          <p:cNvSpPr/>
          <p:nvPr/>
        </p:nvSpPr>
        <p:spPr>
          <a:xfrm>
            <a:off x="423882" y="4653136"/>
            <a:ext cx="8243110" cy="1436932"/>
          </a:xfrm>
          <a:prstGeom prst="rect">
            <a:avLst/>
          </a:prstGeom>
        </p:spPr>
        <p:txBody>
          <a:bodyPr wrap="square">
            <a:spAutoFit/>
          </a:bodyPr>
          <a:lstStyle/>
          <a:p>
            <a:pPr>
              <a:lnSpc>
                <a:spcPct val="200000"/>
              </a:lnSpc>
              <a:buFontTx/>
              <a:buNone/>
            </a:pPr>
            <a:r>
              <a:rPr lang="zh-CN" altLang="en-US" sz="2400" b="1" dirty="0" smtClean="0">
                <a:solidFill>
                  <a:srgbClr val="FF0000"/>
                </a:solidFill>
                <a:latin typeface="+mn-ea"/>
              </a:rPr>
              <a:t>（对别人要求）周详，所以别人难以做好事；</a:t>
            </a:r>
          </a:p>
          <a:p>
            <a:pPr>
              <a:lnSpc>
                <a:spcPct val="200000"/>
              </a:lnSpc>
              <a:buFontTx/>
              <a:buNone/>
            </a:pPr>
            <a:r>
              <a:rPr lang="zh-CN" altLang="en-US" sz="2400" b="1" dirty="0" smtClean="0">
                <a:solidFill>
                  <a:srgbClr val="FF0000"/>
                </a:solidFill>
                <a:latin typeface="+mn-ea"/>
              </a:rPr>
              <a:t>（对自己要求）很少，所以自己的收获就少。</a:t>
            </a:r>
            <a:endParaRPr lang="zh-CN" altLang="en-US" sz="2400" b="1" dirty="0">
              <a:solidFill>
                <a:srgbClr val="FF0000"/>
              </a:solidFill>
              <a:latin typeface="+mn-ea"/>
            </a:endParaRPr>
          </a:p>
        </p:txBody>
      </p:sp>
      <p:sp>
        <p:nvSpPr>
          <p:cNvPr id="3" name="矩形 2"/>
          <p:cNvSpPr/>
          <p:nvPr/>
        </p:nvSpPr>
        <p:spPr>
          <a:xfrm>
            <a:off x="755576" y="4149080"/>
            <a:ext cx="4801314" cy="387798"/>
          </a:xfrm>
          <a:prstGeom prst="rect">
            <a:avLst/>
          </a:prstGeom>
        </p:spPr>
        <p:txBody>
          <a:bodyPr wrap="none">
            <a:spAutoFit/>
          </a:bodyPr>
          <a:lstStyle/>
          <a:p>
            <a:pPr>
              <a:lnSpc>
                <a:spcPct val="80000"/>
              </a:lnSpc>
            </a:pPr>
            <a:r>
              <a:rPr lang="zh-CN" altLang="en-US" sz="2400" dirty="0" smtClean="0">
                <a:solidFill>
                  <a:srgbClr val="0000FF"/>
                </a:solidFill>
                <a:latin typeface="+mn-ea"/>
              </a:rPr>
              <a:t>自取：自己取得（进步或收获）。</a:t>
            </a:r>
            <a:endParaRPr lang="zh-CN" altLang="en-US" sz="2400" dirty="0">
              <a:solidFill>
                <a:srgbClr val="0000FF"/>
              </a:solidFill>
              <a:latin typeface="+mn-ea"/>
            </a:endParaRPr>
          </a:p>
        </p:txBody>
      </p:sp>
      <p:sp>
        <p:nvSpPr>
          <p:cNvPr id="4" name="矩形 3"/>
          <p:cNvSpPr/>
          <p:nvPr/>
        </p:nvSpPr>
        <p:spPr>
          <a:xfrm>
            <a:off x="658634" y="3429000"/>
            <a:ext cx="6316153" cy="437043"/>
          </a:xfrm>
          <a:prstGeom prst="rect">
            <a:avLst/>
          </a:prstGeom>
        </p:spPr>
        <p:txBody>
          <a:bodyPr wrap="none">
            <a:spAutoFit/>
          </a:bodyPr>
          <a:lstStyle/>
          <a:p>
            <a:pPr>
              <a:lnSpc>
                <a:spcPct val="80000"/>
              </a:lnSpc>
              <a:buFontTx/>
              <a:buNone/>
            </a:pPr>
            <a:r>
              <a:rPr lang="zh-CN" altLang="en-US" sz="2800" b="1" dirty="0" smtClean="0">
                <a:latin typeface="+mn-ea"/>
              </a:rPr>
              <a:t>详，故人难于为善；廉，故</a:t>
            </a:r>
            <a:r>
              <a:rPr lang="zh-CN" altLang="en-US" sz="2800" b="1" dirty="0" smtClean="0">
                <a:solidFill>
                  <a:srgbClr val="0000FF"/>
                </a:solidFill>
                <a:latin typeface="+mn-ea"/>
              </a:rPr>
              <a:t>自取</a:t>
            </a:r>
            <a:r>
              <a:rPr lang="zh-CN" altLang="en-US" sz="2800" b="1" dirty="0" smtClean="0">
                <a:latin typeface="+mn-ea"/>
              </a:rPr>
              <a:t>也少。</a:t>
            </a:r>
            <a:endParaRPr lang="zh-CN" altLang="en-US" sz="2800" b="1" dirty="0">
              <a:latin typeface="+mn-ea"/>
            </a:endParaRPr>
          </a:p>
        </p:txBody>
      </p:sp>
      <p:sp>
        <p:nvSpPr>
          <p:cNvPr id="5" name="矩形 4"/>
          <p:cNvSpPr/>
          <p:nvPr/>
        </p:nvSpPr>
        <p:spPr>
          <a:xfrm>
            <a:off x="251520" y="2614787"/>
            <a:ext cx="8424936" cy="387798"/>
          </a:xfrm>
          <a:prstGeom prst="rect">
            <a:avLst/>
          </a:prstGeom>
        </p:spPr>
        <p:txBody>
          <a:bodyPr wrap="square">
            <a:spAutoFit/>
          </a:bodyPr>
          <a:lstStyle/>
          <a:p>
            <a:pPr>
              <a:lnSpc>
                <a:spcPct val="80000"/>
              </a:lnSpc>
              <a:buFontTx/>
              <a:buNone/>
            </a:pPr>
            <a:r>
              <a:rPr lang="zh-CN" altLang="en-US" sz="2400" b="1" dirty="0" smtClean="0">
                <a:solidFill>
                  <a:srgbClr val="FF0000"/>
                </a:solidFill>
                <a:latin typeface="+mn-ea"/>
              </a:rPr>
              <a:t>现在的君子可不是这样，他要求别人周详，他要求自己很少。 </a:t>
            </a:r>
            <a:endParaRPr lang="zh-CN" altLang="en-US" sz="2400" b="1" dirty="0">
              <a:solidFill>
                <a:srgbClr val="FF0000"/>
              </a:solidFill>
              <a:latin typeface="+mn-ea"/>
            </a:endParaRPr>
          </a:p>
        </p:txBody>
      </p:sp>
      <p:sp>
        <p:nvSpPr>
          <p:cNvPr id="6" name="矩形 5"/>
          <p:cNvSpPr/>
          <p:nvPr/>
        </p:nvSpPr>
        <p:spPr>
          <a:xfrm>
            <a:off x="636259" y="1628800"/>
            <a:ext cx="4572000" cy="684675"/>
          </a:xfrm>
          <a:prstGeom prst="rect">
            <a:avLst/>
          </a:prstGeom>
        </p:spPr>
        <p:txBody>
          <a:bodyPr>
            <a:spAutoFit/>
          </a:bodyPr>
          <a:lstStyle/>
          <a:p>
            <a:pPr>
              <a:lnSpc>
                <a:spcPct val="80000"/>
              </a:lnSpc>
            </a:pPr>
            <a:r>
              <a:rPr lang="zh-CN" altLang="en-US" sz="2400" dirty="0" smtClean="0">
                <a:solidFill>
                  <a:srgbClr val="0000FF"/>
                </a:solidFill>
                <a:latin typeface="+mn-ea"/>
              </a:rPr>
              <a:t>详：详尽、全面。</a:t>
            </a:r>
          </a:p>
          <a:p>
            <a:pPr>
              <a:lnSpc>
                <a:spcPct val="80000"/>
              </a:lnSpc>
            </a:pPr>
            <a:r>
              <a:rPr lang="zh-CN" altLang="en-US" sz="2400" dirty="0" smtClean="0">
                <a:solidFill>
                  <a:srgbClr val="0000FF"/>
                </a:solidFill>
                <a:latin typeface="+mn-ea"/>
              </a:rPr>
              <a:t>廉：少</a:t>
            </a:r>
            <a:endParaRPr lang="zh-CN" altLang="en-US" sz="2400" dirty="0"/>
          </a:p>
        </p:txBody>
      </p:sp>
      <p:sp>
        <p:nvSpPr>
          <p:cNvPr id="7" name="矩形 6"/>
          <p:cNvSpPr/>
          <p:nvPr/>
        </p:nvSpPr>
        <p:spPr>
          <a:xfrm>
            <a:off x="480872" y="908720"/>
            <a:ext cx="7398179" cy="437043"/>
          </a:xfrm>
          <a:prstGeom prst="rect">
            <a:avLst/>
          </a:prstGeom>
        </p:spPr>
        <p:txBody>
          <a:bodyPr wrap="none">
            <a:spAutoFit/>
          </a:bodyPr>
          <a:lstStyle/>
          <a:p>
            <a:pPr>
              <a:lnSpc>
                <a:spcPct val="80000"/>
              </a:lnSpc>
              <a:buFontTx/>
              <a:buNone/>
            </a:pPr>
            <a:r>
              <a:rPr lang="zh-CN" altLang="en-US" sz="2800" b="1" dirty="0" smtClean="0">
                <a:latin typeface="+mn-ea"/>
              </a:rPr>
              <a:t>今之君子则不然，其责人也</a:t>
            </a:r>
            <a:r>
              <a:rPr lang="zh-CN" altLang="en-US" sz="2800" b="1" dirty="0" smtClean="0">
                <a:solidFill>
                  <a:srgbClr val="0000FF"/>
                </a:solidFill>
                <a:latin typeface="+mn-ea"/>
              </a:rPr>
              <a:t>详</a:t>
            </a:r>
            <a:r>
              <a:rPr lang="zh-CN" altLang="en-US" sz="2800" b="1" dirty="0" smtClean="0">
                <a:latin typeface="+mn-ea"/>
              </a:rPr>
              <a:t>，其待己也</a:t>
            </a:r>
            <a:r>
              <a:rPr lang="zh-CN" altLang="en-US" sz="2800" b="1" dirty="0" smtClean="0">
                <a:solidFill>
                  <a:srgbClr val="0000FF"/>
                </a:solidFill>
                <a:latin typeface="+mn-ea"/>
              </a:rPr>
              <a:t>廉</a:t>
            </a:r>
            <a:r>
              <a:rPr lang="zh-CN" altLang="en-US" sz="2800" b="1" dirty="0" smtClean="0">
                <a:latin typeface="+mn-ea"/>
              </a:rPr>
              <a:t>。</a:t>
            </a:r>
            <a:endParaRPr lang="zh-CN" altLang="en-US" sz="2800" b="1" dirty="0">
              <a:latin typeface="+mn-ea"/>
            </a:endParaRPr>
          </a:p>
        </p:txBody>
      </p:sp>
    </p:spTree>
    <p:extLst>
      <p:ext uri="{BB962C8B-B14F-4D97-AF65-F5344CB8AC3E}">
        <p14:creationId xmlns:p14="http://schemas.microsoft.com/office/powerpoint/2010/main" val="238881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idx="1"/>
          </p:nvPr>
        </p:nvSpPr>
        <p:spPr>
          <a:xfrm>
            <a:off x="592859" y="0"/>
            <a:ext cx="8964612" cy="1080120"/>
          </a:xfrm>
        </p:spPr>
        <p:txBody>
          <a:bodyPr>
            <a:noAutofit/>
          </a:bodyPr>
          <a:lstStyle/>
          <a:p>
            <a:pPr>
              <a:lnSpc>
                <a:spcPct val="80000"/>
              </a:lnSpc>
            </a:pPr>
            <a:endParaRPr lang="en-US" altLang="zh-CN" sz="2800" dirty="0">
              <a:solidFill>
                <a:srgbClr val="0000FF"/>
              </a:solidFill>
              <a:latin typeface="+mn-ea"/>
            </a:endParaRPr>
          </a:p>
          <a:p>
            <a:pPr>
              <a:lnSpc>
                <a:spcPct val="80000"/>
              </a:lnSpc>
              <a:buFontTx/>
              <a:buNone/>
            </a:pPr>
            <a:r>
              <a:rPr lang="zh-CN" altLang="en-US" sz="2800" b="1" dirty="0">
                <a:latin typeface="+mn-ea"/>
              </a:rPr>
              <a:t>己未有善，曰：“我善是，是亦足矣。”</a:t>
            </a:r>
          </a:p>
          <a:p>
            <a:pPr>
              <a:lnSpc>
                <a:spcPct val="80000"/>
              </a:lnSpc>
              <a:buFontTx/>
              <a:buNone/>
            </a:pPr>
            <a:r>
              <a:rPr lang="zh-CN" altLang="en-US" sz="2800" b="1" dirty="0">
                <a:latin typeface="+mn-ea"/>
              </a:rPr>
              <a:t>己未有能，曰：“我能是，是亦足矣。</a:t>
            </a:r>
            <a:r>
              <a:rPr lang="zh-CN" altLang="en-US" sz="2800" b="1" dirty="0" smtClean="0">
                <a:latin typeface="+mn-ea"/>
              </a:rPr>
              <a:t>”</a:t>
            </a:r>
            <a:endParaRPr lang="zh-CN" altLang="en-US" sz="2800" b="1" dirty="0">
              <a:latin typeface="+mn-ea"/>
            </a:endParaRPr>
          </a:p>
        </p:txBody>
      </p:sp>
      <p:sp>
        <p:nvSpPr>
          <p:cNvPr id="2" name="矩形 1"/>
          <p:cNvSpPr/>
          <p:nvPr/>
        </p:nvSpPr>
        <p:spPr>
          <a:xfrm>
            <a:off x="514952" y="5445224"/>
            <a:ext cx="8022831" cy="1113766"/>
          </a:xfrm>
          <a:prstGeom prst="rect">
            <a:avLst/>
          </a:prstGeom>
        </p:spPr>
        <p:txBody>
          <a:bodyPr wrap="square">
            <a:spAutoFit/>
          </a:bodyPr>
          <a:lstStyle/>
          <a:p>
            <a:pPr>
              <a:lnSpc>
                <a:spcPct val="150000"/>
              </a:lnSpc>
              <a:buFontTx/>
              <a:buNone/>
            </a:pPr>
            <a:r>
              <a:rPr lang="zh-CN" altLang="en-US" sz="2400" b="1" dirty="0" smtClean="0">
                <a:solidFill>
                  <a:srgbClr val="FF0000"/>
                </a:solidFill>
                <a:latin typeface="+mn-ea"/>
              </a:rPr>
              <a:t>对外欺骗别人，对内欺骗良心，还没有多少</a:t>
            </a:r>
            <a:r>
              <a:rPr lang="zh-CN" altLang="en-US" sz="2400" b="1" dirty="0" smtClean="0">
                <a:solidFill>
                  <a:srgbClr val="FF0000"/>
                </a:solidFill>
                <a:latin typeface="+mn-ea"/>
              </a:rPr>
              <a:t>收获就</a:t>
            </a:r>
            <a:r>
              <a:rPr lang="zh-CN" altLang="en-US" sz="2400" b="1" dirty="0" smtClean="0">
                <a:solidFill>
                  <a:srgbClr val="FF0000"/>
                </a:solidFill>
                <a:latin typeface="+mn-ea"/>
              </a:rPr>
              <a:t>停止下来，这不就是要求自身太少了吗？</a:t>
            </a:r>
            <a:endParaRPr lang="zh-CN" altLang="en-US" sz="2400" b="1" dirty="0">
              <a:solidFill>
                <a:srgbClr val="FF0000"/>
              </a:solidFill>
              <a:latin typeface="+mn-ea"/>
            </a:endParaRPr>
          </a:p>
        </p:txBody>
      </p:sp>
      <p:sp>
        <p:nvSpPr>
          <p:cNvPr id="3" name="矩形 2"/>
          <p:cNvSpPr/>
          <p:nvPr/>
        </p:nvSpPr>
        <p:spPr>
          <a:xfrm>
            <a:off x="706152" y="3861048"/>
            <a:ext cx="4572000" cy="1274195"/>
          </a:xfrm>
          <a:prstGeom prst="rect">
            <a:avLst/>
          </a:prstGeom>
        </p:spPr>
        <p:txBody>
          <a:bodyPr>
            <a:spAutoFit/>
          </a:bodyPr>
          <a:lstStyle/>
          <a:p>
            <a:pPr>
              <a:lnSpc>
                <a:spcPct val="80000"/>
              </a:lnSpc>
            </a:pPr>
            <a:r>
              <a:rPr lang="zh-CN" altLang="en-US" sz="2400" dirty="0" smtClean="0">
                <a:solidFill>
                  <a:srgbClr val="0000FF"/>
                </a:solidFill>
                <a:latin typeface="+mn-ea"/>
              </a:rPr>
              <a:t>以：来，表目的的连词。</a:t>
            </a:r>
          </a:p>
          <a:p>
            <a:pPr>
              <a:lnSpc>
                <a:spcPct val="80000"/>
              </a:lnSpc>
            </a:pPr>
            <a:r>
              <a:rPr lang="zh-CN" altLang="en-US" sz="2400" dirty="0" smtClean="0">
                <a:solidFill>
                  <a:srgbClr val="0000FF"/>
                </a:solidFill>
                <a:latin typeface="+mn-ea"/>
              </a:rPr>
              <a:t>欺于人：欺骗别人。</a:t>
            </a:r>
          </a:p>
          <a:p>
            <a:pPr>
              <a:lnSpc>
                <a:spcPct val="80000"/>
              </a:lnSpc>
            </a:pPr>
            <a:r>
              <a:rPr lang="zh-CN" altLang="en-US" sz="2400" dirty="0" smtClean="0">
                <a:solidFill>
                  <a:srgbClr val="0000FF"/>
                </a:solidFill>
                <a:latin typeface="+mn-ea"/>
              </a:rPr>
              <a:t>少：稍</a:t>
            </a:r>
          </a:p>
          <a:p>
            <a:pPr>
              <a:lnSpc>
                <a:spcPct val="80000"/>
              </a:lnSpc>
            </a:pPr>
            <a:r>
              <a:rPr lang="zh-CN" altLang="en-US" sz="2400" dirty="0" smtClean="0">
                <a:solidFill>
                  <a:srgbClr val="0000FF"/>
                </a:solidFill>
                <a:latin typeface="+mn-ea"/>
              </a:rPr>
              <a:t>已：太、甚，表程度的副词。</a:t>
            </a:r>
            <a:endParaRPr lang="zh-CN" altLang="en-US" sz="2400" dirty="0">
              <a:solidFill>
                <a:srgbClr val="0000FF"/>
              </a:solidFill>
              <a:latin typeface="+mn-ea"/>
            </a:endParaRPr>
          </a:p>
        </p:txBody>
      </p:sp>
      <p:sp>
        <p:nvSpPr>
          <p:cNvPr id="4" name="矩形 3"/>
          <p:cNvSpPr/>
          <p:nvPr/>
        </p:nvSpPr>
        <p:spPr>
          <a:xfrm>
            <a:off x="539550" y="2780928"/>
            <a:ext cx="8227613" cy="781752"/>
          </a:xfrm>
          <a:prstGeom prst="rect">
            <a:avLst/>
          </a:prstGeom>
        </p:spPr>
        <p:txBody>
          <a:bodyPr wrap="square">
            <a:spAutoFit/>
          </a:bodyPr>
          <a:lstStyle/>
          <a:p>
            <a:pPr>
              <a:lnSpc>
                <a:spcPct val="80000"/>
              </a:lnSpc>
              <a:buFontTx/>
              <a:buNone/>
            </a:pPr>
            <a:r>
              <a:rPr lang="zh-CN" altLang="en-US" sz="2800" b="1" dirty="0" smtClean="0">
                <a:latin typeface="+mn-ea"/>
              </a:rPr>
              <a:t>外</a:t>
            </a:r>
            <a:r>
              <a:rPr lang="zh-CN" altLang="en-US" sz="2800" b="1" dirty="0" smtClean="0">
                <a:solidFill>
                  <a:srgbClr val="0000FF"/>
                </a:solidFill>
                <a:latin typeface="+mn-ea"/>
              </a:rPr>
              <a:t>以欺于人</a:t>
            </a:r>
            <a:r>
              <a:rPr lang="zh-CN" altLang="en-US" sz="2800" b="1" dirty="0" smtClean="0">
                <a:latin typeface="+mn-ea"/>
              </a:rPr>
              <a:t>，内以欺于心，未</a:t>
            </a:r>
            <a:r>
              <a:rPr lang="zh-CN" altLang="en-US" sz="2800" b="1" dirty="0" smtClean="0">
                <a:solidFill>
                  <a:srgbClr val="0000FF"/>
                </a:solidFill>
                <a:latin typeface="+mn-ea"/>
              </a:rPr>
              <a:t>少</a:t>
            </a:r>
            <a:r>
              <a:rPr lang="zh-CN" altLang="en-US" sz="2800" b="1" dirty="0" smtClean="0">
                <a:latin typeface="+mn-ea"/>
              </a:rPr>
              <a:t>有得而止矣，不亦待其身者</a:t>
            </a:r>
            <a:r>
              <a:rPr lang="zh-CN" altLang="en-US" sz="2800" b="1" dirty="0" smtClean="0">
                <a:solidFill>
                  <a:srgbClr val="0000FF"/>
                </a:solidFill>
                <a:latin typeface="+mn-ea"/>
              </a:rPr>
              <a:t>已</a:t>
            </a:r>
            <a:r>
              <a:rPr lang="zh-CN" altLang="en-US" sz="2800" b="1" dirty="0" smtClean="0">
                <a:latin typeface="+mn-ea"/>
              </a:rPr>
              <a:t>廉乎？</a:t>
            </a:r>
            <a:endParaRPr lang="zh-CN" altLang="en-US" sz="2800" b="1" dirty="0">
              <a:latin typeface="+mn-ea"/>
            </a:endParaRPr>
          </a:p>
        </p:txBody>
      </p:sp>
      <p:sp>
        <p:nvSpPr>
          <p:cNvPr id="5" name="矩形 4"/>
          <p:cNvSpPr/>
          <p:nvPr/>
        </p:nvSpPr>
        <p:spPr>
          <a:xfrm>
            <a:off x="293142" y="1340768"/>
            <a:ext cx="8371629" cy="1113766"/>
          </a:xfrm>
          <a:prstGeom prst="rect">
            <a:avLst/>
          </a:prstGeom>
        </p:spPr>
        <p:txBody>
          <a:bodyPr wrap="square">
            <a:spAutoFit/>
          </a:bodyPr>
          <a:lstStyle/>
          <a:p>
            <a:pPr>
              <a:lnSpc>
                <a:spcPct val="150000"/>
              </a:lnSpc>
              <a:buFontTx/>
              <a:buNone/>
            </a:pPr>
            <a:r>
              <a:rPr lang="zh-CN" altLang="en-US" sz="2400" b="1" dirty="0" smtClean="0">
                <a:solidFill>
                  <a:srgbClr val="FF0000"/>
                </a:solidFill>
                <a:latin typeface="+mn-ea"/>
              </a:rPr>
              <a:t>自己没有什么优点，说：“我擅长这个，这就足够了。”自己没有什么才能，说：“我掌握了这个本领，这就够了。” </a:t>
            </a:r>
            <a:endParaRPr lang="zh-CN" altLang="en-US" sz="2400" b="1" dirty="0">
              <a:solidFill>
                <a:srgbClr val="FF0000"/>
              </a:solidFill>
              <a:latin typeface="+mn-ea"/>
            </a:endParaRPr>
          </a:p>
        </p:txBody>
      </p:sp>
    </p:spTree>
    <p:extLst>
      <p:ext uri="{BB962C8B-B14F-4D97-AF65-F5344CB8AC3E}">
        <p14:creationId xmlns:p14="http://schemas.microsoft.com/office/powerpoint/2010/main" val="365200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anim calcmode="lin" valueType="num">
                                      <p:cBhvr additive="base">
                                        <p:cTn id="7" dur="500" fill="hold"/>
                                        <p:tgtEl>
                                          <p:spTgt spid="686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6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8611">
                                            <p:txEl>
                                              <p:pRg st="2" end="2"/>
                                            </p:txEl>
                                          </p:spTgt>
                                        </p:tgtEl>
                                        <p:attrNameLst>
                                          <p:attrName>style.visibility</p:attrName>
                                        </p:attrNameLst>
                                      </p:cBhvr>
                                      <p:to>
                                        <p:strVal val="visible"/>
                                      </p:to>
                                    </p:set>
                                    <p:anim calcmode="lin" valueType="num">
                                      <p:cBhvr additive="base">
                                        <p:cTn id="13" dur="500" fill="hold"/>
                                        <p:tgtEl>
                                          <p:spTgt spid="686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86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P spid="2" grpId="0"/>
      <p:bldP spid="3" grpId="0"/>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body" idx="1"/>
          </p:nvPr>
        </p:nvSpPr>
        <p:spPr>
          <a:xfrm>
            <a:off x="107504" y="255559"/>
            <a:ext cx="9144000" cy="1008410"/>
          </a:xfrm>
        </p:spPr>
        <p:txBody>
          <a:bodyPr>
            <a:normAutofit/>
          </a:bodyPr>
          <a:lstStyle/>
          <a:p>
            <a:pPr>
              <a:lnSpc>
                <a:spcPct val="80000"/>
              </a:lnSpc>
              <a:buFontTx/>
              <a:buNone/>
            </a:pPr>
            <a:r>
              <a:rPr lang="zh-CN" altLang="en-US" sz="2800" b="1" dirty="0">
                <a:latin typeface="+mn-ea"/>
              </a:rPr>
              <a:t>其于人也，曰：“彼虽能是，其人</a:t>
            </a:r>
            <a:r>
              <a:rPr lang="zh-CN" altLang="en-US" sz="2800" b="1" dirty="0">
                <a:solidFill>
                  <a:srgbClr val="0000FF"/>
                </a:solidFill>
                <a:latin typeface="+mn-ea"/>
              </a:rPr>
              <a:t>不足称</a:t>
            </a:r>
            <a:r>
              <a:rPr lang="zh-CN" altLang="en-US" sz="2800" b="1" dirty="0">
                <a:latin typeface="+mn-ea"/>
              </a:rPr>
              <a:t>也</a:t>
            </a:r>
            <a:r>
              <a:rPr lang="zh-CN" altLang="en-US" sz="2800" b="1" dirty="0" smtClean="0">
                <a:latin typeface="+mn-ea"/>
              </a:rPr>
              <a:t>；彼</a:t>
            </a:r>
            <a:r>
              <a:rPr lang="zh-CN" altLang="en-US" sz="2800" b="1" dirty="0">
                <a:latin typeface="+mn-ea"/>
              </a:rPr>
              <a:t>虽善是，其</a:t>
            </a:r>
            <a:r>
              <a:rPr lang="zh-CN" altLang="en-US" sz="2800" b="1" dirty="0">
                <a:solidFill>
                  <a:srgbClr val="0000FF"/>
                </a:solidFill>
                <a:latin typeface="+mn-ea"/>
              </a:rPr>
              <a:t>用</a:t>
            </a:r>
            <a:r>
              <a:rPr lang="zh-CN" altLang="en-US" sz="2800" b="1" dirty="0">
                <a:latin typeface="+mn-ea"/>
              </a:rPr>
              <a:t>不足称也。”</a:t>
            </a:r>
          </a:p>
          <a:p>
            <a:pPr>
              <a:lnSpc>
                <a:spcPct val="80000"/>
              </a:lnSpc>
              <a:buFontTx/>
              <a:buNone/>
            </a:pPr>
            <a:endParaRPr lang="zh-CN" altLang="en-US" sz="2800" dirty="0">
              <a:latin typeface="+mn-ea"/>
            </a:endParaRPr>
          </a:p>
          <a:p>
            <a:pPr>
              <a:lnSpc>
                <a:spcPct val="80000"/>
              </a:lnSpc>
            </a:pPr>
            <a:endParaRPr lang="en-US" altLang="zh-CN" sz="800" b="1" dirty="0">
              <a:solidFill>
                <a:srgbClr val="FF0000"/>
              </a:solidFill>
              <a:latin typeface="+mn-ea"/>
            </a:endParaRPr>
          </a:p>
        </p:txBody>
      </p:sp>
      <p:sp>
        <p:nvSpPr>
          <p:cNvPr id="2" name="矩形 1"/>
          <p:cNvSpPr/>
          <p:nvPr/>
        </p:nvSpPr>
        <p:spPr>
          <a:xfrm>
            <a:off x="214673" y="5140058"/>
            <a:ext cx="8466674" cy="1436932"/>
          </a:xfrm>
          <a:prstGeom prst="rect">
            <a:avLst/>
          </a:prstGeom>
        </p:spPr>
        <p:txBody>
          <a:bodyPr wrap="square">
            <a:spAutoFit/>
          </a:bodyPr>
          <a:lstStyle/>
          <a:p>
            <a:pPr>
              <a:lnSpc>
                <a:spcPct val="200000"/>
              </a:lnSpc>
              <a:buFontTx/>
              <a:buNone/>
            </a:pPr>
            <a:r>
              <a:rPr lang="zh-CN" altLang="en-US" sz="2400" b="1" dirty="0" smtClean="0">
                <a:solidFill>
                  <a:srgbClr val="FF0000"/>
                </a:solidFill>
                <a:latin typeface="+mn-ea"/>
              </a:rPr>
              <a:t>抓住他一方面的欠缺而不考虑他多方面的长处，只追究他的过去而不考虑他的今天，提心吊胆只怕别人有声望。</a:t>
            </a:r>
            <a:endParaRPr lang="zh-CN" altLang="en-US" sz="2400" b="1" dirty="0">
              <a:solidFill>
                <a:srgbClr val="FF0000"/>
              </a:solidFill>
              <a:latin typeface="+mn-ea"/>
            </a:endParaRPr>
          </a:p>
        </p:txBody>
      </p:sp>
      <p:sp>
        <p:nvSpPr>
          <p:cNvPr id="3" name="矩形 2"/>
          <p:cNvSpPr/>
          <p:nvPr/>
        </p:nvSpPr>
        <p:spPr>
          <a:xfrm>
            <a:off x="612222" y="4149080"/>
            <a:ext cx="4572000" cy="978729"/>
          </a:xfrm>
          <a:prstGeom prst="rect">
            <a:avLst/>
          </a:prstGeom>
        </p:spPr>
        <p:txBody>
          <a:bodyPr>
            <a:spAutoFit/>
          </a:bodyPr>
          <a:lstStyle/>
          <a:p>
            <a:pPr>
              <a:lnSpc>
                <a:spcPct val="80000"/>
              </a:lnSpc>
            </a:pPr>
            <a:r>
              <a:rPr lang="zh-CN" altLang="en-US" sz="2400" dirty="0" smtClean="0">
                <a:solidFill>
                  <a:srgbClr val="0000FF"/>
                </a:solidFill>
                <a:latin typeface="+mn-ea"/>
              </a:rPr>
              <a:t>计：考虑。</a:t>
            </a:r>
          </a:p>
          <a:p>
            <a:pPr>
              <a:lnSpc>
                <a:spcPct val="80000"/>
              </a:lnSpc>
            </a:pPr>
            <a:r>
              <a:rPr lang="zh-CN" altLang="en-US" sz="2400" dirty="0" smtClean="0">
                <a:solidFill>
                  <a:srgbClr val="0000FF"/>
                </a:solidFill>
                <a:latin typeface="+mn-ea"/>
              </a:rPr>
              <a:t>图：考虑。</a:t>
            </a:r>
          </a:p>
          <a:p>
            <a:pPr>
              <a:lnSpc>
                <a:spcPct val="80000"/>
              </a:lnSpc>
            </a:pPr>
            <a:r>
              <a:rPr lang="zh-CN" altLang="en-US" sz="2400" dirty="0" smtClean="0">
                <a:solidFill>
                  <a:srgbClr val="0000FF"/>
                </a:solidFill>
                <a:latin typeface="+mn-ea"/>
              </a:rPr>
              <a:t>闻：名誉、声望。</a:t>
            </a:r>
            <a:endParaRPr lang="zh-CN" altLang="en-US" sz="2400" dirty="0">
              <a:solidFill>
                <a:srgbClr val="0000FF"/>
              </a:solidFill>
              <a:latin typeface="+mn-ea"/>
            </a:endParaRPr>
          </a:p>
        </p:txBody>
      </p:sp>
      <p:sp>
        <p:nvSpPr>
          <p:cNvPr id="4" name="矩形 3"/>
          <p:cNvSpPr/>
          <p:nvPr/>
        </p:nvSpPr>
        <p:spPr>
          <a:xfrm>
            <a:off x="179512" y="3270972"/>
            <a:ext cx="8496944" cy="781752"/>
          </a:xfrm>
          <a:prstGeom prst="rect">
            <a:avLst/>
          </a:prstGeom>
        </p:spPr>
        <p:txBody>
          <a:bodyPr wrap="square">
            <a:spAutoFit/>
          </a:bodyPr>
          <a:lstStyle/>
          <a:p>
            <a:pPr>
              <a:lnSpc>
                <a:spcPct val="80000"/>
              </a:lnSpc>
              <a:buFontTx/>
              <a:buNone/>
            </a:pPr>
            <a:r>
              <a:rPr lang="zh-CN" altLang="en-US" sz="2800" b="1" dirty="0" smtClean="0">
                <a:latin typeface="+mn-ea"/>
              </a:rPr>
              <a:t>举其一不</a:t>
            </a:r>
            <a:r>
              <a:rPr lang="zh-CN" altLang="en-US" sz="2800" b="1" dirty="0" smtClean="0">
                <a:solidFill>
                  <a:srgbClr val="0000FF"/>
                </a:solidFill>
                <a:latin typeface="+mn-ea"/>
              </a:rPr>
              <a:t>计</a:t>
            </a:r>
            <a:r>
              <a:rPr lang="zh-CN" altLang="en-US" sz="2800" b="1" dirty="0" smtClean="0">
                <a:latin typeface="+mn-ea"/>
              </a:rPr>
              <a:t>其十，究其旧不</a:t>
            </a:r>
            <a:r>
              <a:rPr lang="zh-CN" altLang="en-US" sz="2800" b="1" dirty="0" smtClean="0">
                <a:solidFill>
                  <a:srgbClr val="0000FF"/>
                </a:solidFill>
                <a:latin typeface="+mn-ea"/>
              </a:rPr>
              <a:t>图</a:t>
            </a:r>
            <a:r>
              <a:rPr lang="zh-CN" altLang="en-US" sz="2800" b="1" dirty="0" smtClean="0">
                <a:latin typeface="+mn-ea"/>
              </a:rPr>
              <a:t>其新，恐恐然惟惧其人之有</a:t>
            </a:r>
            <a:r>
              <a:rPr lang="zh-CN" altLang="en-US" sz="2800" b="1" dirty="0" smtClean="0">
                <a:solidFill>
                  <a:srgbClr val="0000FF"/>
                </a:solidFill>
                <a:latin typeface="+mn-ea"/>
              </a:rPr>
              <a:t>闻</a:t>
            </a:r>
            <a:r>
              <a:rPr lang="zh-CN" altLang="en-US" sz="2800" b="1" dirty="0" smtClean="0">
                <a:latin typeface="+mn-ea"/>
              </a:rPr>
              <a:t>也。</a:t>
            </a:r>
            <a:endParaRPr lang="zh-CN" altLang="en-US" sz="2800" b="1" dirty="0">
              <a:latin typeface="+mn-ea"/>
            </a:endParaRPr>
          </a:p>
        </p:txBody>
      </p:sp>
      <p:sp>
        <p:nvSpPr>
          <p:cNvPr id="5" name="矩形 4"/>
          <p:cNvSpPr/>
          <p:nvPr/>
        </p:nvSpPr>
        <p:spPr>
          <a:xfrm>
            <a:off x="210000" y="1988840"/>
            <a:ext cx="8466674" cy="1113766"/>
          </a:xfrm>
          <a:prstGeom prst="rect">
            <a:avLst/>
          </a:prstGeom>
        </p:spPr>
        <p:txBody>
          <a:bodyPr wrap="square">
            <a:spAutoFit/>
          </a:bodyPr>
          <a:lstStyle/>
          <a:p>
            <a:pPr>
              <a:lnSpc>
                <a:spcPct val="150000"/>
              </a:lnSpc>
              <a:buFontTx/>
              <a:buNone/>
            </a:pPr>
            <a:r>
              <a:rPr lang="zh-CN" altLang="en-US" sz="2400" b="1" dirty="0" smtClean="0">
                <a:solidFill>
                  <a:srgbClr val="FF0000"/>
                </a:solidFill>
                <a:latin typeface="+mn-ea"/>
              </a:rPr>
              <a:t>他们要求别人，说：“他虽然能做这个，但他的人品</a:t>
            </a:r>
            <a:r>
              <a:rPr lang="zh-CN" altLang="en-US" sz="2400" b="1" dirty="0" smtClean="0">
                <a:solidFill>
                  <a:srgbClr val="FF0000"/>
                </a:solidFill>
                <a:latin typeface="+mn-ea"/>
              </a:rPr>
              <a:t>不值得</a:t>
            </a:r>
            <a:r>
              <a:rPr lang="zh-CN" altLang="en-US" sz="2400" b="1" dirty="0" smtClean="0">
                <a:solidFill>
                  <a:srgbClr val="FF0000"/>
                </a:solidFill>
                <a:latin typeface="+mn-ea"/>
              </a:rPr>
              <a:t>赞美；他虽然擅长这个，但他的本领不值得称赞。”</a:t>
            </a:r>
            <a:endParaRPr lang="zh-CN" altLang="en-US" sz="2400" b="1" dirty="0">
              <a:solidFill>
                <a:srgbClr val="FF0000"/>
              </a:solidFill>
              <a:latin typeface="+mn-ea"/>
            </a:endParaRPr>
          </a:p>
        </p:txBody>
      </p:sp>
      <p:sp>
        <p:nvSpPr>
          <p:cNvPr id="6" name="矩形 5"/>
          <p:cNvSpPr/>
          <p:nvPr/>
        </p:nvSpPr>
        <p:spPr>
          <a:xfrm>
            <a:off x="541439" y="1196752"/>
            <a:ext cx="4572000" cy="683264"/>
          </a:xfrm>
          <a:prstGeom prst="rect">
            <a:avLst/>
          </a:prstGeom>
        </p:spPr>
        <p:txBody>
          <a:bodyPr>
            <a:spAutoFit/>
          </a:bodyPr>
          <a:lstStyle/>
          <a:p>
            <a:pPr>
              <a:lnSpc>
                <a:spcPct val="80000"/>
              </a:lnSpc>
            </a:pPr>
            <a:r>
              <a:rPr lang="zh-CN" altLang="en-US" sz="2400" dirty="0" smtClean="0">
                <a:solidFill>
                  <a:srgbClr val="0000FF"/>
                </a:solidFill>
                <a:latin typeface="+mn-ea"/>
              </a:rPr>
              <a:t>不足称：不值得称赞。</a:t>
            </a:r>
          </a:p>
          <a:p>
            <a:pPr>
              <a:lnSpc>
                <a:spcPct val="80000"/>
              </a:lnSpc>
            </a:pPr>
            <a:r>
              <a:rPr lang="zh-CN" altLang="en-US" sz="2400" dirty="0" smtClean="0">
                <a:solidFill>
                  <a:srgbClr val="0000FF"/>
                </a:solidFill>
                <a:latin typeface="+mn-ea"/>
              </a:rPr>
              <a:t>用：功用，本领。</a:t>
            </a:r>
            <a:endParaRPr lang="zh-CN" altLang="en-US" sz="2400" dirty="0">
              <a:solidFill>
                <a:srgbClr val="0000FF"/>
              </a:solidFill>
              <a:latin typeface="+mn-ea"/>
            </a:endParaRPr>
          </a:p>
        </p:txBody>
      </p:sp>
    </p:spTree>
    <p:extLst>
      <p:ext uri="{BB962C8B-B14F-4D97-AF65-F5344CB8AC3E}">
        <p14:creationId xmlns:p14="http://schemas.microsoft.com/office/powerpoint/2010/main" val="345094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additive="base">
                                        <p:cTn id="7" dur="500" fill="hold"/>
                                        <p:tgtEl>
                                          <p:spTgt spid="696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2" grpId="0"/>
      <p:bldP spid="3" grpId="0"/>
      <p:bldP spid="4" grpId="0"/>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83568" y="332656"/>
            <a:ext cx="8229600" cy="648493"/>
          </a:xfrm>
        </p:spPr>
        <p:txBody>
          <a:bodyPr>
            <a:normAutofit/>
          </a:bodyPr>
          <a:lstStyle/>
          <a:p>
            <a:pPr>
              <a:lnSpc>
                <a:spcPct val="80000"/>
              </a:lnSpc>
              <a:buFontTx/>
              <a:buNone/>
            </a:pPr>
            <a:r>
              <a:rPr lang="zh-CN" altLang="en-US" sz="2800" b="1" dirty="0">
                <a:latin typeface="+mn-ea"/>
              </a:rPr>
              <a:t>是不亦责于人者已详乎？</a:t>
            </a:r>
          </a:p>
          <a:p>
            <a:pPr>
              <a:lnSpc>
                <a:spcPct val="80000"/>
              </a:lnSpc>
              <a:buFontTx/>
              <a:buNone/>
            </a:pPr>
            <a:endParaRPr lang="zh-CN" altLang="en-US" sz="2800" b="1" dirty="0">
              <a:solidFill>
                <a:srgbClr val="FF0000"/>
              </a:solidFill>
              <a:latin typeface="+mn-ea"/>
            </a:endParaRPr>
          </a:p>
          <a:p>
            <a:pPr>
              <a:lnSpc>
                <a:spcPct val="80000"/>
              </a:lnSpc>
              <a:buFontTx/>
              <a:buNone/>
            </a:pPr>
            <a:endParaRPr lang="zh-CN" altLang="en-US" sz="2800" b="1" dirty="0">
              <a:solidFill>
                <a:srgbClr val="FF0000"/>
              </a:solidFill>
              <a:latin typeface="+mn-ea"/>
            </a:endParaRPr>
          </a:p>
          <a:p>
            <a:pPr>
              <a:lnSpc>
                <a:spcPct val="80000"/>
              </a:lnSpc>
            </a:pPr>
            <a:endParaRPr lang="en-US" altLang="zh-CN" sz="800" dirty="0">
              <a:latin typeface="+mn-ea"/>
            </a:endParaRPr>
          </a:p>
        </p:txBody>
      </p:sp>
      <p:sp>
        <p:nvSpPr>
          <p:cNvPr id="2" name="矩形 1"/>
          <p:cNvSpPr/>
          <p:nvPr/>
        </p:nvSpPr>
        <p:spPr>
          <a:xfrm>
            <a:off x="395536" y="4437112"/>
            <a:ext cx="8136903" cy="1436932"/>
          </a:xfrm>
          <a:prstGeom prst="rect">
            <a:avLst/>
          </a:prstGeom>
        </p:spPr>
        <p:txBody>
          <a:bodyPr wrap="square">
            <a:spAutoFit/>
          </a:bodyPr>
          <a:lstStyle/>
          <a:p>
            <a:pPr>
              <a:lnSpc>
                <a:spcPct val="200000"/>
              </a:lnSpc>
              <a:buFontTx/>
              <a:buNone/>
            </a:pPr>
            <a:r>
              <a:rPr lang="zh-CN" altLang="en-US" sz="2400" b="1" dirty="0" smtClean="0">
                <a:solidFill>
                  <a:srgbClr val="FF0000"/>
                </a:solidFill>
                <a:latin typeface="+mn-ea"/>
              </a:rPr>
              <a:t>这就叫不用一般人（的标准）要求自己，却用圣人的标准希望（苛求）别人，我没有看出他是尊重自己的啊！</a:t>
            </a:r>
            <a:endParaRPr lang="zh-CN" altLang="en-US" sz="2400" b="1" dirty="0">
              <a:solidFill>
                <a:srgbClr val="FF0000"/>
              </a:solidFill>
              <a:latin typeface="+mn-ea"/>
            </a:endParaRPr>
          </a:p>
        </p:txBody>
      </p:sp>
      <p:sp>
        <p:nvSpPr>
          <p:cNvPr id="3" name="矩形 2"/>
          <p:cNvSpPr/>
          <p:nvPr/>
        </p:nvSpPr>
        <p:spPr>
          <a:xfrm>
            <a:off x="971600" y="3255268"/>
            <a:ext cx="4572000" cy="683264"/>
          </a:xfrm>
          <a:prstGeom prst="rect">
            <a:avLst/>
          </a:prstGeom>
        </p:spPr>
        <p:txBody>
          <a:bodyPr>
            <a:spAutoFit/>
          </a:bodyPr>
          <a:lstStyle/>
          <a:p>
            <a:pPr>
              <a:lnSpc>
                <a:spcPct val="80000"/>
              </a:lnSpc>
            </a:pPr>
            <a:r>
              <a:rPr lang="zh-CN" altLang="en-US" sz="2400" dirty="0" smtClean="0">
                <a:solidFill>
                  <a:srgbClr val="0000FF"/>
                </a:solidFill>
                <a:latin typeface="+mn-ea"/>
              </a:rPr>
              <a:t>谓：称做，叫做。</a:t>
            </a:r>
            <a:endParaRPr lang="zh-CN" altLang="en-US" sz="2400" dirty="0" smtClean="0">
              <a:latin typeface="+mn-ea"/>
            </a:endParaRPr>
          </a:p>
          <a:p>
            <a:pPr>
              <a:lnSpc>
                <a:spcPct val="80000"/>
              </a:lnSpc>
            </a:pPr>
            <a:r>
              <a:rPr lang="zh-CN" altLang="en-US" sz="2400" dirty="0" smtClean="0">
                <a:solidFill>
                  <a:srgbClr val="0000FF"/>
                </a:solidFill>
                <a:latin typeface="+mn-ea"/>
              </a:rPr>
              <a:t>身：自身，自己。</a:t>
            </a:r>
            <a:endParaRPr lang="zh-CN" altLang="en-US" sz="2400" dirty="0">
              <a:latin typeface="+mn-ea"/>
            </a:endParaRPr>
          </a:p>
        </p:txBody>
      </p:sp>
      <p:sp>
        <p:nvSpPr>
          <p:cNvPr id="4" name="矩形 3"/>
          <p:cNvSpPr/>
          <p:nvPr/>
        </p:nvSpPr>
        <p:spPr>
          <a:xfrm>
            <a:off x="323528" y="2132856"/>
            <a:ext cx="8568951" cy="781752"/>
          </a:xfrm>
          <a:prstGeom prst="rect">
            <a:avLst/>
          </a:prstGeom>
        </p:spPr>
        <p:txBody>
          <a:bodyPr wrap="square">
            <a:spAutoFit/>
          </a:bodyPr>
          <a:lstStyle/>
          <a:p>
            <a:pPr>
              <a:lnSpc>
                <a:spcPct val="80000"/>
              </a:lnSpc>
              <a:buFontTx/>
              <a:buNone/>
            </a:pPr>
            <a:r>
              <a:rPr lang="zh-CN" altLang="en-US" sz="2800" b="1" dirty="0" smtClean="0">
                <a:latin typeface="+mn-ea"/>
              </a:rPr>
              <a:t>夫是之</a:t>
            </a:r>
            <a:r>
              <a:rPr lang="zh-CN" altLang="en-US" sz="2800" b="1" dirty="0" smtClean="0">
                <a:solidFill>
                  <a:srgbClr val="0000FF"/>
                </a:solidFill>
                <a:latin typeface="+mn-ea"/>
              </a:rPr>
              <a:t>谓</a:t>
            </a:r>
            <a:r>
              <a:rPr lang="zh-CN" altLang="en-US" sz="2800" b="1" dirty="0" smtClean="0">
                <a:latin typeface="+mn-ea"/>
              </a:rPr>
              <a:t>不以众人待其</a:t>
            </a:r>
            <a:r>
              <a:rPr lang="zh-CN" altLang="en-US" sz="2800" b="1" dirty="0" smtClean="0">
                <a:solidFill>
                  <a:srgbClr val="0000FF"/>
                </a:solidFill>
                <a:latin typeface="+mn-ea"/>
              </a:rPr>
              <a:t>身</a:t>
            </a:r>
            <a:r>
              <a:rPr lang="zh-CN" altLang="en-US" sz="2800" b="1" dirty="0" smtClean="0">
                <a:latin typeface="+mn-ea"/>
              </a:rPr>
              <a:t>，而以圣人望于人，吾未见其尊己也。</a:t>
            </a:r>
            <a:endParaRPr lang="zh-CN" altLang="en-US" sz="2800" b="1" dirty="0">
              <a:latin typeface="+mn-ea"/>
            </a:endParaRPr>
          </a:p>
        </p:txBody>
      </p:sp>
      <p:sp>
        <p:nvSpPr>
          <p:cNvPr id="5" name="矩形 4"/>
          <p:cNvSpPr/>
          <p:nvPr/>
        </p:nvSpPr>
        <p:spPr>
          <a:xfrm>
            <a:off x="755576" y="1196752"/>
            <a:ext cx="4206601" cy="387798"/>
          </a:xfrm>
          <a:prstGeom prst="rect">
            <a:avLst/>
          </a:prstGeom>
        </p:spPr>
        <p:txBody>
          <a:bodyPr wrap="none">
            <a:spAutoFit/>
          </a:bodyPr>
          <a:lstStyle/>
          <a:p>
            <a:pPr>
              <a:lnSpc>
                <a:spcPct val="80000"/>
              </a:lnSpc>
              <a:buFontTx/>
              <a:buNone/>
            </a:pPr>
            <a:r>
              <a:rPr lang="zh-CN" altLang="en-US" sz="2400" b="1" dirty="0" smtClean="0">
                <a:solidFill>
                  <a:srgbClr val="FF0000"/>
                </a:solidFill>
                <a:latin typeface="+mn-ea"/>
              </a:rPr>
              <a:t>这不是要求别人太周全了吗？</a:t>
            </a:r>
            <a:endParaRPr lang="zh-CN" altLang="en-US" sz="2400" b="1" dirty="0">
              <a:solidFill>
                <a:srgbClr val="FF0000"/>
              </a:solidFill>
              <a:latin typeface="+mn-ea"/>
            </a:endParaRPr>
          </a:p>
        </p:txBody>
      </p:sp>
    </p:spTree>
    <p:extLst>
      <p:ext uri="{BB962C8B-B14F-4D97-AF65-F5344CB8AC3E}">
        <p14:creationId xmlns:p14="http://schemas.microsoft.com/office/powerpoint/2010/main" val="17386244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randombar(horizontal)">
                                      <p:cBhvr>
                                        <p:cTn id="7" dur="500"/>
                                        <p:tgtEl>
                                          <p:spTgt spid="70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P spid="2" grpId="0"/>
      <p:bldP spid="3" grpId="0"/>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57200" y="274638"/>
            <a:ext cx="8229600" cy="777875"/>
          </a:xfrm>
        </p:spPr>
        <p:txBody>
          <a:bodyPr/>
          <a:lstStyle/>
          <a:p>
            <a:r>
              <a:rPr lang="zh-CN" altLang="en-US">
                <a:ea typeface="PMingLiU" pitchFamily="18" charset="-120"/>
              </a:rPr>
              <a:t>第二段段意</a:t>
            </a:r>
          </a:p>
        </p:txBody>
      </p:sp>
      <p:sp>
        <p:nvSpPr>
          <p:cNvPr id="71683" name="Rectangle 3"/>
          <p:cNvSpPr>
            <a:spLocks noGrp="1" noChangeArrowheads="1"/>
          </p:cNvSpPr>
          <p:nvPr>
            <p:ph type="body" idx="1"/>
          </p:nvPr>
        </p:nvSpPr>
        <p:spPr>
          <a:xfrm>
            <a:off x="467544" y="1196752"/>
            <a:ext cx="8435975" cy="5327650"/>
          </a:xfrm>
        </p:spPr>
        <p:txBody>
          <a:bodyPr/>
          <a:lstStyle/>
          <a:p>
            <a:pPr>
              <a:buFontTx/>
              <a:buNone/>
            </a:pPr>
            <a:r>
              <a:rPr lang="zh-CN" altLang="en-US" sz="5400" b="1" dirty="0">
                <a:solidFill>
                  <a:srgbClr val="FF0000"/>
                </a:solidFill>
                <a:latin typeface="+mn-ea"/>
              </a:rPr>
              <a:t>今之君子待人待己的态度</a:t>
            </a:r>
          </a:p>
          <a:p>
            <a:pPr>
              <a:buFontTx/>
              <a:buNone/>
            </a:pPr>
            <a:r>
              <a:rPr lang="zh-CN" altLang="en-US" sz="3600" dirty="0">
                <a:latin typeface="+mn-ea"/>
              </a:rPr>
              <a:t>待己廉：低标准、无要求</a:t>
            </a:r>
          </a:p>
          <a:p>
            <a:pPr>
              <a:buFontTx/>
              <a:buNone/>
            </a:pPr>
            <a:r>
              <a:rPr lang="zh-CN" altLang="en-US" sz="3600" dirty="0">
                <a:latin typeface="+mn-ea"/>
              </a:rPr>
              <a:t>责人详：高标准、苛责人、惧人闻达</a:t>
            </a:r>
          </a:p>
          <a:p>
            <a:pPr>
              <a:buFontTx/>
              <a:buNone/>
            </a:pPr>
            <a:r>
              <a:rPr lang="zh-CN" altLang="en-US" sz="3600" dirty="0">
                <a:solidFill>
                  <a:srgbClr val="FF0000"/>
                </a:solidFill>
                <a:latin typeface="+mn-ea"/>
              </a:rPr>
              <a:t>（同第一段形成古今鲜明对比，揭示出当时毁谤成风的情况。）</a:t>
            </a:r>
          </a:p>
          <a:p>
            <a:pPr>
              <a:buFontTx/>
              <a:buNone/>
            </a:pPr>
            <a:r>
              <a:rPr lang="zh-CN" altLang="en-US" b="1" dirty="0">
                <a:latin typeface="+mn-ea"/>
              </a:rPr>
              <a:t>今之君子待人待己的现实后果会是什么？</a:t>
            </a:r>
          </a:p>
          <a:p>
            <a:pPr>
              <a:buFont typeface="PMingLiU" pitchFamily="18" charset="-120"/>
              <a:buChar char="›"/>
            </a:pPr>
            <a:r>
              <a:rPr lang="zh-CN" altLang="en-US" dirty="0">
                <a:solidFill>
                  <a:srgbClr val="0000FF"/>
                </a:solidFill>
                <a:latin typeface="+mn-ea"/>
              </a:rPr>
              <a:t>对人求全</a:t>
            </a:r>
            <a:r>
              <a:rPr lang="en-US" altLang="zh-CN" dirty="0">
                <a:solidFill>
                  <a:srgbClr val="0000FF"/>
                </a:solidFill>
                <a:latin typeface="+mn-ea"/>
              </a:rPr>
              <a:t>——</a:t>
            </a:r>
            <a:r>
              <a:rPr lang="zh-CN" altLang="en-US" dirty="0">
                <a:solidFill>
                  <a:srgbClr val="0000FF"/>
                </a:solidFill>
                <a:latin typeface="+mn-ea"/>
              </a:rPr>
              <a:t>压制人才               </a:t>
            </a:r>
          </a:p>
          <a:p>
            <a:pPr>
              <a:buFont typeface="PMingLiU" pitchFamily="18" charset="-120"/>
              <a:buChar char="›"/>
            </a:pPr>
            <a:r>
              <a:rPr lang="zh-CN" altLang="en-US" dirty="0">
                <a:solidFill>
                  <a:srgbClr val="0000FF"/>
                </a:solidFill>
                <a:latin typeface="+mn-ea"/>
              </a:rPr>
              <a:t>责己太宽</a:t>
            </a:r>
            <a:r>
              <a:rPr lang="en-US" altLang="zh-CN" dirty="0">
                <a:solidFill>
                  <a:srgbClr val="0000FF"/>
                </a:solidFill>
                <a:latin typeface="+mn-ea"/>
              </a:rPr>
              <a:t>——</a:t>
            </a:r>
            <a:r>
              <a:rPr lang="zh-CN" altLang="en-US" dirty="0">
                <a:solidFill>
                  <a:srgbClr val="0000FF"/>
                </a:solidFill>
                <a:latin typeface="+mn-ea"/>
              </a:rPr>
              <a:t>骄横自是</a:t>
            </a:r>
          </a:p>
        </p:txBody>
      </p:sp>
    </p:spTree>
    <p:extLst>
      <p:ext uri="{BB962C8B-B14F-4D97-AF65-F5344CB8AC3E}">
        <p14:creationId xmlns:p14="http://schemas.microsoft.com/office/powerpoint/2010/main" val="27017025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randombar(horizontal)">
                                      <p:cBhvr>
                                        <p:cTn id="7" dur="500"/>
                                        <p:tgtEl>
                                          <p:spTgt spid="71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1683">
                                            <p:txEl>
                                              <p:pRg st="1" end="1"/>
                                            </p:txEl>
                                          </p:spTgt>
                                        </p:tgtEl>
                                        <p:attrNameLst>
                                          <p:attrName>style.visibility</p:attrName>
                                        </p:attrNameLst>
                                      </p:cBhvr>
                                      <p:to>
                                        <p:strVal val="visible"/>
                                      </p:to>
                                    </p:set>
                                    <p:animEffect transition="in" filter="randombar(horizontal)">
                                      <p:cBhvr>
                                        <p:cTn id="12" dur="500"/>
                                        <p:tgtEl>
                                          <p:spTgt spid="716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1683">
                                            <p:txEl>
                                              <p:pRg st="2" end="2"/>
                                            </p:txEl>
                                          </p:spTgt>
                                        </p:tgtEl>
                                        <p:attrNameLst>
                                          <p:attrName>style.visibility</p:attrName>
                                        </p:attrNameLst>
                                      </p:cBhvr>
                                      <p:to>
                                        <p:strVal val="visible"/>
                                      </p:to>
                                    </p:set>
                                    <p:animEffect transition="in" filter="randombar(horizontal)">
                                      <p:cBhvr>
                                        <p:cTn id="17" dur="500"/>
                                        <p:tgtEl>
                                          <p:spTgt spid="716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1683">
                                            <p:txEl>
                                              <p:pRg st="3" end="3"/>
                                            </p:txEl>
                                          </p:spTgt>
                                        </p:tgtEl>
                                        <p:attrNameLst>
                                          <p:attrName>style.visibility</p:attrName>
                                        </p:attrNameLst>
                                      </p:cBhvr>
                                      <p:to>
                                        <p:strVal val="visible"/>
                                      </p:to>
                                    </p:set>
                                    <p:animEffect transition="in" filter="randombar(horizontal)">
                                      <p:cBhvr>
                                        <p:cTn id="22" dur="500"/>
                                        <p:tgtEl>
                                          <p:spTgt spid="716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71683">
                                            <p:txEl>
                                              <p:pRg st="4" end="4"/>
                                            </p:txEl>
                                          </p:spTgt>
                                        </p:tgtEl>
                                        <p:attrNameLst>
                                          <p:attrName>style.visibility</p:attrName>
                                        </p:attrNameLst>
                                      </p:cBhvr>
                                      <p:to>
                                        <p:strVal val="visible"/>
                                      </p:to>
                                    </p:set>
                                    <p:animEffect transition="in" filter="randombar(horizontal)">
                                      <p:cBhvr>
                                        <p:cTn id="27" dur="500"/>
                                        <p:tgtEl>
                                          <p:spTgt spid="716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71683">
                                            <p:txEl>
                                              <p:pRg st="5" end="5"/>
                                            </p:txEl>
                                          </p:spTgt>
                                        </p:tgtEl>
                                        <p:attrNameLst>
                                          <p:attrName>style.visibility</p:attrName>
                                        </p:attrNameLst>
                                      </p:cBhvr>
                                      <p:to>
                                        <p:strVal val="visible"/>
                                      </p:to>
                                    </p:set>
                                    <p:animEffect transition="in" filter="randombar(horizontal)">
                                      <p:cBhvr>
                                        <p:cTn id="32" dur="500"/>
                                        <p:tgtEl>
                                          <p:spTgt spid="7168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71683">
                                            <p:txEl>
                                              <p:pRg st="6" end="6"/>
                                            </p:txEl>
                                          </p:spTgt>
                                        </p:tgtEl>
                                        <p:attrNameLst>
                                          <p:attrName>style.visibility</p:attrName>
                                        </p:attrNameLst>
                                      </p:cBhvr>
                                      <p:to>
                                        <p:strVal val="visible"/>
                                      </p:to>
                                    </p:set>
                                    <p:animEffect transition="in" filter="randombar(horizontal)">
                                      <p:cBhvr>
                                        <p:cTn id="37" dur="500"/>
                                        <p:tgtEl>
                                          <p:spTgt spid="716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Text Box 4"/>
          <p:cNvSpPr txBox="1">
            <a:spLocks noChangeArrowheads="1"/>
          </p:cNvSpPr>
          <p:nvPr/>
        </p:nvSpPr>
        <p:spPr bwMode="auto">
          <a:xfrm>
            <a:off x="250825" y="188913"/>
            <a:ext cx="8713788" cy="539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buFont typeface="Wingdings" pitchFamily="2" charset="2"/>
              <a:buNone/>
            </a:pPr>
            <a:r>
              <a:rPr lang="zh-CN" altLang="en-US" sz="4400" b="1" dirty="0">
                <a:solidFill>
                  <a:srgbClr val="FF0000"/>
                </a:solidFill>
                <a:latin typeface="+mn-ea"/>
              </a:rPr>
              <a:t>韩愈</a:t>
            </a:r>
            <a:r>
              <a:rPr lang="zh-CN" altLang="en-US" sz="2400" b="1" dirty="0">
                <a:latin typeface="+mn-ea"/>
              </a:rPr>
              <a:t>（</a:t>
            </a:r>
            <a:r>
              <a:rPr lang="en-US" altLang="zh-CN" sz="2400" b="1" dirty="0">
                <a:latin typeface="+mn-ea"/>
              </a:rPr>
              <a:t>768—824</a:t>
            </a:r>
            <a:r>
              <a:rPr lang="zh-CN" altLang="en-US" sz="2400" b="1" dirty="0">
                <a:latin typeface="+mn-ea"/>
              </a:rPr>
              <a:t>）</a:t>
            </a:r>
            <a:r>
              <a:rPr lang="zh-CN" altLang="en-US" sz="3200" b="1" dirty="0">
                <a:latin typeface="+mn-ea"/>
              </a:rPr>
              <a:t>字退之，唐河南河阳人</a:t>
            </a:r>
          </a:p>
          <a:p>
            <a:pPr>
              <a:lnSpc>
                <a:spcPct val="105000"/>
              </a:lnSpc>
              <a:buFont typeface="Wingdings" pitchFamily="2" charset="2"/>
              <a:buChar char="Ú"/>
            </a:pPr>
            <a:r>
              <a:rPr lang="zh-CN" altLang="en-US" sz="3200" b="1" dirty="0">
                <a:latin typeface="+mn-ea"/>
              </a:rPr>
              <a:t> 文学家，哲学家，</a:t>
            </a:r>
            <a:r>
              <a:rPr lang="zh-CN" altLang="en-US" sz="3200" b="1" dirty="0">
                <a:solidFill>
                  <a:srgbClr val="0000FF"/>
                </a:solidFill>
                <a:latin typeface="+mn-ea"/>
              </a:rPr>
              <a:t>古文运动倡导者</a:t>
            </a:r>
            <a:r>
              <a:rPr lang="zh-CN" altLang="en-US" sz="3200" b="1" dirty="0">
                <a:latin typeface="+mn-ea"/>
              </a:rPr>
              <a:t>。</a:t>
            </a:r>
          </a:p>
          <a:p>
            <a:pPr>
              <a:lnSpc>
                <a:spcPct val="105000"/>
              </a:lnSpc>
              <a:buFont typeface="Wingdings" pitchFamily="2" charset="2"/>
              <a:buChar char="Ú"/>
            </a:pPr>
            <a:r>
              <a:rPr lang="zh-CN" altLang="en-US" sz="3200" b="1" dirty="0">
                <a:latin typeface="+mn-ea"/>
              </a:rPr>
              <a:t> </a:t>
            </a:r>
            <a:r>
              <a:rPr lang="zh-CN" altLang="en-US" sz="3200" b="1" dirty="0">
                <a:solidFill>
                  <a:srgbClr val="0000FF"/>
                </a:solidFill>
                <a:latin typeface="+mn-ea"/>
              </a:rPr>
              <a:t>韩昌黎</a:t>
            </a:r>
            <a:r>
              <a:rPr lang="zh-CN" altLang="en-US" sz="3200" b="1" dirty="0">
                <a:latin typeface="+mn-ea"/>
              </a:rPr>
              <a:t>：河北省昌黎的韩氏是望族。</a:t>
            </a:r>
          </a:p>
          <a:p>
            <a:pPr>
              <a:lnSpc>
                <a:spcPct val="105000"/>
              </a:lnSpc>
              <a:buFont typeface="Wingdings" pitchFamily="2" charset="2"/>
              <a:buChar char="Ú"/>
            </a:pPr>
            <a:r>
              <a:rPr lang="zh-CN" altLang="en-US" sz="3200" b="1" dirty="0">
                <a:latin typeface="+mn-ea"/>
              </a:rPr>
              <a:t> </a:t>
            </a:r>
            <a:r>
              <a:rPr lang="zh-CN" altLang="en-US" sz="3200" b="1" dirty="0">
                <a:solidFill>
                  <a:srgbClr val="0000FF"/>
                </a:solidFill>
                <a:latin typeface="+mn-ea"/>
              </a:rPr>
              <a:t>韩文公</a:t>
            </a:r>
            <a:r>
              <a:rPr lang="zh-CN" altLang="en-US" sz="3200" b="1" dirty="0">
                <a:latin typeface="+mn-ea"/>
              </a:rPr>
              <a:t>：死后谥“文”。</a:t>
            </a:r>
          </a:p>
          <a:p>
            <a:pPr>
              <a:lnSpc>
                <a:spcPct val="105000"/>
              </a:lnSpc>
              <a:buFont typeface="Wingdings" pitchFamily="2" charset="2"/>
              <a:buChar char="Ú"/>
            </a:pPr>
            <a:r>
              <a:rPr lang="zh-CN" altLang="en-US" sz="3200" b="1" dirty="0">
                <a:latin typeface="+mn-ea"/>
              </a:rPr>
              <a:t> </a:t>
            </a:r>
            <a:r>
              <a:rPr lang="zh-CN" altLang="en-US" sz="3200" b="1" dirty="0">
                <a:solidFill>
                  <a:srgbClr val="0000FF"/>
                </a:solidFill>
                <a:latin typeface="+mn-ea"/>
              </a:rPr>
              <a:t>韩吏部</a:t>
            </a:r>
            <a:r>
              <a:rPr lang="zh-CN" altLang="en-US" sz="3200" b="1" dirty="0">
                <a:latin typeface="+mn-ea"/>
              </a:rPr>
              <a:t>：最后的官职是吏部侍郎。</a:t>
            </a:r>
          </a:p>
          <a:p>
            <a:pPr>
              <a:lnSpc>
                <a:spcPct val="105000"/>
              </a:lnSpc>
              <a:buFont typeface="Wingdings" pitchFamily="2" charset="2"/>
              <a:buChar char="Ú"/>
            </a:pPr>
            <a:r>
              <a:rPr lang="zh-CN" altLang="en-US" sz="3200" b="1" dirty="0">
                <a:latin typeface="+mn-ea"/>
              </a:rPr>
              <a:t> 幼年贫穷，刻苦自学，</a:t>
            </a:r>
            <a:r>
              <a:rPr lang="en-US" altLang="zh-CN" sz="3200" b="1" dirty="0">
                <a:latin typeface="+mn-ea"/>
              </a:rPr>
              <a:t>25</a:t>
            </a:r>
            <a:r>
              <a:rPr lang="zh-CN" altLang="en-US" sz="3200" b="1" dirty="0">
                <a:latin typeface="+mn-ea"/>
              </a:rPr>
              <a:t>岁中进士，</a:t>
            </a:r>
            <a:r>
              <a:rPr lang="en-US" altLang="zh-CN" sz="3200" b="1" dirty="0">
                <a:latin typeface="+mn-ea"/>
              </a:rPr>
              <a:t>29</a:t>
            </a:r>
            <a:r>
              <a:rPr lang="zh-CN" altLang="en-US" sz="3200" b="1" dirty="0">
                <a:latin typeface="+mn-ea"/>
              </a:rPr>
              <a:t>岁后才任宣武节度使属官，后来任</a:t>
            </a:r>
            <a:r>
              <a:rPr lang="zh-CN" altLang="en-US" sz="3200" b="1" dirty="0">
                <a:solidFill>
                  <a:srgbClr val="0000FF"/>
                </a:solidFill>
                <a:latin typeface="+mn-ea"/>
              </a:rPr>
              <a:t>国子监祭酒</a:t>
            </a:r>
            <a:r>
              <a:rPr lang="zh-CN" altLang="en-US" sz="3200" b="1" dirty="0">
                <a:latin typeface="+mn-ea"/>
              </a:rPr>
              <a:t>，吏部侍郎等职，中间曾几度被贬。</a:t>
            </a:r>
          </a:p>
          <a:p>
            <a:pPr>
              <a:lnSpc>
                <a:spcPct val="105000"/>
              </a:lnSpc>
              <a:buFont typeface="Wingdings" pitchFamily="2" charset="2"/>
              <a:buChar char="Ú"/>
            </a:pPr>
            <a:r>
              <a:rPr lang="zh-CN" altLang="en-US" sz="3200" b="1" dirty="0">
                <a:latin typeface="+mn-ea"/>
              </a:rPr>
              <a:t> 著</a:t>
            </a:r>
            <a:r>
              <a:rPr lang="en-US" altLang="zh-CN" sz="3200" b="1" dirty="0">
                <a:solidFill>
                  <a:srgbClr val="0000FF"/>
                </a:solidFill>
                <a:latin typeface="+mn-ea"/>
              </a:rPr>
              <a:t>《</a:t>
            </a:r>
            <a:r>
              <a:rPr lang="zh-CN" altLang="en-US" sz="3200" b="1" dirty="0">
                <a:solidFill>
                  <a:srgbClr val="0000FF"/>
                </a:solidFill>
                <a:latin typeface="+mn-ea"/>
              </a:rPr>
              <a:t>昌黎先生集</a:t>
            </a:r>
            <a:r>
              <a:rPr lang="en-US" altLang="zh-CN" sz="3200" b="1" dirty="0">
                <a:solidFill>
                  <a:srgbClr val="0000FF"/>
                </a:solidFill>
                <a:latin typeface="+mn-ea"/>
              </a:rPr>
              <a:t>》</a:t>
            </a:r>
            <a:r>
              <a:rPr lang="zh-CN" altLang="en-US" sz="3200" b="1" dirty="0">
                <a:latin typeface="+mn-ea"/>
              </a:rPr>
              <a:t>四十卷。其散文题材广泛，内容深刻，形式多样，语言质朴，气势雄壮。</a:t>
            </a:r>
          </a:p>
        </p:txBody>
      </p:sp>
    </p:spTree>
    <p:extLst>
      <p:ext uri="{BB962C8B-B14F-4D97-AF65-F5344CB8AC3E}">
        <p14:creationId xmlns:p14="http://schemas.microsoft.com/office/powerpoint/2010/main" val="17355577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5300">
                                            <p:txEl>
                                              <p:pRg st="0" end="0"/>
                                            </p:txEl>
                                          </p:spTgt>
                                        </p:tgtEl>
                                        <p:attrNameLst>
                                          <p:attrName>style.visibility</p:attrName>
                                        </p:attrNameLst>
                                      </p:cBhvr>
                                      <p:to>
                                        <p:strVal val="visible"/>
                                      </p:to>
                                    </p:set>
                                    <p:animEffect transition="in" filter="randombar(horizontal)">
                                      <p:cBhvr>
                                        <p:cTn id="7" dur="500"/>
                                        <p:tgtEl>
                                          <p:spTgt spid="553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5300">
                                            <p:txEl>
                                              <p:pRg st="1" end="1"/>
                                            </p:txEl>
                                          </p:spTgt>
                                        </p:tgtEl>
                                        <p:attrNameLst>
                                          <p:attrName>style.visibility</p:attrName>
                                        </p:attrNameLst>
                                      </p:cBhvr>
                                      <p:to>
                                        <p:strVal val="visible"/>
                                      </p:to>
                                    </p:set>
                                    <p:animEffect transition="in" filter="randombar(horizontal)">
                                      <p:cBhvr>
                                        <p:cTn id="12" dur="500"/>
                                        <p:tgtEl>
                                          <p:spTgt spid="5530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5300">
                                            <p:txEl>
                                              <p:pRg st="2" end="2"/>
                                            </p:txEl>
                                          </p:spTgt>
                                        </p:tgtEl>
                                        <p:attrNameLst>
                                          <p:attrName>style.visibility</p:attrName>
                                        </p:attrNameLst>
                                      </p:cBhvr>
                                      <p:to>
                                        <p:strVal val="visible"/>
                                      </p:to>
                                    </p:set>
                                    <p:animEffect transition="in" filter="randombar(horizontal)">
                                      <p:cBhvr>
                                        <p:cTn id="17" dur="500"/>
                                        <p:tgtEl>
                                          <p:spTgt spid="5530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5300">
                                            <p:txEl>
                                              <p:pRg st="3" end="3"/>
                                            </p:txEl>
                                          </p:spTgt>
                                        </p:tgtEl>
                                        <p:attrNameLst>
                                          <p:attrName>style.visibility</p:attrName>
                                        </p:attrNameLst>
                                      </p:cBhvr>
                                      <p:to>
                                        <p:strVal val="visible"/>
                                      </p:to>
                                    </p:set>
                                    <p:animEffect transition="in" filter="randombar(horizontal)">
                                      <p:cBhvr>
                                        <p:cTn id="22" dur="500"/>
                                        <p:tgtEl>
                                          <p:spTgt spid="5530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55300">
                                            <p:txEl>
                                              <p:pRg st="4" end="4"/>
                                            </p:txEl>
                                          </p:spTgt>
                                        </p:tgtEl>
                                        <p:attrNameLst>
                                          <p:attrName>style.visibility</p:attrName>
                                        </p:attrNameLst>
                                      </p:cBhvr>
                                      <p:to>
                                        <p:strVal val="visible"/>
                                      </p:to>
                                    </p:set>
                                    <p:animEffect transition="in" filter="randombar(horizontal)">
                                      <p:cBhvr>
                                        <p:cTn id="27" dur="500"/>
                                        <p:tgtEl>
                                          <p:spTgt spid="5530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55300">
                                            <p:txEl>
                                              <p:pRg st="5" end="5"/>
                                            </p:txEl>
                                          </p:spTgt>
                                        </p:tgtEl>
                                        <p:attrNameLst>
                                          <p:attrName>style.visibility</p:attrName>
                                        </p:attrNameLst>
                                      </p:cBhvr>
                                      <p:to>
                                        <p:strVal val="visible"/>
                                      </p:to>
                                    </p:set>
                                    <p:animEffect transition="in" filter="randombar(horizontal)">
                                      <p:cBhvr>
                                        <p:cTn id="32" dur="500"/>
                                        <p:tgtEl>
                                          <p:spTgt spid="5530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55300">
                                            <p:txEl>
                                              <p:pRg st="6" end="6"/>
                                            </p:txEl>
                                          </p:spTgt>
                                        </p:tgtEl>
                                        <p:attrNameLst>
                                          <p:attrName>style.visibility</p:attrName>
                                        </p:attrNameLst>
                                      </p:cBhvr>
                                      <p:to>
                                        <p:strVal val="visible"/>
                                      </p:to>
                                    </p:set>
                                    <p:animEffect transition="in" filter="randombar(horizontal)">
                                      <p:cBhvr>
                                        <p:cTn id="37" dur="500"/>
                                        <p:tgtEl>
                                          <p:spTgt spid="5530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535674" y="116632"/>
            <a:ext cx="8229600" cy="561975"/>
          </a:xfrm>
        </p:spPr>
        <p:txBody>
          <a:bodyPr>
            <a:noAutofit/>
          </a:bodyPr>
          <a:lstStyle/>
          <a:p>
            <a:r>
              <a:rPr lang="zh-CN" altLang="en-US" sz="2800" dirty="0"/>
              <a:t>第三段</a:t>
            </a:r>
          </a:p>
        </p:txBody>
      </p:sp>
      <p:sp>
        <p:nvSpPr>
          <p:cNvPr id="59395" name="Rectangle 3"/>
          <p:cNvSpPr>
            <a:spLocks noGrp="1" noChangeArrowheads="1"/>
          </p:cNvSpPr>
          <p:nvPr>
            <p:ph type="body" idx="1"/>
          </p:nvPr>
        </p:nvSpPr>
        <p:spPr>
          <a:xfrm>
            <a:off x="251520" y="692696"/>
            <a:ext cx="9144000" cy="576287"/>
          </a:xfrm>
        </p:spPr>
        <p:txBody>
          <a:bodyPr>
            <a:normAutofit/>
          </a:bodyPr>
          <a:lstStyle/>
          <a:p>
            <a:pPr>
              <a:buFontTx/>
              <a:buNone/>
            </a:pPr>
            <a:r>
              <a:rPr lang="zh-CN" altLang="en-US" sz="2800" b="1" dirty="0">
                <a:latin typeface="+mn-ea"/>
              </a:rPr>
              <a:t>虽然，为是者有本有原，怠与忌之谓也</a:t>
            </a:r>
            <a:r>
              <a:rPr lang="zh-CN" altLang="en-US" sz="2800" b="1" dirty="0" smtClean="0">
                <a:latin typeface="+mn-ea"/>
              </a:rPr>
              <a:t>。</a:t>
            </a:r>
            <a:endParaRPr lang="zh-CN" altLang="en-US" sz="2800" b="1" dirty="0">
              <a:latin typeface="+mn-ea"/>
            </a:endParaRPr>
          </a:p>
        </p:txBody>
      </p:sp>
      <p:sp>
        <p:nvSpPr>
          <p:cNvPr id="2" name="矩形 1"/>
          <p:cNvSpPr/>
          <p:nvPr/>
        </p:nvSpPr>
        <p:spPr>
          <a:xfrm>
            <a:off x="433482" y="5445224"/>
            <a:ext cx="8306072" cy="1113766"/>
          </a:xfrm>
          <a:prstGeom prst="rect">
            <a:avLst/>
          </a:prstGeom>
        </p:spPr>
        <p:txBody>
          <a:bodyPr wrap="square">
            <a:spAutoFit/>
          </a:bodyPr>
          <a:lstStyle/>
          <a:p>
            <a:pPr>
              <a:lnSpc>
                <a:spcPct val="150000"/>
              </a:lnSpc>
              <a:buFontTx/>
              <a:buNone/>
            </a:pPr>
            <a:r>
              <a:rPr lang="zh-CN" altLang="en-US" sz="2400" b="1" dirty="0">
                <a:solidFill>
                  <a:srgbClr val="FF0000"/>
                </a:solidFill>
                <a:latin typeface="+mn-ea"/>
              </a:rPr>
              <a:t>我曾经试验过了。曾经试着对大家说：“某人是</a:t>
            </a:r>
            <a:r>
              <a:rPr lang="zh-CN" altLang="en-US" sz="2400" b="1" dirty="0" smtClean="0">
                <a:solidFill>
                  <a:srgbClr val="FF0000"/>
                </a:solidFill>
                <a:latin typeface="+mn-ea"/>
              </a:rPr>
              <a:t>好人</a:t>
            </a:r>
            <a:r>
              <a:rPr lang="zh-CN" altLang="en-US" sz="2400" b="1" dirty="0">
                <a:solidFill>
                  <a:srgbClr val="FF0000"/>
                </a:solidFill>
                <a:latin typeface="+mn-ea"/>
              </a:rPr>
              <a:t>，某人是好人。”</a:t>
            </a:r>
            <a:endParaRPr lang="zh-CN" altLang="en-US" sz="2400" b="1" dirty="0">
              <a:solidFill>
                <a:srgbClr val="FF0000"/>
              </a:solidFill>
              <a:latin typeface="+mn-ea"/>
            </a:endParaRPr>
          </a:p>
        </p:txBody>
      </p:sp>
      <p:sp>
        <p:nvSpPr>
          <p:cNvPr id="3" name="矩形 2"/>
          <p:cNvSpPr/>
          <p:nvPr/>
        </p:nvSpPr>
        <p:spPr>
          <a:xfrm>
            <a:off x="251520" y="4581128"/>
            <a:ext cx="8352928" cy="523220"/>
          </a:xfrm>
          <a:prstGeom prst="rect">
            <a:avLst/>
          </a:prstGeom>
        </p:spPr>
        <p:txBody>
          <a:bodyPr wrap="square">
            <a:spAutoFit/>
          </a:bodyPr>
          <a:lstStyle/>
          <a:p>
            <a:pPr>
              <a:buFontTx/>
              <a:buNone/>
            </a:pPr>
            <a:r>
              <a:rPr lang="zh-CN" altLang="en-US" sz="2800" b="1" dirty="0">
                <a:latin typeface="+mn-ea"/>
              </a:rPr>
              <a:t>吾尝试之矣，尝试语于众曰：“某良士，某良士。”</a:t>
            </a:r>
            <a:endParaRPr lang="zh-CN" altLang="en-US" sz="2800" b="1" dirty="0">
              <a:latin typeface="+mn-ea"/>
            </a:endParaRPr>
          </a:p>
        </p:txBody>
      </p:sp>
      <p:sp>
        <p:nvSpPr>
          <p:cNvPr id="4" name="矩形 3"/>
          <p:cNvSpPr/>
          <p:nvPr/>
        </p:nvSpPr>
        <p:spPr>
          <a:xfrm>
            <a:off x="395536" y="3717032"/>
            <a:ext cx="8280920" cy="461665"/>
          </a:xfrm>
          <a:prstGeom prst="rect">
            <a:avLst/>
          </a:prstGeom>
        </p:spPr>
        <p:txBody>
          <a:bodyPr wrap="square">
            <a:spAutoFit/>
          </a:bodyPr>
          <a:lstStyle/>
          <a:p>
            <a:pPr>
              <a:buFontTx/>
              <a:buNone/>
            </a:pPr>
            <a:r>
              <a:rPr lang="zh-CN" altLang="en-US" sz="2400" b="1" dirty="0">
                <a:solidFill>
                  <a:srgbClr val="FF0000"/>
                </a:solidFill>
                <a:latin typeface="+mn-ea"/>
              </a:rPr>
              <a:t>怠惰的人不能有进步，而忌妒的人害怕别人有</a:t>
            </a:r>
            <a:r>
              <a:rPr lang="zh-CN" altLang="en-US" sz="2400" b="1" dirty="0" smtClean="0">
                <a:solidFill>
                  <a:srgbClr val="FF0000"/>
                </a:solidFill>
                <a:latin typeface="+mn-ea"/>
              </a:rPr>
              <a:t>进步。</a:t>
            </a:r>
            <a:endParaRPr lang="zh-CN" altLang="en-US" sz="2400" b="1" dirty="0">
              <a:solidFill>
                <a:srgbClr val="FF0000"/>
              </a:solidFill>
              <a:latin typeface="+mn-ea"/>
            </a:endParaRPr>
          </a:p>
        </p:txBody>
      </p:sp>
      <p:sp>
        <p:nvSpPr>
          <p:cNvPr id="5" name="矩形 4"/>
          <p:cNvSpPr/>
          <p:nvPr/>
        </p:nvSpPr>
        <p:spPr>
          <a:xfrm>
            <a:off x="647524" y="3100318"/>
            <a:ext cx="3108543" cy="461665"/>
          </a:xfrm>
          <a:prstGeom prst="rect">
            <a:avLst/>
          </a:prstGeom>
        </p:spPr>
        <p:txBody>
          <a:bodyPr wrap="none">
            <a:spAutoFit/>
          </a:bodyPr>
          <a:lstStyle/>
          <a:p>
            <a:pPr>
              <a:buFontTx/>
              <a:buNone/>
            </a:pPr>
            <a:r>
              <a:rPr lang="en-US" altLang="zh-CN" sz="2400" dirty="0" smtClean="0">
                <a:solidFill>
                  <a:srgbClr val="0000FF"/>
                </a:solidFill>
                <a:latin typeface="+mn-ea"/>
              </a:rPr>
              <a:t> </a:t>
            </a:r>
            <a:r>
              <a:rPr lang="zh-CN" altLang="en-US" sz="2400" dirty="0">
                <a:solidFill>
                  <a:srgbClr val="0000FF"/>
                </a:solidFill>
                <a:latin typeface="+mn-ea"/>
              </a:rPr>
              <a:t>修：学习，求进步。</a:t>
            </a:r>
            <a:endParaRPr lang="zh-CN" altLang="en-US" sz="2400" dirty="0">
              <a:solidFill>
                <a:srgbClr val="0000FF"/>
              </a:solidFill>
              <a:latin typeface="+mn-ea"/>
            </a:endParaRPr>
          </a:p>
        </p:txBody>
      </p:sp>
      <p:sp>
        <p:nvSpPr>
          <p:cNvPr id="6" name="矩形 5"/>
          <p:cNvSpPr/>
          <p:nvPr/>
        </p:nvSpPr>
        <p:spPr>
          <a:xfrm>
            <a:off x="408666" y="2420888"/>
            <a:ext cx="4873450" cy="523220"/>
          </a:xfrm>
          <a:prstGeom prst="rect">
            <a:avLst/>
          </a:prstGeom>
        </p:spPr>
        <p:txBody>
          <a:bodyPr wrap="none">
            <a:spAutoFit/>
          </a:bodyPr>
          <a:lstStyle/>
          <a:p>
            <a:pPr>
              <a:buFontTx/>
              <a:buNone/>
            </a:pPr>
            <a:r>
              <a:rPr lang="zh-CN" altLang="en-US" sz="2800" b="1" dirty="0">
                <a:latin typeface="+mn-ea"/>
              </a:rPr>
              <a:t>怠者不能</a:t>
            </a:r>
            <a:r>
              <a:rPr lang="zh-CN" altLang="en-US" sz="2800" b="1" dirty="0">
                <a:solidFill>
                  <a:srgbClr val="0000FF"/>
                </a:solidFill>
                <a:latin typeface="+mn-ea"/>
              </a:rPr>
              <a:t>修</a:t>
            </a:r>
            <a:r>
              <a:rPr lang="zh-CN" altLang="en-US" sz="2800" b="1" dirty="0">
                <a:latin typeface="+mn-ea"/>
              </a:rPr>
              <a:t>，而忌者畏人修。</a:t>
            </a:r>
            <a:endParaRPr lang="zh-CN" altLang="en-US" sz="2800" b="1" dirty="0">
              <a:latin typeface="+mn-ea"/>
            </a:endParaRPr>
          </a:p>
        </p:txBody>
      </p:sp>
      <p:sp>
        <p:nvSpPr>
          <p:cNvPr id="7" name="矩形 6"/>
          <p:cNvSpPr/>
          <p:nvPr/>
        </p:nvSpPr>
        <p:spPr>
          <a:xfrm>
            <a:off x="276672" y="1412776"/>
            <a:ext cx="8568952" cy="830997"/>
          </a:xfrm>
          <a:prstGeom prst="rect">
            <a:avLst/>
          </a:prstGeom>
        </p:spPr>
        <p:txBody>
          <a:bodyPr wrap="square">
            <a:spAutoFit/>
          </a:bodyPr>
          <a:lstStyle/>
          <a:p>
            <a:pPr>
              <a:buFontTx/>
              <a:buNone/>
            </a:pPr>
            <a:r>
              <a:rPr lang="zh-CN" altLang="en-US" sz="2400" b="1" dirty="0">
                <a:solidFill>
                  <a:srgbClr val="FF0000"/>
                </a:solidFill>
                <a:latin typeface="+mn-ea"/>
              </a:rPr>
              <a:t>虽然这样，这样做是有根有源的，这根源就是所</a:t>
            </a:r>
            <a:r>
              <a:rPr lang="zh-CN" altLang="en-US" sz="2400" b="1" dirty="0" smtClean="0">
                <a:solidFill>
                  <a:srgbClr val="FF0000"/>
                </a:solidFill>
                <a:latin typeface="+mn-ea"/>
              </a:rPr>
              <a:t>说的</a:t>
            </a:r>
            <a:r>
              <a:rPr lang="zh-CN" altLang="en-US" sz="2400" b="1" dirty="0">
                <a:solidFill>
                  <a:srgbClr val="FF0000"/>
                </a:solidFill>
                <a:latin typeface="+mn-ea"/>
              </a:rPr>
              <a:t>怠惰和忌妒啊。</a:t>
            </a:r>
            <a:endParaRPr lang="zh-CN" altLang="en-US" sz="2400" b="1" dirty="0">
              <a:solidFill>
                <a:srgbClr val="FF0000"/>
              </a:solidFill>
              <a:latin typeface="+mn-ea"/>
            </a:endParaRPr>
          </a:p>
        </p:txBody>
      </p:sp>
    </p:spTree>
    <p:extLst>
      <p:ext uri="{BB962C8B-B14F-4D97-AF65-F5344CB8AC3E}">
        <p14:creationId xmlns:p14="http://schemas.microsoft.com/office/powerpoint/2010/main" val="3194954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randombar(horizontal)">
                                      <p:cBhvr>
                                        <p:cTn id="7" dur="500"/>
                                        <p:tgtEl>
                                          <p:spTgt spid="59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ppt_x"/>
                                          </p:val>
                                        </p:tav>
                                        <p:tav tm="100000">
                                          <p:val>
                                            <p:strVal val="#ppt_x"/>
                                          </p:val>
                                        </p:tav>
                                      </p:tavLst>
                                    </p:anim>
                                    <p:anim calcmode="lin" valueType="num">
                                      <p:cBhvr additive="base">
                                        <p:cTn id="3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additive="base">
                                        <p:cTn id="36" dur="500" fill="hold"/>
                                        <p:tgtEl>
                                          <p:spTgt spid="3"/>
                                        </p:tgtEl>
                                        <p:attrNameLst>
                                          <p:attrName>ppt_x</p:attrName>
                                        </p:attrNameLst>
                                      </p:cBhvr>
                                      <p:tavLst>
                                        <p:tav tm="0">
                                          <p:val>
                                            <p:strVal val="#ppt_x"/>
                                          </p:val>
                                        </p:tav>
                                        <p:tav tm="100000">
                                          <p:val>
                                            <p:strVal val="#ppt_x"/>
                                          </p:val>
                                        </p:tav>
                                      </p:tavLst>
                                    </p:anim>
                                    <p:anim calcmode="lin" valueType="num">
                                      <p:cBhvr additive="base">
                                        <p:cTn id="3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500" fill="hold"/>
                                        <p:tgtEl>
                                          <p:spTgt spid="2"/>
                                        </p:tgtEl>
                                        <p:attrNameLst>
                                          <p:attrName>ppt_x</p:attrName>
                                        </p:attrNameLst>
                                      </p:cBhvr>
                                      <p:tavLst>
                                        <p:tav tm="0">
                                          <p:val>
                                            <p:strVal val="#ppt_x"/>
                                          </p:val>
                                        </p:tav>
                                        <p:tav tm="100000">
                                          <p:val>
                                            <p:strVal val="#ppt_x"/>
                                          </p:val>
                                        </p:tav>
                                      </p:tavLst>
                                    </p:anim>
                                    <p:anim calcmode="lin" valueType="num">
                                      <p:cBhvr additive="base">
                                        <p:cTn id="4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P spid="2" grpId="0"/>
      <p:bldP spid="3" grpId="0"/>
      <p:bldP spid="4" grpId="0"/>
      <p:bldP spid="5" grpId="0"/>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2489" y="4293096"/>
            <a:ext cx="8262328" cy="2221762"/>
          </a:xfrm>
          <a:prstGeom prst="rect">
            <a:avLst/>
          </a:prstGeom>
        </p:spPr>
        <p:txBody>
          <a:bodyPr wrap="square">
            <a:spAutoFit/>
          </a:bodyPr>
          <a:lstStyle/>
          <a:p>
            <a:pPr>
              <a:lnSpc>
                <a:spcPct val="150000"/>
              </a:lnSpc>
              <a:buFontTx/>
              <a:buNone/>
            </a:pPr>
            <a:r>
              <a:rPr lang="zh-CN" altLang="en-US" sz="2400" b="1" dirty="0">
                <a:solidFill>
                  <a:srgbClr val="FF0000"/>
                </a:solidFill>
                <a:latin typeface="+mn-ea"/>
              </a:rPr>
              <a:t>那随声附和的，一定是他的朋友；要不，就是</a:t>
            </a:r>
            <a:r>
              <a:rPr lang="zh-CN" altLang="en-US" sz="2400" b="1" dirty="0" smtClean="0">
                <a:solidFill>
                  <a:srgbClr val="FF0000"/>
                </a:solidFill>
                <a:latin typeface="+mn-ea"/>
              </a:rPr>
              <a:t>和他</a:t>
            </a:r>
            <a:r>
              <a:rPr lang="zh-CN" altLang="en-US" sz="2400" b="1" dirty="0">
                <a:solidFill>
                  <a:srgbClr val="FF0000"/>
                </a:solidFill>
                <a:latin typeface="+mn-ea"/>
              </a:rPr>
              <a:t>疏远，和他没有相同利害的人；要不，就是</a:t>
            </a:r>
            <a:r>
              <a:rPr lang="zh-CN" altLang="en-US" sz="2400" b="1" dirty="0" smtClean="0">
                <a:solidFill>
                  <a:srgbClr val="FF0000"/>
                </a:solidFill>
                <a:latin typeface="+mn-ea"/>
              </a:rPr>
              <a:t>害怕</a:t>
            </a:r>
            <a:r>
              <a:rPr lang="zh-CN" altLang="en-US" sz="2400" b="1" dirty="0">
                <a:solidFill>
                  <a:srgbClr val="FF0000"/>
                </a:solidFill>
                <a:latin typeface="+mn-ea"/>
              </a:rPr>
              <a:t>他的人。如果不属于这三种情况，那么强硬</a:t>
            </a:r>
            <a:r>
              <a:rPr lang="zh-CN" altLang="en-US" sz="2400" b="1" dirty="0" smtClean="0">
                <a:solidFill>
                  <a:srgbClr val="FF0000"/>
                </a:solidFill>
                <a:latin typeface="+mn-ea"/>
              </a:rPr>
              <a:t>的人</a:t>
            </a:r>
            <a:r>
              <a:rPr lang="zh-CN" altLang="en-US" sz="2400" b="1" dirty="0">
                <a:solidFill>
                  <a:srgbClr val="FF0000"/>
                </a:solidFill>
                <a:latin typeface="+mn-ea"/>
              </a:rPr>
              <a:t>一定从嘴里说出愤怒的话，懦弱的人一定会</a:t>
            </a:r>
            <a:r>
              <a:rPr lang="zh-CN" altLang="en-US" sz="2400" b="1" dirty="0" smtClean="0">
                <a:solidFill>
                  <a:srgbClr val="FF0000"/>
                </a:solidFill>
                <a:latin typeface="+mn-ea"/>
              </a:rPr>
              <a:t>从脸色</a:t>
            </a:r>
            <a:r>
              <a:rPr lang="zh-CN" altLang="en-US" sz="2400" b="1" dirty="0">
                <a:solidFill>
                  <a:srgbClr val="FF0000"/>
                </a:solidFill>
                <a:latin typeface="+mn-ea"/>
              </a:rPr>
              <a:t>上露出愤怒。</a:t>
            </a:r>
            <a:endParaRPr lang="zh-CN" altLang="en-US" sz="2400" b="1" dirty="0">
              <a:solidFill>
                <a:srgbClr val="FF0000"/>
              </a:solidFill>
              <a:latin typeface="+mn-ea"/>
            </a:endParaRPr>
          </a:p>
        </p:txBody>
      </p:sp>
      <p:sp>
        <p:nvSpPr>
          <p:cNvPr id="3" name="矩形 2"/>
          <p:cNvSpPr/>
          <p:nvPr/>
        </p:nvSpPr>
        <p:spPr>
          <a:xfrm>
            <a:off x="683568" y="1844824"/>
            <a:ext cx="4572000" cy="1754326"/>
          </a:xfrm>
          <a:prstGeom prst="rect">
            <a:avLst/>
          </a:prstGeom>
        </p:spPr>
        <p:txBody>
          <a:bodyPr>
            <a:spAutoFit/>
          </a:bodyPr>
          <a:lstStyle/>
          <a:p>
            <a:pPr>
              <a:lnSpc>
                <a:spcPct val="90000"/>
              </a:lnSpc>
            </a:pPr>
            <a:r>
              <a:rPr lang="zh-CN" altLang="en-US" sz="2400" dirty="0">
                <a:solidFill>
                  <a:srgbClr val="0000FF"/>
                </a:solidFill>
                <a:latin typeface="+mn-ea"/>
              </a:rPr>
              <a:t>应：附和</a:t>
            </a:r>
          </a:p>
          <a:p>
            <a:pPr>
              <a:lnSpc>
                <a:spcPct val="90000"/>
              </a:lnSpc>
            </a:pPr>
            <a:r>
              <a:rPr lang="zh-CN" altLang="en-US" sz="2400" dirty="0">
                <a:solidFill>
                  <a:srgbClr val="0000FF"/>
                </a:solidFill>
                <a:latin typeface="+mn-ea"/>
              </a:rPr>
              <a:t>与：党与，朋友。</a:t>
            </a:r>
          </a:p>
          <a:p>
            <a:pPr>
              <a:lnSpc>
                <a:spcPct val="90000"/>
              </a:lnSpc>
            </a:pPr>
            <a:r>
              <a:rPr lang="zh-CN" altLang="en-US" sz="2400" dirty="0">
                <a:solidFill>
                  <a:srgbClr val="0000FF"/>
                </a:solidFill>
                <a:latin typeface="+mn-ea"/>
              </a:rPr>
              <a:t>然：这，指代“其人之与”。</a:t>
            </a:r>
          </a:p>
          <a:p>
            <a:pPr>
              <a:lnSpc>
                <a:spcPct val="90000"/>
              </a:lnSpc>
            </a:pPr>
            <a:r>
              <a:rPr lang="zh-CN" altLang="en-US" sz="2400" dirty="0">
                <a:solidFill>
                  <a:srgbClr val="0000FF"/>
                </a:solidFill>
                <a:latin typeface="+mn-ea"/>
              </a:rPr>
              <a:t>然：这，指代“其所疏远”。</a:t>
            </a:r>
          </a:p>
          <a:p>
            <a:pPr>
              <a:lnSpc>
                <a:spcPct val="90000"/>
              </a:lnSpc>
            </a:pPr>
            <a:r>
              <a:rPr lang="zh-CN" altLang="en-US" sz="2400" dirty="0">
                <a:solidFill>
                  <a:srgbClr val="0000FF"/>
                </a:solidFill>
                <a:latin typeface="+mn-ea"/>
              </a:rPr>
              <a:t>是：这，指代以上三种情况。</a:t>
            </a:r>
            <a:endParaRPr lang="zh-CN" altLang="en-US" sz="2400" dirty="0">
              <a:solidFill>
                <a:srgbClr val="0000FF"/>
              </a:solidFill>
              <a:latin typeface="+mn-ea"/>
            </a:endParaRPr>
          </a:p>
        </p:txBody>
      </p:sp>
      <p:sp>
        <p:nvSpPr>
          <p:cNvPr id="4" name="矩形 3"/>
          <p:cNvSpPr/>
          <p:nvPr/>
        </p:nvSpPr>
        <p:spPr>
          <a:xfrm>
            <a:off x="376944" y="332656"/>
            <a:ext cx="8568952" cy="1255728"/>
          </a:xfrm>
          <a:prstGeom prst="rect">
            <a:avLst/>
          </a:prstGeom>
        </p:spPr>
        <p:txBody>
          <a:bodyPr wrap="square">
            <a:spAutoFit/>
          </a:bodyPr>
          <a:lstStyle/>
          <a:p>
            <a:pPr>
              <a:lnSpc>
                <a:spcPct val="90000"/>
              </a:lnSpc>
              <a:buFontTx/>
              <a:buNone/>
            </a:pPr>
            <a:r>
              <a:rPr lang="zh-CN" altLang="en-US" sz="2800" b="1" dirty="0">
                <a:latin typeface="+mn-ea"/>
              </a:rPr>
              <a:t>其</a:t>
            </a:r>
            <a:r>
              <a:rPr lang="zh-CN" altLang="en-US" sz="2800" b="1" dirty="0">
                <a:solidFill>
                  <a:srgbClr val="0000FF"/>
                </a:solidFill>
                <a:latin typeface="+mn-ea"/>
              </a:rPr>
              <a:t>应</a:t>
            </a:r>
            <a:r>
              <a:rPr lang="zh-CN" altLang="en-US" sz="2800" b="1" dirty="0">
                <a:latin typeface="+mn-ea"/>
              </a:rPr>
              <a:t>者，必其人之</a:t>
            </a:r>
            <a:r>
              <a:rPr lang="zh-CN" altLang="en-US" sz="2800" b="1" dirty="0">
                <a:solidFill>
                  <a:srgbClr val="0000FF"/>
                </a:solidFill>
                <a:latin typeface="+mn-ea"/>
              </a:rPr>
              <a:t>与</a:t>
            </a:r>
            <a:r>
              <a:rPr lang="zh-CN" altLang="en-US" sz="2800" b="1" dirty="0">
                <a:latin typeface="+mn-ea"/>
              </a:rPr>
              <a:t>也；不</a:t>
            </a:r>
            <a:r>
              <a:rPr lang="zh-CN" altLang="en-US" sz="2800" b="1" dirty="0">
                <a:solidFill>
                  <a:srgbClr val="0000FF"/>
                </a:solidFill>
                <a:latin typeface="+mn-ea"/>
              </a:rPr>
              <a:t>然</a:t>
            </a:r>
            <a:r>
              <a:rPr lang="zh-CN" altLang="en-US" sz="2800" b="1" dirty="0">
                <a:latin typeface="+mn-ea"/>
              </a:rPr>
              <a:t>，则其所疏远，</a:t>
            </a:r>
            <a:r>
              <a:rPr lang="zh-CN" altLang="en-US" sz="2800" b="1" dirty="0" smtClean="0">
                <a:latin typeface="+mn-ea"/>
              </a:rPr>
              <a:t>不与</a:t>
            </a:r>
            <a:r>
              <a:rPr lang="zh-CN" altLang="en-US" sz="2800" b="1" dirty="0">
                <a:latin typeface="+mn-ea"/>
              </a:rPr>
              <a:t>同其利者也；不</a:t>
            </a:r>
            <a:r>
              <a:rPr lang="zh-CN" altLang="en-US" sz="2800" b="1" dirty="0">
                <a:solidFill>
                  <a:srgbClr val="0000FF"/>
                </a:solidFill>
                <a:latin typeface="+mn-ea"/>
              </a:rPr>
              <a:t>然</a:t>
            </a:r>
            <a:r>
              <a:rPr lang="zh-CN" altLang="en-US" sz="2800" b="1" dirty="0">
                <a:latin typeface="+mn-ea"/>
              </a:rPr>
              <a:t>，则其畏也。不若是，</a:t>
            </a:r>
            <a:r>
              <a:rPr lang="zh-CN" altLang="en-US" sz="2800" b="1" dirty="0" smtClean="0">
                <a:latin typeface="+mn-ea"/>
              </a:rPr>
              <a:t>强者必</a:t>
            </a:r>
            <a:r>
              <a:rPr lang="zh-CN" altLang="en-US" sz="2800" b="1" dirty="0">
                <a:latin typeface="+mn-ea"/>
              </a:rPr>
              <a:t>怒于言，懦者必怒于色矣。</a:t>
            </a:r>
            <a:endParaRPr lang="zh-CN" altLang="en-US" sz="2800" b="1" dirty="0">
              <a:latin typeface="+mn-ea"/>
            </a:endParaRPr>
          </a:p>
        </p:txBody>
      </p:sp>
    </p:spTree>
    <p:extLst>
      <p:ext uri="{BB962C8B-B14F-4D97-AF65-F5344CB8AC3E}">
        <p14:creationId xmlns:p14="http://schemas.microsoft.com/office/powerpoint/2010/main" val="197099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a:xfrm>
            <a:off x="179388" y="188913"/>
            <a:ext cx="8713787" cy="719807"/>
          </a:xfrm>
        </p:spPr>
        <p:txBody>
          <a:bodyPr>
            <a:normAutofit/>
          </a:bodyPr>
          <a:lstStyle/>
          <a:p>
            <a:pPr>
              <a:buFontTx/>
              <a:buNone/>
            </a:pPr>
            <a:r>
              <a:rPr lang="zh-CN" altLang="en-US" sz="2800" b="1" dirty="0">
                <a:latin typeface="+mn-ea"/>
              </a:rPr>
              <a:t>又尝语于众曰：“某非良士，某非良士。”</a:t>
            </a:r>
          </a:p>
          <a:p>
            <a:pPr>
              <a:buFontTx/>
              <a:buNone/>
            </a:pPr>
            <a:endParaRPr lang="zh-CN" altLang="en-US" sz="2800" b="1" dirty="0">
              <a:solidFill>
                <a:srgbClr val="FF0000"/>
              </a:solidFill>
              <a:latin typeface="+mn-ea"/>
            </a:endParaRPr>
          </a:p>
          <a:p>
            <a:endParaRPr lang="en-US" altLang="zh-CN" sz="2800" dirty="0">
              <a:latin typeface="+mn-ea"/>
            </a:endParaRPr>
          </a:p>
        </p:txBody>
      </p:sp>
      <p:sp>
        <p:nvSpPr>
          <p:cNvPr id="2" name="矩形 1"/>
          <p:cNvSpPr/>
          <p:nvPr/>
        </p:nvSpPr>
        <p:spPr>
          <a:xfrm>
            <a:off x="323528" y="3933056"/>
            <a:ext cx="8496944" cy="2308324"/>
          </a:xfrm>
          <a:prstGeom prst="rect">
            <a:avLst/>
          </a:prstGeom>
        </p:spPr>
        <p:txBody>
          <a:bodyPr wrap="square">
            <a:spAutoFit/>
          </a:bodyPr>
          <a:lstStyle/>
          <a:p>
            <a:pPr>
              <a:lnSpc>
                <a:spcPct val="150000"/>
              </a:lnSpc>
              <a:buFontTx/>
              <a:buNone/>
            </a:pPr>
            <a:r>
              <a:rPr lang="zh-CN" altLang="en-US" sz="2400" b="1" dirty="0">
                <a:solidFill>
                  <a:srgbClr val="FF0000"/>
                </a:solidFill>
                <a:latin typeface="+mn-ea"/>
              </a:rPr>
              <a:t>那不随声附和的人，一定是他的朋友；要不</a:t>
            </a:r>
            <a:r>
              <a:rPr lang="zh-CN" altLang="en-US" sz="2400" b="1" dirty="0" smtClean="0">
                <a:solidFill>
                  <a:srgbClr val="FF0000"/>
                </a:solidFill>
                <a:latin typeface="+mn-ea"/>
              </a:rPr>
              <a:t>，就是</a:t>
            </a:r>
            <a:r>
              <a:rPr lang="zh-CN" altLang="en-US" sz="2400" b="1" dirty="0">
                <a:solidFill>
                  <a:srgbClr val="FF0000"/>
                </a:solidFill>
                <a:latin typeface="+mn-ea"/>
              </a:rPr>
              <a:t>和他疏远，和他没有相同利害的人；</a:t>
            </a:r>
            <a:r>
              <a:rPr lang="zh-CN" altLang="en-US" sz="2400" b="1" dirty="0" smtClean="0">
                <a:solidFill>
                  <a:srgbClr val="FF0000"/>
                </a:solidFill>
                <a:latin typeface="+mn-ea"/>
              </a:rPr>
              <a:t>要不</a:t>
            </a:r>
            <a:r>
              <a:rPr lang="zh-CN" altLang="en-US" sz="2400" b="1" dirty="0">
                <a:solidFill>
                  <a:srgbClr val="FF0000"/>
                </a:solidFill>
                <a:latin typeface="+mn-ea"/>
              </a:rPr>
              <a:t>，就是害怕他的人。如果不属于这三种</a:t>
            </a:r>
            <a:r>
              <a:rPr lang="zh-CN" altLang="en-US" sz="2400" b="1" dirty="0" smtClean="0">
                <a:solidFill>
                  <a:srgbClr val="FF0000"/>
                </a:solidFill>
                <a:latin typeface="+mn-ea"/>
              </a:rPr>
              <a:t>情况</a:t>
            </a:r>
            <a:r>
              <a:rPr lang="zh-CN" altLang="en-US" sz="2400" b="1" dirty="0">
                <a:solidFill>
                  <a:srgbClr val="FF0000"/>
                </a:solidFill>
                <a:latin typeface="+mn-ea"/>
              </a:rPr>
              <a:t>，强硬的人一定会连声赞同，懦弱的人</a:t>
            </a:r>
            <a:r>
              <a:rPr lang="zh-CN" altLang="en-US" sz="2400" b="1" dirty="0" smtClean="0">
                <a:solidFill>
                  <a:srgbClr val="FF0000"/>
                </a:solidFill>
                <a:latin typeface="+mn-ea"/>
              </a:rPr>
              <a:t>一定会</a:t>
            </a:r>
            <a:r>
              <a:rPr lang="zh-CN" altLang="en-US" sz="2400" b="1" dirty="0">
                <a:solidFill>
                  <a:srgbClr val="FF0000"/>
                </a:solidFill>
                <a:latin typeface="+mn-ea"/>
              </a:rPr>
              <a:t>喜形于色。</a:t>
            </a:r>
            <a:endParaRPr lang="zh-CN" altLang="en-US" sz="2400" b="1" dirty="0">
              <a:solidFill>
                <a:srgbClr val="FF0000"/>
              </a:solidFill>
              <a:latin typeface="+mn-ea"/>
            </a:endParaRPr>
          </a:p>
        </p:txBody>
      </p:sp>
      <p:sp>
        <p:nvSpPr>
          <p:cNvPr id="3" name="矩形 2"/>
          <p:cNvSpPr/>
          <p:nvPr/>
        </p:nvSpPr>
        <p:spPr>
          <a:xfrm>
            <a:off x="323528" y="2204864"/>
            <a:ext cx="8496944" cy="1384995"/>
          </a:xfrm>
          <a:prstGeom prst="rect">
            <a:avLst/>
          </a:prstGeom>
        </p:spPr>
        <p:txBody>
          <a:bodyPr wrap="square">
            <a:spAutoFit/>
          </a:bodyPr>
          <a:lstStyle/>
          <a:p>
            <a:pPr>
              <a:buFontTx/>
              <a:buNone/>
            </a:pPr>
            <a:r>
              <a:rPr lang="zh-CN" altLang="en-US" sz="2800" b="1" dirty="0">
                <a:latin typeface="+mn-ea"/>
              </a:rPr>
              <a:t>其不应者，必其人之与也；不然，则其所</a:t>
            </a:r>
            <a:r>
              <a:rPr lang="zh-CN" altLang="en-US" sz="2800" b="1" dirty="0" smtClean="0">
                <a:latin typeface="+mn-ea"/>
              </a:rPr>
              <a:t>疏远</a:t>
            </a:r>
            <a:r>
              <a:rPr lang="zh-CN" altLang="en-US" sz="2800" b="1" dirty="0">
                <a:latin typeface="+mn-ea"/>
              </a:rPr>
              <a:t>，不与同其利者也；不然，则其畏也。不</a:t>
            </a:r>
            <a:r>
              <a:rPr lang="zh-CN" altLang="en-US" sz="2800" b="1" dirty="0" smtClean="0">
                <a:latin typeface="+mn-ea"/>
              </a:rPr>
              <a:t>若是</a:t>
            </a:r>
            <a:r>
              <a:rPr lang="zh-CN" altLang="en-US" sz="2800" b="1" dirty="0">
                <a:latin typeface="+mn-ea"/>
              </a:rPr>
              <a:t>，强者必悦于言，懦者必悦于色矣。</a:t>
            </a:r>
            <a:endParaRPr lang="zh-CN" altLang="en-US" sz="2800" b="1" dirty="0">
              <a:latin typeface="+mn-ea"/>
            </a:endParaRPr>
          </a:p>
        </p:txBody>
      </p:sp>
      <p:sp>
        <p:nvSpPr>
          <p:cNvPr id="4" name="矩形 3"/>
          <p:cNvSpPr/>
          <p:nvPr/>
        </p:nvSpPr>
        <p:spPr>
          <a:xfrm>
            <a:off x="395536" y="1180166"/>
            <a:ext cx="7848872" cy="461665"/>
          </a:xfrm>
          <a:prstGeom prst="rect">
            <a:avLst/>
          </a:prstGeom>
        </p:spPr>
        <p:txBody>
          <a:bodyPr wrap="square">
            <a:spAutoFit/>
          </a:bodyPr>
          <a:lstStyle/>
          <a:p>
            <a:pPr>
              <a:buFontTx/>
              <a:buNone/>
            </a:pPr>
            <a:r>
              <a:rPr lang="zh-CN" altLang="en-US" sz="2400" b="1" dirty="0">
                <a:solidFill>
                  <a:srgbClr val="FF0000"/>
                </a:solidFill>
                <a:latin typeface="+mn-ea"/>
              </a:rPr>
              <a:t>我又曾经对大家说：“某人不是好人，某人</a:t>
            </a:r>
            <a:r>
              <a:rPr lang="zh-CN" altLang="en-US" sz="2400" b="1" dirty="0" smtClean="0">
                <a:solidFill>
                  <a:srgbClr val="FF0000"/>
                </a:solidFill>
                <a:latin typeface="+mn-ea"/>
              </a:rPr>
              <a:t>不是</a:t>
            </a:r>
            <a:r>
              <a:rPr lang="zh-CN" altLang="en-US" sz="2400" b="1" dirty="0">
                <a:solidFill>
                  <a:srgbClr val="FF0000"/>
                </a:solidFill>
                <a:latin typeface="+mn-ea"/>
              </a:rPr>
              <a:t>好人。”</a:t>
            </a:r>
            <a:endParaRPr lang="zh-CN" altLang="en-US" sz="2400" b="1" dirty="0">
              <a:solidFill>
                <a:srgbClr val="FF0000"/>
              </a:solidFill>
              <a:latin typeface="+mn-ea"/>
            </a:endParaRPr>
          </a:p>
        </p:txBody>
      </p:sp>
    </p:spTree>
    <p:extLst>
      <p:ext uri="{BB962C8B-B14F-4D97-AF65-F5344CB8AC3E}">
        <p14:creationId xmlns:p14="http://schemas.microsoft.com/office/powerpoint/2010/main" val="12969628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Effect transition="in" filter="wedge">
                                      <p:cBhvr>
                                        <p:cTn id="7" dur="2000"/>
                                        <p:tgtEl>
                                          <p:spTgt spid="747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P spid="2" grpId="0"/>
      <p:bldP spid="3"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body" idx="1"/>
          </p:nvPr>
        </p:nvSpPr>
        <p:spPr>
          <a:xfrm>
            <a:off x="575828" y="260648"/>
            <a:ext cx="8507413" cy="575345"/>
          </a:xfrm>
        </p:spPr>
        <p:txBody>
          <a:bodyPr>
            <a:normAutofit/>
          </a:bodyPr>
          <a:lstStyle/>
          <a:p>
            <a:pPr>
              <a:lnSpc>
                <a:spcPct val="90000"/>
              </a:lnSpc>
              <a:buFontTx/>
              <a:buNone/>
            </a:pPr>
            <a:r>
              <a:rPr lang="zh-CN" altLang="en-US" sz="2800" b="1" dirty="0">
                <a:solidFill>
                  <a:srgbClr val="0000FF"/>
                </a:solidFill>
                <a:latin typeface="+mn-ea"/>
              </a:rPr>
              <a:t>是故</a:t>
            </a:r>
            <a:r>
              <a:rPr lang="zh-CN" altLang="en-US" sz="2800" b="1" dirty="0">
                <a:latin typeface="+mn-ea"/>
              </a:rPr>
              <a:t>事</a:t>
            </a:r>
            <a:r>
              <a:rPr lang="zh-CN" altLang="en-US" sz="2800" b="1" dirty="0">
                <a:solidFill>
                  <a:srgbClr val="0000FF"/>
                </a:solidFill>
                <a:latin typeface="+mn-ea"/>
              </a:rPr>
              <a:t>修</a:t>
            </a:r>
            <a:r>
              <a:rPr lang="zh-CN" altLang="en-US" sz="2800" b="1" dirty="0">
                <a:latin typeface="+mn-ea"/>
              </a:rPr>
              <a:t>而谤兴，德高而毁来。</a:t>
            </a:r>
          </a:p>
          <a:p>
            <a:pPr>
              <a:lnSpc>
                <a:spcPct val="90000"/>
              </a:lnSpc>
              <a:buFontTx/>
              <a:buNone/>
            </a:pPr>
            <a:endParaRPr lang="zh-CN" altLang="en-US" sz="2800" b="1" dirty="0">
              <a:solidFill>
                <a:srgbClr val="FF0000"/>
              </a:solidFill>
              <a:latin typeface="+mn-ea"/>
            </a:endParaRPr>
          </a:p>
        </p:txBody>
      </p:sp>
      <p:sp>
        <p:nvSpPr>
          <p:cNvPr id="2" name="矩形 1"/>
          <p:cNvSpPr/>
          <p:nvPr/>
        </p:nvSpPr>
        <p:spPr>
          <a:xfrm>
            <a:off x="539552" y="5313141"/>
            <a:ext cx="8208912" cy="1113766"/>
          </a:xfrm>
          <a:prstGeom prst="rect">
            <a:avLst/>
          </a:prstGeom>
        </p:spPr>
        <p:txBody>
          <a:bodyPr wrap="square">
            <a:spAutoFit/>
          </a:bodyPr>
          <a:lstStyle/>
          <a:p>
            <a:pPr>
              <a:lnSpc>
                <a:spcPct val="150000"/>
              </a:lnSpc>
              <a:buFontTx/>
              <a:buNone/>
            </a:pPr>
            <a:r>
              <a:rPr lang="zh-CN" altLang="en-US" sz="2400" b="1" dirty="0">
                <a:solidFill>
                  <a:srgbClr val="FF0000"/>
                </a:solidFill>
                <a:latin typeface="+mn-ea"/>
              </a:rPr>
              <a:t>唉！读书人生活在这样的世界上，却希求</a:t>
            </a:r>
            <a:r>
              <a:rPr lang="zh-CN" altLang="en-US" sz="2400" b="1" dirty="0" smtClean="0">
                <a:solidFill>
                  <a:srgbClr val="FF0000"/>
                </a:solidFill>
                <a:latin typeface="+mn-ea"/>
              </a:rPr>
              <a:t>名誉昭著</a:t>
            </a:r>
            <a:r>
              <a:rPr lang="zh-CN" altLang="en-US" sz="2400" b="1" dirty="0">
                <a:solidFill>
                  <a:srgbClr val="FF0000"/>
                </a:solidFill>
                <a:latin typeface="+mn-ea"/>
              </a:rPr>
              <a:t>，道德畅行，真是难啊！</a:t>
            </a:r>
            <a:endParaRPr lang="zh-CN" altLang="en-US" sz="2400" dirty="0">
              <a:latin typeface="+mn-ea"/>
            </a:endParaRPr>
          </a:p>
        </p:txBody>
      </p:sp>
      <p:sp>
        <p:nvSpPr>
          <p:cNvPr id="3" name="矩形 2"/>
          <p:cNvSpPr/>
          <p:nvPr/>
        </p:nvSpPr>
        <p:spPr>
          <a:xfrm>
            <a:off x="899592" y="4437112"/>
            <a:ext cx="1415772" cy="424732"/>
          </a:xfrm>
          <a:prstGeom prst="rect">
            <a:avLst/>
          </a:prstGeom>
        </p:spPr>
        <p:txBody>
          <a:bodyPr wrap="none">
            <a:spAutoFit/>
          </a:bodyPr>
          <a:lstStyle/>
          <a:p>
            <a:pPr>
              <a:lnSpc>
                <a:spcPct val="90000"/>
              </a:lnSpc>
            </a:pPr>
            <a:r>
              <a:rPr lang="zh-CN" altLang="en-US" sz="2400" dirty="0">
                <a:solidFill>
                  <a:srgbClr val="0000FF"/>
                </a:solidFill>
                <a:latin typeface="+mn-ea"/>
              </a:rPr>
              <a:t>已：矣。</a:t>
            </a:r>
            <a:endParaRPr lang="zh-CN" altLang="en-US" sz="2400" dirty="0">
              <a:solidFill>
                <a:srgbClr val="0000FF"/>
              </a:solidFill>
              <a:latin typeface="+mn-ea"/>
            </a:endParaRPr>
          </a:p>
        </p:txBody>
      </p:sp>
      <p:sp>
        <p:nvSpPr>
          <p:cNvPr id="4" name="矩形 3"/>
          <p:cNvSpPr/>
          <p:nvPr/>
        </p:nvSpPr>
        <p:spPr>
          <a:xfrm>
            <a:off x="319182" y="3717032"/>
            <a:ext cx="8496944" cy="480131"/>
          </a:xfrm>
          <a:prstGeom prst="rect">
            <a:avLst/>
          </a:prstGeom>
        </p:spPr>
        <p:txBody>
          <a:bodyPr wrap="square">
            <a:spAutoFit/>
          </a:bodyPr>
          <a:lstStyle/>
          <a:p>
            <a:pPr>
              <a:lnSpc>
                <a:spcPct val="90000"/>
              </a:lnSpc>
              <a:buFontTx/>
              <a:buNone/>
            </a:pPr>
            <a:r>
              <a:rPr lang="zh-CN" altLang="en-US" sz="2800" b="1" dirty="0">
                <a:latin typeface="+mn-ea"/>
              </a:rPr>
              <a:t>呜呼！士之处此世，而望名誉之光，道德</a:t>
            </a:r>
            <a:r>
              <a:rPr lang="zh-CN" altLang="en-US" sz="2800" b="1" dirty="0" smtClean="0">
                <a:latin typeface="+mn-ea"/>
              </a:rPr>
              <a:t>之行</a:t>
            </a:r>
            <a:r>
              <a:rPr lang="zh-CN" altLang="en-US" sz="2800" b="1" dirty="0">
                <a:latin typeface="+mn-ea"/>
              </a:rPr>
              <a:t>，难</a:t>
            </a:r>
            <a:r>
              <a:rPr lang="zh-CN" altLang="en-US" sz="2800" b="1" dirty="0">
                <a:solidFill>
                  <a:srgbClr val="0000FF"/>
                </a:solidFill>
                <a:latin typeface="+mn-ea"/>
              </a:rPr>
              <a:t>已</a:t>
            </a:r>
            <a:r>
              <a:rPr lang="zh-CN" altLang="en-US" sz="2800" b="1" dirty="0">
                <a:latin typeface="+mn-ea"/>
              </a:rPr>
              <a:t>。</a:t>
            </a:r>
            <a:endParaRPr lang="zh-CN" altLang="en-US" sz="2800" b="1" dirty="0">
              <a:latin typeface="+mn-ea"/>
            </a:endParaRPr>
          </a:p>
        </p:txBody>
      </p:sp>
      <p:sp>
        <p:nvSpPr>
          <p:cNvPr id="5" name="矩形 4"/>
          <p:cNvSpPr/>
          <p:nvPr/>
        </p:nvSpPr>
        <p:spPr>
          <a:xfrm>
            <a:off x="663306" y="2060848"/>
            <a:ext cx="8373189" cy="1113766"/>
          </a:xfrm>
          <a:prstGeom prst="rect">
            <a:avLst/>
          </a:prstGeom>
        </p:spPr>
        <p:txBody>
          <a:bodyPr wrap="square">
            <a:spAutoFit/>
          </a:bodyPr>
          <a:lstStyle/>
          <a:p>
            <a:pPr>
              <a:lnSpc>
                <a:spcPct val="150000"/>
              </a:lnSpc>
              <a:buFontTx/>
              <a:buNone/>
            </a:pPr>
            <a:r>
              <a:rPr lang="zh-CN" altLang="en-US" sz="2400" b="1" dirty="0">
                <a:solidFill>
                  <a:srgbClr val="FF0000"/>
                </a:solidFill>
                <a:latin typeface="+mn-ea"/>
              </a:rPr>
              <a:t>因此，事情办好了，诽谤便随之产生</a:t>
            </a:r>
            <a:r>
              <a:rPr lang="zh-CN" altLang="en-US" sz="2400" b="1" dirty="0" smtClean="0">
                <a:solidFill>
                  <a:srgbClr val="FF0000"/>
                </a:solidFill>
                <a:latin typeface="+mn-ea"/>
              </a:rPr>
              <a:t>；品德</a:t>
            </a:r>
            <a:r>
              <a:rPr lang="zh-CN" altLang="en-US" sz="2400" b="1" dirty="0">
                <a:solidFill>
                  <a:srgbClr val="FF0000"/>
                </a:solidFill>
                <a:latin typeface="+mn-ea"/>
              </a:rPr>
              <a:t>高尚了，诋毁也就随之而来。</a:t>
            </a:r>
            <a:endParaRPr lang="zh-CN" altLang="en-US" sz="2400" b="1" dirty="0">
              <a:solidFill>
                <a:srgbClr val="FF0000"/>
              </a:solidFill>
              <a:latin typeface="+mn-ea"/>
            </a:endParaRPr>
          </a:p>
        </p:txBody>
      </p:sp>
      <p:sp>
        <p:nvSpPr>
          <p:cNvPr id="6" name="矩形 5"/>
          <p:cNvSpPr/>
          <p:nvPr/>
        </p:nvSpPr>
        <p:spPr>
          <a:xfrm>
            <a:off x="827584" y="1115280"/>
            <a:ext cx="4572000" cy="757130"/>
          </a:xfrm>
          <a:prstGeom prst="rect">
            <a:avLst/>
          </a:prstGeom>
        </p:spPr>
        <p:txBody>
          <a:bodyPr>
            <a:spAutoFit/>
          </a:bodyPr>
          <a:lstStyle/>
          <a:p>
            <a:pPr>
              <a:lnSpc>
                <a:spcPct val="90000"/>
              </a:lnSpc>
            </a:pPr>
            <a:r>
              <a:rPr lang="zh-CN" altLang="en-US" sz="2400" dirty="0">
                <a:solidFill>
                  <a:srgbClr val="0000FF"/>
                </a:solidFill>
                <a:latin typeface="+mn-ea"/>
              </a:rPr>
              <a:t>是故：这个缘故，因此。</a:t>
            </a:r>
          </a:p>
          <a:p>
            <a:pPr>
              <a:lnSpc>
                <a:spcPct val="90000"/>
              </a:lnSpc>
            </a:pPr>
            <a:r>
              <a:rPr lang="zh-CN" altLang="en-US" sz="2400" dirty="0">
                <a:solidFill>
                  <a:srgbClr val="0000FF"/>
                </a:solidFill>
                <a:latin typeface="+mn-ea"/>
              </a:rPr>
              <a:t>修：治理。</a:t>
            </a:r>
            <a:endParaRPr lang="zh-CN" altLang="en-US" sz="2400" dirty="0">
              <a:solidFill>
                <a:srgbClr val="0000FF"/>
              </a:solidFill>
              <a:latin typeface="+mn-ea"/>
            </a:endParaRPr>
          </a:p>
        </p:txBody>
      </p:sp>
    </p:spTree>
    <p:extLst>
      <p:ext uri="{BB962C8B-B14F-4D97-AF65-F5344CB8AC3E}">
        <p14:creationId xmlns:p14="http://schemas.microsoft.com/office/powerpoint/2010/main" val="34308750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5779">
                                            <p:txEl>
                                              <p:pRg st="0" end="0"/>
                                            </p:txEl>
                                          </p:spTgt>
                                        </p:tgtEl>
                                        <p:attrNameLst>
                                          <p:attrName>style.visibility</p:attrName>
                                        </p:attrNameLst>
                                      </p:cBhvr>
                                      <p:to>
                                        <p:strVal val="visible"/>
                                      </p:to>
                                    </p:set>
                                    <p:anim calcmode="lin" valueType="num">
                                      <p:cBhvr>
                                        <p:cTn id="7" dur="500" fill="hold"/>
                                        <p:tgtEl>
                                          <p:spTgt spid="7577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5779">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7577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577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577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additive="base">
                                        <p:cTn id="34" dur="500" fill="hold"/>
                                        <p:tgtEl>
                                          <p:spTgt spid="3"/>
                                        </p:tgtEl>
                                        <p:attrNameLst>
                                          <p:attrName>ppt_x</p:attrName>
                                        </p:attrNameLst>
                                      </p:cBhvr>
                                      <p:tavLst>
                                        <p:tav tm="0">
                                          <p:val>
                                            <p:strVal val="#ppt_x"/>
                                          </p:val>
                                        </p:tav>
                                        <p:tav tm="100000">
                                          <p:val>
                                            <p:strVal val="#ppt_x"/>
                                          </p:val>
                                        </p:tav>
                                      </p:tavLst>
                                    </p:anim>
                                    <p:anim calcmode="lin" valueType="num">
                                      <p:cBhvr additive="base">
                                        <p:cTn id="3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00" fill="hold"/>
                                        <p:tgtEl>
                                          <p:spTgt spid="2"/>
                                        </p:tgtEl>
                                        <p:attrNameLst>
                                          <p:attrName>ppt_x</p:attrName>
                                        </p:attrNameLst>
                                      </p:cBhvr>
                                      <p:tavLst>
                                        <p:tav tm="0">
                                          <p:val>
                                            <p:strVal val="#ppt_x"/>
                                          </p:val>
                                        </p:tav>
                                        <p:tav tm="100000">
                                          <p:val>
                                            <p:strVal val="#ppt_x"/>
                                          </p:val>
                                        </p:tav>
                                      </p:tavLst>
                                    </p:anim>
                                    <p:anim calcmode="lin" valueType="num">
                                      <p:cBhvr additive="base">
                                        <p:cTn id="4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P spid="2" grpId="0"/>
      <p:bldP spid="3" grpId="0"/>
      <p:bldP spid="4" grpId="0"/>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188913"/>
            <a:ext cx="8229600" cy="647700"/>
          </a:xfrm>
        </p:spPr>
        <p:txBody>
          <a:bodyPr>
            <a:normAutofit/>
          </a:bodyPr>
          <a:lstStyle/>
          <a:p>
            <a:r>
              <a:rPr lang="zh-CN" altLang="en-US" sz="3200" dirty="0">
                <a:ea typeface="PMingLiU" pitchFamily="18" charset="-120"/>
              </a:rPr>
              <a:t>第三段分析</a:t>
            </a:r>
          </a:p>
        </p:txBody>
      </p:sp>
      <p:sp>
        <p:nvSpPr>
          <p:cNvPr id="2" name="矩形 1"/>
          <p:cNvSpPr/>
          <p:nvPr/>
        </p:nvSpPr>
        <p:spPr>
          <a:xfrm>
            <a:off x="611560" y="5197640"/>
            <a:ext cx="7920880" cy="1113766"/>
          </a:xfrm>
          <a:prstGeom prst="rect">
            <a:avLst/>
          </a:prstGeom>
        </p:spPr>
        <p:txBody>
          <a:bodyPr wrap="square">
            <a:spAutoFit/>
          </a:bodyPr>
          <a:lstStyle/>
          <a:p>
            <a:pPr marL="812800" indent="-812800">
              <a:lnSpc>
                <a:spcPct val="150000"/>
              </a:lnSpc>
              <a:buFontTx/>
              <a:buNone/>
            </a:pPr>
            <a:r>
              <a:rPr lang="zh-CN" altLang="en-US" sz="2400" b="1" dirty="0">
                <a:solidFill>
                  <a:srgbClr val="FF0000"/>
                </a:solidFill>
                <a:latin typeface="+mn-ea"/>
              </a:rPr>
              <a:t>理论论据：怠者不能修，而忌者畏人修</a:t>
            </a:r>
          </a:p>
          <a:p>
            <a:pPr marL="812800" indent="-812800">
              <a:lnSpc>
                <a:spcPct val="150000"/>
              </a:lnSpc>
              <a:buFontTx/>
              <a:buNone/>
            </a:pPr>
            <a:r>
              <a:rPr lang="zh-CN" altLang="en-US" sz="2400" b="1" dirty="0">
                <a:solidFill>
                  <a:srgbClr val="FF0000"/>
                </a:solidFill>
                <a:latin typeface="+mn-ea"/>
              </a:rPr>
              <a:t>事实论据：举例</a:t>
            </a:r>
            <a:r>
              <a:rPr lang="en-US" altLang="zh-CN" sz="2400" b="1" dirty="0">
                <a:solidFill>
                  <a:srgbClr val="FF0000"/>
                </a:solidFill>
                <a:latin typeface="+mn-ea"/>
              </a:rPr>
              <a:t>——</a:t>
            </a:r>
            <a:r>
              <a:rPr lang="zh-CN" altLang="en-US" sz="2400" b="1" dirty="0">
                <a:solidFill>
                  <a:srgbClr val="FF0000"/>
                </a:solidFill>
                <a:latin typeface="+mn-ea"/>
              </a:rPr>
              <a:t>称赞某人 、批评某人</a:t>
            </a:r>
            <a:endParaRPr lang="zh-CN" altLang="en-US" sz="2400" b="1" dirty="0">
              <a:solidFill>
                <a:srgbClr val="FF0000"/>
              </a:solidFill>
              <a:latin typeface="+mn-ea"/>
            </a:endParaRPr>
          </a:p>
        </p:txBody>
      </p:sp>
      <p:sp>
        <p:nvSpPr>
          <p:cNvPr id="3" name="矩形 2"/>
          <p:cNvSpPr/>
          <p:nvPr/>
        </p:nvSpPr>
        <p:spPr>
          <a:xfrm>
            <a:off x="355347" y="4267196"/>
            <a:ext cx="5235729" cy="437043"/>
          </a:xfrm>
          <a:prstGeom prst="rect">
            <a:avLst/>
          </a:prstGeom>
        </p:spPr>
        <p:txBody>
          <a:bodyPr wrap="none">
            <a:spAutoFit/>
          </a:bodyPr>
          <a:lstStyle/>
          <a:p>
            <a:pPr marL="812800" indent="-812800">
              <a:lnSpc>
                <a:spcPct val="80000"/>
              </a:lnSpc>
              <a:buFontTx/>
              <a:buNone/>
            </a:pPr>
            <a:r>
              <a:rPr lang="en-US" altLang="zh-CN" sz="2800" b="1" dirty="0">
                <a:latin typeface="+mn-ea"/>
              </a:rPr>
              <a:t>3</a:t>
            </a:r>
            <a:r>
              <a:rPr lang="zh-CN" altLang="en-US" sz="2800" b="1" dirty="0">
                <a:latin typeface="+mn-ea"/>
              </a:rPr>
              <a:t>、本段所运用的论据有哪些？ </a:t>
            </a:r>
            <a:endParaRPr lang="zh-CN" altLang="en-US" sz="2800" b="1" dirty="0">
              <a:latin typeface="+mn-ea"/>
            </a:endParaRPr>
          </a:p>
        </p:txBody>
      </p:sp>
      <p:sp>
        <p:nvSpPr>
          <p:cNvPr id="4" name="矩形 3"/>
          <p:cNvSpPr/>
          <p:nvPr/>
        </p:nvSpPr>
        <p:spPr>
          <a:xfrm>
            <a:off x="845437" y="3068960"/>
            <a:ext cx="4572000" cy="683264"/>
          </a:xfrm>
          <a:prstGeom prst="rect">
            <a:avLst/>
          </a:prstGeom>
        </p:spPr>
        <p:txBody>
          <a:bodyPr>
            <a:spAutoFit/>
          </a:bodyPr>
          <a:lstStyle/>
          <a:p>
            <a:pPr marL="812800" indent="-812800">
              <a:lnSpc>
                <a:spcPct val="80000"/>
              </a:lnSpc>
              <a:buFontTx/>
              <a:buNone/>
            </a:pPr>
            <a:r>
              <a:rPr lang="zh-CN" altLang="en-US" sz="2400" b="1" dirty="0">
                <a:solidFill>
                  <a:srgbClr val="FF0000"/>
                </a:solidFill>
                <a:latin typeface="+mn-ea"/>
              </a:rPr>
              <a:t>怠</a:t>
            </a:r>
            <a:r>
              <a:rPr lang="en-US" altLang="zh-CN" sz="2400" b="1" dirty="0">
                <a:solidFill>
                  <a:srgbClr val="FF0000"/>
                </a:solidFill>
                <a:latin typeface="+mn-ea"/>
              </a:rPr>
              <a:t>——</a:t>
            </a:r>
            <a:r>
              <a:rPr lang="zh-CN" altLang="en-US" sz="2400" b="1" dirty="0">
                <a:solidFill>
                  <a:srgbClr val="FF0000"/>
                </a:solidFill>
                <a:latin typeface="+mn-ea"/>
              </a:rPr>
              <a:t>自己不求进步（不能修）        </a:t>
            </a:r>
          </a:p>
          <a:p>
            <a:pPr marL="812800" indent="-812800">
              <a:lnSpc>
                <a:spcPct val="80000"/>
              </a:lnSpc>
              <a:buFontTx/>
              <a:buNone/>
            </a:pPr>
            <a:r>
              <a:rPr lang="zh-CN" altLang="en-US" sz="2400" b="1" dirty="0">
                <a:solidFill>
                  <a:srgbClr val="FF0000"/>
                </a:solidFill>
                <a:latin typeface="+mn-ea"/>
              </a:rPr>
              <a:t>忌</a:t>
            </a:r>
            <a:r>
              <a:rPr lang="en-US" altLang="zh-CN" sz="2400" b="1" dirty="0">
                <a:solidFill>
                  <a:srgbClr val="FF0000"/>
                </a:solidFill>
                <a:latin typeface="+mn-ea"/>
              </a:rPr>
              <a:t>——</a:t>
            </a:r>
            <a:r>
              <a:rPr lang="zh-CN" altLang="en-US" sz="2400" b="1" dirty="0">
                <a:solidFill>
                  <a:srgbClr val="FF0000"/>
                </a:solidFill>
                <a:latin typeface="+mn-ea"/>
              </a:rPr>
              <a:t>害怕别人有进步（畏人修）</a:t>
            </a:r>
            <a:r>
              <a:rPr lang="zh-CN" altLang="en-US" sz="2400" dirty="0">
                <a:latin typeface="+mn-ea"/>
              </a:rPr>
              <a:t>   </a:t>
            </a:r>
            <a:endParaRPr lang="zh-CN" altLang="en-US" sz="2400" dirty="0">
              <a:latin typeface="+mn-ea"/>
            </a:endParaRPr>
          </a:p>
        </p:txBody>
      </p:sp>
      <p:sp>
        <p:nvSpPr>
          <p:cNvPr id="5" name="矩形 4"/>
          <p:cNvSpPr/>
          <p:nvPr/>
        </p:nvSpPr>
        <p:spPr>
          <a:xfrm>
            <a:off x="332981" y="2285329"/>
            <a:ext cx="5056192" cy="437043"/>
          </a:xfrm>
          <a:prstGeom prst="rect">
            <a:avLst/>
          </a:prstGeom>
        </p:spPr>
        <p:txBody>
          <a:bodyPr wrap="none">
            <a:spAutoFit/>
          </a:bodyPr>
          <a:lstStyle/>
          <a:p>
            <a:pPr marL="812800" indent="-812800">
              <a:lnSpc>
                <a:spcPct val="80000"/>
              </a:lnSpc>
              <a:buFontTx/>
              <a:buNone/>
            </a:pPr>
            <a:r>
              <a:rPr lang="en-US" altLang="zh-CN" sz="2800" b="1" dirty="0">
                <a:latin typeface="+mn-ea"/>
              </a:rPr>
              <a:t>2</a:t>
            </a:r>
            <a:r>
              <a:rPr lang="zh-CN" altLang="en-US" sz="2800" b="1" dirty="0">
                <a:latin typeface="+mn-ea"/>
              </a:rPr>
              <a:t>、说出怠与忌的具体所指？  </a:t>
            </a:r>
            <a:endParaRPr lang="zh-CN" altLang="en-US" sz="2800" b="1" dirty="0">
              <a:latin typeface="+mn-ea"/>
            </a:endParaRPr>
          </a:p>
        </p:txBody>
      </p:sp>
      <p:sp>
        <p:nvSpPr>
          <p:cNvPr id="6" name="矩形 5"/>
          <p:cNvSpPr/>
          <p:nvPr/>
        </p:nvSpPr>
        <p:spPr>
          <a:xfrm>
            <a:off x="783384" y="1556792"/>
            <a:ext cx="4825360" cy="387798"/>
          </a:xfrm>
          <a:prstGeom prst="rect">
            <a:avLst/>
          </a:prstGeom>
        </p:spPr>
        <p:txBody>
          <a:bodyPr wrap="none">
            <a:spAutoFit/>
          </a:bodyPr>
          <a:lstStyle/>
          <a:p>
            <a:pPr marL="812800" indent="-812800">
              <a:lnSpc>
                <a:spcPct val="80000"/>
              </a:lnSpc>
              <a:buFontTx/>
              <a:buNone/>
            </a:pPr>
            <a:r>
              <a:rPr lang="zh-CN" altLang="en-US" sz="2400" b="1" dirty="0">
                <a:solidFill>
                  <a:srgbClr val="FF0000"/>
                </a:solidFill>
                <a:latin typeface="+mn-ea"/>
              </a:rPr>
              <a:t>为是者有本有原，怠与忌之谓也。</a:t>
            </a:r>
            <a:endParaRPr lang="zh-CN" altLang="en-US" sz="2400" b="1" dirty="0">
              <a:solidFill>
                <a:srgbClr val="FF0000"/>
              </a:solidFill>
              <a:latin typeface="+mn-ea"/>
            </a:endParaRPr>
          </a:p>
        </p:txBody>
      </p:sp>
      <p:sp>
        <p:nvSpPr>
          <p:cNvPr id="7" name="矩形 6"/>
          <p:cNvSpPr/>
          <p:nvPr/>
        </p:nvSpPr>
        <p:spPr>
          <a:xfrm>
            <a:off x="332981" y="910428"/>
            <a:ext cx="8559497" cy="437043"/>
          </a:xfrm>
          <a:prstGeom prst="rect">
            <a:avLst/>
          </a:prstGeom>
        </p:spPr>
        <p:txBody>
          <a:bodyPr wrap="square">
            <a:spAutoFit/>
          </a:bodyPr>
          <a:lstStyle/>
          <a:p>
            <a:pPr marL="812800" indent="-812800">
              <a:lnSpc>
                <a:spcPct val="80000"/>
              </a:lnSpc>
              <a:buFontTx/>
              <a:buNone/>
            </a:pPr>
            <a:r>
              <a:rPr lang="en-US" altLang="zh-CN" sz="2800" b="1" dirty="0">
                <a:latin typeface="+mn-ea"/>
              </a:rPr>
              <a:t>1</a:t>
            </a:r>
            <a:r>
              <a:rPr lang="zh-CN" altLang="en-US" sz="2800" b="1" dirty="0">
                <a:latin typeface="+mn-ea"/>
              </a:rPr>
              <a:t>、本段（本文）的中心论点？（用原文回答）</a:t>
            </a:r>
            <a:endParaRPr lang="zh-CN" altLang="en-US" sz="2800" b="1" dirty="0">
              <a:latin typeface="+mn-ea"/>
            </a:endParaRPr>
          </a:p>
        </p:txBody>
      </p:sp>
    </p:spTree>
    <p:extLst>
      <p:ext uri="{BB962C8B-B14F-4D97-AF65-F5344CB8AC3E}">
        <p14:creationId xmlns:p14="http://schemas.microsoft.com/office/powerpoint/2010/main" val="292915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4869160"/>
            <a:ext cx="4671472" cy="461665"/>
          </a:xfrm>
          <a:prstGeom prst="rect">
            <a:avLst/>
          </a:prstGeom>
        </p:spPr>
        <p:txBody>
          <a:bodyPr wrap="none">
            <a:spAutoFit/>
          </a:bodyPr>
          <a:lstStyle/>
          <a:p>
            <a:r>
              <a:rPr lang="zh-CN" altLang="en-US" sz="2400" b="1" dirty="0">
                <a:solidFill>
                  <a:srgbClr val="FF0000"/>
                </a:solidFill>
                <a:latin typeface="+mn-ea"/>
              </a:rPr>
              <a:t> 揭示不正之风的社会根源及危害</a:t>
            </a:r>
            <a:endParaRPr lang="zh-CN" altLang="en-US" sz="2400" dirty="0"/>
          </a:p>
        </p:txBody>
      </p:sp>
      <p:sp>
        <p:nvSpPr>
          <p:cNvPr id="3" name="矩形 2"/>
          <p:cNvSpPr/>
          <p:nvPr/>
        </p:nvSpPr>
        <p:spPr>
          <a:xfrm>
            <a:off x="395536" y="3645024"/>
            <a:ext cx="3611886" cy="523220"/>
          </a:xfrm>
          <a:prstGeom prst="rect">
            <a:avLst/>
          </a:prstGeom>
        </p:spPr>
        <p:txBody>
          <a:bodyPr wrap="none">
            <a:spAutoFit/>
          </a:bodyPr>
          <a:lstStyle/>
          <a:p>
            <a:pPr>
              <a:buFontTx/>
              <a:buNone/>
            </a:pPr>
            <a:r>
              <a:rPr lang="en-US" altLang="zh-CN" sz="2800" b="1" dirty="0">
                <a:latin typeface="+mn-ea"/>
              </a:rPr>
              <a:t>5</a:t>
            </a:r>
            <a:r>
              <a:rPr lang="zh-CN" altLang="en-US" sz="2800" b="1" dirty="0">
                <a:latin typeface="+mn-ea"/>
              </a:rPr>
              <a:t>、本段段意是什么？</a:t>
            </a:r>
            <a:endParaRPr lang="zh-CN" altLang="en-US" sz="2800" b="1" dirty="0">
              <a:latin typeface="+mn-ea"/>
            </a:endParaRPr>
          </a:p>
        </p:txBody>
      </p:sp>
      <p:sp>
        <p:nvSpPr>
          <p:cNvPr id="4" name="矩形 3"/>
          <p:cNvSpPr/>
          <p:nvPr/>
        </p:nvSpPr>
        <p:spPr>
          <a:xfrm>
            <a:off x="297369" y="1557346"/>
            <a:ext cx="8470785" cy="1569660"/>
          </a:xfrm>
          <a:prstGeom prst="rect">
            <a:avLst/>
          </a:prstGeom>
        </p:spPr>
        <p:txBody>
          <a:bodyPr wrap="square">
            <a:spAutoFit/>
          </a:bodyPr>
          <a:lstStyle/>
          <a:p>
            <a:pPr>
              <a:buFontTx/>
              <a:buNone/>
            </a:pPr>
            <a:r>
              <a:rPr lang="zh-CN" altLang="en-US" sz="2400" b="1" dirty="0">
                <a:latin typeface="+mn-ea"/>
              </a:rPr>
              <a:t> </a:t>
            </a:r>
            <a:r>
              <a:rPr lang="zh-CN" altLang="en-US" sz="2400" b="1" dirty="0">
                <a:solidFill>
                  <a:srgbClr val="FF0000"/>
                </a:solidFill>
                <a:latin typeface="+mn-ea"/>
              </a:rPr>
              <a:t>当你称赞或批评一个人时，人们不是以这一称赞或批评的正确与否作出反应，而是按照与某一个人的关系而定。应者（要好的人、无利害冲突的人、畏惧他的人）不应者表演不一样。</a:t>
            </a:r>
          </a:p>
          <a:p>
            <a:pPr>
              <a:buFontTx/>
              <a:buNone/>
            </a:pPr>
            <a:r>
              <a:rPr lang="zh-CN" altLang="en-US" sz="2400" b="1" dirty="0">
                <a:solidFill>
                  <a:srgbClr val="FF0000"/>
                </a:solidFill>
                <a:latin typeface="+mn-ea"/>
              </a:rPr>
              <a:t>   由此形成恶劣的社会风气</a:t>
            </a:r>
            <a:r>
              <a:rPr lang="en-US" altLang="zh-CN" sz="2400" b="1" dirty="0">
                <a:solidFill>
                  <a:srgbClr val="FF0000"/>
                </a:solidFill>
                <a:latin typeface="+mn-ea"/>
              </a:rPr>
              <a:t>——</a:t>
            </a:r>
            <a:r>
              <a:rPr lang="zh-CN" altLang="en-US" sz="2400" b="1" dirty="0">
                <a:solidFill>
                  <a:srgbClr val="FF0000"/>
                </a:solidFill>
                <a:latin typeface="+mn-ea"/>
              </a:rPr>
              <a:t>事修而谤兴，德高而毁来</a:t>
            </a:r>
            <a:endParaRPr lang="zh-CN" altLang="en-US" sz="2400" dirty="0"/>
          </a:p>
        </p:txBody>
      </p:sp>
      <p:sp>
        <p:nvSpPr>
          <p:cNvPr id="5" name="矩形 4"/>
          <p:cNvSpPr/>
          <p:nvPr/>
        </p:nvSpPr>
        <p:spPr>
          <a:xfrm>
            <a:off x="297369" y="260648"/>
            <a:ext cx="8640960" cy="954107"/>
          </a:xfrm>
          <a:prstGeom prst="rect">
            <a:avLst/>
          </a:prstGeom>
        </p:spPr>
        <p:txBody>
          <a:bodyPr wrap="square">
            <a:spAutoFit/>
          </a:bodyPr>
          <a:lstStyle/>
          <a:p>
            <a:pPr>
              <a:buFontTx/>
              <a:buNone/>
            </a:pPr>
            <a:r>
              <a:rPr lang="en-US" altLang="zh-CN" sz="2800" b="1" dirty="0">
                <a:latin typeface="+mn-ea"/>
              </a:rPr>
              <a:t>4</a:t>
            </a:r>
            <a:r>
              <a:rPr lang="zh-CN" altLang="en-US" sz="2800" b="1" dirty="0">
                <a:latin typeface="+mn-ea"/>
              </a:rPr>
              <a:t>、文中所举两次“语于众”的例子旨在说明什么问题？所造成的后果（危害）是什么？</a:t>
            </a:r>
            <a:endParaRPr lang="zh-CN" altLang="en-US" sz="2800" b="1" dirty="0">
              <a:latin typeface="+mn-ea"/>
            </a:endParaRPr>
          </a:p>
        </p:txBody>
      </p:sp>
    </p:spTree>
    <p:extLst>
      <p:ext uri="{BB962C8B-B14F-4D97-AF65-F5344CB8AC3E}">
        <p14:creationId xmlns:p14="http://schemas.microsoft.com/office/powerpoint/2010/main" val="104987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68313" y="0"/>
            <a:ext cx="8229600" cy="981075"/>
          </a:xfrm>
        </p:spPr>
        <p:txBody>
          <a:bodyPr>
            <a:normAutofit/>
          </a:bodyPr>
          <a:lstStyle/>
          <a:p>
            <a:r>
              <a:rPr lang="zh-CN" altLang="en-US" sz="3600" dirty="0">
                <a:ea typeface="PMingLiU" pitchFamily="18" charset="-120"/>
              </a:rPr>
              <a:t>第四段</a:t>
            </a:r>
          </a:p>
        </p:txBody>
      </p:sp>
      <p:sp>
        <p:nvSpPr>
          <p:cNvPr id="2" name="矩形 1"/>
          <p:cNvSpPr/>
          <p:nvPr/>
        </p:nvSpPr>
        <p:spPr>
          <a:xfrm>
            <a:off x="573270" y="4005064"/>
            <a:ext cx="8175194" cy="1113766"/>
          </a:xfrm>
          <a:prstGeom prst="rect">
            <a:avLst/>
          </a:prstGeom>
        </p:spPr>
        <p:txBody>
          <a:bodyPr wrap="square">
            <a:spAutoFit/>
          </a:bodyPr>
          <a:lstStyle/>
          <a:p>
            <a:pPr>
              <a:lnSpc>
                <a:spcPct val="150000"/>
              </a:lnSpc>
              <a:buFontTx/>
              <a:buNone/>
            </a:pPr>
            <a:r>
              <a:rPr lang="zh-CN" altLang="en-US" sz="2400" b="1" dirty="0">
                <a:solidFill>
                  <a:srgbClr val="FF0000"/>
                </a:solidFill>
                <a:latin typeface="+mn-ea"/>
              </a:rPr>
              <a:t>居于上位而将要有作为的人，听取我的</a:t>
            </a:r>
            <a:r>
              <a:rPr lang="zh-CN" altLang="en-US" sz="2400" b="1" dirty="0" smtClean="0">
                <a:solidFill>
                  <a:srgbClr val="FF0000"/>
                </a:solidFill>
                <a:latin typeface="+mn-ea"/>
              </a:rPr>
              <a:t>说法</a:t>
            </a:r>
            <a:r>
              <a:rPr lang="zh-CN" altLang="en-US" sz="2400" b="1" dirty="0">
                <a:solidFill>
                  <a:srgbClr val="FF0000"/>
                </a:solidFill>
                <a:latin typeface="+mn-ea"/>
              </a:rPr>
              <a:t>而记在心中，那国家就可以差不多</a:t>
            </a:r>
            <a:r>
              <a:rPr lang="zh-CN" altLang="en-US" sz="2400" b="1" dirty="0" smtClean="0">
                <a:solidFill>
                  <a:srgbClr val="FF0000"/>
                </a:solidFill>
                <a:latin typeface="+mn-ea"/>
              </a:rPr>
              <a:t>治理好</a:t>
            </a:r>
            <a:r>
              <a:rPr lang="zh-CN" altLang="en-US" sz="2400" b="1" dirty="0">
                <a:solidFill>
                  <a:srgbClr val="FF0000"/>
                </a:solidFill>
                <a:latin typeface="+mn-ea"/>
              </a:rPr>
              <a:t>了。</a:t>
            </a:r>
            <a:endParaRPr lang="zh-CN" altLang="en-US" sz="2400" b="1" dirty="0">
              <a:solidFill>
                <a:srgbClr val="FF0000"/>
              </a:solidFill>
              <a:latin typeface="+mn-ea"/>
            </a:endParaRPr>
          </a:p>
        </p:txBody>
      </p:sp>
      <p:sp>
        <p:nvSpPr>
          <p:cNvPr id="3" name="矩形 2"/>
          <p:cNvSpPr/>
          <p:nvPr/>
        </p:nvSpPr>
        <p:spPr>
          <a:xfrm>
            <a:off x="1011996" y="2060848"/>
            <a:ext cx="4572000" cy="1569660"/>
          </a:xfrm>
          <a:prstGeom prst="rect">
            <a:avLst/>
          </a:prstGeom>
        </p:spPr>
        <p:txBody>
          <a:bodyPr>
            <a:spAutoFit/>
          </a:bodyPr>
          <a:lstStyle/>
          <a:p>
            <a:r>
              <a:rPr lang="zh-CN" altLang="en-US" sz="2400" dirty="0">
                <a:solidFill>
                  <a:srgbClr val="0000FF"/>
                </a:solidFill>
                <a:latin typeface="+mn-ea"/>
              </a:rPr>
              <a:t>有作</a:t>
            </a:r>
            <a:r>
              <a:rPr lang="zh-CN" altLang="en-US" sz="2400" dirty="0" smtClean="0">
                <a:solidFill>
                  <a:srgbClr val="0000FF"/>
                </a:solidFill>
                <a:latin typeface="+mn-ea"/>
              </a:rPr>
              <a:t>： 有作为</a:t>
            </a:r>
            <a:r>
              <a:rPr lang="zh-CN" altLang="en-US" sz="2400" dirty="0">
                <a:solidFill>
                  <a:srgbClr val="0000FF"/>
                </a:solidFill>
                <a:latin typeface="+mn-ea"/>
              </a:rPr>
              <a:t>。</a:t>
            </a:r>
          </a:p>
          <a:p>
            <a:r>
              <a:rPr lang="zh-CN" altLang="en-US" sz="2400" dirty="0">
                <a:solidFill>
                  <a:srgbClr val="0000FF"/>
                </a:solidFill>
                <a:latin typeface="+mn-ea"/>
              </a:rPr>
              <a:t>存</a:t>
            </a:r>
            <a:r>
              <a:rPr lang="zh-CN" altLang="en-US" sz="2400" dirty="0" smtClean="0">
                <a:solidFill>
                  <a:srgbClr val="0000FF"/>
                </a:solidFill>
                <a:latin typeface="+mn-ea"/>
              </a:rPr>
              <a:t>：   留心</a:t>
            </a:r>
            <a:r>
              <a:rPr lang="zh-CN" altLang="en-US" sz="2400" dirty="0">
                <a:solidFill>
                  <a:srgbClr val="0000FF"/>
                </a:solidFill>
                <a:latin typeface="+mn-ea"/>
              </a:rPr>
              <a:t>、牢记。</a:t>
            </a:r>
          </a:p>
          <a:p>
            <a:r>
              <a:rPr lang="zh-CN" altLang="en-US" sz="2400" dirty="0">
                <a:solidFill>
                  <a:srgbClr val="0000FF"/>
                </a:solidFill>
                <a:latin typeface="+mn-ea"/>
              </a:rPr>
              <a:t>几</a:t>
            </a:r>
            <a:r>
              <a:rPr lang="zh-CN" altLang="en-US" sz="2400" dirty="0" smtClean="0">
                <a:solidFill>
                  <a:srgbClr val="0000FF"/>
                </a:solidFill>
                <a:latin typeface="+mn-ea"/>
              </a:rPr>
              <a:t>：   差不多</a:t>
            </a:r>
            <a:r>
              <a:rPr lang="zh-CN" altLang="en-US" sz="2400" dirty="0">
                <a:solidFill>
                  <a:srgbClr val="0000FF"/>
                </a:solidFill>
                <a:latin typeface="+mn-ea"/>
              </a:rPr>
              <a:t>。</a:t>
            </a:r>
          </a:p>
          <a:p>
            <a:r>
              <a:rPr lang="zh-CN" altLang="en-US" sz="2400" dirty="0">
                <a:solidFill>
                  <a:srgbClr val="0000FF"/>
                </a:solidFill>
                <a:latin typeface="+mn-ea"/>
              </a:rPr>
              <a:t>理</a:t>
            </a:r>
            <a:r>
              <a:rPr lang="zh-CN" altLang="en-US" sz="2400" dirty="0" smtClean="0">
                <a:solidFill>
                  <a:srgbClr val="0000FF"/>
                </a:solidFill>
                <a:latin typeface="+mn-ea"/>
              </a:rPr>
              <a:t>：   治</a:t>
            </a:r>
            <a:r>
              <a:rPr lang="zh-CN" altLang="en-US" sz="2400" dirty="0">
                <a:solidFill>
                  <a:srgbClr val="0000FF"/>
                </a:solidFill>
                <a:latin typeface="+mn-ea"/>
              </a:rPr>
              <a:t>，平定。</a:t>
            </a:r>
            <a:endParaRPr lang="zh-CN" altLang="en-US" sz="2400" dirty="0">
              <a:latin typeface="+mn-ea"/>
            </a:endParaRPr>
          </a:p>
        </p:txBody>
      </p:sp>
      <p:sp>
        <p:nvSpPr>
          <p:cNvPr id="4" name="矩形 3"/>
          <p:cNvSpPr/>
          <p:nvPr/>
        </p:nvSpPr>
        <p:spPr>
          <a:xfrm>
            <a:off x="517957" y="1168132"/>
            <a:ext cx="8352928" cy="523220"/>
          </a:xfrm>
          <a:prstGeom prst="rect">
            <a:avLst/>
          </a:prstGeom>
        </p:spPr>
        <p:txBody>
          <a:bodyPr wrap="square">
            <a:spAutoFit/>
          </a:bodyPr>
          <a:lstStyle/>
          <a:p>
            <a:pPr>
              <a:buFontTx/>
              <a:buNone/>
            </a:pPr>
            <a:r>
              <a:rPr lang="zh-CN" altLang="en-US" sz="2800" b="1" dirty="0">
                <a:latin typeface="+mn-ea"/>
              </a:rPr>
              <a:t>将</a:t>
            </a:r>
            <a:r>
              <a:rPr lang="zh-CN" altLang="en-US" sz="2800" b="1" dirty="0">
                <a:solidFill>
                  <a:srgbClr val="0000FF"/>
                </a:solidFill>
                <a:latin typeface="+mn-ea"/>
              </a:rPr>
              <a:t>有作</a:t>
            </a:r>
            <a:r>
              <a:rPr lang="zh-CN" altLang="en-US" sz="2800" b="1" dirty="0">
                <a:latin typeface="+mn-ea"/>
              </a:rPr>
              <a:t>于上者，得吾说而</a:t>
            </a:r>
            <a:r>
              <a:rPr lang="zh-CN" altLang="en-US" sz="2800" b="1" dirty="0">
                <a:solidFill>
                  <a:srgbClr val="0000FF"/>
                </a:solidFill>
                <a:latin typeface="+mn-ea"/>
              </a:rPr>
              <a:t>存</a:t>
            </a:r>
            <a:r>
              <a:rPr lang="zh-CN" altLang="en-US" sz="2800" b="1" dirty="0">
                <a:latin typeface="+mn-ea"/>
              </a:rPr>
              <a:t>之，其国家</a:t>
            </a:r>
            <a:r>
              <a:rPr lang="zh-CN" altLang="en-US" sz="2800" b="1" dirty="0" smtClean="0">
                <a:latin typeface="+mn-ea"/>
              </a:rPr>
              <a:t>可</a:t>
            </a:r>
            <a:r>
              <a:rPr lang="zh-CN" altLang="en-US" sz="2800" b="1" dirty="0" smtClean="0">
                <a:solidFill>
                  <a:srgbClr val="0000FF"/>
                </a:solidFill>
                <a:latin typeface="+mn-ea"/>
              </a:rPr>
              <a:t>几</a:t>
            </a:r>
            <a:r>
              <a:rPr lang="zh-CN" altLang="en-US" sz="2800" b="1" dirty="0">
                <a:latin typeface="+mn-ea"/>
              </a:rPr>
              <a:t>而</a:t>
            </a:r>
            <a:r>
              <a:rPr lang="zh-CN" altLang="en-US" sz="2800" b="1" dirty="0">
                <a:solidFill>
                  <a:srgbClr val="0000FF"/>
                </a:solidFill>
                <a:latin typeface="+mn-ea"/>
              </a:rPr>
              <a:t>理</a:t>
            </a:r>
            <a:r>
              <a:rPr lang="zh-CN" altLang="en-US" sz="2800" b="1" dirty="0">
                <a:latin typeface="+mn-ea"/>
              </a:rPr>
              <a:t>欤。</a:t>
            </a:r>
            <a:endParaRPr lang="zh-CN" altLang="en-US" sz="2800" b="1" dirty="0">
              <a:latin typeface="+mn-ea"/>
            </a:endParaRPr>
          </a:p>
        </p:txBody>
      </p:sp>
    </p:spTree>
    <p:extLst>
      <p:ext uri="{BB962C8B-B14F-4D97-AF65-F5344CB8AC3E}">
        <p14:creationId xmlns:p14="http://schemas.microsoft.com/office/powerpoint/2010/main" val="149915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67544" y="0"/>
            <a:ext cx="8229600" cy="1143000"/>
          </a:xfrm>
        </p:spPr>
        <p:txBody>
          <a:bodyPr>
            <a:normAutofit/>
          </a:bodyPr>
          <a:lstStyle/>
          <a:p>
            <a:r>
              <a:rPr lang="zh-CN" altLang="en-US" sz="3200" dirty="0">
                <a:ea typeface="PMingLiU" pitchFamily="18" charset="-120"/>
              </a:rPr>
              <a:t>第四段段意</a:t>
            </a:r>
          </a:p>
        </p:txBody>
      </p:sp>
      <p:sp>
        <p:nvSpPr>
          <p:cNvPr id="77827" name="Rectangle 3"/>
          <p:cNvSpPr>
            <a:spLocks noGrp="1" noChangeArrowheads="1"/>
          </p:cNvSpPr>
          <p:nvPr>
            <p:ph type="body" idx="1"/>
          </p:nvPr>
        </p:nvSpPr>
        <p:spPr>
          <a:xfrm>
            <a:off x="467544" y="2060848"/>
            <a:ext cx="7848600" cy="4105275"/>
          </a:xfrm>
        </p:spPr>
        <p:txBody>
          <a:bodyPr>
            <a:normAutofit/>
          </a:bodyPr>
          <a:lstStyle/>
          <a:p>
            <a:pPr>
              <a:lnSpc>
                <a:spcPct val="150000"/>
              </a:lnSpc>
              <a:buFontTx/>
              <a:buNone/>
            </a:pPr>
            <a:r>
              <a:rPr lang="zh-CN" altLang="en-US" sz="2400" b="1" dirty="0" smtClean="0">
                <a:latin typeface="+mn-ea"/>
              </a:rPr>
              <a:t>      韩愈</a:t>
            </a:r>
            <a:r>
              <a:rPr lang="zh-CN" altLang="en-US" sz="2400" b="1" dirty="0">
                <a:latin typeface="+mn-ea"/>
              </a:rPr>
              <a:t>把希望寄托在“将有作于上者”，即统治集团中有所作为的领导者，要他们破除世俗的偏见，不以社会的毁誉取人。这表达了韩愈个人的愿望，也表达了以他为代表的依靠自己的努力而奋斗进取的下层知识分子的愿望。</a:t>
            </a:r>
          </a:p>
        </p:txBody>
      </p:sp>
      <p:sp>
        <p:nvSpPr>
          <p:cNvPr id="2" name="矩形 1"/>
          <p:cNvSpPr/>
          <p:nvPr/>
        </p:nvSpPr>
        <p:spPr>
          <a:xfrm>
            <a:off x="683567" y="1052736"/>
            <a:ext cx="1988045" cy="437043"/>
          </a:xfrm>
          <a:prstGeom prst="rect">
            <a:avLst/>
          </a:prstGeom>
        </p:spPr>
        <p:txBody>
          <a:bodyPr wrap="none">
            <a:spAutoFit/>
          </a:bodyPr>
          <a:lstStyle/>
          <a:p>
            <a:pPr algn="ctr">
              <a:lnSpc>
                <a:spcPct val="80000"/>
              </a:lnSpc>
              <a:buFontTx/>
              <a:buNone/>
            </a:pPr>
            <a:r>
              <a:rPr lang="zh-CN" altLang="en-US" sz="2800" b="1" dirty="0">
                <a:solidFill>
                  <a:srgbClr val="FF0000"/>
                </a:solidFill>
                <a:latin typeface="+mn-ea"/>
              </a:rPr>
              <a:t>作论的缘由</a:t>
            </a:r>
            <a:endParaRPr lang="zh-CN" altLang="en-US" sz="2800" b="1" dirty="0">
              <a:solidFill>
                <a:srgbClr val="FF0000"/>
              </a:solidFill>
              <a:latin typeface="+mn-ea"/>
            </a:endParaRPr>
          </a:p>
        </p:txBody>
      </p:sp>
    </p:spTree>
    <p:extLst>
      <p:ext uri="{BB962C8B-B14F-4D97-AF65-F5344CB8AC3E}">
        <p14:creationId xmlns:p14="http://schemas.microsoft.com/office/powerpoint/2010/main" val="17396066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77827">
                                            <p:txEl>
                                              <p:pRg st="0" end="0"/>
                                            </p:txEl>
                                          </p:spTgt>
                                        </p:tgtEl>
                                        <p:attrNameLst>
                                          <p:attrName>style.visibility</p:attrName>
                                        </p:attrNameLst>
                                      </p:cBhvr>
                                      <p:to>
                                        <p:strVal val="visible"/>
                                      </p:to>
                                    </p:set>
                                    <p:animEffect transition="in" filter="randombar(horizontal)">
                                      <p:cBhvr>
                                        <p:cTn id="13" dur="500"/>
                                        <p:tgtEl>
                                          <p:spTgt spid="778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zh-CN" b="1">
                <a:solidFill>
                  <a:srgbClr val="FF0000"/>
                </a:solidFill>
                <a:ea typeface="PMingLiU" pitchFamily="18" charset="-120"/>
              </a:rPr>
              <a:t>《</a:t>
            </a:r>
            <a:r>
              <a:rPr lang="zh-CN" altLang="en-US" b="1">
                <a:solidFill>
                  <a:srgbClr val="FF0000"/>
                </a:solidFill>
                <a:ea typeface="PMingLiU" pitchFamily="18" charset="-120"/>
              </a:rPr>
              <a:t>原毁</a:t>
            </a:r>
            <a:r>
              <a:rPr lang="en-US" altLang="zh-CN" b="1">
                <a:solidFill>
                  <a:srgbClr val="FF0000"/>
                </a:solidFill>
                <a:ea typeface="PMingLiU" pitchFamily="18" charset="-120"/>
              </a:rPr>
              <a:t>》</a:t>
            </a:r>
            <a:r>
              <a:rPr lang="zh-CN" altLang="en-US" b="1">
                <a:solidFill>
                  <a:srgbClr val="FF0000"/>
                </a:solidFill>
                <a:ea typeface="PMingLiU" pitchFamily="18" charset="-120"/>
              </a:rPr>
              <a:t>脉络</a:t>
            </a:r>
          </a:p>
        </p:txBody>
      </p:sp>
      <p:sp>
        <p:nvSpPr>
          <p:cNvPr id="80899" name="Rectangle 3"/>
          <p:cNvSpPr>
            <a:spLocks noGrp="1" noChangeArrowheads="1"/>
          </p:cNvSpPr>
          <p:nvPr>
            <p:ph type="body" idx="1"/>
          </p:nvPr>
        </p:nvSpPr>
        <p:spPr>
          <a:xfrm>
            <a:off x="457200" y="1700213"/>
            <a:ext cx="8686800" cy="4525962"/>
          </a:xfrm>
        </p:spPr>
        <p:txBody>
          <a:bodyPr>
            <a:normAutofit/>
          </a:bodyPr>
          <a:lstStyle/>
          <a:p>
            <a:pPr marL="812800" indent="-812800">
              <a:lnSpc>
                <a:spcPct val="90000"/>
              </a:lnSpc>
              <a:buFontTx/>
              <a:buNone/>
            </a:pPr>
            <a:r>
              <a:rPr lang="zh-CN" altLang="en-US" b="1" dirty="0">
                <a:latin typeface="+mn-ea"/>
              </a:rPr>
              <a:t>第一段：古之君子待人待己的态度     </a:t>
            </a:r>
          </a:p>
          <a:p>
            <a:pPr marL="812800" indent="-812800">
              <a:lnSpc>
                <a:spcPct val="90000"/>
              </a:lnSpc>
              <a:buFontTx/>
              <a:buNone/>
            </a:pPr>
            <a:r>
              <a:rPr lang="zh-CN" altLang="en-US" b="1" dirty="0">
                <a:latin typeface="+mn-ea"/>
              </a:rPr>
              <a:t>第二段：今之君子待人待己的态度       </a:t>
            </a:r>
          </a:p>
          <a:p>
            <a:pPr marL="812800" indent="-812800">
              <a:lnSpc>
                <a:spcPct val="90000"/>
              </a:lnSpc>
              <a:buFontTx/>
              <a:buNone/>
            </a:pPr>
            <a:r>
              <a:rPr lang="zh-CN" altLang="en-US" b="1" dirty="0">
                <a:latin typeface="+mn-ea"/>
              </a:rPr>
              <a:t>第三段：揭示“毁”的社会根源及危害</a:t>
            </a:r>
          </a:p>
          <a:p>
            <a:pPr marL="812800" indent="-812800">
              <a:lnSpc>
                <a:spcPct val="90000"/>
              </a:lnSpc>
              <a:buFontTx/>
              <a:buNone/>
            </a:pPr>
            <a:r>
              <a:rPr lang="zh-CN" altLang="en-US" b="1" dirty="0">
                <a:latin typeface="+mn-ea"/>
              </a:rPr>
              <a:t>           </a:t>
            </a:r>
            <a:r>
              <a:rPr lang="zh-CN" altLang="en-US" b="1" dirty="0" smtClean="0">
                <a:latin typeface="+mn-ea"/>
              </a:rPr>
              <a:t>根源</a:t>
            </a:r>
            <a:r>
              <a:rPr lang="en-US" altLang="zh-CN" b="1" dirty="0">
                <a:latin typeface="+mn-ea"/>
              </a:rPr>
              <a:t>——</a:t>
            </a:r>
            <a:r>
              <a:rPr lang="zh-CN" altLang="en-US" b="1" dirty="0">
                <a:latin typeface="+mn-ea"/>
              </a:rPr>
              <a:t>怠与忌</a:t>
            </a:r>
          </a:p>
          <a:p>
            <a:pPr marL="812800" indent="-812800">
              <a:lnSpc>
                <a:spcPct val="90000"/>
              </a:lnSpc>
              <a:buFontTx/>
              <a:buNone/>
            </a:pPr>
            <a:r>
              <a:rPr lang="zh-CN" altLang="en-US" b="1" dirty="0">
                <a:latin typeface="+mn-ea"/>
              </a:rPr>
              <a:t>           </a:t>
            </a:r>
            <a:r>
              <a:rPr lang="zh-CN" altLang="en-US" b="1" dirty="0" smtClean="0">
                <a:latin typeface="+mn-ea"/>
              </a:rPr>
              <a:t>危害</a:t>
            </a:r>
            <a:r>
              <a:rPr lang="en-US" altLang="zh-CN" b="1" dirty="0">
                <a:latin typeface="+mn-ea"/>
              </a:rPr>
              <a:t>——</a:t>
            </a:r>
            <a:r>
              <a:rPr lang="zh-CN" altLang="en-US" b="1" dirty="0">
                <a:latin typeface="+mn-ea"/>
              </a:rPr>
              <a:t>事修而谤兴，德高而毁来</a:t>
            </a:r>
          </a:p>
          <a:p>
            <a:pPr marL="812800" indent="-812800">
              <a:lnSpc>
                <a:spcPct val="90000"/>
              </a:lnSpc>
              <a:buFontTx/>
              <a:buNone/>
            </a:pPr>
            <a:endParaRPr lang="zh-CN" altLang="en-US" b="1" dirty="0">
              <a:latin typeface="+mn-ea"/>
            </a:endParaRPr>
          </a:p>
          <a:p>
            <a:pPr marL="812800" indent="-812800">
              <a:lnSpc>
                <a:spcPct val="90000"/>
              </a:lnSpc>
              <a:buFontTx/>
              <a:buNone/>
            </a:pPr>
            <a:r>
              <a:rPr lang="zh-CN" altLang="en-US" b="1" dirty="0">
                <a:latin typeface="+mn-ea"/>
              </a:rPr>
              <a:t>第四段：写作意图及改变这种风气的殷切愿望</a:t>
            </a:r>
          </a:p>
          <a:p>
            <a:pPr marL="812800" indent="-812800">
              <a:lnSpc>
                <a:spcPct val="90000"/>
              </a:lnSpc>
              <a:buFontTx/>
              <a:buNone/>
            </a:pPr>
            <a:r>
              <a:rPr lang="zh-CN" altLang="en-US" b="1" dirty="0">
                <a:latin typeface="+mn-ea"/>
              </a:rPr>
              <a:t>              （论“毁”与“国治”）</a:t>
            </a:r>
          </a:p>
        </p:txBody>
      </p:sp>
      <p:sp>
        <p:nvSpPr>
          <p:cNvPr id="80900" name="Text Box 4"/>
          <p:cNvSpPr txBox="1">
            <a:spLocks noChangeArrowheads="1"/>
          </p:cNvSpPr>
          <p:nvPr/>
        </p:nvSpPr>
        <p:spPr bwMode="auto">
          <a:xfrm>
            <a:off x="7092950" y="1944688"/>
            <a:ext cx="1809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FF0000"/>
                </a:solidFill>
                <a:ea typeface="PMingLiU" pitchFamily="18" charset="-120"/>
              </a:rPr>
              <a:t>对比论证</a:t>
            </a:r>
          </a:p>
        </p:txBody>
      </p:sp>
      <p:sp>
        <p:nvSpPr>
          <p:cNvPr id="80901" name="Text Box 5"/>
          <p:cNvSpPr txBox="1">
            <a:spLocks noChangeArrowheads="1"/>
          </p:cNvSpPr>
          <p:nvPr/>
        </p:nvSpPr>
        <p:spPr bwMode="auto">
          <a:xfrm flipH="1">
            <a:off x="7092950" y="4365625"/>
            <a:ext cx="2051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FF0000"/>
                </a:solidFill>
                <a:ea typeface="PMingLiU" pitchFamily="18" charset="-120"/>
              </a:rPr>
              <a:t>举例论证</a:t>
            </a:r>
          </a:p>
        </p:txBody>
      </p:sp>
      <p:sp>
        <p:nvSpPr>
          <p:cNvPr id="80902" name="AutoShape 6"/>
          <p:cNvSpPr>
            <a:spLocks/>
          </p:cNvSpPr>
          <p:nvPr/>
        </p:nvSpPr>
        <p:spPr bwMode="auto">
          <a:xfrm>
            <a:off x="6804025" y="1916113"/>
            <a:ext cx="71438" cy="719137"/>
          </a:xfrm>
          <a:prstGeom prst="rightBrace">
            <a:avLst>
              <a:gd name="adj1" fmla="val 8388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471425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Effect transition="in" filter="randombar(horizontal)">
                                      <p:cBhvr>
                                        <p:cTn id="7" dur="500"/>
                                        <p:tgtEl>
                                          <p:spTgt spid="808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0899">
                                            <p:txEl>
                                              <p:pRg st="1" end="1"/>
                                            </p:txEl>
                                          </p:spTgt>
                                        </p:tgtEl>
                                        <p:attrNameLst>
                                          <p:attrName>style.visibility</p:attrName>
                                        </p:attrNameLst>
                                      </p:cBhvr>
                                      <p:to>
                                        <p:strVal val="visible"/>
                                      </p:to>
                                    </p:set>
                                    <p:animEffect transition="in" filter="randombar(horizontal)">
                                      <p:cBhvr>
                                        <p:cTn id="12" dur="500"/>
                                        <p:tgtEl>
                                          <p:spTgt spid="808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0899">
                                            <p:txEl>
                                              <p:pRg st="2" end="2"/>
                                            </p:txEl>
                                          </p:spTgt>
                                        </p:tgtEl>
                                        <p:attrNameLst>
                                          <p:attrName>style.visibility</p:attrName>
                                        </p:attrNameLst>
                                      </p:cBhvr>
                                      <p:to>
                                        <p:strVal val="visible"/>
                                      </p:to>
                                    </p:set>
                                    <p:animEffect transition="in" filter="randombar(horizontal)">
                                      <p:cBhvr>
                                        <p:cTn id="17" dur="500"/>
                                        <p:tgtEl>
                                          <p:spTgt spid="808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0899">
                                            <p:txEl>
                                              <p:pRg st="3" end="3"/>
                                            </p:txEl>
                                          </p:spTgt>
                                        </p:tgtEl>
                                        <p:attrNameLst>
                                          <p:attrName>style.visibility</p:attrName>
                                        </p:attrNameLst>
                                      </p:cBhvr>
                                      <p:to>
                                        <p:strVal val="visible"/>
                                      </p:to>
                                    </p:set>
                                    <p:animEffect transition="in" filter="randombar(horizontal)">
                                      <p:cBhvr>
                                        <p:cTn id="22" dur="500"/>
                                        <p:tgtEl>
                                          <p:spTgt spid="808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80899">
                                            <p:txEl>
                                              <p:pRg st="4" end="4"/>
                                            </p:txEl>
                                          </p:spTgt>
                                        </p:tgtEl>
                                        <p:attrNameLst>
                                          <p:attrName>style.visibility</p:attrName>
                                        </p:attrNameLst>
                                      </p:cBhvr>
                                      <p:to>
                                        <p:strVal val="visible"/>
                                      </p:to>
                                    </p:set>
                                    <p:animEffect transition="in" filter="randombar(horizontal)">
                                      <p:cBhvr>
                                        <p:cTn id="27" dur="500"/>
                                        <p:tgtEl>
                                          <p:spTgt spid="808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80899">
                                            <p:txEl>
                                              <p:pRg st="6" end="6"/>
                                            </p:txEl>
                                          </p:spTgt>
                                        </p:tgtEl>
                                        <p:attrNameLst>
                                          <p:attrName>style.visibility</p:attrName>
                                        </p:attrNameLst>
                                      </p:cBhvr>
                                      <p:to>
                                        <p:strVal val="visible"/>
                                      </p:to>
                                    </p:set>
                                    <p:animEffect transition="in" filter="randombar(horizontal)">
                                      <p:cBhvr>
                                        <p:cTn id="32" dur="500"/>
                                        <p:tgtEl>
                                          <p:spTgt spid="80899">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80899">
                                            <p:txEl>
                                              <p:pRg st="7" end="7"/>
                                            </p:txEl>
                                          </p:spTgt>
                                        </p:tgtEl>
                                        <p:attrNameLst>
                                          <p:attrName>style.visibility</p:attrName>
                                        </p:attrNameLst>
                                      </p:cBhvr>
                                      <p:to>
                                        <p:strVal val="visible"/>
                                      </p:to>
                                    </p:set>
                                    <p:animEffect transition="in" filter="randombar(horizontal)">
                                      <p:cBhvr>
                                        <p:cTn id="37" dur="500"/>
                                        <p:tgtEl>
                                          <p:spTgt spid="80899">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6" presetClass="entr" presetSubtype="0" fill="hold" grpId="0" nodeType="clickEffect">
                                  <p:stCondLst>
                                    <p:cond delay="0"/>
                                  </p:stCondLst>
                                  <p:childTnLst>
                                    <p:set>
                                      <p:cBhvr>
                                        <p:cTn id="41" dur="1" fill="hold">
                                          <p:stCondLst>
                                            <p:cond delay="0"/>
                                          </p:stCondLst>
                                        </p:cTn>
                                        <p:tgtEl>
                                          <p:spTgt spid="80900"/>
                                        </p:tgtEl>
                                        <p:attrNameLst>
                                          <p:attrName>style.visibility</p:attrName>
                                        </p:attrNameLst>
                                      </p:cBhvr>
                                      <p:to>
                                        <p:strVal val="visible"/>
                                      </p:to>
                                    </p:set>
                                    <p:animEffect transition="in" filter="wipe(down)">
                                      <p:cBhvr>
                                        <p:cTn id="42" dur="580">
                                          <p:stCondLst>
                                            <p:cond delay="0"/>
                                          </p:stCondLst>
                                        </p:cTn>
                                        <p:tgtEl>
                                          <p:spTgt spid="80900"/>
                                        </p:tgtEl>
                                      </p:cBhvr>
                                    </p:animEffect>
                                    <p:anim calcmode="lin" valueType="num">
                                      <p:cBhvr>
                                        <p:cTn id="43" dur="1822" tmFilter="0,0; 0.14,0.36; 0.43,0.73; 0.71,0.91; 1.0,1.0">
                                          <p:stCondLst>
                                            <p:cond delay="0"/>
                                          </p:stCondLst>
                                        </p:cTn>
                                        <p:tgtEl>
                                          <p:spTgt spid="80900"/>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80900"/>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80900"/>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80900"/>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80900"/>
                                        </p:tgtEl>
                                        <p:attrNameLst>
                                          <p:attrName>ppt_y</p:attrName>
                                        </p:attrNameLst>
                                      </p:cBhvr>
                                      <p:tavLst>
                                        <p:tav tm="0" fmla="#ppt_y-sin(pi*$)/81">
                                          <p:val>
                                            <p:fltVal val="0"/>
                                          </p:val>
                                        </p:tav>
                                        <p:tav tm="100000">
                                          <p:val>
                                            <p:fltVal val="1"/>
                                          </p:val>
                                        </p:tav>
                                      </p:tavLst>
                                    </p:anim>
                                    <p:animScale>
                                      <p:cBhvr>
                                        <p:cTn id="48" dur="26">
                                          <p:stCondLst>
                                            <p:cond delay="650"/>
                                          </p:stCondLst>
                                        </p:cTn>
                                        <p:tgtEl>
                                          <p:spTgt spid="80900"/>
                                        </p:tgtEl>
                                      </p:cBhvr>
                                      <p:to x="100000" y="60000"/>
                                    </p:animScale>
                                    <p:animScale>
                                      <p:cBhvr>
                                        <p:cTn id="49" dur="166" decel="50000">
                                          <p:stCondLst>
                                            <p:cond delay="676"/>
                                          </p:stCondLst>
                                        </p:cTn>
                                        <p:tgtEl>
                                          <p:spTgt spid="80900"/>
                                        </p:tgtEl>
                                      </p:cBhvr>
                                      <p:to x="100000" y="100000"/>
                                    </p:animScale>
                                    <p:animScale>
                                      <p:cBhvr>
                                        <p:cTn id="50" dur="26">
                                          <p:stCondLst>
                                            <p:cond delay="1312"/>
                                          </p:stCondLst>
                                        </p:cTn>
                                        <p:tgtEl>
                                          <p:spTgt spid="80900"/>
                                        </p:tgtEl>
                                      </p:cBhvr>
                                      <p:to x="100000" y="80000"/>
                                    </p:animScale>
                                    <p:animScale>
                                      <p:cBhvr>
                                        <p:cTn id="51" dur="166" decel="50000">
                                          <p:stCondLst>
                                            <p:cond delay="1338"/>
                                          </p:stCondLst>
                                        </p:cTn>
                                        <p:tgtEl>
                                          <p:spTgt spid="80900"/>
                                        </p:tgtEl>
                                      </p:cBhvr>
                                      <p:to x="100000" y="100000"/>
                                    </p:animScale>
                                    <p:animScale>
                                      <p:cBhvr>
                                        <p:cTn id="52" dur="26">
                                          <p:stCondLst>
                                            <p:cond delay="1642"/>
                                          </p:stCondLst>
                                        </p:cTn>
                                        <p:tgtEl>
                                          <p:spTgt spid="80900"/>
                                        </p:tgtEl>
                                      </p:cBhvr>
                                      <p:to x="100000" y="90000"/>
                                    </p:animScale>
                                    <p:animScale>
                                      <p:cBhvr>
                                        <p:cTn id="53" dur="166" decel="50000">
                                          <p:stCondLst>
                                            <p:cond delay="1668"/>
                                          </p:stCondLst>
                                        </p:cTn>
                                        <p:tgtEl>
                                          <p:spTgt spid="80900"/>
                                        </p:tgtEl>
                                      </p:cBhvr>
                                      <p:to x="100000" y="100000"/>
                                    </p:animScale>
                                    <p:animScale>
                                      <p:cBhvr>
                                        <p:cTn id="54" dur="26">
                                          <p:stCondLst>
                                            <p:cond delay="1808"/>
                                          </p:stCondLst>
                                        </p:cTn>
                                        <p:tgtEl>
                                          <p:spTgt spid="80900"/>
                                        </p:tgtEl>
                                      </p:cBhvr>
                                      <p:to x="100000" y="95000"/>
                                    </p:animScale>
                                    <p:animScale>
                                      <p:cBhvr>
                                        <p:cTn id="55" dur="166" decel="50000">
                                          <p:stCondLst>
                                            <p:cond delay="1834"/>
                                          </p:stCondLst>
                                        </p:cTn>
                                        <p:tgtEl>
                                          <p:spTgt spid="80900"/>
                                        </p:tgtEl>
                                      </p:cBhvr>
                                      <p:to x="100000" y="100000"/>
                                    </p:animScale>
                                  </p:childTnLst>
                                </p:cTn>
                              </p:par>
                            </p:childTnLst>
                          </p:cTn>
                        </p:par>
                      </p:childTnLst>
                    </p:cTn>
                  </p:par>
                  <p:par>
                    <p:cTn id="56" fill="hold" nodeType="clickPar">
                      <p:stCondLst>
                        <p:cond delay="indefinite"/>
                      </p:stCondLst>
                      <p:childTnLst>
                        <p:par>
                          <p:cTn id="57" fill="hold" nodeType="withGroup">
                            <p:stCondLst>
                              <p:cond delay="0"/>
                            </p:stCondLst>
                            <p:childTnLst>
                              <p:par>
                                <p:cTn id="58" presetID="26" presetClass="entr" presetSubtype="0" fill="hold" grpId="0" nodeType="clickEffect">
                                  <p:stCondLst>
                                    <p:cond delay="0"/>
                                  </p:stCondLst>
                                  <p:childTnLst>
                                    <p:set>
                                      <p:cBhvr>
                                        <p:cTn id="59" dur="1" fill="hold">
                                          <p:stCondLst>
                                            <p:cond delay="0"/>
                                          </p:stCondLst>
                                        </p:cTn>
                                        <p:tgtEl>
                                          <p:spTgt spid="80901"/>
                                        </p:tgtEl>
                                        <p:attrNameLst>
                                          <p:attrName>style.visibility</p:attrName>
                                        </p:attrNameLst>
                                      </p:cBhvr>
                                      <p:to>
                                        <p:strVal val="visible"/>
                                      </p:to>
                                    </p:set>
                                    <p:animEffect transition="in" filter="wipe(down)">
                                      <p:cBhvr>
                                        <p:cTn id="60" dur="580">
                                          <p:stCondLst>
                                            <p:cond delay="0"/>
                                          </p:stCondLst>
                                        </p:cTn>
                                        <p:tgtEl>
                                          <p:spTgt spid="80901"/>
                                        </p:tgtEl>
                                      </p:cBhvr>
                                    </p:animEffect>
                                    <p:anim calcmode="lin" valueType="num">
                                      <p:cBhvr>
                                        <p:cTn id="61" dur="1822" tmFilter="0,0; 0.14,0.36; 0.43,0.73; 0.71,0.91; 1.0,1.0">
                                          <p:stCondLst>
                                            <p:cond delay="0"/>
                                          </p:stCondLst>
                                        </p:cTn>
                                        <p:tgtEl>
                                          <p:spTgt spid="80901"/>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80901"/>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80901"/>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80901"/>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80901"/>
                                        </p:tgtEl>
                                        <p:attrNameLst>
                                          <p:attrName>ppt_y</p:attrName>
                                        </p:attrNameLst>
                                      </p:cBhvr>
                                      <p:tavLst>
                                        <p:tav tm="0" fmla="#ppt_y-sin(pi*$)/81">
                                          <p:val>
                                            <p:fltVal val="0"/>
                                          </p:val>
                                        </p:tav>
                                        <p:tav tm="100000">
                                          <p:val>
                                            <p:fltVal val="1"/>
                                          </p:val>
                                        </p:tav>
                                      </p:tavLst>
                                    </p:anim>
                                    <p:animScale>
                                      <p:cBhvr>
                                        <p:cTn id="66" dur="26">
                                          <p:stCondLst>
                                            <p:cond delay="650"/>
                                          </p:stCondLst>
                                        </p:cTn>
                                        <p:tgtEl>
                                          <p:spTgt spid="80901"/>
                                        </p:tgtEl>
                                      </p:cBhvr>
                                      <p:to x="100000" y="60000"/>
                                    </p:animScale>
                                    <p:animScale>
                                      <p:cBhvr>
                                        <p:cTn id="67" dur="166" decel="50000">
                                          <p:stCondLst>
                                            <p:cond delay="676"/>
                                          </p:stCondLst>
                                        </p:cTn>
                                        <p:tgtEl>
                                          <p:spTgt spid="80901"/>
                                        </p:tgtEl>
                                      </p:cBhvr>
                                      <p:to x="100000" y="100000"/>
                                    </p:animScale>
                                    <p:animScale>
                                      <p:cBhvr>
                                        <p:cTn id="68" dur="26">
                                          <p:stCondLst>
                                            <p:cond delay="1312"/>
                                          </p:stCondLst>
                                        </p:cTn>
                                        <p:tgtEl>
                                          <p:spTgt spid="80901"/>
                                        </p:tgtEl>
                                      </p:cBhvr>
                                      <p:to x="100000" y="80000"/>
                                    </p:animScale>
                                    <p:animScale>
                                      <p:cBhvr>
                                        <p:cTn id="69" dur="166" decel="50000">
                                          <p:stCondLst>
                                            <p:cond delay="1338"/>
                                          </p:stCondLst>
                                        </p:cTn>
                                        <p:tgtEl>
                                          <p:spTgt spid="80901"/>
                                        </p:tgtEl>
                                      </p:cBhvr>
                                      <p:to x="100000" y="100000"/>
                                    </p:animScale>
                                    <p:animScale>
                                      <p:cBhvr>
                                        <p:cTn id="70" dur="26">
                                          <p:stCondLst>
                                            <p:cond delay="1642"/>
                                          </p:stCondLst>
                                        </p:cTn>
                                        <p:tgtEl>
                                          <p:spTgt spid="80901"/>
                                        </p:tgtEl>
                                      </p:cBhvr>
                                      <p:to x="100000" y="90000"/>
                                    </p:animScale>
                                    <p:animScale>
                                      <p:cBhvr>
                                        <p:cTn id="71" dur="166" decel="50000">
                                          <p:stCondLst>
                                            <p:cond delay="1668"/>
                                          </p:stCondLst>
                                        </p:cTn>
                                        <p:tgtEl>
                                          <p:spTgt spid="80901"/>
                                        </p:tgtEl>
                                      </p:cBhvr>
                                      <p:to x="100000" y="100000"/>
                                    </p:animScale>
                                    <p:animScale>
                                      <p:cBhvr>
                                        <p:cTn id="72" dur="26">
                                          <p:stCondLst>
                                            <p:cond delay="1808"/>
                                          </p:stCondLst>
                                        </p:cTn>
                                        <p:tgtEl>
                                          <p:spTgt spid="80901"/>
                                        </p:tgtEl>
                                      </p:cBhvr>
                                      <p:to x="100000" y="95000"/>
                                    </p:animScale>
                                    <p:animScale>
                                      <p:cBhvr>
                                        <p:cTn id="73" dur="166" decel="50000">
                                          <p:stCondLst>
                                            <p:cond delay="1834"/>
                                          </p:stCondLst>
                                        </p:cTn>
                                        <p:tgtEl>
                                          <p:spTgt spid="8090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P spid="80900" grpId="0"/>
      <p:bldP spid="8090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79388" y="0"/>
            <a:ext cx="8796337" cy="1700213"/>
          </a:xfrm>
        </p:spPr>
        <p:txBody>
          <a:bodyPr>
            <a:normAutofit/>
          </a:bodyPr>
          <a:lstStyle/>
          <a:p>
            <a:pPr algn="l"/>
            <a:r>
              <a:rPr lang="zh-CN" altLang="en-US" sz="2800" b="1" dirty="0">
                <a:latin typeface="+mn-ea"/>
                <a:ea typeface="+mn-ea"/>
              </a:rPr>
              <a:t>本文的中心论文是在第三段，那么，文章为什么要从“古之君子”说起，它与中心论点又有什么内在关联？</a:t>
            </a:r>
          </a:p>
        </p:txBody>
      </p:sp>
      <p:sp>
        <p:nvSpPr>
          <p:cNvPr id="82947" name="Rectangle 3"/>
          <p:cNvSpPr>
            <a:spLocks noGrp="1" noChangeArrowheads="1"/>
          </p:cNvSpPr>
          <p:nvPr>
            <p:ph type="body" idx="1"/>
          </p:nvPr>
        </p:nvSpPr>
        <p:spPr>
          <a:xfrm>
            <a:off x="179388" y="1700213"/>
            <a:ext cx="8640762" cy="5545137"/>
          </a:xfrm>
        </p:spPr>
        <p:txBody>
          <a:bodyPr>
            <a:normAutofit/>
          </a:bodyPr>
          <a:lstStyle/>
          <a:p>
            <a:pPr>
              <a:lnSpc>
                <a:spcPct val="150000"/>
              </a:lnSpc>
              <a:buFontTx/>
              <a:buNone/>
            </a:pPr>
            <a:r>
              <a:rPr lang="zh-CN" altLang="en-US" sz="2400" dirty="0" smtClean="0">
                <a:latin typeface="+mn-ea"/>
              </a:rPr>
              <a:t>        先</a:t>
            </a:r>
            <a:r>
              <a:rPr lang="zh-CN" altLang="en-US" sz="2400" dirty="0">
                <a:latin typeface="+mn-ea"/>
              </a:rPr>
              <a:t>从“古之君子”谈起，远远写来，却又处处</a:t>
            </a:r>
            <a:r>
              <a:rPr lang="zh-CN" altLang="en-US" sz="2400" dirty="0">
                <a:solidFill>
                  <a:srgbClr val="FF0000"/>
                </a:solidFill>
                <a:latin typeface="+mn-ea"/>
              </a:rPr>
              <a:t>暗扣“毁”不兴的缘由</a:t>
            </a:r>
            <a:r>
              <a:rPr lang="zh-CN" altLang="en-US" sz="2400" dirty="0">
                <a:latin typeface="+mn-ea"/>
              </a:rPr>
              <a:t>。躬自厚薄责于人树起丰碑。</a:t>
            </a:r>
          </a:p>
          <a:p>
            <a:pPr>
              <a:lnSpc>
                <a:spcPct val="150000"/>
              </a:lnSpc>
              <a:buFontTx/>
              <a:buNone/>
            </a:pPr>
            <a:r>
              <a:rPr lang="zh-CN" altLang="en-US" sz="2400" dirty="0" smtClean="0">
                <a:latin typeface="+mn-ea"/>
              </a:rPr>
              <a:t>      “</a:t>
            </a:r>
            <a:r>
              <a:rPr lang="zh-CN" altLang="en-US" sz="2400" dirty="0">
                <a:latin typeface="+mn-ea"/>
              </a:rPr>
              <a:t>今之君子则不然”仍未涉及“毁”，但在对他们言论的描摹上，字字句句</a:t>
            </a:r>
            <a:r>
              <a:rPr lang="zh-CN" altLang="en-US" sz="2400" dirty="0">
                <a:solidFill>
                  <a:srgbClr val="FF0000"/>
                </a:solidFill>
                <a:latin typeface="+mn-ea"/>
              </a:rPr>
              <a:t>扣在“原毁”的轨迹上</a:t>
            </a:r>
            <a:r>
              <a:rPr lang="zh-CN" altLang="en-US" sz="2400" dirty="0">
                <a:latin typeface="+mn-ea"/>
              </a:rPr>
              <a:t>。</a:t>
            </a:r>
          </a:p>
          <a:p>
            <a:pPr>
              <a:lnSpc>
                <a:spcPct val="150000"/>
              </a:lnSpc>
              <a:buFontTx/>
              <a:buNone/>
            </a:pPr>
            <a:r>
              <a:rPr lang="zh-CN" altLang="en-US" sz="2400" dirty="0" smtClean="0">
                <a:solidFill>
                  <a:srgbClr val="FF0000"/>
                </a:solidFill>
                <a:latin typeface="+mn-ea"/>
              </a:rPr>
              <a:t>       前</a:t>
            </a:r>
            <a:r>
              <a:rPr lang="zh-CN" altLang="en-US" sz="2400" dirty="0">
                <a:solidFill>
                  <a:srgbClr val="FF0000"/>
                </a:solidFill>
                <a:latin typeface="+mn-ea"/>
              </a:rPr>
              <a:t>两段准备好了箭与靶，第三段水到渠成，引矢破的，点明了“毁”字。</a:t>
            </a:r>
            <a:r>
              <a:rPr lang="zh-CN" altLang="en-US" sz="2400" dirty="0">
                <a:latin typeface="+mn-ea"/>
              </a:rPr>
              <a:t>先提出中心论点，“毁”根源在于“怠”与“忌”，又从众人对“良士”“非良士”的反映来透视世风，证明当时毁风猖獗。</a:t>
            </a:r>
          </a:p>
        </p:txBody>
      </p:sp>
    </p:spTree>
    <p:extLst>
      <p:ext uri="{BB962C8B-B14F-4D97-AF65-F5344CB8AC3E}">
        <p14:creationId xmlns:p14="http://schemas.microsoft.com/office/powerpoint/2010/main" val="28483350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randombar(horizontal)">
                                      <p:cBhvr>
                                        <p:cTn id="7" dur="500"/>
                                        <p:tgtEl>
                                          <p:spTgt spid="82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2947">
                                            <p:txEl>
                                              <p:pRg st="1" end="1"/>
                                            </p:txEl>
                                          </p:spTgt>
                                        </p:tgtEl>
                                        <p:attrNameLst>
                                          <p:attrName>style.visibility</p:attrName>
                                        </p:attrNameLst>
                                      </p:cBhvr>
                                      <p:to>
                                        <p:strVal val="visible"/>
                                      </p:to>
                                    </p:set>
                                    <p:animEffect transition="in" filter="randombar(horizontal)">
                                      <p:cBhvr>
                                        <p:cTn id="12" dur="500"/>
                                        <p:tgtEl>
                                          <p:spTgt spid="829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2947">
                                            <p:txEl>
                                              <p:pRg st="2" end="2"/>
                                            </p:txEl>
                                          </p:spTgt>
                                        </p:tgtEl>
                                        <p:attrNameLst>
                                          <p:attrName>style.visibility</p:attrName>
                                        </p:attrNameLst>
                                      </p:cBhvr>
                                      <p:to>
                                        <p:strVal val="visible"/>
                                      </p:to>
                                    </p:set>
                                    <p:animEffect transition="in" filter="randombar(horizontal)">
                                      <p:cBhvr>
                                        <p:cTn id="17" dur="500"/>
                                        <p:tgtEl>
                                          <p:spTgt spid="829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Grp="1" noChangeArrowheads="1"/>
          </p:cNvSpPr>
          <p:nvPr>
            <p:ph type="body" idx="1"/>
          </p:nvPr>
        </p:nvSpPr>
        <p:spPr>
          <a:xfrm>
            <a:off x="179388" y="333375"/>
            <a:ext cx="8785225" cy="6264275"/>
          </a:xfrm>
          <a:noFill/>
          <a:ln/>
        </p:spPr>
        <p:txBody>
          <a:bodyPr/>
          <a:lstStyle/>
          <a:p>
            <a:pPr>
              <a:lnSpc>
                <a:spcPct val="120000"/>
              </a:lnSpc>
              <a:buSzPct val="95000"/>
              <a:buFont typeface="Wingdings" pitchFamily="2" charset="2"/>
              <a:buNone/>
            </a:pPr>
            <a:r>
              <a:rPr lang="zh-CN" altLang="en-US" b="1" dirty="0">
                <a:solidFill>
                  <a:srgbClr val="FF0000"/>
                </a:solidFill>
                <a:latin typeface="+mn-ea"/>
              </a:rPr>
              <a:t>古文运动</a:t>
            </a:r>
            <a:r>
              <a:rPr lang="zh-CN" altLang="en-US" dirty="0">
                <a:latin typeface="+mn-ea"/>
              </a:rPr>
              <a:t>  </a:t>
            </a:r>
            <a:br>
              <a:rPr lang="zh-CN" altLang="en-US" dirty="0">
                <a:latin typeface="+mn-ea"/>
              </a:rPr>
            </a:br>
            <a:r>
              <a:rPr lang="zh-CN" altLang="en-US" dirty="0">
                <a:latin typeface="+mn-ea"/>
                <a:sym typeface="Wingdings" pitchFamily="2" charset="2"/>
              </a:rPr>
              <a:t> </a:t>
            </a:r>
            <a:r>
              <a:rPr lang="zh-CN" altLang="en-US" b="1" dirty="0">
                <a:latin typeface="+mn-ea"/>
              </a:rPr>
              <a:t>以复古为名的</a:t>
            </a:r>
            <a:r>
              <a:rPr lang="zh-CN" altLang="en-US" b="1" dirty="0">
                <a:solidFill>
                  <a:srgbClr val="0000FF"/>
                </a:solidFill>
                <a:latin typeface="+mn-ea"/>
              </a:rPr>
              <a:t>文风改革运动</a:t>
            </a:r>
            <a:r>
              <a:rPr lang="zh-CN" altLang="en-US" b="1" dirty="0">
                <a:latin typeface="+mn-ea"/>
              </a:rPr>
              <a:t>。</a:t>
            </a:r>
            <a:br>
              <a:rPr lang="zh-CN" altLang="en-US" b="1" dirty="0">
                <a:latin typeface="+mn-ea"/>
              </a:rPr>
            </a:br>
            <a:r>
              <a:rPr lang="zh-CN" altLang="en-US" b="1" dirty="0">
                <a:latin typeface="+mn-ea"/>
                <a:sym typeface="Wingdings" pitchFamily="2" charset="2"/>
              </a:rPr>
              <a:t> </a:t>
            </a:r>
            <a:r>
              <a:rPr lang="zh-CN" altLang="en-US" b="1" dirty="0">
                <a:latin typeface="+mn-ea"/>
              </a:rPr>
              <a:t>和柳宗元一起提出“</a:t>
            </a:r>
            <a:r>
              <a:rPr lang="zh-CN" altLang="en-US" b="1" dirty="0">
                <a:solidFill>
                  <a:srgbClr val="0000FF"/>
                </a:solidFill>
                <a:latin typeface="+mn-ea"/>
              </a:rPr>
              <a:t>文以载道”“文道结合”</a:t>
            </a:r>
            <a:r>
              <a:rPr lang="zh-CN" altLang="en-US" b="1" dirty="0">
                <a:latin typeface="+mn-ea"/>
              </a:rPr>
              <a:t>的观点，主张学习先秦两汉“言之有物”“言贵创新”的优秀散文，坚决摒弃只讲形式不重内容华而不实的文风。</a:t>
            </a:r>
            <a:br>
              <a:rPr lang="zh-CN" altLang="en-US" b="1" dirty="0">
                <a:latin typeface="+mn-ea"/>
              </a:rPr>
            </a:br>
            <a:r>
              <a:rPr lang="zh-CN" altLang="en-US" b="1" dirty="0">
                <a:latin typeface="+mn-ea"/>
                <a:sym typeface="Wingdings" pitchFamily="2" charset="2"/>
              </a:rPr>
              <a:t> </a:t>
            </a:r>
            <a:r>
              <a:rPr lang="zh-CN" altLang="en-US" b="1" dirty="0">
                <a:latin typeface="+mn-ea"/>
              </a:rPr>
              <a:t>把文体</a:t>
            </a:r>
            <a:r>
              <a:rPr lang="zh-CN" altLang="en-US" b="1" dirty="0">
                <a:solidFill>
                  <a:srgbClr val="0000FF"/>
                </a:solidFill>
                <a:latin typeface="+mn-ea"/>
              </a:rPr>
              <a:t>从六朝以来浮艳的骈文中解放出来</a:t>
            </a:r>
            <a:r>
              <a:rPr lang="zh-CN" altLang="en-US" b="1" dirty="0">
                <a:latin typeface="+mn-ea"/>
              </a:rPr>
              <a:t>，奠定了唐宋实用散文的基础。</a:t>
            </a:r>
            <a:br>
              <a:rPr lang="zh-CN" altLang="en-US" b="1" dirty="0">
                <a:latin typeface="+mn-ea"/>
              </a:rPr>
            </a:br>
            <a:r>
              <a:rPr lang="zh-CN" altLang="en-US" b="1" dirty="0">
                <a:latin typeface="+mn-ea"/>
                <a:sym typeface="Wingdings" pitchFamily="2" charset="2"/>
              </a:rPr>
              <a:t> </a:t>
            </a:r>
            <a:r>
              <a:rPr lang="zh-CN" altLang="en-US" b="1" dirty="0">
                <a:latin typeface="+mn-ea"/>
              </a:rPr>
              <a:t>苏轼因此称他“</a:t>
            </a:r>
            <a:r>
              <a:rPr lang="zh-CN" altLang="en-US" b="1" dirty="0">
                <a:solidFill>
                  <a:srgbClr val="0000FF"/>
                </a:solidFill>
                <a:latin typeface="+mn-ea"/>
              </a:rPr>
              <a:t>文起八代之衰</a:t>
            </a:r>
            <a:r>
              <a:rPr lang="zh-CN" altLang="en-US" b="1" dirty="0">
                <a:latin typeface="+mn-ea"/>
              </a:rPr>
              <a:t>”。</a:t>
            </a:r>
            <a:br>
              <a:rPr lang="zh-CN" altLang="en-US" b="1" dirty="0">
                <a:latin typeface="+mn-ea"/>
              </a:rPr>
            </a:br>
            <a:r>
              <a:rPr lang="zh-CN" altLang="en-US" b="1" dirty="0">
                <a:latin typeface="+mn-ea"/>
                <a:sym typeface="Wingdings" pitchFamily="2" charset="2"/>
              </a:rPr>
              <a:t> </a:t>
            </a:r>
            <a:r>
              <a:rPr lang="zh-CN" altLang="en-US" b="1" dirty="0">
                <a:latin typeface="+mn-ea"/>
              </a:rPr>
              <a:t>明人列他为</a:t>
            </a:r>
            <a:r>
              <a:rPr lang="zh-CN" altLang="en-US" b="1" dirty="0">
                <a:solidFill>
                  <a:srgbClr val="0000FF"/>
                </a:solidFill>
                <a:latin typeface="+mn-ea"/>
              </a:rPr>
              <a:t>“</a:t>
            </a:r>
            <a:r>
              <a:rPr lang="zh-CN" altLang="en-US" b="1" u="sng" dirty="0">
                <a:solidFill>
                  <a:srgbClr val="0000FF"/>
                </a:solidFill>
                <a:latin typeface="+mn-ea"/>
              </a:rPr>
              <a:t>唐宋八大家</a:t>
            </a:r>
            <a:r>
              <a:rPr lang="zh-CN" altLang="en-US" b="1" dirty="0">
                <a:solidFill>
                  <a:srgbClr val="0000FF"/>
                </a:solidFill>
                <a:latin typeface="+mn-ea"/>
              </a:rPr>
              <a:t>”之首</a:t>
            </a:r>
            <a:r>
              <a:rPr lang="zh-CN" altLang="en-US" b="1" dirty="0">
                <a:latin typeface="+mn-ea"/>
              </a:rPr>
              <a:t>。</a:t>
            </a:r>
          </a:p>
        </p:txBody>
      </p:sp>
    </p:spTree>
    <p:extLst>
      <p:ext uri="{BB962C8B-B14F-4D97-AF65-F5344CB8AC3E}">
        <p14:creationId xmlns:p14="http://schemas.microsoft.com/office/powerpoint/2010/main" val="38320250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body" idx="1"/>
          </p:nvPr>
        </p:nvSpPr>
        <p:spPr>
          <a:xfrm>
            <a:off x="323528" y="404664"/>
            <a:ext cx="8569325" cy="1512714"/>
          </a:xfrm>
        </p:spPr>
        <p:txBody>
          <a:bodyPr>
            <a:normAutofit/>
          </a:bodyPr>
          <a:lstStyle/>
          <a:p>
            <a:pPr>
              <a:buFontTx/>
              <a:buNone/>
            </a:pPr>
            <a:r>
              <a:rPr lang="zh-CN" altLang="en-US" b="1" dirty="0">
                <a:solidFill>
                  <a:srgbClr val="FF0000"/>
                </a:solidFill>
                <a:latin typeface="+mn-ea"/>
              </a:rPr>
              <a:t>孔子：“君子成人之美，不成人之恶。小人反是。”（</a:t>
            </a:r>
            <a:r>
              <a:rPr lang="en-US" altLang="zh-CN" b="1" dirty="0">
                <a:solidFill>
                  <a:srgbClr val="FF0000"/>
                </a:solidFill>
                <a:latin typeface="+mn-ea"/>
              </a:rPr>
              <a:t>《</a:t>
            </a:r>
            <a:r>
              <a:rPr lang="zh-CN" altLang="en-US" b="1" dirty="0">
                <a:solidFill>
                  <a:srgbClr val="FF0000"/>
                </a:solidFill>
                <a:latin typeface="+mn-ea"/>
              </a:rPr>
              <a:t>论语</a:t>
            </a:r>
            <a:r>
              <a:rPr lang="en-US" altLang="zh-CN" b="1" dirty="0">
                <a:solidFill>
                  <a:srgbClr val="FF0000"/>
                </a:solidFill>
                <a:latin typeface="+mn-ea"/>
              </a:rPr>
              <a:t>》</a:t>
            </a:r>
            <a:r>
              <a:rPr lang="zh-CN" altLang="en-US" b="1" dirty="0">
                <a:solidFill>
                  <a:srgbClr val="FF0000"/>
                </a:solidFill>
                <a:latin typeface="+mn-ea"/>
              </a:rPr>
              <a:t>）</a:t>
            </a:r>
          </a:p>
          <a:p>
            <a:pPr>
              <a:buFontTx/>
              <a:buNone/>
            </a:pPr>
            <a:endParaRPr lang="zh-CN" altLang="en-US" dirty="0">
              <a:latin typeface="+mn-ea"/>
            </a:endParaRPr>
          </a:p>
        </p:txBody>
      </p:sp>
      <p:sp>
        <p:nvSpPr>
          <p:cNvPr id="2" name="矩形 1"/>
          <p:cNvSpPr/>
          <p:nvPr/>
        </p:nvSpPr>
        <p:spPr>
          <a:xfrm>
            <a:off x="611560" y="2420888"/>
            <a:ext cx="8136904" cy="2576667"/>
          </a:xfrm>
          <a:prstGeom prst="rect">
            <a:avLst/>
          </a:prstGeom>
        </p:spPr>
        <p:txBody>
          <a:bodyPr wrap="square">
            <a:spAutoFit/>
          </a:bodyPr>
          <a:lstStyle/>
          <a:p>
            <a:pPr>
              <a:lnSpc>
                <a:spcPct val="150000"/>
              </a:lnSpc>
              <a:buFontTx/>
              <a:buNone/>
            </a:pPr>
            <a:r>
              <a:rPr lang="zh-CN" altLang="en-US" sz="2800" dirty="0">
                <a:latin typeface="+mn-ea"/>
              </a:rPr>
              <a:t>“古之君子”相当于孔子的“君子”</a:t>
            </a:r>
          </a:p>
          <a:p>
            <a:pPr>
              <a:lnSpc>
                <a:spcPct val="150000"/>
              </a:lnSpc>
              <a:buFontTx/>
              <a:buNone/>
            </a:pPr>
            <a:r>
              <a:rPr lang="zh-CN" altLang="en-US" sz="2800" dirty="0">
                <a:latin typeface="+mn-ea"/>
              </a:rPr>
              <a:t>“今之君子”相当于孔子的“小人”</a:t>
            </a:r>
          </a:p>
          <a:p>
            <a:pPr>
              <a:lnSpc>
                <a:spcPct val="150000"/>
              </a:lnSpc>
              <a:buFontTx/>
              <a:buNone/>
            </a:pPr>
            <a:r>
              <a:rPr lang="zh-CN" altLang="en-US" sz="2800" dirty="0">
                <a:latin typeface="+mn-ea"/>
              </a:rPr>
              <a:t>“今之君子则不然”，不然者，就是孔子所说的“小人反是”。 </a:t>
            </a:r>
            <a:endParaRPr lang="zh-CN" altLang="en-US" sz="2800" dirty="0">
              <a:latin typeface="+mn-ea"/>
            </a:endParaRPr>
          </a:p>
        </p:txBody>
      </p:sp>
    </p:spTree>
    <p:extLst>
      <p:ext uri="{BB962C8B-B14F-4D97-AF65-F5344CB8AC3E}">
        <p14:creationId xmlns:p14="http://schemas.microsoft.com/office/powerpoint/2010/main" val="1081323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wheel(4)">
                                      <p:cBhvr>
                                        <p:cTn id="7" dur="2000"/>
                                        <p:tgtEl>
                                          <p:spTgt spid="788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67544" y="116632"/>
            <a:ext cx="8229600" cy="1143000"/>
          </a:xfrm>
        </p:spPr>
        <p:txBody>
          <a:bodyPr>
            <a:normAutofit/>
          </a:bodyPr>
          <a:lstStyle/>
          <a:p>
            <a:r>
              <a:rPr lang="zh-CN" altLang="en-US" sz="4800" b="1" dirty="0">
                <a:solidFill>
                  <a:srgbClr val="FF0000"/>
                </a:solidFill>
                <a:ea typeface="PMingLiU" pitchFamily="18" charset="-120"/>
              </a:rPr>
              <a:t>主题</a:t>
            </a:r>
          </a:p>
        </p:txBody>
      </p:sp>
      <p:sp>
        <p:nvSpPr>
          <p:cNvPr id="83971" name="Rectangle 3"/>
          <p:cNvSpPr>
            <a:spLocks noGrp="1" noChangeArrowheads="1"/>
          </p:cNvSpPr>
          <p:nvPr>
            <p:ph type="body" idx="1"/>
          </p:nvPr>
        </p:nvSpPr>
        <p:spPr>
          <a:xfrm>
            <a:off x="179388" y="1600200"/>
            <a:ext cx="8713787" cy="4525963"/>
          </a:xfrm>
        </p:spPr>
        <p:txBody>
          <a:bodyPr/>
          <a:lstStyle/>
          <a:p>
            <a:pPr>
              <a:lnSpc>
                <a:spcPct val="200000"/>
              </a:lnSpc>
              <a:buFontTx/>
              <a:buNone/>
            </a:pPr>
            <a:r>
              <a:rPr lang="en-US" altLang="zh-CN" sz="2800" dirty="0">
                <a:latin typeface="+mn-ea"/>
              </a:rPr>
              <a:t>       </a:t>
            </a:r>
            <a:r>
              <a:rPr lang="zh-CN" altLang="en-US" dirty="0" smtClean="0">
                <a:latin typeface="+mn-ea"/>
              </a:rPr>
              <a:t>本文</a:t>
            </a:r>
            <a:r>
              <a:rPr lang="zh-CN" altLang="en-US" dirty="0">
                <a:latin typeface="+mn-ea"/>
              </a:rPr>
              <a:t>探寻在士大夫中间产生毁谤的根源，谴责了“今之君子”习于毁谤的恶劣风气，目的在于想扭转这股歪风，有助于国家的治理。</a:t>
            </a:r>
          </a:p>
        </p:txBody>
      </p:sp>
    </p:spTree>
    <p:extLst>
      <p:ext uri="{BB962C8B-B14F-4D97-AF65-F5344CB8AC3E}">
        <p14:creationId xmlns:p14="http://schemas.microsoft.com/office/powerpoint/2010/main" val="12809488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83971">
                                            <p:txEl>
                                              <p:pRg st="0" end="0"/>
                                            </p:txEl>
                                          </p:spTgt>
                                        </p:tgtEl>
                                        <p:attrNameLst>
                                          <p:attrName>style.visibility</p:attrName>
                                        </p:attrNameLst>
                                      </p:cBhvr>
                                      <p:to>
                                        <p:strVal val="visible"/>
                                      </p:to>
                                    </p:set>
                                    <p:anim calcmode="lin" valueType="num">
                                      <p:cBhvr>
                                        <p:cTn id="7" dur="500" fill="hold"/>
                                        <p:tgtEl>
                                          <p:spTgt spid="83971">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3971">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83971">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3971">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39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57200" y="0"/>
            <a:ext cx="8229600" cy="765175"/>
          </a:xfrm>
        </p:spPr>
        <p:txBody>
          <a:bodyPr>
            <a:normAutofit/>
          </a:bodyPr>
          <a:lstStyle/>
          <a:p>
            <a:r>
              <a:rPr lang="zh-CN" altLang="en-US" sz="3600" b="1" dirty="0">
                <a:solidFill>
                  <a:srgbClr val="FF0000"/>
                </a:solidFill>
                <a:latin typeface="+mn-ea"/>
                <a:ea typeface="+mn-ea"/>
              </a:rPr>
              <a:t>写作特点</a:t>
            </a:r>
          </a:p>
        </p:txBody>
      </p:sp>
      <p:sp>
        <p:nvSpPr>
          <p:cNvPr id="2" name="矩形 1"/>
          <p:cNvSpPr/>
          <p:nvPr/>
        </p:nvSpPr>
        <p:spPr>
          <a:xfrm>
            <a:off x="623909" y="4509120"/>
            <a:ext cx="7560840" cy="1421928"/>
          </a:xfrm>
          <a:prstGeom prst="rect">
            <a:avLst/>
          </a:prstGeom>
        </p:spPr>
        <p:txBody>
          <a:bodyPr wrap="square">
            <a:spAutoFit/>
          </a:bodyPr>
          <a:lstStyle/>
          <a:p>
            <a:pPr>
              <a:lnSpc>
                <a:spcPct val="90000"/>
              </a:lnSpc>
              <a:buFontTx/>
              <a:buNone/>
            </a:pPr>
            <a:r>
              <a:rPr lang="zh-CN" altLang="en-US" sz="2400" dirty="0">
                <a:latin typeface="+mn-ea"/>
              </a:rPr>
              <a:t>取其一不责其二</a:t>
            </a:r>
            <a:r>
              <a:rPr lang="en-US" altLang="zh-CN" sz="2400" dirty="0">
                <a:latin typeface="+mn-ea"/>
              </a:rPr>
              <a:t>……</a:t>
            </a:r>
            <a:r>
              <a:rPr lang="zh-CN" altLang="en-US" sz="2400" dirty="0">
                <a:latin typeface="+mn-ea"/>
              </a:rPr>
              <a:t>，恐恐然</a:t>
            </a:r>
            <a:r>
              <a:rPr lang="en-US" altLang="zh-CN" sz="2400" dirty="0">
                <a:latin typeface="+mn-ea"/>
              </a:rPr>
              <a:t>……</a:t>
            </a:r>
          </a:p>
          <a:p>
            <a:pPr>
              <a:lnSpc>
                <a:spcPct val="90000"/>
              </a:lnSpc>
              <a:buFontTx/>
              <a:buNone/>
            </a:pPr>
            <a:r>
              <a:rPr lang="zh-CN" altLang="en-US" sz="2400" dirty="0">
                <a:latin typeface="+mn-ea"/>
              </a:rPr>
              <a:t>举其一不计其十</a:t>
            </a:r>
            <a:r>
              <a:rPr lang="en-US" altLang="zh-CN" sz="2400" dirty="0">
                <a:latin typeface="+mn-ea"/>
              </a:rPr>
              <a:t>……</a:t>
            </a:r>
            <a:r>
              <a:rPr lang="zh-CN" altLang="en-US" sz="2400" dirty="0">
                <a:latin typeface="+mn-ea"/>
              </a:rPr>
              <a:t>，恐恐然</a:t>
            </a:r>
            <a:r>
              <a:rPr lang="en-US" altLang="zh-CN" sz="2400" dirty="0">
                <a:latin typeface="+mn-ea"/>
              </a:rPr>
              <a:t>……                       </a:t>
            </a:r>
          </a:p>
          <a:p>
            <a:pPr>
              <a:lnSpc>
                <a:spcPct val="90000"/>
              </a:lnSpc>
              <a:buFontTx/>
              <a:buNone/>
            </a:pPr>
            <a:r>
              <a:rPr lang="zh-CN" altLang="en-US" sz="2400" dirty="0">
                <a:latin typeface="+mn-ea"/>
              </a:rPr>
              <a:t>不若是，强者必怒于言，</a:t>
            </a:r>
            <a:r>
              <a:rPr lang="en-US" altLang="zh-CN" sz="2400" dirty="0">
                <a:latin typeface="+mn-ea"/>
              </a:rPr>
              <a:t>……</a:t>
            </a:r>
          </a:p>
          <a:p>
            <a:pPr>
              <a:lnSpc>
                <a:spcPct val="90000"/>
              </a:lnSpc>
              <a:buFontTx/>
              <a:buNone/>
            </a:pPr>
            <a:r>
              <a:rPr lang="zh-CN" altLang="en-US" sz="2400" dirty="0">
                <a:latin typeface="+mn-ea"/>
              </a:rPr>
              <a:t>不若是，强者必悦于言，</a:t>
            </a:r>
            <a:r>
              <a:rPr lang="en-US" altLang="zh-CN" sz="2400" dirty="0">
                <a:latin typeface="+mn-ea"/>
              </a:rPr>
              <a:t>……</a:t>
            </a:r>
            <a:endParaRPr lang="en-US" altLang="zh-CN" sz="2400" dirty="0">
              <a:latin typeface="+mn-ea"/>
            </a:endParaRPr>
          </a:p>
        </p:txBody>
      </p:sp>
      <p:sp>
        <p:nvSpPr>
          <p:cNvPr id="3" name="矩形 2"/>
          <p:cNvSpPr/>
          <p:nvPr/>
        </p:nvSpPr>
        <p:spPr>
          <a:xfrm>
            <a:off x="467544" y="3573016"/>
            <a:ext cx="6857968" cy="480131"/>
          </a:xfrm>
          <a:prstGeom prst="rect">
            <a:avLst/>
          </a:prstGeom>
        </p:spPr>
        <p:txBody>
          <a:bodyPr wrap="none">
            <a:spAutoFit/>
          </a:bodyPr>
          <a:lstStyle/>
          <a:p>
            <a:pPr>
              <a:lnSpc>
                <a:spcPct val="90000"/>
              </a:lnSpc>
              <a:buFontTx/>
              <a:buNone/>
            </a:pPr>
            <a:r>
              <a:rPr lang="zh-CN" altLang="en-US" sz="2800" b="1" dirty="0">
                <a:latin typeface="+mn-ea"/>
              </a:rPr>
              <a:t>（</a:t>
            </a:r>
            <a:r>
              <a:rPr lang="en-US" altLang="zh-CN" sz="2800" b="1" dirty="0">
                <a:latin typeface="+mn-ea"/>
              </a:rPr>
              <a:t>2</a:t>
            </a:r>
            <a:r>
              <a:rPr lang="zh-CN" altLang="en-US" sz="2800" b="1" dirty="0">
                <a:latin typeface="+mn-ea"/>
              </a:rPr>
              <a:t>）语言上采用并列双行的对称排比句式</a:t>
            </a:r>
            <a:endParaRPr lang="zh-CN" altLang="en-US" sz="2800" b="1" dirty="0">
              <a:latin typeface="+mn-ea"/>
            </a:endParaRPr>
          </a:p>
        </p:txBody>
      </p:sp>
      <p:sp>
        <p:nvSpPr>
          <p:cNvPr id="4" name="矩形 3"/>
          <p:cNvSpPr/>
          <p:nvPr/>
        </p:nvSpPr>
        <p:spPr>
          <a:xfrm>
            <a:off x="232484" y="1988840"/>
            <a:ext cx="8367397" cy="1089529"/>
          </a:xfrm>
          <a:prstGeom prst="rect">
            <a:avLst/>
          </a:prstGeom>
        </p:spPr>
        <p:txBody>
          <a:bodyPr wrap="square">
            <a:spAutoFit/>
          </a:bodyPr>
          <a:lstStyle/>
          <a:p>
            <a:pPr>
              <a:lnSpc>
                <a:spcPct val="90000"/>
              </a:lnSpc>
              <a:buFontTx/>
              <a:buNone/>
            </a:pPr>
            <a:r>
              <a:rPr lang="zh-CN" altLang="en-US" sz="2400" dirty="0">
                <a:latin typeface="+mn-ea"/>
              </a:rPr>
              <a:t>以古之君子，今之君子各为一段</a:t>
            </a:r>
            <a:r>
              <a:rPr lang="zh-CN" altLang="en-US" sz="2400" dirty="0" smtClean="0">
                <a:latin typeface="+mn-ea"/>
              </a:rPr>
              <a:t>，然后</a:t>
            </a:r>
            <a:r>
              <a:rPr lang="zh-CN" altLang="en-US" sz="2400" dirty="0">
                <a:latin typeface="+mn-ea"/>
              </a:rPr>
              <a:t>按待己、待人的态度、后果、具体行为遥相对比与排比</a:t>
            </a:r>
            <a:r>
              <a:rPr lang="zh-CN" altLang="en-US" sz="2400" dirty="0" smtClean="0">
                <a:latin typeface="+mn-ea"/>
              </a:rPr>
              <a:t>；而</a:t>
            </a:r>
            <a:r>
              <a:rPr lang="zh-CN" altLang="en-US" sz="2400" dirty="0">
                <a:latin typeface="+mn-ea"/>
              </a:rPr>
              <a:t>在每一段内，古、今君子“责己””与“待人”，又各自形成对比与排比。</a:t>
            </a:r>
            <a:endParaRPr lang="zh-CN" altLang="en-US" sz="2400" dirty="0">
              <a:latin typeface="+mn-ea"/>
            </a:endParaRPr>
          </a:p>
        </p:txBody>
      </p:sp>
      <p:sp>
        <p:nvSpPr>
          <p:cNvPr id="5" name="矩形 4"/>
          <p:cNvSpPr/>
          <p:nvPr/>
        </p:nvSpPr>
        <p:spPr>
          <a:xfrm>
            <a:off x="251520" y="764704"/>
            <a:ext cx="8568952" cy="867930"/>
          </a:xfrm>
          <a:prstGeom prst="rect">
            <a:avLst/>
          </a:prstGeom>
        </p:spPr>
        <p:txBody>
          <a:bodyPr wrap="square">
            <a:spAutoFit/>
          </a:bodyPr>
          <a:lstStyle/>
          <a:p>
            <a:pPr>
              <a:lnSpc>
                <a:spcPct val="90000"/>
              </a:lnSpc>
              <a:buFontTx/>
              <a:buNone/>
            </a:pPr>
            <a:r>
              <a:rPr lang="zh-CN" altLang="en-US" sz="2800" b="1" dirty="0">
                <a:latin typeface="+mn-ea"/>
              </a:rPr>
              <a:t>（</a:t>
            </a:r>
            <a:r>
              <a:rPr lang="en-US" altLang="zh-CN" sz="2800" b="1" dirty="0">
                <a:latin typeface="+mn-ea"/>
              </a:rPr>
              <a:t>1</a:t>
            </a:r>
            <a:r>
              <a:rPr lang="zh-CN" altLang="en-US" sz="2800" b="1" dirty="0">
                <a:latin typeface="+mn-ea"/>
              </a:rPr>
              <a:t>）内容上的对比与形式上的排比紧密</a:t>
            </a:r>
            <a:r>
              <a:rPr lang="zh-CN" altLang="en-US" sz="2800" b="1" dirty="0" smtClean="0">
                <a:latin typeface="+mn-ea"/>
              </a:rPr>
              <a:t>结合。</a:t>
            </a:r>
            <a:endParaRPr lang="zh-CN" altLang="en-US" sz="2800" b="1" dirty="0">
              <a:latin typeface="+mn-ea"/>
            </a:endParaRPr>
          </a:p>
          <a:p>
            <a:pPr>
              <a:lnSpc>
                <a:spcPct val="90000"/>
              </a:lnSpc>
              <a:buFontTx/>
              <a:buNone/>
            </a:pPr>
            <a:r>
              <a:rPr lang="zh-CN" altLang="en-US" sz="2800" b="1" dirty="0" smtClean="0">
                <a:latin typeface="+mn-ea"/>
              </a:rPr>
              <a:t>    遥</a:t>
            </a:r>
            <a:r>
              <a:rPr lang="zh-CN" altLang="en-US" sz="2800" b="1" dirty="0">
                <a:latin typeface="+mn-ea"/>
              </a:rPr>
              <a:t>对遥排中有近对近排，互对互排中有自对自排</a:t>
            </a:r>
            <a:endParaRPr lang="zh-CN" altLang="en-US" sz="2800" b="1" dirty="0">
              <a:latin typeface="+mn-ea"/>
            </a:endParaRPr>
          </a:p>
        </p:txBody>
      </p:sp>
    </p:spTree>
    <p:extLst>
      <p:ext uri="{BB962C8B-B14F-4D97-AF65-F5344CB8AC3E}">
        <p14:creationId xmlns:p14="http://schemas.microsoft.com/office/powerpoint/2010/main" val="406767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381000" y="1066800"/>
            <a:ext cx="8474075" cy="545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3200" b="1">
                <a:latin typeface="宋体" charset="-122"/>
              </a:rPr>
              <a:t>    </a:t>
            </a:r>
            <a:r>
              <a:rPr kumimoji="1" lang="zh-CN" altLang="en-US" sz="3200" b="1">
                <a:latin typeface="宋体" charset="-122"/>
              </a:rPr>
              <a:t>博爱之谓仁，行而宜之之谓义；由是而之焉之谓道，足乎己而无待于外之谓德。仁与义为定名，道与德为虚位。故道有君子小人，而德有凶有吉。老子之小仁义，非毁之也，其见者小也。坐井而观天，曰天小者，非天小也。彼以煦煦为仁，孑孑为义，其小之也则宜。其所谓道，道其所道，非吾所谓道也；其所谓德，德其所德，非吾所谓德也。凡吾所谓道德云者，合仁与义言之也，天下之公言也。老子之所谓道德云者，去仁与义言之也，一人之私言也。 </a:t>
            </a:r>
          </a:p>
          <a:p>
            <a:endParaRPr kumimoji="1" lang="en-US" altLang="zh-CN" sz="3200" b="1">
              <a:latin typeface="宋体" charset="-122"/>
            </a:endParaRPr>
          </a:p>
        </p:txBody>
      </p:sp>
      <p:sp>
        <p:nvSpPr>
          <p:cNvPr id="86019" name="Text Box 3"/>
          <p:cNvSpPr txBox="1">
            <a:spLocks noChangeArrowheads="1"/>
          </p:cNvSpPr>
          <p:nvPr/>
        </p:nvSpPr>
        <p:spPr bwMode="auto">
          <a:xfrm>
            <a:off x="1889125" y="325438"/>
            <a:ext cx="59594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3600" b="1">
                <a:solidFill>
                  <a:srgbClr val="C00637"/>
                </a:solidFill>
                <a:latin typeface="Times New Roman" charset="0"/>
              </a:rPr>
              <a:t>原    道</a:t>
            </a:r>
          </a:p>
        </p:txBody>
      </p:sp>
    </p:spTree>
    <p:extLst>
      <p:ext uri="{BB962C8B-B14F-4D97-AF65-F5344CB8AC3E}">
        <p14:creationId xmlns:p14="http://schemas.microsoft.com/office/powerpoint/2010/main" val="40636588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441325" y="858838"/>
            <a:ext cx="8093075" cy="564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0000"/>
                </a:solidFill>
                <a:latin typeface="宋体" charset="-122"/>
              </a:rPr>
              <a:t>    </a:t>
            </a:r>
            <a:r>
              <a:rPr kumimoji="1" lang="zh-CN" altLang="en-US" sz="2800" b="1">
                <a:solidFill>
                  <a:srgbClr val="000000"/>
                </a:solidFill>
                <a:latin typeface="宋体" charset="-122"/>
              </a:rPr>
              <a:t>博爱叫做仁，合宜于仁的行为叫做义，从仁义再向前去的叫做道，自身具有而不依赖外界的叫做德。仁和义是意义确定的名词，道和德是意义不确定的名词，所以道有君子之道和小人之道，而德有吉德和凶德。老子轻视仁义，并不是诋毁仁义，而是由于他的观念狭小。好比坐在里井看天的人，说天很小，其实天并不小。老子把小恩小惠认为仁，把谨小慎微认为义，他轻视仁义就是很自然的了。老子所说的道，是把他观念里的道当作道，不是我所说的道。他所说的德，是把他观念里的德当作德，不是我所说的德。凡是我所说的道德，都是结合仁和义说的，是天下的公论。老子所说的道德，是抛开了仁和义说的，只是他一个人的说法。</a:t>
            </a:r>
            <a:r>
              <a:rPr kumimoji="1" lang="zh-CN" altLang="en-US" sz="2800" b="1">
                <a:solidFill>
                  <a:srgbClr val="000000"/>
                </a:solidFill>
                <a:latin typeface="Times New Roman" charset="0"/>
              </a:rPr>
              <a:t> </a:t>
            </a:r>
          </a:p>
        </p:txBody>
      </p:sp>
    </p:spTree>
    <p:extLst>
      <p:ext uri="{BB962C8B-B14F-4D97-AF65-F5344CB8AC3E}">
        <p14:creationId xmlns:p14="http://schemas.microsoft.com/office/powerpoint/2010/main" val="53476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274638"/>
            <a:ext cx="8229600" cy="561975"/>
          </a:xfrm>
        </p:spPr>
        <p:txBody>
          <a:bodyPr>
            <a:normAutofit fontScale="90000"/>
          </a:bodyPr>
          <a:lstStyle/>
          <a:p>
            <a:r>
              <a:rPr lang="zh-CN" altLang="en-US" sz="4000" b="1">
                <a:solidFill>
                  <a:srgbClr val="FF0000"/>
                </a:solidFill>
                <a:ea typeface="PMingLiU" pitchFamily="18" charset="-120"/>
              </a:rPr>
              <a:t>写作背景</a:t>
            </a:r>
          </a:p>
        </p:txBody>
      </p:sp>
      <p:sp>
        <p:nvSpPr>
          <p:cNvPr id="81923" name="Rectangle 3"/>
          <p:cNvSpPr>
            <a:spLocks noGrp="1" noChangeArrowheads="1"/>
          </p:cNvSpPr>
          <p:nvPr>
            <p:ph type="body" idx="1"/>
          </p:nvPr>
        </p:nvSpPr>
        <p:spPr>
          <a:xfrm>
            <a:off x="251520" y="981075"/>
            <a:ext cx="8435280" cy="5616575"/>
          </a:xfrm>
        </p:spPr>
        <p:txBody>
          <a:bodyPr/>
          <a:lstStyle/>
          <a:p>
            <a:pPr>
              <a:lnSpc>
                <a:spcPct val="120000"/>
              </a:lnSpc>
              <a:buFontTx/>
              <a:buNone/>
            </a:pPr>
            <a:r>
              <a:rPr lang="en-US" altLang="zh-CN" sz="2800" dirty="0">
                <a:latin typeface="+mj-ea"/>
                <a:ea typeface="+mj-ea"/>
              </a:rPr>
              <a:t>      </a:t>
            </a:r>
            <a:r>
              <a:rPr lang="zh-CN" altLang="en-US" sz="2800" b="1" dirty="0" smtClean="0">
                <a:latin typeface="+mj-ea"/>
                <a:ea typeface="+mj-ea"/>
              </a:rPr>
              <a:t>在</a:t>
            </a:r>
            <a:r>
              <a:rPr lang="zh-CN" altLang="en-US" sz="2800" b="1" dirty="0">
                <a:latin typeface="+mj-ea"/>
                <a:ea typeface="+mj-ea"/>
              </a:rPr>
              <a:t>韩愈生活的中唐时期，朝廷中世袭贵族与通过科举进入仕途的官吏相互排挤倾轧，嫉贤妒能，于人求全责备，于己务求宽容，以致发展为后来的朋党之争。一般的人士中也存在相互攻讦的情形，才德杰出的人很难不受毁谤。所谓“事修而谤兴，德高而毁来”，“士之处此世，而望名誉之光，道德之行，难已。”韩愈站在中小地主阶级及有德之士一边，为他们鸣不平。希望引起当权者注意，采取措施纠正这股歪风邪气，于是写下了</a:t>
            </a:r>
            <a:r>
              <a:rPr lang="en-US" altLang="zh-CN" sz="2800" b="1" dirty="0">
                <a:latin typeface="+mj-ea"/>
                <a:ea typeface="+mj-ea"/>
              </a:rPr>
              <a:t>《</a:t>
            </a:r>
            <a:r>
              <a:rPr lang="zh-CN" altLang="en-US" sz="2800" b="1" dirty="0">
                <a:latin typeface="+mj-ea"/>
                <a:ea typeface="+mj-ea"/>
              </a:rPr>
              <a:t>原毁</a:t>
            </a:r>
            <a:r>
              <a:rPr lang="en-US" altLang="zh-CN" sz="2800" b="1" dirty="0">
                <a:latin typeface="+mj-ea"/>
                <a:ea typeface="+mj-ea"/>
              </a:rPr>
              <a:t>》</a:t>
            </a:r>
            <a:r>
              <a:rPr lang="zh-CN" altLang="en-US" sz="2800" b="1" dirty="0">
                <a:latin typeface="+mj-ea"/>
                <a:ea typeface="+mj-ea"/>
              </a:rPr>
              <a:t>。</a:t>
            </a:r>
          </a:p>
          <a:p>
            <a:pPr>
              <a:lnSpc>
                <a:spcPct val="120000"/>
              </a:lnSpc>
              <a:buFontTx/>
              <a:buNone/>
            </a:pPr>
            <a:endParaRPr lang="en-US" altLang="zh-CN" sz="2800" b="1" dirty="0">
              <a:latin typeface="+mj-ea"/>
              <a:ea typeface="+mj-ea"/>
            </a:endParaRPr>
          </a:p>
        </p:txBody>
      </p:sp>
    </p:spTree>
    <p:extLst>
      <p:ext uri="{BB962C8B-B14F-4D97-AF65-F5344CB8AC3E}">
        <p14:creationId xmlns:p14="http://schemas.microsoft.com/office/powerpoint/2010/main" val="40784651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 calcmode="lin" valueType="num">
                                      <p:cBhvr>
                                        <p:cTn id="7" dur="500" fill="hold"/>
                                        <p:tgtEl>
                                          <p:spTgt spid="8192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8192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8192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8192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819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7985125" y="838200"/>
            <a:ext cx="1158875" cy="484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kumimoji="1" lang="zh-CN" altLang="en-US" sz="3200">
                <a:solidFill>
                  <a:schemeClr val="bg1"/>
                </a:solidFill>
                <a:latin typeface="Times New Roman" charset="0"/>
              </a:rPr>
              <a:t>左迁至蓝关示侄孙湘</a:t>
            </a:r>
          </a:p>
          <a:p>
            <a:endParaRPr kumimoji="1" lang="en-US" altLang="zh-CN" sz="3200">
              <a:solidFill>
                <a:schemeClr val="bg1"/>
              </a:solidFill>
              <a:latin typeface="Times New Roman" charset="0"/>
            </a:endParaRPr>
          </a:p>
        </p:txBody>
      </p:sp>
      <p:sp>
        <p:nvSpPr>
          <p:cNvPr id="53254" name="Text Box 6"/>
          <p:cNvSpPr txBox="1">
            <a:spLocks noChangeArrowheads="1"/>
          </p:cNvSpPr>
          <p:nvPr/>
        </p:nvSpPr>
        <p:spPr bwMode="auto">
          <a:xfrm>
            <a:off x="988799" y="116632"/>
            <a:ext cx="6840538" cy="2382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2400" b="1" dirty="0" smtClean="0">
                <a:solidFill>
                  <a:srgbClr val="FF0000"/>
                </a:solidFill>
                <a:latin typeface="+mn-ea"/>
              </a:rPr>
              <a:t>        早春</a:t>
            </a:r>
            <a:r>
              <a:rPr kumimoji="1" lang="zh-CN" altLang="en-US" sz="2400" b="1" dirty="0">
                <a:solidFill>
                  <a:srgbClr val="FF0000"/>
                </a:solidFill>
                <a:latin typeface="+mn-ea"/>
              </a:rPr>
              <a:t>呈水部张十八</a:t>
            </a:r>
            <a:r>
              <a:rPr kumimoji="1" lang="zh-CN" altLang="en-US" sz="2400" b="1" dirty="0" smtClean="0">
                <a:solidFill>
                  <a:srgbClr val="FF0000"/>
                </a:solidFill>
                <a:latin typeface="+mn-ea"/>
              </a:rPr>
              <a:t>员外     </a:t>
            </a:r>
            <a:r>
              <a:rPr kumimoji="1" lang="zh-CN" altLang="en-US" sz="2400" dirty="0" smtClean="0">
                <a:latin typeface="+mn-ea"/>
              </a:rPr>
              <a:t>韩愈</a:t>
            </a:r>
            <a:endParaRPr kumimoji="1" lang="zh-CN" altLang="en-US" sz="2400" dirty="0">
              <a:latin typeface="+mn-ea"/>
            </a:endParaRPr>
          </a:p>
          <a:p>
            <a:pPr algn="ctr">
              <a:lnSpc>
                <a:spcPct val="130000"/>
              </a:lnSpc>
            </a:pPr>
            <a:r>
              <a:rPr kumimoji="1" lang="zh-CN" altLang="en-US" sz="2400" dirty="0">
                <a:latin typeface="+mn-ea"/>
              </a:rPr>
              <a:t>天街小雨润如酥，</a:t>
            </a:r>
          </a:p>
          <a:p>
            <a:pPr algn="ctr">
              <a:lnSpc>
                <a:spcPct val="130000"/>
              </a:lnSpc>
            </a:pPr>
            <a:r>
              <a:rPr kumimoji="1" lang="zh-CN" altLang="en-US" sz="2400" dirty="0">
                <a:latin typeface="+mn-ea"/>
              </a:rPr>
              <a:t>草色遥看近却无。</a:t>
            </a:r>
          </a:p>
          <a:p>
            <a:pPr algn="ctr">
              <a:lnSpc>
                <a:spcPct val="130000"/>
              </a:lnSpc>
            </a:pPr>
            <a:r>
              <a:rPr kumimoji="1" lang="zh-CN" altLang="en-US" sz="2400" dirty="0">
                <a:latin typeface="+mn-ea"/>
              </a:rPr>
              <a:t>最是一年春好处，</a:t>
            </a:r>
          </a:p>
          <a:p>
            <a:pPr algn="ctr">
              <a:lnSpc>
                <a:spcPct val="130000"/>
              </a:lnSpc>
            </a:pPr>
            <a:r>
              <a:rPr kumimoji="1" lang="zh-CN" altLang="en-US" sz="2400" dirty="0">
                <a:latin typeface="+mn-ea"/>
              </a:rPr>
              <a:t>绝胜烟柳满皇都。</a:t>
            </a:r>
            <a:endParaRPr lang="zh-CN" altLang="en-US" sz="2400" dirty="0">
              <a:latin typeface="+mn-ea"/>
            </a:endParaRPr>
          </a:p>
        </p:txBody>
      </p:sp>
      <p:sp>
        <p:nvSpPr>
          <p:cNvPr id="2" name="矩形 1"/>
          <p:cNvSpPr/>
          <p:nvPr/>
        </p:nvSpPr>
        <p:spPr>
          <a:xfrm>
            <a:off x="251520" y="2420888"/>
            <a:ext cx="8640960" cy="2251065"/>
          </a:xfrm>
          <a:prstGeom prst="rect">
            <a:avLst/>
          </a:prstGeom>
        </p:spPr>
        <p:txBody>
          <a:bodyPr wrap="square">
            <a:spAutoFit/>
          </a:bodyPr>
          <a:lstStyle/>
          <a:p>
            <a:pPr>
              <a:lnSpc>
                <a:spcPct val="150000"/>
              </a:lnSpc>
            </a:pPr>
            <a:r>
              <a:rPr lang="zh-CN" altLang="en-US" sz="2400" b="1" dirty="0">
                <a:solidFill>
                  <a:srgbClr val="0070C0"/>
                </a:solidFill>
              </a:rPr>
              <a:t>京城大道上空丝雨纷纷</a:t>
            </a:r>
            <a:r>
              <a:rPr lang="zh-CN" altLang="en-US" sz="2400" b="1" dirty="0" smtClean="0">
                <a:solidFill>
                  <a:srgbClr val="0070C0"/>
                </a:solidFill>
              </a:rPr>
              <a:t>，它</a:t>
            </a:r>
            <a:r>
              <a:rPr lang="zh-CN" altLang="en-US" sz="2400" b="1" dirty="0">
                <a:solidFill>
                  <a:srgbClr val="0070C0"/>
                </a:solidFill>
              </a:rPr>
              <a:t>像酥酪般细密而滋润</a:t>
            </a:r>
            <a:r>
              <a:rPr lang="zh-CN" altLang="en-US" sz="2400" b="1" dirty="0" smtClean="0">
                <a:solidFill>
                  <a:srgbClr val="0070C0"/>
                </a:solidFill>
              </a:rPr>
              <a:t>，远望</a:t>
            </a:r>
            <a:r>
              <a:rPr lang="zh-CN" altLang="en-US" sz="2400" b="1" dirty="0">
                <a:solidFill>
                  <a:srgbClr val="0070C0"/>
                </a:solidFill>
              </a:rPr>
              <a:t>草色依稀连成一片</a:t>
            </a:r>
            <a:r>
              <a:rPr lang="zh-CN" altLang="en-US" sz="2400" b="1" dirty="0" smtClean="0">
                <a:solidFill>
                  <a:srgbClr val="0070C0"/>
                </a:solidFill>
              </a:rPr>
              <a:t>，近</a:t>
            </a:r>
            <a:r>
              <a:rPr lang="zh-CN" altLang="en-US" sz="2400" b="1" dirty="0">
                <a:solidFill>
                  <a:srgbClr val="0070C0"/>
                </a:solidFill>
              </a:rPr>
              <a:t>看时却显得稀疏零星</a:t>
            </a:r>
            <a:r>
              <a:rPr lang="zh-CN" altLang="en-US" sz="2400" b="1" dirty="0" smtClean="0">
                <a:solidFill>
                  <a:srgbClr val="0070C0"/>
                </a:solidFill>
              </a:rPr>
              <a:t>。这</a:t>
            </a:r>
            <a:r>
              <a:rPr lang="zh-CN" altLang="en-US" sz="2400" b="1" dirty="0">
                <a:solidFill>
                  <a:srgbClr val="0070C0"/>
                </a:solidFill>
              </a:rPr>
              <a:t>是一年中最美的景色</a:t>
            </a:r>
            <a:r>
              <a:rPr lang="zh-CN" altLang="en-US" sz="2400" b="1" dirty="0" smtClean="0">
                <a:solidFill>
                  <a:srgbClr val="0070C0"/>
                </a:solidFill>
              </a:rPr>
              <a:t>，远</a:t>
            </a:r>
            <a:r>
              <a:rPr lang="zh-CN" altLang="en-US" sz="2400" b="1" dirty="0">
                <a:solidFill>
                  <a:srgbClr val="0070C0"/>
                </a:solidFill>
              </a:rPr>
              <a:t>胜过绿杨满城的暮春。</a:t>
            </a:r>
            <a:br>
              <a:rPr lang="zh-CN" altLang="en-US" sz="2400" b="1" dirty="0">
                <a:solidFill>
                  <a:srgbClr val="0070C0"/>
                </a:solidFill>
              </a:rPr>
            </a:br>
            <a:endParaRPr lang="zh-CN" altLang="en-US" sz="2400" b="1" dirty="0">
              <a:solidFill>
                <a:srgbClr val="0070C0"/>
              </a:solidFill>
            </a:endParaRPr>
          </a:p>
        </p:txBody>
      </p:sp>
      <p:sp>
        <p:nvSpPr>
          <p:cNvPr id="3" name="矩形 2"/>
          <p:cNvSpPr/>
          <p:nvPr/>
        </p:nvSpPr>
        <p:spPr>
          <a:xfrm>
            <a:off x="165929" y="4365104"/>
            <a:ext cx="8964488" cy="2308324"/>
          </a:xfrm>
          <a:prstGeom prst="rect">
            <a:avLst/>
          </a:prstGeom>
        </p:spPr>
        <p:txBody>
          <a:bodyPr wrap="square">
            <a:spAutoFit/>
          </a:bodyPr>
          <a:lstStyle/>
          <a:p>
            <a:r>
              <a:rPr lang="zh-CN" altLang="en-US" sz="2400" dirty="0" smtClean="0"/>
              <a:t>        这</a:t>
            </a:r>
            <a:r>
              <a:rPr lang="zh-CN" altLang="en-US" sz="2400" dirty="0"/>
              <a:t>首诗刻画细腻，造句优美，构思新颖，给人一种早春时节湿润、舒适和清新之美感，既咏早春，又能摄早春之魂，给人以无穷的美感趣味，甚至是绘画所不能及的。诗人没有彩笔，但他用诗的语言描绘出极难描摹的色彩</a:t>
            </a:r>
            <a:r>
              <a:rPr lang="en-US" altLang="zh-CN" sz="2400" dirty="0"/>
              <a:t>——</a:t>
            </a:r>
            <a:r>
              <a:rPr lang="zh-CN" altLang="en-US" sz="2400" dirty="0"/>
              <a:t>一种淡素的、似有却无的色彩。如果没有锐利深细的观察力和高超的诗笔，便不可能把早春的自然美提炼为艺术美。表达作者</a:t>
            </a:r>
            <a:r>
              <a:rPr lang="zh-CN" altLang="en-US" sz="2400" b="1" dirty="0">
                <a:solidFill>
                  <a:srgbClr val="FF0000"/>
                </a:solidFill>
              </a:rPr>
              <a:t>充满对春天的热爱和赞美之情</a:t>
            </a:r>
            <a:r>
              <a:rPr lang="zh-CN" altLang="en-US" sz="2400" dirty="0"/>
              <a:t>。</a:t>
            </a:r>
          </a:p>
        </p:txBody>
      </p:sp>
    </p:spTree>
    <p:extLst>
      <p:ext uri="{BB962C8B-B14F-4D97-AF65-F5344CB8AC3E}">
        <p14:creationId xmlns:p14="http://schemas.microsoft.com/office/powerpoint/2010/main" val="25994848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3254">
                                            <p:txEl>
                                              <p:pRg st="0" end="0"/>
                                            </p:txEl>
                                          </p:spTgt>
                                        </p:tgtEl>
                                        <p:attrNameLst>
                                          <p:attrName>style.visibility</p:attrName>
                                        </p:attrNameLst>
                                      </p:cBhvr>
                                      <p:to>
                                        <p:strVal val="visible"/>
                                      </p:to>
                                    </p:set>
                                    <p:animEffect transition="in" filter="randombar(horizontal)">
                                      <p:cBhvr>
                                        <p:cTn id="7" dur="500"/>
                                        <p:tgtEl>
                                          <p:spTgt spid="532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3254">
                                            <p:txEl>
                                              <p:pRg st="1" end="1"/>
                                            </p:txEl>
                                          </p:spTgt>
                                        </p:tgtEl>
                                        <p:attrNameLst>
                                          <p:attrName>style.visibility</p:attrName>
                                        </p:attrNameLst>
                                      </p:cBhvr>
                                      <p:to>
                                        <p:strVal val="visible"/>
                                      </p:to>
                                    </p:set>
                                    <p:animEffect transition="in" filter="randombar(horizontal)">
                                      <p:cBhvr>
                                        <p:cTn id="12" dur="500"/>
                                        <p:tgtEl>
                                          <p:spTgt spid="5325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3254">
                                            <p:txEl>
                                              <p:pRg st="2" end="2"/>
                                            </p:txEl>
                                          </p:spTgt>
                                        </p:tgtEl>
                                        <p:attrNameLst>
                                          <p:attrName>style.visibility</p:attrName>
                                        </p:attrNameLst>
                                      </p:cBhvr>
                                      <p:to>
                                        <p:strVal val="visible"/>
                                      </p:to>
                                    </p:set>
                                    <p:animEffect transition="in" filter="randombar(horizontal)">
                                      <p:cBhvr>
                                        <p:cTn id="17" dur="500"/>
                                        <p:tgtEl>
                                          <p:spTgt spid="5325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3254">
                                            <p:txEl>
                                              <p:pRg st="3" end="3"/>
                                            </p:txEl>
                                          </p:spTgt>
                                        </p:tgtEl>
                                        <p:attrNameLst>
                                          <p:attrName>style.visibility</p:attrName>
                                        </p:attrNameLst>
                                      </p:cBhvr>
                                      <p:to>
                                        <p:strVal val="visible"/>
                                      </p:to>
                                    </p:set>
                                    <p:animEffect transition="in" filter="randombar(horizontal)">
                                      <p:cBhvr>
                                        <p:cTn id="22" dur="500"/>
                                        <p:tgtEl>
                                          <p:spTgt spid="5325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53254">
                                            <p:txEl>
                                              <p:pRg st="4" end="4"/>
                                            </p:txEl>
                                          </p:spTgt>
                                        </p:tgtEl>
                                        <p:attrNameLst>
                                          <p:attrName>style.visibility</p:attrName>
                                        </p:attrNameLst>
                                      </p:cBhvr>
                                      <p:to>
                                        <p:strVal val="visible"/>
                                      </p:to>
                                    </p:set>
                                    <p:animEffect transition="in" filter="randombar(horizontal)">
                                      <p:cBhvr>
                                        <p:cTn id="27" dur="500"/>
                                        <p:tgtEl>
                                          <p:spTgt spid="5325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ppt_x"/>
                                          </p:val>
                                        </p:tav>
                                        <p:tav tm="100000">
                                          <p:val>
                                            <p:strVal val="#ppt_x"/>
                                          </p:val>
                                        </p:tav>
                                      </p:tavLst>
                                    </p:anim>
                                    <p:anim calcmode="lin" valueType="num">
                                      <p:cBhvr additive="base">
                                        <p:cTn id="3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additive="base">
                                        <p:cTn id="38" dur="500" fill="hold"/>
                                        <p:tgtEl>
                                          <p:spTgt spid="3"/>
                                        </p:tgtEl>
                                        <p:attrNameLst>
                                          <p:attrName>ppt_x</p:attrName>
                                        </p:attrNameLst>
                                      </p:cBhvr>
                                      <p:tavLst>
                                        <p:tav tm="0">
                                          <p:val>
                                            <p:strVal val="#ppt_x"/>
                                          </p:val>
                                        </p:tav>
                                        <p:tav tm="100000">
                                          <p:val>
                                            <p:strVal val="#ppt_x"/>
                                          </p:val>
                                        </p:tav>
                                      </p:tavLst>
                                    </p:anim>
                                    <p:anim calcmode="lin" valueType="num">
                                      <p:cBhvr additive="base">
                                        <p:cTn id="3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4" grpId="0" build="p"/>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ChangeArrowheads="1"/>
          </p:cNvSpPr>
          <p:nvPr/>
        </p:nvSpPr>
        <p:spPr bwMode="auto">
          <a:xfrm>
            <a:off x="0" y="3573463"/>
            <a:ext cx="8870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en-US" altLang="zh-CN" sz="3600" b="1">
                <a:solidFill>
                  <a:srgbClr val="0000FF"/>
                </a:solidFill>
                <a:latin typeface="PMingLiU"/>
                <a:ea typeface="PMingLiU" pitchFamily="18" charset="-120"/>
              </a:rPr>
              <a:t>“</a:t>
            </a:r>
            <a:r>
              <a:rPr lang="zh-CN" altLang="en-US" sz="3600" b="1">
                <a:solidFill>
                  <a:srgbClr val="0000FF"/>
                </a:solidFill>
                <a:ea typeface="PMingLiU" pitchFamily="18" charset="-120"/>
              </a:rPr>
              <a:t>五原</a:t>
            </a:r>
            <a:r>
              <a:rPr lang="zh-CN" altLang="en-US" sz="3600" b="1">
                <a:solidFill>
                  <a:srgbClr val="0000FF"/>
                </a:solidFill>
                <a:latin typeface="PMingLiU"/>
                <a:ea typeface="PMingLiU" pitchFamily="18" charset="-120"/>
              </a:rPr>
              <a:t>”</a:t>
            </a:r>
            <a:r>
              <a:rPr lang="zh-CN" altLang="en-US" sz="3600" b="1">
                <a:solidFill>
                  <a:srgbClr val="0000FF"/>
                </a:solidFill>
                <a:ea typeface="PMingLiU" pitchFamily="18" charset="-120"/>
              </a:rPr>
              <a:t>：原道、原性、原毁、原人、原鬼</a:t>
            </a:r>
          </a:p>
        </p:txBody>
      </p:sp>
      <p:sp>
        <p:nvSpPr>
          <p:cNvPr id="56325" name="Text Box 5"/>
          <p:cNvSpPr txBox="1">
            <a:spLocks noChangeArrowheads="1"/>
          </p:cNvSpPr>
          <p:nvPr/>
        </p:nvSpPr>
        <p:spPr bwMode="auto">
          <a:xfrm>
            <a:off x="663575" y="493713"/>
            <a:ext cx="2470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ea typeface="PMingLiU" pitchFamily="18" charset="-120"/>
              </a:rPr>
              <a:t>解题：</a:t>
            </a:r>
            <a:r>
              <a:rPr lang="zh-CN" altLang="en-US" sz="3600" b="1">
                <a:solidFill>
                  <a:srgbClr val="FF0000"/>
                </a:solidFill>
                <a:ea typeface="PMingLiU" pitchFamily="18" charset="-120"/>
              </a:rPr>
              <a:t>原</a:t>
            </a:r>
            <a:r>
              <a:rPr lang="zh-CN" altLang="en-US" sz="3600" b="1">
                <a:solidFill>
                  <a:srgbClr val="0000FF"/>
                </a:solidFill>
                <a:ea typeface="PMingLiU" pitchFamily="18" charset="-120"/>
              </a:rPr>
              <a:t>毁</a:t>
            </a:r>
          </a:p>
        </p:txBody>
      </p:sp>
      <p:sp>
        <p:nvSpPr>
          <p:cNvPr id="56326" name="AutoShape 6"/>
          <p:cNvSpPr>
            <a:spLocks noChangeArrowheads="1"/>
          </p:cNvSpPr>
          <p:nvPr/>
        </p:nvSpPr>
        <p:spPr bwMode="auto">
          <a:xfrm>
            <a:off x="179388" y="1484313"/>
            <a:ext cx="4248150" cy="1873250"/>
          </a:xfrm>
          <a:prstGeom prst="wedgeRoundRectCallout">
            <a:avLst>
              <a:gd name="adj1" fmla="val -1718"/>
              <a:gd name="adj2" fmla="val -72375"/>
              <a:gd name="adj3" fmla="val 16667"/>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3600" b="1">
                <a:solidFill>
                  <a:srgbClr val="FF0000"/>
                </a:solidFill>
                <a:latin typeface="PMingLiU" pitchFamily="18" charset="-120"/>
                <a:ea typeface="PMingLiU" pitchFamily="18" charset="-120"/>
              </a:rPr>
              <a:t>专用以推论事理根源的一种文体。</a:t>
            </a:r>
          </a:p>
          <a:p>
            <a:r>
              <a:rPr lang="zh-CN" altLang="en-US" sz="3200" b="1">
                <a:latin typeface="PMingLiU" pitchFamily="18" charset="-120"/>
                <a:ea typeface="PMingLiU" pitchFamily="18" charset="-120"/>
              </a:rPr>
              <a:t>原：推求根源，推究</a:t>
            </a:r>
            <a:r>
              <a:rPr lang="zh-CN" altLang="en-US" sz="3200">
                <a:latin typeface="PMingLiU" pitchFamily="18" charset="-120"/>
                <a:ea typeface="PMingLiU" pitchFamily="18" charset="-120"/>
              </a:rPr>
              <a:t> </a:t>
            </a:r>
          </a:p>
        </p:txBody>
      </p:sp>
      <p:sp>
        <p:nvSpPr>
          <p:cNvPr id="56327" name="AutoShape 7"/>
          <p:cNvSpPr>
            <a:spLocks noChangeArrowheads="1"/>
          </p:cNvSpPr>
          <p:nvPr/>
        </p:nvSpPr>
        <p:spPr bwMode="auto">
          <a:xfrm>
            <a:off x="4140200" y="260350"/>
            <a:ext cx="5003800" cy="1512888"/>
          </a:xfrm>
          <a:prstGeom prst="wedgeEllipseCallout">
            <a:avLst>
              <a:gd name="adj1" fmla="val -72019"/>
              <a:gd name="adj2" fmla="val -10338"/>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charset="0"/>
                <a:ea typeface="宋体" charset="-122"/>
              </a:defRPr>
            </a:lvl1pPr>
            <a:lvl2pPr marL="800100" indent="-342900">
              <a:defRPr>
                <a:solidFill>
                  <a:schemeClr val="tx1"/>
                </a:solidFill>
                <a:latin typeface="Arial" charset="0"/>
                <a:ea typeface="宋体" charset="-122"/>
              </a:defRPr>
            </a:lvl2pPr>
            <a:lvl3pPr marL="1257300" indent="-342900">
              <a:defRPr>
                <a:solidFill>
                  <a:schemeClr val="tx1"/>
                </a:solidFill>
                <a:latin typeface="Arial" charset="0"/>
                <a:ea typeface="宋体" charset="-122"/>
              </a:defRPr>
            </a:lvl3pPr>
            <a:lvl4pPr marL="1714500" indent="-342900">
              <a:defRPr>
                <a:solidFill>
                  <a:schemeClr val="tx1"/>
                </a:solidFill>
                <a:latin typeface="Arial" charset="0"/>
                <a:ea typeface="宋体" charset="-122"/>
              </a:defRPr>
            </a:lvl4pPr>
            <a:lvl5pPr marL="2171700" indent="-342900">
              <a:defRPr>
                <a:solidFill>
                  <a:schemeClr val="tx1"/>
                </a:solidFill>
                <a:latin typeface="Arial" charset="0"/>
                <a:ea typeface="宋体" charset="-122"/>
              </a:defRPr>
            </a:lvl5pPr>
            <a:lvl6pPr marL="2628900" indent="-342900" fontAlgn="base">
              <a:spcBef>
                <a:spcPct val="0"/>
              </a:spcBef>
              <a:spcAft>
                <a:spcPct val="0"/>
              </a:spcAft>
              <a:defRPr>
                <a:solidFill>
                  <a:schemeClr val="tx1"/>
                </a:solidFill>
                <a:latin typeface="Arial" charset="0"/>
                <a:ea typeface="宋体" charset="-122"/>
              </a:defRPr>
            </a:lvl6pPr>
            <a:lvl7pPr marL="3086100" indent="-342900" fontAlgn="base">
              <a:spcBef>
                <a:spcPct val="0"/>
              </a:spcBef>
              <a:spcAft>
                <a:spcPct val="0"/>
              </a:spcAft>
              <a:defRPr>
                <a:solidFill>
                  <a:schemeClr val="tx1"/>
                </a:solidFill>
                <a:latin typeface="Arial" charset="0"/>
                <a:ea typeface="宋体" charset="-122"/>
              </a:defRPr>
            </a:lvl7pPr>
            <a:lvl8pPr marL="3543300" indent="-342900" fontAlgn="base">
              <a:spcBef>
                <a:spcPct val="0"/>
              </a:spcBef>
              <a:spcAft>
                <a:spcPct val="0"/>
              </a:spcAft>
              <a:defRPr>
                <a:solidFill>
                  <a:schemeClr val="tx1"/>
                </a:solidFill>
                <a:latin typeface="Arial" charset="0"/>
                <a:ea typeface="宋体" charset="-122"/>
              </a:defRPr>
            </a:lvl8pPr>
            <a:lvl9pPr marL="4000500" indent="-342900" fontAlgn="base">
              <a:spcBef>
                <a:spcPct val="0"/>
              </a:spcBef>
              <a:spcAft>
                <a:spcPct val="0"/>
              </a:spcAft>
              <a:defRPr>
                <a:solidFill>
                  <a:schemeClr val="tx1"/>
                </a:solidFill>
                <a:latin typeface="Arial" charset="0"/>
                <a:ea typeface="宋体" charset="-122"/>
              </a:defRPr>
            </a:lvl9pPr>
          </a:lstStyle>
          <a:p>
            <a:pPr algn="ctr"/>
            <a:r>
              <a:rPr lang="zh-CN" altLang="en-US" sz="3600" b="1">
                <a:ea typeface="PMingLiU" pitchFamily="18" charset="-120"/>
              </a:rPr>
              <a:t>毁：诋毁、诽谤</a:t>
            </a:r>
          </a:p>
        </p:txBody>
      </p:sp>
      <p:sp>
        <p:nvSpPr>
          <p:cNvPr id="56328" name="Text Box 8"/>
          <p:cNvSpPr txBox="1">
            <a:spLocks noChangeArrowheads="1"/>
          </p:cNvSpPr>
          <p:nvPr/>
        </p:nvSpPr>
        <p:spPr bwMode="auto">
          <a:xfrm>
            <a:off x="273050" y="4292600"/>
            <a:ext cx="887095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dirty="0">
                <a:latin typeface="+mj-ea"/>
                <a:ea typeface="+mj-ea"/>
              </a:rPr>
              <a:t>《</a:t>
            </a:r>
            <a:r>
              <a:rPr lang="zh-CN" altLang="en-US" sz="3200" b="1" dirty="0">
                <a:latin typeface="+mj-ea"/>
                <a:ea typeface="+mj-ea"/>
              </a:rPr>
              <a:t>原毁</a:t>
            </a:r>
            <a:r>
              <a:rPr lang="en-US" altLang="zh-CN" sz="3200" b="1" dirty="0">
                <a:latin typeface="+mj-ea"/>
                <a:ea typeface="+mj-ea"/>
              </a:rPr>
              <a:t>》</a:t>
            </a:r>
            <a:r>
              <a:rPr lang="zh-CN" altLang="en-US" sz="3200" b="1" dirty="0">
                <a:latin typeface="+mj-ea"/>
                <a:ea typeface="+mj-ea"/>
              </a:rPr>
              <a:t>探求在士大夫中间产生毁谤的根源</a:t>
            </a:r>
          </a:p>
          <a:p>
            <a:r>
              <a:rPr lang="zh-CN" altLang="en-US" sz="3200" b="1" dirty="0">
                <a:latin typeface="+mj-ea"/>
                <a:ea typeface="+mj-ea"/>
              </a:rPr>
              <a:t>认为是“怠”和“忌”在起作用。</a:t>
            </a:r>
          </a:p>
          <a:p>
            <a:r>
              <a:rPr lang="zh-CN" altLang="en-US" sz="3200" b="1" dirty="0">
                <a:latin typeface="+mj-ea"/>
                <a:ea typeface="+mj-ea"/>
              </a:rPr>
              <a:t>怠者不能修</a:t>
            </a:r>
            <a:r>
              <a:rPr lang="en-US" altLang="zh-CN" sz="3200" b="1" dirty="0">
                <a:latin typeface="+mj-ea"/>
                <a:ea typeface="+mj-ea"/>
              </a:rPr>
              <a:t>——</a:t>
            </a:r>
            <a:r>
              <a:rPr lang="zh-CN" altLang="en-US" sz="3200" b="1" dirty="0">
                <a:latin typeface="+mj-ea"/>
                <a:ea typeface="+mj-ea"/>
              </a:rPr>
              <a:t>其待己也廉</a:t>
            </a:r>
          </a:p>
          <a:p>
            <a:r>
              <a:rPr lang="zh-CN" altLang="en-US" sz="3200" b="1" dirty="0">
                <a:latin typeface="+mj-ea"/>
                <a:ea typeface="+mj-ea"/>
              </a:rPr>
              <a:t>忌者畏人修</a:t>
            </a:r>
            <a:r>
              <a:rPr lang="en-US" altLang="zh-CN" sz="3200" b="1" dirty="0">
                <a:latin typeface="+mj-ea"/>
                <a:ea typeface="+mj-ea"/>
              </a:rPr>
              <a:t>——</a:t>
            </a:r>
            <a:r>
              <a:rPr lang="zh-CN" altLang="en-US" sz="3200" b="1" dirty="0">
                <a:latin typeface="+mj-ea"/>
                <a:ea typeface="+mj-ea"/>
              </a:rPr>
              <a:t>其责人也详</a:t>
            </a:r>
          </a:p>
        </p:txBody>
      </p:sp>
    </p:spTree>
    <p:extLst>
      <p:ext uri="{BB962C8B-B14F-4D97-AF65-F5344CB8AC3E}">
        <p14:creationId xmlns:p14="http://schemas.microsoft.com/office/powerpoint/2010/main" val="3092553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56326"/>
                                        </p:tgtEl>
                                        <p:attrNameLst>
                                          <p:attrName>style.visibility</p:attrName>
                                        </p:attrNameLst>
                                      </p:cBhvr>
                                      <p:to>
                                        <p:strVal val="visible"/>
                                      </p:to>
                                    </p:set>
                                    <p:anim calcmode="lin" valueType="num">
                                      <p:cBhvr>
                                        <p:cTn id="7" dur="500" decel="50000" fill="hold">
                                          <p:stCondLst>
                                            <p:cond delay="0"/>
                                          </p:stCondLst>
                                        </p:cTn>
                                        <p:tgtEl>
                                          <p:spTgt spid="56326"/>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6326"/>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6326"/>
                                        </p:tgtEl>
                                        <p:attrNameLst>
                                          <p:attrName>ppt_w</p:attrName>
                                        </p:attrNameLst>
                                      </p:cBhvr>
                                      <p:tavLst>
                                        <p:tav tm="0">
                                          <p:val>
                                            <p:strVal val="#ppt_w*.05"/>
                                          </p:val>
                                        </p:tav>
                                        <p:tav tm="100000">
                                          <p:val>
                                            <p:strVal val="#ppt_w"/>
                                          </p:val>
                                        </p:tav>
                                      </p:tavLst>
                                    </p:anim>
                                    <p:anim calcmode="lin" valueType="num">
                                      <p:cBhvr>
                                        <p:cTn id="10" dur="1000" fill="hold"/>
                                        <p:tgtEl>
                                          <p:spTgt spid="56326"/>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6326"/>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6326"/>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6326"/>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632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56327"/>
                                        </p:tgtEl>
                                        <p:attrNameLst>
                                          <p:attrName>style.visibility</p:attrName>
                                        </p:attrNameLst>
                                      </p:cBhvr>
                                      <p:to>
                                        <p:strVal val="visible"/>
                                      </p:to>
                                    </p:set>
                                    <p:anim calcmode="lin" valueType="num">
                                      <p:cBhvr>
                                        <p:cTn id="19" dur="1000" fill="hold"/>
                                        <p:tgtEl>
                                          <p:spTgt spid="56327"/>
                                        </p:tgtEl>
                                        <p:attrNameLst>
                                          <p:attrName>ppt_x</p:attrName>
                                        </p:attrNameLst>
                                      </p:cBhvr>
                                      <p:tavLst>
                                        <p:tav tm="0">
                                          <p:val>
                                            <p:strVal val="#ppt_x-.2"/>
                                          </p:val>
                                        </p:tav>
                                        <p:tav tm="100000">
                                          <p:val>
                                            <p:strVal val="#ppt_x"/>
                                          </p:val>
                                        </p:tav>
                                      </p:tavLst>
                                    </p:anim>
                                    <p:anim calcmode="lin" valueType="num">
                                      <p:cBhvr>
                                        <p:cTn id="20" dur="1000" fill="hold"/>
                                        <p:tgtEl>
                                          <p:spTgt spid="56327"/>
                                        </p:tgtEl>
                                        <p:attrNameLst>
                                          <p:attrName>ppt_y</p:attrName>
                                        </p:attrNameLst>
                                      </p:cBhvr>
                                      <p:tavLst>
                                        <p:tav tm="0">
                                          <p:val>
                                            <p:strVal val="#ppt_y"/>
                                          </p:val>
                                        </p:tav>
                                        <p:tav tm="100000">
                                          <p:val>
                                            <p:strVal val="#ppt_y"/>
                                          </p:val>
                                        </p:tav>
                                      </p:tavLst>
                                    </p:anim>
                                    <p:animEffect transition="in" filter="wipe(right)" prLst="gradientSize: 0.1">
                                      <p:cBhvr>
                                        <p:cTn id="21" dur="1000"/>
                                        <p:tgtEl>
                                          <p:spTgt spid="5632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0" presetClass="entr" presetSubtype="0" fill="hold" grpId="0" nodeType="clickEffect">
                                  <p:stCondLst>
                                    <p:cond delay="0"/>
                                  </p:stCondLst>
                                  <p:childTnLst>
                                    <p:set>
                                      <p:cBhvr>
                                        <p:cTn id="25" dur="1" fill="hold">
                                          <p:stCondLst>
                                            <p:cond delay="0"/>
                                          </p:stCondLst>
                                        </p:cTn>
                                        <p:tgtEl>
                                          <p:spTgt spid="56324"/>
                                        </p:tgtEl>
                                        <p:attrNameLst>
                                          <p:attrName>style.visibility</p:attrName>
                                        </p:attrNameLst>
                                      </p:cBhvr>
                                      <p:to>
                                        <p:strVal val="visible"/>
                                      </p:to>
                                    </p:set>
                                    <p:animEffect transition="in" filter="wedge">
                                      <p:cBhvr>
                                        <p:cTn id="26" dur="2000"/>
                                        <p:tgtEl>
                                          <p:spTgt spid="5632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56328">
                                            <p:txEl>
                                              <p:pRg st="0" end="0"/>
                                            </p:txEl>
                                          </p:spTgt>
                                        </p:tgtEl>
                                        <p:attrNameLst>
                                          <p:attrName>style.visibility</p:attrName>
                                        </p:attrNameLst>
                                      </p:cBhvr>
                                      <p:to>
                                        <p:strVal val="visible"/>
                                      </p:to>
                                    </p:set>
                                    <p:animEffect transition="in" filter="randombar(horizontal)">
                                      <p:cBhvr>
                                        <p:cTn id="31" dur="500"/>
                                        <p:tgtEl>
                                          <p:spTgt spid="56328">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56328">
                                            <p:txEl>
                                              <p:pRg st="1" end="1"/>
                                            </p:txEl>
                                          </p:spTgt>
                                        </p:tgtEl>
                                        <p:attrNameLst>
                                          <p:attrName>style.visibility</p:attrName>
                                        </p:attrNameLst>
                                      </p:cBhvr>
                                      <p:to>
                                        <p:strVal val="visible"/>
                                      </p:to>
                                    </p:set>
                                    <p:animEffect transition="in" filter="randombar(horizontal)">
                                      <p:cBhvr>
                                        <p:cTn id="36" dur="500"/>
                                        <p:tgtEl>
                                          <p:spTgt spid="56328">
                                            <p:txEl>
                                              <p:pRg st="1" end="1"/>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56328">
                                            <p:txEl>
                                              <p:pRg st="2" end="2"/>
                                            </p:txEl>
                                          </p:spTgt>
                                        </p:tgtEl>
                                        <p:attrNameLst>
                                          <p:attrName>style.visibility</p:attrName>
                                        </p:attrNameLst>
                                      </p:cBhvr>
                                      <p:to>
                                        <p:strVal val="visible"/>
                                      </p:to>
                                    </p:set>
                                    <p:animEffect transition="in" filter="randombar(horizontal)">
                                      <p:cBhvr>
                                        <p:cTn id="41" dur="500"/>
                                        <p:tgtEl>
                                          <p:spTgt spid="56328">
                                            <p:txEl>
                                              <p:pRg st="2" end="2"/>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56328">
                                            <p:txEl>
                                              <p:pRg st="3" end="3"/>
                                            </p:txEl>
                                          </p:spTgt>
                                        </p:tgtEl>
                                        <p:attrNameLst>
                                          <p:attrName>style.visibility</p:attrName>
                                        </p:attrNameLst>
                                      </p:cBhvr>
                                      <p:to>
                                        <p:strVal val="visible"/>
                                      </p:to>
                                    </p:set>
                                    <p:animEffect transition="in" filter="randombar(horizontal)">
                                      <p:cBhvr>
                                        <p:cTn id="46" dur="500"/>
                                        <p:tgtEl>
                                          <p:spTgt spid="563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p:bldP spid="56326" grpId="0" animBg="1"/>
      <p:bldP spid="56327" grpId="0" animBg="1"/>
      <p:bldP spid="5632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0"/>
            <a:ext cx="8229600" cy="1052513"/>
          </a:xfrm>
          <a:ln/>
        </p:spPr>
        <p:txBody>
          <a:bodyPr>
            <a:normAutofit/>
          </a:bodyPr>
          <a:lstStyle/>
          <a:p>
            <a:pPr algn="l"/>
            <a:r>
              <a:rPr lang="zh-CN" altLang="en-US" sz="4000" b="1" dirty="0">
                <a:solidFill>
                  <a:srgbClr val="FF0000"/>
                </a:solidFill>
                <a:ea typeface="PMingLiU" pitchFamily="18" charset="-120"/>
              </a:rPr>
              <a:t>第一段</a:t>
            </a:r>
          </a:p>
        </p:txBody>
      </p:sp>
      <p:sp>
        <p:nvSpPr>
          <p:cNvPr id="57347" name="Rectangle 3"/>
          <p:cNvSpPr>
            <a:spLocks noGrp="1" noChangeArrowheads="1"/>
          </p:cNvSpPr>
          <p:nvPr>
            <p:ph type="body" idx="1"/>
          </p:nvPr>
        </p:nvSpPr>
        <p:spPr>
          <a:xfrm>
            <a:off x="179512" y="1052736"/>
            <a:ext cx="9577064" cy="584884"/>
          </a:xfrm>
        </p:spPr>
        <p:txBody>
          <a:bodyPr>
            <a:normAutofit/>
          </a:bodyPr>
          <a:lstStyle/>
          <a:p>
            <a:pPr>
              <a:lnSpc>
                <a:spcPct val="80000"/>
              </a:lnSpc>
              <a:buFont typeface="PMingLiU" pitchFamily="18" charset="-120"/>
              <a:buNone/>
            </a:pPr>
            <a:r>
              <a:rPr lang="zh-CN" altLang="en-US" b="1" dirty="0">
                <a:latin typeface="+mn-ea"/>
              </a:rPr>
              <a:t>古之君子，其</a:t>
            </a:r>
            <a:r>
              <a:rPr lang="zh-CN" altLang="en-US" b="1" dirty="0">
                <a:solidFill>
                  <a:srgbClr val="0000FF"/>
                </a:solidFill>
                <a:latin typeface="+mn-ea"/>
              </a:rPr>
              <a:t>责</a:t>
            </a:r>
            <a:r>
              <a:rPr lang="zh-CN" altLang="en-US" b="1" dirty="0">
                <a:latin typeface="+mn-ea"/>
              </a:rPr>
              <a:t>己也</a:t>
            </a:r>
            <a:r>
              <a:rPr lang="zh-CN" altLang="en-US" b="1" dirty="0">
                <a:solidFill>
                  <a:srgbClr val="0000FF"/>
                </a:solidFill>
                <a:latin typeface="+mn-ea"/>
              </a:rPr>
              <a:t>重</a:t>
            </a:r>
            <a:r>
              <a:rPr lang="zh-CN" altLang="en-US" b="1" dirty="0">
                <a:latin typeface="+mn-ea"/>
              </a:rPr>
              <a:t>以</a:t>
            </a:r>
            <a:r>
              <a:rPr lang="zh-CN" altLang="en-US" b="1" dirty="0">
                <a:solidFill>
                  <a:srgbClr val="0000FF"/>
                </a:solidFill>
                <a:latin typeface="+mn-ea"/>
              </a:rPr>
              <a:t>周</a:t>
            </a:r>
            <a:r>
              <a:rPr lang="zh-CN" altLang="en-US" b="1" dirty="0">
                <a:latin typeface="+mn-ea"/>
              </a:rPr>
              <a:t>，其</a:t>
            </a:r>
            <a:r>
              <a:rPr lang="zh-CN" altLang="en-US" b="1" dirty="0">
                <a:solidFill>
                  <a:srgbClr val="0000FF"/>
                </a:solidFill>
                <a:latin typeface="+mn-ea"/>
              </a:rPr>
              <a:t>待</a:t>
            </a:r>
            <a:r>
              <a:rPr lang="zh-CN" altLang="en-US" b="1" dirty="0">
                <a:latin typeface="+mn-ea"/>
              </a:rPr>
              <a:t>人</a:t>
            </a:r>
            <a:r>
              <a:rPr lang="zh-CN" altLang="en-US" b="1" dirty="0" smtClean="0">
                <a:latin typeface="+mn-ea"/>
              </a:rPr>
              <a:t>也</a:t>
            </a:r>
            <a:r>
              <a:rPr lang="zh-CN" altLang="en-US" b="1" dirty="0" smtClean="0">
                <a:solidFill>
                  <a:srgbClr val="0000FF"/>
                </a:solidFill>
                <a:latin typeface="+mn-ea"/>
              </a:rPr>
              <a:t>轻</a:t>
            </a:r>
            <a:r>
              <a:rPr lang="zh-CN" altLang="en-US" b="1" dirty="0" smtClean="0">
                <a:latin typeface="+mn-ea"/>
              </a:rPr>
              <a:t>以</a:t>
            </a:r>
            <a:r>
              <a:rPr lang="zh-CN" altLang="en-US" b="1" dirty="0">
                <a:solidFill>
                  <a:srgbClr val="0000FF"/>
                </a:solidFill>
                <a:latin typeface="+mn-ea"/>
              </a:rPr>
              <a:t>约</a:t>
            </a:r>
            <a:r>
              <a:rPr lang="zh-CN" altLang="en-US" b="1" dirty="0" smtClean="0">
                <a:latin typeface="+mn-ea"/>
              </a:rPr>
              <a:t>。</a:t>
            </a:r>
            <a:endParaRPr lang="zh-CN" altLang="en-US" b="1" dirty="0">
              <a:latin typeface="+mn-ea"/>
            </a:endParaRPr>
          </a:p>
        </p:txBody>
      </p:sp>
      <p:sp>
        <p:nvSpPr>
          <p:cNvPr id="2" name="矩形 1"/>
          <p:cNvSpPr/>
          <p:nvPr/>
        </p:nvSpPr>
        <p:spPr>
          <a:xfrm>
            <a:off x="251520" y="5733256"/>
            <a:ext cx="8640960" cy="781752"/>
          </a:xfrm>
          <a:prstGeom prst="rect">
            <a:avLst/>
          </a:prstGeom>
        </p:spPr>
        <p:txBody>
          <a:bodyPr wrap="square">
            <a:spAutoFit/>
          </a:bodyPr>
          <a:lstStyle/>
          <a:p>
            <a:pPr>
              <a:lnSpc>
                <a:spcPct val="80000"/>
              </a:lnSpc>
              <a:buFont typeface="PMingLiU" pitchFamily="18" charset="-120"/>
              <a:buNone/>
            </a:pPr>
            <a:r>
              <a:rPr lang="zh-CN" altLang="en-US" sz="2800" b="1" dirty="0" smtClean="0">
                <a:solidFill>
                  <a:srgbClr val="FF0000"/>
                </a:solidFill>
                <a:latin typeface="+mn-ea"/>
              </a:rPr>
              <a:t>古时候的君子，他要求自己严格而全面，他对待别人宽容又简约。</a:t>
            </a:r>
            <a:r>
              <a:rPr lang="zh-CN" altLang="en-US" sz="1050" dirty="0" smtClean="0">
                <a:solidFill>
                  <a:srgbClr val="FF0000"/>
                </a:solidFill>
                <a:latin typeface="+mn-ea"/>
              </a:rPr>
              <a:t> </a:t>
            </a:r>
            <a:endParaRPr lang="zh-CN" altLang="en-US" sz="1050" dirty="0">
              <a:solidFill>
                <a:srgbClr val="FF0000"/>
              </a:solidFill>
              <a:latin typeface="+mn-ea"/>
            </a:endParaRPr>
          </a:p>
        </p:txBody>
      </p:sp>
      <p:sp>
        <p:nvSpPr>
          <p:cNvPr id="3" name="矩形 2"/>
          <p:cNvSpPr/>
          <p:nvPr/>
        </p:nvSpPr>
        <p:spPr>
          <a:xfrm>
            <a:off x="882523" y="4941168"/>
            <a:ext cx="800219" cy="461665"/>
          </a:xfrm>
          <a:prstGeom prst="rect">
            <a:avLst/>
          </a:prstGeom>
        </p:spPr>
        <p:txBody>
          <a:bodyPr wrap="none">
            <a:spAutoFit/>
          </a:bodyPr>
          <a:lstStyle/>
          <a:p>
            <a:r>
              <a:rPr lang="zh-CN" altLang="en-US" sz="2400" dirty="0" smtClean="0">
                <a:solidFill>
                  <a:srgbClr val="0000FF"/>
                </a:solidFill>
                <a:latin typeface="+mn-ea"/>
              </a:rPr>
              <a:t>约：</a:t>
            </a:r>
            <a:endParaRPr lang="zh-CN" altLang="en-US" sz="2400" dirty="0"/>
          </a:p>
        </p:txBody>
      </p:sp>
      <p:sp>
        <p:nvSpPr>
          <p:cNvPr id="4" name="矩形 3"/>
          <p:cNvSpPr/>
          <p:nvPr/>
        </p:nvSpPr>
        <p:spPr>
          <a:xfrm>
            <a:off x="2339752" y="5013176"/>
            <a:ext cx="800219" cy="461665"/>
          </a:xfrm>
          <a:prstGeom prst="rect">
            <a:avLst/>
          </a:prstGeom>
        </p:spPr>
        <p:txBody>
          <a:bodyPr wrap="none">
            <a:spAutoFit/>
          </a:bodyPr>
          <a:lstStyle/>
          <a:p>
            <a:r>
              <a:rPr lang="zh-CN" altLang="en-US" sz="2400" dirty="0" smtClean="0">
                <a:solidFill>
                  <a:srgbClr val="0000FF"/>
                </a:solidFill>
                <a:latin typeface="+mn-ea"/>
              </a:rPr>
              <a:t>简少</a:t>
            </a:r>
            <a:endParaRPr lang="zh-CN" altLang="en-US" sz="2400" dirty="0"/>
          </a:p>
        </p:txBody>
      </p:sp>
      <p:sp>
        <p:nvSpPr>
          <p:cNvPr id="5" name="矩形 4"/>
          <p:cNvSpPr/>
          <p:nvPr/>
        </p:nvSpPr>
        <p:spPr>
          <a:xfrm>
            <a:off x="856808" y="4343072"/>
            <a:ext cx="800219" cy="461665"/>
          </a:xfrm>
          <a:prstGeom prst="rect">
            <a:avLst/>
          </a:prstGeom>
        </p:spPr>
        <p:txBody>
          <a:bodyPr wrap="none">
            <a:spAutoFit/>
          </a:bodyPr>
          <a:lstStyle/>
          <a:p>
            <a:r>
              <a:rPr lang="zh-CN" altLang="en-US" sz="2400" dirty="0" smtClean="0">
                <a:solidFill>
                  <a:srgbClr val="0000FF"/>
                </a:solidFill>
                <a:latin typeface="+mn-ea"/>
              </a:rPr>
              <a:t>轻：</a:t>
            </a:r>
            <a:endParaRPr lang="zh-CN" altLang="en-US" sz="2400" dirty="0"/>
          </a:p>
        </p:txBody>
      </p:sp>
      <p:sp>
        <p:nvSpPr>
          <p:cNvPr id="6" name="矩形 5"/>
          <p:cNvSpPr/>
          <p:nvPr/>
        </p:nvSpPr>
        <p:spPr>
          <a:xfrm>
            <a:off x="2314428" y="4416939"/>
            <a:ext cx="800219" cy="387798"/>
          </a:xfrm>
          <a:prstGeom prst="rect">
            <a:avLst/>
          </a:prstGeom>
        </p:spPr>
        <p:txBody>
          <a:bodyPr wrap="none">
            <a:spAutoFit/>
          </a:bodyPr>
          <a:lstStyle/>
          <a:p>
            <a:pPr>
              <a:lnSpc>
                <a:spcPct val="80000"/>
              </a:lnSpc>
            </a:pPr>
            <a:r>
              <a:rPr lang="zh-CN" altLang="en-US" sz="2400" dirty="0" smtClean="0">
                <a:solidFill>
                  <a:srgbClr val="0000FF"/>
                </a:solidFill>
                <a:latin typeface="+mn-ea"/>
              </a:rPr>
              <a:t>宽容</a:t>
            </a:r>
            <a:endParaRPr lang="zh-CN" altLang="en-US" sz="2400" dirty="0">
              <a:solidFill>
                <a:srgbClr val="0000FF"/>
              </a:solidFill>
              <a:latin typeface="+mn-ea"/>
            </a:endParaRPr>
          </a:p>
        </p:txBody>
      </p:sp>
      <p:sp>
        <p:nvSpPr>
          <p:cNvPr id="7" name="矩形 6"/>
          <p:cNvSpPr/>
          <p:nvPr/>
        </p:nvSpPr>
        <p:spPr>
          <a:xfrm>
            <a:off x="856809" y="3694380"/>
            <a:ext cx="800219" cy="461665"/>
          </a:xfrm>
          <a:prstGeom prst="rect">
            <a:avLst/>
          </a:prstGeom>
        </p:spPr>
        <p:txBody>
          <a:bodyPr wrap="none">
            <a:spAutoFit/>
          </a:bodyPr>
          <a:lstStyle/>
          <a:p>
            <a:r>
              <a:rPr lang="zh-CN" altLang="en-US" sz="2400" dirty="0" smtClean="0">
                <a:solidFill>
                  <a:srgbClr val="0000FF"/>
                </a:solidFill>
                <a:latin typeface="+mn-ea"/>
              </a:rPr>
              <a:t>待：</a:t>
            </a:r>
            <a:endParaRPr lang="zh-CN" altLang="en-US" sz="2400" dirty="0"/>
          </a:p>
        </p:txBody>
      </p:sp>
      <p:sp>
        <p:nvSpPr>
          <p:cNvPr id="8" name="矩形 7"/>
          <p:cNvSpPr/>
          <p:nvPr/>
        </p:nvSpPr>
        <p:spPr>
          <a:xfrm>
            <a:off x="2282044" y="3768247"/>
            <a:ext cx="1723549" cy="387798"/>
          </a:xfrm>
          <a:prstGeom prst="rect">
            <a:avLst/>
          </a:prstGeom>
        </p:spPr>
        <p:txBody>
          <a:bodyPr wrap="none">
            <a:spAutoFit/>
          </a:bodyPr>
          <a:lstStyle/>
          <a:p>
            <a:pPr>
              <a:lnSpc>
                <a:spcPct val="80000"/>
              </a:lnSpc>
            </a:pPr>
            <a:r>
              <a:rPr lang="zh-CN" altLang="en-US" sz="2400" dirty="0" smtClean="0">
                <a:solidFill>
                  <a:srgbClr val="0000FF"/>
                </a:solidFill>
                <a:latin typeface="+mn-ea"/>
              </a:rPr>
              <a:t>对待，要求</a:t>
            </a:r>
            <a:endParaRPr lang="zh-CN" altLang="en-US" sz="2400" dirty="0">
              <a:solidFill>
                <a:srgbClr val="0000FF"/>
              </a:solidFill>
              <a:latin typeface="+mn-ea"/>
            </a:endParaRPr>
          </a:p>
        </p:txBody>
      </p:sp>
      <p:sp>
        <p:nvSpPr>
          <p:cNvPr id="9" name="矩形 8"/>
          <p:cNvSpPr/>
          <p:nvPr/>
        </p:nvSpPr>
        <p:spPr>
          <a:xfrm>
            <a:off x="913347" y="3094801"/>
            <a:ext cx="800219" cy="461665"/>
          </a:xfrm>
          <a:prstGeom prst="rect">
            <a:avLst/>
          </a:prstGeom>
        </p:spPr>
        <p:txBody>
          <a:bodyPr wrap="none">
            <a:spAutoFit/>
          </a:bodyPr>
          <a:lstStyle/>
          <a:p>
            <a:r>
              <a:rPr lang="zh-CN" altLang="en-US" sz="2400" dirty="0" smtClean="0">
                <a:solidFill>
                  <a:srgbClr val="0000FF"/>
                </a:solidFill>
                <a:latin typeface="+mn-ea"/>
              </a:rPr>
              <a:t>周：</a:t>
            </a:r>
            <a:endParaRPr lang="zh-CN" altLang="en-US" sz="2400" dirty="0"/>
          </a:p>
        </p:txBody>
      </p:sp>
      <p:sp>
        <p:nvSpPr>
          <p:cNvPr id="10" name="矩形 9"/>
          <p:cNvSpPr/>
          <p:nvPr/>
        </p:nvSpPr>
        <p:spPr>
          <a:xfrm>
            <a:off x="2210244" y="3105707"/>
            <a:ext cx="1723549" cy="461665"/>
          </a:xfrm>
          <a:prstGeom prst="rect">
            <a:avLst/>
          </a:prstGeom>
        </p:spPr>
        <p:txBody>
          <a:bodyPr wrap="none">
            <a:spAutoFit/>
          </a:bodyPr>
          <a:lstStyle/>
          <a:p>
            <a:r>
              <a:rPr lang="zh-CN" altLang="en-US" sz="2400" dirty="0" smtClean="0">
                <a:solidFill>
                  <a:srgbClr val="0000FF"/>
                </a:solidFill>
                <a:latin typeface="+mn-ea"/>
              </a:rPr>
              <a:t>周密、全面</a:t>
            </a:r>
            <a:endParaRPr lang="zh-CN" altLang="en-US" sz="2400" dirty="0"/>
          </a:p>
        </p:txBody>
      </p:sp>
      <p:sp>
        <p:nvSpPr>
          <p:cNvPr id="11" name="矩形 10"/>
          <p:cNvSpPr/>
          <p:nvPr/>
        </p:nvSpPr>
        <p:spPr>
          <a:xfrm>
            <a:off x="905562" y="2492894"/>
            <a:ext cx="800219" cy="461665"/>
          </a:xfrm>
          <a:prstGeom prst="rect">
            <a:avLst/>
          </a:prstGeom>
        </p:spPr>
        <p:txBody>
          <a:bodyPr wrap="none">
            <a:spAutoFit/>
          </a:bodyPr>
          <a:lstStyle/>
          <a:p>
            <a:r>
              <a:rPr lang="zh-CN" altLang="en-US" sz="2400" dirty="0" smtClean="0">
                <a:solidFill>
                  <a:srgbClr val="0000FF"/>
                </a:solidFill>
                <a:latin typeface="+mn-ea"/>
              </a:rPr>
              <a:t>重：</a:t>
            </a:r>
            <a:endParaRPr lang="zh-CN" altLang="en-US" sz="2400" dirty="0"/>
          </a:p>
        </p:txBody>
      </p:sp>
      <p:sp>
        <p:nvSpPr>
          <p:cNvPr id="12" name="矩形 11"/>
          <p:cNvSpPr/>
          <p:nvPr/>
        </p:nvSpPr>
        <p:spPr>
          <a:xfrm>
            <a:off x="2233953" y="2492895"/>
            <a:ext cx="800219" cy="461665"/>
          </a:xfrm>
          <a:prstGeom prst="rect">
            <a:avLst/>
          </a:prstGeom>
        </p:spPr>
        <p:txBody>
          <a:bodyPr wrap="none">
            <a:spAutoFit/>
          </a:bodyPr>
          <a:lstStyle/>
          <a:p>
            <a:r>
              <a:rPr lang="zh-CN" altLang="en-US" sz="2400" dirty="0" smtClean="0">
                <a:solidFill>
                  <a:srgbClr val="0000FF"/>
                </a:solidFill>
                <a:latin typeface="+mn-ea"/>
              </a:rPr>
              <a:t>严格</a:t>
            </a:r>
            <a:endParaRPr lang="zh-CN" altLang="en-US" sz="2400" dirty="0"/>
          </a:p>
        </p:txBody>
      </p:sp>
      <p:sp>
        <p:nvSpPr>
          <p:cNvPr id="13" name="矩形 12"/>
          <p:cNvSpPr/>
          <p:nvPr/>
        </p:nvSpPr>
        <p:spPr>
          <a:xfrm>
            <a:off x="882523" y="1893203"/>
            <a:ext cx="800219" cy="461665"/>
          </a:xfrm>
          <a:prstGeom prst="rect">
            <a:avLst/>
          </a:prstGeom>
        </p:spPr>
        <p:txBody>
          <a:bodyPr wrap="none">
            <a:spAutoFit/>
          </a:bodyPr>
          <a:lstStyle/>
          <a:p>
            <a:r>
              <a:rPr lang="zh-CN" altLang="en-US" sz="2400" dirty="0" smtClean="0">
                <a:solidFill>
                  <a:srgbClr val="0000FF"/>
                </a:solidFill>
                <a:latin typeface="+mn-ea"/>
              </a:rPr>
              <a:t>责：</a:t>
            </a:r>
            <a:endParaRPr lang="zh-CN" altLang="en-US" sz="2400" dirty="0"/>
          </a:p>
        </p:txBody>
      </p:sp>
      <p:sp>
        <p:nvSpPr>
          <p:cNvPr id="14" name="矩形 13"/>
          <p:cNvSpPr/>
          <p:nvPr/>
        </p:nvSpPr>
        <p:spPr>
          <a:xfrm>
            <a:off x="2155296" y="1920938"/>
            <a:ext cx="1723549" cy="461665"/>
          </a:xfrm>
          <a:prstGeom prst="rect">
            <a:avLst/>
          </a:prstGeom>
        </p:spPr>
        <p:txBody>
          <a:bodyPr wrap="none">
            <a:spAutoFit/>
          </a:bodyPr>
          <a:lstStyle/>
          <a:p>
            <a:r>
              <a:rPr lang="zh-CN" altLang="en-US" sz="2400" dirty="0" smtClean="0">
                <a:solidFill>
                  <a:srgbClr val="0000FF"/>
                </a:solidFill>
                <a:latin typeface="+mn-ea"/>
              </a:rPr>
              <a:t>责备，要求</a:t>
            </a:r>
            <a:endParaRPr lang="zh-CN" altLang="en-US" sz="2400" dirty="0"/>
          </a:p>
        </p:txBody>
      </p:sp>
    </p:spTree>
    <p:extLst>
      <p:ext uri="{BB962C8B-B14F-4D97-AF65-F5344CB8AC3E}">
        <p14:creationId xmlns:p14="http://schemas.microsoft.com/office/powerpoint/2010/main" val="1261531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randombar(horizontal)">
                                      <p:cBhvr>
                                        <p:cTn id="7" dur="500"/>
                                        <p:tgtEl>
                                          <p:spTgt spid="57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ppt_x"/>
                                          </p:val>
                                        </p:tav>
                                        <p:tav tm="100000">
                                          <p:val>
                                            <p:strVal val="#ppt_x"/>
                                          </p:val>
                                        </p:tav>
                                      </p:tavLst>
                                    </p:anim>
                                    <p:anim calcmode="lin" valueType="num">
                                      <p:cBhvr additive="base">
                                        <p:cTn id="4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additive="base">
                                        <p:cTn id="48" dur="500" fill="hold"/>
                                        <p:tgtEl>
                                          <p:spTgt spid="7"/>
                                        </p:tgtEl>
                                        <p:attrNameLst>
                                          <p:attrName>ppt_x</p:attrName>
                                        </p:attrNameLst>
                                      </p:cBhvr>
                                      <p:tavLst>
                                        <p:tav tm="0">
                                          <p:val>
                                            <p:strVal val="#ppt_x"/>
                                          </p:val>
                                        </p:tav>
                                        <p:tav tm="100000">
                                          <p:val>
                                            <p:strVal val="#ppt_x"/>
                                          </p:val>
                                        </p:tav>
                                      </p:tavLst>
                                    </p:anim>
                                    <p:anim calcmode="lin" valueType="num">
                                      <p:cBhvr additive="base">
                                        <p:cTn id="4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8"/>
                                        </p:tgtEl>
                                        <p:attrNameLst>
                                          <p:attrName>style.visibility</p:attrName>
                                        </p:attrNameLst>
                                      </p:cBhvr>
                                      <p:to>
                                        <p:strVal val="visible"/>
                                      </p:to>
                                    </p:set>
                                    <p:anim calcmode="lin" valueType="num">
                                      <p:cBhvr additive="base">
                                        <p:cTn id="54" dur="500" fill="hold"/>
                                        <p:tgtEl>
                                          <p:spTgt spid="8"/>
                                        </p:tgtEl>
                                        <p:attrNameLst>
                                          <p:attrName>ppt_x</p:attrName>
                                        </p:attrNameLst>
                                      </p:cBhvr>
                                      <p:tavLst>
                                        <p:tav tm="0">
                                          <p:val>
                                            <p:strVal val="#ppt_x"/>
                                          </p:val>
                                        </p:tav>
                                        <p:tav tm="100000">
                                          <p:val>
                                            <p:strVal val="#ppt_x"/>
                                          </p:val>
                                        </p:tav>
                                      </p:tavLst>
                                    </p:anim>
                                    <p:anim calcmode="lin" valueType="num">
                                      <p:cBhvr additive="base">
                                        <p:cTn id="5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5"/>
                                        </p:tgtEl>
                                        <p:attrNameLst>
                                          <p:attrName>style.visibility</p:attrName>
                                        </p:attrNameLst>
                                      </p:cBhvr>
                                      <p:to>
                                        <p:strVal val="visible"/>
                                      </p:to>
                                    </p:set>
                                    <p:anim calcmode="lin" valueType="num">
                                      <p:cBhvr additive="base">
                                        <p:cTn id="60" dur="500" fill="hold"/>
                                        <p:tgtEl>
                                          <p:spTgt spid="5"/>
                                        </p:tgtEl>
                                        <p:attrNameLst>
                                          <p:attrName>ppt_x</p:attrName>
                                        </p:attrNameLst>
                                      </p:cBhvr>
                                      <p:tavLst>
                                        <p:tav tm="0">
                                          <p:val>
                                            <p:strVal val="#ppt_x"/>
                                          </p:val>
                                        </p:tav>
                                        <p:tav tm="100000">
                                          <p:val>
                                            <p:strVal val="#ppt_x"/>
                                          </p:val>
                                        </p:tav>
                                      </p:tavLst>
                                    </p:anim>
                                    <p:anim calcmode="lin" valueType="num">
                                      <p:cBhvr additive="base">
                                        <p:cTn id="6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6"/>
                                        </p:tgtEl>
                                        <p:attrNameLst>
                                          <p:attrName>style.visibility</p:attrName>
                                        </p:attrNameLst>
                                      </p:cBhvr>
                                      <p:to>
                                        <p:strVal val="visible"/>
                                      </p:to>
                                    </p:set>
                                    <p:anim calcmode="lin" valueType="num">
                                      <p:cBhvr additive="base">
                                        <p:cTn id="66" dur="500" fill="hold"/>
                                        <p:tgtEl>
                                          <p:spTgt spid="6"/>
                                        </p:tgtEl>
                                        <p:attrNameLst>
                                          <p:attrName>ppt_x</p:attrName>
                                        </p:attrNameLst>
                                      </p:cBhvr>
                                      <p:tavLst>
                                        <p:tav tm="0">
                                          <p:val>
                                            <p:strVal val="#ppt_x"/>
                                          </p:val>
                                        </p:tav>
                                        <p:tav tm="100000">
                                          <p:val>
                                            <p:strVal val="#ppt_x"/>
                                          </p:val>
                                        </p:tav>
                                      </p:tavLst>
                                    </p:anim>
                                    <p:anim calcmode="lin" valueType="num">
                                      <p:cBhvr additive="base">
                                        <p:cTn id="6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3"/>
                                        </p:tgtEl>
                                        <p:attrNameLst>
                                          <p:attrName>style.visibility</p:attrName>
                                        </p:attrNameLst>
                                      </p:cBhvr>
                                      <p:to>
                                        <p:strVal val="visible"/>
                                      </p:to>
                                    </p:set>
                                    <p:anim calcmode="lin" valueType="num">
                                      <p:cBhvr additive="base">
                                        <p:cTn id="72" dur="500" fill="hold"/>
                                        <p:tgtEl>
                                          <p:spTgt spid="3"/>
                                        </p:tgtEl>
                                        <p:attrNameLst>
                                          <p:attrName>ppt_x</p:attrName>
                                        </p:attrNameLst>
                                      </p:cBhvr>
                                      <p:tavLst>
                                        <p:tav tm="0">
                                          <p:val>
                                            <p:strVal val="#ppt_x"/>
                                          </p:val>
                                        </p:tav>
                                        <p:tav tm="100000">
                                          <p:val>
                                            <p:strVal val="#ppt_x"/>
                                          </p:val>
                                        </p:tav>
                                      </p:tavLst>
                                    </p:anim>
                                    <p:anim calcmode="lin" valueType="num">
                                      <p:cBhvr additive="base">
                                        <p:cTn id="7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ppt_x"/>
                                          </p:val>
                                        </p:tav>
                                        <p:tav tm="100000">
                                          <p:val>
                                            <p:strVal val="#ppt_x"/>
                                          </p:val>
                                        </p:tav>
                                      </p:tavLst>
                                    </p:anim>
                                    <p:anim calcmode="lin" valueType="num">
                                      <p:cBhvr additive="base">
                                        <p:cTn id="7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2"/>
                                        </p:tgtEl>
                                        <p:attrNameLst>
                                          <p:attrName>style.visibility</p:attrName>
                                        </p:attrNameLst>
                                      </p:cBhvr>
                                      <p:to>
                                        <p:strVal val="visible"/>
                                      </p:to>
                                    </p:set>
                                    <p:anim calcmode="lin" valueType="num">
                                      <p:cBhvr additive="base">
                                        <p:cTn id="84" dur="500" fill="hold"/>
                                        <p:tgtEl>
                                          <p:spTgt spid="2"/>
                                        </p:tgtEl>
                                        <p:attrNameLst>
                                          <p:attrName>ppt_x</p:attrName>
                                        </p:attrNameLst>
                                      </p:cBhvr>
                                      <p:tavLst>
                                        <p:tav tm="0">
                                          <p:val>
                                            <p:strVal val="#ppt_x"/>
                                          </p:val>
                                        </p:tav>
                                        <p:tav tm="100000">
                                          <p:val>
                                            <p:strVal val="#ppt_x"/>
                                          </p:val>
                                        </p:tav>
                                      </p:tavLst>
                                    </p:anim>
                                    <p:anim calcmode="lin" valueType="num">
                                      <p:cBhvr additive="base">
                                        <p:cTn id="8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P spid="2" grpId="0"/>
      <p:bldP spid="3" grpId="0"/>
      <p:bldP spid="4" grpId="0"/>
      <p:bldP spid="5" grpId="0"/>
      <p:bldP spid="6" grpId="0"/>
      <p:bldP spid="7" grpId="0"/>
      <p:bldP spid="8" grpId="0"/>
      <p:bldP spid="9" grpId="0"/>
      <p:bldP spid="10" grpId="0"/>
      <p:bldP spid="11" grpId="0"/>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body" idx="1"/>
          </p:nvPr>
        </p:nvSpPr>
        <p:spPr>
          <a:xfrm>
            <a:off x="224581" y="260648"/>
            <a:ext cx="8964613" cy="609460"/>
          </a:xfrm>
        </p:spPr>
        <p:txBody>
          <a:bodyPr>
            <a:normAutofit/>
          </a:bodyPr>
          <a:lstStyle/>
          <a:p>
            <a:pPr>
              <a:buFont typeface="PMingLiU" pitchFamily="18" charset="-120"/>
              <a:buNone/>
            </a:pPr>
            <a:r>
              <a:rPr lang="zh-CN" altLang="en-US" sz="2400" b="1" dirty="0">
                <a:latin typeface="+mn-ea"/>
              </a:rPr>
              <a:t>重以周，故不怠；轻以约，故人乐为善</a:t>
            </a:r>
            <a:r>
              <a:rPr lang="zh-CN" altLang="en-US" sz="2400" b="1" dirty="0" smtClean="0">
                <a:latin typeface="+mn-ea"/>
              </a:rPr>
              <a:t>。</a:t>
            </a:r>
            <a:endParaRPr lang="zh-CN" altLang="en-US" sz="2400" b="1" dirty="0">
              <a:latin typeface="+mn-ea"/>
            </a:endParaRPr>
          </a:p>
        </p:txBody>
      </p:sp>
      <p:sp>
        <p:nvSpPr>
          <p:cNvPr id="2" name="矩形 1"/>
          <p:cNvSpPr/>
          <p:nvPr/>
        </p:nvSpPr>
        <p:spPr>
          <a:xfrm>
            <a:off x="251520" y="5301208"/>
            <a:ext cx="8568952" cy="1200329"/>
          </a:xfrm>
          <a:prstGeom prst="rect">
            <a:avLst/>
          </a:prstGeom>
        </p:spPr>
        <p:txBody>
          <a:bodyPr wrap="square">
            <a:spAutoFit/>
          </a:bodyPr>
          <a:lstStyle/>
          <a:p>
            <a:pPr>
              <a:buFont typeface="PMingLiU" pitchFamily="18" charset="-120"/>
              <a:buNone/>
            </a:pPr>
            <a:r>
              <a:rPr lang="zh-CN" altLang="en-US" sz="2400" b="1" dirty="0" smtClean="0">
                <a:solidFill>
                  <a:srgbClr val="FF0000"/>
                </a:solidFill>
                <a:latin typeface="+mn-ea"/>
              </a:rPr>
              <a:t>听说古代的圣人舜，他的做人，是个仁义的人。探究舜所以成为舜的原因，就要求自己说：“他是个人，我也是个人，他能这样，我却不能这样！” </a:t>
            </a:r>
            <a:endParaRPr lang="zh-CN" altLang="en-US" sz="2400" b="1" dirty="0">
              <a:solidFill>
                <a:srgbClr val="FF0000"/>
              </a:solidFill>
              <a:latin typeface="+mn-ea"/>
            </a:endParaRPr>
          </a:p>
        </p:txBody>
      </p:sp>
      <p:sp>
        <p:nvSpPr>
          <p:cNvPr id="3" name="矩形 2"/>
          <p:cNvSpPr/>
          <p:nvPr/>
        </p:nvSpPr>
        <p:spPr>
          <a:xfrm>
            <a:off x="412114" y="3573016"/>
            <a:ext cx="4572000" cy="1089529"/>
          </a:xfrm>
          <a:prstGeom prst="rect">
            <a:avLst/>
          </a:prstGeom>
        </p:spPr>
        <p:txBody>
          <a:bodyPr>
            <a:spAutoFit/>
          </a:bodyPr>
          <a:lstStyle/>
          <a:p>
            <a:pPr>
              <a:lnSpc>
                <a:spcPct val="90000"/>
              </a:lnSpc>
              <a:buFont typeface="PMingLiU" pitchFamily="18" charset="-120"/>
              <a:buNone/>
            </a:pPr>
            <a:r>
              <a:rPr lang="zh-CN" altLang="en-US" sz="2400" dirty="0" smtClean="0">
                <a:solidFill>
                  <a:srgbClr val="0000FF"/>
                </a:solidFill>
                <a:latin typeface="+mn-ea"/>
              </a:rPr>
              <a:t>求：寻求。</a:t>
            </a:r>
          </a:p>
          <a:p>
            <a:pPr>
              <a:lnSpc>
                <a:spcPct val="90000"/>
              </a:lnSpc>
            </a:pPr>
            <a:r>
              <a:rPr lang="zh-CN" altLang="en-US" sz="2400" dirty="0" smtClean="0">
                <a:solidFill>
                  <a:srgbClr val="0000FF"/>
                </a:solidFill>
                <a:latin typeface="+mn-ea"/>
              </a:rPr>
              <a:t>所以：</a:t>
            </a:r>
            <a:r>
              <a:rPr lang="en-US" altLang="zh-CN" sz="2400" dirty="0" smtClean="0">
                <a:solidFill>
                  <a:srgbClr val="0000FF"/>
                </a:solidFill>
                <a:latin typeface="+mn-ea"/>
              </a:rPr>
              <a:t>……</a:t>
            </a:r>
            <a:r>
              <a:rPr lang="zh-CN" altLang="en-US" sz="2400" dirty="0" smtClean="0">
                <a:solidFill>
                  <a:srgbClr val="0000FF"/>
                </a:solidFill>
                <a:latin typeface="+mn-ea"/>
              </a:rPr>
              <a:t>的原因，</a:t>
            </a:r>
            <a:r>
              <a:rPr lang="en-US" altLang="zh-CN" sz="2400" dirty="0" smtClean="0">
                <a:solidFill>
                  <a:srgbClr val="0000FF"/>
                </a:solidFill>
                <a:latin typeface="+mn-ea"/>
              </a:rPr>
              <a:t>……</a:t>
            </a:r>
            <a:r>
              <a:rPr lang="zh-CN" altLang="en-US" sz="2400" dirty="0" smtClean="0">
                <a:solidFill>
                  <a:srgbClr val="0000FF"/>
                </a:solidFill>
                <a:latin typeface="+mn-ea"/>
              </a:rPr>
              <a:t>的道理。</a:t>
            </a:r>
          </a:p>
          <a:p>
            <a:pPr>
              <a:lnSpc>
                <a:spcPct val="90000"/>
              </a:lnSpc>
            </a:pPr>
            <a:r>
              <a:rPr lang="zh-CN" altLang="en-US" sz="2400" dirty="0" smtClean="0">
                <a:solidFill>
                  <a:srgbClr val="0000FF"/>
                </a:solidFill>
                <a:latin typeface="+mn-ea"/>
              </a:rPr>
              <a:t>是：这样。</a:t>
            </a:r>
            <a:endParaRPr lang="zh-CN" altLang="en-US" sz="2400" dirty="0">
              <a:solidFill>
                <a:srgbClr val="0000FF"/>
              </a:solidFill>
              <a:latin typeface="+mn-ea"/>
            </a:endParaRPr>
          </a:p>
        </p:txBody>
      </p:sp>
      <p:sp>
        <p:nvSpPr>
          <p:cNvPr id="4" name="矩形 3"/>
          <p:cNvSpPr/>
          <p:nvPr/>
        </p:nvSpPr>
        <p:spPr>
          <a:xfrm>
            <a:off x="179512" y="2348880"/>
            <a:ext cx="8640960" cy="830997"/>
          </a:xfrm>
          <a:prstGeom prst="rect">
            <a:avLst/>
          </a:prstGeom>
        </p:spPr>
        <p:txBody>
          <a:bodyPr wrap="square">
            <a:spAutoFit/>
          </a:bodyPr>
          <a:lstStyle/>
          <a:p>
            <a:pPr>
              <a:buFont typeface="PMingLiU" pitchFamily="18" charset="-120"/>
              <a:buNone/>
            </a:pPr>
            <a:r>
              <a:rPr lang="zh-CN" altLang="en-US" sz="2400" b="1" dirty="0" smtClean="0">
                <a:latin typeface="+mn-ea"/>
              </a:rPr>
              <a:t>闻古之人有舜者，其为人也，仁义人也；</a:t>
            </a:r>
            <a:r>
              <a:rPr lang="zh-CN" altLang="en-US" sz="2400" b="1" dirty="0" smtClean="0">
                <a:solidFill>
                  <a:srgbClr val="0000FF"/>
                </a:solidFill>
                <a:latin typeface="+mn-ea"/>
              </a:rPr>
              <a:t>求</a:t>
            </a:r>
            <a:r>
              <a:rPr lang="zh-CN" altLang="en-US" sz="2400" b="1" dirty="0" smtClean="0">
                <a:latin typeface="+mn-ea"/>
              </a:rPr>
              <a:t>其</a:t>
            </a:r>
            <a:r>
              <a:rPr lang="zh-CN" altLang="en-US" sz="2400" b="1" dirty="0" smtClean="0">
                <a:solidFill>
                  <a:srgbClr val="0000FF"/>
                </a:solidFill>
                <a:latin typeface="+mn-ea"/>
              </a:rPr>
              <a:t>所以</a:t>
            </a:r>
            <a:r>
              <a:rPr lang="zh-CN" altLang="en-US" sz="2400" b="1" dirty="0" smtClean="0">
                <a:latin typeface="+mn-ea"/>
              </a:rPr>
              <a:t>为舜者，责于己曰：“彼，人也，予，人也；彼能</a:t>
            </a:r>
            <a:r>
              <a:rPr lang="zh-CN" altLang="en-US" sz="2400" b="1" dirty="0" smtClean="0">
                <a:solidFill>
                  <a:srgbClr val="0000FF"/>
                </a:solidFill>
                <a:latin typeface="+mn-ea"/>
              </a:rPr>
              <a:t>是</a:t>
            </a:r>
            <a:r>
              <a:rPr lang="zh-CN" altLang="en-US" sz="2400" b="1" dirty="0" smtClean="0">
                <a:latin typeface="+mn-ea"/>
              </a:rPr>
              <a:t>，而我乃不能是！” </a:t>
            </a:r>
            <a:endParaRPr lang="zh-CN" altLang="en-US" sz="2400" b="1" dirty="0">
              <a:latin typeface="+mn-ea"/>
            </a:endParaRPr>
          </a:p>
        </p:txBody>
      </p:sp>
      <p:sp>
        <p:nvSpPr>
          <p:cNvPr id="5" name="矩形 4"/>
          <p:cNvSpPr/>
          <p:nvPr/>
        </p:nvSpPr>
        <p:spPr>
          <a:xfrm>
            <a:off x="179512" y="980728"/>
            <a:ext cx="8784976" cy="830997"/>
          </a:xfrm>
          <a:prstGeom prst="rect">
            <a:avLst/>
          </a:prstGeom>
        </p:spPr>
        <p:txBody>
          <a:bodyPr wrap="square">
            <a:spAutoFit/>
          </a:bodyPr>
          <a:lstStyle/>
          <a:p>
            <a:r>
              <a:rPr lang="zh-CN" altLang="en-US" sz="2400" b="1" dirty="0" smtClean="0">
                <a:solidFill>
                  <a:srgbClr val="FF0000"/>
                </a:solidFill>
                <a:latin typeface="+mn-ea"/>
              </a:rPr>
              <a:t>严格而全面，所以就不怠惰；宽容又简约，所以别人就愿意做好事。 </a:t>
            </a:r>
            <a:endParaRPr lang="zh-CN" altLang="en-US" sz="2400" b="1" dirty="0">
              <a:solidFill>
                <a:srgbClr val="FF0000"/>
              </a:solidFill>
              <a:latin typeface="+mn-ea"/>
            </a:endParaRPr>
          </a:p>
        </p:txBody>
      </p:sp>
    </p:spTree>
    <p:extLst>
      <p:ext uri="{BB962C8B-B14F-4D97-AF65-F5344CB8AC3E}">
        <p14:creationId xmlns:p14="http://schemas.microsoft.com/office/powerpoint/2010/main" val="2575237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randombar(horizontal)">
                                      <p:cBhvr>
                                        <p:cTn id="7" dur="500"/>
                                        <p:tgtEl>
                                          <p:spTgt spid="62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P spid="2" grpId="0"/>
      <p:bldP spid="3" grpId="0"/>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body" idx="1"/>
          </p:nvPr>
        </p:nvSpPr>
        <p:spPr>
          <a:xfrm>
            <a:off x="179388" y="260350"/>
            <a:ext cx="8964612" cy="792386"/>
          </a:xfrm>
        </p:spPr>
        <p:txBody>
          <a:bodyPr>
            <a:normAutofit/>
          </a:bodyPr>
          <a:lstStyle/>
          <a:p>
            <a:pPr>
              <a:buFont typeface="PMingLiU" pitchFamily="18" charset="-120"/>
              <a:buNone/>
            </a:pPr>
            <a:r>
              <a:rPr lang="zh-CN" altLang="en-US" sz="2800" b="1" dirty="0">
                <a:latin typeface="+mn-ea"/>
              </a:rPr>
              <a:t>早夜</a:t>
            </a:r>
            <a:r>
              <a:rPr lang="zh-CN" altLang="en-US" sz="2800" b="1" dirty="0">
                <a:solidFill>
                  <a:srgbClr val="0000FF"/>
                </a:solidFill>
                <a:latin typeface="+mn-ea"/>
              </a:rPr>
              <a:t>以</a:t>
            </a:r>
            <a:r>
              <a:rPr lang="zh-CN" altLang="en-US" sz="2800" b="1" dirty="0">
                <a:latin typeface="+mn-ea"/>
              </a:rPr>
              <a:t>思，去其不如舜者，</a:t>
            </a:r>
            <a:r>
              <a:rPr lang="zh-CN" altLang="en-US" sz="2800" b="1" dirty="0">
                <a:solidFill>
                  <a:srgbClr val="0000FF"/>
                </a:solidFill>
                <a:latin typeface="+mn-ea"/>
              </a:rPr>
              <a:t>就</a:t>
            </a:r>
            <a:r>
              <a:rPr lang="zh-CN" altLang="en-US" sz="2800" b="1" dirty="0">
                <a:latin typeface="+mn-ea"/>
              </a:rPr>
              <a:t>其如舜者。</a:t>
            </a:r>
          </a:p>
          <a:p>
            <a:pPr>
              <a:buFont typeface="PMingLiU" pitchFamily="18" charset="-120"/>
              <a:buNone/>
            </a:pPr>
            <a:endParaRPr lang="zh-CN" altLang="en-US" sz="2800" b="1" dirty="0">
              <a:solidFill>
                <a:srgbClr val="FF0000"/>
              </a:solidFill>
              <a:latin typeface="+mn-ea"/>
            </a:endParaRPr>
          </a:p>
        </p:txBody>
      </p:sp>
      <p:sp>
        <p:nvSpPr>
          <p:cNvPr id="2" name="矩形 1"/>
          <p:cNvSpPr/>
          <p:nvPr/>
        </p:nvSpPr>
        <p:spPr>
          <a:xfrm>
            <a:off x="275555" y="4221088"/>
            <a:ext cx="8526215" cy="830997"/>
          </a:xfrm>
          <a:prstGeom prst="rect">
            <a:avLst/>
          </a:prstGeom>
        </p:spPr>
        <p:txBody>
          <a:bodyPr wrap="square">
            <a:spAutoFit/>
          </a:bodyPr>
          <a:lstStyle/>
          <a:p>
            <a:pPr>
              <a:buFont typeface="PMingLiU" pitchFamily="18" charset="-120"/>
              <a:buNone/>
            </a:pPr>
            <a:r>
              <a:rPr lang="zh-CN" altLang="en-US" sz="2400" b="1" dirty="0" smtClean="0">
                <a:solidFill>
                  <a:srgbClr val="FF0000"/>
                </a:solidFill>
                <a:latin typeface="+mn-ea"/>
              </a:rPr>
              <a:t>（他们）听说古人中间有个叫周公的，他的做人，是一个多才多艺的人。 </a:t>
            </a:r>
            <a:endParaRPr lang="zh-CN" altLang="en-US" sz="2400" b="1" dirty="0">
              <a:solidFill>
                <a:srgbClr val="FF0000"/>
              </a:solidFill>
              <a:latin typeface="+mn-ea"/>
            </a:endParaRPr>
          </a:p>
        </p:txBody>
      </p:sp>
      <p:sp>
        <p:nvSpPr>
          <p:cNvPr id="3" name="矩形 2"/>
          <p:cNvSpPr/>
          <p:nvPr/>
        </p:nvSpPr>
        <p:spPr>
          <a:xfrm>
            <a:off x="179512" y="3227784"/>
            <a:ext cx="8622259" cy="523220"/>
          </a:xfrm>
          <a:prstGeom prst="rect">
            <a:avLst/>
          </a:prstGeom>
        </p:spPr>
        <p:txBody>
          <a:bodyPr wrap="square">
            <a:spAutoFit/>
          </a:bodyPr>
          <a:lstStyle/>
          <a:p>
            <a:pPr>
              <a:buFont typeface="PMingLiU" pitchFamily="18" charset="-120"/>
              <a:buNone/>
            </a:pPr>
            <a:r>
              <a:rPr lang="zh-CN" altLang="en-US" sz="2800" b="1" dirty="0" smtClean="0">
                <a:latin typeface="+mn-ea"/>
              </a:rPr>
              <a:t>闻古之人有周公者</a:t>
            </a:r>
            <a:r>
              <a:rPr lang="zh-CN" altLang="en-US" b="1" dirty="0" smtClean="0">
                <a:latin typeface="+mn-ea"/>
              </a:rPr>
              <a:t>，</a:t>
            </a:r>
            <a:r>
              <a:rPr lang="zh-CN" altLang="en-US" sz="2800" b="1" dirty="0" smtClean="0">
                <a:latin typeface="+mn-ea"/>
              </a:rPr>
              <a:t>其为人也</a:t>
            </a:r>
            <a:r>
              <a:rPr lang="zh-CN" altLang="en-US" b="1" dirty="0" smtClean="0">
                <a:latin typeface="+mn-ea"/>
              </a:rPr>
              <a:t>，</a:t>
            </a:r>
            <a:r>
              <a:rPr lang="zh-CN" altLang="en-US" sz="2800" b="1" dirty="0" smtClean="0">
                <a:latin typeface="+mn-ea"/>
              </a:rPr>
              <a:t>多才与艺人也；</a:t>
            </a:r>
            <a:endParaRPr lang="zh-CN" altLang="en-US" sz="2800" b="1" dirty="0">
              <a:latin typeface="+mn-ea"/>
            </a:endParaRPr>
          </a:p>
        </p:txBody>
      </p:sp>
      <p:sp>
        <p:nvSpPr>
          <p:cNvPr id="4" name="矩形 3"/>
          <p:cNvSpPr/>
          <p:nvPr/>
        </p:nvSpPr>
        <p:spPr>
          <a:xfrm>
            <a:off x="251520" y="2132856"/>
            <a:ext cx="8712968" cy="461665"/>
          </a:xfrm>
          <a:prstGeom prst="rect">
            <a:avLst/>
          </a:prstGeom>
        </p:spPr>
        <p:txBody>
          <a:bodyPr wrap="square">
            <a:spAutoFit/>
          </a:bodyPr>
          <a:lstStyle/>
          <a:p>
            <a:pPr>
              <a:buFont typeface="PMingLiU" pitchFamily="18" charset="-120"/>
              <a:buNone/>
            </a:pPr>
            <a:r>
              <a:rPr lang="zh-CN" altLang="en-US" sz="2400" b="1" dirty="0" smtClean="0">
                <a:solidFill>
                  <a:srgbClr val="FF0000"/>
                </a:solidFill>
                <a:latin typeface="+mn-ea"/>
              </a:rPr>
              <a:t>早晚都在思考，去掉那不如舜的行为，发扬那些与舜相似之处。</a:t>
            </a:r>
            <a:endParaRPr lang="zh-CN" altLang="en-US" sz="2400" b="1" dirty="0">
              <a:solidFill>
                <a:srgbClr val="FF0000"/>
              </a:solidFill>
              <a:latin typeface="+mn-ea"/>
            </a:endParaRPr>
          </a:p>
        </p:txBody>
      </p:sp>
      <p:sp>
        <p:nvSpPr>
          <p:cNvPr id="5" name="矩形 4"/>
          <p:cNvSpPr/>
          <p:nvPr/>
        </p:nvSpPr>
        <p:spPr>
          <a:xfrm>
            <a:off x="323528" y="1050395"/>
            <a:ext cx="4572000" cy="830997"/>
          </a:xfrm>
          <a:prstGeom prst="rect">
            <a:avLst/>
          </a:prstGeom>
        </p:spPr>
        <p:txBody>
          <a:bodyPr>
            <a:spAutoFit/>
          </a:bodyPr>
          <a:lstStyle/>
          <a:p>
            <a:r>
              <a:rPr lang="zh-CN" altLang="en-US" sz="2400" dirty="0" smtClean="0">
                <a:solidFill>
                  <a:srgbClr val="0000FF"/>
                </a:solidFill>
                <a:latin typeface="+mn-ea"/>
              </a:rPr>
              <a:t>以：而，连词，表修饰。</a:t>
            </a:r>
          </a:p>
          <a:p>
            <a:r>
              <a:rPr lang="zh-CN" altLang="en-US" sz="2400" dirty="0" smtClean="0">
                <a:solidFill>
                  <a:srgbClr val="0000FF"/>
                </a:solidFill>
                <a:latin typeface="+mn-ea"/>
              </a:rPr>
              <a:t>就：追求，仿效。</a:t>
            </a:r>
            <a:endParaRPr lang="zh-CN" altLang="en-US" sz="2400" dirty="0">
              <a:solidFill>
                <a:srgbClr val="0000FF"/>
              </a:solidFill>
              <a:latin typeface="+mn-ea"/>
            </a:endParaRPr>
          </a:p>
        </p:txBody>
      </p:sp>
    </p:spTree>
    <p:extLst>
      <p:ext uri="{BB962C8B-B14F-4D97-AF65-F5344CB8AC3E}">
        <p14:creationId xmlns:p14="http://schemas.microsoft.com/office/powerpoint/2010/main" val="32486800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randombar(horizontal)">
                                      <p:cBhvr>
                                        <p:cTn id="7" dur="500"/>
                                        <p:tgtEl>
                                          <p:spTgt spid="634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P spid="2" grpId="0"/>
      <p:bldP spid="3" grpId="0"/>
      <p:bldP spid="4" grpId="0"/>
      <p:bldP spid="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TotalTime>
  <Words>3726</Words>
  <Application>Microsoft Office PowerPoint</Application>
  <PresentationFormat>全屏显示(4:3)</PresentationFormat>
  <Paragraphs>214</Paragraphs>
  <Slides>34</Slides>
  <Notes>0</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Office 主题​​</vt:lpstr>
      <vt:lpstr>原毁</vt:lpstr>
      <vt:lpstr>PowerPoint 演示文稿</vt:lpstr>
      <vt:lpstr>PowerPoint 演示文稿</vt:lpstr>
      <vt:lpstr>写作背景</vt:lpstr>
      <vt:lpstr>PowerPoint 演示文稿</vt:lpstr>
      <vt:lpstr>PowerPoint 演示文稿</vt:lpstr>
      <vt:lpstr>第一段</vt:lpstr>
      <vt:lpstr>PowerPoint 演示文稿</vt:lpstr>
      <vt:lpstr>PowerPoint 演示文稿</vt:lpstr>
      <vt:lpstr>PowerPoint 演示文稿</vt:lpstr>
      <vt:lpstr>PowerPoint 演示文稿</vt:lpstr>
      <vt:lpstr>PowerPoint 演示文稿</vt:lpstr>
      <vt:lpstr>PowerPoint 演示文稿</vt:lpstr>
      <vt:lpstr>第一段段意</vt:lpstr>
      <vt:lpstr>第二段</vt:lpstr>
      <vt:lpstr>PowerPoint 演示文稿</vt:lpstr>
      <vt:lpstr>PowerPoint 演示文稿</vt:lpstr>
      <vt:lpstr>PowerPoint 演示文稿</vt:lpstr>
      <vt:lpstr>第二段段意</vt:lpstr>
      <vt:lpstr>第三段</vt:lpstr>
      <vt:lpstr>PowerPoint 演示文稿</vt:lpstr>
      <vt:lpstr>PowerPoint 演示文稿</vt:lpstr>
      <vt:lpstr>PowerPoint 演示文稿</vt:lpstr>
      <vt:lpstr>第三段分析</vt:lpstr>
      <vt:lpstr>PowerPoint 演示文稿</vt:lpstr>
      <vt:lpstr>第四段</vt:lpstr>
      <vt:lpstr>第四段段意</vt:lpstr>
      <vt:lpstr>《原毁》脉络</vt:lpstr>
      <vt:lpstr>本文的中心论文是在第三段，那么，文章为什么要从“古之君子”说起，它与中心论点又有什么内在关联？</vt:lpstr>
      <vt:lpstr>PowerPoint 演示文稿</vt:lpstr>
      <vt:lpstr>主题</vt:lpstr>
      <vt:lpstr>写作特点</vt:lpstr>
      <vt:lpstr>PowerPoint 演示文稿</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原毁</dc:title>
  <dc:creator>USER</dc:creator>
  <cp:lastModifiedBy>USER</cp:lastModifiedBy>
  <cp:revision>17</cp:revision>
  <dcterms:created xsi:type="dcterms:W3CDTF">2015-04-21T07:24:16Z</dcterms:created>
  <dcterms:modified xsi:type="dcterms:W3CDTF">2015-04-22T01:22:09Z</dcterms:modified>
</cp:coreProperties>
</file>