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79" r:id="rId3"/>
    <p:sldId id="275" r:id="rId4"/>
    <p:sldId id="256" r:id="rId5"/>
    <p:sldId id="257" r:id="rId6"/>
    <p:sldId id="258" r:id="rId8"/>
    <p:sldId id="266" r:id="rId9"/>
    <p:sldId id="268" r:id="rId10"/>
    <p:sldId id="261" r:id="rId11"/>
    <p:sldId id="262" r:id="rId12"/>
    <p:sldId id="269" r:id="rId13"/>
    <p:sldId id="270" r:id="rId14"/>
    <p:sldId id="271" r:id="rId15"/>
    <p:sldId id="282" r:id="rId16"/>
    <p:sldId id="288" r:id="rId17"/>
    <p:sldId id="272" r:id="rId18"/>
    <p:sldId id="273" r:id="rId19"/>
    <p:sldId id="274" r:id="rId20"/>
    <p:sldId id="264" r:id="rId21"/>
    <p:sldId id="276" r:id="rId22"/>
    <p:sldId id="287" r:id="rId23"/>
    <p:sldId id="363" r:id="rId24"/>
    <p:sldId id="334" r:id="rId25"/>
    <p:sldId id="335" r:id="rId26"/>
    <p:sldId id="361" r:id="rId27"/>
    <p:sldId id="340" r:id="rId28"/>
    <p:sldId id="341" r:id="rId29"/>
    <p:sldId id="342" r:id="rId30"/>
    <p:sldId id="291" r:id="rId31"/>
    <p:sldId id="293" r:id="rId32"/>
    <p:sldId id="362" r:id="rId33"/>
    <p:sldId id="294" r:id="rId34"/>
    <p:sldId id="295" r:id="rId35"/>
    <p:sldId id="366" r:id="rId36"/>
    <p:sldId id="367" r:id="rId37"/>
    <p:sldId id="369" r:id="rId38"/>
    <p:sldId id="370" r:id="rId39"/>
    <p:sldId id="372" r:id="rId40"/>
    <p:sldId id="347" r:id="rId41"/>
  </p:sldIdLst>
  <p:sldSz cx="9144000" cy="6858000" type="overhead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99"/>
    <a:srgbClr val="F39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416" y="-108"/>
      </p:cViewPr>
      <p:guideLst>
        <p:guide orient="horz" pos="2299"/>
        <p:guide pos="29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293EDB-548B-4B12-902E-466118DDB96B}" type="doc">
      <dgm:prSet loTypeId="urn:microsoft.com/office/officeart/2005/8/layout/orgChart1#1" loCatId="hierarchy" qsTypeId="urn:microsoft.com/office/officeart/2005/8/quickstyle/simple1#1" qsCatId="simple" csTypeId="urn:microsoft.com/office/officeart/2005/8/colors/accent1_2#1" csCatId="accent1"/>
      <dgm:spPr/>
    </dgm:pt>
    <dgm:pt modelId="{CC90A076-E880-4213-847C-49D3C88C058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化学物质</a:t>
          </a:r>
        </a:p>
      </dgm:t>
    </dgm:pt>
    <dgm:pt modelId="{FA7565ED-5E8A-4DD3-A459-48B6AAD2C687}" cxnId="{B0C83ABA-4AB4-4D35-A2E3-ED63150EEE35}" type="parTrans">
      <dgm:prSet/>
      <dgm:spPr/>
      <dgm:t>
        <a:bodyPr/>
        <a:lstStyle/>
        <a:p>
          <a:endParaRPr lang="zh-CN" altLang="en-US"/>
        </a:p>
      </dgm:t>
    </dgm:pt>
    <dgm:pt modelId="{455F97CA-6D9C-42DD-BFA3-46413F88785A}" cxnId="{B0C83ABA-4AB4-4D35-A2E3-ED63150EEE35}" type="sibTrans">
      <dgm:prSet/>
      <dgm:spPr/>
      <dgm:t>
        <a:bodyPr/>
        <a:lstStyle/>
        <a:p>
          <a:endParaRPr lang="zh-CN" altLang="en-US"/>
        </a:p>
      </dgm:t>
    </dgm:pt>
    <dgm:pt modelId="{018D2F77-5797-4CDE-ACA7-0051C838A33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纯净物</a:t>
          </a:r>
        </a:p>
      </dgm:t>
    </dgm:pt>
    <dgm:pt modelId="{75AAB55E-3502-497F-B01C-FA4B78F77228}" cxnId="{ABA24054-1B6C-4F60-8069-1FB2A9231B09}" type="parTrans">
      <dgm:prSet/>
      <dgm:spPr/>
      <dgm:t>
        <a:bodyPr/>
        <a:lstStyle/>
        <a:p>
          <a:endParaRPr lang="zh-CN" altLang="en-US"/>
        </a:p>
      </dgm:t>
    </dgm:pt>
    <dgm:pt modelId="{6CB2E3D6-505B-4AE9-A105-C1C4FD09AF41}" cxnId="{ABA24054-1B6C-4F60-8069-1FB2A9231B09}" type="sibTrans">
      <dgm:prSet/>
      <dgm:spPr/>
      <dgm:t>
        <a:bodyPr/>
        <a:lstStyle/>
        <a:p>
          <a:endParaRPr lang="zh-CN" altLang="en-US"/>
        </a:p>
      </dgm:t>
    </dgm:pt>
    <dgm:pt modelId="{781B1009-1BDC-4867-A1C5-256D677CE72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单质</a:t>
          </a:r>
        </a:p>
      </dgm:t>
    </dgm:pt>
    <dgm:pt modelId="{90C6B138-FE86-491A-8AFE-C42D9173B395}" cxnId="{8F9E1147-4E7D-4800-8FF7-185F3825BAFD}" type="parTrans">
      <dgm:prSet/>
      <dgm:spPr/>
      <dgm:t>
        <a:bodyPr/>
        <a:lstStyle/>
        <a:p>
          <a:endParaRPr lang="zh-CN" altLang="en-US"/>
        </a:p>
      </dgm:t>
    </dgm:pt>
    <dgm:pt modelId="{227D0167-A8E2-44A7-9192-63156675FB43}" cxnId="{8F9E1147-4E7D-4800-8FF7-185F3825BAFD}" type="sibTrans">
      <dgm:prSet/>
      <dgm:spPr/>
      <dgm:t>
        <a:bodyPr/>
        <a:lstStyle/>
        <a:p>
          <a:endParaRPr lang="zh-CN" altLang="en-US"/>
        </a:p>
      </dgm:t>
    </dgm:pt>
    <dgm:pt modelId="{28F46170-D41C-4B02-8F2A-BB8A2C7AC405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化合物</a:t>
          </a:r>
        </a:p>
      </dgm:t>
    </dgm:pt>
    <dgm:pt modelId="{903EB952-E9E4-4960-A2CB-A3B8041DF79F}" cxnId="{813EE0D1-54EA-4187-B40B-B5A4C5E11BE1}" type="parTrans">
      <dgm:prSet/>
      <dgm:spPr/>
      <dgm:t>
        <a:bodyPr/>
        <a:lstStyle/>
        <a:p>
          <a:endParaRPr lang="zh-CN" altLang="en-US"/>
        </a:p>
      </dgm:t>
    </dgm:pt>
    <dgm:pt modelId="{8A30C4BF-AEE9-4FCE-B966-AC3C21AA3150}" cxnId="{813EE0D1-54EA-4187-B40B-B5A4C5E11BE1}" type="sibTrans">
      <dgm:prSet/>
      <dgm:spPr/>
      <dgm:t>
        <a:bodyPr/>
        <a:lstStyle/>
        <a:p>
          <a:endParaRPr lang="zh-CN" altLang="en-US"/>
        </a:p>
      </dgm:t>
    </dgm:pt>
    <dgm:pt modelId="{8BAED5DE-0CF0-4121-ACEC-FD7046ECA104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b="1" i="0" u="none" strike="noStrike" cap="none" normalizeH="0" baseline="0" smtClean="0">
              <a:ln>
                <a:noFill/>
              </a:ln>
              <a:solidFill>
                <a:srgbClr val="6A2F8F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酸</a:t>
          </a:r>
        </a:p>
      </dgm:t>
    </dgm:pt>
    <dgm:pt modelId="{7C34B4D7-5C1E-4EB4-B215-6CEDA8299E79}" cxnId="{792CEAFE-66C8-439A-9CAC-2A46BFC3147D}" type="parTrans">
      <dgm:prSet/>
      <dgm:spPr/>
      <dgm:t>
        <a:bodyPr/>
        <a:lstStyle/>
        <a:p>
          <a:endParaRPr lang="zh-CN" altLang="en-US"/>
        </a:p>
      </dgm:t>
    </dgm:pt>
    <dgm:pt modelId="{F1FD9F66-A2FE-4346-94A2-461D4A639AB3}" cxnId="{792CEAFE-66C8-439A-9CAC-2A46BFC3147D}" type="sibTrans">
      <dgm:prSet/>
      <dgm:spPr/>
      <dgm:t>
        <a:bodyPr/>
        <a:lstStyle/>
        <a:p>
          <a:endParaRPr lang="zh-CN" altLang="en-US"/>
        </a:p>
      </dgm:t>
    </dgm:pt>
    <dgm:pt modelId="{F6F7B753-304F-440A-B1AB-804B6E9F016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b="1" i="0" u="none" strike="noStrike" cap="none" normalizeH="0" baseline="0" smtClean="0">
              <a:ln>
                <a:noFill/>
              </a:ln>
              <a:solidFill>
                <a:srgbClr val="6A2F8F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碱</a:t>
          </a:r>
        </a:p>
      </dgm:t>
    </dgm:pt>
    <dgm:pt modelId="{03D999CD-6796-4655-AD45-17239119C0BD}" cxnId="{4643E13B-5C42-4E8D-A67B-E5034C0B039B}" type="parTrans">
      <dgm:prSet/>
      <dgm:spPr/>
      <dgm:t>
        <a:bodyPr/>
        <a:lstStyle/>
        <a:p>
          <a:endParaRPr lang="zh-CN" altLang="en-US"/>
        </a:p>
      </dgm:t>
    </dgm:pt>
    <dgm:pt modelId="{9FAA5683-B571-4A41-A018-F35CE56C55DB}" cxnId="{4643E13B-5C42-4E8D-A67B-E5034C0B039B}" type="sibTrans">
      <dgm:prSet/>
      <dgm:spPr/>
      <dgm:t>
        <a:bodyPr/>
        <a:lstStyle/>
        <a:p>
          <a:endParaRPr lang="zh-CN" altLang="en-US"/>
        </a:p>
      </dgm:t>
    </dgm:pt>
    <dgm:pt modelId="{E54A46BD-0213-41B7-928A-C8D75CC9C21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b="1" i="0" u="none" strike="noStrike" cap="none" normalizeH="0" baseline="0" smtClean="0">
              <a:ln>
                <a:noFill/>
              </a:ln>
              <a:solidFill>
                <a:srgbClr val="6A2F8F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盐</a:t>
          </a:r>
        </a:p>
      </dgm:t>
    </dgm:pt>
    <dgm:pt modelId="{65E20BAE-9BA7-4B53-BE94-FADF2C33CD54}" cxnId="{5AEF53BC-A3B5-45D5-A42A-0F8E39E0DBE0}" type="parTrans">
      <dgm:prSet/>
      <dgm:spPr/>
      <dgm:t>
        <a:bodyPr/>
        <a:lstStyle/>
        <a:p>
          <a:endParaRPr lang="zh-CN" altLang="en-US"/>
        </a:p>
      </dgm:t>
    </dgm:pt>
    <dgm:pt modelId="{0F2F1CC1-E3BD-48E8-BC78-B551D34DBDBF}" cxnId="{5AEF53BC-A3B5-45D5-A42A-0F8E39E0DBE0}" type="sibTrans">
      <dgm:prSet/>
      <dgm:spPr/>
      <dgm:t>
        <a:bodyPr/>
        <a:lstStyle/>
        <a:p>
          <a:endParaRPr lang="zh-CN" altLang="en-US"/>
        </a:p>
      </dgm:t>
    </dgm:pt>
    <dgm:pt modelId="{9DA0A012-A90B-46F0-8414-16897D0E2D34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b="1" i="0" u="none" strike="noStrike" cap="none" normalizeH="0" baseline="0" smtClean="0">
              <a:ln>
                <a:noFill/>
              </a:ln>
              <a:solidFill>
                <a:srgbClr val="6A2F8F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氧化物</a:t>
          </a:r>
        </a:p>
      </dgm:t>
    </dgm:pt>
    <dgm:pt modelId="{7A1DBA8C-C213-4026-B238-5EB1737B4897}" cxnId="{79818C38-4E89-4BB2-B4D2-44E45121AFAA}" type="parTrans">
      <dgm:prSet/>
      <dgm:spPr/>
      <dgm:t>
        <a:bodyPr/>
        <a:lstStyle/>
        <a:p>
          <a:endParaRPr lang="zh-CN" altLang="en-US"/>
        </a:p>
      </dgm:t>
    </dgm:pt>
    <dgm:pt modelId="{EBA7E41A-B983-4F90-91A1-EEEE672267DE}" cxnId="{79818C38-4E89-4BB2-B4D2-44E45121AFAA}" type="sibTrans">
      <dgm:prSet/>
      <dgm:spPr/>
      <dgm:t>
        <a:bodyPr/>
        <a:lstStyle/>
        <a:p>
          <a:endParaRPr lang="zh-CN" altLang="en-US"/>
        </a:p>
      </dgm:t>
    </dgm:pt>
    <dgm:pt modelId="{20E447E3-EF6F-4209-B500-EB649610BBC5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混合物</a:t>
          </a:r>
        </a:p>
      </dgm:t>
    </dgm:pt>
    <dgm:pt modelId="{C8C22D95-BFCF-4EE7-AA8D-980C57694C6D}" cxnId="{7FDFCEE2-66A4-4A36-8CC7-5618622F1045}" type="parTrans">
      <dgm:prSet/>
      <dgm:spPr/>
      <dgm:t>
        <a:bodyPr/>
        <a:lstStyle/>
        <a:p>
          <a:endParaRPr lang="zh-CN" altLang="en-US"/>
        </a:p>
      </dgm:t>
    </dgm:pt>
    <dgm:pt modelId="{E14F6AFE-B460-4D58-9812-070DEC079D44}" cxnId="{7FDFCEE2-66A4-4A36-8CC7-5618622F1045}" type="sibTrans">
      <dgm:prSet/>
      <dgm:spPr/>
      <dgm:t>
        <a:bodyPr/>
        <a:lstStyle/>
        <a:p>
          <a:endParaRPr lang="zh-CN" altLang="en-US"/>
        </a:p>
      </dgm:t>
    </dgm:pt>
    <dgm:pt modelId="{43E9E09F-C5EA-483C-B15E-4E062EAC56BF}" type="pres">
      <dgm:prSet presAssocID="{9A293EDB-548B-4B12-902E-466118DDB9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93A7B6B-AD8B-4BBA-A58E-8FC98AB916FC}" type="pres">
      <dgm:prSet presAssocID="{CC90A076-E880-4213-847C-49D3C88C0589}" presName="hierRoot1" presStyleCnt="0">
        <dgm:presLayoutVars>
          <dgm:hierBranch/>
        </dgm:presLayoutVars>
      </dgm:prSet>
      <dgm:spPr/>
    </dgm:pt>
    <dgm:pt modelId="{1C58CF21-B28E-4B43-8117-5353E72DDB40}" type="pres">
      <dgm:prSet presAssocID="{CC90A076-E880-4213-847C-49D3C88C0589}" presName="rootComposite1" presStyleCnt="0"/>
      <dgm:spPr/>
    </dgm:pt>
    <dgm:pt modelId="{D3DDC4F4-C99E-4E9B-90E7-E20945CCAB4F}" type="pres">
      <dgm:prSet presAssocID="{CC90A076-E880-4213-847C-49D3C88C058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DDD6DF2-53D7-4810-B855-FC47C441E33F}" type="pres">
      <dgm:prSet presAssocID="{CC90A076-E880-4213-847C-49D3C88C0589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6AD63658-79CF-4E09-9AFA-38B002AC3938}" type="pres">
      <dgm:prSet presAssocID="{CC90A076-E880-4213-847C-49D3C88C0589}" presName="hierChild2" presStyleCnt="0"/>
      <dgm:spPr/>
    </dgm:pt>
    <dgm:pt modelId="{36D580B6-CA06-4499-AFB8-E79EE6FCA837}" type="pres">
      <dgm:prSet presAssocID="{75AAB55E-3502-497F-B01C-FA4B78F77228}" presName="Name35" presStyleLbl="parChTrans1D2" presStyleIdx="0" presStyleCnt="2"/>
      <dgm:spPr/>
      <dgm:t>
        <a:bodyPr/>
        <a:lstStyle/>
        <a:p>
          <a:endParaRPr lang="zh-CN" altLang="en-US"/>
        </a:p>
      </dgm:t>
    </dgm:pt>
    <dgm:pt modelId="{4F2DE690-0E6C-4F15-A5F2-6E8C7A89BD94}" type="pres">
      <dgm:prSet presAssocID="{018D2F77-5797-4CDE-ACA7-0051C838A33D}" presName="hierRoot2" presStyleCnt="0">
        <dgm:presLayoutVars>
          <dgm:hierBranch/>
        </dgm:presLayoutVars>
      </dgm:prSet>
      <dgm:spPr/>
    </dgm:pt>
    <dgm:pt modelId="{A6347DC7-5216-41E1-9773-7F1A6C7DB8DD}" type="pres">
      <dgm:prSet presAssocID="{018D2F77-5797-4CDE-ACA7-0051C838A33D}" presName="rootComposite" presStyleCnt="0"/>
      <dgm:spPr/>
    </dgm:pt>
    <dgm:pt modelId="{CE4750AD-18E2-4C65-80E7-8FAC1FBE3E99}" type="pres">
      <dgm:prSet presAssocID="{018D2F77-5797-4CDE-ACA7-0051C838A33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DADCAE-65F3-432C-B578-DAC358A92D8F}" type="pres">
      <dgm:prSet presAssocID="{018D2F77-5797-4CDE-ACA7-0051C838A33D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B8A835FA-60E1-4B8B-A8BA-5225FC9DC2B6}" type="pres">
      <dgm:prSet presAssocID="{018D2F77-5797-4CDE-ACA7-0051C838A33D}" presName="hierChild4" presStyleCnt="0"/>
      <dgm:spPr/>
    </dgm:pt>
    <dgm:pt modelId="{A34B7887-67DC-4AB9-8F49-B2E50365F675}" type="pres">
      <dgm:prSet presAssocID="{90C6B138-FE86-491A-8AFE-C42D9173B395}" presName="Name35" presStyleLbl="parChTrans1D3" presStyleIdx="0" presStyleCnt="2"/>
      <dgm:spPr/>
      <dgm:t>
        <a:bodyPr/>
        <a:lstStyle/>
        <a:p>
          <a:endParaRPr lang="zh-CN" altLang="en-US"/>
        </a:p>
      </dgm:t>
    </dgm:pt>
    <dgm:pt modelId="{D60B0BA8-E740-4CB7-8FFA-CA8FE4726AA5}" type="pres">
      <dgm:prSet presAssocID="{781B1009-1BDC-4867-A1C5-256D677CE726}" presName="hierRoot2" presStyleCnt="0">
        <dgm:presLayoutVars>
          <dgm:hierBranch val="r"/>
        </dgm:presLayoutVars>
      </dgm:prSet>
      <dgm:spPr/>
    </dgm:pt>
    <dgm:pt modelId="{2C39EF32-BE93-4CFC-AC3C-3AED001566DD}" type="pres">
      <dgm:prSet presAssocID="{781B1009-1BDC-4867-A1C5-256D677CE726}" presName="rootComposite" presStyleCnt="0"/>
      <dgm:spPr/>
    </dgm:pt>
    <dgm:pt modelId="{C227415C-0AFA-4509-948E-56AB9E3E32CB}" type="pres">
      <dgm:prSet presAssocID="{781B1009-1BDC-4867-A1C5-256D677CE726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01BADF7-9D2A-4278-A2C1-D2F837E5A11B}" type="pres">
      <dgm:prSet presAssocID="{781B1009-1BDC-4867-A1C5-256D677CE726}" presName="rootConnector" presStyleLbl="node3" presStyleIdx="0" presStyleCnt="2"/>
      <dgm:spPr/>
      <dgm:t>
        <a:bodyPr/>
        <a:lstStyle/>
        <a:p>
          <a:endParaRPr lang="zh-CN" altLang="en-US"/>
        </a:p>
      </dgm:t>
    </dgm:pt>
    <dgm:pt modelId="{58B67A34-AB65-4334-B37F-0BAC0FE43478}" type="pres">
      <dgm:prSet presAssocID="{781B1009-1BDC-4867-A1C5-256D677CE726}" presName="hierChild4" presStyleCnt="0"/>
      <dgm:spPr/>
    </dgm:pt>
    <dgm:pt modelId="{383EB6CE-6E95-437C-8120-4C4FA124B8C4}" type="pres">
      <dgm:prSet presAssocID="{781B1009-1BDC-4867-A1C5-256D677CE726}" presName="hierChild5" presStyleCnt="0"/>
      <dgm:spPr/>
    </dgm:pt>
    <dgm:pt modelId="{3E6E5670-83AB-45C0-8EBD-A6B57FB548CF}" type="pres">
      <dgm:prSet presAssocID="{903EB952-E9E4-4960-A2CB-A3B8041DF79F}" presName="Name35" presStyleLbl="parChTrans1D3" presStyleIdx="1" presStyleCnt="2"/>
      <dgm:spPr/>
      <dgm:t>
        <a:bodyPr/>
        <a:lstStyle/>
        <a:p>
          <a:endParaRPr lang="zh-CN" altLang="en-US"/>
        </a:p>
      </dgm:t>
    </dgm:pt>
    <dgm:pt modelId="{A8042E45-498E-4F87-AB8D-CAFA57EDCD78}" type="pres">
      <dgm:prSet presAssocID="{28F46170-D41C-4B02-8F2A-BB8A2C7AC405}" presName="hierRoot2" presStyleCnt="0">
        <dgm:presLayoutVars>
          <dgm:hierBranch val="r"/>
        </dgm:presLayoutVars>
      </dgm:prSet>
      <dgm:spPr/>
    </dgm:pt>
    <dgm:pt modelId="{898FBC58-E00A-4503-9B39-E51CD0C9EB78}" type="pres">
      <dgm:prSet presAssocID="{28F46170-D41C-4B02-8F2A-BB8A2C7AC405}" presName="rootComposite" presStyleCnt="0"/>
      <dgm:spPr/>
    </dgm:pt>
    <dgm:pt modelId="{03C5F619-046D-49A8-A0D0-8FA1DD7B12C3}" type="pres">
      <dgm:prSet presAssocID="{28F46170-D41C-4B02-8F2A-BB8A2C7AC405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A22DD0B-44CE-492D-9246-F3DF45A8773A}" type="pres">
      <dgm:prSet presAssocID="{28F46170-D41C-4B02-8F2A-BB8A2C7AC405}" presName="rootConnector" presStyleLbl="node3" presStyleIdx="1" presStyleCnt="2"/>
      <dgm:spPr/>
      <dgm:t>
        <a:bodyPr/>
        <a:lstStyle/>
        <a:p>
          <a:endParaRPr lang="zh-CN" altLang="en-US"/>
        </a:p>
      </dgm:t>
    </dgm:pt>
    <dgm:pt modelId="{71D5F3C3-F21A-49EE-AEE0-C0A294A563B0}" type="pres">
      <dgm:prSet presAssocID="{28F46170-D41C-4B02-8F2A-BB8A2C7AC405}" presName="hierChild4" presStyleCnt="0"/>
      <dgm:spPr/>
    </dgm:pt>
    <dgm:pt modelId="{A1ED3A14-8824-4326-8962-FC7A5DE94D21}" type="pres">
      <dgm:prSet presAssocID="{7C34B4D7-5C1E-4EB4-B215-6CEDA8299E79}" presName="Name50" presStyleLbl="parChTrans1D4" presStyleIdx="0" presStyleCnt="4"/>
      <dgm:spPr/>
      <dgm:t>
        <a:bodyPr/>
        <a:lstStyle/>
        <a:p>
          <a:endParaRPr lang="zh-CN" altLang="en-US"/>
        </a:p>
      </dgm:t>
    </dgm:pt>
    <dgm:pt modelId="{F2A7942B-2EF7-4270-9A57-9FA9A4954B4F}" type="pres">
      <dgm:prSet presAssocID="{8BAED5DE-0CF0-4121-ACEC-FD7046ECA104}" presName="hierRoot2" presStyleCnt="0">
        <dgm:presLayoutVars>
          <dgm:hierBranch val="r"/>
        </dgm:presLayoutVars>
      </dgm:prSet>
      <dgm:spPr/>
    </dgm:pt>
    <dgm:pt modelId="{1B46D153-2D4A-4D6B-B9EE-3EBA8F028D23}" type="pres">
      <dgm:prSet presAssocID="{8BAED5DE-0CF0-4121-ACEC-FD7046ECA104}" presName="rootComposite" presStyleCnt="0"/>
      <dgm:spPr/>
    </dgm:pt>
    <dgm:pt modelId="{779847C3-06D3-49C3-9494-DF3A8555226E}" type="pres">
      <dgm:prSet presAssocID="{8BAED5DE-0CF0-4121-ACEC-FD7046ECA104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27E5B5E-26D9-42CB-80CF-68A231265A90}" type="pres">
      <dgm:prSet presAssocID="{8BAED5DE-0CF0-4121-ACEC-FD7046ECA104}" presName="rootConnector" presStyleLbl="node4" presStyleIdx="0" presStyleCnt="4"/>
      <dgm:spPr/>
      <dgm:t>
        <a:bodyPr/>
        <a:lstStyle/>
        <a:p>
          <a:endParaRPr lang="zh-CN" altLang="en-US"/>
        </a:p>
      </dgm:t>
    </dgm:pt>
    <dgm:pt modelId="{C39655A2-1B65-46FE-9E48-8A5D5F5ED12D}" type="pres">
      <dgm:prSet presAssocID="{8BAED5DE-0CF0-4121-ACEC-FD7046ECA104}" presName="hierChild4" presStyleCnt="0"/>
      <dgm:spPr/>
    </dgm:pt>
    <dgm:pt modelId="{0BF6AEF4-1402-49DB-A622-C08128DDB6AA}" type="pres">
      <dgm:prSet presAssocID="{8BAED5DE-0CF0-4121-ACEC-FD7046ECA104}" presName="hierChild5" presStyleCnt="0"/>
      <dgm:spPr/>
    </dgm:pt>
    <dgm:pt modelId="{9A3A08E9-4750-4193-9709-B07C17865C4C}" type="pres">
      <dgm:prSet presAssocID="{03D999CD-6796-4655-AD45-17239119C0BD}" presName="Name50" presStyleLbl="parChTrans1D4" presStyleIdx="1" presStyleCnt="4"/>
      <dgm:spPr/>
      <dgm:t>
        <a:bodyPr/>
        <a:lstStyle/>
        <a:p>
          <a:endParaRPr lang="zh-CN" altLang="en-US"/>
        </a:p>
      </dgm:t>
    </dgm:pt>
    <dgm:pt modelId="{A9157C5B-B7E7-466B-9F5C-A8F581BD8F5D}" type="pres">
      <dgm:prSet presAssocID="{F6F7B753-304F-440A-B1AB-804B6E9F016D}" presName="hierRoot2" presStyleCnt="0">
        <dgm:presLayoutVars>
          <dgm:hierBranch val="r"/>
        </dgm:presLayoutVars>
      </dgm:prSet>
      <dgm:spPr/>
    </dgm:pt>
    <dgm:pt modelId="{0C7AE860-6095-4626-AF22-2BE6858A37B1}" type="pres">
      <dgm:prSet presAssocID="{F6F7B753-304F-440A-B1AB-804B6E9F016D}" presName="rootComposite" presStyleCnt="0"/>
      <dgm:spPr/>
    </dgm:pt>
    <dgm:pt modelId="{1698C140-E9E5-4DD6-99C7-3D2001E7DA5D}" type="pres">
      <dgm:prSet presAssocID="{F6F7B753-304F-440A-B1AB-804B6E9F016D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31A7AB-39ED-481C-B539-1560CC4163B1}" type="pres">
      <dgm:prSet presAssocID="{F6F7B753-304F-440A-B1AB-804B6E9F016D}" presName="rootConnector" presStyleLbl="node4" presStyleIdx="1" presStyleCnt="4"/>
      <dgm:spPr/>
      <dgm:t>
        <a:bodyPr/>
        <a:lstStyle/>
        <a:p>
          <a:endParaRPr lang="zh-CN" altLang="en-US"/>
        </a:p>
      </dgm:t>
    </dgm:pt>
    <dgm:pt modelId="{44FCAC32-80DA-4D05-BC60-0AB5D079C3F1}" type="pres">
      <dgm:prSet presAssocID="{F6F7B753-304F-440A-B1AB-804B6E9F016D}" presName="hierChild4" presStyleCnt="0"/>
      <dgm:spPr/>
    </dgm:pt>
    <dgm:pt modelId="{C0A37417-E7B3-457E-B927-1D7C4FD08356}" type="pres">
      <dgm:prSet presAssocID="{F6F7B753-304F-440A-B1AB-804B6E9F016D}" presName="hierChild5" presStyleCnt="0"/>
      <dgm:spPr/>
    </dgm:pt>
    <dgm:pt modelId="{64116633-7896-456B-8E13-EEA7D16F4CDD}" type="pres">
      <dgm:prSet presAssocID="{65E20BAE-9BA7-4B53-BE94-FADF2C33CD54}" presName="Name50" presStyleLbl="parChTrans1D4" presStyleIdx="2" presStyleCnt="4"/>
      <dgm:spPr/>
      <dgm:t>
        <a:bodyPr/>
        <a:lstStyle/>
        <a:p>
          <a:endParaRPr lang="zh-CN" altLang="en-US"/>
        </a:p>
      </dgm:t>
    </dgm:pt>
    <dgm:pt modelId="{01E33A81-22B6-4BF5-8208-32E975FC1433}" type="pres">
      <dgm:prSet presAssocID="{E54A46BD-0213-41B7-928A-C8D75CC9C216}" presName="hierRoot2" presStyleCnt="0">
        <dgm:presLayoutVars>
          <dgm:hierBranch val="r"/>
        </dgm:presLayoutVars>
      </dgm:prSet>
      <dgm:spPr/>
    </dgm:pt>
    <dgm:pt modelId="{28D0CBC9-B34E-4362-B5FA-902F524C0B65}" type="pres">
      <dgm:prSet presAssocID="{E54A46BD-0213-41B7-928A-C8D75CC9C216}" presName="rootComposite" presStyleCnt="0"/>
      <dgm:spPr/>
    </dgm:pt>
    <dgm:pt modelId="{F6BDB789-078B-4EEA-95FE-B88664AA1849}" type="pres">
      <dgm:prSet presAssocID="{E54A46BD-0213-41B7-928A-C8D75CC9C216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7F401B9-8087-4CC8-AE94-CD12DF1C2AA4}" type="pres">
      <dgm:prSet presAssocID="{E54A46BD-0213-41B7-928A-C8D75CC9C216}" presName="rootConnector" presStyleLbl="node4" presStyleIdx="2" presStyleCnt="4"/>
      <dgm:spPr/>
      <dgm:t>
        <a:bodyPr/>
        <a:lstStyle/>
        <a:p>
          <a:endParaRPr lang="zh-CN" altLang="en-US"/>
        </a:p>
      </dgm:t>
    </dgm:pt>
    <dgm:pt modelId="{C0DBEF51-8017-431B-90FE-59BDD5EB8A1A}" type="pres">
      <dgm:prSet presAssocID="{E54A46BD-0213-41B7-928A-C8D75CC9C216}" presName="hierChild4" presStyleCnt="0"/>
      <dgm:spPr/>
    </dgm:pt>
    <dgm:pt modelId="{4BB07181-2C49-4AED-9F78-A200AF9C30F4}" type="pres">
      <dgm:prSet presAssocID="{E54A46BD-0213-41B7-928A-C8D75CC9C216}" presName="hierChild5" presStyleCnt="0"/>
      <dgm:spPr/>
    </dgm:pt>
    <dgm:pt modelId="{BAC65B57-DC9B-4E98-B81D-7D6A5F5A4087}" type="pres">
      <dgm:prSet presAssocID="{7A1DBA8C-C213-4026-B238-5EB1737B4897}" presName="Name50" presStyleLbl="parChTrans1D4" presStyleIdx="3" presStyleCnt="4"/>
      <dgm:spPr/>
      <dgm:t>
        <a:bodyPr/>
        <a:lstStyle/>
        <a:p>
          <a:endParaRPr lang="zh-CN" altLang="en-US"/>
        </a:p>
      </dgm:t>
    </dgm:pt>
    <dgm:pt modelId="{FEAB27A7-46A9-45B8-94F7-BF38B87414C3}" type="pres">
      <dgm:prSet presAssocID="{9DA0A012-A90B-46F0-8414-16897D0E2D34}" presName="hierRoot2" presStyleCnt="0">
        <dgm:presLayoutVars>
          <dgm:hierBranch val="r"/>
        </dgm:presLayoutVars>
      </dgm:prSet>
      <dgm:spPr/>
    </dgm:pt>
    <dgm:pt modelId="{91ACACCC-27DA-4A57-8650-E93EEA6DEF61}" type="pres">
      <dgm:prSet presAssocID="{9DA0A012-A90B-46F0-8414-16897D0E2D34}" presName="rootComposite" presStyleCnt="0"/>
      <dgm:spPr/>
    </dgm:pt>
    <dgm:pt modelId="{F6FE0E7B-752F-45DD-862A-4B7EEB46E582}" type="pres">
      <dgm:prSet presAssocID="{9DA0A012-A90B-46F0-8414-16897D0E2D34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574760-0FE5-4ED8-8EEF-AAA48337561C}" type="pres">
      <dgm:prSet presAssocID="{9DA0A012-A90B-46F0-8414-16897D0E2D34}" presName="rootConnector" presStyleLbl="node4" presStyleIdx="3" presStyleCnt="4"/>
      <dgm:spPr/>
      <dgm:t>
        <a:bodyPr/>
        <a:lstStyle/>
        <a:p>
          <a:endParaRPr lang="zh-CN" altLang="en-US"/>
        </a:p>
      </dgm:t>
    </dgm:pt>
    <dgm:pt modelId="{AF388D2C-7019-43D0-8284-0C05FBB5BDD3}" type="pres">
      <dgm:prSet presAssocID="{9DA0A012-A90B-46F0-8414-16897D0E2D34}" presName="hierChild4" presStyleCnt="0"/>
      <dgm:spPr/>
    </dgm:pt>
    <dgm:pt modelId="{A3A54F44-1CBE-4AAB-86FB-44BB0A5BC17B}" type="pres">
      <dgm:prSet presAssocID="{9DA0A012-A90B-46F0-8414-16897D0E2D34}" presName="hierChild5" presStyleCnt="0"/>
      <dgm:spPr/>
    </dgm:pt>
    <dgm:pt modelId="{9E176CE8-B02C-45DB-AD2F-190B238B2195}" type="pres">
      <dgm:prSet presAssocID="{28F46170-D41C-4B02-8F2A-BB8A2C7AC405}" presName="hierChild5" presStyleCnt="0"/>
      <dgm:spPr/>
    </dgm:pt>
    <dgm:pt modelId="{D756D052-F080-44F9-91EB-6079F2827247}" type="pres">
      <dgm:prSet presAssocID="{018D2F77-5797-4CDE-ACA7-0051C838A33D}" presName="hierChild5" presStyleCnt="0"/>
      <dgm:spPr/>
    </dgm:pt>
    <dgm:pt modelId="{BA16EF15-E027-4168-86A5-A8E3247ABF47}" type="pres">
      <dgm:prSet presAssocID="{C8C22D95-BFCF-4EE7-AA8D-980C57694C6D}" presName="Name35" presStyleLbl="parChTrans1D2" presStyleIdx="1" presStyleCnt="2"/>
      <dgm:spPr/>
      <dgm:t>
        <a:bodyPr/>
        <a:lstStyle/>
        <a:p>
          <a:endParaRPr lang="zh-CN" altLang="en-US"/>
        </a:p>
      </dgm:t>
    </dgm:pt>
    <dgm:pt modelId="{C6F66710-38FA-4C72-B35C-57253AC03323}" type="pres">
      <dgm:prSet presAssocID="{20E447E3-EF6F-4209-B500-EB649610BBC5}" presName="hierRoot2" presStyleCnt="0">
        <dgm:presLayoutVars>
          <dgm:hierBranch/>
        </dgm:presLayoutVars>
      </dgm:prSet>
      <dgm:spPr/>
    </dgm:pt>
    <dgm:pt modelId="{3D8E678E-6629-401C-91C8-3E227F00BCEF}" type="pres">
      <dgm:prSet presAssocID="{20E447E3-EF6F-4209-B500-EB649610BBC5}" presName="rootComposite" presStyleCnt="0"/>
      <dgm:spPr/>
    </dgm:pt>
    <dgm:pt modelId="{64552C25-233C-499F-9EBE-6CE3874390D1}" type="pres">
      <dgm:prSet presAssocID="{20E447E3-EF6F-4209-B500-EB649610BBC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DBB82D8-E171-4183-BAF0-E424307537B1}" type="pres">
      <dgm:prSet presAssocID="{20E447E3-EF6F-4209-B500-EB649610BBC5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F4F82A25-96BB-48DE-BE5D-788BB073AFA0}" type="pres">
      <dgm:prSet presAssocID="{20E447E3-EF6F-4209-B500-EB649610BBC5}" presName="hierChild4" presStyleCnt="0"/>
      <dgm:spPr/>
    </dgm:pt>
    <dgm:pt modelId="{B343722E-42E6-42ED-A57D-C7A2C1C7C361}" type="pres">
      <dgm:prSet presAssocID="{20E447E3-EF6F-4209-B500-EB649610BBC5}" presName="hierChild5" presStyleCnt="0"/>
      <dgm:spPr/>
    </dgm:pt>
    <dgm:pt modelId="{3344FB10-7DBE-4B35-91EF-46E5D6B54793}" type="pres">
      <dgm:prSet presAssocID="{CC90A076-E880-4213-847C-49D3C88C0589}" presName="hierChild3" presStyleCnt="0"/>
      <dgm:spPr/>
    </dgm:pt>
  </dgm:ptLst>
  <dgm:cxnLst>
    <dgm:cxn modelId="{A44D5CA5-617D-4AFF-84BC-F320E0C16E12}" type="presOf" srcId="{9DA0A012-A90B-46F0-8414-16897D0E2D34}" destId="{F6FE0E7B-752F-45DD-862A-4B7EEB46E582}" srcOrd="0" destOrd="0" presId="urn:microsoft.com/office/officeart/2005/8/layout/orgChart1#1"/>
    <dgm:cxn modelId="{B0C83ABA-4AB4-4D35-A2E3-ED63150EEE35}" srcId="{9A293EDB-548B-4B12-902E-466118DDB96B}" destId="{CC90A076-E880-4213-847C-49D3C88C0589}" srcOrd="0" destOrd="0" parTransId="{FA7565ED-5E8A-4DD3-A459-48B6AAD2C687}" sibTransId="{455F97CA-6D9C-42DD-BFA3-46413F88785A}"/>
    <dgm:cxn modelId="{0D881114-C148-42A1-83D4-376DB49AAC76}" type="presOf" srcId="{90C6B138-FE86-491A-8AFE-C42D9173B395}" destId="{A34B7887-67DC-4AB9-8F49-B2E50365F675}" srcOrd="0" destOrd="0" presId="urn:microsoft.com/office/officeart/2005/8/layout/orgChart1#1"/>
    <dgm:cxn modelId="{70B6F5A1-5DB2-4517-AEB6-19171CCD52DC}" type="presOf" srcId="{28F46170-D41C-4B02-8F2A-BB8A2C7AC405}" destId="{03C5F619-046D-49A8-A0D0-8FA1DD7B12C3}" srcOrd="0" destOrd="0" presId="urn:microsoft.com/office/officeart/2005/8/layout/orgChart1#1"/>
    <dgm:cxn modelId="{813EE0D1-54EA-4187-B40B-B5A4C5E11BE1}" srcId="{018D2F77-5797-4CDE-ACA7-0051C838A33D}" destId="{28F46170-D41C-4B02-8F2A-BB8A2C7AC405}" srcOrd="1" destOrd="0" parTransId="{903EB952-E9E4-4960-A2CB-A3B8041DF79F}" sibTransId="{8A30C4BF-AEE9-4FCE-B966-AC3C21AA3150}"/>
    <dgm:cxn modelId="{2B27B7BC-0CC0-4189-B535-054B000CEAE2}" type="presOf" srcId="{E54A46BD-0213-41B7-928A-C8D75CC9C216}" destId="{57F401B9-8087-4CC8-AE94-CD12DF1C2AA4}" srcOrd="1" destOrd="0" presId="urn:microsoft.com/office/officeart/2005/8/layout/orgChart1#1"/>
    <dgm:cxn modelId="{709781FE-3458-44F0-964C-30AAB80A5D76}" type="presOf" srcId="{7C34B4D7-5C1E-4EB4-B215-6CEDA8299E79}" destId="{A1ED3A14-8824-4326-8962-FC7A5DE94D21}" srcOrd="0" destOrd="0" presId="urn:microsoft.com/office/officeart/2005/8/layout/orgChart1#1"/>
    <dgm:cxn modelId="{792CEAFE-66C8-439A-9CAC-2A46BFC3147D}" srcId="{28F46170-D41C-4B02-8F2A-BB8A2C7AC405}" destId="{8BAED5DE-0CF0-4121-ACEC-FD7046ECA104}" srcOrd="0" destOrd="0" parTransId="{7C34B4D7-5C1E-4EB4-B215-6CEDA8299E79}" sibTransId="{F1FD9F66-A2FE-4346-94A2-461D4A639AB3}"/>
    <dgm:cxn modelId="{A6333B54-488E-4162-8711-54136FDA1F3E}" type="presOf" srcId="{781B1009-1BDC-4867-A1C5-256D677CE726}" destId="{C227415C-0AFA-4509-948E-56AB9E3E32CB}" srcOrd="0" destOrd="0" presId="urn:microsoft.com/office/officeart/2005/8/layout/orgChart1#1"/>
    <dgm:cxn modelId="{404D1E77-52ED-4A54-8D67-A857A6B61EDA}" type="presOf" srcId="{20E447E3-EF6F-4209-B500-EB649610BBC5}" destId="{2DBB82D8-E171-4183-BAF0-E424307537B1}" srcOrd="1" destOrd="0" presId="urn:microsoft.com/office/officeart/2005/8/layout/orgChart1#1"/>
    <dgm:cxn modelId="{ABA24054-1B6C-4F60-8069-1FB2A9231B09}" srcId="{CC90A076-E880-4213-847C-49D3C88C0589}" destId="{018D2F77-5797-4CDE-ACA7-0051C838A33D}" srcOrd="0" destOrd="0" parTransId="{75AAB55E-3502-497F-B01C-FA4B78F77228}" sibTransId="{6CB2E3D6-505B-4AE9-A105-C1C4FD09AF41}"/>
    <dgm:cxn modelId="{1F30BABB-DD29-4B5F-A3CB-4DC1493EE625}" type="presOf" srcId="{F6F7B753-304F-440A-B1AB-804B6E9F016D}" destId="{1698C140-E9E5-4DD6-99C7-3D2001E7DA5D}" srcOrd="0" destOrd="0" presId="urn:microsoft.com/office/officeart/2005/8/layout/orgChart1#1"/>
    <dgm:cxn modelId="{D1BAA515-9671-4D34-9665-C73DE4463310}" type="presOf" srcId="{CC90A076-E880-4213-847C-49D3C88C0589}" destId="{4DDD6DF2-53D7-4810-B855-FC47C441E33F}" srcOrd="1" destOrd="0" presId="urn:microsoft.com/office/officeart/2005/8/layout/orgChart1#1"/>
    <dgm:cxn modelId="{DF61836D-3B3C-4D23-A350-FBEC4D9EF3ED}" type="presOf" srcId="{8BAED5DE-0CF0-4121-ACEC-FD7046ECA104}" destId="{779847C3-06D3-49C3-9494-DF3A8555226E}" srcOrd="0" destOrd="0" presId="urn:microsoft.com/office/officeart/2005/8/layout/orgChart1#1"/>
    <dgm:cxn modelId="{4643E13B-5C42-4E8D-A67B-E5034C0B039B}" srcId="{28F46170-D41C-4B02-8F2A-BB8A2C7AC405}" destId="{F6F7B753-304F-440A-B1AB-804B6E9F016D}" srcOrd="1" destOrd="0" parTransId="{03D999CD-6796-4655-AD45-17239119C0BD}" sibTransId="{9FAA5683-B571-4A41-A018-F35CE56C55DB}"/>
    <dgm:cxn modelId="{79818C38-4E89-4BB2-B4D2-44E45121AFAA}" srcId="{28F46170-D41C-4B02-8F2A-BB8A2C7AC405}" destId="{9DA0A012-A90B-46F0-8414-16897D0E2D34}" srcOrd="3" destOrd="0" parTransId="{7A1DBA8C-C213-4026-B238-5EB1737B4897}" sibTransId="{EBA7E41A-B983-4F90-91A1-EEEE672267DE}"/>
    <dgm:cxn modelId="{3FB0FBEE-4071-4D47-B815-7E6CC1633CFB}" type="presOf" srcId="{75AAB55E-3502-497F-B01C-FA4B78F77228}" destId="{36D580B6-CA06-4499-AFB8-E79EE6FCA837}" srcOrd="0" destOrd="0" presId="urn:microsoft.com/office/officeart/2005/8/layout/orgChart1#1"/>
    <dgm:cxn modelId="{21BFB52A-F64F-4636-BB05-D31655C7A33A}" type="presOf" srcId="{F6F7B753-304F-440A-B1AB-804B6E9F016D}" destId="{AB31A7AB-39ED-481C-B539-1560CC4163B1}" srcOrd="1" destOrd="0" presId="urn:microsoft.com/office/officeart/2005/8/layout/orgChart1#1"/>
    <dgm:cxn modelId="{ADC47355-149D-4C76-B127-46CC0DEC8DE2}" type="presOf" srcId="{9DA0A012-A90B-46F0-8414-16897D0E2D34}" destId="{7D574760-0FE5-4ED8-8EEF-AAA48337561C}" srcOrd="1" destOrd="0" presId="urn:microsoft.com/office/officeart/2005/8/layout/orgChart1#1"/>
    <dgm:cxn modelId="{B1F67D10-CB43-43FD-BBDC-0CDD2CB50BBC}" type="presOf" srcId="{018D2F77-5797-4CDE-ACA7-0051C838A33D}" destId="{CE4750AD-18E2-4C65-80E7-8FAC1FBE3E99}" srcOrd="0" destOrd="0" presId="urn:microsoft.com/office/officeart/2005/8/layout/orgChart1#1"/>
    <dgm:cxn modelId="{5AEF53BC-A3B5-45D5-A42A-0F8E39E0DBE0}" srcId="{28F46170-D41C-4B02-8F2A-BB8A2C7AC405}" destId="{E54A46BD-0213-41B7-928A-C8D75CC9C216}" srcOrd="2" destOrd="0" parTransId="{65E20BAE-9BA7-4B53-BE94-FADF2C33CD54}" sibTransId="{0F2F1CC1-E3BD-48E8-BC78-B551D34DBDBF}"/>
    <dgm:cxn modelId="{370ABA78-8AB7-4BC9-A020-0750D66EDB0A}" type="presOf" srcId="{03D999CD-6796-4655-AD45-17239119C0BD}" destId="{9A3A08E9-4750-4193-9709-B07C17865C4C}" srcOrd="0" destOrd="0" presId="urn:microsoft.com/office/officeart/2005/8/layout/orgChart1#1"/>
    <dgm:cxn modelId="{836369A1-460C-48CB-B507-1A28668774AA}" type="presOf" srcId="{781B1009-1BDC-4867-A1C5-256D677CE726}" destId="{C01BADF7-9D2A-4278-A2C1-D2F837E5A11B}" srcOrd="1" destOrd="0" presId="urn:microsoft.com/office/officeart/2005/8/layout/orgChart1#1"/>
    <dgm:cxn modelId="{8F9E1147-4E7D-4800-8FF7-185F3825BAFD}" srcId="{018D2F77-5797-4CDE-ACA7-0051C838A33D}" destId="{781B1009-1BDC-4867-A1C5-256D677CE726}" srcOrd="0" destOrd="0" parTransId="{90C6B138-FE86-491A-8AFE-C42D9173B395}" sibTransId="{227D0167-A8E2-44A7-9192-63156675FB43}"/>
    <dgm:cxn modelId="{A09A8390-2B46-4D75-B47A-F312872ECBF6}" type="presOf" srcId="{E54A46BD-0213-41B7-928A-C8D75CC9C216}" destId="{F6BDB789-078B-4EEA-95FE-B88664AA1849}" srcOrd="0" destOrd="0" presId="urn:microsoft.com/office/officeart/2005/8/layout/orgChart1#1"/>
    <dgm:cxn modelId="{997C1B9F-E92F-4C79-B707-44E9AB8818B8}" type="presOf" srcId="{903EB952-E9E4-4960-A2CB-A3B8041DF79F}" destId="{3E6E5670-83AB-45C0-8EBD-A6B57FB548CF}" srcOrd="0" destOrd="0" presId="urn:microsoft.com/office/officeart/2005/8/layout/orgChart1#1"/>
    <dgm:cxn modelId="{08FA3CFB-4F1F-4E18-872E-44B6929117A9}" type="presOf" srcId="{65E20BAE-9BA7-4B53-BE94-FADF2C33CD54}" destId="{64116633-7896-456B-8E13-EEA7D16F4CDD}" srcOrd="0" destOrd="0" presId="urn:microsoft.com/office/officeart/2005/8/layout/orgChart1#1"/>
    <dgm:cxn modelId="{93F260E2-3556-43BF-9FBF-BFC998728F45}" type="presOf" srcId="{8BAED5DE-0CF0-4121-ACEC-FD7046ECA104}" destId="{D27E5B5E-26D9-42CB-80CF-68A231265A90}" srcOrd="1" destOrd="0" presId="urn:microsoft.com/office/officeart/2005/8/layout/orgChart1#1"/>
    <dgm:cxn modelId="{C50EBE7B-CDBB-4EDA-B36D-9DAC5BC041DD}" type="presOf" srcId="{C8C22D95-BFCF-4EE7-AA8D-980C57694C6D}" destId="{BA16EF15-E027-4168-86A5-A8E3247ABF47}" srcOrd="0" destOrd="0" presId="urn:microsoft.com/office/officeart/2005/8/layout/orgChart1#1"/>
    <dgm:cxn modelId="{A6B8714D-64D3-4CCB-98F1-3EDEEFEF4D75}" type="presOf" srcId="{20E447E3-EF6F-4209-B500-EB649610BBC5}" destId="{64552C25-233C-499F-9EBE-6CE3874390D1}" srcOrd="0" destOrd="0" presId="urn:microsoft.com/office/officeart/2005/8/layout/orgChart1#1"/>
    <dgm:cxn modelId="{325A129E-AAD3-4078-9908-C4EF99EF1E6D}" type="presOf" srcId="{9A293EDB-548B-4B12-902E-466118DDB96B}" destId="{43E9E09F-C5EA-483C-B15E-4E062EAC56BF}" srcOrd="0" destOrd="0" presId="urn:microsoft.com/office/officeart/2005/8/layout/orgChart1#1"/>
    <dgm:cxn modelId="{4A91C049-C695-4FDF-9C63-29B41FDF4E7A}" type="presOf" srcId="{CC90A076-E880-4213-847C-49D3C88C0589}" destId="{D3DDC4F4-C99E-4E9B-90E7-E20945CCAB4F}" srcOrd="0" destOrd="0" presId="urn:microsoft.com/office/officeart/2005/8/layout/orgChart1#1"/>
    <dgm:cxn modelId="{992839BC-F1F1-423B-89A6-F00619EAD2F5}" type="presOf" srcId="{28F46170-D41C-4B02-8F2A-BB8A2C7AC405}" destId="{8A22DD0B-44CE-492D-9246-F3DF45A8773A}" srcOrd="1" destOrd="0" presId="urn:microsoft.com/office/officeart/2005/8/layout/orgChart1#1"/>
    <dgm:cxn modelId="{4AA8C7B5-2954-47BE-917E-042CA5450376}" type="presOf" srcId="{018D2F77-5797-4CDE-ACA7-0051C838A33D}" destId="{AEDADCAE-65F3-432C-B578-DAC358A92D8F}" srcOrd="1" destOrd="0" presId="urn:microsoft.com/office/officeart/2005/8/layout/orgChart1#1"/>
    <dgm:cxn modelId="{7FDFCEE2-66A4-4A36-8CC7-5618622F1045}" srcId="{CC90A076-E880-4213-847C-49D3C88C0589}" destId="{20E447E3-EF6F-4209-B500-EB649610BBC5}" srcOrd="1" destOrd="0" parTransId="{C8C22D95-BFCF-4EE7-AA8D-980C57694C6D}" sibTransId="{E14F6AFE-B460-4D58-9812-070DEC079D44}"/>
    <dgm:cxn modelId="{396F98EB-49F6-428E-923E-BF7CAE9D196E}" type="presOf" srcId="{7A1DBA8C-C213-4026-B238-5EB1737B4897}" destId="{BAC65B57-DC9B-4E98-B81D-7D6A5F5A4087}" srcOrd="0" destOrd="0" presId="urn:microsoft.com/office/officeart/2005/8/layout/orgChart1#1"/>
    <dgm:cxn modelId="{A398BA6F-A3BC-4CFD-B6AD-46902DCBED85}" type="presParOf" srcId="{43E9E09F-C5EA-483C-B15E-4E062EAC56BF}" destId="{593A7B6B-AD8B-4BBA-A58E-8FC98AB916FC}" srcOrd="0" destOrd="0" presId="urn:microsoft.com/office/officeart/2005/8/layout/orgChart1#1"/>
    <dgm:cxn modelId="{2714EC8E-D622-400F-8C32-C75DE941E6C7}" type="presParOf" srcId="{593A7B6B-AD8B-4BBA-A58E-8FC98AB916FC}" destId="{1C58CF21-B28E-4B43-8117-5353E72DDB40}" srcOrd="0" destOrd="0" presId="urn:microsoft.com/office/officeart/2005/8/layout/orgChart1#1"/>
    <dgm:cxn modelId="{E94F5805-3044-499D-8F65-8FC6E2E7B308}" type="presParOf" srcId="{1C58CF21-B28E-4B43-8117-5353E72DDB40}" destId="{D3DDC4F4-C99E-4E9B-90E7-E20945CCAB4F}" srcOrd="0" destOrd="0" presId="urn:microsoft.com/office/officeart/2005/8/layout/orgChart1#1"/>
    <dgm:cxn modelId="{E74B97B0-5A90-4CBF-B18E-58475A5867F1}" type="presParOf" srcId="{1C58CF21-B28E-4B43-8117-5353E72DDB40}" destId="{4DDD6DF2-53D7-4810-B855-FC47C441E33F}" srcOrd="1" destOrd="0" presId="urn:microsoft.com/office/officeart/2005/8/layout/orgChart1#1"/>
    <dgm:cxn modelId="{85310CAF-8693-4C7F-AB88-0826ED7248BB}" type="presParOf" srcId="{593A7B6B-AD8B-4BBA-A58E-8FC98AB916FC}" destId="{6AD63658-79CF-4E09-9AFA-38B002AC3938}" srcOrd="1" destOrd="0" presId="urn:microsoft.com/office/officeart/2005/8/layout/orgChart1#1"/>
    <dgm:cxn modelId="{202A7BB3-7686-4E70-A9F8-4453CAC48EF0}" type="presParOf" srcId="{6AD63658-79CF-4E09-9AFA-38B002AC3938}" destId="{36D580B6-CA06-4499-AFB8-E79EE6FCA837}" srcOrd="0" destOrd="0" presId="urn:microsoft.com/office/officeart/2005/8/layout/orgChart1#1"/>
    <dgm:cxn modelId="{4C1A38B9-5C36-4246-8EA9-E0C681B94BC4}" type="presParOf" srcId="{6AD63658-79CF-4E09-9AFA-38B002AC3938}" destId="{4F2DE690-0E6C-4F15-A5F2-6E8C7A89BD94}" srcOrd="1" destOrd="0" presId="urn:microsoft.com/office/officeart/2005/8/layout/orgChart1#1"/>
    <dgm:cxn modelId="{A7BCDB64-1EB7-4028-B9F9-5333F1167CBD}" type="presParOf" srcId="{4F2DE690-0E6C-4F15-A5F2-6E8C7A89BD94}" destId="{A6347DC7-5216-41E1-9773-7F1A6C7DB8DD}" srcOrd="0" destOrd="0" presId="urn:microsoft.com/office/officeart/2005/8/layout/orgChart1#1"/>
    <dgm:cxn modelId="{77BBE18E-EF55-45CF-8F30-4DC5F34B579A}" type="presParOf" srcId="{A6347DC7-5216-41E1-9773-7F1A6C7DB8DD}" destId="{CE4750AD-18E2-4C65-80E7-8FAC1FBE3E99}" srcOrd="0" destOrd="0" presId="urn:microsoft.com/office/officeart/2005/8/layout/orgChart1#1"/>
    <dgm:cxn modelId="{5DEB3F65-A494-477F-8241-E97B65599DD9}" type="presParOf" srcId="{A6347DC7-5216-41E1-9773-7F1A6C7DB8DD}" destId="{AEDADCAE-65F3-432C-B578-DAC358A92D8F}" srcOrd="1" destOrd="0" presId="urn:microsoft.com/office/officeart/2005/8/layout/orgChart1#1"/>
    <dgm:cxn modelId="{72DC888C-B1AE-43C4-B6FB-61343B61D49F}" type="presParOf" srcId="{4F2DE690-0E6C-4F15-A5F2-6E8C7A89BD94}" destId="{B8A835FA-60E1-4B8B-A8BA-5225FC9DC2B6}" srcOrd="1" destOrd="0" presId="urn:microsoft.com/office/officeart/2005/8/layout/orgChart1#1"/>
    <dgm:cxn modelId="{AC509096-8D4C-464F-BC1D-E46E06BD54D9}" type="presParOf" srcId="{B8A835FA-60E1-4B8B-A8BA-5225FC9DC2B6}" destId="{A34B7887-67DC-4AB9-8F49-B2E50365F675}" srcOrd="0" destOrd="0" presId="urn:microsoft.com/office/officeart/2005/8/layout/orgChart1#1"/>
    <dgm:cxn modelId="{7EC7C844-D007-4784-9280-3C7ECA64CCC2}" type="presParOf" srcId="{B8A835FA-60E1-4B8B-A8BA-5225FC9DC2B6}" destId="{D60B0BA8-E740-4CB7-8FFA-CA8FE4726AA5}" srcOrd="1" destOrd="0" presId="urn:microsoft.com/office/officeart/2005/8/layout/orgChart1#1"/>
    <dgm:cxn modelId="{CE90A3CE-6863-4645-A56F-2D5320AB7093}" type="presParOf" srcId="{D60B0BA8-E740-4CB7-8FFA-CA8FE4726AA5}" destId="{2C39EF32-BE93-4CFC-AC3C-3AED001566DD}" srcOrd="0" destOrd="0" presId="urn:microsoft.com/office/officeart/2005/8/layout/orgChart1#1"/>
    <dgm:cxn modelId="{46FA6990-5E6F-49E7-93DA-FACE70220B3D}" type="presParOf" srcId="{2C39EF32-BE93-4CFC-AC3C-3AED001566DD}" destId="{C227415C-0AFA-4509-948E-56AB9E3E32CB}" srcOrd="0" destOrd="0" presId="urn:microsoft.com/office/officeart/2005/8/layout/orgChart1#1"/>
    <dgm:cxn modelId="{0705A824-91E5-4FAF-94C8-28A8E344D3E3}" type="presParOf" srcId="{2C39EF32-BE93-4CFC-AC3C-3AED001566DD}" destId="{C01BADF7-9D2A-4278-A2C1-D2F837E5A11B}" srcOrd="1" destOrd="0" presId="urn:microsoft.com/office/officeart/2005/8/layout/orgChart1#1"/>
    <dgm:cxn modelId="{275778B6-BFA3-4ACB-BBE7-92D0773D0F87}" type="presParOf" srcId="{D60B0BA8-E740-4CB7-8FFA-CA8FE4726AA5}" destId="{58B67A34-AB65-4334-B37F-0BAC0FE43478}" srcOrd="1" destOrd="0" presId="urn:microsoft.com/office/officeart/2005/8/layout/orgChart1#1"/>
    <dgm:cxn modelId="{50794467-3CB5-4FA1-AEEE-DCFA9CFB06A8}" type="presParOf" srcId="{D60B0BA8-E740-4CB7-8FFA-CA8FE4726AA5}" destId="{383EB6CE-6E95-437C-8120-4C4FA124B8C4}" srcOrd="2" destOrd="0" presId="urn:microsoft.com/office/officeart/2005/8/layout/orgChart1#1"/>
    <dgm:cxn modelId="{D14291BE-439A-4601-98F8-CDB3C4AF3E39}" type="presParOf" srcId="{B8A835FA-60E1-4B8B-A8BA-5225FC9DC2B6}" destId="{3E6E5670-83AB-45C0-8EBD-A6B57FB548CF}" srcOrd="2" destOrd="0" presId="urn:microsoft.com/office/officeart/2005/8/layout/orgChart1#1"/>
    <dgm:cxn modelId="{74DAC1BA-8DF9-4B76-B2F9-A7582A53880F}" type="presParOf" srcId="{B8A835FA-60E1-4B8B-A8BA-5225FC9DC2B6}" destId="{A8042E45-498E-4F87-AB8D-CAFA57EDCD78}" srcOrd="3" destOrd="0" presId="urn:microsoft.com/office/officeart/2005/8/layout/orgChart1#1"/>
    <dgm:cxn modelId="{2654B9CD-E3D4-4726-9295-28750DCE5C3F}" type="presParOf" srcId="{A8042E45-498E-4F87-AB8D-CAFA57EDCD78}" destId="{898FBC58-E00A-4503-9B39-E51CD0C9EB78}" srcOrd="0" destOrd="0" presId="urn:microsoft.com/office/officeart/2005/8/layout/orgChart1#1"/>
    <dgm:cxn modelId="{2B31B381-2396-4D10-8DF5-6C076475266E}" type="presParOf" srcId="{898FBC58-E00A-4503-9B39-E51CD0C9EB78}" destId="{03C5F619-046D-49A8-A0D0-8FA1DD7B12C3}" srcOrd="0" destOrd="0" presId="urn:microsoft.com/office/officeart/2005/8/layout/orgChart1#1"/>
    <dgm:cxn modelId="{84040AB8-72D1-4BAE-B7E7-0487B93DDCCF}" type="presParOf" srcId="{898FBC58-E00A-4503-9B39-E51CD0C9EB78}" destId="{8A22DD0B-44CE-492D-9246-F3DF45A8773A}" srcOrd="1" destOrd="0" presId="urn:microsoft.com/office/officeart/2005/8/layout/orgChart1#1"/>
    <dgm:cxn modelId="{B8D01F6C-2212-46EA-8FD0-923FECBAEECF}" type="presParOf" srcId="{A8042E45-498E-4F87-AB8D-CAFA57EDCD78}" destId="{71D5F3C3-F21A-49EE-AEE0-C0A294A563B0}" srcOrd="1" destOrd="0" presId="urn:microsoft.com/office/officeart/2005/8/layout/orgChart1#1"/>
    <dgm:cxn modelId="{36090A44-92FC-4D3E-98F0-6133C515940F}" type="presParOf" srcId="{71D5F3C3-F21A-49EE-AEE0-C0A294A563B0}" destId="{A1ED3A14-8824-4326-8962-FC7A5DE94D21}" srcOrd="0" destOrd="0" presId="urn:microsoft.com/office/officeart/2005/8/layout/orgChart1#1"/>
    <dgm:cxn modelId="{910F5337-F896-4DC5-976E-FC4EA6C7DA5D}" type="presParOf" srcId="{71D5F3C3-F21A-49EE-AEE0-C0A294A563B0}" destId="{F2A7942B-2EF7-4270-9A57-9FA9A4954B4F}" srcOrd="1" destOrd="0" presId="urn:microsoft.com/office/officeart/2005/8/layout/orgChart1#1"/>
    <dgm:cxn modelId="{E50A058F-0B10-4D47-8AB6-31F935608075}" type="presParOf" srcId="{F2A7942B-2EF7-4270-9A57-9FA9A4954B4F}" destId="{1B46D153-2D4A-4D6B-B9EE-3EBA8F028D23}" srcOrd="0" destOrd="0" presId="urn:microsoft.com/office/officeart/2005/8/layout/orgChart1#1"/>
    <dgm:cxn modelId="{24619B4C-DB62-400B-8203-3CF0D7AEAAA7}" type="presParOf" srcId="{1B46D153-2D4A-4D6B-B9EE-3EBA8F028D23}" destId="{779847C3-06D3-49C3-9494-DF3A8555226E}" srcOrd="0" destOrd="0" presId="urn:microsoft.com/office/officeart/2005/8/layout/orgChart1#1"/>
    <dgm:cxn modelId="{B348DFB3-91F4-4312-AF2E-92BE99E68384}" type="presParOf" srcId="{1B46D153-2D4A-4D6B-B9EE-3EBA8F028D23}" destId="{D27E5B5E-26D9-42CB-80CF-68A231265A90}" srcOrd="1" destOrd="0" presId="urn:microsoft.com/office/officeart/2005/8/layout/orgChart1#1"/>
    <dgm:cxn modelId="{C401D37D-C06C-4AB5-8502-4D4D05701D34}" type="presParOf" srcId="{F2A7942B-2EF7-4270-9A57-9FA9A4954B4F}" destId="{C39655A2-1B65-46FE-9E48-8A5D5F5ED12D}" srcOrd="1" destOrd="0" presId="urn:microsoft.com/office/officeart/2005/8/layout/orgChart1#1"/>
    <dgm:cxn modelId="{8F1489AC-12C2-4EA0-92FB-DD5EC6998173}" type="presParOf" srcId="{F2A7942B-2EF7-4270-9A57-9FA9A4954B4F}" destId="{0BF6AEF4-1402-49DB-A622-C08128DDB6AA}" srcOrd="2" destOrd="0" presId="urn:microsoft.com/office/officeart/2005/8/layout/orgChart1#1"/>
    <dgm:cxn modelId="{C081B844-0975-43B1-9264-22693570F58A}" type="presParOf" srcId="{71D5F3C3-F21A-49EE-AEE0-C0A294A563B0}" destId="{9A3A08E9-4750-4193-9709-B07C17865C4C}" srcOrd="2" destOrd="0" presId="urn:microsoft.com/office/officeart/2005/8/layout/orgChart1#1"/>
    <dgm:cxn modelId="{2933B8AC-3797-436D-A2F7-352D9D4FC8BC}" type="presParOf" srcId="{71D5F3C3-F21A-49EE-AEE0-C0A294A563B0}" destId="{A9157C5B-B7E7-466B-9F5C-A8F581BD8F5D}" srcOrd="3" destOrd="0" presId="urn:microsoft.com/office/officeart/2005/8/layout/orgChart1#1"/>
    <dgm:cxn modelId="{B3E2C93C-41CC-46AE-9C74-929A0BBAFB9A}" type="presParOf" srcId="{A9157C5B-B7E7-466B-9F5C-A8F581BD8F5D}" destId="{0C7AE860-6095-4626-AF22-2BE6858A37B1}" srcOrd="0" destOrd="0" presId="urn:microsoft.com/office/officeart/2005/8/layout/orgChart1#1"/>
    <dgm:cxn modelId="{66D66AA5-869A-4A7D-8A3D-BD6E4CE69232}" type="presParOf" srcId="{0C7AE860-6095-4626-AF22-2BE6858A37B1}" destId="{1698C140-E9E5-4DD6-99C7-3D2001E7DA5D}" srcOrd="0" destOrd="0" presId="urn:microsoft.com/office/officeart/2005/8/layout/orgChart1#1"/>
    <dgm:cxn modelId="{5080A443-68E0-4886-9C38-21E03CF49A2C}" type="presParOf" srcId="{0C7AE860-6095-4626-AF22-2BE6858A37B1}" destId="{AB31A7AB-39ED-481C-B539-1560CC4163B1}" srcOrd="1" destOrd="0" presId="urn:microsoft.com/office/officeart/2005/8/layout/orgChart1#1"/>
    <dgm:cxn modelId="{4D7DC8C8-6FFE-4F41-8567-D0C740424818}" type="presParOf" srcId="{A9157C5B-B7E7-466B-9F5C-A8F581BD8F5D}" destId="{44FCAC32-80DA-4D05-BC60-0AB5D079C3F1}" srcOrd="1" destOrd="0" presId="urn:microsoft.com/office/officeart/2005/8/layout/orgChart1#1"/>
    <dgm:cxn modelId="{6CE9F055-AF40-465C-B7D5-EBBB56CEFA97}" type="presParOf" srcId="{A9157C5B-B7E7-466B-9F5C-A8F581BD8F5D}" destId="{C0A37417-E7B3-457E-B927-1D7C4FD08356}" srcOrd="2" destOrd="0" presId="urn:microsoft.com/office/officeart/2005/8/layout/orgChart1#1"/>
    <dgm:cxn modelId="{1AFEBAEA-43B3-4692-AC7A-FEA82A41D54D}" type="presParOf" srcId="{71D5F3C3-F21A-49EE-AEE0-C0A294A563B0}" destId="{64116633-7896-456B-8E13-EEA7D16F4CDD}" srcOrd="4" destOrd="0" presId="urn:microsoft.com/office/officeart/2005/8/layout/orgChart1#1"/>
    <dgm:cxn modelId="{347D5A74-9B54-4114-AAAE-EBC89E9C257A}" type="presParOf" srcId="{71D5F3C3-F21A-49EE-AEE0-C0A294A563B0}" destId="{01E33A81-22B6-4BF5-8208-32E975FC1433}" srcOrd="5" destOrd="0" presId="urn:microsoft.com/office/officeart/2005/8/layout/orgChart1#1"/>
    <dgm:cxn modelId="{8BACA04C-56D9-4D64-A3EF-54DB80839B99}" type="presParOf" srcId="{01E33A81-22B6-4BF5-8208-32E975FC1433}" destId="{28D0CBC9-B34E-4362-B5FA-902F524C0B65}" srcOrd="0" destOrd="0" presId="urn:microsoft.com/office/officeart/2005/8/layout/orgChart1#1"/>
    <dgm:cxn modelId="{0A2E0436-179F-41EF-8110-AD3FC5AF13C4}" type="presParOf" srcId="{28D0CBC9-B34E-4362-B5FA-902F524C0B65}" destId="{F6BDB789-078B-4EEA-95FE-B88664AA1849}" srcOrd="0" destOrd="0" presId="urn:microsoft.com/office/officeart/2005/8/layout/orgChart1#1"/>
    <dgm:cxn modelId="{0C2447A1-BEBD-4256-B2A9-B955E32DE84A}" type="presParOf" srcId="{28D0CBC9-B34E-4362-B5FA-902F524C0B65}" destId="{57F401B9-8087-4CC8-AE94-CD12DF1C2AA4}" srcOrd="1" destOrd="0" presId="urn:microsoft.com/office/officeart/2005/8/layout/orgChart1#1"/>
    <dgm:cxn modelId="{524BAB77-BB42-45F5-8BE4-7559FE8D303D}" type="presParOf" srcId="{01E33A81-22B6-4BF5-8208-32E975FC1433}" destId="{C0DBEF51-8017-431B-90FE-59BDD5EB8A1A}" srcOrd="1" destOrd="0" presId="urn:microsoft.com/office/officeart/2005/8/layout/orgChart1#1"/>
    <dgm:cxn modelId="{A9C3B994-B2EE-429D-937D-1455704A7C2D}" type="presParOf" srcId="{01E33A81-22B6-4BF5-8208-32E975FC1433}" destId="{4BB07181-2C49-4AED-9F78-A200AF9C30F4}" srcOrd="2" destOrd="0" presId="urn:microsoft.com/office/officeart/2005/8/layout/orgChart1#1"/>
    <dgm:cxn modelId="{C4F17F28-B2F2-4E34-9E3F-2FC8F2AB72DA}" type="presParOf" srcId="{71D5F3C3-F21A-49EE-AEE0-C0A294A563B0}" destId="{BAC65B57-DC9B-4E98-B81D-7D6A5F5A4087}" srcOrd="6" destOrd="0" presId="urn:microsoft.com/office/officeart/2005/8/layout/orgChart1#1"/>
    <dgm:cxn modelId="{06E9AE2C-5926-4CB1-AD91-848A1B15C2B1}" type="presParOf" srcId="{71D5F3C3-F21A-49EE-AEE0-C0A294A563B0}" destId="{FEAB27A7-46A9-45B8-94F7-BF38B87414C3}" srcOrd="7" destOrd="0" presId="urn:microsoft.com/office/officeart/2005/8/layout/orgChart1#1"/>
    <dgm:cxn modelId="{4341857F-D44F-432B-9893-805248D7C690}" type="presParOf" srcId="{FEAB27A7-46A9-45B8-94F7-BF38B87414C3}" destId="{91ACACCC-27DA-4A57-8650-E93EEA6DEF61}" srcOrd="0" destOrd="0" presId="urn:microsoft.com/office/officeart/2005/8/layout/orgChart1#1"/>
    <dgm:cxn modelId="{CC11A0C0-0B31-439A-B3DB-7A1C0959F2E1}" type="presParOf" srcId="{91ACACCC-27DA-4A57-8650-E93EEA6DEF61}" destId="{F6FE0E7B-752F-45DD-862A-4B7EEB46E582}" srcOrd="0" destOrd="0" presId="urn:microsoft.com/office/officeart/2005/8/layout/orgChart1#1"/>
    <dgm:cxn modelId="{3D0FF4AE-52FD-4027-B2CD-C42D28E067F1}" type="presParOf" srcId="{91ACACCC-27DA-4A57-8650-E93EEA6DEF61}" destId="{7D574760-0FE5-4ED8-8EEF-AAA48337561C}" srcOrd="1" destOrd="0" presId="urn:microsoft.com/office/officeart/2005/8/layout/orgChart1#1"/>
    <dgm:cxn modelId="{6006D7F5-6A0C-41E5-A3C7-9405C8ECA101}" type="presParOf" srcId="{FEAB27A7-46A9-45B8-94F7-BF38B87414C3}" destId="{AF388D2C-7019-43D0-8284-0C05FBB5BDD3}" srcOrd="1" destOrd="0" presId="urn:microsoft.com/office/officeart/2005/8/layout/orgChart1#1"/>
    <dgm:cxn modelId="{E46AC189-FD09-4FF4-B5C6-18B7E6667D33}" type="presParOf" srcId="{FEAB27A7-46A9-45B8-94F7-BF38B87414C3}" destId="{A3A54F44-1CBE-4AAB-86FB-44BB0A5BC17B}" srcOrd="2" destOrd="0" presId="urn:microsoft.com/office/officeart/2005/8/layout/orgChart1#1"/>
    <dgm:cxn modelId="{442640C0-C2B5-4446-97F2-6AF6EA7120F2}" type="presParOf" srcId="{A8042E45-498E-4F87-AB8D-CAFA57EDCD78}" destId="{9E176CE8-B02C-45DB-AD2F-190B238B2195}" srcOrd="2" destOrd="0" presId="urn:microsoft.com/office/officeart/2005/8/layout/orgChart1#1"/>
    <dgm:cxn modelId="{DE320330-3009-4D69-A39D-2E9ECD610141}" type="presParOf" srcId="{4F2DE690-0E6C-4F15-A5F2-6E8C7A89BD94}" destId="{D756D052-F080-44F9-91EB-6079F2827247}" srcOrd="2" destOrd="0" presId="urn:microsoft.com/office/officeart/2005/8/layout/orgChart1#1"/>
    <dgm:cxn modelId="{18BF76A1-0F28-4632-8DF5-EC4C05EC8F17}" type="presParOf" srcId="{6AD63658-79CF-4E09-9AFA-38B002AC3938}" destId="{BA16EF15-E027-4168-86A5-A8E3247ABF47}" srcOrd="2" destOrd="0" presId="urn:microsoft.com/office/officeart/2005/8/layout/orgChart1#1"/>
    <dgm:cxn modelId="{610676A0-B6AC-4334-8415-DBA91648BC0F}" type="presParOf" srcId="{6AD63658-79CF-4E09-9AFA-38B002AC3938}" destId="{C6F66710-38FA-4C72-B35C-57253AC03323}" srcOrd="3" destOrd="0" presId="urn:microsoft.com/office/officeart/2005/8/layout/orgChart1#1"/>
    <dgm:cxn modelId="{F44B62F7-AD9B-4336-B603-288A5B96744F}" type="presParOf" srcId="{C6F66710-38FA-4C72-B35C-57253AC03323}" destId="{3D8E678E-6629-401C-91C8-3E227F00BCEF}" srcOrd="0" destOrd="0" presId="urn:microsoft.com/office/officeart/2005/8/layout/orgChart1#1"/>
    <dgm:cxn modelId="{01E84543-57BC-4854-86A8-3902CC123A1D}" type="presParOf" srcId="{3D8E678E-6629-401C-91C8-3E227F00BCEF}" destId="{64552C25-233C-499F-9EBE-6CE3874390D1}" srcOrd="0" destOrd="0" presId="urn:microsoft.com/office/officeart/2005/8/layout/orgChart1#1"/>
    <dgm:cxn modelId="{6FF65A0B-D87D-442B-9934-AA0947E4A534}" type="presParOf" srcId="{3D8E678E-6629-401C-91C8-3E227F00BCEF}" destId="{2DBB82D8-E171-4183-BAF0-E424307537B1}" srcOrd="1" destOrd="0" presId="urn:microsoft.com/office/officeart/2005/8/layout/orgChart1#1"/>
    <dgm:cxn modelId="{3C3810C1-6E1B-4073-896A-84F15F632B88}" type="presParOf" srcId="{C6F66710-38FA-4C72-B35C-57253AC03323}" destId="{F4F82A25-96BB-48DE-BE5D-788BB073AFA0}" srcOrd="1" destOrd="0" presId="urn:microsoft.com/office/officeart/2005/8/layout/orgChart1#1"/>
    <dgm:cxn modelId="{50AFB6FE-2DCB-420D-AFC3-C13734F797F7}" type="presParOf" srcId="{C6F66710-38FA-4C72-B35C-57253AC03323}" destId="{B343722E-42E6-42ED-A57D-C7A2C1C7C361}" srcOrd="2" destOrd="0" presId="urn:microsoft.com/office/officeart/2005/8/layout/orgChart1#1"/>
    <dgm:cxn modelId="{14D85A88-706D-455D-BB70-9A3A10A14129}" type="presParOf" srcId="{593A7B6B-AD8B-4BBA-A58E-8FC98AB916FC}" destId="{3344FB10-7DBE-4B35-91EF-46E5D6B54793}" srcOrd="2" destOrd="0" presId="urn:microsoft.com/office/officeart/2005/8/layout/orgChart1#1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6EF15-E027-4168-86A5-A8E3247ABF47}">
      <dsp:nvSpPr>
        <dsp:cNvPr id="0" name=""/>
        <dsp:cNvSpPr/>
      </dsp:nvSpPr>
      <dsp:spPr>
        <a:xfrm>
          <a:off x="2323997" y="489638"/>
          <a:ext cx="590345" cy="204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456"/>
              </a:lnTo>
              <a:lnTo>
                <a:pt x="590345" y="102456"/>
              </a:lnTo>
              <a:lnTo>
                <a:pt x="590345" y="2049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65B57-DC9B-4E98-B81D-7D6A5F5A4087}">
      <dsp:nvSpPr>
        <dsp:cNvPr id="0" name=""/>
        <dsp:cNvSpPr/>
      </dsp:nvSpPr>
      <dsp:spPr>
        <a:xfrm>
          <a:off x="1933686" y="1875242"/>
          <a:ext cx="146366" cy="25272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64"/>
              </a:lnTo>
              <a:lnTo>
                <a:pt x="146366" y="25272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16633-7896-456B-8E13-EEA7D16F4CDD}">
      <dsp:nvSpPr>
        <dsp:cNvPr id="0" name=""/>
        <dsp:cNvSpPr/>
      </dsp:nvSpPr>
      <dsp:spPr>
        <a:xfrm>
          <a:off x="1933686" y="1875242"/>
          <a:ext cx="146366" cy="1834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4461"/>
              </a:lnTo>
              <a:lnTo>
                <a:pt x="146366" y="18344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3A08E9-4750-4193-9709-B07C17865C4C}">
      <dsp:nvSpPr>
        <dsp:cNvPr id="0" name=""/>
        <dsp:cNvSpPr/>
      </dsp:nvSpPr>
      <dsp:spPr>
        <a:xfrm>
          <a:off x="1933686" y="1875242"/>
          <a:ext cx="146366" cy="1141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1659"/>
              </a:lnTo>
              <a:lnTo>
                <a:pt x="146366" y="1141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D3A14-8824-4326-8962-FC7A5DE94D21}">
      <dsp:nvSpPr>
        <dsp:cNvPr id="0" name=""/>
        <dsp:cNvSpPr/>
      </dsp:nvSpPr>
      <dsp:spPr>
        <a:xfrm>
          <a:off x="1933686" y="1875242"/>
          <a:ext cx="146366" cy="448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8857"/>
              </a:lnTo>
              <a:lnTo>
                <a:pt x="146366" y="4488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6E5670-83AB-45C0-8EBD-A6B57FB548CF}">
      <dsp:nvSpPr>
        <dsp:cNvPr id="0" name=""/>
        <dsp:cNvSpPr/>
      </dsp:nvSpPr>
      <dsp:spPr>
        <a:xfrm>
          <a:off x="1733652" y="1182440"/>
          <a:ext cx="590345" cy="204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456"/>
              </a:lnTo>
              <a:lnTo>
                <a:pt x="590345" y="102456"/>
              </a:lnTo>
              <a:lnTo>
                <a:pt x="590345" y="2049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4B7887-67DC-4AB9-8F49-B2E50365F675}">
      <dsp:nvSpPr>
        <dsp:cNvPr id="0" name=""/>
        <dsp:cNvSpPr/>
      </dsp:nvSpPr>
      <dsp:spPr>
        <a:xfrm>
          <a:off x="1143306" y="1182440"/>
          <a:ext cx="590345" cy="204913"/>
        </a:xfrm>
        <a:custGeom>
          <a:avLst/>
          <a:gdLst/>
          <a:ahLst/>
          <a:cxnLst/>
          <a:rect l="0" t="0" r="0" b="0"/>
          <a:pathLst>
            <a:path>
              <a:moveTo>
                <a:pt x="590345" y="0"/>
              </a:moveTo>
              <a:lnTo>
                <a:pt x="590345" y="102456"/>
              </a:lnTo>
              <a:lnTo>
                <a:pt x="0" y="102456"/>
              </a:lnTo>
              <a:lnTo>
                <a:pt x="0" y="2049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D580B6-CA06-4499-AFB8-E79EE6FCA837}">
      <dsp:nvSpPr>
        <dsp:cNvPr id="0" name=""/>
        <dsp:cNvSpPr/>
      </dsp:nvSpPr>
      <dsp:spPr>
        <a:xfrm>
          <a:off x="1733652" y="489638"/>
          <a:ext cx="590345" cy="204913"/>
        </a:xfrm>
        <a:custGeom>
          <a:avLst/>
          <a:gdLst/>
          <a:ahLst/>
          <a:cxnLst/>
          <a:rect l="0" t="0" r="0" b="0"/>
          <a:pathLst>
            <a:path>
              <a:moveTo>
                <a:pt x="590345" y="0"/>
              </a:moveTo>
              <a:lnTo>
                <a:pt x="590345" y="102456"/>
              </a:lnTo>
              <a:lnTo>
                <a:pt x="0" y="102456"/>
              </a:lnTo>
              <a:lnTo>
                <a:pt x="0" y="2049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DDC4F4-C99E-4E9B-90E7-E20945CCAB4F}">
      <dsp:nvSpPr>
        <dsp:cNvPr id="0" name=""/>
        <dsp:cNvSpPr/>
      </dsp:nvSpPr>
      <dsp:spPr>
        <a:xfrm>
          <a:off x="1836108" y="1749"/>
          <a:ext cx="975777" cy="487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sz="18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化学物质</a:t>
          </a:r>
        </a:p>
      </dsp:txBody>
      <dsp:txXfrm>
        <a:off x="1836108" y="1749"/>
        <a:ext cx="975777" cy="487888"/>
      </dsp:txXfrm>
    </dsp:sp>
    <dsp:sp modelId="{CE4750AD-18E2-4C65-80E7-8FAC1FBE3E99}">
      <dsp:nvSpPr>
        <dsp:cNvPr id="0" name=""/>
        <dsp:cNvSpPr/>
      </dsp:nvSpPr>
      <dsp:spPr>
        <a:xfrm>
          <a:off x="1245763" y="694551"/>
          <a:ext cx="975777" cy="487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sz="18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纯净物</a:t>
          </a:r>
        </a:p>
      </dsp:txBody>
      <dsp:txXfrm>
        <a:off x="1245763" y="694551"/>
        <a:ext cx="975777" cy="487888"/>
      </dsp:txXfrm>
    </dsp:sp>
    <dsp:sp modelId="{C227415C-0AFA-4509-948E-56AB9E3E32CB}">
      <dsp:nvSpPr>
        <dsp:cNvPr id="0" name=""/>
        <dsp:cNvSpPr/>
      </dsp:nvSpPr>
      <dsp:spPr>
        <a:xfrm>
          <a:off x="655417" y="1387353"/>
          <a:ext cx="975777" cy="487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sz="18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单质</a:t>
          </a:r>
        </a:p>
      </dsp:txBody>
      <dsp:txXfrm>
        <a:off x="655417" y="1387353"/>
        <a:ext cx="975777" cy="487888"/>
      </dsp:txXfrm>
    </dsp:sp>
    <dsp:sp modelId="{03C5F619-046D-49A8-A0D0-8FA1DD7B12C3}">
      <dsp:nvSpPr>
        <dsp:cNvPr id="0" name=""/>
        <dsp:cNvSpPr/>
      </dsp:nvSpPr>
      <dsp:spPr>
        <a:xfrm>
          <a:off x="1836108" y="1387353"/>
          <a:ext cx="975777" cy="487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sz="18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化合物</a:t>
          </a:r>
        </a:p>
      </dsp:txBody>
      <dsp:txXfrm>
        <a:off x="1836108" y="1387353"/>
        <a:ext cx="975777" cy="487888"/>
      </dsp:txXfrm>
    </dsp:sp>
    <dsp:sp modelId="{779847C3-06D3-49C3-9494-DF3A8555226E}">
      <dsp:nvSpPr>
        <dsp:cNvPr id="0" name=""/>
        <dsp:cNvSpPr/>
      </dsp:nvSpPr>
      <dsp:spPr>
        <a:xfrm>
          <a:off x="2080053" y="2080155"/>
          <a:ext cx="975777" cy="487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sz="1800" b="1" i="0" u="none" strike="noStrike" kern="1200" cap="none" normalizeH="0" baseline="0" smtClean="0">
              <a:ln>
                <a:noFill/>
              </a:ln>
              <a:solidFill>
                <a:srgbClr val="6A2F8F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酸</a:t>
          </a:r>
        </a:p>
      </dsp:txBody>
      <dsp:txXfrm>
        <a:off x="2080053" y="2080155"/>
        <a:ext cx="975777" cy="487888"/>
      </dsp:txXfrm>
    </dsp:sp>
    <dsp:sp modelId="{1698C140-E9E5-4DD6-99C7-3D2001E7DA5D}">
      <dsp:nvSpPr>
        <dsp:cNvPr id="0" name=""/>
        <dsp:cNvSpPr/>
      </dsp:nvSpPr>
      <dsp:spPr>
        <a:xfrm>
          <a:off x="2080053" y="2772957"/>
          <a:ext cx="975777" cy="487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sz="1800" b="1" i="0" u="none" strike="noStrike" kern="1200" cap="none" normalizeH="0" baseline="0" smtClean="0">
              <a:ln>
                <a:noFill/>
              </a:ln>
              <a:solidFill>
                <a:srgbClr val="6A2F8F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碱</a:t>
          </a:r>
        </a:p>
      </dsp:txBody>
      <dsp:txXfrm>
        <a:off x="2080053" y="2772957"/>
        <a:ext cx="975777" cy="487888"/>
      </dsp:txXfrm>
    </dsp:sp>
    <dsp:sp modelId="{F6BDB789-078B-4EEA-95FE-B88664AA1849}">
      <dsp:nvSpPr>
        <dsp:cNvPr id="0" name=""/>
        <dsp:cNvSpPr/>
      </dsp:nvSpPr>
      <dsp:spPr>
        <a:xfrm>
          <a:off x="2080053" y="3465759"/>
          <a:ext cx="975777" cy="487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sz="1800" b="1" i="0" u="none" strike="noStrike" kern="1200" cap="none" normalizeH="0" baseline="0" smtClean="0">
              <a:ln>
                <a:noFill/>
              </a:ln>
              <a:solidFill>
                <a:srgbClr val="6A2F8F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盐</a:t>
          </a:r>
        </a:p>
      </dsp:txBody>
      <dsp:txXfrm>
        <a:off x="2080053" y="3465759"/>
        <a:ext cx="975777" cy="487888"/>
      </dsp:txXfrm>
    </dsp:sp>
    <dsp:sp modelId="{F6FE0E7B-752F-45DD-862A-4B7EEB46E582}">
      <dsp:nvSpPr>
        <dsp:cNvPr id="0" name=""/>
        <dsp:cNvSpPr/>
      </dsp:nvSpPr>
      <dsp:spPr>
        <a:xfrm>
          <a:off x="2080053" y="4158561"/>
          <a:ext cx="975777" cy="487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sz="1800" b="1" i="0" u="none" strike="noStrike" kern="1200" cap="none" normalizeH="0" baseline="0" smtClean="0">
              <a:ln>
                <a:noFill/>
              </a:ln>
              <a:solidFill>
                <a:srgbClr val="6A2F8F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氧化物</a:t>
          </a:r>
        </a:p>
      </dsp:txBody>
      <dsp:txXfrm>
        <a:off x="2080053" y="4158561"/>
        <a:ext cx="975777" cy="487888"/>
      </dsp:txXfrm>
    </dsp:sp>
    <dsp:sp modelId="{64552C25-233C-499F-9EBE-6CE3874390D1}">
      <dsp:nvSpPr>
        <dsp:cNvPr id="0" name=""/>
        <dsp:cNvSpPr/>
      </dsp:nvSpPr>
      <dsp:spPr>
        <a:xfrm>
          <a:off x="2426454" y="694551"/>
          <a:ext cx="975777" cy="487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sz="18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混合物</a:t>
          </a:r>
        </a:p>
      </dsp:txBody>
      <dsp:txXfrm>
        <a:off x="2426454" y="694551"/>
        <a:ext cx="975777" cy="487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#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矩形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56323" name="矩形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56324" name="矩形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</p:spPr>
      </p:sp>
      <p:sp>
        <p:nvSpPr>
          <p:cNvPr id="21507" name="Rectangle 3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841CC5B-DFA2-498B-8325-12DB1E560104}" type="slidenum">
              <a:rPr lang="en-US" altLang="zh-CN" sz="1200"/>
            </a:fld>
            <a:endParaRPr lang="en-US" altLang="zh-CN" sz="120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</p:spPr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zh-CN" altLang="en-US" smtClean="0"/>
              <a:t>点题：</a:t>
            </a:r>
            <a:endParaRPr lang="zh-CN" altLang="en-US" smtClean="0"/>
          </a:p>
          <a:p>
            <a:r>
              <a:rPr lang="zh-CN" altLang="en-US" smtClean="0"/>
              <a:t>通过这个活动，可以看出对于</a:t>
            </a:r>
            <a:r>
              <a:rPr lang="en-US" altLang="zh-CN" smtClean="0"/>
              <a:t>Na</a:t>
            </a:r>
            <a:r>
              <a:rPr lang="en-US" altLang="zh-CN" baseline="-25000" smtClean="0"/>
              <a:t>2</a:t>
            </a:r>
            <a:r>
              <a:rPr lang="en-US" altLang="zh-CN" smtClean="0"/>
              <a:t>CO</a:t>
            </a:r>
            <a:r>
              <a:rPr lang="en-US" altLang="zh-CN" baseline="-25000" smtClean="0"/>
              <a:t>3</a:t>
            </a:r>
            <a:r>
              <a:rPr lang="zh-CN" altLang="en-US" smtClean="0"/>
              <a:t>如果从阳离子来看，可以与</a:t>
            </a:r>
            <a:r>
              <a:rPr lang="en-US" altLang="zh-CN" smtClean="0"/>
              <a:t>Na</a:t>
            </a:r>
            <a:r>
              <a:rPr lang="en-US" altLang="zh-CN" baseline="-25000" smtClean="0"/>
              <a:t>2</a:t>
            </a:r>
            <a:r>
              <a:rPr lang="en-US" altLang="zh-CN" smtClean="0"/>
              <a:t>SO</a:t>
            </a:r>
            <a:r>
              <a:rPr lang="en-US" altLang="zh-CN" baseline="-25000" smtClean="0"/>
              <a:t>4</a:t>
            </a:r>
            <a:r>
              <a:rPr lang="zh-CN" altLang="en-US" smtClean="0"/>
              <a:t>一起分为硫酸盐。若从阴离子的角度来看可以与</a:t>
            </a:r>
            <a:r>
              <a:rPr lang="en-US" altLang="zh-CN" smtClean="0"/>
              <a:t>K</a:t>
            </a:r>
            <a:r>
              <a:rPr lang="en-US" altLang="zh-CN" baseline="-25000" smtClean="0"/>
              <a:t>2</a:t>
            </a:r>
            <a:r>
              <a:rPr lang="en-US" altLang="zh-CN" smtClean="0"/>
              <a:t>CO</a:t>
            </a:r>
            <a:r>
              <a:rPr lang="en-US" altLang="zh-CN" baseline="-25000" smtClean="0"/>
              <a:t>3</a:t>
            </a:r>
            <a:r>
              <a:rPr lang="zh-CN" altLang="en-US" smtClean="0"/>
              <a:t>一起分为碳酸盐。因此可以说，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-63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 defTabSz="-63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 defTabSz="-63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 defTabSz="-63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 defTabSz="-63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fld id="{345EF229-C725-4A3C-8419-2751EC7EF79C}" type="slidenum"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</p:spPr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5078413"/>
            <a:ext cx="5543550" cy="4811712"/>
          </a:xfrm>
        </p:spPr>
        <p:txBody>
          <a:bodyPr/>
          <a:lstStyle/>
          <a:p>
            <a:r>
              <a:rPr lang="zh-CN" altLang="en-US" smtClean="0"/>
              <a:t>锆、铌、钼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076CC23-55C6-4528-9003-C483C304B66D}" type="slidenum">
              <a:rPr lang="en-US" altLang="zh-CN"/>
            </a:fld>
            <a:endParaRPr lang="en-US" altLang="zh-CN"/>
          </a:p>
        </p:txBody>
      </p:sp>
      <p:sp>
        <p:nvSpPr>
          <p:cNvPr id="28674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C6FE223-F5FF-4EB0-B5F8-CED81EFED820}" type="slidenum">
              <a:rPr lang="en-US" altLang="zh-CN"/>
            </a:fld>
            <a:endParaRPr lang="en-US" altLang="zh-CN"/>
          </a:p>
        </p:txBody>
      </p:sp>
      <p:sp>
        <p:nvSpPr>
          <p:cNvPr id="30722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 txBox="1">
            <a:spLocks noGrp="1" noChangeArrowheads="1"/>
          </p:cNvSpPr>
          <p:nvPr>
            <p:ph type="ftr" sz="quarte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47090" indent="-325755" eaLnBrk="0" hangingPunct="0"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03655" indent="-260985" eaLnBrk="0" hangingPunct="0"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4990" indent="-260985" eaLnBrk="0" hangingPunct="0"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46325" indent="-260985" eaLnBrk="0" hangingPunct="0"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67660" indent="-26098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89630" indent="-26098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10965" indent="-26098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432300" indent="-26098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48945"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lang="zh-CN" altLang="en-US" sz="1400">
                <a:solidFill>
                  <a:prstClr val="black"/>
                </a:solidFill>
                <a:ea typeface="+mn-ea"/>
                <a:cs typeface="+mn-cs"/>
                <a:sym typeface="+mn-ea"/>
              </a:rPr>
              <a:t>BEA Confidential</a:t>
            </a:r>
            <a:endParaRPr lang="en-US" altLang="zh-CN" sz="1400">
              <a:solidFill>
                <a:prstClr val="black"/>
              </a:solidFill>
              <a:ea typeface="+mn-ea"/>
              <a:cs typeface="+mn-cs"/>
              <a:sym typeface="+mn-ea"/>
            </a:endParaRPr>
          </a:p>
        </p:txBody>
      </p:sp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-63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 defTabSz="-63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 defTabSz="-63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 defTabSz="-63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 defTabSz="-63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fld id="{325E914B-ACD4-4C80-8020-8A91248039F1}" type="slidenum"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</a:fld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solidFill>
              <a:srgbClr val="000000"/>
            </a:solidFill>
            <a:miter lim="800000"/>
          </a:ln>
        </p:spPr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F54C2C1-3E99-40A8-8140-ED3713BA8B7E}" type="slidenum">
              <a:rPr lang="en-US" altLang="zh-CN"/>
            </a:fld>
            <a:endParaRPr lang="en-US" altLang="zh-CN"/>
          </a:p>
        </p:txBody>
      </p:sp>
      <p:sp>
        <p:nvSpPr>
          <p:cNvPr id="57346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1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7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97000">
              <a:schemeClr val="accent2">
                <a:lumMod val="20000"/>
                <a:lumOff val="80000"/>
                <a:alpha val="86000"/>
              </a:schemeClr>
            </a:gs>
            <a:gs pos="100000">
              <a:srgbClr val="832B2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6.jpeg"/><Relationship Id="rId7" Type="http://schemas.openxmlformats.org/officeDocument/2006/relationships/image" Target="../media/image25.jpeg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6.jpeg"/><Relationship Id="rId4" Type="http://schemas.openxmlformats.org/officeDocument/2006/relationships/image" Target="../media/image23.jpeg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1" Type="http://schemas.openxmlformats.org/officeDocument/2006/relationships/image" Target="../media/image31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116013" y="2997202"/>
            <a:ext cx="6875462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dirty="0"/>
              <a:t>第一</a:t>
            </a:r>
            <a:r>
              <a:rPr lang="zh-CN" altLang="en-US" sz="3600" b="1" dirty="0" smtClean="0"/>
              <a:t>节 物质的分类</a:t>
            </a:r>
            <a:endParaRPr lang="zh-CN" altLang="en-US" sz="3600" b="1" dirty="0"/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6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第一课时</a:t>
            </a:r>
            <a:endParaRPr kumimoji="1" lang="zh-CN" altLang="en-US" sz="36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755651" y="1773238"/>
            <a:ext cx="76327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1" dirty="0" smtClean="0"/>
              <a:t>第二章 化学物质及其变化</a:t>
            </a:r>
            <a:endParaRPr lang="zh-CN" altLang="en-US" sz="4400" b="1" dirty="0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549275"/>
            <a:ext cx="914400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400" b="1" dirty="0">
                <a:solidFill>
                  <a:srgbClr val="009900"/>
                </a:solidFill>
              </a:rPr>
              <a:t>新课标人教版高中化学必修</a:t>
            </a:r>
            <a:r>
              <a:rPr lang="en-US" altLang="zh-CN" sz="4400" b="1" dirty="0">
                <a:solidFill>
                  <a:srgbClr val="009900"/>
                </a:solidFill>
              </a:rPr>
              <a:t>Ⅰ</a:t>
            </a:r>
            <a:endParaRPr kumimoji="1" lang="en-US" altLang="zh-CN" sz="4400" b="1" dirty="0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88001" y="1412791"/>
            <a:ext cx="4193280" cy="1896679"/>
          </a:xfrm>
        </p:spPr>
        <p:txBody>
          <a:bodyPr>
            <a:normAutofit lnSpcReduction="1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400" b="1" dirty="0" smtClean="0"/>
              <a:t>树状分类图的分类原则：同一层次的物质类别间一般是相互独立，没有交叉的。</a:t>
            </a:r>
            <a:endParaRPr lang="zh-CN" altLang="en-US" sz="3400" b="1" dirty="0" smtClean="0"/>
          </a:p>
        </p:txBody>
      </p:sp>
      <p:graphicFrame>
        <p:nvGraphicFramePr>
          <p:cNvPr id="3" name="图示 2"/>
          <p:cNvGraphicFramePr/>
          <p:nvPr/>
        </p:nvGraphicFramePr>
        <p:xfrm>
          <a:off x="179387" y="1052513"/>
          <a:ext cx="405765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41704" name="Oval 40"/>
          <p:cNvSpPr>
            <a:spLocks noChangeArrowheads="1"/>
          </p:cNvSpPr>
          <p:nvPr/>
        </p:nvSpPr>
        <p:spPr bwMode="auto">
          <a:xfrm>
            <a:off x="1404001" y="2710365"/>
            <a:ext cx="2590559" cy="3276344"/>
          </a:xfrm>
          <a:prstGeom prst="ellipse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  <a:round/>
          </a:ln>
        </p:spPr>
        <p:txBody>
          <a:bodyPr wrap="none" lIns="100794" tIns="50397" rIns="100794" bIns="50397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endParaRPr lang="zh-CN" altLang="en-US"/>
          </a:p>
        </p:txBody>
      </p:sp>
      <p:grpSp>
        <p:nvGrpSpPr>
          <p:cNvPr id="2" name="Group 41"/>
          <p:cNvGrpSpPr/>
          <p:nvPr/>
        </p:nvGrpSpPr>
        <p:grpSpPr bwMode="auto">
          <a:xfrm>
            <a:off x="5220001" y="3429003"/>
            <a:ext cx="3601439" cy="2736287"/>
            <a:chOff x="2832" y="1296"/>
            <a:chExt cx="2784" cy="1488"/>
          </a:xfrm>
        </p:grpSpPr>
        <p:sp>
          <p:nvSpPr>
            <p:cNvPr id="14341" name="Rectangle 42"/>
            <p:cNvSpPr>
              <a:spLocks noChangeArrowheads="1"/>
            </p:cNvSpPr>
            <p:nvPr/>
          </p:nvSpPr>
          <p:spPr bwMode="auto">
            <a:xfrm>
              <a:off x="3600" y="1296"/>
              <a:ext cx="1056" cy="48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54B0DE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/>
              <a:r>
                <a:rPr lang="zh-CN" altLang="en-US" sz="3100" b="1" dirty="0">
                  <a:ea typeface="宋体" panose="02010600030101010101" pitchFamily="2" charset="-122"/>
                </a:rPr>
                <a:t>化合物</a:t>
              </a:r>
              <a:endParaRPr lang="zh-CN" altLang="en-US" sz="3100" b="1" dirty="0">
                <a:ea typeface="宋体" panose="02010600030101010101" pitchFamily="2" charset="-122"/>
              </a:endParaRPr>
            </a:p>
          </p:txBody>
        </p:sp>
        <p:sp>
          <p:nvSpPr>
            <p:cNvPr id="14342" name="Line 43"/>
            <p:cNvSpPr>
              <a:spLocks noChangeShapeType="1"/>
            </p:cNvSpPr>
            <p:nvPr/>
          </p:nvSpPr>
          <p:spPr bwMode="auto">
            <a:xfrm>
              <a:off x="4128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3" name="Line 44"/>
            <p:cNvSpPr>
              <a:spLocks noChangeShapeType="1"/>
            </p:cNvSpPr>
            <p:nvPr/>
          </p:nvSpPr>
          <p:spPr bwMode="auto">
            <a:xfrm>
              <a:off x="3024" y="192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4" name="Line 45"/>
            <p:cNvSpPr>
              <a:spLocks noChangeShapeType="1"/>
            </p:cNvSpPr>
            <p:nvPr/>
          </p:nvSpPr>
          <p:spPr bwMode="auto">
            <a:xfrm>
              <a:off x="3024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5" name="Line 46"/>
            <p:cNvSpPr>
              <a:spLocks noChangeShapeType="1"/>
            </p:cNvSpPr>
            <p:nvPr/>
          </p:nvSpPr>
          <p:spPr bwMode="auto">
            <a:xfrm>
              <a:off x="3840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" name="Line 47"/>
            <p:cNvSpPr>
              <a:spLocks noChangeShapeType="1"/>
            </p:cNvSpPr>
            <p:nvPr/>
          </p:nvSpPr>
          <p:spPr bwMode="auto">
            <a:xfrm>
              <a:off x="4656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7" name="Line 48"/>
            <p:cNvSpPr>
              <a:spLocks noChangeShapeType="1"/>
            </p:cNvSpPr>
            <p:nvPr/>
          </p:nvSpPr>
          <p:spPr bwMode="auto">
            <a:xfrm>
              <a:off x="5376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8" name="Oval 49" descr="羊皮纸"/>
            <p:cNvSpPr>
              <a:spLocks noChangeArrowheads="1"/>
            </p:cNvSpPr>
            <p:nvPr/>
          </p:nvSpPr>
          <p:spPr bwMode="auto">
            <a:xfrm>
              <a:off x="2832" y="2208"/>
              <a:ext cx="576" cy="576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/>
              <a:r>
                <a:rPr lang="zh-CN" altLang="en-US" sz="3100" b="1" dirty="0">
                  <a:ea typeface="宋体" panose="02010600030101010101" pitchFamily="2" charset="-122"/>
                </a:rPr>
                <a:t>酸</a:t>
              </a:r>
              <a:endParaRPr lang="zh-CN" altLang="en-US" sz="3100" b="1" dirty="0">
                <a:ea typeface="宋体" panose="02010600030101010101" pitchFamily="2" charset="-122"/>
              </a:endParaRPr>
            </a:p>
          </p:txBody>
        </p:sp>
        <p:sp>
          <p:nvSpPr>
            <p:cNvPr id="14349" name="Oval 50"/>
            <p:cNvSpPr>
              <a:spLocks noChangeArrowheads="1"/>
            </p:cNvSpPr>
            <p:nvPr/>
          </p:nvSpPr>
          <p:spPr bwMode="auto">
            <a:xfrm>
              <a:off x="3600" y="2208"/>
              <a:ext cx="576" cy="576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/>
              <a:r>
                <a:rPr lang="zh-CN" altLang="en-US" sz="3100" b="1" dirty="0">
                  <a:ea typeface="宋体" panose="02010600030101010101" pitchFamily="2" charset="-122"/>
                </a:rPr>
                <a:t>碱</a:t>
              </a:r>
              <a:endParaRPr lang="zh-CN" altLang="en-US" sz="3100" b="1" dirty="0">
                <a:ea typeface="宋体" panose="02010600030101010101" pitchFamily="2" charset="-122"/>
              </a:endParaRPr>
            </a:p>
          </p:txBody>
        </p:sp>
        <p:sp>
          <p:nvSpPr>
            <p:cNvPr id="14350" name="Oval 51"/>
            <p:cNvSpPr>
              <a:spLocks noChangeArrowheads="1"/>
            </p:cNvSpPr>
            <p:nvPr/>
          </p:nvSpPr>
          <p:spPr bwMode="auto">
            <a:xfrm>
              <a:off x="4320" y="2208"/>
              <a:ext cx="576" cy="57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/>
              <a:r>
                <a:rPr lang="zh-CN" altLang="en-US" sz="3100" b="1" dirty="0">
                  <a:ea typeface="宋体" panose="02010600030101010101" pitchFamily="2" charset="-122"/>
                </a:rPr>
                <a:t>盐</a:t>
              </a:r>
              <a:endParaRPr lang="zh-CN" altLang="en-US" sz="3100" b="1" dirty="0">
                <a:ea typeface="宋体" panose="02010600030101010101" pitchFamily="2" charset="-122"/>
              </a:endParaRPr>
            </a:p>
          </p:txBody>
        </p:sp>
        <p:sp>
          <p:nvSpPr>
            <p:cNvPr id="14351" name="Oval 52"/>
            <p:cNvSpPr>
              <a:spLocks noChangeArrowheads="1"/>
            </p:cNvSpPr>
            <p:nvPr/>
          </p:nvSpPr>
          <p:spPr bwMode="auto">
            <a:xfrm>
              <a:off x="5040" y="2208"/>
              <a:ext cx="576" cy="576"/>
            </a:xfrm>
            <a:prstGeom prst="ellipse">
              <a:avLst/>
            </a:prstGeom>
            <a:solidFill>
              <a:srgbClr val="D4D4CA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/>
              <a:r>
                <a:rPr lang="zh-CN" altLang="en-US" sz="2600" b="1" dirty="0">
                  <a:ea typeface="宋体" panose="02010600030101010101" pitchFamily="2" charset="-122"/>
                </a:rPr>
                <a:t>氧化物</a:t>
              </a:r>
              <a:endParaRPr lang="zh-CN" altLang="en-US" sz="2600" b="1" dirty="0"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2"/>
          <p:cNvSpPr txBox="1">
            <a:spLocks noChangeArrowheads="1"/>
          </p:cNvSpPr>
          <p:nvPr/>
        </p:nvSpPr>
        <p:spPr bwMode="auto">
          <a:xfrm>
            <a:off x="155393" y="144466"/>
            <a:ext cx="85583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（二） 树状分类法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-----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对同类事物再分类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4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build="p"/>
      <p:bldGraphic spid="3" grpId="0">
        <p:bldAsOne/>
      </p:bldGraphic>
      <p:bldP spid="241704" grpId="0" animBg="1"/>
      <p:bldP spid="1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2949" y="1782908"/>
            <a:ext cx="2590559" cy="487635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 </a:t>
            </a:r>
            <a:endParaRPr lang="zh-CN" altLang="en-US" noProof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noProof="1"/>
          </a:p>
          <a:p>
            <a:pPr>
              <a:buFont typeface="Wingdings" panose="05000000000000000000" pitchFamily="2" charset="2"/>
              <a:buNone/>
            </a:pPr>
            <a:endParaRPr lang="zh-CN" altLang="en-US" noProof="1"/>
          </a:p>
          <a:p>
            <a:pPr>
              <a:buFont typeface="Wingdings" panose="05000000000000000000" pitchFamily="2" charset="2"/>
              <a:buNone/>
            </a:pPr>
            <a:endParaRPr lang="en-US" altLang="zh-CN" noProof="1"/>
          </a:p>
          <a:p>
            <a:pPr>
              <a:buFont typeface="Wingdings" panose="05000000000000000000" pitchFamily="2" charset="2"/>
              <a:buNone/>
            </a:pPr>
            <a:endParaRPr lang="en-US" altLang="zh-CN" noProof="1" smtClean="0"/>
          </a:p>
          <a:p>
            <a:pPr>
              <a:buFont typeface="Wingdings" panose="05000000000000000000" pitchFamily="2" charset="2"/>
              <a:buNone/>
            </a:pPr>
            <a:endParaRPr lang="zh-CN" altLang="en-US" noProof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5363" name="AutoShape 4"/>
          <p:cNvSpPr/>
          <p:nvPr/>
        </p:nvSpPr>
        <p:spPr bwMode="auto">
          <a:xfrm>
            <a:off x="756001" y="2666576"/>
            <a:ext cx="502559" cy="3354695"/>
          </a:xfrm>
          <a:prstGeom prst="leftBrace">
            <a:avLst>
              <a:gd name="adj1" fmla="val 69207"/>
              <a:gd name="adj2" fmla="val 50000"/>
            </a:avLst>
          </a:prstGeom>
          <a:noFill/>
          <a:ln w="22225">
            <a:solidFill>
              <a:srgbClr val="00008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endParaRPr lang="zh-CN" altLang="en-US"/>
          </a:p>
        </p:txBody>
      </p:sp>
      <p:sp>
        <p:nvSpPr>
          <p:cNvPr id="246789" name="AutoShape 5"/>
          <p:cNvSpPr/>
          <p:nvPr/>
        </p:nvSpPr>
        <p:spPr bwMode="auto">
          <a:xfrm>
            <a:off x="2268001" y="1700819"/>
            <a:ext cx="73439" cy="2016212"/>
          </a:xfrm>
          <a:prstGeom prst="leftBrace">
            <a:avLst>
              <a:gd name="adj1" fmla="val 228632"/>
              <a:gd name="adj2" fmla="val 47245"/>
            </a:avLst>
          </a:prstGeom>
          <a:noFill/>
          <a:ln w="22225">
            <a:solidFill>
              <a:srgbClr val="00008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endParaRPr lang="zh-CN" altLang="en-US"/>
          </a:p>
        </p:txBody>
      </p:sp>
      <p:sp>
        <p:nvSpPr>
          <p:cNvPr id="246791" name="Text Box 7"/>
          <p:cNvSpPr txBox="1">
            <a:spLocks noChangeArrowheads="1"/>
          </p:cNvSpPr>
          <p:nvPr/>
        </p:nvSpPr>
        <p:spPr bwMode="auto">
          <a:xfrm>
            <a:off x="2484001" y="1556804"/>
            <a:ext cx="1784159" cy="57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r>
              <a: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rPr>
              <a:t>活泼金属</a:t>
            </a:r>
            <a:r>
              <a:rPr lang="en-US" altLang="zh-CN" sz="3100" dirty="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endParaRPr lang="en-US" altLang="zh-CN" sz="31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6792" name="Text Box 8"/>
          <p:cNvSpPr txBox="1">
            <a:spLocks noChangeArrowheads="1"/>
          </p:cNvSpPr>
          <p:nvPr/>
        </p:nvSpPr>
        <p:spPr bwMode="auto">
          <a:xfrm>
            <a:off x="2484001" y="2485701"/>
            <a:ext cx="2232000" cy="57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r>
              <a: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rPr>
              <a:t>较活泼金属</a:t>
            </a:r>
            <a:r>
              <a:rPr lang="en-US" altLang="zh-CN" sz="3100" dirty="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endParaRPr lang="en-US" altLang="zh-CN" sz="31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6793" name="Text Box 9"/>
          <p:cNvSpPr txBox="1">
            <a:spLocks noChangeArrowheads="1"/>
          </p:cNvSpPr>
          <p:nvPr/>
        </p:nvSpPr>
        <p:spPr bwMode="auto">
          <a:xfrm>
            <a:off x="2484001" y="3284985"/>
            <a:ext cx="2304000" cy="57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r>
              <a: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不活泼金属</a:t>
            </a:r>
            <a:r>
              <a:rPr lang="en-US" altLang="zh-CN" sz="3100" dirty="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endParaRPr lang="en-US" altLang="zh-CN" sz="31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6794" name="Text Box 10"/>
          <p:cNvSpPr txBox="1">
            <a:spLocks noChangeArrowheads="1"/>
          </p:cNvSpPr>
          <p:nvPr/>
        </p:nvSpPr>
        <p:spPr bwMode="auto">
          <a:xfrm>
            <a:off x="2556001" y="4149076"/>
            <a:ext cx="2592000" cy="57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r>
              <a: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rPr>
              <a:t>由分子构成：</a:t>
            </a:r>
            <a:endParaRPr lang="zh-CN" altLang="en-US" sz="31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6795" name="Text Box 11"/>
          <p:cNvSpPr txBox="1">
            <a:spLocks noChangeArrowheads="1"/>
          </p:cNvSpPr>
          <p:nvPr/>
        </p:nvSpPr>
        <p:spPr bwMode="auto">
          <a:xfrm>
            <a:off x="2628000" y="5013167"/>
            <a:ext cx="3006317" cy="57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r>
              <a: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rPr>
              <a:t>由原子直接构成</a:t>
            </a:r>
            <a:r>
              <a:rPr lang="en-US" altLang="zh-CN" sz="3100" dirty="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endParaRPr lang="en-US" altLang="zh-CN" sz="31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6796" name="AutoShape 12"/>
          <p:cNvSpPr/>
          <p:nvPr/>
        </p:nvSpPr>
        <p:spPr bwMode="auto">
          <a:xfrm>
            <a:off x="2412001" y="4365099"/>
            <a:ext cx="70559" cy="1127638"/>
          </a:xfrm>
          <a:prstGeom prst="leftBrace">
            <a:avLst>
              <a:gd name="adj1" fmla="val 133090"/>
              <a:gd name="adj2" fmla="val 47750"/>
            </a:avLst>
          </a:prstGeom>
          <a:noFill/>
          <a:ln w="22225">
            <a:solidFill>
              <a:srgbClr val="00008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endParaRPr lang="zh-CN" altLang="en-US"/>
          </a:p>
        </p:txBody>
      </p:sp>
      <p:sp>
        <p:nvSpPr>
          <p:cNvPr id="246797" name="Text Box 13"/>
          <p:cNvSpPr txBox="1">
            <a:spLocks noChangeArrowheads="1"/>
          </p:cNvSpPr>
          <p:nvPr/>
        </p:nvSpPr>
        <p:spPr bwMode="auto">
          <a:xfrm>
            <a:off x="4737600" y="1607211"/>
            <a:ext cx="3505447" cy="237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K  </a:t>
            </a:r>
            <a:r>
              <a:rPr lang="en-US" altLang="zh-CN" sz="2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Ca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 Na Mg Al Zn 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4200"/>
              </a:spcBef>
            </a:pP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Fe </a:t>
            </a:r>
            <a:r>
              <a:rPr lang="en-US" altLang="zh-CN" sz="2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Sn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Pb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Cu 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Hg 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4200"/>
              </a:spcBef>
            </a:pP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Ag </a:t>
            </a:r>
            <a:r>
              <a:rPr lang="en-US" altLang="zh-CN" sz="2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Pt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 Au 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798" name="Text Box 14"/>
          <p:cNvSpPr txBox="1">
            <a:spLocks noChangeArrowheads="1"/>
          </p:cNvSpPr>
          <p:nvPr/>
        </p:nvSpPr>
        <p:spPr bwMode="auto">
          <a:xfrm>
            <a:off x="5634317" y="5013167"/>
            <a:ext cx="2882964" cy="5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金刚石、石墨</a:t>
            </a:r>
            <a:endParaRPr lang="zh-CN" altLang="en-US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6799" name="Text Box 15"/>
          <p:cNvSpPr txBox="1">
            <a:spLocks noChangeArrowheads="1"/>
          </p:cNvSpPr>
          <p:nvPr/>
        </p:nvSpPr>
        <p:spPr bwMode="auto">
          <a:xfrm>
            <a:off x="4788001" y="4221084"/>
            <a:ext cx="3168000" cy="5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Cl</a:t>
            </a:r>
            <a:r>
              <a:rPr lang="en-US" altLang="zh-CN" sz="2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6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804" name="Text Box 20"/>
          <p:cNvSpPr txBox="1">
            <a:spLocks noChangeArrowheads="1"/>
          </p:cNvSpPr>
          <p:nvPr/>
        </p:nvSpPr>
        <p:spPr bwMode="auto">
          <a:xfrm>
            <a:off x="3708001" y="5805250"/>
            <a:ext cx="1728000" cy="5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600" dirty="0">
                <a:ea typeface="宋体" panose="02010600030101010101" pitchFamily="2" charset="-122"/>
              </a:rPr>
              <a:t>Ｈ</a:t>
            </a:r>
            <a:r>
              <a:rPr lang="en-US" altLang="zh-CN" sz="2600" dirty="0">
                <a:ea typeface="宋体" panose="02010600030101010101" pitchFamily="2" charset="-122"/>
              </a:rPr>
              <a:t>e</a:t>
            </a:r>
            <a:r>
              <a:rPr lang="zh-CN" altLang="en-US" sz="2600" dirty="0">
                <a:ea typeface="宋体" panose="02010600030101010101" pitchFamily="2" charset="-122"/>
              </a:rPr>
              <a:t>　Ｎ</a:t>
            </a:r>
            <a:r>
              <a:rPr lang="en-US" altLang="zh-CN" sz="2600" dirty="0">
                <a:ea typeface="宋体" panose="02010600030101010101" pitchFamily="2" charset="-122"/>
              </a:rPr>
              <a:t>e</a:t>
            </a:r>
            <a:endParaRPr lang="en-US" altLang="zh-CN" sz="2600" dirty="0">
              <a:ea typeface="宋体" panose="02010600030101010101" pitchFamily="2" charset="-122"/>
            </a:endParaRPr>
          </a:p>
        </p:txBody>
      </p:sp>
      <p:sp>
        <p:nvSpPr>
          <p:cNvPr id="3" name="五边形 2"/>
          <p:cNvSpPr/>
          <p:nvPr/>
        </p:nvSpPr>
        <p:spPr>
          <a:xfrm>
            <a:off x="250561" y="336176"/>
            <a:ext cx="2532980" cy="779930"/>
          </a:xfrm>
          <a:prstGeom prst="homePlate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单质的分类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1" name="流程图: 可选过程 20"/>
          <p:cNvSpPr/>
          <p:nvPr/>
        </p:nvSpPr>
        <p:spPr>
          <a:xfrm>
            <a:off x="1132594" y="2420993"/>
            <a:ext cx="982617" cy="491169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金属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2" name="流程图: 可选过程 21"/>
          <p:cNvSpPr/>
          <p:nvPr/>
        </p:nvSpPr>
        <p:spPr>
          <a:xfrm>
            <a:off x="1132594" y="4633043"/>
            <a:ext cx="1215508" cy="535889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非金属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3" name="流程图: 可选过程 22"/>
          <p:cNvSpPr/>
          <p:nvPr/>
        </p:nvSpPr>
        <p:spPr>
          <a:xfrm>
            <a:off x="1344600" y="5753326"/>
            <a:ext cx="1541221" cy="535889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稀有气体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4" name="流程图: 可选过程 23"/>
          <p:cNvSpPr/>
          <p:nvPr/>
        </p:nvSpPr>
        <p:spPr>
          <a:xfrm>
            <a:off x="107575" y="3717031"/>
            <a:ext cx="648425" cy="118395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单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质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6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6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6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6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6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6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6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6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6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6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6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6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6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6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6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6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6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6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9" grpId="0" animBg="1"/>
      <p:bldP spid="246791" grpId="0" build="p"/>
      <p:bldP spid="246792" grpId="0" build="p"/>
      <p:bldP spid="246793" grpId="0" build="p"/>
      <p:bldP spid="246794" grpId="0" advAuto="0" build="p"/>
      <p:bldP spid="246795" grpId="0"/>
      <p:bldP spid="246796" grpId="0" animBg="1"/>
      <p:bldP spid="246797" grpId="0"/>
      <p:bldP spid="246798" grpId="0"/>
      <p:bldP spid="24680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5332320" y="1365264"/>
            <a:ext cx="3462055" cy="4906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CuO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Fe</a:t>
            </a:r>
            <a:r>
              <a:rPr lang="en-US" altLang="zh-CN" sz="24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O</a:t>
            </a:r>
            <a:r>
              <a:rPr lang="en-US" altLang="zh-CN" sz="24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5332321" y="2171750"/>
            <a:ext cx="3139326" cy="4464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CO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P</a:t>
            </a:r>
            <a:r>
              <a:rPr lang="en-US" altLang="zh-CN" sz="24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O</a:t>
            </a:r>
            <a:r>
              <a:rPr lang="en-US" altLang="zh-CN" sz="24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5366881" y="2783816"/>
            <a:ext cx="1975213" cy="430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CO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SO</a:t>
            </a:r>
            <a:r>
              <a:rPr lang="en-US" altLang="zh-CN" sz="24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endParaRPr lang="en-US" altLang="zh-CN" sz="2400" b="1" baseline="-25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5332321" y="3495249"/>
            <a:ext cx="2566080" cy="4363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CaO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CuO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5035681" y="5317040"/>
            <a:ext cx="1589760" cy="427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2400" b="1" dirty="0">
                <a:solidFill>
                  <a:srgbClr val="0D0D0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CO</a:t>
            </a:r>
            <a:r>
              <a:rPr lang="zh-CN" altLang="en-US" sz="2400" b="1" dirty="0">
                <a:solidFill>
                  <a:srgbClr val="0D0D0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>
                <a:solidFill>
                  <a:srgbClr val="0D0D0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NO</a:t>
            </a:r>
            <a:endParaRPr lang="en-US" altLang="zh-CN" sz="2400" b="1" dirty="0">
              <a:solidFill>
                <a:srgbClr val="0D0D0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309601" y="2088220"/>
            <a:ext cx="910080" cy="2537546"/>
            <a:chOff x="195" y="1728"/>
            <a:chExt cx="573" cy="1728"/>
          </a:xfrm>
        </p:grpSpPr>
        <p:sp>
          <p:nvSpPr>
            <p:cNvPr id="17415" name="Text Box 8"/>
            <p:cNvSpPr txBox="1">
              <a:spLocks noChangeArrowheads="1"/>
            </p:cNvSpPr>
            <p:nvPr/>
          </p:nvSpPr>
          <p:spPr bwMode="auto">
            <a:xfrm>
              <a:off x="195" y="2224"/>
              <a:ext cx="384" cy="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>
                <a:lnSpc>
                  <a:spcPct val="93000"/>
                </a:lnSpc>
                <a:buSzPct val="100000"/>
              </a:pPr>
              <a:r>
                <a:rPr lang="zh-CN" altLang="en-US" sz="3100" b="1" dirty="0">
                  <a:solidFill>
                    <a:srgbClr val="0D0D0D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氧</a:t>
              </a:r>
              <a:endParaRPr lang="zh-CN" altLang="en-US" sz="3100" b="1" dirty="0">
                <a:solidFill>
                  <a:srgbClr val="0D0D0D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ctr">
                <a:lnSpc>
                  <a:spcPct val="93000"/>
                </a:lnSpc>
                <a:buSzPct val="100000"/>
              </a:pPr>
              <a:r>
                <a:rPr lang="zh-CN" altLang="en-US" sz="3100" b="1" dirty="0">
                  <a:solidFill>
                    <a:srgbClr val="0D0D0D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化</a:t>
              </a:r>
              <a:endParaRPr lang="zh-CN" altLang="en-US" sz="3100" b="1" dirty="0">
                <a:solidFill>
                  <a:srgbClr val="0D0D0D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ctr">
                <a:lnSpc>
                  <a:spcPct val="93000"/>
                </a:lnSpc>
                <a:buSzPct val="100000"/>
              </a:pPr>
              <a:r>
                <a:rPr lang="zh-CN" altLang="en-US" sz="3100" b="1" dirty="0">
                  <a:solidFill>
                    <a:srgbClr val="0D0D0D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物</a:t>
              </a:r>
              <a:endParaRPr lang="zh-CN" altLang="en-US" sz="3100" b="1" dirty="0">
                <a:solidFill>
                  <a:srgbClr val="0D0D0D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4825" name="AutoShape 9"/>
            <p:cNvSpPr/>
            <p:nvPr/>
          </p:nvSpPr>
          <p:spPr bwMode="auto">
            <a:xfrm>
              <a:off x="624" y="1728"/>
              <a:ext cx="144" cy="1728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</a:ln>
          </p:spPr>
          <p:txBody>
            <a:bodyPr/>
            <a:lstStyle/>
            <a:p>
              <a:pPr algn="ctr" defTabSz="448945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endParaRPr>
            </a:p>
          </p:txBody>
        </p:sp>
      </p:grpSp>
      <p:grpSp>
        <p:nvGrpSpPr>
          <p:cNvPr id="3" name="Group 10"/>
          <p:cNvGrpSpPr/>
          <p:nvPr/>
        </p:nvGrpSpPr>
        <p:grpSpPr bwMode="auto">
          <a:xfrm>
            <a:off x="3072828" y="1355183"/>
            <a:ext cx="2404932" cy="1333580"/>
            <a:chOff x="1935" y="1396"/>
            <a:chExt cx="1515" cy="839"/>
          </a:xfrm>
        </p:grpSpPr>
        <p:sp>
          <p:nvSpPr>
            <p:cNvPr id="17419" name="Text Box 12"/>
            <p:cNvSpPr txBox="1">
              <a:spLocks noChangeArrowheads="1"/>
            </p:cNvSpPr>
            <p:nvPr/>
          </p:nvSpPr>
          <p:spPr bwMode="auto">
            <a:xfrm>
              <a:off x="1962" y="1899"/>
              <a:ext cx="14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>
                <a:lnSpc>
                  <a:spcPct val="93000"/>
                </a:lnSpc>
                <a:buSzPct val="100000"/>
              </a:pPr>
              <a:r>
                <a:rPr lang="zh-CN" altLang="en-US" sz="2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非金属氧化物</a:t>
              </a:r>
              <a:endPara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7420" name="Text Box 13"/>
            <p:cNvSpPr txBox="1">
              <a:spLocks noChangeArrowheads="1"/>
            </p:cNvSpPr>
            <p:nvPr/>
          </p:nvSpPr>
          <p:spPr bwMode="auto">
            <a:xfrm>
              <a:off x="1983" y="1396"/>
              <a:ext cx="12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>
                <a:lnSpc>
                  <a:spcPct val="93000"/>
                </a:lnSpc>
                <a:buSzPct val="100000"/>
              </a:pPr>
              <a:r>
                <a:rPr lang="zh-CN" altLang="en-US" sz="2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金属氧化物</a:t>
              </a:r>
              <a:endPara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4830" name="AutoShape 14"/>
            <p:cNvSpPr/>
            <p:nvPr/>
          </p:nvSpPr>
          <p:spPr bwMode="auto">
            <a:xfrm>
              <a:off x="1935" y="1551"/>
              <a:ext cx="151" cy="504"/>
            </a:xfrm>
            <a:prstGeom prst="leftBrace">
              <a:avLst>
                <a:gd name="adj1" fmla="val 4722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pPr algn="ctr" defTabSz="448945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endParaRPr>
            </a:p>
          </p:txBody>
        </p:sp>
      </p:grp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5633767" y="4273173"/>
            <a:ext cx="1441440" cy="4032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>
              <a:lnSpc>
                <a:spcPct val="93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400" b="1" noProof="1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Al</a:t>
            </a:r>
            <a:r>
              <a:rPr lang="en-US" altLang="zh-CN" sz="2400" b="1" baseline="-25000" noProof="1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2</a:t>
            </a:r>
            <a:r>
              <a:rPr lang="en-US" altLang="zh-CN" sz="2400" b="1" noProof="1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O</a:t>
            </a:r>
            <a:r>
              <a:rPr lang="en-US" altLang="zh-CN" sz="2400" b="1" baseline="-25000" noProof="1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3</a:t>
            </a:r>
            <a:endParaRPr lang="en-US" altLang="zh-CN" sz="2400" b="1" baseline="-25000" noProof="1">
              <a:effectLst>
                <a:outerShdw blurRad="38100" dist="38100" dir="2700000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4" name="Group 17"/>
          <p:cNvGrpSpPr/>
          <p:nvPr/>
        </p:nvGrpSpPr>
        <p:grpSpPr bwMode="auto">
          <a:xfrm>
            <a:off x="1889281" y="3189938"/>
            <a:ext cx="2992169" cy="2555494"/>
            <a:chOff x="1190" y="2311"/>
            <a:chExt cx="1885" cy="1610"/>
          </a:xfrm>
        </p:grpSpPr>
        <p:sp>
          <p:nvSpPr>
            <p:cNvPr id="34834" name="AutoShape 18"/>
            <p:cNvSpPr/>
            <p:nvPr/>
          </p:nvSpPr>
          <p:spPr bwMode="auto">
            <a:xfrm>
              <a:off x="1190" y="2486"/>
              <a:ext cx="125" cy="1322"/>
            </a:xfrm>
            <a:prstGeom prst="leftBrace">
              <a:avLst>
                <a:gd name="adj1" fmla="val 86111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pPr algn="ctr" defTabSz="448945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endParaRPr>
            </a:p>
          </p:txBody>
        </p:sp>
        <p:sp>
          <p:nvSpPr>
            <p:cNvPr id="17425" name="Text Box 19"/>
            <p:cNvSpPr txBox="1">
              <a:spLocks noChangeArrowheads="1"/>
            </p:cNvSpPr>
            <p:nvPr/>
          </p:nvSpPr>
          <p:spPr bwMode="auto">
            <a:xfrm>
              <a:off x="1252" y="3620"/>
              <a:ext cx="1823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>
                <a:lnSpc>
                  <a:spcPct val="93000"/>
                </a:lnSpc>
                <a:buSzPct val="100000"/>
              </a:pPr>
              <a:r>
                <a:rPr lang="zh-CN" altLang="en-US" sz="32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不成盐氧化物</a:t>
              </a:r>
              <a:endPara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7426" name="Text Box 20"/>
            <p:cNvSpPr txBox="1">
              <a:spLocks noChangeArrowheads="1"/>
            </p:cNvSpPr>
            <p:nvPr/>
          </p:nvSpPr>
          <p:spPr bwMode="auto">
            <a:xfrm>
              <a:off x="1273" y="2311"/>
              <a:ext cx="845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36000" rIns="18000" bIns="360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>
                <a:lnSpc>
                  <a:spcPct val="93000"/>
                </a:lnSpc>
                <a:buSzPct val="100000"/>
              </a:pPr>
              <a:r>
                <a:rPr lang="zh-CN" altLang="en-US" sz="32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成盐</a:t>
              </a:r>
              <a:endPara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ctr">
                <a:lnSpc>
                  <a:spcPct val="93000"/>
                </a:lnSpc>
                <a:buSzPct val="100000"/>
              </a:pPr>
              <a:r>
                <a:rPr lang="zh-CN" altLang="en-US" sz="32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氧化物</a:t>
              </a:r>
              <a:endPara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5" name="Group 21"/>
          <p:cNvGrpSpPr/>
          <p:nvPr/>
        </p:nvGrpSpPr>
        <p:grpSpPr bwMode="auto">
          <a:xfrm>
            <a:off x="3213390" y="2783813"/>
            <a:ext cx="2153492" cy="2006961"/>
            <a:chOff x="2024" y="2056"/>
            <a:chExt cx="1356" cy="1264"/>
          </a:xfrm>
        </p:grpSpPr>
        <p:sp>
          <p:nvSpPr>
            <p:cNvPr id="17428" name="Text Box 22"/>
            <p:cNvSpPr txBox="1">
              <a:spLocks noChangeArrowheads="1"/>
            </p:cNvSpPr>
            <p:nvPr/>
          </p:nvSpPr>
          <p:spPr bwMode="auto">
            <a:xfrm>
              <a:off x="2150" y="2056"/>
              <a:ext cx="123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>
                <a:lnSpc>
                  <a:spcPct val="93000"/>
                </a:lnSpc>
                <a:buSzPct val="100000"/>
              </a:pPr>
              <a:r>
                <a:rPr lang="zh-CN" altLang="en-US" sz="2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酸性氧化物</a:t>
              </a:r>
              <a:endPara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7429" name="Text Box 23"/>
            <p:cNvSpPr txBox="1">
              <a:spLocks noChangeArrowheads="1"/>
            </p:cNvSpPr>
            <p:nvPr/>
          </p:nvSpPr>
          <p:spPr bwMode="auto">
            <a:xfrm>
              <a:off x="2108" y="2491"/>
              <a:ext cx="1254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>
                <a:lnSpc>
                  <a:spcPct val="93000"/>
                </a:lnSpc>
                <a:buSzPct val="100000"/>
              </a:pPr>
              <a:r>
                <a:rPr lang="zh-CN" altLang="en-US" sz="2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碱性氧化物</a:t>
              </a:r>
              <a:endPara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7430" name="Text Box 24"/>
            <p:cNvSpPr txBox="1">
              <a:spLocks noChangeArrowheads="1"/>
            </p:cNvSpPr>
            <p:nvPr/>
          </p:nvSpPr>
          <p:spPr bwMode="auto">
            <a:xfrm>
              <a:off x="2108" y="2953"/>
              <a:ext cx="1251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2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两性氧化物</a:t>
              </a:r>
              <a:endPara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4842" name="AutoShape 26"/>
            <p:cNvSpPr/>
            <p:nvPr/>
          </p:nvSpPr>
          <p:spPr bwMode="auto">
            <a:xfrm>
              <a:off x="2024" y="2160"/>
              <a:ext cx="146" cy="911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pPr algn="ctr" defTabSz="448945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endParaRPr>
            </a:p>
          </p:txBody>
        </p:sp>
      </p:grpSp>
      <p:sp>
        <p:nvSpPr>
          <p:cNvPr id="28" name="Text Box 135"/>
          <p:cNvSpPr txBox="1">
            <a:spLocks noChangeArrowheads="1"/>
          </p:cNvSpPr>
          <p:nvPr/>
        </p:nvSpPr>
        <p:spPr bwMode="auto">
          <a:xfrm>
            <a:off x="3900240" y="396597"/>
            <a:ext cx="5243759" cy="550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93000"/>
              </a:lnSpc>
              <a:buSzPct val="100000"/>
              <a:buFontTx/>
              <a:buNone/>
              <a:defRPr/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氧化物  </a:t>
            </a: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=  X +  O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（负价）</a:t>
            </a:r>
            <a:endParaRPr lang="zh-CN" altLang="en-US" sz="3200" b="1" dirty="0">
              <a:latin typeface="华文新魏" panose="02010800040101010101" pitchFamily="2" charset="-122"/>
              <a:ea typeface="华文新魏" panose="02010800040101010101" pitchFamily="2" charset="-122"/>
              <a:cs typeface="方正宋体"/>
            </a:endParaRPr>
          </a:p>
        </p:txBody>
      </p:sp>
      <p:sp>
        <p:nvSpPr>
          <p:cNvPr id="27" name="五边形 26"/>
          <p:cNvSpPr/>
          <p:nvPr/>
        </p:nvSpPr>
        <p:spPr>
          <a:xfrm>
            <a:off x="250560" y="336176"/>
            <a:ext cx="3078761" cy="591671"/>
          </a:xfrm>
          <a:prstGeom prst="homePlate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氧化物的</a:t>
            </a:r>
            <a:r>
              <a:rPr lang="zh-CN" altLang="en-US" sz="32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分类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9" name="流程图: 可选过程 28"/>
          <p:cNvSpPr/>
          <p:nvPr/>
        </p:nvSpPr>
        <p:spPr>
          <a:xfrm>
            <a:off x="1308153" y="1807063"/>
            <a:ext cx="1559096" cy="517014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元素构成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0" name="流程图: 可选过程 29"/>
          <p:cNvSpPr/>
          <p:nvPr/>
        </p:nvSpPr>
        <p:spPr>
          <a:xfrm>
            <a:off x="1308153" y="4009584"/>
            <a:ext cx="570260" cy="116179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性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质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横卷形 5"/>
          <p:cNvSpPr/>
          <p:nvPr/>
        </p:nvSpPr>
        <p:spPr>
          <a:xfrm>
            <a:off x="614549" y="4499415"/>
            <a:ext cx="7722752" cy="2153298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FFFF00"/>
                </a:solidFill>
              </a:rPr>
              <a:t>金属氧化物就是碱性氧化物吗？</a:t>
            </a:r>
            <a:endParaRPr lang="en-US" altLang="zh-CN" sz="3200" b="1" dirty="0" smtClean="0">
              <a:solidFill>
                <a:srgbClr val="FFFF00"/>
              </a:solidFill>
            </a:endParaRPr>
          </a:p>
          <a:p>
            <a:pPr algn="ctr"/>
            <a:r>
              <a:rPr lang="zh-CN" altLang="en-US" sz="3200" b="1" dirty="0" smtClean="0">
                <a:solidFill>
                  <a:srgbClr val="FFFF00"/>
                </a:solidFill>
              </a:rPr>
              <a:t>非金属氧化物就是酸性氧化物吗？</a:t>
            </a:r>
            <a:endParaRPr lang="zh-CN" altLang="en-US" sz="3200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42093" y="2789962"/>
            <a:ext cx="1586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Mn</a:t>
            </a:r>
            <a:r>
              <a:rPr lang="en-US" altLang="zh-CN" sz="2400" b="1" baseline="-25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O</a:t>
            </a:r>
            <a:r>
              <a:rPr lang="en-US" altLang="zh-CN" sz="2400" b="1" baseline="-25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7</a:t>
            </a:r>
            <a:endParaRPr lang="en-US" altLang="zh-CN" sz="2400" b="1" baseline="-25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2" name="横卷形 31"/>
          <p:cNvSpPr/>
          <p:nvPr/>
        </p:nvSpPr>
        <p:spPr>
          <a:xfrm>
            <a:off x="493845" y="4009585"/>
            <a:ext cx="8484774" cy="2848416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chemeClr val="tx1"/>
                </a:solidFill>
              </a:rPr>
              <a:t>酸性氧化物：</a:t>
            </a:r>
            <a:r>
              <a:rPr lang="zh-CN" altLang="en-US" sz="2400" b="1" dirty="0">
                <a:solidFill>
                  <a:srgbClr val="C00000"/>
                </a:solidFill>
              </a:rPr>
              <a:t>一类能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与水作用</a:t>
            </a:r>
            <a:r>
              <a:rPr lang="zh-CN" altLang="en-US" sz="2400" b="1" dirty="0">
                <a:solidFill>
                  <a:srgbClr val="C00000"/>
                </a:solidFill>
              </a:rPr>
              <a:t>生成相应价态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的酸的氧化物。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endParaRPr lang="en-US" altLang="zh-CN" sz="2400" b="1" dirty="0" smtClean="0">
              <a:solidFill>
                <a:srgbClr val="C00000"/>
              </a:solidFill>
            </a:endParaRPr>
          </a:p>
          <a:p>
            <a:r>
              <a:rPr lang="zh-CN" altLang="en-US" sz="2400" b="1" dirty="0" smtClean="0">
                <a:solidFill>
                  <a:schemeClr val="tx1"/>
                </a:solidFill>
              </a:rPr>
              <a:t>碱性氧化物：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与</a:t>
            </a:r>
            <a:r>
              <a:rPr lang="zh-CN" altLang="en-US" sz="2400" b="1" dirty="0">
                <a:solidFill>
                  <a:srgbClr val="C00000"/>
                </a:solidFill>
              </a:rPr>
              <a:t>水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反应</a:t>
            </a:r>
            <a:r>
              <a:rPr lang="zh-CN" altLang="en-US" sz="2400" b="1" dirty="0">
                <a:solidFill>
                  <a:srgbClr val="C00000"/>
                </a:solidFill>
              </a:rPr>
              <a:t>只生成相应价态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的碱的氧化物</a:t>
            </a:r>
            <a:endParaRPr lang="en-US" altLang="zh-CN" sz="24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8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7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7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7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34819" grpId="0"/>
      <p:bldP spid="34820" grpId="0"/>
      <p:bldP spid="34821" grpId="0"/>
      <p:bldP spid="34822" grpId="0"/>
      <p:bldP spid="34832" grpId="0"/>
      <p:bldP spid="34832" grpId="1"/>
      <p:bldP spid="28" grpId="0"/>
      <p:bldP spid="6" grpId="0" animBg="1"/>
      <p:bldP spid="7" grpId="1"/>
      <p:bldP spid="7" grpId="2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681767" y="540574"/>
            <a:ext cx="3630706" cy="3130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金属氧化物</a:t>
            </a:r>
            <a:r>
              <a:rPr lang="en-US" altLang="zh-CN"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Mn</a:t>
            </a:r>
            <a:r>
              <a:rPr lang="en-US" altLang="zh-CN" sz="2800" b="1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</a:t>
            </a:r>
            <a:r>
              <a:rPr lang="en-US" altLang="zh-CN" sz="2800" b="1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</a:t>
            </a:r>
            <a:endParaRPr lang="en-US" altLang="zh-CN" sz="2800" b="1" baseline="-250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96788" y="1266714"/>
            <a:ext cx="2796988" cy="14361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碱性氧化物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0950" y="4268743"/>
            <a:ext cx="4316506" cy="1815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碱性氧化物一定是金属氧化物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，</a:t>
            </a:r>
            <a:endParaRPr lang="en-US" altLang="zh-CN" sz="2800" b="1" dirty="0" smtClean="0">
              <a:solidFill>
                <a:schemeClr val="tx1">
                  <a:lumMod val="95000"/>
                  <a:lumOff val="5000"/>
                </a:schemeClr>
              </a:solidFill>
              <a:ea typeface="宋体" panose="02010600030101010101" pitchFamily="2" charset="-122"/>
            </a:endParaRPr>
          </a:p>
          <a:p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但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金属氧化物不一定是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碱性氧化物。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68326" y="4268743"/>
            <a:ext cx="4171278" cy="1815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448945">
              <a:buFontTx/>
              <a:buNone/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酸性氧化物不一定是非金属氧化物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，</a:t>
            </a:r>
            <a:endParaRPr lang="en-US" altLang="zh-CN" sz="2800" b="1" dirty="0" smtClean="0">
              <a:solidFill>
                <a:schemeClr val="tx1">
                  <a:lumMod val="95000"/>
                  <a:lumOff val="5000"/>
                </a:schemeClr>
              </a:solidFill>
              <a:ea typeface="宋体" panose="02010600030101010101" pitchFamily="2" charset="-122"/>
            </a:endParaRPr>
          </a:p>
          <a:p>
            <a:pPr defTabSz="448945">
              <a:buFontTx/>
              <a:buNone/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非金属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氧化物不一定是酸性氧化物。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5085229" y="1105351"/>
            <a:ext cx="2487706" cy="2339789"/>
          </a:xfrm>
          <a:prstGeom prst="flowChartConnector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酸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性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氧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化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物</a:t>
            </a:r>
            <a:r>
              <a:rPr lang="en-US" altLang="zh-CN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Mn</a:t>
            </a:r>
            <a:r>
              <a:rPr lang="en-US" altLang="zh-CN" b="1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</a:t>
            </a:r>
            <a:r>
              <a:rPr lang="en-US" altLang="zh-CN" b="1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</a:t>
            </a:r>
            <a:endParaRPr lang="en-US" altLang="zh-CN" b="1" baseline="-250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6481482" y="1105351"/>
            <a:ext cx="2487706" cy="2339789"/>
          </a:xfrm>
          <a:prstGeom prst="flowChartConnector">
            <a:avLst/>
          </a:pr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非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金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属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同时         氧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属于         化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二者         物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b="1" dirty="0">
                <a:solidFill>
                  <a:srgbClr val="0D0D0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      CO</a:t>
            </a:r>
            <a:r>
              <a:rPr lang="zh-CN" altLang="en-US" b="1" dirty="0">
                <a:solidFill>
                  <a:srgbClr val="0D0D0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b="1" dirty="0">
                <a:solidFill>
                  <a:srgbClr val="0D0D0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NO</a:t>
            </a:r>
            <a:endParaRPr lang="en-US" altLang="zh-CN" b="1" dirty="0">
              <a:solidFill>
                <a:srgbClr val="0D0D0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圆角矩形 4"/>
              <p:cNvSpPr/>
              <p:nvPr/>
            </p:nvSpPr>
            <p:spPr>
              <a:xfrm>
                <a:off x="174812" y="4034118"/>
                <a:ext cx="8458200" cy="1586753"/>
              </a:xfrm>
              <a:prstGeom prst="roundRect">
                <a:avLst/>
              </a:prstGeom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3200" b="1" dirty="0" smtClean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酸：电离出来的阳离子</a:t>
                </a:r>
                <a:r>
                  <a:rPr lang="zh-CN" altLang="en-US" sz="3200" b="1" dirty="0" smtClean="0">
                    <a:solidFill>
                      <a:srgbClr val="0000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全部</a:t>
                </a:r>
                <a:r>
                  <a:rPr lang="zh-CN" altLang="en-US" sz="3200" b="1" dirty="0" smtClean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/>
                            <a:ea typeface="宋体" pitchFamily="2" charset="-122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/>
                            <a:ea typeface="宋体" pitchFamily="2" charset="-122"/>
                          </a:rPr>
                          <m:t>𝑯</m:t>
                        </m:r>
                      </m:e>
                      <m:sup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/>
                            <a:ea typeface="宋体" pitchFamily="2" charset="-122"/>
                          </a:rPr>
                          <m:t>+</m:t>
                        </m:r>
                      </m:sup>
                    </m:sSup>
                    <m:r>
                      <a:rPr lang="en-US" altLang="zh-CN" sz="3200" b="1">
                        <a:solidFill>
                          <a:schemeClr val="tx1"/>
                        </a:solidFill>
                        <a:latin typeface="Cambria Math"/>
                        <a:ea typeface="宋体" pitchFamily="2" charset="-122"/>
                      </a:rPr>
                      <m:t> </m:t>
                    </m:r>
                  </m:oMath>
                </a14:m>
                <a:r>
                  <a:rPr lang="zh-CN" altLang="en-US" sz="3200" b="1" dirty="0" smtClean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的化合物。</a:t>
                </a:r>
                <a:endParaRPr lang="en-US" altLang="zh-CN" sz="3200" b="1" dirty="0" smtClean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r>
                  <a:rPr lang="zh-CN" altLang="en-US" sz="3200" b="1" dirty="0" smtClean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碱：</a:t>
                </a:r>
                <a:r>
                  <a:rPr lang="zh-CN" altLang="en-US" sz="3200" b="1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电离出来</a:t>
                </a:r>
                <a:r>
                  <a:rPr lang="zh-CN" altLang="en-US" sz="3200" b="1" dirty="0" smtClean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的阴离子</a:t>
                </a:r>
                <a:r>
                  <a:rPr lang="zh-CN" altLang="en-US" sz="3200" b="1" dirty="0">
                    <a:solidFill>
                      <a:srgbClr val="0000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全部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3200" b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/>
                            <a:ea typeface="华文新魏" panose="02010800040101010101" pitchFamily="2" charset="-122"/>
                          </a:rPr>
                          <m:t>𝑯</m:t>
                        </m:r>
                      </m:e>
                      <m:sup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/>
                            <a:ea typeface="华文新魏" panose="02010800040101010101" pitchFamily="2" charset="-122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sz="3200" b="1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的化合物</a:t>
                </a:r>
                <a:r>
                  <a:rPr lang="zh-CN" altLang="en-US" sz="3200" b="1" dirty="0" smtClean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。</a:t>
                </a:r>
                <a:endParaRPr lang="en-US" altLang="zh-CN" sz="32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>
          <p:sp>
            <p:nvSpPr>
              <p:cNvPr id="5" name="圆角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12" y="4034118"/>
                <a:ext cx="8458200" cy="1586753"/>
              </a:xfrm>
              <a:prstGeom prst="round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圆角矩形 5"/>
          <p:cNvSpPr/>
          <p:nvPr/>
        </p:nvSpPr>
        <p:spPr>
          <a:xfrm>
            <a:off x="510988" y="618565"/>
            <a:ext cx="7866530" cy="2191870"/>
          </a:xfrm>
          <a:prstGeom prst="roundRect">
            <a:avLst/>
          </a:prstGeom>
          <a:scene3d>
            <a:camera prst="isometricOffAxis1Righ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defTabSz="448945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kumimoji="1" lang="en-US" altLang="zh-CN" sz="4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KHSO</a:t>
            </a:r>
            <a:r>
              <a:rPr kumimoji="1" lang="en-US" altLang="zh-CN" sz="4400" b="1" baseline="-30000" dirty="0">
                <a:solidFill>
                  <a:schemeClr val="tx1"/>
                </a:solidFill>
                <a:latin typeface="Times New Roman" panose="02020603050405020304" pitchFamily="18" charset="0"/>
              </a:rPr>
              <a:t>4 </a:t>
            </a:r>
            <a:r>
              <a:rPr kumimoji="1" lang="en-US" altLang="zh-CN" sz="4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是不是</a:t>
            </a:r>
            <a:r>
              <a:rPr kumimoji="1" lang="zh-CN" altLang="en-US" sz="4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酸？</a:t>
            </a:r>
            <a:r>
              <a:rPr kumimoji="1" lang="en-US" altLang="zh-CN" sz="4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4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448945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kumimoji="1" lang="en-US" altLang="zh-CN" sz="4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Cu</a:t>
            </a:r>
            <a:r>
              <a:rPr kumimoji="1" lang="en-US" altLang="zh-CN" sz="4400" b="1" baseline="-30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4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(OH)</a:t>
            </a:r>
            <a:r>
              <a:rPr kumimoji="1" lang="en-US" altLang="zh-CN" sz="4400" b="1" baseline="-30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4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CO</a:t>
            </a:r>
            <a:r>
              <a:rPr kumimoji="1" lang="en-US" altLang="zh-CN" sz="4400" b="1" baseline="-300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sz="4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4400" b="1" dirty="0" smtClean="0">
                <a:latin typeface="Times New Roman" panose="02020603050405020304" pitchFamily="18" charset="0"/>
              </a:rPr>
              <a:t>是不是</a:t>
            </a:r>
            <a:r>
              <a:rPr kumimoji="1" lang="zh-CN" altLang="en-US" sz="4400" b="1" dirty="0">
                <a:latin typeface="Times New Roman" panose="02020603050405020304" pitchFamily="18" charset="0"/>
              </a:rPr>
              <a:t>碱？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9601" y="3567609"/>
            <a:ext cx="685440" cy="532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3100" b="1" dirty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酸</a:t>
            </a:r>
            <a:endParaRPr lang="zh-CN" altLang="en-US" sz="3100" b="1" dirty="0">
              <a:solidFill>
                <a:srgbClr val="0D0D0D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206241" y="877054"/>
            <a:ext cx="4332642" cy="730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lnSpc>
                <a:spcPct val="150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2400" b="1" dirty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</a:t>
            </a:r>
            <a:r>
              <a:rPr lang="en-US" altLang="zh-CN" sz="2400" b="1" baseline="-25000" dirty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400" b="1" dirty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SO</a:t>
            </a:r>
            <a:r>
              <a:rPr lang="en-US" altLang="zh-CN" sz="2400" b="1" baseline="-25000" dirty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400" b="1" dirty="0" smtClean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 smtClean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</a:t>
            </a:r>
            <a:r>
              <a:rPr lang="en-US" altLang="zh-CN" sz="2400" b="1" baseline="-25000" dirty="0" smtClean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en-US" altLang="zh-CN" sz="2400" b="1" dirty="0" smtClean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PO</a:t>
            </a:r>
            <a:r>
              <a:rPr lang="en-US" altLang="zh-CN" sz="2400" b="1" baseline="-25000" dirty="0" smtClean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400" b="1" dirty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 smtClean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</a:t>
            </a:r>
            <a:r>
              <a:rPr lang="en-US" altLang="zh-CN" sz="2400" b="1" baseline="-25000" dirty="0" smtClean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400" b="1" dirty="0" smtClean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CO</a:t>
            </a:r>
            <a:r>
              <a:rPr lang="en-US" altLang="zh-CN" sz="2400" b="1" baseline="-25000" dirty="0" smtClean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endParaRPr lang="zh-CN" altLang="en-US" sz="2400" b="1" dirty="0" smtClean="0">
              <a:solidFill>
                <a:srgbClr val="0D0D0D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4207680" y="1839076"/>
            <a:ext cx="2193120" cy="3974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HCl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H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S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4207680" y="2236558"/>
            <a:ext cx="3663359" cy="3967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H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SO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HNO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HCl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4207680" y="2796773"/>
            <a:ext cx="1527841" cy="4723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>
              <a:lnSpc>
                <a:spcPct val="93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400" b="1" noProof="1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H</a:t>
            </a:r>
            <a:r>
              <a:rPr lang="en-US" altLang="zh-CN" sz="2400" b="1" baseline="-25000" noProof="1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3</a:t>
            </a:r>
            <a:r>
              <a:rPr lang="en-US" altLang="zh-CN" sz="2400" b="1" noProof="1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PO</a:t>
            </a:r>
            <a:r>
              <a:rPr lang="en-US" altLang="zh-CN" sz="2400" b="1" baseline="-25000" noProof="1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4</a:t>
            </a:r>
            <a:endParaRPr lang="en-US" altLang="zh-CN" sz="2400" b="1" baseline="-25000" noProof="1">
              <a:effectLst>
                <a:outerShdw blurRad="38100" dist="38100" dir="2700000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4207680" y="3359874"/>
            <a:ext cx="3663360" cy="5328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lnSpc>
                <a:spcPct val="93000"/>
              </a:lnSpc>
              <a:buSzPct val="100000"/>
            </a:pP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H</a:t>
            </a:r>
            <a:r>
              <a:rPr lang="en-US" altLang="zh-CN" sz="2400" b="1" baseline="-25000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CO</a:t>
            </a:r>
            <a:r>
              <a:rPr lang="en-US" altLang="zh-CN" sz="2400" b="1" baseline="-25000" dirty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、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CH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COOH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3804" name="AutoShape 12"/>
          <p:cNvSpPr/>
          <p:nvPr/>
        </p:nvSpPr>
        <p:spPr bwMode="auto">
          <a:xfrm>
            <a:off x="1062720" y="1607211"/>
            <a:ext cx="131041" cy="4372299"/>
          </a:xfrm>
          <a:prstGeom prst="leftBrace">
            <a:avLst>
              <a:gd name="adj1" fmla="val 222581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lIns="100794" tIns="50397" rIns="100794" bIns="50397" anchor="ctr"/>
          <a:lstStyle/>
          <a:p>
            <a:pPr algn="ctr"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grpSp>
        <p:nvGrpSpPr>
          <p:cNvPr id="2" name="Group 13"/>
          <p:cNvGrpSpPr/>
          <p:nvPr/>
        </p:nvGrpSpPr>
        <p:grpSpPr bwMode="auto">
          <a:xfrm>
            <a:off x="2836800" y="944741"/>
            <a:ext cx="1447201" cy="1324939"/>
            <a:chOff x="1712" y="537"/>
            <a:chExt cx="912" cy="835"/>
          </a:xfrm>
          <a:noFill/>
        </p:grpSpPr>
        <p:sp>
          <p:nvSpPr>
            <p:cNvPr id="18444" name="Text Box 14"/>
            <p:cNvSpPr txBox="1">
              <a:spLocks noChangeArrowheads="1"/>
            </p:cNvSpPr>
            <p:nvPr/>
          </p:nvSpPr>
          <p:spPr bwMode="auto">
            <a:xfrm>
              <a:off x="1753" y="1075"/>
              <a:ext cx="864" cy="2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 eaLnBrk="0" hangingPunct="0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无氧酸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445" name="Text Box 15"/>
            <p:cNvSpPr txBox="1">
              <a:spLocks noChangeArrowheads="1"/>
            </p:cNvSpPr>
            <p:nvPr/>
          </p:nvSpPr>
          <p:spPr bwMode="auto">
            <a:xfrm>
              <a:off x="1733" y="537"/>
              <a:ext cx="891" cy="2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 eaLnBrk="0" hangingPunct="0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含氧酸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446" name="AutoShape 16"/>
            <p:cNvSpPr/>
            <p:nvPr/>
          </p:nvSpPr>
          <p:spPr bwMode="auto">
            <a:xfrm>
              <a:off x="1712" y="600"/>
              <a:ext cx="167" cy="647"/>
            </a:xfrm>
            <a:prstGeom prst="leftBrace">
              <a:avLst>
                <a:gd name="adj1" fmla="val 31227"/>
                <a:gd name="adj2" fmla="val 50000"/>
              </a:avLst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 eaLnBrk="0" hangingPunct="0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endParaRPr lang="zh-CN" altLang="en-US" sz="28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3" name="Group 17"/>
          <p:cNvGrpSpPr/>
          <p:nvPr/>
        </p:nvGrpSpPr>
        <p:grpSpPr bwMode="auto">
          <a:xfrm>
            <a:off x="2783521" y="2236558"/>
            <a:ext cx="1622880" cy="1556803"/>
            <a:chOff x="1920" y="1935"/>
            <a:chExt cx="1022" cy="981"/>
          </a:xfrm>
          <a:noFill/>
        </p:grpSpPr>
        <p:sp>
          <p:nvSpPr>
            <p:cNvPr id="18448" name="Text Box 18"/>
            <p:cNvSpPr txBox="1">
              <a:spLocks noChangeArrowheads="1"/>
            </p:cNvSpPr>
            <p:nvPr/>
          </p:nvSpPr>
          <p:spPr bwMode="auto">
            <a:xfrm>
              <a:off x="2003" y="2273"/>
              <a:ext cx="939" cy="2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 eaLnBrk="0" hangingPunct="0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中强酸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449" name="Text Box 19"/>
            <p:cNvSpPr txBox="1">
              <a:spLocks noChangeArrowheads="1"/>
            </p:cNvSpPr>
            <p:nvPr/>
          </p:nvSpPr>
          <p:spPr bwMode="auto">
            <a:xfrm>
              <a:off x="1983" y="2645"/>
              <a:ext cx="772" cy="2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 eaLnBrk="0" hangingPunct="0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弱酸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450" name="Text Box 20"/>
            <p:cNvSpPr txBox="1">
              <a:spLocks noChangeArrowheads="1"/>
            </p:cNvSpPr>
            <p:nvPr/>
          </p:nvSpPr>
          <p:spPr bwMode="auto">
            <a:xfrm>
              <a:off x="1938" y="1935"/>
              <a:ext cx="816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 eaLnBrk="0" hangingPunct="0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强酸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451" name="AutoShape 21"/>
            <p:cNvSpPr/>
            <p:nvPr/>
          </p:nvSpPr>
          <p:spPr bwMode="auto">
            <a:xfrm>
              <a:off x="1920" y="2060"/>
              <a:ext cx="188" cy="731"/>
            </a:xfrm>
            <a:prstGeom prst="leftBrace">
              <a:avLst>
                <a:gd name="adj1" fmla="val 43743"/>
                <a:gd name="adj2" fmla="val 50000"/>
              </a:avLst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 eaLnBrk="0" hangingPunct="0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endParaRPr lang="zh-CN" altLang="en-US" sz="28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4" name="Group 22"/>
          <p:cNvGrpSpPr/>
          <p:nvPr/>
        </p:nvGrpSpPr>
        <p:grpSpPr bwMode="auto">
          <a:xfrm>
            <a:off x="2816640" y="3794799"/>
            <a:ext cx="1612800" cy="1595688"/>
            <a:chOff x="1920" y="2936"/>
            <a:chExt cx="1016" cy="1006"/>
          </a:xfrm>
        </p:grpSpPr>
        <p:sp>
          <p:nvSpPr>
            <p:cNvPr id="18453" name="Text Box 23"/>
            <p:cNvSpPr txBox="1">
              <a:spLocks noChangeArrowheads="1"/>
            </p:cNvSpPr>
            <p:nvPr/>
          </p:nvSpPr>
          <p:spPr bwMode="auto">
            <a:xfrm>
              <a:off x="2024" y="2936"/>
              <a:ext cx="912" cy="29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 eaLnBrk="0" hangingPunct="0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一元酸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454" name="Text Box 24"/>
            <p:cNvSpPr txBox="1">
              <a:spLocks noChangeArrowheads="1"/>
            </p:cNvSpPr>
            <p:nvPr/>
          </p:nvSpPr>
          <p:spPr bwMode="auto">
            <a:xfrm>
              <a:off x="2009" y="3290"/>
              <a:ext cx="91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 eaLnBrk="0" hangingPunct="0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二元酸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455" name="Text Box 25"/>
            <p:cNvSpPr txBox="1">
              <a:spLocks noChangeArrowheads="1"/>
            </p:cNvSpPr>
            <p:nvPr/>
          </p:nvSpPr>
          <p:spPr bwMode="auto">
            <a:xfrm>
              <a:off x="2009" y="3645"/>
              <a:ext cx="91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 eaLnBrk="0" hangingPunct="0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三元酸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456" name="AutoShape 26"/>
            <p:cNvSpPr/>
            <p:nvPr/>
          </p:nvSpPr>
          <p:spPr bwMode="auto">
            <a:xfrm>
              <a:off x="1920" y="3040"/>
              <a:ext cx="188" cy="787"/>
            </a:xfrm>
            <a:prstGeom prst="leftBrace">
              <a:avLst>
                <a:gd name="adj1" fmla="val 39555"/>
                <a:gd name="adj2" fmla="val 50000"/>
              </a:avLst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 eaLnBrk="0" hangingPunct="0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endParaRPr lang="zh-CN" altLang="en-US" sz="28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4334399" y="3786159"/>
            <a:ext cx="4325507" cy="5701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HNO</a:t>
            </a:r>
            <a:r>
              <a:rPr lang="en-US" altLang="zh-CN" sz="24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CH</a:t>
            </a:r>
            <a:r>
              <a:rPr lang="en-US" altLang="zh-CN" sz="24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COOH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H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PO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endParaRPr lang="en-US" altLang="zh-CN" sz="2400" b="1" baseline="-25000" dirty="0"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4334400" y="4389581"/>
            <a:ext cx="3935541" cy="5299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H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SO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H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CO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H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S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4334400" y="4952682"/>
            <a:ext cx="1527841" cy="4709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>
              <a:lnSpc>
                <a:spcPct val="93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400" b="1" noProof="1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H</a:t>
            </a:r>
            <a:r>
              <a:rPr lang="en-US" altLang="zh-CN" sz="2400" b="1" baseline="-25000" noProof="1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3</a:t>
            </a:r>
            <a:r>
              <a:rPr lang="en-US" altLang="zh-CN" sz="2400" b="1" noProof="1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PO</a:t>
            </a:r>
            <a:r>
              <a:rPr lang="en-US" altLang="zh-CN" sz="2400" b="1" baseline="-25000" noProof="1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4</a:t>
            </a:r>
            <a:endParaRPr lang="en-US" altLang="zh-CN" sz="2400" b="1" baseline="-25000" noProof="1">
              <a:effectLst>
                <a:outerShdw blurRad="38100" dist="38100" dir="2700000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5" name="Group 31"/>
          <p:cNvGrpSpPr/>
          <p:nvPr/>
        </p:nvGrpSpPr>
        <p:grpSpPr bwMode="auto">
          <a:xfrm>
            <a:off x="2881441" y="5381848"/>
            <a:ext cx="2422799" cy="1193885"/>
            <a:chOff x="1909" y="3391"/>
            <a:chExt cx="1244" cy="751"/>
          </a:xfrm>
        </p:grpSpPr>
        <p:sp>
          <p:nvSpPr>
            <p:cNvPr id="18462" name="Text Box 32"/>
            <p:cNvSpPr txBox="1">
              <a:spLocks noChangeArrowheads="1"/>
            </p:cNvSpPr>
            <p:nvPr/>
          </p:nvSpPr>
          <p:spPr bwMode="auto">
            <a:xfrm>
              <a:off x="1973" y="3391"/>
              <a:ext cx="114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 eaLnBrk="0" hangingPunct="0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易挥发性酸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463" name="Text Box 33"/>
            <p:cNvSpPr txBox="1">
              <a:spLocks noChangeArrowheads="1"/>
            </p:cNvSpPr>
            <p:nvPr/>
          </p:nvSpPr>
          <p:spPr bwMode="auto">
            <a:xfrm>
              <a:off x="1931" y="3850"/>
              <a:ext cx="122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 eaLnBrk="0" hangingPunct="0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难挥发性酸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464" name="AutoShape 34"/>
            <p:cNvSpPr/>
            <p:nvPr/>
          </p:nvSpPr>
          <p:spPr bwMode="auto">
            <a:xfrm>
              <a:off x="1909" y="3517"/>
              <a:ext cx="126" cy="480"/>
            </a:xfrm>
            <a:prstGeom prst="leftBrace">
              <a:avLst>
                <a:gd name="adj1" fmla="val 4619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 hangingPunct="0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endParaRPr lang="zh-CN" altLang="en-US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33827" name="Text Box 35"/>
          <p:cNvSpPr txBox="1">
            <a:spLocks noChangeArrowheads="1"/>
          </p:cNvSpPr>
          <p:nvPr/>
        </p:nvSpPr>
        <p:spPr bwMode="auto">
          <a:xfrm>
            <a:off x="5461751" y="5423611"/>
            <a:ext cx="2593037" cy="4296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H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Cl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HNO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endParaRPr lang="en-US" altLang="zh-CN" sz="2400" b="1" baseline="-25000" dirty="0"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3828" name="Text Box 36"/>
          <p:cNvSpPr txBox="1">
            <a:spLocks noChangeArrowheads="1"/>
          </p:cNvSpPr>
          <p:nvPr/>
        </p:nvSpPr>
        <p:spPr bwMode="auto">
          <a:xfrm>
            <a:off x="5308750" y="6111533"/>
            <a:ext cx="3000960" cy="4637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H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SO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4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、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H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3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PO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4</a:t>
            </a:r>
            <a:endParaRPr lang="en-US" altLang="zh-CN" sz="24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 Box 135"/>
              <p:cNvSpPr txBox="1">
                <a:spLocks noChangeArrowheads="1"/>
              </p:cNvSpPr>
              <p:nvPr/>
            </p:nvSpPr>
            <p:spPr bwMode="auto">
              <a:xfrm>
                <a:off x="806824" y="221787"/>
                <a:ext cx="7853082" cy="604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9pPr>
              </a:lstStyle>
              <a:p>
                <a:r>
                  <a:rPr lang="zh-CN" altLang="en-US" sz="3200" b="1" dirty="0" smtClean="0">
                    <a:solidFill>
                      <a:srgbClr val="0000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酸</a:t>
                </a:r>
                <a:r>
                  <a:rPr lang="zh-CN" altLang="en-US" sz="3200" b="1" dirty="0">
                    <a:solidFill>
                      <a:srgbClr val="0000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</a:t>
                </a:r>
                <a:r>
                  <a:rPr lang="en-US" altLang="zh-CN" sz="3200" b="1" dirty="0">
                    <a:solidFill>
                      <a:srgbClr val="0000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0000FF"/>
                            </a:solidFill>
                            <a:latin typeface="Cambria Math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sz="3200" b="1">
                            <a:solidFill>
                              <a:srgbClr val="0000FF"/>
                            </a:solidFill>
                            <a:latin typeface="Cambria Math"/>
                            <a:ea typeface="华文新魏" panose="02010800040101010101" pitchFamily="2" charset="-122"/>
                          </a:rPr>
                          <m:t>𝑯</m:t>
                        </m:r>
                      </m:e>
                      <m:sup>
                        <m:r>
                          <a:rPr lang="en-US" altLang="zh-CN" sz="3200" b="1">
                            <a:solidFill>
                              <a:srgbClr val="0000FF"/>
                            </a:solidFill>
                            <a:latin typeface="Cambria Math"/>
                            <a:ea typeface="华文新魏" panose="02010800040101010101" pitchFamily="2" charset="-122"/>
                          </a:rPr>
                          <m:t>+</m:t>
                        </m:r>
                      </m:sup>
                    </m:sSup>
                    <m:r>
                      <a:rPr lang="en-US" altLang="zh-CN" sz="3200" b="1">
                        <a:solidFill>
                          <a:srgbClr val="0000FF"/>
                        </a:solidFill>
                        <a:latin typeface="Cambria Math"/>
                        <a:ea typeface="华文新魏" panose="02010800040101010101" pitchFamily="2" charset="-122"/>
                      </a:rPr>
                      <m:t> </m:t>
                    </m:r>
                  </m:oMath>
                </a14:m>
                <a:r>
                  <a:rPr lang="zh-CN" altLang="en-US" sz="2400" b="1" dirty="0">
                    <a:solidFill>
                      <a:srgbClr val="0070C0"/>
                    </a:solidFill>
                    <a:ea typeface="宋体" pitchFamily="2" charset="-122"/>
                  </a:rPr>
                  <a:t>（阳离子都是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/>
                            <a:ea typeface="宋体" pitchFamily="2" charset="-122"/>
                          </a:rPr>
                        </m:ctrlPr>
                      </m:sSupPr>
                      <m:e>
                        <m:r>
                          <a:rPr lang="en-US" altLang="zh-CN" sz="2400" b="1">
                            <a:solidFill>
                              <a:srgbClr val="0070C0"/>
                            </a:solidFill>
                            <a:latin typeface="Cambria Math"/>
                            <a:ea typeface="宋体" pitchFamily="2" charset="-122"/>
                          </a:rPr>
                          <m:t>𝑯</m:t>
                        </m:r>
                      </m:e>
                      <m:sup>
                        <m:r>
                          <a:rPr lang="en-US" altLang="zh-CN" sz="2400" b="1">
                            <a:solidFill>
                              <a:srgbClr val="0070C0"/>
                            </a:solidFill>
                            <a:latin typeface="Cambria Math"/>
                            <a:ea typeface="宋体" pitchFamily="2" charset="-122"/>
                          </a:rPr>
                          <m:t>+</m:t>
                        </m:r>
                      </m:sup>
                    </m:sSup>
                    <m:r>
                      <a:rPr lang="en-US" altLang="zh-CN" sz="2400" b="1">
                        <a:solidFill>
                          <a:srgbClr val="0070C0"/>
                        </a:solidFill>
                        <a:latin typeface="Cambria Math"/>
                        <a:ea typeface="宋体" pitchFamily="2" charset="-122"/>
                      </a:rPr>
                      <m:t> </m:t>
                    </m:r>
                  </m:oMath>
                </a14:m>
                <a:r>
                  <a:rPr lang="zh-CN" altLang="en-US" sz="2400" b="1" dirty="0">
                    <a:solidFill>
                      <a:srgbClr val="0070C0"/>
                    </a:solidFill>
                    <a:ea typeface="宋体" pitchFamily="2" charset="-122"/>
                  </a:rPr>
                  <a:t>）</a:t>
                </a:r>
                <a:r>
                  <a:rPr lang="en-US" altLang="zh-CN" sz="3200" b="1" dirty="0">
                    <a:solidFill>
                      <a:srgbClr val="0070C0"/>
                    </a:solidFill>
                    <a:ea typeface="宋体" pitchFamily="2" charset="-122"/>
                  </a:rPr>
                  <a:t> </a:t>
                </a:r>
                <a:r>
                  <a:rPr lang="en-US" altLang="zh-CN" sz="3200" b="1" dirty="0">
                    <a:solidFill>
                      <a:srgbClr val="0000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+  </a:t>
                </a:r>
                <a:r>
                  <a:rPr lang="zh-CN" altLang="en-US" sz="3200" b="1" dirty="0">
                    <a:solidFill>
                      <a:srgbClr val="0000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酸根离子</a:t>
                </a:r>
              </a:p>
            </p:txBody>
          </p:sp>
        </mc:Choice>
        <mc:Fallback>
          <p:sp>
            <p:nvSpPr>
              <p:cNvPr id="37" name="Text 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6824" y="221787"/>
                <a:ext cx="7853082" cy="604589"/>
              </a:xfrm>
              <a:prstGeom prst="rect">
                <a:avLst/>
              </a:prstGeom>
              <a:blipFill rotWithShape="1">
                <a:blip r:embed="rId1"/>
                <a:stretch>
                  <a:fillRect l="-1939" t="-9000" b="-32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流程图: 可选过程 5"/>
          <p:cNvSpPr/>
          <p:nvPr/>
        </p:nvSpPr>
        <p:spPr>
          <a:xfrm>
            <a:off x="1193762" y="1303187"/>
            <a:ext cx="1541221" cy="535889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是否含氧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8" name="流程图: 可选过程 37"/>
          <p:cNvSpPr/>
          <p:nvPr/>
        </p:nvSpPr>
        <p:spPr>
          <a:xfrm>
            <a:off x="1196194" y="2733254"/>
            <a:ext cx="1541221" cy="535889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酸性强弱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0" name="流程图: 可选过程 39"/>
          <p:cNvSpPr/>
          <p:nvPr/>
        </p:nvSpPr>
        <p:spPr>
          <a:xfrm>
            <a:off x="1252100" y="5613948"/>
            <a:ext cx="1541221" cy="535889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性质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流程图: 离页连接符 6"/>
          <p:cNvSpPr/>
          <p:nvPr/>
        </p:nvSpPr>
        <p:spPr>
          <a:xfrm>
            <a:off x="0" y="221787"/>
            <a:ext cx="806824" cy="2511467"/>
          </a:xfrm>
          <a:prstGeom prst="flowChartOffpageConnector">
            <a:avLst/>
          </a:prstGeom>
          <a:solidFill>
            <a:schemeClr val="accent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酸</a:t>
            </a:r>
            <a:endParaRPr lang="en-US" altLang="zh-CN" sz="3200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en-US" sz="32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endParaRPr lang="en-US" altLang="zh-CN" sz="3200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en-US" sz="32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</a:t>
            </a:r>
            <a:endParaRPr lang="en-US" altLang="zh-CN" sz="3200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en-US" sz="32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类</a:t>
            </a:r>
            <a:endParaRPr lang="zh-CN" altLang="en-US" sz="3200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1242060" y="4173855"/>
            <a:ext cx="1570355" cy="95694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电离出的</a:t>
            </a:r>
            <a:r>
              <a:rPr lang="en-US" altLang="zh-CN" sz="24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</a:t>
            </a:r>
            <a:r>
              <a:rPr lang="en-US" altLang="zh-CN" sz="2400" baseline="30000" dirty="0">
                <a:solidFill>
                  <a:srgbClr val="0000FF"/>
                </a:solidFill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+</a:t>
            </a:r>
            <a:r>
              <a:rPr lang="zh-CN" altLang="en-US" sz="24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数目</a:t>
            </a:r>
            <a:endParaRPr lang="zh-CN" altLang="en-US" sz="24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  <p:bldP spid="33796" grpId="0"/>
      <p:bldP spid="33797" grpId="0"/>
      <p:bldP spid="33798" grpId="0"/>
      <p:bldP spid="33799" grpId="0"/>
      <p:bldP spid="33819" grpId="0"/>
      <p:bldP spid="33820" grpId="0"/>
      <p:bldP spid="33821" grpId="0"/>
      <p:bldP spid="33827" grpId="0"/>
      <p:bldP spid="338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309601" y="3459245"/>
            <a:ext cx="685440" cy="5342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 algn="ctr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3100" b="1" dirty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碱</a:t>
            </a:r>
            <a:endParaRPr lang="zh-CN" altLang="en-US" sz="3100" b="1" dirty="0">
              <a:solidFill>
                <a:srgbClr val="0D0D0D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137121" y="1345101"/>
            <a:ext cx="4144320" cy="4723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NaOH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  KOH 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Ba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(OH)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</a:t>
            </a:r>
            <a:endParaRPr lang="en-US" altLang="zh-CN" sz="24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4137121" y="2596593"/>
            <a:ext cx="4541760" cy="5342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Cu(OH)</a:t>
            </a:r>
            <a:r>
              <a:rPr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400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 Fe(OH)</a:t>
            </a:r>
            <a:r>
              <a:rPr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3 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en-US" altLang="zh-CN" sz="2400" b="1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NH</a:t>
            </a:r>
            <a:r>
              <a:rPr lang="en-US" altLang="zh-CN" sz="2400" b="1" baseline="-2500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en-US" altLang="zh-CN" sz="2400" b="1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·H</a:t>
            </a:r>
            <a:r>
              <a:rPr lang="en-US" altLang="zh-CN" sz="2400" b="1" baseline="-2500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400" b="1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</a:t>
            </a:r>
            <a:endParaRPr lang="en-US" altLang="zh-CN" sz="2400" b="1" baseline="-25000">
              <a:solidFill>
                <a:srgbClr val="0D0D0D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5849" name="AutoShape 9"/>
          <p:cNvSpPr/>
          <p:nvPr/>
        </p:nvSpPr>
        <p:spPr bwMode="auto">
          <a:xfrm>
            <a:off x="961920" y="1971567"/>
            <a:ext cx="329761" cy="3577336"/>
          </a:xfrm>
          <a:prstGeom prst="leftBrace">
            <a:avLst>
              <a:gd name="adj1" fmla="val 222581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lIns="100794" tIns="50397" rIns="100794" bIns="50397" anchor="ctr"/>
          <a:lstStyle/>
          <a:p>
            <a:pPr algn="ctr"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2484001" y="1309100"/>
            <a:ext cx="1602719" cy="1729621"/>
            <a:chOff x="1920" y="1768"/>
            <a:chExt cx="1010" cy="1090"/>
          </a:xfrm>
        </p:grpSpPr>
        <p:sp>
          <p:nvSpPr>
            <p:cNvPr id="19464" name="Text Box 11"/>
            <p:cNvSpPr txBox="1">
              <a:spLocks noChangeArrowheads="1"/>
            </p:cNvSpPr>
            <p:nvPr/>
          </p:nvSpPr>
          <p:spPr bwMode="auto">
            <a:xfrm>
              <a:off x="2066" y="2164"/>
              <a:ext cx="864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两性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9465" name="Text Box 12"/>
            <p:cNvSpPr txBox="1">
              <a:spLocks noChangeArrowheads="1"/>
            </p:cNvSpPr>
            <p:nvPr/>
          </p:nvSpPr>
          <p:spPr bwMode="auto">
            <a:xfrm>
              <a:off x="2074" y="2561"/>
              <a:ext cx="847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弱碱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9466" name="Text Box 13"/>
            <p:cNvSpPr txBox="1">
              <a:spLocks noChangeArrowheads="1"/>
            </p:cNvSpPr>
            <p:nvPr/>
          </p:nvSpPr>
          <p:spPr bwMode="auto">
            <a:xfrm>
              <a:off x="2090" y="1768"/>
              <a:ext cx="819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强碱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5854" name="AutoShape 14"/>
            <p:cNvSpPr/>
            <p:nvPr/>
          </p:nvSpPr>
          <p:spPr bwMode="auto">
            <a:xfrm>
              <a:off x="1920" y="1851"/>
              <a:ext cx="230" cy="879"/>
            </a:xfrm>
            <a:prstGeom prst="leftBrace">
              <a:avLst>
                <a:gd name="adj1" fmla="val 4375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defTabSz="448945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endParaRPr>
            </a:p>
          </p:txBody>
        </p:sp>
      </p:grpSp>
      <p:grpSp>
        <p:nvGrpSpPr>
          <p:cNvPr id="3" name="Group 15"/>
          <p:cNvGrpSpPr/>
          <p:nvPr/>
        </p:nvGrpSpPr>
        <p:grpSpPr bwMode="auto">
          <a:xfrm>
            <a:off x="2551680" y="3130889"/>
            <a:ext cx="1612800" cy="1764186"/>
            <a:chOff x="1878" y="2969"/>
            <a:chExt cx="1016" cy="1111"/>
          </a:xfrm>
        </p:grpSpPr>
        <p:sp>
          <p:nvSpPr>
            <p:cNvPr id="19469" name="Text Box 16"/>
            <p:cNvSpPr txBox="1">
              <a:spLocks noChangeArrowheads="1"/>
            </p:cNvSpPr>
            <p:nvPr/>
          </p:nvSpPr>
          <p:spPr bwMode="auto">
            <a:xfrm>
              <a:off x="1982" y="2969"/>
              <a:ext cx="91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一元碱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9470" name="Text Box 17"/>
            <p:cNvSpPr txBox="1">
              <a:spLocks noChangeArrowheads="1"/>
            </p:cNvSpPr>
            <p:nvPr/>
          </p:nvSpPr>
          <p:spPr bwMode="auto">
            <a:xfrm>
              <a:off x="1982" y="3365"/>
              <a:ext cx="91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二元碱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9471" name="Text Box 18"/>
            <p:cNvSpPr txBox="1">
              <a:spLocks noChangeArrowheads="1"/>
            </p:cNvSpPr>
            <p:nvPr/>
          </p:nvSpPr>
          <p:spPr bwMode="auto">
            <a:xfrm>
              <a:off x="1982" y="3783"/>
              <a:ext cx="91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三元碱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5859" name="AutoShape 19"/>
            <p:cNvSpPr/>
            <p:nvPr/>
          </p:nvSpPr>
          <p:spPr bwMode="auto">
            <a:xfrm>
              <a:off x="1878" y="3072"/>
              <a:ext cx="192" cy="911"/>
            </a:xfrm>
            <a:prstGeom prst="leftBrace">
              <a:avLst>
                <a:gd name="adj1" fmla="val 3958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defTabSz="448945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endParaRPr>
            </a:p>
          </p:txBody>
        </p:sp>
      </p:grp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4137121" y="3155371"/>
            <a:ext cx="4011797" cy="6048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NaOH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  KOH   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NH</a:t>
            </a:r>
            <a:r>
              <a:rPr lang="en-US" altLang="zh-CN" sz="24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·H</a:t>
            </a:r>
            <a:r>
              <a:rPr lang="en-US" altLang="zh-CN" sz="24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4137121" y="3753034"/>
            <a:ext cx="2954880" cy="4709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Ba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(OH)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  Fe(OH) 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</a:t>
            </a:r>
            <a:endParaRPr lang="en-US" altLang="zh-CN" sz="24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4137121" y="4455828"/>
            <a:ext cx="1793032" cy="3071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Al(OH)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3</a:t>
            </a:r>
            <a:endParaRPr lang="en-US" altLang="zh-CN" sz="24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grpSp>
        <p:nvGrpSpPr>
          <p:cNvPr id="4" name="Group 24"/>
          <p:cNvGrpSpPr/>
          <p:nvPr/>
        </p:nvGrpSpPr>
        <p:grpSpPr bwMode="auto">
          <a:xfrm>
            <a:off x="2632320" y="4985803"/>
            <a:ext cx="1510561" cy="1424310"/>
            <a:chOff x="1973" y="2913"/>
            <a:chExt cx="951" cy="897"/>
          </a:xfrm>
        </p:grpSpPr>
        <p:sp>
          <p:nvSpPr>
            <p:cNvPr id="19478" name="Text Box 25"/>
            <p:cNvSpPr txBox="1">
              <a:spLocks noChangeArrowheads="1"/>
            </p:cNvSpPr>
            <p:nvPr/>
          </p:nvSpPr>
          <p:spPr bwMode="auto">
            <a:xfrm>
              <a:off x="2064" y="2913"/>
              <a:ext cx="86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易溶碱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9479" name="Text Box 26"/>
            <p:cNvSpPr txBox="1">
              <a:spLocks noChangeArrowheads="1"/>
            </p:cNvSpPr>
            <p:nvPr/>
          </p:nvSpPr>
          <p:spPr bwMode="auto">
            <a:xfrm>
              <a:off x="2017" y="3464"/>
              <a:ext cx="90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难溶碱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5867" name="AutoShape 27"/>
            <p:cNvSpPr/>
            <p:nvPr/>
          </p:nvSpPr>
          <p:spPr bwMode="auto">
            <a:xfrm>
              <a:off x="1973" y="3059"/>
              <a:ext cx="116" cy="584"/>
            </a:xfrm>
            <a:prstGeom prst="leftBrace">
              <a:avLst>
                <a:gd name="adj1" fmla="val 4620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defTabSz="448945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endParaRPr>
            </a:p>
          </p:txBody>
        </p:sp>
      </p:grp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4137121" y="4985803"/>
            <a:ext cx="5302714" cy="6954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lnSpc>
                <a:spcPct val="93000"/>
              </a:lnSpc>
              <a:buSzPct val="100000"/>
            </a:pP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NaOH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   KOH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NH</a:t>
            </a:r>
            <a:r>
              <a:rPr lang="en-US" altLang="zh-CN" sz="2400" b="1" baseline="-25000" dirty="0" smtClean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en-US" altLang="zh-CN" sz="2400" b="1" dirty="0" smtClean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·H</a:t>
            </a:r>
            <a:r>
              <a:rPr lang="en-US" altLang="zh-CN" sz="2400" b="1" baseline="-25000" dirty="0" smtClean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400" b="1" dirty="0" smtClean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</a:t>
            </a:r>
            <a:endParaRPr lang="en-US" altLang="zh-CN" sz="2400" b="1" baseline="-25000" dirty="0">
              <a:solidFill>
                <a:srgbClr val="0D0D0D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endParaRPr lang="en-US" altLang="zh-CN" sz="2400" b="1" baseline="-25000" dirty="0"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4137120" y="5910381"/>
            <a:ext cx="3810091" cy="3828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Cu(OH)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</a:t>
            </a:r>
            <a:r>
              <a:rPr lang="en-US" altLang="zh-CN" sz="24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 Fe(OH)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3</a:t>
            </a:r>
            <a:endParaRPr lang="en-US" altLang="zh-CN" sz="24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 Box 4"/>
              <p:cNvSpPr txBox="1">
                <a:spLocks noChangeArrowheads="1"/>
              </p:cNvSpPr>
              <p:nvPr/>
            </p:nvSpPr>
            <p:spPr bwMode="auto">
              <a:xfrm>
                <a:off x="961921" y="221785"/>
                <a:ext cx="8074504" cy="607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9pPr>
              </a:lstStyle>
              <a:p>
                <a:pPr algn="ctr">
                  <a:lnSpc>
                    <a:spcPct val="93000"/>
                  </a:lnSpc>
                  <a:buSzPct val="100000"/>
                </a:pPr>
                <a:r>
                  <a:rPr lang="zh-CN" altLang="en-US" sz="3200" b="1" dirty="0">
                    <a:solidFill>
                      <a:srgbClr val="0000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碱  </a:t>
                </a:r>
                <a:r>
                  <a:rPr lang="en-US" altLang="zh-CN" sz="3200" b="1" dirty="0">
                    <a:solidFill>
                      <a:srgbClr val="0000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=  </a:t>
                </a:r>
                <a:r>
                  <a:rPr lang="zh-CN" altLang="en-US" sz="3200" b="1" dirty="0">
                    <a:solidFill>
                      <a:srgbClr val="0000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金属离子</a:t>
                </a:r>
                <a:r>
                  <a:rPr lang="en-US" altLang="zh-CN" sz="2400" b="1" dirty="0">
                    <a:solidFill>
                      <a:srgbClr val="0070C0"/>
                    </a:solidFill>
                    <a:ea typeface="宋体" pitchFamily="2" charset="-122"/>
                  </a:rPr>
                  <a:t>(</a:t>
                </a:r>
                <a:r>
                  <a:rPr lang="zh-CN" altLang="en-US" sz="2400" b="1" dirty="0">
                    <a:solidFill>
                      <a:srgbClr val="0070C0"/>
                    </a:solidFill>
                    <a:ea typeface="宋体" pitchFamily="2" charset="-122"/>
                  </a:rPr>
                  <a:t>铵根</a:t>
                </a:r>
                <a:r>
                  <a:rPr lang="en-US" altLang="zh-CN" sz="2400" b="1" dirty="0">
                    <a:solidFill>
                      <a:srgbClr val="0070C0"/>
                    </a:solidFill>
                    <a:ea typeface="宋体" pitchFamily="2" charset="-122"/>
                  </a:rPr>
                  <a:t>)</a:t>
                </a:r>
                <a:r>
                  <a:rPr lang="zh-CN" altLang="en-US" sz="2400" b="1" dirty="0">
                    <a:solidFill>
                      <a:srgbClr val="0070C0"/>
                    </a:solidFill>
                    <a:ea typeface="宋体" pitchFamily="2" charset="-122"/>
                  </a:rPr>
                  <a:t> </a:t>
                </a:r>
                <a:r>
                  <a:rPr lang="en-US" altLang="zh-CN" sz="3200" b="1" dirty="0" smtClean="0">
                    <a:solidFill>
                      <a:srgbClr val="0000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+ </a:t>
                </a:r>
                <a:r>
                  <a:rPr lang="en-US" altLang="zh-CN" sz="3200" b="1" dirty="0" smtClean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0000FF"/>
                            </a:solidFill>
                            <a:latin typeface="Cambria Math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sz="3200" b="1">
                            <a:solidFill>
                              <a:srgbClr val="0000FF"/>
                            </a:solidFill>
                            <a:latin typeface="Cambria Math"/>
                            <a:ea typeface="华文新魏" panose="02010800040101010101" pitchFamily="2" charset="-122"/>
                          </a:rPr>
                          <m:t>𝑯</m:t>
                        </m:r>
                      </m:e>
                      <m:sup>
                        <m:r>
                          <a:rPr lang="en-US" altLang="zh-CN" sz="3200" b="1">
                            <a:solidFill>
                              <a:srgbClr val="0000FF"/>
                            </a:solidFill>
                            <a:latin typeface="Cambria Math"/>
                            <a:ea typeface="华文新魏" panose="02010800040101010101" pitchFamily="2" charset="-122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sz="3200" b="1" dirty="0">
                    <a:solidFill>
                      <a:srgbClr val="0000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zh-CN" altLang="en-US" sz="2400" b="1" dirty="0" smtClean="0">
                    <a:solidFill>
                      <a:srgbClr val="0070C0"/>
                    </a:solidFill>
                    <a:ea typeface="宋体" pitchFamily="2" charset="-122"/>
                  </a:rPr>
                  <a:t>（阴离子都是</a:t>
                </a:r>
                <a:r>
                  <a:rPr lang="en-US" altLang="zh-CN" sz="2400" b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MS UI Gothic" panose="020B0600070205080204" pitchFamily="34" charset="-128"/>
                    <a:ea typeface="MS UI Gothic" panose="020B0600070205080204" pitchFamily="34" charset="-128"/>
                  </a:rPr>
                  <a:t>O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/>
                            <a:ea typeface="宋体" pitchFamily="2" charset="-122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/>
                            <a:ea typeface="宋体" pitchFamily="2" charset="-122"/>
                          </a:rPr>
                          <m:t>𝑯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/>
                            <a:ea typeface="宋体" pitchFamily="2" charset="-122"/>
                          </a:rPr>
                          <m:t>−</m:t>
                        </m:r>
                      </m:sup>
                    </m:sSup>
                    <m:r>
                      <a:rPr lang="en-US" altLang="zh-CN" sz="2400" b="1" i="1">
                        <a:solidFill>
                          <a:srgbClr val="0070C0"/>
                        </a:solidFill>
                        <a:latin typeface="Cambria Math"/>
                        <a:ea typeface="宋体" pitchFamily="2" charset="-122"/>
                      </a:rPr>
                      <m:t> </m:t>
                    </m:r>
                  </m:oMath>
                </a14:m>
                <a:r>
                  <a:rPr lang="zh-CN" altLang="en-US" sz="2400" b="1" dirty="0">
                    <a:solidFill>
                      <a:srgbClr val="0070C0"/>
                    </a:solidFill>
                    <a:ea typeface="宋体" pitchFamily="2" charset="-122"/>
                  </a:rPr>
                  <a:t>）</a:t>
                </a:r>
                <a:r>
                  <a:rPr lang="en-US" altLang="zh-CN" sz="3600" b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华文中宋" pitchFamily="2" charset="-122"/>
                    <a:ea typeface="华文中宋" pitchFamily="2" charset="-122"/>
                  </a:rPr>
                  <a:t> </a:t>
                </a:r>
                <a:endParaRPr lang="en-US" altLang="zh-CN" sz="3100" b="1" dirty="0">
                  <a:solidFill>
                    <a:srgbClr val="0D0D0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中宋" pitchFamily="2" charset="-122"/>
                  <a:ea typeface="华文中宋" pitchFamily="2" charset="-122"/>
                </a:endParaRPr>
              </a:p>
            </p:txBody>
          </p:sp>
        </mc:Choice>
        <mc:Fallback>
          <p:sp>
            <p:nvSpPr>
              <p:cNvPr id="31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1921" y="221785"/>
                <a:ext cx="8074504" cy="607540"/>
              </a:xfrm>
              <a:prstGeom prst="rect">
                <a:avLst/>
              </a:prstGeom>
              <a:blipFill rotWithShape="1">
                <a:blip r:embed="rId1"/>
                <a:stretch>
                  <a:fillRect l="-1586" t="-13000" r="-755" b="-32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4137121" y="1964367"/>
            <a:ext cx="1591326" cy="4491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Al(OH)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3</a:t>
            </a:r>
            <a:endParaRPr lang="en-US" altLang="zh-CN" sz="24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30" name="流程图: 可选过程 29"/>
          <p:cNvSpPr/>
          <p:nvPr/>
        </p:nvSpPr>
        <p:spPr>
          <a:xfrm>
            <a:off x="1440739" y="1872829"/>
            <a:ext cx="983122" cy="63222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碱性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强弱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流程图: 可选过程 32"/>
              <p:cNvSpPr/>
              <p:nvPr/>
            </p:nvSpPr>
            <p:spPr>
              <a:xfrm>
                <a:off x="1126800" y="3448752"/>
                <a:ext cx="1357201" cy="1007076"/>
              </a:xfrm>
              <a:prstGeom prst="flowChartAlternateProcess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>
                  <a:lnSpc>
                    <a:spcPct val="93000"/>
                  </a:lnSpc>
                  <a:buSzPct val="100000"/>
                  <a:buFont typeface="Times New Roman" pitchFamily="18" charset="0"/>
                  <a:buNone/>
                </a:pPr>
                <a:r>
                  <a:rPr lang="zh-CN" altLang="en-US" sz="2400" dirty="0">
                    <a:latin typeface="华文中宋" pitchFamily="2" charset="-122"/>
                    <a:ea typeface="华文中宋" pitchFamily="2" charset="-122"/>
                  </a:rPr>
                  <a:t>电离</a:t>
                </a:r>
                <a:r>
                  <a:rPr lang="zh-CN" altLang="en-US" sz="2400" dirty="0" smtClean="0">
                    <a:latin typeface="华文中宋" pitchFamily="2" charset="-122"/>
                    <a:ea typeface="华文中宋" pitchFamily="2" charset="-122"/>
                  </a:rPr>
                  <a:t>的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1" dirty="0">
                        <a:solidFill>
                          <a:srgbClr val="0D0D0D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华文中宋" pitchFamily="2" charset="-122"/>
                        <a:ea typeface="华文中宋" pitchFamily="2" charset="-122"/>
                      </a:rPr>
                      <m:t>O</m:t>
                    </m:r>
                    <m:sSup>
                      <m:sSupPr>
                        <m:ctrlPr>
                          <a:rPr lang="en-US" altLang="zh-CN" sz="2400" b="1" i="1">
                            <a:latin typeface="Cambria Math"/>
                            <a:ea typeface="宋体" pitchFamily="2" charset="-122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/>
                            <a:ea typeface="宋体" pitchFamily="2" charset="-122"/>
                          </a:rPr>
                          <m:t>𝑯</m:t>
                        </m:r>
                      </m:e>
                      <m:sup>
                        <m:r>
                          <a:rPr lang="en-US" altLang="zh-CN" sz="2400" b="1" i="1">
                            <a:latin typeface="Cambria Math"/>
                            <a:ea typeface="宋体" pitchFamily="2" charset="-122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华文中宋" pitchFamily="2" charset="-122"/>
                    <a:ea typeface="华文中宋" pitchFamily="2" charset="-122"/>
                  </a:rPr>
                  <a:t>数目</a:t>
                </a:r>
              </a:p>
            </p:txBody>
          </p:sp>
        </mc:Choice>
        <mc:Fallback>
          <p:sp>
            <p:nvSpPr>
              <p:cNvPr id="33" name="流程图: 可选过程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800" y="3448752"/>
                <a:ext cx="1357201" cy="1007076"/>
              </a:xfrm>
              <a:prstGeom prst="flowChartAlternateProcess">
                <a:avLst/>
              </a:prstGeom>
              <a:blipFill rotWithShape="1">
                <a:blip r:embed="rId2"/>
                <a:stretch>
                  <a:fillRect t="-12651" b="-18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4" name="流程图: 可选过程 33"/>
          <p:cNvSpPr/>
          <p:nvPr/>
        </p:nvSpPr>
        <p:spPr>
          <a:xfrm>
            <a:off x="1302300" y="5365172"/>
            <a:ext cx="1259999" cy="63222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溶解性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5" name="流程图: 离页连接符 34"/>
          <p:cNvSpPr/>
          <p:nvPr/>
        </p:nvSpPr>
        <p:spPr>
          <a:xfrm>
            <a:off x="0" y="185071"/>
            <a:ext cx="806824" cy="2511467"/>
          </a:xfrm>
          <a:prstGeom prst="flowChartOffpageConnector">
            <a:avLst/>
          </a:prstGeom>
          <a:solidFill>
            <a:schemeClr val="accent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碱的</a:t>
            </a:r>
            <a:endParaRPr lang="en-US" altLang="zh-CN" sz="3200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en-US" sz="32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</a:t>
            </a:r>
            <a:endParaRPr lang="en-US" altLang="zh-CN" sz="3200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en-US" sz="32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类</a:t>
            </a:r>
            <a:endParaRPr lang="zh-CN" altLang="en-US" sz="3200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35845" grpId="0"/>
      <p:bldP spid="35860" grpId="0"/>
      <p:bldP spid="35861" grpId="0"/>
      <p:bldP spid="35862" grpId="0"/>
      <p:bldP spid="35868" grpId="0"/>
      <p:bldP spid="35869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29761" y="3382915"/>
            <a:ext cx="532800" cy="60918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100794" tIns="50397" rIns="100794" bIns="503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 algn="ctr">
              <a:lnSpc>
                <a:spcPct val="93000"/>
              </a:lnSpc>
              <a:buSzPct val="100000"/>
            </a:pPr>
            <a:r>
              <a:rPr lang="zh-CN" altLang="en-US" sz="3100" b="1" dirty="0">
                <a:solidFill>
                  <a:srgbClr val="0D0D0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盐</a:t>
            </a:r>
            <a:endParaRPr lang="zh-CN" altLang="en-US" sz="3100" b="1" dirty="0">
              <a:solidFill>
                <a:srgbClr val="0D0D0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6867" name="AutoShape 3"/>
          <p:cNvSpPr/>
          <p:nvPr/>
        </p:nvSpPr>
        <p:spPr bwMode="auto">
          <a:xfrm>
            <a:off x="948961" y="1441592"/>
            <a:ext cx="410399" cy="4405422"/>
          </a:xfrm>
          <a:prstGeom prst="leftBrace">
            <a:avLst>
              <a:gd name="adj1" fmla="val 79762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</p:spPr>
        <p:txBody>
          <a:bodyPr lIns="100794" tIns="50397" rIns="100794" bIns="50397"/>
          <a:lstStyle/>
          <a:p>
            <a:pPr algn="ctr"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2783521" y="4389583"/>
            <a:ext cx="2057759" cy="5342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algn="ctr"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无氧酸盐</a:t>
            </a:r>
            <a:endParaRPr lang="zh-CN" altLang="en-US" sz="3100" dirty="0">
              <a:latin typeface="华文新魏" panose="02010800040101010101" pitchFamily="2" charset="-122"/>
              <a:ea typeface="华文新魏" panose="02010800040101010101" pitchFamily="2" charset="-122"/>
              <a:cs typeface="方正宋体"/>
            </a:endParaRP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2930401" y="2203434"/>
            <a:ext cx="1211039" cy="4637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algn="ctr"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钠盐</a:t>
            </a:r>
            <a:endParaRPr lang="zh-CN" altLang="en-US" sz="3100" dirty="0">
              <a:latin typeface="华文新魏" panose="02010800040101010101" pitchFamily="2" charset="-122"/>
              <a:ea typeface="华文新魏" panose="02010800040101010101" pitchFamily="2" charset="-122"/>
              <a:cs typeface="方正宋体"/>
            </a:endParaRP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2916001" y="2733407"/>
            <a:ext cx="1296000" cy="5328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algn="ctr"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钾盐</a:t>
            </a:r>
            <a:endParaRPr lang="zh-CN" altLang="en-US" sz="3100" dirty="0">
              <a:latin typeface="华文新魏" panose="02010800040101010101" pitchFamily="2" charset="-122"/>
              <a:ea typeface="华文新魏" panose="02010800040101010101" pitchFamily="2" charset="-122"/>
              <a:cs typeface="方正宋体"/>
            </a:endParaRPr>
          </a:p>
        </p:txBody>
      </p:sp>
      <p:sp>
        <p:nvSpPr>
          <p:cNvPr id="36873" name="AutoShape 9"/>
          <p:cNvSpPr/>
          <p:nvPr/>
        </p:nvSpPr>
        <p:spPr bwMode="auto">
          <a:xfrm>
            <a:off x="2849761" y="2369049"/>
            <a:ext cx="192960" cy="1167962"/>
          </a:xfrm>
          <a:prstGeom prst="leftBrace">
            <a:avLst>
              <a:gd name="adj1" fmla="val 50689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</p:spPr>
        <p:txBody>
          <a:bodyPr lIns="100794" tIns="50397" rIns="100794" bIns="50397"/>
          <a:lstStyle/>
          <a:p>
            <a:pPr algn="ctr"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2982241" y="3230260"/>
            <a:ext cx="1091520" cy="4234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algn="ctr"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铵盐</a:t>
            </a:r>
            <a:endParaRPr lang="zh-CN" altLang="en-US" sz="3100" dirty="0">
              <a:latin typeface="华文新魏" panose="02010800040101010101" pitchFamily="2" charset="-122"/>
              <a:ea typeface="华文新魏" panose="02010800040101010101" pitchFamily="2" charset="-122"/>
              <a:cs typeface="方正宋体"/>
            </a:endParaRP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3896640" y="2203434"/>
            <a:ext cx="1602721" cy="5342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algn="ctr"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硫酸盐</a:t>
            </a:r>
            <a:endParaRPr lang="zh-CN" altLang="en-US" sz="3100" dirty="0">
              <a:latin typeface="华文新魏" panose="02010800040101010101" pitchFamily="2" charset="-122"/>
              <a:ea typeface="华文新魏" panose="02010800040101010101" pitchFamily="2" charset="-122"/>
              <a:cs typeface="方正宋体"/>
            </a:endParaRP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3866401" y="2733409"/>
            <a:ext cx="1599839" cy="5342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algn="ctr"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碳酸盐</a:t>
            </a:r>
            <a:endParaRPr lang="zh-CN" altLang="en-US" sz="3100" dirty="0">
              <a:latin typeface="华文新魏" panose="02010800040101010101" pitchFamily="2" charset="-122"/>
              <a:ea typeface="华文新魏" panose="02010800040101010101" pitchFamily="2" charset="-122"/>
              <a:cs typeface="方正宋体"/>
            </a:endParaRP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3947041" y="3230260"/>
            <a:ext cx="1419840" cy="5746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algn="ctr"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硝酸盐</a:t>
            </a:r>
            <a:endParaRPr lang="zh-CN" altLang="en-US" sz="3100" dirty="0">
              <a:latin typeface="华文新魏" panose="02010800040101010101" pitchFamily="2" charset="-122"/>
              <a:ea typeface="华文新魏" panose="02010800040101010101" pitchFamily="2" charset="-122"/>
              <a:cs typeface="方正宋体"/>
            </a:endParaRP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2949120" y="3701188"/>
            <a:ext cx="1892160" cy="5674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algn="ctr"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含氧酸盐</a:t>
            </a:r>
            <a:endParaRPr lang="zh-CN" altLang="en-US" sz="3100" dirty="0">
              <a:latin typeface="华文新魏" panose="02010800040101010101" pitchFamily="2" charset="-122"/>
              <a:ea typeface="华文新魏" panose="02010800040101010101" pitchFamily="2" charset="-122"/>
              <a:cs typeface="方正宋体"/>
            </a:endParaRPr>
          </a:p>
        </p:txBody>
      </p:sp>
      <p:sp>
        <p:nvSpPr>
          <p:cNvPr id="36880" name="AutoShape 16"/>
          <p:cNvSpPr/>
          <p:nvPr/>
        </p:nvSpPr>
        <p:spPr bwMode="auto">
          <a:xfrm>
            <a:off x="2849761" y="3925852"/>
            <a:ext cx="172800" cy="685512"/>
          </a:xfrm>
          <a:prstGeom prst="leftBrace">
            <a:avLst>
              <a:gd name="adj1" fmla="val 21484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</p:spPr>
        <p:txBody>
          <a:bodyPr lIns="100794" tIns="50397" rIns="100794" bIns="50397"/>
          <a:lstStyle/>
          <a:p>
            <a:pPr algn="ctr"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36881" name="AutoShape 17"/>
          <p:cNvSpPr/>
          <p:nvPr/>
        </p:nvSpPr>
        <p:spPr bwMode="auto">
          <a:xfrm>
            <a:off x="2849761" y="1044112"/>
            <a:ext cx="231839" cy="794963"/>
          </a:xfrm>
          <a:prstGeom prst="leftBrace">
            <a:avLst>
              <a:gd name="adj1" fmla="val 15278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</p:spPr>
        <p:txBody>
          <a:bodyPr lIns="100794" tIns="50397" rIns="100794" bIns="50397"/>
          <a:lstStyle/>
          <a:p>
            <a:pPr algn="ctr"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3015360" y="845368"/>
            <a:ext cx="1408721" cy="82808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algn="ctr"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可溶盐</a:t>
            </a:r>
            <a:endParaRPr lang="zh-CN" altLang="en-US" sz="3100" dirty="0">
              <a:latin typeface="华文新魏" panose="02010800040101010101" pitchFamily="2" charset="-122"/>
              <a:ea typeface="华文新魏" panose="02010800040101010101" pitchFamily="2" charset="-122"/>
              <a:cs typeface="方正宋体"/>
            </a:endParaRP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3015360" y="1673458"/>
            <a:ext cx="1408721" cy="4637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algn="ctr"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难溶盐</a:t>
            </a:r>
            <a:endParaRPr lang="zh-CN" altLang="en-US" sz="3100" dirty="0">
              <a:latin typeface="华文新魏" panose="02010800040101010101" pitchFamily="2" charset="-122"/>
              <a:ea typeface="华文新魏" panose="02010800040101010101" pitchFamily="2" charset="-122"/>
              <a:cs typeface="方正宋体"/>
            </a:endParaRP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4307040" y="845368"/>
            <a:ext cx="4836959" cy="5962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NaCl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AgNO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CuSO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NH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Cl</a:t>
            </a:r>
            <a:endParaRPr lang="en-US" altLang="zh-CN" sz="24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4307041" y="1697941"/>
            <a:ext cx="4218394" cy="4061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CaCO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BaCO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3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BaSO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</a:t>
            </a:r>
            <a:endParaRPr lang="en-US" altLang="zh-CN" sz="24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4677120" y="3693990"/>
            <a:ext cx="4001761" cy="532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KNO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KMnO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FeSO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</a:t>
            </a:r>
            <a:endParaRPr lang="en-US" altLang="zh-CN" sz="2400" b="1" baseline="-25000" dirty="0"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4677120" y="4389584"/>
            <a:ext cx="2839786" cy="3902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2400" b="1" dirty="0" err="1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NaCl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CaCl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endParaRPr lang="en-US" altLang="zh-CN" sz="2400" b="1" baseline="-25000" dirty="0"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" name="Group 24"/>
          <p:cNvGrpSpPr/>
          <p:nvPr/>
        </p:nvGrpSpPr>
        <p:grpSpPr bwMode="auto">
          <a:xfrm>
            <a:off x="6433919" y="2501543"/>
            <a:ext cx="980502" cy="536083"/>
            <a:chOff x="3599" y="1953"/>
            <a:chExt cx="617" cy="338"/>
          </a:xfrm>
        </p:grpSpPr>
        <p:sp>
          <p:nvSpPr>
            <p:cNvPr id="36889" name="Text Box 25"/>
            <p:cNvSpPr txBox="1">
              <a:spLocks noChangeArrowheads="1"/>
            </p:cNvSpPr>
            <p:nvPr/>
          </p:nvSpPr>
          <p:spPr bwMode="auto">
            <a:xfrm>
              <a:off x="3599" y="1953"/>
              <a:ext cx="617" cy="3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defTabSz="448945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kumimoji="1" lang="en-US" altLang="zh-CN" sz="31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……</a:t>
              </a:r>
              <a:endParaRPr kumimoji="1" lang="en-US" altLang="zh-CN" sz="31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890" name="Rectangle 26"/>
            <p:cNvSpPr>
              <a:spLocks noChangeArrowheads="1"/>
            </p:cNvSpPr>
            <p:nvPr/>
          </p:nvSpPr>
          <p:spPr bwMode="auto">
            <a:xfrm>
              <a:off x="3648" y="2064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defTabSz="448945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endParaRPr>
            </a:p>
          </p:txBody>
        </p:sp>
      </p:grpSp>
      <p:sp>
        <p:nvSpPr>
          <p:cNvPr id="36891" name="Text Box 27"/>
          <p:cNvSpPr txBox="1">
            <a:spLocks noChangeArrowheads="1"/>
          </p:cNvSpPr>
          <p:nvPr/>
        </p:nvSpPr>
        <p:spPr bwMode="auto">
          <a:xfrm>
            <a:off x="2949120" y="5579146"/>
            <a:ext cx="1474961" cy="4729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algn="ctr"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zh-CN" altLang="en-US" sz="31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酸式盐</a:t>
            </a:r>
            <a:endParaRPr lang="zh-CN" altLang="en-US" sz="31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方正宋体"/>
            </a:endParaRPr>
          </a:p>
        </p:txBody>
      </p:sp>
      <p:sp>
        <p:nvSpPr>
          <p:cNvPr id="36892" name="AutoShape 28"/>
          <p:cNvSpPr/>
          <p:nvPr/>
        </p:nvSpPr>
        <p:spPr bwMode="auto">
          <a:xfrm>
            <a:off x="2849761" y="5317041"/>
            <a:ext cx="226079" cy="1052751"/>
          </a:xfrm>
          <a:prstGeom prst="leftBrace">
            <a:avLst>
              <a:gd name="adj1" fmla="val 20399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</p:spPr>
        <p:txBody>
          <a:bodyPr lIns="100794" tIns="50397" rIns="100794" bIns="50397"/>
          <a:lstStyle/>
          <a:p>
            <a:pPr algn="ctr"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36893" name="Text Box 29"/>
          <p:cNvSpPr txBox="1">
            <a:spLocks noChangeArrowheads="1"/>
          </p:cNvSpPr>
          <p:nvPr/>
        </p:nvSpPr>
        <p:spPr bwMode="auto">
          <a:xfrm>
            <a:off x="3015360" y="6078878"/>
            <a:ext cx="1408721" cy="5342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algn="ctr"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zh-CN" altLang="en-US" sz="31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碱式盐</a:t>
            </a:r>
            <a:endParaRPr lang="zh-CN" altLang="en-US" sz="31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方正宋体"/>
            </a:endParaRPr>
          </a:p>
        </p:txBody>
      </p:sp>
      <p:sp>
        <p:nvSpPr>
          <p:cNvPr id="36894" name="Text Box 30"/>
          <p:cNvSpPr txBox="1">
            <a:spLocks noChangeArrowheads="1"/>
          </p:cNvSpPr>
          <p:nvPr/>
        </p:nvSpPr>
        <p:spPr bwMode="auto">
          <a:xfrm>
            <a:off x="3015361" y="5052051"/>
            <a:ext cx="1039680" cy="4565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algn="ctr"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正盐</a:t>
            </a:r>
            <a:endParaRPr lang="zh-CN" altLang="en-US" sz="3100" dirty="0">
              <a:latin typeface="华文新魏" panose="02010800040101010101" pitchFamily="2" charset="-122"/>
              <a:ea typeface="华文新魏" panose="02010800040101010101" pitchFamily="2" charset="-122"/>
              <a:cs typeface="方正宋体"/>
            </a:endParaRPr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4240801" y="5574826"/>
            <a:ext cx="3113280" cy="4452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0794" tIns="50397" rIns="100794" bIns="50397">
            <a:spAutoFit/>
          </a:bodyPr>
          <a:lstStyle/>
          <a:p>
            <a:pPr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K</a:t>
            </a:r>
            <a:r>
              <a:rPr kumimoji="1"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H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SO</a:t>
            </a:r>
            <a:r>
              <a:rPr kumimoji="1" lang="en-US" altLang="zh-CN" sz="2400" b="1" baseline="-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4</a:t>
            </a:r>
            <a:r>
              <a:rPr kumimoji="1" lang="zh-CN" altLang="en-US" sz="2400" b="1" baseline="-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、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Ca(H</a:t>
            </a:r>
            <a:r>
              <a:rPr kumimoji="1" lang="en-US" altLang="zh-CN" sz="2400" b="1" baseline="-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PO</a:t>
            </a:r>
            <a:r>
              <a:rPr kumimoji="1" lang="en-US" altLang="zh-CN" sz="2400" b="1" baseline="-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4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1" lang="en-US" altLang="zh-CN" sz="2400" b="1" baseline="-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kumimoji="1"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896" name="Rectangle 32"/>
          <p:cNvSpPr>
            <a:spLocks noChangeArrowheads="1"/>
          </p:cNvSpPr>
          <p:nvPr/>
        </p:nvSpPr>
        <p:spPr bwMode="auto">
          <a:xfrm>
            <a:off x="4240801" y="6106241"/>
            <a:ext cx="2285279" cy="4452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0794" tIns="50397" rIns="100794" bIns="50397">
            <a:spAutoFit/>
          </a:bodyPr>
          <a:lstStyle/>
          <a:p>
            <a:pPr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Cu</a:t>
            </a:r>
            <a:r>
              <a:rPr kumimoji="1" lang="en-US" altLang="zh-CN" sz="2400" b="1" baseline="-30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1"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(OH)</a:t>
            </a:r>
            <a:r>
              <a:rPr kumimoji="1" lang="en-US" altLang="zh-CN" sz="2400" b="1" baseline="-30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1"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CO</a:t>
            </a:r>
            <a:r>
              <a:rPr kumimoji="1" lang="en-US" altLang="zh-CN" sz="2400" b="1" baseline="-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3</a:t>
            </a:r>
            <a:endParaRPr kumimoji="1" lang="en-US" altLang="zh-CN" sz="2400" b="1" baseline="-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4240801" y="5046291"/>
            <a:ext cx="2683369" cy="4452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100794" tIns="50397" rIns="100794" bIns="50397">
            <a:spAutoFit/>
          </a:bodyPr>
          <a:lstStyle/>
          <a:p>
            <a:pPr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NaCl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BaSO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</a:t>
            </a:r>
            <a:endParaRPr lang="en-US" altLang="zh-CN" sz="24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1026953" y="221783"/>
            <a:ext cx="73420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448945">
              <a:buFontTx/>
              <a:buNone/>
              <a:defRPr/>
            </a:pPr>
            <a:r>
              <a:rPr lang="zh-CN" altLang="en-US" sz="3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盐  </a:t>
            </a:r>
            <a:r>
              <a:rPr lang="en-US" altLang="zh-CN" sz="3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=  </a:t>
            </a:r>
            <a:r>
              <a:rPr lang="zh-CN" altLang="en-US" sz="3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金属离子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</a:rPr>
              <a:t>铵根离子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+  </a:t>
            </a:r>
            <a:r>
              <a:rPr lang="zh-CN" altLang="en-US" sz="3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酸根离子</a:t>
            </a:r>
            <a:endParaRPr lang="zh-CN" altLang="en-US" sz="32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方正宋体"/>
            </a:endParaRPr>
          </a:p>
        </p:txBody>
      </p:sp>
      <p:sp>
        <p:nvSpPr>
          <p:cNvPr id="37" name="流程图: 可选过程 36"/>
          <p:cNvSpPr/>
          <p:nvPr/>
        </p:nvSpPr>
        <p:spPr>
          <a:xfrm>
            <a:off x="1441440" y="1225569"/>
            <a:ext cx="1259999" cy="63222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溶解性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8" name="流程图: 可选过程 37"/>
          <p:cNvSpPr/>
          <p:nvPr/>
        </p:nvSpPr>
        <p:spPr>
          <a:xfrm>
            <a:off x="1385027" y="2684444"/>
            <a:ext cx="1259999" cy="63222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组成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离子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9" name="流程图: 可选过程 38"/>
          <p:cNvSpPr/>
          <p:nvPr/>
        </p:nvSpPr>
        <p:spPr>
          <a:xfrm>
            <a:off x="1385026" y="3910321"/>
            <a:ext cx="1259999" cy="63222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酸根是否含氧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1" name="流程图: 可选过程 40"/>
          <p:cNvSpPr/>
          <p:nvPr/>
        </p:nvSpPr>
        <p:spPr>
          <a:xfrm>
            <a:off x="1441439" y="5530181"/>
            <a:ext cx="1259999" cy="63222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组成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2" name="流程图: 离页连接符 41"/>
          <p:cNvSpPr/>
          <p:nvPr/>
        </p:nvSpPr>
        <p:spPr>
          <a:xfrm>
            <a:off x="0" y="221787"/>
            <a:ext cx="806824" cy="2511467"/>
          </a:xfrm>
          <a:prstGeom prst="flowChartOffpageConnector">
            <a:avLst/>
          </a:prstGeom>
          <a:solidFill>
            <a:schemeClr val="accent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盐的</a:t>
            </a:r>
            <a:endParaRPr lang="en-US" altLang="zh-CN" sz="3200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en-US" sz="32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</a:t>
            </a:r>
            <a:endParaRPr lang="en-US" altLang="zh-CN" sz="3200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en-US" sz="32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类</a:t>
            </a:r>
            <a:endParaRPr lang="zh-CN" altLang="en-US" sz="3200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6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6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6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6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6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6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6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6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6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6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6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6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6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6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6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/>
      <p:bldP spid="36871" grpId="0"/>
      <p:bldP spid="36872" grpId="0"/>
      <p:bldP spid="36873" grpId="0" animBg="1"/>
      <p:bldP spid="36874" grpId="0"/>
      <p:bldP spid="36875" grpId="0"/>
      <p:bldP spid="36876" grpId="0"/>
      <p:bldP spid="36877" grpId="0"/>
      <p:bldP spid="36879" grpId="0"/>
      <p:bldP spid="36880" grpId="0" animBg="1"/>
      <p:bldP spid="36881" grpId="0" animBg="1"/>
      <p:bldP spid="36882" grpId="0"/>
      <p:bldP spid="36883" grpId="0"/>
      <p:bldP spid="36884" grpId="0"/>
      <p:bldP spid="36885" grpId="0"/>
      <p:bldP spid="36886" grpId="0"/>
      <p:bldP spid="36887" grpId="0"/>
      <p:bldP spid="36891" grpId="0"/>
      <p:bldP spid="36892" grpId="0" animBg="1"/>
      <p:bldP spid="36893" grpId="0"/>
      <p:bldP spid="36894" grpId="0"/>
      <p:bldP spid="36895" grpId="0"/>
      <p:bldP spid="36896" grpId="0"/>
      <p:bldP spid="3689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8193"/>
          <p:cNvSpPr>
            <a:spLocks noGrp="1" noChangeArrowheads="1"/>
          </p:cNvSpPr>
          <p:nvPr>
            <p:ph type="title"/>
          </p:nvPr>
        </p:nvSpPr>
        <p:spPr>
          <a:xfrm>
            <a:off x="104216" y="117701"/>
            <a:ext cx="4494678" cy="568099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物质的分类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268" name="图片 8195" descr="2CC7BG5JHVBW7TO}GZ3KW]I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71" y="994076"/>
            <a:ext cx="74168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441" y="332676"/>
            <a:ext cx="1918080" cy="73150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chemeClr val="accent1">
                <a:gamma/>
                <a:shade val="60000"/>
                <a:invGamma/>
              </a:schemeClr>
            </a:outerShdw>
          </a:effectLst>
        </p:spPr>
        <p:txBody>
          <a:bodyPr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 algn="ctr">
              <a:lnSpc>
                <a:spcPct val="93000"/>
              </a:lnSpc>
              <a:spcBef>
                <a:spcPct val="50000"/>
              </a:spcBef>
              <a:buSzPct val="100000"/>
              <a:buFont typeface="Times New Roman" panose="02020603050405020304" pitchFamily="18" charset="0"/>
              <a:buNone/>
            </a:pPr>
            <a:r>
              <a:rPr lang="zh-CN" altLang="en-US" sz="4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试一试</a:t>
            </a:r>
            <a:endParaRPr lang="zh-CN" altLang="en-US" sz="44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441" y="1094490"/>
            <a:ext cx="8806383" cy="559724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chemeClr val="accent1">
                <a:gamma/>
                <a:shade val="60000"/>
                <a:invGamma/>
              </a:schemeClr>
            </a:outerShdw>
          </a:effectLst>
        </p:spPr>
        <p:txBody>
          <a:bodyPr wrap="square" lIns="100794" tIns="50397" rIns="100794" bIns="50397">
            <a:spAutoFit/>
          </a:bodyPr>
          <a:lstStyle/>
          <a:p>
            <a:pPr algn="ctr" defTabSz="448945" hangingPunct="0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  <a:cs typeface="方正宋体"/>
              </a:rPr>
              <a:t>、下表中物质的分类组合完全正确的是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  <a:cs typeface="方正宋体"/>
                <a:sym typeface="Wingdings" panose="05000000000000000000" pitchFamily="2" charset="2"/>
              </a:rPr>
              <a:t>(        )</a:t>
            </a:r>
            <a:endParaRPr lang="zh-CN" altLang="en-US" sz="3200" b="1" dirty="0">
              <a:latin typeface="Arial" panose="020B0604020202020204" pitchFamily="34" charset="0"/>
              <a:ea typeface="宋体" panose="02010600030101010101" pitchFamily="2" charset="-122"/>
              <a:cs typeface="方正宋体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28801" y="2302805"/>
          <a:ext cx="7120798" cy="27492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81622"/>
                <a:gridCol w="1559794"/>
                <a:gridCol w="1559794"/>
                <a:gridCol w="1559794"/>
                <a:gridCol w="1559794"/>
              </a:tblGrid>
              <a:tr h="549849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82943" marR="82943" marT="41475" marB="4147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B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D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8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氧化物</a:t>
                      </a:r>
                      <a:endParaRPr lang="zh-CN" altLang="en-US" sz="1600" dirty="0" smtClean="0">
                        <a:latin typeface="+mn-ea"/>
                        <a:ea typeface="+mn-ea"/>
                      </a:endParaRPr>
                    </a:p>
                  </a:txBody>
                  <a:tcPr marL="82943" marR="82943" marT="41475" marB="4147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H</a:t>
                      </a:r>
                      <a:r>
                        <a:rPr lang="en-US" altLang="zh-CN" sz="1600" baseline="-2500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O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H</a:t>
                      </a:r>
                      <a:r>
                        <a:rPr lang="en-US" altLang="zh-CN" sz="1600" baseline="-2500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O</a:t>
                      </a:r>
                      <a:r>
                        <a:rPr lang="en-US" altLang="zh-CN" sz="160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 baseline="-25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CuO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KO</a:t>
                      </a:r>
                      <a:r>
                        <a:rPr lang="en-US" altLang="zh-CN" sz="160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 baseline="-25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8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酸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82943" marR="82943" marT="41475" marB="4147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H</a:t>
                      </a:r>
                      <a:r>
                        <a:rPr lang="en-US" altLang="zh-CN" sz="160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CO</a:t>
                      </a:r>
                      <a:r>
                        <a:rPr lang="en-US" altLang="zh-CN" sz="160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 baseline="-25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CH</a:t>
                      </a:r>
                      <a:r>
                        <a:rPr lang="en-US" altLang="zh-CN" sz="160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COOH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NaHCO</a:t>
                      </a:r>
                      <a:r>
                        <a:rPr lang="en-US" altLang="zh-CN" sz="160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 baseline="-25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HCl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8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碱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82943" marR="82943" marT="41475" marB="4147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Mg(OH)</a:t>
                      </a:r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Cl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Na</a:t>
                      </a:r>
                      <a:r>
                        <a:rPr lang="en-US" altLang="zh-CN" sz="1600" baseline="-25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CO</a:t>
                      </a:r>
                      <a:r>
                        <a:rPr lang="en-US" altLang="zh-CN" sz="160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 baseline="-25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Fe(OH)</a:t>
                      </a:r>
                      <a:r>
                        <a:rPr lang="en-US" altLang="zh-CN" sz="160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 baseline="-25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NaOH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8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盐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82943" marR="82943" marT="41475" marB="4147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BaSO</a:t>
                      </a:r>
                      <a:r>
                        <a:rPr lang="en-US" altLang="zh-CN" sz="160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 baseline="-25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CuSO</a:t>
                      </a:r>
                      <a:r>
                        <a:rPr lang="en-US" altLang="zh-CN" sz="160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·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5H</a:t>
                      </a:r>
                      <a:r>
                        <a:rPr lang="en-US" altLang="zh-CN" sz="160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O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NaH</a:t>
                      </a:r>
                      <a:r>
                        <a:rPr lang="en-US" altLang="zh-CN" sz="160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PO</a:t>
                      </a:r>
                      <a:r>
                        <a:rPr lang="en-US" altLang="zh-CN" sz="160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 baseline="-25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Na</a:t>
                      </a:r>
                      <a:r>
                        <a:rPr lang="en-US" altLang="zh-CN" sz="160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S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10" name="Group 53"/>
          <p:cNvGrpSpPr/>
          <p:nvPr/>
        </p:nvGrpSpPr>
        <p:grpSpPr bwMode="auto">
          <a:xfrm>
            <a:off x="5565601" y="3528371"/>
            <a:ext cx="283679" cy="308192"/>
            <a:chOff x="2976" y="3312"/>
            <a:chExt cx="288" cy="288"/>
          </a:xfrm>
        </p:grpSpPr>
        <p:sp>
          <p:nvSpPr>
            <p:cNvPr id="11" name="Line 54"/>
            <p:cNvSpPr>
              <a:spLocks noChangeShapeType="1"/>
            </p:cNvSpPr>
            <p:nvPr/>
          </p:nvSpPr>
          <p:spPr bwMode="auto">
            <a:xfrm>
              <a:off x="2976" y="3312"/>
              <a:ext cx="288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 algn="ctr" defTabSz="448945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endParaRPr>
            </a:p>
          </p:txBody>
        </p:sp>
        <p:sp>
          <p:nvSpPr>
            <p:cNvPr id="12" name="Line 55"/>
            <p:cNvSpPr>
              <a:spLocks noChangeShapeType="1"/>
            </p:cNvSpPr>
            <p:nvPr/>
          </p:nvSpPr>
          <p:spPr bwMode="auto">
            <a:xfrm flipV="1">
              <a:off x="2976" y="3312"/>
              <a:ext cx="288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 algn="ctr" defTabSz="448945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endParaRPr>
            </a:p>
          </p:txBody>
        </p:sp>
      </p:grpSp>
      <p:grpSp>
        <p:nvGrpSpPr>
          <p:cNvPr id="13" name="Group 53"/>
          <p:cNvGrpSpPr/>
          <p:nvPr/>
        </p:nvGrpSpPr>
        <p:grpSpPr bwMode="auto">
          <a:xfrm>
            <a:off x="2452321" y="4081389"/>
            <a:ext cx="283679" cy="308192"/>
            <a:chOff x="2976" y="3312"/>
            <a:chExt cx="288" cy="288"/>
          </a:xfrm>
        </p:grpSpPr>
        <p:sp>
          <p:nvSpPr>
            <p:cNvPr id="14" name="Line 54"/>
            <p:cNvSpPr>
              <a:spLocks noChangeShapeType="1"/>
            </p:cNvSpPr>
            <p:nvPr/>
          </p:nvSpPr>
          <p:spPr bwMode="auto">
            <a:xfrm>
              <a:off x="2976" y="3312"/>
              <a:ext cx="288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 algn="ctr" defTabSz="448945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endParaRPr>
            </a:p>
          </p:txBody>
        </p:sp>
        <p:sp>
          <p:nvSpPr>
            <p:cNvPr id="15" name="Line 55"/>
            <p:cNvSpPr>
              <a:spLocks noChangeShapeType="1"/>
            </p:cNvSpPr>
            <p:nvPr/>
          </p:nvSpPr>
          <p:spPr bwMode="auto">
            <a:xfrm flipV="1">
              <a:off x="2976" y="3312"/>
              <a:ext cx="288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 algn="ctr" defTabSz="448945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endParaRPr>
            </a:p>
          </p:txBody>
        </p:sp>
      </p:grp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7491600" y="1094490"/>
            <a:ext cx="861120" cy="559724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chemeClr val="accent1">
                <a:gamma/>
                <a:shade val="60000"/>
                <a:invGamma/>
              </a:schemeClr>
            </a:outerShdw>
          </a:effectLst>
        </p:spPr>
        <p:txBody>
          <a:bodyPr lIns="100794" tIns="50397" rIns="100794" bIns="50397">
            <a:spAutoFit/>
          </a:bodyPr>
          <a:lstStyle/>
          <a:p>
            <a:pPr algn="ctr" defTabSz="448945" hangingPunct="0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3200" dirty="0">
                <a:solidFill>
                  <a:srgbClr val="FF0000"/>
                </a:solidFill>
                <a:latin typeface="+mn-ea"/>
                <a:ea typeface="+mn-ea"/>
                <a:cs typeface="+mn-cs"/>
                <a:sym typeface="Wingdings" panose="05000000000000000000" pitchFamily="2" charset="2"/>
              </a:rPr>
              <a:t> D</a:t>
            </a:r>
            <a:endParaRPr lang="zh-CN" altLang="en-US" sz="3200" dirty="0">
              <a:solidFill>
                <a:srgbClr val="FF0000"/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16" name="Group 53"/>
          <p:cNvGrpSpPr/>
          <p:nvPr/>
        </p:nvGrpSpPr>
        <p:grpSpPr bwMode="auto">
          <a:xfrm>
            <a:off x="3942720" y="4091471"/>
            <a:ext cx="283681" cy="308192"/>
            <a:chOff x="2976" y="3312"/>
            <a:chExt cx="288" cy="288"/>
          </a:xfrm>
        </p:grpSpPr>
        <p:sp>
          <p:nvSpPr>
            <p:cNvPr id="17" name="Line 54"/>
            <p:cNvSpPr>
              <a:spLocks noChangeShapeType="1"/>
            </p:cNvSpPr>
            <p:nvPr/>
          </p:nvSpPr>
          <p:spPr bwMode="auto">
            <a:xfrm>
              <a:off x="2976" y="3312"/>
              <a:ext cx="288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 algn="ctr" defTabSz="448945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endParaRPr>
            </a:p>
          </p:txBody>
        </p:sp>
        <p:sp>
          <p:nvSpPr>
            <p:cNvPr id="18" name="Line 55"/>
            <p:cNvSpPr>
              <a:spLocks noChangeShapeType="1"/>
            </p:cNvSpPr>
            <p:nvPr/>
          </p:nvSpPr>
          <p:spPr bwMode="auto">
            <a:xfrm flipV="1">
              <a:off x="2976" y="3312"/>
              <a:ext cx="288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 algn="ctr" defTabSz="448945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21509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87960" y="1390650"/>
            <a:ext cx="7961630" cy="338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学习目标：</a:t>
            </a:r>
            <a:endParaRPr lang="en-US" altLang="zh-CN" sz="3600" b="1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3600" b="1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3600" b="1" dirty="0" smtClean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、掌握物质</a:t>
            </a:r>
            <a:r>
              <a:rPr lang="zh-CN" altLang="en-US" sz="3600" b="1" dirty="0" smtClean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（氧化物、酸、碱、盐）</a:t>
            </a:r>
            <a:endParaRPr lang="en-US" altLang="zh-CN" sz="3600" b="1" dirty="0" smtClean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3600" b="1" dirty="0" smtClean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新的分类方式</a:t>
            </a:r>
            <a:endParaRPr lang="zh-CN" altLang="en-US" sz="3600" b="1" dirty="0" smtClean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3600" b="1" dirty="0" smtClean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 dirty="0" smtClean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3600" b="1" dirty="0" smtClean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、有意识</a:t>
            </a:r>
            <a:r>
              <a:rPr lang="zh-CN" altLang="en-US" sz="3600" b="1" dirty="0" smtClean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于学习生活中</a:t>
            </a:r>
            <a:r>
              <a:rPr lang="zh-CN" altLang="en-US" sz="3600" b="1" dirty="0" smtClean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运用分类法</a:t>
            </a:r>
            <a:endParaRPr lang="en-US" altLang="zh-CN" sz="3600" b="1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15122" y="451823"/>
            <a:ext cx="6640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第一课时  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简单分类法及其应用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3280" y="2634037"/>
            <a:ext cx="8601438" cy="3497822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(1)Fe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S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P _______________________________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(2)H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O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N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S _____________________________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(3)Fe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O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Na</a:t>
            </a:r>
            <a:r>
              <a:rPr lang="en-US" altLang="zh-CN" b="1" baseline="-25000" dirty="0">
                <a:solidFill>
                  <a:srgbClr val="0D0D0D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0D0D0D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</a:rPr>
              <a:t>O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CuO</a:t>
            </a:r>
            <a:r>
              <a:rPr lang="zh-CN" altLang="en-US" b="1" dirty="0" smtClean="0">
                <a:latin typeface="Times New Roman" panose="02020603050405020304" pitchFamily="18" charset="0"/>
              </a:rPr>
              <a:t>、</a:t>
            </a:r>
            <a:r>
              <a:rPr lang="en-US" altLang="zh-CN" b="1" dirty="0" smtClean="0">
                <a:latin typeface="Times New Roman" panose="02020603050405020304" pitchFamily="18" charset="0"/>
              </a:rPr>
              <a:t>H</a:t>
            </a:r>
            <a:r>
              <a:rPr lang="en-US" altLang="zh-CN" b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b="1" dirty="0" smtClean="0">
                <a:latin typeface="Times New Roman" panose="02020603050405020304" pitchFamily="18" charset="0"/>
              </a:rPr>
              <a:t>O_______________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</a:rPr>
              <a:t>4)</a:t>
            </a:r>
            <a:r>
              <a:rPr lang="en-US" altLang="zh-CN" b="1" dirty="0" err="1">
                <a:latin typeface="Times New Roman" panose="02020603050405020304" pitchFamily="18" charset="0"/>
              </a:rPr>
              <a:t>AgCl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BaSO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KNO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CaCO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b="1" dirty="0">
                <a:latin typeface="Times New Roman" panose="02020603050405020304" pitchFamily="18" charset="0"/>
              </a:rPr>
              <a:t>________________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(5)CuSO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FeCl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KMnO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K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CO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b="1" dirty="0">
                <a:latin typeface="Times New Roman" panose="02020603050405020304" pitchFamily="18" charset="0"/>
              </a:rPr>
              <a:t>______________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zh-CN" altLang="en-US" b="1" dirty="0" smtClean="0">
              <a:latin typeface="Times New Roman" panose="02020603050405020304" pitchFamily="18" charset="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4320" y="332676"/>
            <a:ext cx="1918080" cy="67543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chemeClr val="accent1">
                <a:gamma/>
                <a:shade val="60000"/>
                <a:invGamma/>
              </a:schemeClr>
            </a:outerShdw>
          </a:effectLst>
        </p:spPr>
        <p:txBody>
          <a:bodyPr lIns="91430" tIns="45715" rIns="91430" bIns="4571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 algn="ctr">
              <a:lnSpc>
                <a:spcPct val="93000"/>
              </a:lnSpc>
              <a:spcBef>
                <a:spcPct val="50000"/>
              </a:spcBef>
              <a:buSzPct val="100000"/>
              <a:buFont typeface="Times New Roman" panose="02020603050405020304" pitchFamily="18" charset="0"/>
              <a:buNone/>
            </a:pPr>
            <a:r>
              <a:rPr lang="zh-CN" altLang="en-US" sz="4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试一试</a:t>
            </a:r>
            <a:endParaRPr lang="zh-CN" altLang="en-US" sz="40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266400" y="1231330"/>
            <a:ext cx="8213760" cy="82664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chemeClr val="accent1">
                <a:gamma/>
                <a:shade val="60000"/>
                <a:invGamma/>
              </a:schemeClr>
            </a:outerShdw>
          </a:effectLst>
        </p:spPr>
        <p:txBody>
          <a:bodyPr lIns="91430" tIns="45715" rIns="91430" bIns="45715">
            <a:spAutoFit/>
          </a:bodyPr>
          <a:lstStyle/>
          <a:p>
            <a:pPr defTabSz="407035" hangingPunct="0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defRPr/>
            </a:pPr>
            <a:r>
              <a:rPr lang="en-US" altLang="zh-CN" sz="2500" dirty="0">
                <a:latin typeface="+mn-ea"/>
              </a:rPr>
              <a:t>2</a:t>
            </a:r>
            <a:r>
              <a:rPr lang="zh-CN" altLang="en-US" sz="2500" dirty="0">
                <a:latin typeface="+mn-ea"/>
              </a:rPr>
              <a:t>、下列五组物质，每组中有一种物质从某种角度分析与其他三种不同，请找出该物质，并说明理由</a:t>
            </a:r>
            <a:endParaRPr lang="zh-CN" altLang="en-US" sz="2500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28878" y="2554941"/>
            <a:ext cx="3475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金属、非金属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81278" y="3133130"/>
            <a:ext cx="3475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气态、固态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02833" y="4327616"/>
            <a:ext cx="3869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溶解性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;b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酸根是否含氧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91409" y="4937094"/>
            <a:ext cx="315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颜色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;b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酸根是否含氧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02833" y="3747195"/>
            <a:ext cx="2014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氧化物、盐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88262" y="1390930"/>
            <a:ext cx="8612841" cy="283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学习目标：</a:t>
            </a:r>
            <a:endParaRPr lang="en-US" altLang="zh-CN" sz="3600" b="1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3600" b="1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3600" b="1" dirty="0" smtClean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、了解分散系的概念和分类</a:t>
            </a:r>
            <a:endParaRPr lang="en-US" altLang="zh-CN" sz="3600" b="1" dirty="0" smtClean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3600" b="1" dirty="0" smtClean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3600" b="1" dirty="0" smtClean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3600" b="1" dirty="0" smtClean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、掌握胶体的概念、性质</a:t>
            </a:r>
            <a:endParaRPr lang="en-US" altLang="zh-CN" sz="3600" b="1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15122" y="451823"/>
            <a:ext cx="6640158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第二课时  分散系及其分类</a:t>
            </a:r>
            <a:endParaRPr lang="en-US" altLang="zh-CN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4" descr="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60" y="332675"/>
            <a:ext cx="1618560" cy="216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0" name="Picture 5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960" y="332675"/>
            <a:ext cx="1728000" cy="216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6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560" y="332676"/>
            <a:ext cx="1638720" cy="2161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7" descr="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840" y="332675"/>
            <a:ext cx="1677600" cy="216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8" descr="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60" y="3140970"/>
            <a:ext cx="1736640" cy="230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9" descr="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120" y="3140970"/>
            <a:ext cx="1768320" cy="230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10" descr="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081" y="3140970"/>
            <a:ext cx="1810080" cy="230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11" descr="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281" y="3140970"/>
            <a:ext cx="1725120" cy="230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2" name="Text Box 12"/>
          <p:cNvSpPr txBox="1">
            <a:spLocks noChangeArrowheads="1"/>
          </p:cNvSpPr>
          <p:nvPr/>
        </p:nvSpPr>
        <p:spPr bwMode="auto">
          <a:xfrm>
            <a:off x="714240" y="2500103"/>
            <a:ext cx="8429760" cy="46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1" rIns="91420" bIns="4571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765" eaLnBrk="1" hangingPunct="1">
              <a:spcBef>
                <a:spcPct val="50000"/>
              </a:spcBef>
              <a:defRPr/>
            </a:pPr>
            <a:r>
              <a:rPr lang="zh-CN" altLang="en-US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蛋白质溶液         肥皂水            稀豆浆            </a:t>
            </a:r>
            <a:r>
              <a:rPr lang="en-US" altLang="zh-CN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FeCl</a:t>
            </a:r>
            <a:r>
              <a:rPr lang="en-US" altLang="zh-CN" baseline="-25000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3</a:t>
            </a:r>
            <a:r>
              <a:rPr lang="zh-CN" altLang="en-US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溶液</a:t>
            </a:r>
            <a:endParaRPr lang="zh-CN" altLang="en-US" smtClean="0">
              <a:solidFill>
                <a:prstClr val="black"/>
              </a:solidFill>
              <a:ea typeface="黑体" panose="02010609060101010101" pitchFamily="49" charset="-122"/>
              <a:cs typeface="+mn-cs"/>
            </a:endParaRPr>
          </a:p>
        </p:txBody>
      </p:sp>
      <p:sp>
        <p:nvSpPr>
          <p:cNvPr id="28683" name="Text Box 13"/>
          <p:cNvSpPr txBox="1">
            <a:spLocks noChangeArrowheads="1"/>
          </p:cNvSpPr>
          <p:nvPr/>
        </p:nvSpPr>
        <p:spPr bwMode="auto">
          <a:xfrm>
            <a:off x="714240" y="5501377"/>
            <a:ext cx="8357760" cy="46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1" rIns="91420" bIns="4571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765" eaLnBrk="1" hangingPunct="1">
              <a:spcBef>
                <a:spcPct val="50000"/>
              </a:spcBef>
              <a:defRPr/>
            </a:pPr>
            <a:r>
              <a:rPr lang="en-US" altLang="zh-CN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CuSO</a:t>
            </a:r>
            <a:r>
              <a:rPr lang="en-US" altLang="zh-CN" baseline="-25000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4</a:t>
            </a:r>
            <a:r>
              <a:rPr lang="zh-CN" altLang="en-US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溶液            水                   </a:t>
            </a:r>
            <a:r>
              <a:rPr lang="en-US" altLang="zh-CN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CCl</a:t>
            </a:r>
            <a:r>
              <a:rPr lang="en-US" altLang="zh-CN" baseline="-25000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4</a:t>
            </a:r>
            <a:r>
              <a:rPr lang="en-US" altLang="zh-CN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                 </a:t>
            </a:r>
            <a:r>
              <a:rPr lang="zh-CN" altLang="en-US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泥水</a:t>
            </a:r>
            <a:endParaRPr lang="zh-CN" altLang="en-US" smtClean="0">
              <a:solidFill>
                <a:prstClr val="black"/>
              </a:solidFill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556000" y="2923507"/>
            <a:ext cx="4032000" cy="3077604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0" tIns="45711" rIns="91420" bIns="45711" anchor="ctr"/>
          <a:lstStyle/>
          <a:p>
            <a:pPr defTabSz="913765">
              <a:defRPr/>
            </a:pPr>
            <a:endParaRPr lang="zh-CN" altLang="en-US" sz="2400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 descr="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40" y="332675"/>
            <a:ext cx="1618560" cy="216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4" name="Picture 3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840" y="332675"/>
            <a:ext cx="1728000" cy="216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441" y="332676"/>
            <a:ext cx="1638720" cy="2161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5" descr="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721" y="332675"/>
            <a:ext cx="1677600" cy="216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6" descr="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61" y="3140970"/>
            <a:ext cx="1736640" cy="230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9" descr="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320" y="3140970"/>
            <a:ext cx="1725120" cy="230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4" name="Text Box 10"/>
          <p:cNvSpPr txBox="1">
            <a:spLocks noChangeArrowheads="1"/>
          </p:cNvSpPr>
          <p:nvPr/>
        </p:nvSpPr>
        <p:spPr bwMode="auto">
          <a:xfrm>
            <a:off x="648001" y="2471300"/>
            <a:ext cx="8281440" cy="46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1" rIns="91420" bIns="4571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765" eaLnBrk="1" hangingPunct="1">
              <a:spcBef>
                <a:spcPct val="50000"/>
              </a:spcBef>
              <a:defRPr/>
            </a:pPr>
            <a:r>
              <a:rPr lang="zh-CN" altLang="en-US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蛋白质溶液         肥皂水              稀豆浆           </a:t>
            </a:r>
            <a:r>
              <a:rPr lang="en-US" altLang="zh-CN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FeCl</a:t>
            </a:r>
            <a:r>
              <a:rPr lang="en-US" altLang="zh-CN" baseline="-25000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3</a:t>
            </a:r>
            <a:r>
              <a:rPr lang="zh-CN" altLang="en-US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溶液</a:t>
            </a:r>
            <a:endParaRPr lang="zh-CN" altLang="en-US" smtClean="0">
              <a:solidFill>
                <a:prstClr val="black"/>
              </a:solidFill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05" name="Text Box 11"/>
          <p:cNvSpPr txBox="1">
            <a:spLocks noChangeArrowheads="1"/>
          </p:cNvSpPr>
          <p:nvPr/>
        </p:nvSpPr>
        <p:spPr bwMode="auto">
          <a:xfrm>
            <a:off x="718561" y="5472574"/>
            <a:ext cx="3710880" cy="46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1" rIns="91420" bIns="4571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765" eaLnBrk="1" hangingPunct="1">
              <a:spcBef>
                <a:spcPct val="50000"/>
              </a:spcBef>
              <a:defRPr/>
            </a:pPr>
            <a:r>
              <a:rPr lang="en-US" altLang="zh-CN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CuSO</a:t>
            </a:r>
            <a:r>
              <a:rPr lang="en-US" altLang="zh-CN" baseline="-25000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4</a:t>
            </a:r>
            <a:r>
              <a:rPr lang="zh-CN" altLang="en-US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溶液          泥水</a:t>
            </a:r>
            <a:endParaRPr lang="zh-CN" altLang="en-US" smtClean="0">
              <a:solidFill>
                <a:prstClr val="black"/>
              </a:solidFill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7164" name="Text Box 12"/>
          <p:cNvSpPr txBox="1">
            <a:spLocks noChangeArrowheads="1"/>
          </p:cNvSpPr>
          <p:nvPr/>
        </p:nvSpPr>
        <p:spPr bwMode="auto">
          <a:xfrm>
            <a:off x="4538300" y="3769736"/>
            <a:ext cx="4466880" cy="155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1" rIns="91420" bIns="4571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765" eaLnBrk="1" hangingPunct="1">
              <a:spcBef>
                <a:spcPct val="50000"/>
              </a:spcBef>
              <a:defRPr/>
            </a:pPr>
            <a:r>
              <a:rPr lang="en-US" altLang="zh-CN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 </a:t>
            </a:r>
            <a:r>
              <a:rPr lang="zh-CN" altLang="en-US" sz="3200" b="1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从</a:t>
            </a:r>
            <a:r>
              <a:rPr lang="zh-CN" altLang="en-US" sz="3200" b="1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物质组成角度</a:t>
            </a:r>
            <a:r>
              <a:rPr lang="zh-CN" altLang="en-US" sz="3200" b="1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来看，</a:t>
            </a:r>
            <a:r>
              <a:rPr lang="zh-CN" altLang="en-US" sz="32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这些混合物有什么共同特点？</a:t>
            </a:r>
            <a:endParaRPr lang="zh-CN" altLang="en-US" sz="3200" b="1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4283" name="WordArt 13"/>
          <p:cNvSpPr>
            <a:spLocks noChangeArrowheads="1" noChangeShapeType="1" noTextEdit="1"/>
          </p:cNvSpPr>
          <p:nvPr/>
        </p:nvSpPr>
        <p:spPr bwMode="auto">
          <a:xfrm>
            <a:off x="4612005" y="3963035"/>
            <a:ext cx="4109720" cy="659130"/>
          </a:xfrm>
          <a:prstGeom prst="rect">
            <a:avLst/>
          </a:prstGeom>
        </p:spPr>
        <p:txBody>
          <a:bodyPr wrap="none" lIns="82945" tIns="41473" rIns="82945" bIns="41473" fromWordArt="1">
            <a:prstTxWarp prst="textDoubleWave1">
              <a:avLst>
                <a:gd name="adj1" fmla="val 0"/>
                <a:gd name="adj2" fmla="val 0"/>
              </a:avLst>
            </a:prstTxWarp>
          </a:bodyPr>
          <a:lstStyle/>
          <a:p>
            <a:r>
              <a:rPr lang="zh-CN" altLang="en-US" sz="4400" kern="10" spc="-440">
                <a:ln w="12700">
                  <a:solidFill>
                    <a:srgbClr val="000099"/>
                  </a:solidFill>
                  <a:round/>
                </a:ln>
                <a:solidFill>
                  <a:srgbClr val="00B05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我们都是混合物</a:t>
            </a:r>
            <a:endParaRPr lang="zh-CN" altLang="en-US" sz="4400" kern="10" spc="-440">
              <a:ln w="12700">
                <a:solidFill>
                  <a:srgbClr val="000099"/>
                </a:solidFill>
                <a:round/>
              </a:ln>
              <a:solidFill>
                <a:srgbClr val="00B050"/>
              </a:solidFill>
              <a:effectLst>
                <a:outerShdw dist="38100" dir="2700000" algn="tl" rotWithShape="0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3" grpId="2"/>
      <p:bldP spid="54283" grpId="4"/>
      <p:bldP spid="54283" grpId="5"/>
      <p:bldP spid="54283" grpId="6"/>
      <p:bldP spid="54283" grpId="7"/>
      <p:bldP spid="54283" grpId="8"/>
      <p:bldP spid="54283" grpId="9"/>
      <p:bldP spid="54283" grpId="10"/>
      <p:bldP spid="54283" grpId="11"/>
      <p:bldP spid="54283" grpId="12"/>
      <p:bldP spid="177164" grpId="0"/>
      <p:bldP spid="54283" grpId="13"/>
      <p:bldP spid="54283" grpId="14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5895" name="Text Box 7"/>
          <p:cNvSpPr txBox="1">
            <a:spLocks noChangeArrowheads="1"/>
          </p:cNvSpPr>
          <p:nvPr/>
        </p:nvSpPr>
        <p:spPr bwMode="auto">
          <a:xfrm>
            <a:off x="3636000" y="2264040"/>
            <a:ext cx="5076000" cy="23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8" tIns="45709" rIns="91418" bIns="4570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0774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3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      </a:t>
            </a:r>
            <a:r>
              <a:rPr kumimoji="0" lang="zh-CN" altLang="en-US" sz="363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一种（或多种）物质分散在另一种（或多种）物质中得到的体系，叫做</a:t>
            </a:r>
            <a:r>
              <a:rPr kumimoji="0" lang="zh-CN" altLang="en-US" sz="3630" b="0" i="0" u="none" strike="noStrike" kern="120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分散系</a:t>
            </a:r>
            <a:r>
              <a:rPr kumimoji="0" lang="zh-CN" altLang="en-US" sz="363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。</a:t>
            </a:r>
            <a:endParaRPr kumimoji="0" lang="zh-CN" altLang="en-US" sz="363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65896" name="Picture 8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000" y="1629000"/>
            <a:ext cx="2887200" cy="3715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4" name="Text Box 8"/>
          <p:cNvSpPr txBox="1">
            <a:spLocks noChangeArrowheads="1"/>
          </p:cNvSpPr>
          <p:nvPr/>
        </p:nvSpPr>
        <p:spPr bwMode="auto">
          <a:xfrm>
            <a:off x="856800" y="5501160"/>
            <a:ext cx="194544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8" tIns="45709" rIns="91418" bIns="4570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0774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175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FeCl</a:t>
            </a:r>
            <a:r>
              <a:rPr kumimoji="0" lang="en-US" altLang="zh-CN" sz="2175" b="0" i="0" u="none" strike="noStrike" kern="120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2175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溶液</a:t>
            </a:r>
            <a:endParaRPr kumimoji="0" lang="zh-CN" altLang="en-US" sz="2175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2771775" cy="70167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  <a:scene3d>
            <a:camera prst="obliqueTopRight"/>
            <a:lightRig rig="threePt" dir="t"/>
          </a:scene3d>
          <a:extLs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一、分散系</a:t>
            </a:r>
            <a:endParaRPr kumimoji="1" lang="zh-CN" altLang="en-US" sz="4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50825" y="584573"/>
            <a:ext cx="82296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3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kumimoji="1" lang="zh-CN" altLang="en-US" sz="3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概念</a:t>
            </a:r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     </a:t>
            </a:r>
            <a:endParaRPr kumimoji="1" lang="zh-CN" altLang="en-US" sz="36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     一种（或多种）物质分散到另一种（或多种）物质里得到的体系。   </a:t>
            </a:r>
            <a:endParaRPr kumimoji="1" lang="zh-CN" altLang="en-US" sz="36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835025" y="2420938"/>
            <a:ext cx="8308975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21600" rIns="36000" bIns="36000"/>
          <a:lstStyle/>
          <a:p>
            <a:pPr eaLnBrk="0" hangingPunct="0">
              <a:lnSpc>
                <a:spcPts val="3575"/>
              </a:lnSpc>
              <a:spcBef>
                <a:spcPts val="1725"/>
              </a:spcBef>
              <a:buSzPct val="33000"/>
              <a:buFontTx/>
              <a:buChar char="■"/>
            </a:pPr>
            <a:r>
              <a:rPr lang="zh-CN" altLang="en-US" sz="3200" b="1" dirty="0">
                <a:solidFill>
                  <a:srgbClr val="FF0000"/>
                </a:solidFill>
              </a:rPr>
              <a:t>分散质</a:t>
            </a:r>
            <a:r>
              <a:rPr lang="en-US" altLang="zh-CN" sz="3200" b="1" dirty="0">
                <a:solidFill>
                  <a:srgbClr val="FF0000"/>
                </a:solidFill>
              </a:rPr>
              <a:t>:</a:t>
            </a:r>
            <a:r>
              <a:rPr lang="zh-CN" altLang="en-US" sz="3200" b="1" dirty="0"/>
              <a:t>被分散的物质</a:t>
            </a:r>
            <a:endParaRPr lang="zh-CN" altLang="en-US" sz="3200" b="1" dirty="0"/>
          </a:p>
          <a:p>
            <a:pPr eaLnBrk="0" hangingPunct="0">
              <a:lnSpc>
                <a:spcPts val="3575"/>
              </a:lnSpc>
              <a:spcBef>
                <a:spcPts val="1725"/>
              </a:spcBef>
              <a:buSzPct val="33000"/>
              <a:buFontTx/>
              <a:buChar char="■"/>
            </a:pPr>
            <a:r>
              <a:rPr lang="zh-CN" altLang="en-US" sz="3200" b="1" dirty="0">
                <a:solidFill>
                  <a:srgbClr val="FF0000"/>
                </a:solidFill>
              </a:rPr>
              <a:t>分散剂</a:t>
            </a:r>
            <a:r>
              <a:rPr lang="en-US" altLang="zh-CN" sz="3200" b="1" dirty="0">
                <a:solidFill>
                  <a:srgbClr val="FF0000"/>
                </a:solidFill>
              </a:rPr>
              <a:t>:</a:t>
            </a:r>
            <a:r>
              <a:rPr lang="zh-CN" altLang="en-US" sz="3200" b="1" dirty="0"/>
              <a:t>容纳分散质的物质</a:t>
            </a:r>
            <a:endParaRPr lang="zh-CN" altLang="en-US" sz="3200" b="1" dirty="0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557963" y="5851525"/>
            <a:ext cx="1416050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水</a:t>
            </a:r>
            <a:endParaRPr kumimoji="1" lang="zh-CN" altLang="en-US" sz="3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149600" y="5951538"/>
            <a:ext cx="2667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小油滴</a:t>
            </a:r>
            <a:r>
              <a:rPr kumimoji="1"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kumimoji="1" lang="zh-CN" altLang="en-US" sz="36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6342063" y="5170488"/>
            <a:ext cx="1905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水</a:t>
            </a:r>
            <a:endParaRPr kumimoji="1" lang="zh-CN" altLang="en-US" sz="3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2771775" y="5229225"/>
            <a:ext cx="3297238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小土粒</a:t>
            </a:r>
            <a:endParaRPr kumimoji="1" lang="zh-CN" altLang="en-US" sz="3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6342063" y="4484688"/>
            <a:ext cx="1905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水</a:t>
            </a:r>
            <a:endParaRPr kumimoji="1" lang="zh-CN" altLang="en-US" sz="3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3348038" y="4508500"/>
            <a:ext cx="22860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蔗糖分子</a:t>
            </a:r>
            <a:endParaRPr kumimoji="1" lang="zh-CN" altLang="en-US" sz="36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6635" name="Group 11"/>
          <p:cNvGrpSpPr/>
          <p:nvPr/>
        </p:nvGrpSpPr>
        <p:grpSpPr bwMode="auto">
          <a:xfrm>
            <a:off x="468313" y="3860800"/>
            <a:ext cx="8153400" cy="2581275"/>
            <a:chOff x="624" y="2496"/>
            <a:chExt cx="4512" cy="1626"/>
          </a:xfrm>
        </p:grpSpPr>
        <p:sp>
          <p:nvSpPr>
            <p:cNvPr id="26636" name="Rectangle 12"/>
            <p:cNvSpPr>
              <a:spLocks noChangeArrowheads="1"/>
            </p:cNvSpPr>
            <p:nvPr/>
          </p:nvSpPr>
          <p:spPr bwMode="auto">
            <a:xfrm>
              <a:off x="624" y="3719"/>
              <a:ext cx="15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1" lang="zh-CN" altLang="en-US" sz="3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乳浊液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油水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637" name="Rectangle 13"/>
            <p:cNvSpPr>
              <a:spLocks noChangeArrowheads="1"/>
            </p:cNvSpPr>
            <p:nvPr/>
          </p:nvSpPr>
          <p:spPr bwMode="auto">
            <a:xfrm>
              <a:off x="624" y="3316"/>
              <a:ext cx="15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1" lang="zh-CN" altLang="en-US" sz="3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悬浊液 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泥水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624" y="2913"/>
              <a:ext cx="15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1" lang="zh-CN" altLang="en-US" sz="3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溶液 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蔗糖溶液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3648" y="2496"/>
              <a:ext cx="1488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32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分散剂</a:t>
              </a:r>
              <a:endParaRPr kumimoji="1"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2128" y="2496"/>
              <a:ext cx="1520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32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分散质</a:t>
              </a:r>
              <a:endParaRPr kumimoji="1"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41" name="Rectangle 17"/>
            <p:cNvSpPr>
              <a:spLocks noChangeArrowheads="1"/>
            </p:cNvSpPr>
            <p:nvPr/>
          </p:nvSpPr>
          <p:spPr bwMode="auto">
            <a:xfrm>
              <a:off x="624" y="2496"/>
              <a:ext cx="1504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32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分散系</a:t>
              </a:r>
              <a:endParaRPr kumimoji="1"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6642" name="Group 18"/>
            <p:cNvGrpSpPr/>
            <p:nvPr/>
          </p:nvGrpSpPr>
          <p:grpSpPr bwMode="auto">
            <a:xfrm>
              <a:off x="624" y="2496"/>
              <a:ext cx="4512" cy="1626"/>
              <a:chOff x="624" y="2496"/>
              <a:chExt cx="4512" cy="1626"/>
            </a:xfrm>
          </p:grpSpPr>
          <p:sp>
            <p:nvSpPr>
              <p:cNvPr id="26643" name="Line 19"/>
              <p:cNvSpPr>
                <a:spLocks noChangeShapeType="1"/>
              </p:cNvSpPr>
              <p:nvPr/>
            </p:nvSpPr>
            <p:spPr bwMode="auto">
              <a:xfrm>
                <a:off x="624" y="2496"/>
                <a:ext cx="451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4" name="Line 20"/>
              <p:cNvSpPr>
                <a:spLocks noChangeShapeType="1"/>
              </p:cNvSpPr>
              <p:nvPr/>
            </p:nvSpPr>
            <p:spPr bwMode="auto">
              <a:xfrm>
                <a:off x="624" y="2913"/>
                <a:ext cx="45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5" name="Line 21"/>
              <p:cNvSpPr>
                <a:spLocks noChangeShapeType="1"/>
              </p:cNvSpPr>
              <p:nvPr/>
            </p:nvSpPr>
            <p:spPr bwMode="auto">
              <a:xfrm>
                <a:off x="624" y="3316"/>
                <a:ext cx="45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6" name="Line 22"/>
              <p:cNvSpPr>
                <a:spLocks noChangeShapeType="1"/>
              </p:cNvSpPr>
              <p:nvPr/>
            </p:nvSpPr>
            <p:spPr bwMode="auto">
              <a:xfrm>
                <a:off x="624" y="3719"/>
                <a:ext cx="45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7" name="Line 23"/>
              <p:cNvSpPr>
                <a:spLocks noChangeShapeType="1"/>
              </p:cNvSpPr>
              <p:nvPr/>
            </p:nvSpPr>
            <p:spPr bwMode="auto">
              <a:xfrm>
                <a:off x="624" y="4122"/>
                <a:ext cx="451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8" name="Line 24"/>
              <p:cNvSpPr>
                <a:spLocks noChangeShapeType="1"/>
              </p:cNvSpPr>
              <p:nvPr/>
            </p:nvSpPr>
            <p:spPr bwMode="auto">
              <a:xfrm>
                <a:off x="624" y="2496"/>
                <a:ext cx="0" cy="16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9" name="Line 25"/>
              <p:cNvSpPr>
                <a:spLocks noChangeShapeType="1"/>
              </p:cNvSpPr>
              <p:nvPr/>
            </p:nvSpPr>
            <p:spPr bwMode="auto">
              <a:xfrm>
                <a:off x="2128" y="2496"/>
                <a:ext cx="0" cy="16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0" name="Line 26"/>
              <p:cNvSpPr>
                <a:spLocks noChangeShapeType="1"/>
              </p:cNvSpPr>
              <p:nvPr/>
            </p:nvSpPr>
            <p:spPr bwMode="auto">
              <a:xfrm>
                <a:off x="3648" y="2496"/>
                <a:ext cx="0" cy="16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1" name="Line 27"/>
              <p:cNvSpPr>
                <a:spLocks noChangeShapeType="1"/>
              </p:cNvSpPr>
              <p:nvPr/>
            </p:nvSpPr>
            <p:spPr bwMode="auto">
              <a:xfrm>
                <a:off x="5136" y="2496"/>
                <a:ext cx="0" cy="16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ldLvl="0" animBg="1" autoUpdateAnimBg="0"/>
      <p:bldP spid="26627" grpId="0" autoUpdateAnimBg="0" uiExpand="1" build="p"/>
      <p:bldP spid="26628" grpId="0"/>
      <p:bldP spid="26629" grpId="0" autoUpdateAnimBg="0"/>
      <p:bldP spid="26630" grpId="0" autoUpdateAnimBg="0"/>
      <p:bldP spid="26631" grpId="0" autoUpdateAnimBg="0"/>
      <p:bldP spid="26632" grpId="0" autoUpdateAnimBg="0"/>
      <p:bldP spid="26633" grpId="0" autoUpdateAnimBg="0"/>
      <p:bldP spid="2663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79388" y="260350"/>
            <a:ext cx="8686800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21600" rIns="36000" bIns="36000"/>
          <a:lstStyle/>
          <a:p>
            <a:pPr eaLnBrk="0" hangingPunct="0">
              <a:lnSpc>
                <a:spcPts val="3575"/>
              </a:lnSpc>
              <a:spcBef>
                <a:spcPts val="1725"/>
              </a:spcBef>
            </a:pPr>
            <a:r>
              <a:rPr lang="en-US" altLang="zh-CN" sz="3200" b="1" dirty="0" smtClean="0">
                <a:latin typeface="宋体" panose="02010600030101010101" pitchFamily="2" charset="-122"/>
              </a:rPr>
              <a:t>[</a:t>
            </a:r>
            <a:r>
              <a:rPr lang="zh-CN" altLang="en-US" sz="3200" b="1" dirty="0">
                <a:latin typeface="宋体" panose="02010600030101010101" pitchFamily="2" charset="-122"/>
              </a:rPr>
              <a:t>思考</a:t>
            </a:r>
            <a:r>
              <a:rPr lang="en-US" altLang="zh-CN" sz="3200" b="1" dirty="0">
                <a:latin typeface="宋体" panose="02010600030101010101" pitchFamily="2" charset="-122"/>
              </a:rPr>
              <a:t>]</a:t>
            </a:r>
            <a:r>
              <a:rPr lang="zh-CN" altLang="en-US" sz="32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按照分散质或分散剂所处的状态，将分散系进行分类有几种</a:t>
            </a:r>
            <a:r>
              <a:rPr lang="en-US" altLang="zh-CN" sz="32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?</a:t>
            </a:r>
            <a:endParaRPr lang="en-US" altLang="zh-CN" sz="1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29699" name="Group 3"/>
          <p:cNvGrpSpPr/>
          <p:nvPr/>
        </p:nvGrpSpPr>
        <p:grpSpPr bwMode="auto">
          <a:xfrm>
            <a:off x="876114" y="1957612"/>
            <a:ext cx="5462587" cy="4471987"/>
            <a:chOff x="1321" y="1389"/>
            <a:chExt cx="3441" cy="2817"/>
          </a:xfrm>
        </p:grpSpPr>
        <p:sp>
          <p:nvSpPr>
            <p:cNvPr id="29700" name="Oval 4"/>
            <p:cNvSpPr>
              <a:spLocks noChangeArrowheads="1"/>
            </p:cNvSpPr>
            <p:nvPr/>
          </p:nvSpPr>
          <p:spPr bwMode="auto">
            <a:xfrm>
              <a:off x="1321" y="1389"/>
              <a:ext cx="624" cy="624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0" dirty="0">
                  <a:latin typeface="宋体" panose="02010600030101010101" pitchFamily="2" charset="-122"/>
                </a:rPr>
                <a:t>气</a:t>
              </a:r>
              <a:endParaRPr kumimoji="1" lang="zh-CN" altLang="en-US" sz="2800" b="0" dirty="0">
                <a:latin typeface="宋体" panose="02010600030101010101" pitchFamily="2" charset="-122"/>
              </a:endParaRPr>
            </a:p>
          </p:txBody>
        </p:sp>
        <p:sp>
          <p:nvSpPr>
            <p:cNvPr id="29701" name="Oval 5"/>
            <p:cNvSpPr>
              <a:spLocks noChangeArrowheads="1"/>
            </p:cNvSpPr>
            <p:nvPr/>
          </p:nvSpPr>
          <p:spPr bwMode="auto">
            <a:xfrm>
              <a:off x="1321" y="2584"/>
              <a:ext cx="624" cy="6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0">
                  <a:latin typeface="宋体" panose="02010600030101010101" pitchFamily="2" charset="-122"/>
                </a:rPr>
                <a:t>液</a:t>
              </a:r>
              <a:endParaRPr kumimoji="1" lang="zh-CN" altLang="en-US" sz="2800" b="0">
                <a:latin typeface="宋体" panose="02010600030101010101" pitchFamily="2" charset="-122"/>
              </a:endParaRPr>
            </a:p>
          </p:txBody>
        </p:sp>
        <p:sp>
          <p:nvSpPr>
            <p:cNvPr id="29702" name="Oval 6"/>
            <p:cNvSpPr>
              <a:spLocks noChangeArrowheads="1"/>
            </p:cNvSpPr>
            <p:nvPr/>
          </p:nvSpPr>
          <p:spPr bwMode="auto">
            <a:xfrm>
              <a:off x="1321" y="3582"/>
              <a:ext cx="624" cy="62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0">
                  <a:latin typeface="宋体" panose="02010600030101010101" pitchFamily="2" charset="-122"/>
                </a:rPr>
                <a:t>固</a:t>
              </a:r>
              <a:endParaRPr kumimoji="1" lang="zh-CN" altLang="en-US" sz="2800" b="0">
                <a:latin typeface="宋体" panose="02010600030101010101" pitchFamily="2" charset="-122"/>
              </a:endParaRPr>
            </a:p>
          </p:txBody>
        </p:sp>
        <p:sp>
          <p:nvSpPr>
            <p:cNvPr id="29703" name="Oval 7"/>
            <p:cNvSpPr>
              <a:spLocks noChangeArrowheads="1"/>
            </p:cNvSpPr>
            <p:nvPr/>
          </p:nvSpPr>
          <p:spPr bwMode="auto">
            <a:xfrm>
              <a:off x="4105" y="2573"/>
              <a:ext cx="624" cy="6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0">
                  <a:latin typeface="宋体" panose="02010600030101010101" pitchFamily="2" charset="-122"/>
                </a:rPr>
                <a:t>液</a:t>
              </a:r>
              <a:endParaRPr kumimoji="1" lang="zh-CN" altLang="en-US" sz="2800" b="0">
                <a:latin typeface="宋体" panose="02010600030101010101" pitchFamily="2" charset="-122"/>
              </a:endParaRPr>
            </a:p>
          </p:txBody>
        </p:sp>
        <p:sp>
          <p:nvSpPr>
            <p:cNvPr id="29704" name="Oval 8"/>
            <p:cNvSpPr>
              <a:spLocks noChangeArrowheads="1"/>
            </p:cNvSpPr>
            <p:nvPr/>
          </p:nvSpPr>
          <p:spPr bwMode="auto">
            <a:xfrm>
              <a:off x="4138" y="3582"/>
              <a:ext cx="624" cy="62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0">
                  <a:latin typeface="宋体" panose="02010600030101010101" pitchFamily="2" charset="-122"/>
                </a:rPr>
                <a:t>固</a:t>
              </a:r>
              <a:endParaRPr kumimoji="1" lang="zh-CN" altLang="en-US" sz="2800" b="0">
                <a:latin typeface="宋体" panose="02010600030101010101" pitchFamily="2" charset="-122"/>
              </a:endParaRPr>
            </a:p>
          </p:txBody>
        </p:sp>
        <p:sp>
          <p:nvSpPr>
            <p:cNvPr id="29705" name="Oval 9"/>
            <p:cNvSpPr>
              <a:spLocks noChangeArrowheads="1"/>
            </p:cNvSpPr>
            <p:nvPr/>
          </p:nvSpPr>
          <p:spPr bwMode="auto">
            <a:xfrm>
              <a:off x="4105" y="1389"/>
              <a:ext cx="624" cy="624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0">
                  <a:latin typeface="宋体" panose="02010600030101010101" pitchFamily="2" charset="-122"/>
                </a:rPr>
                <a:t>气</a:t>
              </a:r>
              <a:endParaRPr kumimoji="1" lang="zh-CN" altLang="en-US" sz="2800" b="0">
                <a:latin typeface="宋体" panose="02010600030101010101" pitchFamily="2" charset="-122"/>
              </a:endParaRPr>
            </a:p>
          </p:txBody>
        </p:sp>
      </p:grp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1817688" y="2738438"/>
            <a:ext cx="3429000" cy="0"/>
          </a:xfrm>
          <a:prstGeom prst="line">
            <a:avLst/>
          </a:prstGeom>
          <a:noFill/>
          <a:ln w="22225">
            <a:solidFill>
              <a:srgbClr val="00FF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1817688" y="2738438"/>
            <a:ext cx="3429000" cy="1981200"/>
          </a:xfrm>
          <a:prstGeom prst="line">
            <a:avLst/>
          </a:prstGeom>
          <a:noFill/>
          <a:ln w="22225">
            <a:solidFill>
              <a:srgbClr val="00FF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1817688" y="2738438"/>
            <a:ext cx="3429000" cy="3429000"/>
          </a:xfrm>
          <a:prstGeom prst="line">
            <a:avLst/>
          </a:prstGeom>
          <a:noFill/>
          <a:ln w="22225">
            <a:solidFill>
              <a:srgbClr val="00FF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 flipV="1">
            <a:off x="1817688" y="2738438"/>
            <a:ext cx="3429000" cy="18288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>
            <a:off x="1817688" y="4567238"/>
            <a:ext cx="3429000" cy="1524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>
            <a:off x="1817688" y="4567238"/>
            <a:ext cx="3429000" cy="16002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 flipV="1">
            <a:off x="1817688" y="2738438"/>
            <a:ext cx="3429000" cy="342900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 flipV="1">
            <a:off x="1817688" y="4719638"/>
            <a:ext cx="3429000" cy="144780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1817688" y="6167438"/>
            <a:ext cx="3429000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468313" y="1128564"/>
            <a:ext cx="8137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dirty="0">
                <a:latin typeface="Times New Roman" panose="02020603050405020304" pitchFamily="18" charset="0"/>
                <a:ea typeface="华文新魏" panose="02010800040101010101" pitchFamily="2" charset="-122"/>
              </a:rPr>
              <a:t>分散质                             分散剂</a:t>
            </a:r>
            <a:endParaRPr kumimoji="1" lang="zh-CN" altLang="en-US" sz="36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29716" name="WordArt 20"/>
          <p:cNvSpPr>
            <a:spLocks noChangeArrowheads="1" noChangeShapeType="1" noTextEdit="1"/>
          </p:cNvSpPr>
          <p:nvPr/>
        </p:nvSpPr>
        <p:spPr bwMode="auto">
          <a:xfrm>
            <a:off x="6372225" y="2276475"/>
            <a:ext cx="720725" cy="8064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lang="zh-CN" altLang="en-US" sz="3600" kern="1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6372225" y="2781300"/>
            <a:ext cx="2627313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   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这运用的是什么分类法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?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能否在这些组合中举些分散系的例子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?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9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9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 animBg="1"/>
      <p:bldP spid="29707" grpId="0" animBg="1"/>
      <p:bldP spid="29708" grpId="0" animBg="1"/>
      <p:bldP spid="29709" grpId="0" animBg="1"/>
      <p:bldP spid="29710" grpId="0" animBg="1"/>
      <p:bldP spid="29711" grpId="0" animBg="1"/>
      <p:bldP spid="29712" grpId="0" animBg="1"/>
      <p:bldP spid="29713" grpId="0" animBg="1"/>
      <p:bldP spid="29714" grpId="0" animBg="1"/>
      <p:bldP spid="29715" grpId="0"/>
      <p:bldP spid="29716" grpId="0" animBg="1"/>
      <p:bldP spid="2971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8001000" y="6046788"/>
            <a:ext cx="6858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b="0"/>
              <a:t>9</a:t>
            </a:r>
            <a:endParaRPr lang="en-US" altLang="zh-CN" b="0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8001000" y="5530850"/>
            <a:ext cx="6858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b="0"/>
              <a:t>8</a:t>
            </a:r>
            <a:endParaRPr lang="en-US" altLang="zh-CN" b="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8001000" y="5024438"/>
            <a:ext cx="68580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b="0"/>
              <a:t>7</a:t>
            </a:r>
            <a:endParaRPr lang="en-US" altLang="zh-CN" b="0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8001000" y="4525963"/>
            <a:ext cx="6858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b="0"/>
              <a:t>6</a:t>
            </a:r>
            <a:endParaRPr lang="en-US" altLang="zh-CN" b="0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8001000" y="4037013"/>
            <a:ext cx="685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b="0"/>
              <a:t>5</a:t>
            </a:r>
            <a:endParaRPr lang="en-US" altLang="zh-CN" b="0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8001000" y="3549650"/>
            <a:ext cx="685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b="0"/>
              <a:t>4</a:t>
            </a:r>
            <a:endParaRPr lang="en-US" altLang="zh-CN" b="0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8001000" y="3062288"/>
            <a:ext cx="6858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b="0"/>
              <a:t>3</a:t>
            </a:r>
            <a:endParaRPr lang="en-US" altLang="zh-CN" b="0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8001000" y="2574925"/>
            <a:ext cx="685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b="0"/>
              <a:t>2</a:t>
            </a:r>
            <a:endParaRPr lang="en-US" altLang="zh-CN" b="0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8001000" y="2087563"/>
            <a:ext cx="6858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b="0"/>
              <a:t>1</a:t>
            </a:r>
            <a:endParaRPr lang="en-US" altLang="zh-CN" b="0"/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3733800" y="6046788"/>
            <a:ext cx="42672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有色玻璃、合金</a:t>
            </a:r>
            <a:endParaRPr lang="zh-CN" altLang="en-US" b="0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2286000" y="6046788"/>
            <a:ext cx="14478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固</a:t>
            </a:r>
            <a:endParaRPr lang="zh-CN" altLang="en-US" b="0"/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457200" y="6046788"/>
            <a:ext cx="18288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固</a:t>
            </a:r>
            <a:endParaRPr lang="zh-CN" altLang="en-US" b="0"/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3203575" y="5530850"/>
            <a:ext cx="547211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珍珠（包藏着水的</a:t>
            </a:r>
            <a:r>
              <a:rPr lang="en-US" altLang="zh-CN" b="0"/>
              <a:t>CaCO</a:t>
            </a:r>
            <a:r>
              <a:rPr lang="en-US" altLang="zh-CN" b="0" baseline="-25000"/>
              <a:t>3</a:t>
            </a:r>
            <a:r>
              <a:rPr lang="zh-CN" altLang="en-US" b="0"/>
              <a:t>）</a:t>
            </a:r>
            <a:endParaRPr lang="zh-CN" altLang="en-US" b="0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2286000" y="5530850"/>
            <a:ext cx="14478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固</a:t>
            </a:r>
            <a:endParaRPr lang="zh-CN" altLang="en-US" b="0"/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457200" y="5530850"/>
            <a:ext cx="18288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液</a:t>
            </a:r>
            <a:endParaRPr lang="zh-CN" altLang="en-US" b="0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3733800" y="5024438"/>
            <a:ext cx="426720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泡沫塑料</a:t>
            </a:r>
            <a:endParaRPr lang="zh-CN" altLang="en-US" b="0"/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2286000" y="5024438"/>
            <a:ext cx="144780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固</a:t>
            </a:r>
            <a:endParaRPr lang="zh-CN" altLang="en-US" b="0"/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457200" y="5024438"/>
            <a:ext cx="182880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气</a:t>
            </a:r>
            <a:endParaRPr lang="zh-CN" altLang="en-US" b="0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3733800" y="4525963"/>
            <a:ext cx="42672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糖水、油漆</a:t>
            </a:r>
            <a:endParaRPr lang="zh-CN" altLang="en-US" b="0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2286000" y="4525963"/>
            <a:ext cx="14478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液</a:t>
            </a:r>
            <a:endParaRPr lang="zh-CN" altLang="en-US" b="0"/>
          </a:p>
        </p:txBody>
      </p:sp>
      <p:sp>
        <p:nvSpPr>
          <p:cNvPr id="33814" name="Rectangle 22"/>
          <p:cNvSpPr>
            <a:spLocks noChangeArrowheads="1"/>
          </p:cNvSpPr>
          <p:nvPr/>
        </p:nvSpPr>
        <p:spPr bwMode="auto">
          <a:xfrm>
            <a:off x="457200" y="4525963"/>
            <a:ext cx="18288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固</a:t>
            </a:r>
            <a:endParaRPr lang="zh-CN" altLang="en-US" b="0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3733800" y="4037013"/>
            <a:ext cx="4267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牛奶、酒精溶液</a:t>
            </a:r>
            <a:endParaRPr lang="zh-CN" altLang="en-US" b="0"/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2286000" y="4037013"/>
            <a:ext cx="1447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液</a:t>
            </a:r>
            <a:endParaRPr lang="zh-CN" altLang="en-US" b="0"/>
          </a:p>
        </p:txBody>
      </p:sp>
      <p:sp>
        <p:nvSpPr>
          <p:cNvPr id="33817" name="Rectangle 25"/>
          <p:cNvSpPr>
            <a:spLocks noChangeArrowheads="1"/>
          </p:cNvSpPr>
          <p:nvPr/>
        </p:nvSpPr>
        <p:spPr bwMode="auto">
          <a:xfrm>
            <a:off x="457200" y="4037013"/>
            <a:ext cx="1828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液</a:t>
            </a:r>
            <a:endParaRPr lang="zh-CN" altLang="en-US" b="0"/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3733800" y="3549650"/>
            <a:ext cx="42672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泡沫</a:t>
            </a:r>
            <a:endParaRPr lang="zh-CN" altLang="en-US" b="0"/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2286000" y="3549650"/>
            <a:ext cx="1447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液</a:t>
            </a:r>
            <a:endParaRPr lang="zh-CN" altLang="en-US" b="0"/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457200" y="3549650"/>
            <a:ext cx="1828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气</a:t>
            </a:r>
            <a:endParaRPr lang="zh-CN" altLang="en-US" b="0"/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3733800" y="3062288"/>
            <a:ext cx="42672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烟灰尘</a:t>
            </a:r>
            <a:endParaRPr lang="zh-CN" altLang="en-US" b="0"/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2286000" y="3062288"/>
            <a:ext cx="14478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气</a:t>
            </a:r>
            <a:endParaRPr lang="zh-CN" altLang="en-US" b="0"/>
          </a:p>
        </p:txBody>
      </p:sp>
      <p:sp>
        <p:nvSpPr>
          <p:cNvPr id="33823" name="Rectangle 31"/>
          <p:cNvSpPr>
            <a:spLocks noChangeArrowheads="1"/>
          </p:cNvSpPr>
          <p:nvPr/>
        </p:nvSpPr>
        <p:spPr bwMode="auto">
          <a:xfrm>
            <a:off x="457200" y="3062288"/>
            <a:ext cx="18288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固</a:t>
            </a:r>
            <a:endParaRPr lang="zh-CN" altLang="en-US" b="0"/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3733800" y="2574925"/>
            <a:ext cx="42672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云、雾</a:t>
            </a:r>
            <a:endParaRPr lang="zh-CN" altLang="en-US" b="0"/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2286000" y="2574925"/>
            <a:ext cx="1447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气</a:t>
            </a:r>
            <a:endParaRPr lang="zh-CN" altLang="en-US" b="0"/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457200" y="2574925"/>
            <a:ext cx="1828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液</a:t>
            </a:r>
            <a:endParaRPr lang="zh-CN" altLang="en-US" b="0"/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3733800" y="2087563"/>
            <a:ext cx="42672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空气</a:t>
            </a:r>
            <a:endParaRPr lang="zh-CN" altLang="en-US" b="0"/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2286000" y="2087563"/>
            <a:ext cx="14478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气</a:t>
            </a:r>
            <a:endParaRPr lang="zh-CN" altLang="en-US" b="0"/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457200" y="2087563"/>
            <a:ext cx="18288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气</a:t>
            </a:r>
            <a:endParaRPr lang="zh-CN" altLang="en-US" b="0"/>
          </a:p>
        </p:txBody>
      </p:sp>
      <p:sp>
        <p:nvSpPr>
          <p:cNvPr id="33830" name="Rectangle 38"/>
          <p:cNvSpPr>
            <a:spLocks noChangeArrowheads="1"/>
          </p:cNvSpPr>
          <p:nvPr/>
        </p:nvSpPr>
        <p:spPr bwMode="auto">
          <a:xfrm>
            <a:off x="3733800" y="1600200"/>
            <a:ext cx="49530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实例</a:t>
            </a:r>
            <a:endParaRPr lang="zh-CN" altLang="en-US" b="0"/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2286000" y="1600200"/>
            <a:ext cx="1447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分散剂</a:t>
            </a:r>
            <a:endParaRPr lang="zh-CN" altLang="en-US" b="0"/>
          </a:p>
        </p:txBody>
      </p:sp>
      <p:sp>
        <p:nvSpPr>
          <p:cNvPr id="33832" name="Rectangle 40"/>
          <p:cNvSpPr>
            <a:spLocks noChangeArrowheads="1"/>
          </p:cNvSpPr>
          <p:nvPr/>
        </p:nvSpPr>
        <p:spPr bwMode="auto">
          <a:xfrm>
            <a:off x="457200" y="1600200"/>
            <a:ext cx="1828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 dirty="0"/>
              <a:t>分散质</a:t>
            </a:r>
            <a:endParaRPr lang="zh-CN" altLang="en-US" b="0" dirty="0"/>
          </a:p>
        </p:txBody>
      </p:sp>
      <p:sp>
        <p:nvSpPr>
          <p:cNvPr id="33833" name="Line 41"/>
          <p:cNvSpPr>
            <a:spLocks noChangeShapeType="1"/>
          </p:cNvSpPr>
          <p:nvPr/>
        </p:nvSpPr>
        <p:spPr bwMode="auto">
          <a:xfrm>
            <a:off x="457200" y="1600200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4" name="Line 42"/>
          <p:cNvSpPr>
            <a:spLocks noChangeShapeType="1"/>
          </p:cNvSpPr>
          <p:nvPr/>
        </p:nvSpPr>
        <p:spPr bwMode="auto">
          <a:xfrm>
            <a:off x="457200" y="2087563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5" name="Line 43"/>
          <p:cNvSpPr>
            <a:spLocks noChangeShapeType="1"/>
          </p:cNvSpPr>
          <p:nvPr/>
        </p:nvSpPr>
        <p:spPr bwMode="auto">
          <a:xfrm>
            <a:off x="457200" y="2574925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6" name="Line 44"/>
          <p:cNvSpPr>
            <a:spLocks noChangeShapeType="1"/>
          </p:cNvSpPr>
          <p:nvPr/>
        </p:nvSpPr>
        <p:spPr bwMode="auto">
          <a:xfrm>
            <a:off x="457200" y="3062288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7" name="Line 45"/>
          <p:cNvSpPr>
            <a:spLocks noChangeShapeType="1"/>
          </p:cNvSpPr>
          <p:nvPr/>
        </p:nvSpPr>
        <p:spPr bwMode="auto">
          <a:xfrm>
            <a:off x="457200" y="3549650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8" name="Line 46"/>
          <p:cNvSpPr>
            <a:spLocks noChangeShapeType="1"/>
          </p:cNvSpPr>
          <p:nvPr/>
        </p:nvSpPr>
        <p:spPr bwMode="auto">
          <a:xfrm>
            <a:off x="457200" y="4037013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9" name="Line 47"/>
          <p:cNvSpPr>
            <a:spLocks noChangeShapeType="1"/>
          </p:cNvSpPr>
          <p:nvPr/>
        </p:nvSpPr>
        <p:spPr bwMode="auto">
          <a:xfrm>
            <a:off x="457200" y="4525963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40" name="Line 48"/>
          <p:cNvSpPr>
            <a:spLocks noChangeShapeType="1"/>
          </p:cNvSpPr>
          <p:nvPr/>
        </p:nvSpPr>
        <p:spPr bwMode="auto">
          <a:xfrm>
            <a:off x="457200" y="5024438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41" name="Line 49"/>
          <p:cNvSpPr>
            <a:spLocks noChangeShapeType="1"/>
          </p:cNvSpPr>
          <p:nvPr/>
        </p:nvSpPr>
        <p:spPr bwMode="auto">
          <a:xfrm>
            <a:off x="457200" y="5530850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42" name="Line 50"/>
          <p:cNvSpPr>
            <a:spLocks noChangeShapeType="1"/>
          </p:cNvSpPr>
          <p:nvPr/>
        </p:nvSpPr>
        <p:spPr bwMode="auto">
          <a:xfrm>
            <a:off x="457200" y="6046788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43" name="Line 51"/>
          <p:cNvSpPr>
            <a:spLocks noChangeShapeType="1"/>
          </p:cNvSpPr>
          <p:nvPr/>
        </p:nvSpPr>
        <p:spPr bwMode="auto">
          <a:xfrm>
            <a:off x="457200" y="6534150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44" name="Line 52"/>
          <p:cNvSpPr>
            <a:spLocks noChangeShapeType="1"/>
          </p:cNvSpPr>
          <p:nvPr/>
        </p:nvSpPr>
        <p:spPr bwMode="auto">
          <a:xfrm>
            <a:off x="457200" y="1600200"/>
            <a:ext cx="0" cy="49339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45" name="Line 53"/>
          <p:cNvSpPr>
            <a:spLocks noChangeShapeType="1"/>
          </p:cNvSpPr>
          <p:nvPr/>
        </p:nvSpPr>
        <p:spPr bwMode="auto">
          <a:xfrm>
            <a:off x="2286000" y="1600200"/>
            <a:ext cx="0" cy="4933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46" name="Line 54"/>
          <p:cNvSpPr>
            <a:spLocks noChangeShapeType="1"/>
          </p:cNvSpPr>
          <p:nvPr/>
        </p:nvSpPr>
        <p:spPr bwMode="auto">
          <a:xfrm>
            <a:off x="3733800" y="1600200"/>
            <a:ext cx="0" cy="4933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47" name="Line 55"/>
          <p:cNvSpPr>
            <a:spLocks noChangeShapeType="1"/>
          </p:cNvSpPr>
          <p:nvPr/>
        </p:nvSpPr>
        <p:spPr bwMode="auto">
          <a:xfrm>
            <a:off x="8686800" y="1600200"/>
            <a:ext cx="0" cy="49339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48" name="Line 56"/>
          <p:cNvSpPr>
            <a:spLocks noChangeShapeType="1"/>
          </p:cNvSpPr>
          <p:nvPr/>
        </p:nvSpPr>
        <p:spPr bwMode="auto">
          <a:xfrm>
            <a:off x="8001000" y="2087563"/>
            <a:ext cx="0" cy="4446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49" name="Text Box 57"/>
          <p:cNvSpPr txBox="1">
            <a:spLocks noChangeArrowheads="1"/>
          </p:cNvSpPr>
          <p:nvPr/>
        </p:nvSpPr>
        <p:spPr bwMode="auto">
          <a:xfrm>
            <a:off x="10795" y="20955"/>
            <a:ext cx="8229600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0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kumimoji="1" lang="en-US" altLang="zh-CN" sz="36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</a:t>
            </a:r>
            <a:r>
              <a:rPr kumimoji="1" lang="en-US" altLang="zh-CN" sz="3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.</a:t>
            </a:r>
            <a:r>
              <a:rPr kumimoji="1" lang="zh-CN" altLang="en-US" sz="3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分类</a:t>
            </a:r>
            <a:endParaRPr kumimoji="1" lang="zh-CN" altLang="en-US" sz="36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7635" y="788035"/>
            <a:ext cx="85725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 dirty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（1）按照分散质或分散剂的状态</a:t>
            </a:r>
            <a:endParaRPr lang="zh-CN" altLang="en-US" sz="3600" b="1" dirty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3" grpId="0"/>
      <p:bldP spid="33806" grpId="0"/>
      <p:bldP spid="33809" grpId="0"/>
      <p:bldP spid="33812" grpId="0"/>
      <p:bldP spid="33815" grpId="0"/>
      <p:bldP spid="33818" grpId="0"/>
      <p:bldP spid="33821" grpId="0"/>
      <p:bldP spid="33824" grpId="0"/>
      <p:bldP spid="338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2" descr="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655269"/>
            <a:ext cx="1618560" cy="2158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8" name="Picture 3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000" y="728717"/>
            <a:ext cx="1726560" cy="21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01" y="728716"/>
            <a:ext cx="1638720" cy="216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5" descr="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281" y="3538452"/>
            <a:ext cx="1736640" cy="230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6" descr="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920" y="3538452"/>
            <a:ext cx="1725120" cy="230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468001" y="2887504"/>
            <a:ext cx="5675040" cy="4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6" rIns="91410" bIns="4570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765" eaLnBrk="1" hangingPunct="1">
              <a:spcBef>
                <a:spcPct val="50000"/>
              </a:spcBef>
              <a:defRPr/>
            </a:pPr>
            <a:r>
              <a:rPr lang="zh-CN" altLang="en-US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鸡蛋清溶液         肥皂水              稀豆浆</a:t>
            </a:r>
            <a:endParaRPr lang="zh-CN" altLang="en-US" smtClean="0">
              <a:solidFill>
                <a:prstClr val="black"/>
              </a:solidFill>
              <a:ea typeface="黑体" panose="02010609060101010101" pitchFamily="49" charset="-122"/>
              <a:cs typeface="+mn-cs"/>
            </a:endParaRP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357120" y="5858535"/>
            <a:ext cx="5785920" cy="4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6" rIns="91410" bIns="4570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765" eaLnBrk="1" hangingPunct="1">
              <a:spcBef>
                <a:spcPct val="50000"/>
              </a:spcBef>
              <a:defRPr/>
            </a:pPr>
            <a:r>
              <a:rPr lang="en-US" altLang="zh-CN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 FeCl</a:t>
            </a:r>
            <a:r>
              <a:rPr lang="en-US" altLang="zh-CN" baseline="-25000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3</a:t>
            </a:r>
            <a:r>
              <a:rPr lang="zh-CN" altLang="en-US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溶液          </a:t>
            </a:r>
            <a:r>
              <a:rPr lang="en-US" altLang="zh-CN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CuSO</a:t>
            </a:r>
            <a:r>
              <a:rPr lang="en-US" altLang="zh-CN" baseline="-25000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4</a:t>
            </a:r>
            <a:r>
              <a:rPr lang="zh-CN" altLang="en-US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溶液          泥水</a:t>
            </a:r>
            <a:endParaRPr lang="zh-CN" altLang="en-US" smtClean="0">
              <a:solidFill>
                <a:prstClr val="black"/>
              </a:solidFill>
              <a:ea typeface="黑体" panose="02010609060101010101" pitchFamily="49" charset="-122"/>
              <a:cs typeface="+mn-cs"/>
            </a:endParaRP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6805440" y="2142946"/>
            <a:ext cx="1909440" cy="12003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0" tIns="45706" rIns="91410" bIns="4570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765" eaLnBrk="1" hangingPunct="1">
              <a:spcBef>
                <a:spcPct val="50000"/>
              </a:spcBef>
              <a:defRPr/>
            </a:pPr>
            <a:r>
              <a:rPr lang="zh-CN" altLang="en-US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请你将这些液体分散系进行分类。</a:t>
            </a:r>
            <a:endParaRPr lang="zh-CN" altLang="en-US" smtClean="0">
              <a:solidFill>
                <a:prstClr val="black"/>
              </a:solidFill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" name="Picture 10" descr="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20" y="3610460"/>
            <a:ext cx="1677600" cy="2158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786721" y="4143316"/>
            <a:ext cx="1909440" cy="12003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0" tIns="45706" rIns="91410" bIns="4570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765" eaLnBrk="1" hangingPunct="1">
              <a:spcBef>
                <a:spcPct val="50000"/>
              </a:spcBef>
              <a:defRPr/>
            </a:pPr>
            <a:r>
              <a:rPr lang="zh-CN" altLang="en-US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标准：分散质粒子的大小（直径）</a:t>
            </a:r>
            <a:endParaRPr lang="zh-CN" altLang="en-US" smtClean="0">
              <a:solidFill>
                <a:prstClr val="black"/>
              </a:solidFill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879840" y="1555363"/>
            <a:ext cx="184670" cy="4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765" eaLnBrk="1" hangingPunct="1">
              <a:defRPr/>
            </a:pPr>
            <a:endParaRPr lang="zh-CN" altLang="en-US" b="1" smtClean="0">
              <a:solidFill>
                <a:srgbClr val="FF8119"/>
              </a:solidFill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50884" name="Group 4"/>
          <p:cNvGraphicFramePr>
            <a:graphicFrameLocks noGrp="1"/>
          </p:cNvGraphicFramePr>
          <p:nvPr/>
        </p:nvGraphicFramePr>
        <p:xfrm>
          <a:off x="995041" y="1396947"/>
          <a:ext cx="7155360" cy="2645560"/>
        </p:xfrm>
        <a:graphic>
          <a:graphicData uri="http://schemas.openxmlformats.org/drawingml/2006/table">
            <a:tbl>
              <a:tblPr/>
              <a:tblGrid>
                <a:gridCol w="3578473"/>
                <a:gridCol w="3576887"/>
              </a:tblGrid>
              <a:tr h="661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rgbClr val="3641AD"/>
                        </a:buClr>
                        <a:buSzPct val="65000"/>
                        <a:buFont typeface="Times" pitchFamily="48" charset="0"/>
                        <a:buNone/>
                        <a:tabLst>
                          <a:tab pos="1314450" algn="l"/>
                        </a:tabLst>
                      </a:pPr>
                      <a:r>
                        <a:rPr kumimoji="0" lang="zh-CN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分散系</a:t>
                      </a:r>
                      <a:endParaRPr kumimoji="0" lang="zh-CN" alt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行楷" panose="02010800040101010101" pitchFamily="2" charset="-122"/>
                        <a:ea typeface="华文行楷" panose="02010800040101010101" pitchFamily="2" charset="-122"/>
                      </a:endParaRPr>
                    </a:p>
                  </a:txBody>
                  <a:tcPr marL="91446" marR="91446" marT="46010" marB="460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rgbClr val="3641AD"/>
                        </a:buClr>
                        <a:buSzPct val="65000"/>
                        <a:buFont typeface="Times" pitchFamily="48" charset="0"/>
                        <a:buNone/>
                        <a:tabLst>
                          <a:tab pos="1314450" algn="l"/>
                        </a:tabLst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分散质粒子大小</a:t>
                      </a:r>
                      <a:endParaRPr kumimoji="0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行楷" panose="02010800040101010101" pitchFamily="2" charset="-122"/>
                        <a:ea typeface="华文行楷" panose="02010800040101010101" pitchFamily="2" charset="-122"/>
                      </a:endParaRPr>
                    </a:p>
                  </a:txBody>
                  <a:tcPr marL="91446" marR="91446" marT="46010" marB="460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rgbClr val="3641AD"/>
                        </a:buClr>
                        <a:buSzPct val="65000"/>
                        <a:buFont typeface="Times" pitchFamily="48" charset="0"/>
                        <a:buNone/>
                        <a:tabLst>
                          <a:tab pos="1314450" algn="l"/>
                        </a:tabLst>
                      </a:pPr>
                      <a:endParaRPr kumimoji="0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行楷" panose="02010800040101010101" pitchFamily="2" charset="-122"/>
                        <a:ea typeface="华文行楷" panose="02010800040101010101" pitchFamily="2" charset="-122"/>
                      </a:endParaRPr>
                    </a:p>
                  </a:txBody>
                  <a:tcPr marL="91446" marR="91446" marT="46010" marB="460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rgbClr val="3641AD"/>
                        </a:buClr>
                        <a:buSzPct val="65000"/>
                        <a:buFont typeface="Times" pitchFamily="48" charset="0"/>
                        <a:buNone/>
                        <a:tabLst>
                          <a:tab pos="1314450" algn="l"/>
                        </a:tabLst>
                      </a:pP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行楷" panose="02010800040101010101" pitchFamily="2" charset="-122"/>
                        <a:ea typeface="华文行楷" panose="02010800040101010101" pitchFamily="2" charset="-122"/>
                      </a:endParaRPr>
                    </a:p>
                  </a:txBody>
                  <a:tcPr marL="91446" marR="91446" marT="46010" marB="460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rgbClr val="3641AD"/>
                        </a:buClr>
                        <a:buSzPct val="65000"/>
                        <a:buFont typeface="Times" pitchFamily="48" charset="0"/>
                        <a:buNone/>
                        <a:tabLst>
                          <a:tab pos="1314450" algn="l"/>
                        </a:tabLst>
                      </a:pP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行楷" panose="02010800040101010101" pitchFamily="2" charset="-122"/>
                        <a:ea typeface="华文行楷" panose="02010800040101010101" pitchFamily="2" charset="-122"/>
                      </a:endParaRPr>
                    </a:p>
                  </a:txBody>
                  <a:tcPr marL="91446" marR="91446" marT="46010" marB="460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rgbClr val="3641AD"/>
                        </a:buClr>
                        <a:buSzPct val="65000"/>
                        <a:buFont typeface="Times" pitchFamily="48" charset="0"/>
                        <a:buNone/>
                        <a:tabLst>
                          <a:tab pos="1314450" algn="l"/>
                        </a:tabLst>
                      </a:pP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行楷" panose="02010800040101010101" pitchFamily="2" charset="-122"/>
                        <a:ea typeface="华文行楷" panose="02010800040101010101" pitchFamily="2" charset="-122"/>
                      </a:endParaRPr>
                    </a:p>
                  </a:txBody>
                  <a:tcPr marL="91446" marR="91446" marT="46010" marB="460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rgbClr val="3641AD"/>
                        </a:buClr>
                        <a:buSzPct val="65000"/>
                        <a:buFont typeface="Times" pitchFamily="48" charset="0"/>
                        <a:buNone/>
                        <a:tabLst>
                          <a:tab pos="1314450" algn="l"/>
                        </a:tabLst>
                      </a:pPr>
                      <a:endParaRPr kumimoji="0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行楷" panose="02010800040101010101" pitchFamily="2" charset="-122"/>
                        <a:ea typeface="华文行楷" panose="02010800040101010101" pitchFamily="2" charset="-122"/>
                      </a:endParaRPr>
                    </a:p>
                  </a:txBody>
                  <a:tcPr marL="91446" marR="91446" marT="46010" marB="460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rgbClr val="3641AD"/>
                        </a:buClr>
                        <a:buSzPct val="65000"/>
                        <a:buFont typeface="Times" pitchFamily="48" charset="0"/>
                        <a:buNone/>
                        <a:tabLst>
                          <a:tab pos="1314450" algn="l"/>
                        </a:tabLst>
                      </a:pP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行楷" panose="02010800040101010101" pitchFamily="2" charset="-122"/>
                        <a:ea typeface="华文行楷" panose="02010800040101010101" pitchFamily="2" charset="-122"/>
                      </a:endParaRPr>
                    </a:p>
                  </a:txBody>
                  <a:tcPr marL="91446" marR="91446" marT="46010" marB="460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21"/>
          <p:cNvGrpSpPr/>
          <p:nvPr/>
        </p:nvGrpSpPr>
        <p:grpSpPr bwMode="auto">
          <a:xfrm>
            <a:off x="1654561" y="4291651"/>
            <a:ext cx="5836320" cy="1637452"/>
            <a:chOff x="657" y="1069"/>
            <a:chExt cx="3538" cy="1032"/>
          </a:xfrm>
        </p:grpSpPr>
        <p:sp>
          <p:nvSpPr>
            <p:cNvPr id="36885" name="Rectangle 22"/>
            <p:cNvSpPr>
              <a:spLocks noChangeArrowheads="1"/>
            </p:cNvSpPr>
            <p:nvPr/>
          </p:nvSpPr>
          <p:spPr bwMode="auto">
            <a:xfrm>
              <a:off x="884" y="1069"/>
              <a:ext cx="6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r>
                <a:rPr lang="zh-CN" altLang="en-US" sz="3200" b="1">
                  <a:solidFill>
                    <a:srgbClr val="00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溶液</a:t>
              </a:r>
              <a:endPara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6886" name="Rectangle 23"/>
            <p:cNvSpPr>
              <a:spLocks noChangeArrowheads="1"/>
            </p:cNvSpPr>
            <p:nvPr/>
          </p:nvSpPr>
          <p:spPr bwMode="auto">
            <a:xfrm>
              <a:off x="3341" y="1071"/>
              <a:ext cx="6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r>
                <a:rPr lang="zh-CN" altLang="en-US" sz="3200" b="1">
                  <a:solidFill>
                    <a:srgbClr val="00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浊液</a:t>
              </a:r>
              <a:endPara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pSp>
          <p:nvGrpSpPr>
            <p:cNvPr id="36887" name="Group 24"/>
            <p:cNvGrpSpPr/>
            <p:nvPr/>
          </p:nvGrpSpPr>
          <p:grpSpPr bwMode="auto">
            <a:xfrm>
              <a:off x="657" y="1429"/>
              <a:ext cx="3538" cy="672"/>
              <a:chOff x="657" y="1429"/>
              <a:chExt cx="3538" cy="672"/>
            </a:xfrm>
          </p:grpSpPr>
          <p:sp>
            <p:nvSpPr>
              <p:cNvPr id="3" name="Rectangle 25"/>
              <p:cNvSpPr>
                <a:spLocks noChangeArrowheads="1"/>
              </p:cNvSpPr>
              <p:nvPr/>
            </p:nvSpPr>
            <p:spPr bwMode="auto">
              <a:xfrm>
                <a:off x="1610" y="1668"/>
                <a:ext cx="549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3765">
                  <a:defRPr/>
                </a:pPr>
                <a:r>
                  <a:rPr kumimoji="1" lang="en-US" altLang="zh-CN" sz="320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1nm</a:t>
                </a:r>
                <a:endParaRPr kumimoji="1" lang="en-US" altLang="zh-CN" sz="32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" name="Rectangle 26"/>
              <p:cNvSpPr>
                <a:spLocks noChangeArrowheads="1"/>
              </p:cNvSpPr>
              <p:nvPr/>
            </p:nvSpPr>
            <p:spPr bwMode="auto">
              <a:xfrm>
                <a:off x="2698" y="1735"/>
                <a:ext cx="998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defTabSz="913765">
                  <a:defRPr/>
                </a:pPr>
                <a:r>
                  <a:rPr kumimoji="1" lang="en-US" altLang="zh-CN" sz="320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100nm </a:t>
                </a:r>
                <a:endParaRPr kumimoji="1" lang="en-US" altLang="zh-CN" sz="32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6890" name="Group 27"/>
              <p:cNvGrpSpPr/>
              <p:nvPr/>
            </p:nvGrpSpPr>
            <p:grpSpPr bwMode="auto">
              <a:xfrm>
                <a:off x="657" y="1429"/>
                <a:ext cx="3538" cy="408"/>
                <a:chOff x="657" y="1429"/>
                <a:chExt cx="3538" cy="408"/>
              </a:xfrm>
            </p:grpSpPr>
            <p:grpSp>
              <p:nvGrpSpPr>
                <p:cNvPr id="36891" name="Group 28"/>
                <p:cNvGrpSpPr/>
                <p:nvPr/>
              </p:nvGrpSpPr>
              <p:grpSpPr bwMode="auto">
                <a:xfrm>
                  <a:off x="657" y="1429"/>
                  <a:ext cx="3538" cy="408"/>
                  <a:chOff x="657" y="1429"/>
                  <a:chExt cx="3538" cy="408"/>
                </a:xfrm>
              </p:grpSpPr>
              <p:sp>
                <p:nvSpPr>
                  <p:cNvPr id="36902" name="AutoShape 29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222" y="-136"/>
                    <a:ext cx="408" cy="3538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6618 w 21600"/>
                      <a:gd name="T13" fmla="*/ 6618 h 21600"/>
                      <a:gd name="T14" fmla="*/ 14982 w 21600"/>
                      <a:gd name="T15" fmla="*/ 14982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9635" y="21600"/>
                        </a:lnTo>
                        <a:lnTo>
                          <a:pt x="11965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3765">
                      <a:defRPr/>
                    </a:pPr>
                    <a:endParaRPr lang="zh-CN" altLang="en-US" sz="2400">
                      <a:solidFill>
                        <a:prstClr val="black"/>
                      </a:solidFill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36903" name="AutoShape 30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354" y="1043"/>
                    <a:ext cx="292" cy="118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2875 w 21600"/>
                      <a:gd name="T13" fmla="*/ 2874 h 21600"/>
                      <a:gd name="T14" fmla="*/ 18725 w 21600"/>
                      <a:gd name="T15" fmla="*/ 18726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2137" y="21600"/>
                        </a:lnTo>
                        <a:lnTo>
                          <a:pt x="19463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3765">
                      <a:defRPr/>
                    </a:pPr>
                    <a:endParaRPr lang="zh-CN" altLang="en-US" sz="2400">
                      <a:solidFill>
                        <a:prstClr val="black"/>
                      </a:solidFill>
                      <a:ea typeface="黑体" panose="02010609060101010101" pitchFamily="49" charset="-122"/>
                    </a:endParaRPr>
                  </a:p>
                </p:txBody>
              </p:sp>
            </p:grpSp>
            <p:sp>
              <p:nvSpPr>
                <p:cNvPr id="36901" name="AutoShape 31"/>
                <p:cNvSpPr>
                  <a:spLocks noChangeArrowheads="1"/>
                </p:cNvSpPr>
                <p:nvPr/>
              </p:nvSpPr>
              <p:spPr bwMode="auto">
                <a:xfrm rot="5400000">
                  <a:off x="1174" y="1007"/>
                  <a:ext cx="227" cy="126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263 w 21600"/>
                    <a:gd name="T13" fmla="*/ 4224 h 21600"/>
                    <a:gd name="T14" fmla="*/ 17337 w 21600"/>
                    <a:gd name="T15" fmla="*/ 17376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4831" y="21600"/>
                      </a:lnTo>
                      <a:lnTo>
                        <a:pt x="16769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3765">
                    <a:defRPr/>
                  </a:pPr>
                  <a:endParaRPr lang="zh-CN" altLang="en-US" sz="2400">
                    <a:solidFill>
                      <a:prstClr val="black"/>
                    </a:solidFill>
                    <a:ea typeface="黑体" panose="02010609060101010101" pitchFamily="49" charset="-122"/>
                  </a:endParaRPr>
                </a:p>
              </p:txBody>
            </p:sp>
          </p:grpSp>
        </p:grpSp>
      </p:grpSp>
      <p:sp>
        <p:nvSpPr>
          <p:cNvPr id="250912" name="Rectangle 32"/>
          <p:cNvSpPr>
            <a:spLocks noChangeArrowheads="1"/>
          </p:cNvSpPr>
          <p:nvPr/>
        </p:nvSpPr>
        <p:spPr bwMode="auto">
          <a:xfrm>
            <a:off x="4050721" y="4272930"/>
            <a:ext cx="1020960" cy="58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6" rIns="91410" bIns="45706">
            <a:spAutoFit/>
          </a:bodyPr>
          <a:lstStyle>
            <a:lvl1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胶体</a:t>
            </a:r>
            <a:endParaRPr lang="zh-CN" altLang="en-US" sz="3200" b="1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6" name="Group 36"/>
          <p:cNvGrpSpPr/>
          <p:nvPr/>
        </p:nvGrpSpPr>
        <p:grpSpPr bwMode="auto">
          <a:xfrm>
            <a:off x="1507681" y="2125664"/>
            <a:ext cx="1101600" cy="1957166"/>
            <a:chOff x="950" y="1339"/>
            <a:chExt cx="694" cy="1233"/>
          </a:xfrm>
        </p:grpSpPr>
        <p:sp>
          <p:nvSpPr>
            <p:cNvPr id="36897" name="Text Box 33"/>
            <p:cNvSpPr txBox="1">
              <a:spLocks noChangeArrowheads="1"/>
            </p:cNvSpPr>
            <p:nvPr/>
          </p:nvSpPr>
          <p:spPr bwMode="auto">
            <a:xfrm>
              <a:off x="950" y="1339"/>
              <a:ext cx="694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171450" indent="-171450"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r>
                <a:rPr lang="zh-CN" altLang="en-US" sz="3600" b="1">
                  <a:solidFill>
                    <a:srgbClr val="00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溶液</a:t>
              </a:r>
              <a:endParaRPr lang="zh-CN" altLang="en-US" sz="3600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36898" name="Text Box 34"/>
            <p:cNvSpPr txBox="1">
              <a:spLocks noChangeArrowheads="1"/>
            </p:cNvSpPr>
            <p:nvPr/>
          </p:nvSpPr>
          <p:spPr bwMode="auto">
            <a:xfrm>
              <a:off x="950" y="1753"/>
              <a:ext cx="694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171450" indent="-171450"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r>
                <a:rPr lang="zh-CN" altLang="en-US" sz="3600" b="1">
                  <a:solidFill>
                    <a:srgbClr val="00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浊液</a:t>
              </a:r>
              <a:endParaRPr lang="zh-CN" altLang="en-US" sz="3600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36899" name="Text Box 35"/>
            <p:cNvSpPr txBox="1">
              <a:spLocks noChangeArrowheads="1"/>
            </p:cNvSpPr>
            <p:nvPr/>
          </p:nvSpPr>
          <p:spPr bwMode="auto">
            <a:xfrm>
              <a:off x="950" y="2167"/>
              <a:ext cx="694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171450" indent="-171450"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r>
                <a:rPr lang="zh-CN" altLang="en-US" sz="3600" b="1">
                  <a:solidFill>
                    <a:srgbClr val="00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胶体</a:t>
              </a:r>
              <a:endParaRPr lang="zh-CN" altLang="en-US" sz="3600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50917" name="Text Box 37"/>
          <p:cNvSpPr txBox="1">
            <a:spLocks noChangeArrowheads="1"/>
          </p:cNvSpPr>
          <p:nvPr/>
        </p:nvSpPr>
        <p:spPr bwMode="auto">
          <a:xfrm>
            <a:off x="5595840" y="2125663"/>
            <a:ext cx="1608480" cy="650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765" eaLnBrk="1" hangingPunct="1">
              <a:defRPr/>
            </a:pPr>
            <a:r>
              <a:rPr lang="zh-CN" altLang="en-US" sz="3600" b="1">
                <a:solidFill>
                  <a:prstClr val="black"/>
                </a:solidFill>
                <a:ea typeface="宋体" panose="02010600030101010101" pitchFamily="2" charset="-122"/>
              </a:rPr>
              <a:t>＜</a:t>
            </a:r>
            <a:r>
              <a:rPr lang="en-US" altLang="zh-CN" sz="3600" b="1">
                <a:solidFill>
                  <a:prstClr val="black"/>
                </a:solidFill>
                <a:ea typeface="宋体" panose="02010600030101010101" pitchFamily="2" charset="-122"/>
              </a:rPr>
              <a:t>1nm</a:t>
            </a:r>
            <a:endParaRPr lang="en-US" altLang="zh-CN" sz="3600" b="1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250918" name="Text Box 38"/>
          <p:cNvSpPr txBox="1">
            <a:spLocks noChangeArrowheads="1"/>
          </p:cNvSpPr>
          <p:nvPr/>
        </p:nvSpPr>
        <p:spPr bwMode="auto">
          <a:xfrm>
            <a:off x="5342400" y="2786693"/>
            <a:ext cx="2125440" cy="649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765" eaLnBrk="1" hangingPunct="1">
              <a:defRPr/>
            </a:pPr>
            <a:r>
              <a:rPr lang="zh-CN" altLang="en-US" sz="3600" b="1">
                <a:solidFill>
                  <a:prstClr val="black"/>
                </a:solidFill>
                <a:ea typeface="宋体" panose="02010600030101010101" pitchFamily="2" charset="-122"/>
              </a:rPr>
              <a:t>＞</a:t>
            </a:r>
            <a:r>
              <a:rPr lang="en-US" altLang="zh-CN" sz="3600" b="1">
                <a:solidFill>
                  <a:prstClr val="black"/>
                </a:solidFill>
                <a:ea typeface="宋体" panose="02010600030101010101" pitchFamily="2" charset="-122"/>
              </a:rPr>
              <a:t>100nm</a:t>
            </a:r>
            <a:endParaRPr lang="en-US" altLang="zh-CN" sz="3600" b="1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250919" name="Text Box 39"/>
          <p:cNvSpPr txBox="1">
            <a:spLocks noChangeArrowheads="1"/>
          </p:cNvSpPr>
          <p:nvPr/>
        </p:nvSpPr>
        <p:spPr bwMode="auto">
          <a:xfrm>
            <a:off x="5214240" y="3392996"/>
            <a:ext cx="2384640" cy="650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765" eaLnBrk="1" hangingPunct="1">
              <a:defRPr/>
            </a:pPr>
            <a:r>
              <a:rPr lang="en-US" altLang="zh-CN" sz="3600" b="1">
                <a:solidFill>
                  <a:srgbClr val="464646"/>
                </a:solidFill>
                <a:ea typeface="宋体" panose="02010600030101010101" pitchFamily="2" charset="-122"/>
              </a:rPr>
              <a:t>1</a:t>
            </a:r>
            <a:r>
              <a:rPr lang="zh-CN" altLang="en-US" sz="3600" b="1">
                <a:solidFill>
                  <a:srgbClr val="464646"/>
                </a:solidFill>
                <a:ea typeface="宋体" panose="02010600030101010101" pitchFamily="2" charset="-122"/>
              </a:rPr>
              <a:t>～</a:t>
            </a:r>
            <a:r>
              <a:rPr lang="en-US" altLang="zh-CN" sz="3600" b="1">
                <a:solidFill>
                  <a:srgbClr val="464646"/>
                </a:solidFill>
                <a:ea typeface="宋体" panose="02010600030101010101" pitchFamily="2" charset="-122"/>
              </a:rPr>
              <a:t>100nm</a:t>
            </a:r>
            <a:endParaRPr lang="en-US" altLang="zh-CN" sz="3600" b="1">
              <a:solidFill>
                <a:srgbClr val="464646"/>
              </a:solidFill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304" y="182881"/>
            <a:ext cx="906869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）当分散剂是水或其他液体时，按分散质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粒子大小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5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5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5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0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0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0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0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0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0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0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0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0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0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0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0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0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12" grpId="0"/>
      <p:bldP spid="250917" grpId="0"/>
      <p:bldP spid="2509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8662">
            <a:off x="4042186" y="134949"/>
            <a:ext cx="1604738" cy="3767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C:\Users\USER\AppData\Roaming\Tencent\Users\370735485\QQ\WinTemp\RichOle\QQ(H9]21NTVU4`FAW2Q$PR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4" y="0"/>
            <a:ext cx="36576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USER\AppData\Roaming\Tencent\Users\370735485\QQ\WinTemp\RichOle\Y_((F3F93@4)59M%HI$N[H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963" y="14121"/>
            <a:ext cx="2871787" cy="298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USER\AppData\Roaming\Tencent\Users\370735485\QQ\WinTemp\RichOle\RL($C8034OFW`1FU`(NU`(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0235">
            <a:off x="290457" y="3114677"/>
            <a:ext cx="4554099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24661">
            <a:off x="5624657" y="2575858"/>
            <a:ext cx="2077681" cy="3733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6629400" y="5661025"/>
            <a:ext cx="2514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4267200" y="5661025"/>
            <a:ext cx="2362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133600" y="5661025"/>
            <a:ext cx="2133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215900" y="5661025"/>
            <a:ext cx="22685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能否透过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半透膜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6629400" y="4714875"/>
            <a:ext cx="2514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4267200" y="4714875"/>
            <a:ext cx="2362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2133600" y="4714875"/>
            <a:ext cx="2133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4714875"/>
            <a:ext cx="27003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能否透过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滤纸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6629400" y="4149725"/>
            <a:ext cx="25146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不稳定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4267200" y="4149725"/>
            <a:ext cx="23622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较稳定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133600" y="4149725"/>
            <a:ext cx="21336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稳定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501650" y="4149725"/>
            <a:ext cx="163195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稳定性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6480175" y="3630613"/>
            <a:ext cx="2771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不均一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不透明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4267200" y="3630613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均一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透明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2133600" y="3630613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均一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透明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501650" y="3630613"/>
            <a:ext cx="163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外观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0" y="3630613"/>
            <a:ext cx="501650" cy="297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None/>
            </a:pP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None/>
            </a:pP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质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6629400" y="2684463"/>
            <a:ext cx="2514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巨大数目分子集合体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3883025" y="2684463"/>
            <a:ext cx="31369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许多分子集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合体或高分子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2133600" y="2684463"/>
            <a:ext cx="2133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分子或离子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0" y="2684463"/>
            <a:ext cx="2133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分散质粒子的组成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6629400" y="1738313"/>
            <a:ext cx="2514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&gt;100nm</a:t>
            </a:r>
            <a:endParaRPr lang="en-US" altLang="zh-C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4267200" y="1738313"/>
            <a:ext cx="2362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3000">
                <a:latin typeface="Times New Roman" panose="02020603050405020304" pitchFamily="18" charset="0"/>
                <a:cs typeface="Times New Roman" panose="02020603050405020304" pitchFamily="18" charset="0"/>
              </a:rPr>
              <a:t>1nm~100nm</a:t>
            </a:r>
            <a:endParaRPr lang="en-US" altLang="zh-CN" sz="4400"/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2133600" y="1738313"/>
            <a:ext cx="2133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marL="342900" indent="-342900" algn="ctr">
              <a:spcBef>
                <a:spcPct val="0"/>
              </a:spcBef>
            </a:pP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&lt;1nm</a:t>
            </a:r>
            <a:endParaRPr lang="en-US" altLang="zh-CN" sz="3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890" name="Rectangle 26"/>
          <p:cNvSpPr>
            <a:spLocks noChangeArrowheads="1"/>
          </p:cNvSpPr>
          <p:nvPr/>
        </p:nvSpPr>
        <p:spPr bwMode="auto">
          <a:xfrm>
            <a:off x="0" y="1738313"/>
            <a:ext cx="2133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分散质粒子的直径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6629400" y="121920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浊液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4267200" y="121920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胶体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93" name="Rectangle 29"/>
          <p:cNvSpPr>
            <a:spLocks noChangeArrowheads="1"/>
          </p:cNvSpPr>
          <p:nvPr/>
        </p:nvSpPr>
        <p:spPr bwMode="auto">
          <a:xfrm>
            <a:off x="2133600" y="12192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溶液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0" y="12192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分散系</a:t>
            </a:r>
            <a:endParaRPr lang="zh-CN" altLang="en-US" sz="4400" b="1" dirty="0"/>
          </a:p>
        </p:txBody>
      </p:sp>
      <p:sp>
        <p:nvSpPr>
          <p:cNvPr id="36895" name="Line 31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6896" name="Line 32"/>
          <p:cNvSpPr>
            <a:spLocks noChangeShapeType="1"/>
          </p:cNvSpPr>
          <p:nvPr/>
        </p:nvSpPr>
        <p:spPr bwMode="auto">
          <a:xfrm>
            <a:off x="0" y="6607175"/>
            <a:ext cx="91440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6897" name="Line 33"/>
          <p:cNvSpPr>
            <a:spLocks noChangeShapeType="1"/>
          </p:cNvSpPr>
          <p:nvPr/>
        </p:nvSpPr>
        <p:spPr bwMode="auto">
          <a:xfrm>
            <a:off x="0" y="1219200"/>
            <a:ext cx="0" cy="53879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6898" name="Line 34"/>
          <p:cNvSpPr>
            <a:spLocks noChangeShapeType="1"/>
          </p:cNvSpPr>
          <p:nvPr/>
        </p:nvSpPr>
        <p:spPr bwMode="auto">
          <a:xfrm>
            <a:off x="9144000" y="1219200"/>
            <a:ext cx="0" cy="53879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6899" name="Line 35"/>
          <p:cNvSpPr>
            <a:spLocks noChangeShapeType="1"/>
          </p:cNvSpPr>
          <p:nvPr/>
        </p:nvSpPr>
        <p:spPr bwMode="auto">
          <a:xfrm>
            <a:off x="0" y="1738313"/>
            <a:ext cx="91440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6900" name="Line 36"/>
          <p:cNvSpPr>
            <a:spLocks noChangeShapeType="1"/>
          </p:cNvSpPr>
          <p:nvPr/>
        </p:nvSpPr>
        <p:spPr bwMode="auto">
          <a:xfrm>
            <a:off x="2133600" y="1219200"/>
            <a:ext cx="0" cy="53879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6901" name="Line 37"/>
          <p:cNvSpPr>
            <a:spLocks noChangeShapeType="1"/>
          </p:cNvSpPr>
          <p:nvPr/>
        </p:nvSpPr>
        <p:spPr bwMode="auto">
          <a:xfrm>
            <a:off x="4267200" y="1219200"/>
            <a:ext cx="0" cy="53879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6902" name="Line 38"/>
          <p:cNvSpPr>
            <a:spLocks noChangeShapeType="1"/>
          </p:cNvSpPr>
          <p:nvPr/>
        </p:nvSpPr>
        <p:spPr bwMode="auto">
          <a:xfrm>
            <a:off x="6629400" y="1219200"/>
            <a:ext cx="0" cy="53879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6903" name="Line 39"/>
          <p:cNvSpPr>
            <a:spLocks noChangeShapeType="1"/>
          </p:cNvSpPr>
          <p:nvPr/>
        </p:nvSpPr>
        <p:spPr bwMode="auto">
          <a:xfrm>
            <a:off x="0" y="2684463"/>
            <a:ext cx="91440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6904" name="Line 40"/>
          <p:cNvSpPr>
            <a:spLocks noChangeShapeType="1"/>
          </p:cNvSpPr>
          <p:nvPr/>
        </p:nvSpPr>
        <p:spPr bwMode="auto">
          <a:xfrm>
            <a:off x="0" y="3630613"/>
            <a:ext cx="91440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6905" name="Line 41"/>
          <p:cNvSpPr>
            <a:spLocks noChangeShapeType="1"/>
          </p:cNvSpPr>
          <p:nvPr/>
        </p:nvSpPr>
        <p:spPr bwMode="auto">
          <a:xfrm>
            <a:off x="501650" y="3630613"/>
            <a:ext cx="0" cy="2976562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6906" name="Line 42"/>
          <p:cNvSpPr>
            <a:spLocks noChangeShapeType="1"/>
          </p:cNvSpPr>
          <p:nvPr/>
        </p:nvSpPr>
        <p:spPr bwMode="auto">
          <a:xfrm>
            <a:off x="501650" y="4149725"/>
            <a:ext cx="86423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6907" name="Line 43"/>
          <p:cNvSpPr>
            <a:spLocks noChangeShapeType="1"/>
          </p:cNvSpPr>
          <p:nvPr/>
        </p:nvSpPr>
        <p:spPr bwMode="auto">
          <a:xfrm>
            <a:off x="501650" y="4714875"/>
            <a:ext cx="86423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6908" name="Line 44"/>
          <p:cNvSpPr>
            <a:spLocks noChangeShapeType="1"/>
          </p:cNvSpPr>
          <p:nvPr/>
        </p:nvSpPr>
        <p:spPr bwMode="auto">
          <a:xfrm>
            <a:off x="501650" y="5661025"/>
            <a:ext cx="86423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6909" name="Rectangle 45"/>
          <p:cNvSpPr>
            <a:spLocks noChangeArrowheads="1"/>
          </p:cNvSpPr>
          <p:nvPr/>
        </p:nvSpPr>
        <p:spPr bwMode="auto">
          <a:xfrm>
            <a:off x="215265" y="228600"/>
            <a:ext cx="8928735" cy="80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几种类型分散系的组成及其特征 </a:t>
            </a:r>
            <a:endParaRPr lang="zh-CN" altLang="en-US" b="0">
              <a:solidFill>
                <a:srgbClr val="FF0066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ldLvl="0" animBg="1"/>
      <p:bldP spid="36867" grpId="0" bldLvl="0" animBg="1"/>
      <p:bldP spid="36868" grpId="0" bldLvl="0" animBg="1"/>
      <p:bldP spid="36870" grpId="0" bldLvl="0" animBg="1"/>
      <p:bldP spid="36871" grpId="0" bldLvl="0" animBg="1"/>
      <p:bldP spid="36872" grpId="0" bldLvl="0" animBg="1"/>
      <p:bldP spid="36874" grpId="0" bldLvl="0" animBg="1"/>
      <p:bldP spid="36875" grpId="0" bldLvl="0" animBg="1"/>
      <p:bldP spid="36876" grpId="0" bldLvl="0" animBg="1"/>
      <p:bldP spid="36878" grpId="0" bldLvl="0" animBg="1"/>
      <p:bldP spid="36879" grpId="0" bldLvl="0" animBg="1"/>
      <p:bldP spid="36880" grpId="0" bldLvl="0" animBg="1"/>
      <p:bldP spid="36883" grpId="0" bldLvl="0" animBg="1"/>
      <p:bldP spid="36884" grpId="0" bldLvl="0" animBg="1"/>
      <p:bldP spid="36885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ChangeArrowheads="1"/>
          </p:cNvSpPr>
          <p:nvPr/>
        </p:nvSpPr>
        <p:spPr bwMode="auto">
          <a:xfrm>
            <a:off x="540000" y="941859"/>
            <a:ext cx="8064000" cy="3970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6" rIns="91410" bIns="45706">
            <a:spAutoFit/>
          </a:bodyPr>
          <a:lstStyle>
            <a:lvl1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． 溶液、胶体和浊液这三种分散系的根本区别是 （　　）　　　　　　　　　　　　　</a:t>
            </a:r>
            <a:endParaRPr lang="zh-CN" altLang="en-US" sz="2800" b="1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　　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A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．是否为大量分子或离子的 集合体</a:t>
            </a:r>
            <a:endParaRPr lang="zh-CN" altLang="en-US" sz="2800" b="1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　　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B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．分散质微粒直径的大小</a:t>
            </a:r>
            <a:endParaRPr lang="zh-CN" altLang="en-US" sz="2800" b="1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　　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C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．能否透过滤纸</a:t>
            </a:r>
            <a:endParaRPr lang="zh-CN" altLang="en-US" sz="2800" b="1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　　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D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．是否均一、稳定、透明</a:t>
            </a:r>
            <a:endParaRPr lang="zh-CN" altLang="en-US" sz="2800" b="1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210947" name="Text Box 3"/>
          <p:cNvSpPr txBox="1">
            <a:spLocks noChangeArrowheads="1"/>
          </p:cNvSpPr>
          <p:nvPr/>
        </p:nvSpPr>
        <p:spPr bwMode="auto">
          <a:xfrm>
            <a:off x="1071360" y="1584167"/>
            <a:ext cx="682560" cy="701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6" rIns="91410" bIns="4570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765" eaLnBrk="1" hangingPunct="1">
              <a:defRPr/>
            </a:pPr>
            <a:r>
              <a:rPr lang="en-US" altLang="zh-CN" sz="4000" b="1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  <a:endParaRPr lang="en-US" altLang="zh-CN" sz="4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7891" name="WordArt 4"/>
          <p:cNvSpPr>
            <a:spLocks noChangeArrowheads="1" noChangeShapeType="1" noTextEdit="1"/>
          </p:cNvSpPr>
          <p:nvPr/>
        </p:nvSpPr>
        <p:spPr bwMode="auto">
          <a:xfrm>
            <a:off x="0" y="0"/>
            <a:ext cx="2086560" cy="1071472"/>
          </a:xfrm>
          <a:prstGeom prst="rect">
            <a:avLst/>
          </a:prstGeom>
        </p:spPr>
        <p:txBody>
          <a:bodyPr wrap="none" lIns="82945" tIns="41473" rIns="82945" bIns="41473" fromWordArt="1">
            <a:prstTxWarp prst="textSlantUp">
              <a:avLst>
                <a:gd name="adj" fmla="val 32056"/>
              </a:avLst>
            </a:prstTxWarp>
          </a:bodyPr>
          <a:lstStyle/>
          <a:p>
            <a:r>
              <a:rPr lang="zh-CN" altLang="en-US" sz="5400" b="1" kern="10">
                <a:ln w="9525">
                  <a:solidFill>
                    <a:srgbClr val="CC99FF"/>
                  </a:solidFill>
                  <a:rou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练习：</a:t>
            </a:r>
            <a:endParaRPr lang="zh-CN" altLang="en-US" sz="5400" b="1" kern="10">
              <a:ln w="9525">
                <a:solidFill>
                  <a:srgbClr val="CC99FF"/>
                </a:solidFill>
                <a:rou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122555" y="5396865"/>
            <a:ext cx="8899525" cy="51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6" rIns="91410" bIns="45706">
            <a:spAutoFit/>
          </a:bodyPr>
          <a:lstStyle>
            <a:lvl1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分散质粒子的大小是胶体区别于溶液、浊液的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本质特征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8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1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6" grpId="0"/>
      <p:bldP spid="210947" grpId="0"/>
      <p:bldP spid="21094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05" name="Text Box 17"/>
          <p:cNvSpPr txBox="1">
            <a:spLocks noChangeArrowheads="1"/>
          </p:cNvSpPr>
          <p:nvPr/>
        </p:nvSpPr>
        <p:spPr bwMode="auto">
          <a:xfrm>
            <a:off x="188966" y="701313"/>
            <a:ext cx="1713230" cy="638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>
            <a:lvl1pPr marL="171450" indent="-171450"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r>
              <a:rPr lang="en-US" altLang="zh-CN" sz="3200" b="1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3200" b="1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sz="3600" b="1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概念</a:t>
            </a:r>
            <a:endParaRPr lang="zh-CN" altLang="en-US" sz="3600" b="1">
              <a:solidFill>
                <a:srgbClr val="0033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2706" name="Text Box 18"/>
          <p:cNvSpPr txBox="1">
            <a:spLocks noChangeArrowheads="1"/>
          </p:cNvSpPr>
          <p:nvPr/>
        </p:nvSpPr>
        <p:spPr bwMode="auto">
          <a:xfrm>
            <a:off x="200660" y="1263650"/>
            <a:ext cx="881888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6" rIns="91410" bIns="45706">
            <a:spAutoFit/>
          </a:bodyPr>
          <a:lstStyle>
            <a:lvl1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r>
              <a:rPr lang="zh-CN" altLang="en-US" sz="32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胶体是指分散质粒子的直径在</a:t>
            </a:r>
            <a:r>
              <a:rPr lang="en-US" altLang="zh-CN" sz="32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32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－</a:t>
            </a:r>
            <a:r>
              <a:rPr lang="en-US" altLang="zh-CN" sz="32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100nm</a:t>
            </a:r>
            <a:r>
              <a:rPr lang="zh-CN" altLang="en-US" sz="32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的分散系</a:t>
            </a:r>
            <a:endParaRPr lang="zh-CN" altLang="en-US" sz="32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4345" name="组合 14344"/>
          <p:cNvGrpSpPr/>
          <p:nvPr/>
        </p:nvGrpSpPr>
        <p:grpSpPr>
          <a:xfrm>
            <a:off x="268605" y="4600575"/>
            <a:ext cx="7962900" cy="790575"/>
            <a:chOff x="319" y="1979"/>
            <a:chExt cx="5016" cy="498"/>
          </a:xfrm>
        </p:grpSpPr>
        <p:grpSp>
          <p:nvGrpSpPr>
            <p:cNvPr id="14346" name="组合 14345"/>
            <p:cNvGrpSpPr/>
            <p:nvPr/>
          </p:nvGrpSpPr>
          <p:grpSpPr>
            <a:xfrm>
              <a:off x="319" y="2112"/>
              <a:ext cx="5016" cy="365"/>
              <a:chOff x="192" y="1680"/>
              <a:chExt cx="5338" cy="239"/>
            </a:xfrm>
          </p:grpSpPr>
          <p:sp>
            <p:nvSpPr>
              <p:cNvPr id="14347" name="矩形 14346"/>
              <p:cNvSpPr/>
              <p:nvPr/>
            </p:nvSpPr>
            <p:spPr>
              <a:xfrm>
                <a:off x="192" y="1680"/>
                <a:ext cx="5338" cy="23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lvl="0" eaLnBrk="0" hangingPunct="0">
                  <a:buClr>
                    <a:srgbClr val="000000"/>
                  </a:buClr>
                </a:pPr>
                <a:r>
                  <a:rPr lang="en-US" altLang="zh-CN" sz="3200" b="1">
                    <a:latin typeface="方正超粗黑简体" pitchFamily="2" charset="-122"/>
                    <a:ea typeface="方正超粗黑简体" pitchFamily="2" charset="-122"/>
                  </a:rPr>
                  <a:t> FeCl</a:t>
                </a:r>
                <a:r>
                  <a:rPr lang="en-US" altLang="zh-CN" sz="2400" b="1">
                    <a:latin typeface="方正超粗黑简体" pitchFamily="2" charset="-122"/>
                    <a:ea typeface="方正超粗黑简体" pitchFamily="2" charset="-122"/>
                  </a:rPr>
                  <a:t>3</a:t>
                </a:r>
                <a:r>
                  <a:rPr lang="en-US" altLang="zh-CN" sz="3200" b="1">
                    <a:latin typeface="方正超粗黑简体" pitchFamily="2" charset="-122"/>
                    <a:ea typeface="方正超粗黑简体" pitchFamily="2" charset="-122"/>
                  </a:rPr>
                  <a:t>+3H</a:t>
                </a:r>
                <a:r>
                  <a:rPr lang="en-US" altLang="zh-CN" sz="2400" b="1">
                    <a:latin typeface="方正超粗黑简体" pitchFamily="2" charset="-122"/>
                    <a:ea typeface="方正超粗黑简体" pitchFamily="2" charset="-122"/>
                  </a:rPr>
                  <a:t>2</a:t>
                </a:r>
                <a:r>
                  <a:rPr lang="en-US" altLang="zh-CN" sz="3200" b="1">
                    <a:latin typeface="方正超粗黑简体" pitchFamily="2" charset="-122"/>
                    <a:ea typeface="方正超粗黑简体" pitchFamily="2" charset="-122"/>
                  </a:rPr>
                  <a:t>O         Fe(OH)</a:t>
                </a:r>
                <a:r>
                  <a:rPr lang="en-US" altLang="zh-CN" sz="2400" b="1">
                    <a:latin typeface="方正超粗黑简体" pitchFamily="2" charset="-122"/>
                    <a:ea typeface="方正超粗黑简体" pitchFamily="2" charset="-122"/>
                  </a:rPr>
                  <a:t>3</a:t>
                </a:r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（胶体）</a:t>
                </a:r>
                <a:r>
                  <a:rPr lang="en-US" altLang="zh-CN" sz="3200" b="1">
                    <a:latin typeface="方正超粗黑简体" pitchFamily="2" charset="-122"/>
                    <a:ea typeface="方正超粗黑简体" pitchFamily="2" charset="-122"/>
                  </a:rPr>
                  <a:t>+3HCl</a:t>
                </a:r>
                <a:endParaRPr lang="en-US" altLang="zh-CN" sz="3200" b="1">
                  <a:latin typeface="方正超粗黑简体" pitchFamily="2" charset="-122"/>
                  <a:ea typeface="方正超粗黑简体" pitchFamily="2" charset="-122"/>
                </a:endParaRPr>
              </a:p>
            </p:txBody>
          </p:sp>
          <p:sp>
            <p:nvSpPr>
              <p:cNvPr id="14348" name="直接连接符 14347"/>
              <p:cNvSpPr/>
              <p:nvPr/>
            </p:nvSpPr>
            <p:spPr>
              <a:xfrm>
                <a:off x="1990" y="1792"/>
                <a:ext cx="624" cy="0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49" name="直接连接符 14348"/>
              <p:cNvSpPr/>
              <p:nvPr/>
            </p:nvSpPr>
            <p:spPr>
              <a:xfrm>
                <a:off x="1990" y="1888"/>
                <a:ext cx="624" cy="0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4350" name="矩形 14349"/>
            <p:cNvSpPr/>
            <p:nvPr/>
          </p:nvSpPr>
          <p:spPr>
            <a:xfrm>
              <a:off x="2109" y="1979"/>
              <a:ext cx="3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>
                <a:buClr>
                  <a:srgbClr val="000000"/>
                </a:buClr>
              </a:pP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</a:rPr>
                <a:t>△</a:t>
              </a:r>
              <a:endParaRPr lang="en-US" altLang="zh-CN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68605" y="2143125"/>
            <a:ext cx="8446135" cy="2310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defTabSz="913765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2800" b="1" i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制备</a:t>
            </a:r>
            <a:r>
              <a:rPr lang="en-US" altLang="zh-CN" sz="2800" b="1" i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Fe(OH)</a:t>
            </a:r>
            <a:r>
              <a:rPr lang="en-US" altLang="zh-CN" sz="2800" b="1" i="1" baseline="-250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3</a:t>
            </a:r>
            <a:r>
              <a:rPr lang="zh-CN" altLang="en-US" sz="2800" b="1" i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胶体</a:t>
            </a:r>
            <a:endParaRPr lang="zh-CN" altLang="en-US" sz="2800" b="1" i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宋体" panose="02010600030101010101" pitchFamily="2" charset="-122"/>
            </a:endParaRPr>
          </a:p>
          <a:p>
            <a:pPr marL="342900" indent="-342900" defTabSz="913765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  将烧杯中的</a:t>
            </a:r>
            <a:r>
              <a:rPr lang="zh-CN" altLang="en-US" sz="2800" b="1" u="sng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 </a:t>
            </a:r>
            <a:r>
              <a:rPr lang="en-US" altLang="zh-CN" sz="28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______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加热至</a:t>
            </a:r>
            <a:r>
              <a:rPr lang="zh-CN" altLang="en-US" sz="2800" b="1" u="sng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 </a:t>
            </a:r>
            <a:r>
              <a:rPr lang="en-US" altLang="zh-CN" sz="28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____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，向沸水中逐滴加入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5-6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滴</a:t>
            </a:r>
            <a:r>
              <a:rPr lang="zh-CN" altLang="en-US" sz="2800" b="1" u="sng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 </a:t>
            </a:r>
            <a:r>
              <a:rPr lang="en-US" altLang="zh-CN" sz="28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_____________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，继续煮至溶液呈</a:t>
            </a:r>
            <a:r>
              <a:rPr lang="zh-CN" altLang="en-US" sz="2800" b="1" u="sng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 </a:t>
            </a:r>
            <a:r>
              <a:rPr lang="en-US" altLang="zh-CN" sz="28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______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，停止加热，即制得红褐色的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Fe(OH)</a:t>
            </a:r>
            <a:r>
              <a:rPr lang="en-US" altLang="zh-CN" sz="2800" b="1" baseline="-25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胶体。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endParaRPr lang="zh-CN" altLang="en-US" sz="240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529205" y="2752090"/>
            <a:ext cx="1352550" cy="51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410" tIns="45706" rIns="91410" bIns="45706">
            <a:spAutoFit/>
          </a:bodyPr>
          <a:p>
            <a:pPr defTabSz="913765"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黑体" panose="02010609060101010101" pitchFamily="49" charset="-122"/>
              </a:rPr>
              <a:t>蒸馏水</a:t>
            </a:r>
            <a:endParaRPr lang="zh-CN" altLang="en-US" sz="2800" b="1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黑体" panose="02010609060101010101" pitchFamily="49" charset="-122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5132749" y="2751934"/>
            <a:ext cx="1153440" cy="51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10" tIns="45706" rIns="91410" bIns="45706">
            <a:spAutoFit/>
          </a:bodyPr>
          <a:p>
            <a:pPr algn="l" defTabSz="913765"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黑体" panose="02010609060101010101" pitchFamily="49" charset="-122"/>
              </a:rPr>
              <a:t>沸腾</a:t>
            </a:r>
            <a:endParaRPr lang="zh-CN" altLang="en-US" sz="2800" b="1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黑体" panose="02010609060101010101" pitchFamily="49" charset="-122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417927" y="3374359"/>
            <a:ext cx="2880000" cy="51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10" tIns="45706" rIns="91410" bIns="45706">
            <a:spAutoFit/>
          </a:bodyPr>
          <a:p>
            <a:pPr algn="l" defTabSz="913765"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Times New Roman" panose="02020603050405020304" pitchFamily="18" charset="0"/>
              </a:rPr>
              <a:t>FeCl</a:t>
            </a:r>
            <a:r>
              <a:rPr lang="zh-CN" altLang="en-US" sz="2800" b="1" baseline="-25000" dirty="0">
                <a:solidFill>
                  <a:srgbClr val="C00000"/>
                </a:solidFill>
                <a:uFillTx/>
                <a:latin typeface="华文新魏" panose="02010800040101010101" pitchFamily="2" charset="-122"/>
                <a:ea typeface="华文新魏" panose="02010800040101010101" pitchFamily="2" charset="-122"/>
                <a:sym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黑体" panose="02010609060101010101" pitchFamily="49" charset="-122"/>
              </a:rPr>
              <a:t>饱和溶液</a:t>
            </a:r>
            <a:endParaRPr lang="zh-CN" altLang="en-US" sz="2800" b="1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758545" y="3785722"/>
            <a:ext cx="1250315" cy="51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10" tIns="45706" rIns="91410" bIns="45706">
            <a:spAutoFit/>
          </a:bodyPr>
          <a:p>
            <a:pPr algn="l" defTabSz="913765"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黑体" panose="02010609060101010101" pitchFamily="49" charset="-122"/>
              </a:rPr>
              <a:t>红褐色</a:t>
            </a:r>
            <a:endParaRPr lang="zh-CN" altLang="en-US" sz="2800" b="1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Text Box 8"/>
          <p:cNvSpPr>
            <a:spLocks noChangeArrowheads="1"/>
          </p:cNvSpPr>
          <p:nvPr/>
        </p:nvSpPr>
        <p:spPr bwMode="auto">
          <a:xfrm>
            <a:off x="4424456" y="2235021"/>
            <a:ext cx="1861074" cy="51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410" tIns="45706" rIns="91410" bIns="45706">
            <a:spAutoFit/>
          </a:bodyPr>
          <a:p>
            <a:pPr defTabSz="913765"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Times New Roman" panose="02020603050405020304" pitchFamily="18" charset="0"/>
              </a:rPr>
              <a:t>（课本</a:t>
            </a:r>
            <a:r>
              <a:rPr lang="en-US" altLang="zh-CN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Times New Roman" panose="02020603050405020304" pitchFamily="18" charset="0"/>
              </a:rPr>
              <a:t>P26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Times New Roman" panose="02020603050405020304" pitchFamily="18" charset="0"/>
              </a:rPr>
              <a:t>）</a:t>
            </a:r>
            <a:endParaRPr lang="zh-CN" altLang="en-US" sz="24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2771775" cy="701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  <a:scene3d>
            <a:camera prst="obliqueTopRight"/>
            <a:lightRig rig="threePt" dir="t"/>
          </a:scene3d>
          <a:extLs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14:hiddenEffects>
            </a:ext>
          </a:extLst>
        </p:spPr>
        <p:txBody>
          <a:bodyPr wrap="square">
            <a:spAutoFit/>
          </a:bodyPr>
          <a:p>
            <a:r>
              <a:rPr kumimoji="1"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二、胶体</a:t>
            </a:r>
            <a:endParaRPr kumimoji="1" lang="zh-CN" altLang="en-US" sz="4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06" grpId="0"/>
      <p:bldP spid="2" grpId="0"/>
      <p:bldP spid="4" grpId="0"/>
      <p:bldP spid="11268" grpId="0"/>
      <p:bldP spid="11269" grpId="0"/>
      <p:bldP spid="11270" grpId="0"/>
      <p:bldP spid="1127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464" name="表格 15463"/>
          <p:cNvGraphicFramePr/>
          <p:nvPr/>
        </p:nvGraphicFramePr>
        <p:xfrm>
          <a:off x="179388" y="1706563"/>
          <a:ext cx="8713787" cy="2981325"/>
        </p:xfrm>
        <a:graphic>
          <a:graphicData uri="http://schemas.openxmlformats.org/drawingml/2006/table">
            <a:tbl>
              <a:tblPr/>
              <a:tblGrid>
                <a:gridCol w="2106613"/>
                <a:gridCol w="3200400"/>
                <a:gridCol w="3406775"/>
              </a:tblGrid>
              <a:tr h="4556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400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latin typeface="楷体_GB2312" pitchFamily="49" charset="-122"/>
                          <a:ea typeface="楷体_GB2312" pitchFamily="49" charset="-122"/>
                        </a:rPr>
                        <a:t>光束照射时的现象</a:t>
                      </a:r>
                      <a:endParaRPr lang="zh-CN" altLang="en-US" sz="2400" b="1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latin typeface="楷体_GB2312" pitchFamily="49" charset="-122"/>
                          <a:ea typeface="楷体_GB2312" pitchFamily="49" charset="-122"/>
                        </a:rPr>
                        <a:t>原因分析</a:t>
                      </a:r>
                      <a:endParaRPr lang="zh-CN" altLang="en-US" sz="2400" b="1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931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1">
                          <a:latin typeface="楷体_GB2312" pitchFamily="49" charset="-122"/>
                          <a:ea typeface="楷体_GB2312" pitchFamily="49" charset="-122"/>
                        </a:rPr>
                        <a:t>CuSO</a:t>
                      </a:r>
                      <a:r>
                        <a:rPr lang="en-US" altLang="zh-CN" b="1" baseline="-25000"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  <a:r>
                        <a:rPr lang="zh-CN" altLang="en-US" b="1" dirty="0">
                          <a:latin typeface="楷体_GB2312" pitchFamily="49" charset="-122"/>
                          <a:ea typeface="楷体_GB2312" pitchFamily="49" charset="-122"/>
                        </a:rPr>
                        <a:t>溶液</a:t>
                      </a:r>
                      <a:endParaRPr lang="zh-CN" altLang="en-US" b="1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4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93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1">
                          <a:latin typeface="楷体_GB2312" pitchFamily="49" charset="-122"/>
                          <a:ea typeface="楷体_GB2312" pitchFamily="49" charset="-122"/>
                        </a:rPr>
                        <a:t>Fe(OH)</a:t>
                      </a:r>
                      <a:r>
                        <a:rPr lang="en-US" altLang="zh-CN" b="1" baseline="-25000"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  <a:r>
                        <a:rPr lang="zh-CN" altLang="en-US" b="1" dirty="0">
                          <a:latin typeface="楷体_GB2312" pitchFamily="49" charset="-122"/>
                          <a:ea typeface="楷体_GB2312" pitchFamily="49" charset="-122"/>
                        </a:rPr>
                        <a:t>胶体</a:t>
                      </a:r>
                      <a:endParaRPr lang="zh-CN" altLang="en-US" b="1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4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708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1" dirty="0">
                          <a:latin typeface="楷体_GB2312" pitchFamily="49" charset="-122"/>
                          <a:ea typeface="楷体_GB2312" pitchFamily="49" charset="-122"/>
                        </a:rPr>
                        <a:t>泥水</a:t>
                      </a:r>
                      <a:endParaRPr lang="zh-CN" altLang="en-US" b="1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4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26" name="文本框 15425"/>
          <p:cNvSpPr txBox="1"/>
          <p:nvPr/>
        </p:nvSpPr>
        <p:spPr>
          <a:xfrm>
            <a:off x="2339975" y="3213100"/>
            <a:ext cx="29940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形成一条光亮的通路</a:t>
            </a:r>
            <a:endParaRPr lang="zh-CN" altLang="en-US" sz="2400" b="1" dirty="0">
              <a:solidFill>
                <a:srgbClr val="99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427" name="文本框 15426"/>
          <p:cNvSpPr txBox="1"/>
          <p:nvPr/>
        </p:nvSpPr>
        <p:spPr>
          <a:xfrm>
            <a:off x="2484438" y="2349500"/>
            <a:ext cx="27368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无光亮通路产生</a:t>
            </a:r>
            <a:endParaRPr lang="zh-CN" altLang="en-US" sz="2400" b="1" dirty="0">
              <a:solidFill>
                <a:srgbClr val="99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428" name="文本框 15427"/>
          <p:cNvSpPr txBox="1"/>
          <p:nvPr/>
        </p:nvSpPr>
        <p:spPr>
          <a:xfrm>
            <a:off x="5508625" y="2205038"/>
            <a:ext cx="34290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10000"/>
              </a:spcBef>
              <a:buClr>
                <a:schemeClr val="tx2"/>
              </a:buClr>
            </a:pPr>
            <a:r>
              <a:rPr lang="zh-CN" altLang="en-US" sz="24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溶液中粒子的直径很小，散射极其微弱</a:t>
            </a:r>
            <a:endParaRPr lang="zh-CN" altLang="en-US" sz="2400" b="1" dirty="0">
              <a:solidFill>
                <a:srgbClr val="99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429" name="文本框 15428"/>
          <p:cNvSpPr txBox="1"/>
          <p:nvPr/>
        </p:nvSpPr>
        <p:spPr>
          <a:xfrm>
            <a:off x="5472113" y="3068638"/>
            <a:ext cx="3671887" cy="8229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胶体的直径较大，能使光波发生散射</a:t>
            </a:r>
            <a:endParaRPr lang="en-US" altLang="zh-CN" sz="2400" b="1">
              <a:solidFill>
                <a:srgbClr val="66FF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431" name="矩形 15430"/>
          <p:cNvSpPr/>
          <p:nvPr/>
        </p:nvSpPr>
        <p:spPr>
          <a:xfrm>
            <a:off x="179705" y="349885"/>
            <a:ext cx="3599815" cy="640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171450" lvl="0" indent="-171450" algn="l" defTabSz="1006475"/>
            <a:r>
              <a:rPr lang="zh-CN" altLang="en-US" sz="3600" b="1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方正宋体"/>
              </a:rPr>
              <a:t>2.胶体的性质</a:t>
            </a:r>
            <a:endParaRPr lang="zh-CN" altLang="en-US" sz="3600" b="1">
              <a:solidFill>
                <a:srgbClr val="0033CC"/>
              </a:solidFill>
              <a:latin typeface="隶书" panose="02010509060101010101" pitchFamily="49" charset="-122"/>
              <a:ea typeface="隶书" panose="02010509060101010101" pitchFamily="49" charset="-122"/>
              <a:cs typeface="方正宋体"/>
            </a:endParaRPr>
          </a:p>
        </p:txBody>
      </p:sp>
      <p:sp>
        <p:nvSpPr>
          <p:cNvPr id="15442" name="文本框 15441"/>
          <p:cNvSpPr txBox="1"/>
          <p:nvPr/>
        </p:nvSpPr>
        <p:spPr>
          <a:xfrm>
            <a:off x="2411413" y="4076700"/>
            <a:ext cx="27368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无光亮通路产生</a:t>
            </a:r>
            <a:endParaRPr lang="zh-CN" altLang="en-US" sz="2400" b="1" dirty="0">
              <a:solidFill>
                <a:srgbClr val="99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443" name="文本框 15442"/>
          <p:cNvSpPr txBox="1"/>
          <p:nvPr/>
        </p:nvSpPr>
        <p:spPr>
          <a:xfrm>
            <a:off x="5508625" y="3860800"/>
            <a:ext cx="34290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10000"/>
              </a:spcBef>
              <a:buClr>
                <a:schemeClr val="tx2"/>
              </a:buClr>
            </a:pPr>
            <a:r>
              <a:rPr lang="zh-CN" altLang="en-US" sz="24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溶液中粒子的直径很大，使光全反射</a:t>
            </a:r>
            <a:endParaRPr lang="zh-CN" altLang="en-US" sz="2400" b="1" dirty="0">
              <a:solidFill>
                <a:srgbClr val="99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5445" name="组合 15444"/>
          <p:cNvGrpSpPr/>
          <p:nvPr/>
        </p:nvGrpSpPr>
        <p:grpSpPr>
          <a:xfrm>
            <a:off x="2484438" y="2060575"/>
            <a:ext cx="3167062" cy="1657350"/>
            <a:chOff x="249" y="2269"/>
            <a:chExt cx="2540" cy="1887"/>
          </a:xfrm>
        </p:grpSpPr>
        <p:pic>
          <p:nvPicPr>
            <p:cNvPr id="15446" name="图片 15445" descr="光速通过硫酸铜溶液的现象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9" y="2269"/>
              <a:ext cx="2540" cy="188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447" name="文本框 15446"/>
            <p:cNvSpPr txBox="1"/>
            <p:nvPr/>
          </p:nvSpPr>
          <p:spPr>
            <a:xfrm>
              <a:off x="704" y="2386"/>
              <a:ext cx="1042" cy="9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硫酸铜</a:t>
              </a:r>
              <a:endParaRPr lang="zh-CN" altLang="en-US" sz="2000" b="1" dirty="0">
                <a:solidFill>
                  <a:srgbClr val="FF33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溶液</a:t>
              </a:r>
              <a:endParaRPr lang="zh-CN" altLang="en-US" sz="2000" b="1" dirty="0">
                <a:solidFill>
                  <a:srgbClr val="FF33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448" name="组合 15447"/>
          <p:cNvGrpSpPr/>
          <p:nvPr/>
        </p:nvGrpSpPr>
        <p:grpSpPr>
          <a:xfrm>
            <a:off x="5651500" y="2060575"/>
            <a:ext cx="3203575" cy="1655763"/>
            <a:chOff x="3016" y="2251"/>
            <a:chExt cx="2540" cy="1905"/>
          </a:xfrm>
        </p:grpSpPr>
        <p:pic>
          <p:nvPicPr>
            <p:cNvPr id="15449" name="图片 15448" descr="光速通过胶体的现象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6" y="2251"/>
              <a:ext cx="2540" cy="19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450" name="文本框 15449"/>
            <p:cNvSpPr txBox="1"/>
            <p:nvPr/>
          </p:nvSpPr>
          <p:spPr>
            <a:xfrm>
              <a:off x="3650" y="2386"/>
              <a:ext cx="1181" cy="98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氢氧化铁</a:t>
              </a:r>
              <a:endParaRPr lang="zh-CN" altLang="en-US" sz="2000" b="1" dirty="0">
                <a:solidFill>
                  <a:srgbClr val="FF33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胶体</a:t>
              </a:r>
              <a:endParaRPr lang="zh-CN" altLang="en-US" sz="2000" b="1" dirty="0">
                <a:solidFill>
                  <a:srgbClr val="FF33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459" name="组合 15458"/>
          <p:cNvGrpSpPr/>
          <p:nvPr/>
        </p:nvGrpSpPr>
        <p:grpSpPr>
          <a:xfrm>
            <a:off x="395288" y="5229225"/>
            <a:ext cx="2541587" cy="1158875"/>
            <a:chOff x="249" y="3294"/>
            <a:chExt cx="1601" cy="730"/>
          </a:xfrm>
        </p:grpSpPr>
        <p:pic>
          <p:nvPicPr>
            <p:cNvPr id="15452" name="图片 15451"/>
            <p:cNvPicPr/>
            <p:nvPr/>
          </p:nvPicPr>
          <p:blipFill>
            <a:blip r:embed="rId3"/>
            <a:srcRect l="43323" t="10457" r="24861" b="73581"/>
            <a:stretch>
              <a:fillRect/>
            </a:stretch>
          </p:blipFill>
          <p:spPr>
            <a:xfrm>
              <a:off x="249" y="3294"/>
              <a:ext cx="1601" cy="59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455" name="文本框 15454"/>
            <p:cNvSpPr txBox="1"/>
            <p:nvPr/>
          </p:nvSpPr>
          <p:spPr>
            <a:xfrm>
              <a:off x="703" y="3793"/>
              <a:ext cx="113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粒子小，全透射</a:t>
              </a:r>
              <a:endPara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460" name="组合 15459"/>
          <p:cNvGrpSpPr/>
          <p:nvPr/>
        </p:nvGrpSpPr>
        <p:grpSpPr>
          <a:xfrm>
            <a:off x="3203575" y="5157788"/>
            <a:ext cx="2541588" cy="1374775"/>
            <a:chOff x="2109" y="3249"/>
            <a:chExt cx="1601" cy="866"/>
          </a:xfrm>
        </p:grpSpPr>
        <p:pic>
          <p:nvPicPr>
            <p:cNvPr id="15453" name="图片 15452"/>
            <p:cNvPicPr/>
            <p:nvPr/>
          </p:nvPicPr>
          <p:blipFill>
            <a:blip r:embed="rId3"/>
            <a:srcRect l="43323" t="32507" r="24861" b="46632"/>
            <a:stretch>
              <a:fillRect/>
            </a:stretch>
          </p:blipFill>
          <p:spPr>
            <a:xfrm>
              <a:off x="2109" y="3249"/>
              <a:ext cx="1601" cy="77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457" name="文本框 15456"/>
            <p:cNvSpPr txBox="1"/>
            <p:nvPr/>
          </p:nvSpPr>
          <p:spPr>
            <a:xfrm>
              <a:off x="2472" y="3884"/>
              <a:ext cx="112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粒子较大，散射</a:t>
              </a:r>
              <a:endPara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461" name="组合 15460"/>
          <p:cNvGrpSpPr/>
          <p:nvPr/>
        </p:nvGrpSpPr>
        <p:grpSpPr>
          <a:xfrm>
            <a:off x="6011863" y="5084763"/>
            <a:ext cx="2541587" cy="1374775"/>
            <a:chOff x="3787" y="3249"/>
            <a:chExt cx="1601" cy="866"/>
          </a:xfrm>
        </p:grpSpPr>
        <p:pic>
          <p:nvPicPr>
            <p:cNvPr id="15454" name="图片 15453"/>
            <p:cNvPicPr/>
            <p:nvPr/>
          </p:nvPicPr>
          <p:blipFill>
            <a:blip r:embed="rId3"/>
            <a:srcRect l="43323" t="59535" r="24861" b="20822"/>
            <a:stretch>
              <a:fillRect/>
            </a:stretch>
          </p:blipFill>
          <p:spPr>
            <a:xfrm>
              <a:off x="3787" y="3249"/>
              <a:ext cx="1601" cy="72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458" name="文本框 15457"/>
            <p:cNvSpPr txBox="1"/>
            <p:nvPr/>
          </p:nvSpPr>
          <p:spPr>
            <a:xfrm>
              <a:off x="4014" y="3884"/>
              <a:ext cx="126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粒子很大，全返射</a:t>
              </a:r>
              <a:endPara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1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1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26" grpId="0"/>
      <p:bldP spid="15427" grpId="0"/>
      <p:bldP spid="15428" grpId="0"/>
      <p:bldP spid="15429" grpId="0"/>
      <p:bldP spid="15442" grpId="0"/>
      <p:bldP spid="1544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91" name="文本框 16390"/>
          <p:cNvSpPr txBox="1"/>
          <p:nvPr/>
        </p:nvSpPr>
        <p:spPr>
          <a:xfrm>
            <a:off x="393700" y="1309370"/>
            <a:ext cx="8583295" cy="1615440"/>
          </a:xfrm>
          <a:prstGeom prst="rect">
            <a:avLst/>
          </a:prstGeom>
          <a:noFill/>
          <a:ln w="9525"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innerShdw blurRad="63500" dist="50800">
              <a:prstClr val="black">
                <a:alpha val="50000"/>
              </a:prstClr>
            </a:innerShdw>
          </a:effectLst>
        </p:spPr>
        <p:txBody>
          <a:bodyPr wrap="square">
            <a:spAutoFit/>
            <a:scene3d>
              <a:camera prst="obliqueBottomRight"/>
              <a:lightRig rig="threePt" dir="t"/>
            </a:scene3d>
          </a:bodyPr>
          <a:p>
            <a:pPr lvl="0">
              <a:spcBef>
                <a:spcPct val="50000"/>
              </a:spcBef>
            </a:pPr>
            <a:r>
              <a:rPr lang="en-US" sz="2800" b="1" dirty="0">
                <a:ln>
                  <a:solidFill>
                    <a:srgbClr val="0000FF"/>
                  </a:solidFill>
                </a:ln>
                <a:solidFill>
                  <a:srgbClr val="FF3399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(1)</a:t>
            </a:r>
            <a:r>
              <a:rPr lang="en-US" sz="2800" b="1" dirty="0">
                <a:ln>
                  <a:solidFill>
                    <a:srgbClr val="0000FF"/>
                  </a:solidFill>
                </a:ln>
                <a:solidFill>
                  <a:srgbClr val="FF3399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n>
                  <a:solidFill>
                    <a:srgbClr val="0000FF"/>
                  </a:solidFill>
                </a:ln>
                <a:solidFill>
                  <a:srgbClr val="FF3399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丁达尔效应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——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一束光通过胶体有一条光亮的“通路”。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原因</a:t>
            </a:r>
            <a:r>
              <a:rPr lang="zh-CN" altLang="en-US" sz="2400" b="1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 sz="2400" b="1" dirty="0">
              <a:solidFill>
                <a:srgbClr val="0099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>
              <a:spcBef>
                <a:spcPct val="50000"/>
              </a:spcBef>
              <a:buNone/>
            </a:pPr>
            <a:endParaRPr lang="zh-CN" altLang="en-US" sz="2400" b="1">
              <a:solidFill>
                <a:srgbClr val="0099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6448" name="组合 16447"/>
          <p:cNvGrpSpPr/>
          <p:nvPr/>
        </p:nvGrpSpPr>
        <p:grpSpPr>
          <a:xfrm>
            <a:off x="505778" y="3560445"/>
            <a:ext cx="7561262" cy="2498725"/>
            <a:chOff x="385" y="2614"/>
            <a:chExt cx="4763" cy="1574"/>
          </a:xfrm>
        </p:grpSpPr>
        <p:pic>
          <p:nvPicPr>
            <p:cNvPr id="16445" name="图片 16444" descr="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85" y="2976"/>
              <a:ext cx="2172" cy="121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46" name="图片 16445" descr="激光束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4" y="2976"/>
              <a:ext cx="2404" cy="120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447" name="文本框 16446"/>
            <p:cNvSpPr txBox="1"/>
            <p:nvPr/>
          </p:nvSpPr>
          <p:spPr>
            <a:xfrm>
              <a:off x="385" y="2614"/>
              <a:ext cx="458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现学现用：你现在能解释以下生活现象吗？</a:t>
              </a:r>
              <a:endPara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451" name="矩形 16450"/>
          <p:cNvSpPr/>
          <p:nvPr/>
        </p:nvSpPr>
        <p:spPr>
          <a:xfrm>
            <a:off x="1582420" y="1888490"/>
            <a:ext cx="414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胶体粒子较大对光有散射作用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53" name="矩形 16452"/>
          <p:cNvSpPr/>
          <p:nvPr/>
        </p:nvSpPr>
        <p:spPr>
          <a:xfrm>
            <a:off x="506730" y="2467610"/>
            <a:ext cx="359537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用于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区分胶体和溶液</a:t>
            </a:r>
            <a:endParaRPr lang="zh-CN" altLang="en-US" sz="24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431" name="矩形 15430"/>
          <p:cNvSpPr/>
          <p:nvPr/>
        </p:nvSpPr>
        <p:spPr>
          <a:xfrm>
            <a:off x="179705" y="349885"/>
            <a:ext cx="3599815" cy="640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171450" lvl="0" indent="-171450" algn="l" defTabSz="1006475"/>
            <a:r>
              <a:rPr lang="zh-CN" altLang="en-US" sz="3600" b="1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方正宋体"/>
              </a:rPr>
              <a:t>2.胶体的性质</a:t>
            </a:r>
            <a:endParaRPr lang="zh-CN" altLang="en-US" sz="3600" b="1">
              <a:solidFill>
                <a:srgbClr val="0033CC"/>
              </a:solidFill>
              <a:latin typeface="隶书" panose="02010509060101010101" pitchFamily="49" charset="-122"/>
              <a:ea typeface="隶书" panose="02010509060101010101" pitchFamily="49" charset="-122"/>
              <a:cs typeface="方正宋体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bldLvl="0" animBg="1"/>
      <p:bldP spid="16451" grpId="0"/>
      <p:bldP spid="1645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2" name="矩形 17411"/>
          <p:cNvSpPr/>
          <p:nvPr/>
        </p:nvSpPr>
        <p:spPr>
          <a:xfrm>
            <a:off x="273368" y="1108710"/>
            <a:ext cx="5666105" cy="518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2800" b="1" dirty="0">
                <a:ln>
                  <a:solidFill>
                    <a:srgbClr val="0000FF"/>
                  </a:solidFill>
                </a:ln>
                <a:solidFill>
                  <a:srgbClr val="FF3399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（2）电泳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——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胶粒在电场作用下定向移动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6" name="文本框 17415"/>
          <p:cNvSpPr txBox="1"/>
          <p:nvPr/>
        </p:nvSpPr>
        <p:spPr>
          <a:xfrm>
            <a:off x="323533" y="1932940"/>
            <a:ext cx="8748712" cy="11887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indent="0">
              <a:spcBef>
                <a:spcPct val="50000"/>
              </a:spcBef>
              <a:buClr>
                <a:srgbClr val="000000"/>
              </a:buClr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原因</a:t>
            </a:r>
            <a:r>
              <a:rPr lang="zh-CN" altLang="en-US" sz="2400" b="1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胶粒直径小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→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表面积大吸附能力强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→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可吸附溶液中离子</a:t>
            </a:r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→ Fe</a:t>
            </a:r>
            <a:r>
              <a:rPr lang="zh-CN" altLang="en-US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OH</a:t>
            </a:r>
            <a:r>
              <a:rPr lang="zh-CN" altLang="en-US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400" b="1"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胶粒只吸附阳离子而带正电荷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选择性吸附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)→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向阴极移动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→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阴极区颜色逐渐变深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7" name="文本框 17416"/>
          <p:cNvSpPr txBox="1"/>
          <p:nvPr/>
        </p:nvSpPr>
        <p:spPr>
          <a:xfrm>
            <a:off x="386715" y="5753418"/>
            <a:ext cx="81375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警示</a:t>
            </a:r>
            <a:r>
              <a:rPr lang="zh-CN" altLang="en-US" sz="2400" b="1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胶粒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带电，整个胶体体系是不带电的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431" name="矩形 15430"/>
          <p:cNvSpPr/>
          <p:nvPr/>
        </p:nvSpPr>
        <p:spPr>
          <a:xfrm>
            <a:off x="74930" y="468630"/>
            <a:ext cx="3599815" cy="640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171450" lvl="0" indent="-171450" algn="l" defTabSz="1006475"/>
            <a:r>
              <a:rPr lang="zh-CN" altLang="en-US" sz="3600" b="1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方正宋体"/>
              </a:rPr>
              <a:t>2.胶体的性质</a:t>
            </a:r>
            <a:endParaRPr lang="zh-CN" altLang="en-US" sz="3600" b="1">
              <a:solidFill>
                <a:srgbClr val="0033CC"/>
              </a:solidFill>
              <a:latin typeface="隶书" panose="02010509060101010101" pitchFamily="49" charset="-122"/>
              <a:ea typeface="隶书" panose="02010509060101010101" pitchFamily="49" charset="-122"/>
              <a:cs typeface="方正宋体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6715" y="3423285"/>
            <a:ext cx="8599805" cy="23774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spcBef>
                <a:spcPct val="50000"/>
              </a:spcBef>
              <a:buClr>
                <a:srgbClr val="000000"/>
              </a:buClr>
            </a:pPr>
            <a:r>
              <a:rPr lang="en-US" altLang="zh-CN" sz="2400" b="1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胶粒的电性</a:t>
            </a:r>
            <a:r>
              <a:rPr lang="zh-CN" altLang="en-US" sz="2400" b="1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 sz="2400" b="1" dirty="0">
              <a:solidFill>
                <a:srgbClr val="0099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0" algn="l">
              <a:spcBef>
                <a:spcPct val="50000"/>
              </a:spcBef>
              <a:buClr>
                <a:srgbClr val="000000"/>
              </a:buClr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带正电胶粒：</a:t>
            </a:r>
            <a:r>
              <a:rPr lang="zh-CN" altLang="en-US" sz="28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金属的氧化物、氢氧化物</a:t>
            </a:r>
            <a:endParaRPr lang="zh-CN" altLang="en-US" sz="2800" b="1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>
              <a:spcBef>
                <a:spcPct val="50000"/>
              </a:spcBef>
              <a:buClr>
                <a:srgbClr val="000000"/>
              </a:buClr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带负电胶粒：</a:t>
            </a:r>
            <a:r>
              <a:rPr lang="zh-CN" altLang="en-US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金属的硫化物、硅酸盐、土壤颗粒</a:t>
            </a:r>
            <a:endParaRPr lang="zh-CN" altLang="en-US" sz="28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indent="0" algn="l">
              <a:spcBef>
                <a:spcPct val="50000"/>
              </a:spcBef>
              <a:buClr>
                <a:srgbClr val="000000"/>
              </a:buClr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不带电胶粒：</a:t>
            </a:r>
            <a:r>
              <a:rPr lang="zh-CN" altLang="en-US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淀粉</a:t>
            </a:r>
            <a:endParaRPr lang="zh-CN" altLang="en-US" sz="2800" b="1" dirty="0">
              <a:solidFill>
                <a:srgbClr val="0099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/>
      <p:bldP spid="17417" grpId="0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40" name="矩形 18439"/>
          <p:cNvSpPr/>
          <p:nvPr/>
        </p:nvSpPr>
        <p:spPr>
          <a:xfrm>
            <a:off x="-12700" y="1877060"/>
            <a:ext cx="2516505" cy="518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l">
              <a:spcBef>
                <a:spcPct val="50000"/>
              </a:spcBef>
            </a:pPr>
            <a:r>
              <a:rPr lang="zh-CN" altLang="en-US" sz="2800" b="1" dirty="0">
                <a:ln>
                  <a:solidFill>
                    <a:srgbClr val="0000FF"/>
                  </a:solidFill>
                </a:ln>
                <a:solidFill>
                  <a:srgbClr val="FF3399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800" b="1" dirty="0">
                <a:ln>
                  <a:solidFill>
                    <a:srgbClr val="0000FF"/>
                  </a:solidFill>
                </a:ln>
                <a:solidFill>
                  <a:srgbClr val="FF3399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1" dirty="0">
                <a:ln>
                  <a:solidFill>
                    <a:srgbClr val="0000FF"/>
                  </a:solidFill>
                </a:ln>
                <a:solidFill>
                  <a:srgbClr val="FF3399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)胶体聚沉</a:t>
            </a:r>
            <a:endParaRPr lang="zh-CN" altLang="en-US" sz="2800" b="1" dirty="0">
              <a:ln>
                <a:solidFill>
                  <a:srgbClr val="0000FF"/>
                </a:solidFill>
              </a:ln>
              <a:solidFill>
                <a:srgbClr val="FF3399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41" name="文本框 18440"/>
          <p:cNvSpPr txBox="1"/>
          <p:nvPr/>
        </p:nvSpPr>
        <p:spPr>
          <a:xfrm>
            <a:off x="122555" y="2513965"/>
            <a:ext cx="8536305" cy="1830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方法一：加带相反电荷胶粒的胶体</a:t>
            </a:r>
            <a:endParaRPr lang="zh-CN" altLang="en-US" sz="2800" b="1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0">
              <a:spcBef>
                <a:spcPct val="50000"/>
              </a:spcBef>
              <a:buClr>
                <a:srgbClr val="000000"/>
              </a:buClr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方法二：加电解质溶液</a:t>
            </a:r>
            <a:endParaRPr lang="zh-CN" altLang="en-US" sz="2800" b="1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0">
              <a:spcBef>
                <a:spcPct val="50000"/>
              </a:spcBef>
              <a:buClr>
                <a:srgbClr val="000000"/>
              </a:buClr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方法三：加热</a:t>
            </a:r>
            <a:endParaRPr lang="zh-CN" altLang="en-US" sz="2800" b="1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880" y="4574540"/>
            <a:ext cx="9031605" cy="1219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例：人体的血液是胶体。下列试剂可以用于止血的（   ）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A．酒精 B．碘酒 C．双氧水 D．三氯化铁溶液 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28660" y="4469130"/>
            <a:ext cx="6940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D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/>
        </p:nvSpPr>
        <p:spPr>
          <a:xfrm>
            <a:off x="215265" y="807720"/>
            <a:ext cx="8807450" cy="1069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lnSpc>
                <a:spcPct val="100000"/>
              </a:lnSpc>
              <a:buNone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原因一</a:t>
            </a:r>
            <a:r>
              <a:rPr lang="zh-CN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同种胶粒带同种电荷,同种电荷相互排斥</a:t>
            </a:r>
            <a:r>
              <a:rPr lang="zh-CN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  <a:r>
              <a:rPr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endParaRPr sz="28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0" algn="l">
              <a:lnSpc>
                <a:spcPct val="100000"/>
              </a:lnSpc>
              <a:buNone/>
            </a:pPr>
            <a:r>
              <a:rPr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   原因二 </a:t>
            </a:r>
            <a:r>
              <a:rPr lang="zh-CN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胶体粒子在不停的做</a:t>
            </a:r>
            <a:r>
              <a:rPr sz="2800" b="1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布朗运动</a:t>
            </a:r>
            <a:r>
              <a:rPr lang="zh-CN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r>
              <a:rPr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endParaRPr sz="28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880" y="129540"/>
            <a:ext cx="922591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ln>
                  <a:solidFill>
                    <a:srgbClr val="0000FF"/>
                  </a:solidFill>
                </a:ln>
                <a:solidFill>
                  <a:srgbClr val="FF3399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800" b="1" dirty="0">
                <a:ln>
                  <a:solidFill>
                    <a:srgbClr val="0000FF"/>
                  </a:solidFill>
                </a:ln>
                <a:solidFill>
                  <a:srgbClr val="FF3399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1" dirty="0">
                <a:ln>
                  <a:solidFill>
                    <a:srgbClr val="0000FF"/>
                  </a:solidFill>
                </a:ln>
                <a:solidFill>
                  <a:srgbClr val="FF3399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)介稳定性</a:t>
            </a:r>
            <a:endParaRPr lang="zh-CN" altLang="en-US" sz="2800" b="1" dirty="0">
              <a:ln>
                <a:solidFill>
                  <a:srgbClr val="0000FF"/>
                </a:solidFill>
              </a:ln>
              <a:solidFill>
                <a:srgbClr val="FF3399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1" grpId="0"/>
      <p:bldP spid="5" grpId="0"/>
      <p:bldP spid="8" grpId="0"/>
      <p:bldP spid="18440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75565" y="721995"/>
            <a:ext cx="8534400" cy="408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kumimoji="1" lang="zh-CN" altLang="en-US" sz="36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为什么豆浆里放入盐卤</a:t>
            </a:r>
            <a:r>
              <a:rPr kumimoji="1" lang="en-US" altLang="zh-CN" sz="36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(MgCl</a:t>
            </a:r>
            <a:r>
              <a:rPr kumimoji="1" lang="en-US" altLang="zh-CN" sz="28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1" lang="en-US" altLang="zh-CN" sz="36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kumimoji="1" lang="zh-CN" altLang="en-US" sz="36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或石膏可制成豆腐？稀粥汤中加咸菜有何现象？</a:t>
            </a:r>
            <a:r>
              <a:rPr kumimoji="1" lang="zh-CN" altLang="en-US" sz="3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kumimoji="1" lang="zh-CN" altLang="en-US" sz="36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3600">
                <a:solidFill>
                  <a:srgbClr val="0066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豆浆里的蛋白质胶体，遇电解质形成凝胶。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kumimoji="1" lang="en-US" altLang="zh-CN" sz="36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2.河流入海处，易形成三角洲的原因？</a:t>
            </a:r>
            <a:endParaRPr kumimoji="1" lang="en-US" altLang="zh-CN" sz="3600" b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kumimoji="1" lang="zh-CN" altLang="en-US" sz="3600">
                <a:solidFill>
                  <a:srgbClr val="0066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河水中粘土等胶粒，遇海水中电解质而发生凝聚作用，逐渐沉降为三角洲。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-635" y="10160"/>
            <a:ext cx="2936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解释下列问题</a:t>
            </a:r>
            <a:endParaRPr kumimoji="1" lang="zh-CN" altLang="en-US" sz="360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75565" y="4806315"/>
            <a:ext cx="890333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50000"/>
              </a:spcBef>
            </a:pPr>
            <a:r>
              <a:rPr kumimoji="1" lang="en-US" altLang="zh-CN" sz="36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3.配制Fe(OH)</a:t>
            </a:r>
            <a:r>
              <a:rPr kumimoji="1" lang="en-US" altLang="zh-CN" sz="3600" b="1" baseline="-25000">
                <a:solidFill>
                  <a:schemeClr val="tx1"/>
                </a:solidFill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kumimoji="1" lang="en-US" altLang="zh-CN" sz="36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胶体时，不可用自来水</a:t>
            </a:r>
            <a:r>
              <a:rPr kumimoji="1" lang="zh-CN" altLang="en-US" sz="36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en-US" altLang="zh-CN" sz="36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而要用蒸馏水？</a:t>
            </a:r>
            <a:endParaRPr kumimoji="1" lang="en-US" altLang="zh-CN" sz="3600" b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kumimoji="1" lang="zh-CN" altLang="en-US" sz="28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自来水中有电解质，遇电解质形成凝胶。</a:t>
            </a:r>
            <a:endParaRPr kumimoji="1" lang="zh-CN" altLang="en-US" sz="2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70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 uiExpand="1" build="p"/>
      <p:bldP spid="58370" grpId="0" autoUpdateAnimBg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>
            <a:spLocks noChangeArrowheads="1"/>
          </p:cNvSpPr>
          <p:nvPr/>
        </p:nvSpPr>
        <p:spPr bwMode="auto">
          <a:xfrm>
            <a:off x="180001" y="188660"/>
            <a:ext cx="1834560" cy="650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10" tIns="45706" rIns="91410" bIns="45706">
            <a:spAutoFit/>
          </a:bodyPr>
          <a:lstStyle/>
          <a:p>
            <a:pPr defTabSz="913765">
              <a:spcBef>
                <a:spcPct val="50000"/>
              </a:spcBef>
              <a:defRPr/>
            </a:pPr>
            <a:r>
              <a:rPr lang="zh-CN" altLang="en-US" sz="3600" b="1">
                <a:solidFill>
                  <a:srgbClr val="DA1F28"/>
                </a:solidFill>
                <a:ea typeface="黑体" panose="02010609060101010101" pitchFamily="49" charset="-122"/>
                <a:sym typeface="黑体" panose="02010609060101010101" pitchFamily="49" charset="-122"/>
              </a:rPr>
              <a:t>练习</a:t>
            </a:r>
            <a:endParaRPr lang="zh-CN" altLang="en-US" sz="2400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  <p:sp>
        <p:nvSpPr>
          <p:cNvPr id="20483" name="Text Box 3"/>
          <p:cNvSpPr>
            <a:spLocks noChangeArrowheads="1"/>
          </p:cNvSpPr>
          <p:nvPr/>
        </p:nvSpPr>
        <p:spPr bwMode="auto">
          <a:xfrm>
            <a:off x="250561" y="836728"/>
            <a:ext cx="8713440" cy="313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10" tIns="45706" rIns="91410" bIns="45706">
            <a:spAutoFit/>
          </a:bodyPr>
          <a:lstStyle/>
          <a:p>
            <a:pPr algn="l" defTabSz="914400"/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Franklin Gothic Book" pitchFamily="34" charset="0"/>
              </a:rPr>
              <a:t>1.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黑体" panose="02010609060101010101" pitchFamily="49" charset="-122"/>
              </a:rPr>
              <a:t>根据中央电视台报道，近年来，我国的一些沿江或沿海城市多次出现大雾天气，致使高速公路关闭，航班停飞，雾属于下列分散系中的（      ）</a:t>
            </a: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黑体" panose="02010609060101010101" pitchFamily="49" charset="-122"/>
            </a:endParaRPr>
          </a:p>
          <a:p>
            <a:pPr algn="l" defTabSz="914400"/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黑体" panose="02010609060101010101" pitchFamily="49" charset="-122"/>
              </a:rPr>
              <a:t>　　Ａ．溶液　　　　　　　　Ｂ．悬浊液　</a:t>
            </a: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黑体" panose="02010609060101010101" pitchFamily="49" charset="-122"/>
            </a:endParaRPr>
          </a:p>
          <a:p>
            <a:pPr algn="l" defTabSz="914400"/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黑体" panose="02010609060101010101" pitchFamily="49" charset="-122"/>
              </a:rPr>
              <a:t>　　Ｃ．乳浊液　　　　　　　Ｄ．胶体</a:t>
            </a: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黑体" panose="02010609060101010101" pitchFamily="49" charset="-122"/>
            </a:endParaRPr>
          </a:p>
          <a:p>
            <a:pPr defTabSz="913765"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Franklin Gothic Book" pitchFamily="34" charset="0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黑体" panose="02010609060101010101" pitchFamily="49" charset="-122"/>
              </a:rPr>
              <a:t>．下列物质能发生丁达尔效应的是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  <a:sym typeface="黑体" panose="02010609060101010101" pitchFamily="49" charset="-122"/>
              </a:rPr>
              <a:t> （      ）</a:t>
            </a:r>
            <a:endParaRPr lang="zh-CN" altLang="en-US" sz="2800" b="1">
              <a:solidFill>
                <a:srgbClr val="000000"/>
              </a:solidFill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l" defTabSz="914400"/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  <a:sym typeface="黑体" panose="02010609060101010101" pitchFamily="49" charset="-122"/>
              </a:rPr>
              <a:t>　　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Franklin Gothic Book" pitchFamily="34" charset="0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黑体" panose="02010609060101010101" pitchFamily="49" charset="-122"/>
              </a:rPr>
              <a:t>．蔗糖水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  <a:sym typeface="黑体" panose="02010609060101010101" pitchFamily="49" charset="-122"/>
              </a:rPr>
              <a:t>　　　　　　　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Franklin Gothic Book" pitchFamily="34" charset="0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黑体" panose="02010609060101010101" pitchFamily="49" charset="-122"/>
              </a:rPr>
              <a:t>．肥皂水</a:t>
            </a: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黑体" panose="02010609060101010101" pitchFamily="49" charset="-122"/>
            </a:endParaRPr>
          </a:p>
          <a:p>
            <a:pPr algn="l" defTabSz="914400"/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黑体" panose="02010609060101010101" pitchFamily="49" charset="-122"/>
              </a:rPr>
              <a:t>　　 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Franklin Gothic Book" pitchFamily="34" charset="0"/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黑体" panose="02010609060101010101" pitchFamily="49" charset="-122"/>
              </a:rPr>
              <a:t>．碘酒　　　　　　　  　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Franklin Gothic Book" pitchFamily="34" charset="0"/>
              </a:rPr>
              <a:t>D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黑体" panose="02010609060101010101" pitchFamily="49" charset="-122"/>
              </a:rPr>
              <a:t>．碘化银胶体</a:t>
            </a:r>
            <a:endParaRPr lang="zh-CN" altLang="en-US" sz="2400" b="1">
              <a:solidFill>
                <a:srgbClr val="000000"/>
              </a:solidFill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20484" name="Text Box 4"/>
          <p:cNvSpPr>
            <a:spLocks noChangeArrowheads="1"/>
          </p:cNvSpPr>
          <p:nvPr/>
        </p:nvSpPr>
        <p:spPr bwMode="auto">
          <a:xfrm>
            <a:off x="5513961" y="2681360"/>
            <a:ext cx="612608" cy="52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defTabSz="913765">
              <a:defRPr/>
            </a:pPr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  <a:sym typeface="Franklin Gothic Book" pitchFamily="34" charset="0"/>
              </a:rPr>
              <a:t>BD</a:t>
            </a:r>
            <a:endParaRPr lang="zh-CN" altLang="en-US" sz="2400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Text Box 5"/>
          <p:cNvSpPr>
            <a:spLocks noChangeArrowheads="1"/>
          </p:cNvSpPr>
          <p:nvPr/>
        </p:nvSpPr>
        <p:spPr bwMode="auto">
          <a:xfrm>
            <a:off x="5397225" y="3975069"/>
            <a:ext cx="44064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10" tIns="45706" rIns="91410" bIns="45706">
            <a:spAutoFit/>
          </a:bodyPr>
          <a:lstStyle/>
          <a:p>
            <a:pPr defTabSz="913765">
              <a:defRPr/>
            </a:pPr>
            <a:r>
              <a:rPr lang="en-US" sz="2800" b="1">
                <a:solidFill>
                  <a:srgbClr val="FF0000"/>
                </a:solidFill>
                <a:ea typeface="宋体" panose="02010600030101010101" pitchFamily="2" charset="-122"/>
                <a:sym typeface="Franklin Gothic Book" pitchFamily="34" charset="0"/>
              </a:rPr>
              <a:t>C</a:t>
            </a:r>
            <a:endParaRPr lang="en-US" sz="2400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Text Box 6"/>
          <p:cNvSpPr>
            <a:spLocks noChangeArrowheads="1"/>
          </p:cNvSpPr>
          <p:nvPr/>
        </p:nvSpPr>
        <p:spPr bwMode="auto">
          <a:xfrm>
            <a:off x="2696570" y="1532544"/>
            <a:ext cx="545760" cy="524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defTabSz="913765">
              <a:defRPr/>
            </a:pP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Ｄ</a:t>
            </a:r>
            <a:endParaRPr lang="zh-CN" altLang="en-US" sz="2400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825" y="4077335"/>
            <a:ext cx="8944610" cy="2286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3、下列现象与胶体的性质无关的是（   ）</a:t>
            </a: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l"/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A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将盐卤或石膏加入豆浆，制成豆腐</a:t>
            </a: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l"/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B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一枝钢笔使用两种不同型号的蓝黑墨水，易出现堵塞</a:t>
            </a: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l"/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C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向FeCl</a:t>
            </a:r>
            <a:r>
              <a:rPr lang="zh-CN" altLang="en-US" sz="2400" b="1" baseline="-25000" dirty="0">
                <a:solidFill>
                  <a:srgbClr val="000000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溶液中加入NaOH溶液，会出现红褐色沉淀</a:t>
            </a: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l"/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D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清晨，人们经常看到的阳光穿过茂密的树木枝叶所产生的美丽景象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1" dur="10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ldLvl="0"/>
      <p:bldP spid="20485" grpId="0" bldLvl="0"/>
      <p:bldP spid="20486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矩形 2"/>
          <p:cNvSpPr/>
          <p:nvPr/>
        </p:nvSpPr>
        <p:spPr>
          <a:xfrm>
            <a:off x="137160" y="476251"/>
            <a:ext cx="8552330" cy="218521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indent="266700" algn="just" eaLnBrk="1" hangingPunct="1"/>
            <a:r>
              <a:rPr lang="en-US" altLang="zh-CN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思考与交流</a:t>
            </a:r>
            <a:r>
              <a:rPr lang="en-US" altLang="zh-CN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endParaRPr lang="en-US" altLang="zh-CN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indent="266700" algn="just" eaLnBrk="0" hangingPunct="0"/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请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根据自己以往的生活学习经验和社会知识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，再列举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一些</a:t>
            </a:r>
            <a:r>
              <a:rPr lang="zh-CN" altLang="en-US" sz="3200" b="1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zh-CN" altLang="en-US" sz="3200" b="1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分类的例子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并讨论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对它们进行分类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200" b="1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意义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083" name="矩形 3"/>
          <p:cNvSpPr/>
          <p:nvPr/>
        </p:nvSpPr>
        <p:spPr>
          <a:xfrm>
            <a:off x="260943" y="3024300"/>
            <a:ext cx="8210703" cy="283861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zh-CN" altLang="en-US" sz="3200" b="1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分类的作用和意义：</a:t>
            </a:r>
            <a:endParaRPr lang="en-US" altLang="zh-CN" sz="3200" b="1" dirty="0">
              <a:solidFill>
                <a:schemeClr val="accent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1" hangingPunct="1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、系统化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、条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理化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1" hangingPunct="1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、区分不同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事物的相同点和不同点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1" hangingPunct="1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、提高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工作学习的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效率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build="p"/>
      <p:bldP spid="4608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026"/>
          <p:cNvSpPr>
            <a:spLocks noGrp="1"/>
          </p:cNvSpPr>
          <p:nvPr>
            <p:ph type="title"/>
          </p:nvPr>
        </p:nvSpPr>
        <p:spPr>
          <a:xfrm>
            <a:off x="1657351" y="457200"/>
            <a:ext cx="5829300" cy="914400"/>
          </a:xfrm>
        </p:spPr>
        <p:txBody>
          <a:bodyPr wrap="square" lIns="92075" tIns="46038" rIns="92075" bIns="46038" anchor="ctr">
            <a:normAutofit fontScale="90000"/>
          </a:bodyPr>
          <a:lstStyle/>
          <a:p>
            <a:pPr eaLnBrk="1" hangingPunct="1"/>
            <a:r>
              <a:rPr lang="zh-CN" altLang="en-US" sz="3600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化学是人类文明、进步的关键</a:t>
            </a:r>
            <a:endParaRPr lang="zh-CN" altLang="en-US" sz="3600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20482" name="Picture 1028" descr="牙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1676400"/>
            <a:ext cx="1257300" cy="1828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3" name="Text Box 1029"/>
          <p:cNvSpPr txBox="1"/>
          <p:nvPr/>
        </p:nvSpPr>
        <p:spPr>
          <a:xfrm>
            <a:off x="2190751" y="3449638"/>
            <a:ext cx="9525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牙膏</a:t>
            </a:r>
            <a:endParaRPr lang="zh-CN" altLang="en-US" sz="2400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20484" name="Picture 1030" descr="氢能轿车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4191000"/>
            <a:ext cx="1943100" cy="1322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5" name="Text Box 1031"/>
          <p:cNvSpPr txBox="1"/>
          <p:nvPr/>
        </p:nvSpPr>
        <p:spPr>
          <a:xfrm>
            <a:off x="6172201" y="5875338"/>
            <a:ext cx="1341834" cy="83099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氢能轿车</a:t>
            </a:r>
            <a:endParaRPr lang="zh-CN" altLang="en-US" sz="2400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20486" name="Picture 1032" descr="液晶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752600"/>
            <a:ext cx="1371600" cy="1690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7" name="Text Box 1033"/>
          <p:cNvSpPr txBox="1"/>
          <p:nvPr/>
        </p:nvSpPr>
        <p:spPr>
          <a:xfrm>
            <a:off x="6305551" y="3452813"/>
            <a:ext cx="9525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液晶</a:t>
            </a:r>
            <a:endParaRPr lang="zh-CN" altLang="en-US" sz="2400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20488" name="Picture 1034" descr="记忆合金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900" y="4038600"/>
            <a:ext cx="1371600" cy="1663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9" name="Text Box 1035"/>
          <p:cNvSpPr txBox="1"/>
          <p:nvPr/>
        </p:nvSpPr>
        <p:spPr>
          <a:xfrm>
            <a:off x="3973117" y="5867400"/>
            <a:ext cx="1684734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记忆合金</a:t>
            </a:r>
            <a:endParaRPr lang="zh-CN" altLang="en-US" sz="2400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20490" name="Picture 1036" descr="普钙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500" y="4038600"/>
            <a:ext cx="1543050" cy="17478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91" name="Text Box 1037"/>
          <p:cNvSpPr txBox="1"/>
          <p:nvPr/>
        </p:nvSpPr>
        <p:spPr>
          <a:xfrm>
            <a:off x="2133600" y="5891213"/>
            <a:ext cx="9525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普钙</a:t>
            </a:r>
            <a:endParaRPr lang="zh-CN" altLang="en-US" sz="2400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20492" name="Picture 1038" descr="味精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000" y="1676400"/>
            <a:ext cx="1543050" cy="1803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93" name="Text Box 1039"/>
          <p:cNvSpPr txBox="1"/>
          <p:nvPr/>
        </p:nvSpPr>
        <p:spPr>
          <a:xfrm>
            <a:off x="4076700" y="3452813"/>
            <a:ext cx="9525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味精</a:t>
            </a:r>
            <a:endParaRPr lang="zh-CN" altLang="en-US" sz="2400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2" name="流程图: 可选过程 1"/>
          <p:cNvSpPr/>
          <p:nvPr/>
        </p:nvSpPr>
        <p:spPr>
          <a:xfrm>
            <a:off x="1243489" y="2179320"/>
            <a:ext cx="6618446" cy="2740660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ea typeface="华文细黑" panose="02010600040101010101" pitchFamily="2" charset="-122"/>
                <a:sym typeface="+mn-ea"/>
              </a:rPr>
              <a:t>对于数以万计的化学物质和化学反应，分类法的作用几乎是不可替代的。</a:t>
            </a:r>
            <a:endParaRPr lang="zh-CN" altLang="en-US" sz="4000" b="1" dirty="0">
              <a:solidFill>
                <a:schemeClr val="tx1"/>
              </a:solidFill>
              <a:ea typeface="华文细黑" panose="02010600040101010101" pitchFamily="2" charset="-122"/>
              <a:sym typeface="+mn-ea"/>
            </a:endParaRPr>
          </a:p>
          <a:p>
            <a:pPr algn="ctr"/>
            <a:endParaRPr lang="zh-CN" altLang="en-US" sz="3600" b="1" dirty="0">
              <a:solidFill>
                <a:schemeClr val="tx1"/>
              </a:solidFill>
              <a:ea typeface="华文细黑" panose="02010600040101010101" pitchFamily="2" charset="-122"/>
              <a:sym typeface="+mn-ea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371" name="Object 11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4675188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0"/>
          <p:cNvGrpSpPr/>
          <p:nvPr/>
        </p:nvGrpSpPr>
        <p:grpSpPr bwMode="auto">
          <a:xfrm>
            <a:off x="5638800" y="3581400"/>
            <a:ext cx="2819400" cy="1981200"/>
            <a:chOff x="3552" y="2256"/>
            <a:chExt cx="1776" cy="1248"/>
          </a:xfrm>
        </p:grpSpPr>
        <p:grpSp>
          <p:nvGrpSpPr>
            <p:cNvPr id="28675" name="Group 24"/>
            <p:cNvGrpSpPr/>
            <p:nvPr/>
          </p:nvGrpSpPr>
          <p:grpSpPr bwMode="auto">
            <a:xfrm>
              <a:off x="3888" y="2256"/>
              <a:ext cx="1440" cy="1248"/>
              <a:chOff x="4176" y="2208"/>
              <a:chExt cx="1474" cy="1248"/>
            </a:xfrm>
          </p:grpSpPr>
          <p:sp>
            <p:nvSpPr>
              <p:cNvPr id="28676" name="AutoShape 16"/>
              <p:cNvSpPr>
                <a:spLocks noChangeArrowheads="1"/>
              </p:cNvSpPr>
              <p:nvPr/>
            </p:nvSpPr>
            <p:spPr bwMode="auto">
              <a:xfrm>
                <a:off x="4176" y="2208"/>
                <a:ext cx="1474" cy="1248"/>
              </a:xfrm>
              <a:prstGeom prst="leftArrowCallout">
                <a:avLst>
                  <a:gd name="adj1" fmla="val 25000"/>
                  <a:gd name="adj2" fmla="val 25000"/>
                  <a:gd name="adj3" fmla="val 19674"/>
                  <a:gd name="adj4" fmla="val 66667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28677" name="Text Box 17"/>
              <p:cNvSpPr txBox="1">
                <a:spLocks noChangeArrowheads="1"/>
              </p:cNvSpPr>
              <p:nvPr/>
            </p:nvSpPr>
            <p:spPr bwMode="auto">
              <a:xfrm>
                <a:off x="4686" y="2250"/>
                <a:ext cx="930" cy="1144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800" b="1"/>
                  <a:t>以所含阴离子不同进行分类</a:t>
                </a:r>
                <a:endParaRPr lang="zh-CN" altLang="en-US" sz="2800" b="1"/>
              </a:p>
            </p:txBody>
          </p:sp>
        </p:grpSp>
        <p:sp>
          <p:nvSpPr>
            <p:cNvPr id="28678" name="AutoShape 27"/>
            <p:cNvSpPr/>
            <p:nvPr/>
          </p:nvSpPr>
          <p:spPr bwMode="auto">
            <a:xfrm>
              <a:off x="3552" y="2448"/>
              <a:ext cx="288" cy="864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527362" name="Line 2"/>
          <p:cNvSpPr>
            <a:spLocks noChangeShapeType="1"/>
          </p:cNvSpPr>
          <p:nvPr/>
        </p:nvSpPr>
        <p:spPr bwMode="auto">
          <a:xfrm>
            <a:off x="2570163" y="1905000"/>
            <a:ext cx="1371600" cy="1588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27363" name="Line 3"/>
          <p:cNvSpPr>
            <a:spLocks noChangeShapeType="1"/>
          </p:cNvSpPr>
          <p:nvPr/>
        </p:nvSpPr>
        <p:spPr bwMode="auto">
          <a:xfrm>
            <a:off x="2570163" y="2008188"/>
            <a:ext cx="1371600" cy="3014662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27364" name="Line 4"/>
          <p:cNvSpPr>
            <a:spLocks noChangeShapeType="1"/>
          </p:cNvSpPr>
          <p:nvPr/>
        </p:nvSpPr>
        <p:spPr bwMode="auto">
          <a:xfrm flipV="1">
            <a:off x="2570163" y="2008191"/>
            <a:ext cx="1371600" cy="1004887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27365" name="Line 5"/>
          <p:cNvSpPr>
            <a:spLocks noChangeShapeType="1"/>
          </p:cNvSpPr>
          <p:nvPr/>
        </p:nvSpPr>
        <p:spPr bwMode="auto">
          <a:xfrm>
            <a:off x="2605088" y="2846391"/>
            <a:ext cx="1371600" cy="1004887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27366" name="Line 6"/>
          <p:cNvSpPr>
            <a:spLocks noChangeShapeType="1"/>
          </p:cNvSpPr>
          <p:nvPr/>
        </p:nvSpPr>
        <p:spPr bwMode="auto">
          <a:xfrm flipV="1">
            <a:off x="2605088" y="2846391"/>
            <a:ext cx="1371600" cy="1004887"/>
          </a:xfrm>
          <a:prstGeom prst="line">
            <a:avLst/>
          </a:prstGeom>
          <a:noFill/>
          <a:ln w="57150">
            <a:solidFill>
              <a:srgbClr val="66FF33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27367" name="Line 7"/>
          <p:cNvSpPr>
            <a:spLocks noChangeShapeType="1"/>
          </p:cNvSpPr>
          <p:nvPr/>
        </p:nvSpPr>
        <p:spPr bwMode="auto">
          <a:xfrm>
            <a:off x="2605088" y="4037014"/>
            <a:ext cx="1371600" cy="1587"/>
          </a:xfrm>
          <a:prstGeom prst="line">
            <a:avLst/>
          </a:prstGeom>
          <a:noFill/>
          <a:ln w="57150">
            <a:solidFill>
              <a:srgbClr val="66FF33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27368" name="Line 8"/>
          <p:cNvSpPr>
            <a:spLocks noChangeShapeType="1"/>
          </p:cNvSpPr>
          <p:nvPr/>
        </p:nvSpPr>
        <p:spPr bwMode="auto">
          <a:xfrm flipV="1">
            <a:off x="2570163" y="2825751"/>
            <a:ext cx="1371600" cy="20097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27369" name="Line 9"/>
          <p:cNvSpPr>
            <a:spLocks noChangeShapeType="1"/>
          </p:cNvSpPr>
          <p:nvPr/>
        </p:nvSpPr>
        <p:spPr bwMode="auto">
          <a:xfrm>
            <a:off x="2570163" y="5180016"/>
            <a:ext cx="1371600" cy="15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27370" name="Text Box 10"/>
          <p:cNvSpPr txBox="1">
            <a:spLocks noChangeArrowheads="1"/>
          </p:cNvSpPr>
          <p:nvPr/>
        </p:nvSpPr>
        <p:spPr bwMode="auto">
          <a:xfrm>
            <a:off x="0" y="2743203"/>
            <a:ext cx="838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/>
              <a:t>案例</a:t>
            </a:r>
            <a:endParaRPr lang="zh-CN" altLang="en-US" sz="3600" b="1"/>
          </a:p>
        </p:txBody>
      </p:sp>
      <p:sp>
        <p:nvSpPr>
          <p:cNvPr id="527378" name="AutoShape 18"/>
          <p:cNvSpPr>
            <a:spLocks noChangeArrowheads="1"/>
          </p:cNvSpPr>
          <p:nvPr/>
        </p:nvSpPr>
        <p:spPr bwMode="auto">
          <a:xfrm>
            <a:off x="6442075" y="5867400"/>
            <a:ext cx="2016126" cy="692150"/>
          </a:xfrm>
          <a:prstGeom prst="upArrowCallout">
            <a:avLst>
              <a:gd name="adj1" fmla="val 72821"/>
              <a:gd name="adj2" fmla="val 72821"/>
              <a:gd name="adj3" fmla="val 16657"/>
              <a:gd name="adj4" fmla="val 6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chemeClr val="folHlink"/>
                </a:solidFill>
              </a:rPr>
              <a:t>分类的标准</a:t>
            </a:r>
            <a:endParaRPr lang="zh-CN" altLang="en-US" sz="2400" b="1">
              <a:solidFill>
                <a:schemeClr val="folHlink"/>
              </a:solidFill>
            </a:endParaRPr>
          </a:p>
        </p:txBody>
      </p:sp>
      <p:sp>
        <p:nvSpPr>
          <p:cNvPr id="28689" name="Rectangle 22"/>
          <p:cNvSpPr>
            <a:spLocks noGrp="1" noChangeArrowheads="1"/>
          </p:cNvSpPr>
          <p:nvPr>
            <p:ph type="title" idx="4294967295"/>
          </p:nvPr>
        </p:nvSpPr>
        <p:spPr>
          <a:xfrm>
            <a:off x="329005" y="455407"/>
            <a:ext cx="7620000" cy="838200"/>
          </a:xfrm>
        </p:spPr>
        <p:txBody>
          <a:bodyPr lIns="92075" tIns="46038" rIns="92075" bIns="46038">
            <a:normAutofit fontScale="90000"/>
          </a:bodyPr>
          <a:lstStyle/>
          <a:p>
            <a:pPr lvl="0"/>
            <a:r>
              <a:rPr lang="zh-CN" alt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一、简单分类法</a:t>
            </a:r>
            <a:br>
              <a:rPr lang="zh-CN" alt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zh-CN" altLang="en-US" sz="36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（一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36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交叉分类法</a:t>
            </a:r>
            <a:r>
              <a:rPr lang="en-US" altLang="zh-CN" sz="36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-----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对同一事物按不同标准进行分类</a:t>
            </a:r>
            <a:b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32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Group 28"/>
          <p:cNvGrpSpPr/>
          <p:nvPr/>
        </p:nvGrpSpPr>
        <p:grpSpPr bwMode="auto">
          <a:xfrm>
            <a:off x="5638800" y="1371600"/>
            <a:ext cx="2895600" cy="2057400"/>
            <a:chOff x="3552" y="960"/>
            <a:chExt cx="1824" cy="1296"/>
          </a:xfrm>
        </p:grpSpPr>
        <p:grpSp>
          <p:nvGrpSpPr>
            <p:cNvPr id="28691" name="Group 23"/>
            <p:cNvGrpSpPr/>
            <p:nvPr/>
          </p:nvGrpSpPr>
          <p:grpSpPr bwMode="auto">
            <a:xfrm>
              <a:off x="3888" y="960"/>
              <a:ext cx="1488" cy="1296"/>
              <a:chOff x="4176" y="960"/>
              <a:chExt cx="1488" cy="1296"/>
            </a:xfrm>
          </p:grpSpPr>
          <p:sp>
            <p:nvSpPr>
              <p:cNvPr id="28692" name="AutoShape 13"/>
              <p:cNvSpPr>
                <a:spLocks noChangeArrowheads="1"/>
              </p:cNvSpPr>
              <p:nvPr/>
            </p:nvSpPr>
            <p:spPr bwMode="auto">
              <a:xfrm>
                <a:off x="4176" y="960"/>
                <a:ext cx="1440" cy="1296"/>
              </a:xfrm>
              <a:prstGeom prst="leftArrowCallout">
                <a:avLst>
                  <a:gd name="adj1" fmla="val 25000"/>
                  <a:gd name="adj2" fmla="val 25000"/>
                  <a:gd name="adj3" fmla="val 18508"/>
                  <a:gd name="adj4" fmla="val 66667"/>
                </a:avLst>
              </a:prstGeom>
              <a:solidFill>
                <a:schemeClr val="accent2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24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8693" name="Text Box 14"/>
              <p:cNvSpPr txBox="1">
                <a:spLocks noChangeArrowheads="1"/>
              </p:cNvSpPr>
              <p:nvPr/>
            </p:nvSpPr>
            <p:spPr bwMode="auto">
              <a:xfrm>
                <a:off x="4704" y="1026"/>
                <a:ext cx="960" cy="1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folHlink"/>
                    </a:solidFill>
                  </a:rPr>
                  <a:t>以所含阳离子不同进行分类</a:t>
                </a:r>
                <a:endParaRPr lang="zh-CN" altLang="en-US" sz="2800" b="1">
                  <a:solidFill>
                    <a:schemeClr val="folHlink"/>
                  </a:solidFill>
                </a:endParaRPr>
              </a:p>
            </p:txBody>
          </p:sp>
        </p:grpSp>
        <p:sp>
          <p:nvSpPr>
            <p:cNvPr id="28694" name="AutoShape 26"/>
            <p:cNvSpPr/>
            <p:nvPr/>
          </p:nvSpPr>
          <p:spPr bwMode="auto">
            <a:xfrm>
              <a:off x="3552" y="1200"/>
              <a:ext cx="288" cy="864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7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7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2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52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52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52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52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27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7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7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7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500"/>
                                        <p:tgtEl>
                                          <p:spTgt spid="52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27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27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27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27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2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70" grpId="0"/>
      <p:bldP spid="5273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66401" y="1209729"/>
            <a:ext cx="7638284" cy="6026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100794" tIns="50397" rIns="100794" bIns="50397">
            <a:spAutoFit/>
          </a:bodyPr>
          <a:lstStyle/>
          <a:p>
            <a:pPr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3500" b="1" dirty="0" smtClean="0">
                <a:ea typeface="+mn-ea"/>
                <a:cs typeface="+mn-cs"/>
              </a:rPr>
              <a:t>1</a:t>
            </a:r>
            <a:r>
              <a:rPr lang="zh-CN" altLang="en-US" sz="3500" b="1" dirty="0" smtClean="0">
                <a:ea typeface="+mn-ea"/>
                <a:cs typeface="+mn-cs"/>
              </a:rPr>
              <a:t>、</a:t>
            </a:r>
            <a:r>
              <a:rPr lang="zh-CN" altLang="en-US" sz="3500" b="1" dirty="0">
                <a:ea typeface="+mn-ea"/>
                <a:cs typeface="+mn-cs"/>
              </a:rPr>
              <a:t>用交叉分类法对下列物质进行分类</a:t>
            </a:r>
            <a:endParaRPr lang="zh-CN" altLang="en-US" sz="3500" b="1" dirty="0">
              <a:ea typeface="+mn-ea"/>
              <a:cs typeface="+mn-cs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826428" y="2589392"/>
            <a:ext cx="1264745" cy="545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 algn="just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3100">
                <a:latin typeface="Times New Roman" panose="02020603050405020304" pitchFamily="18" charset="0"/>
              </a:rPr>
              <a:t>H</a:t>
            </a:r>
            <a:r>
              <a:rPr lang="en-US" altLang="zh-CN" sz="3100" baseline="-25000">
                <a:latin typeface="Times New Roman" panose="02020603050405020304" pitchFamily="18" charset="0"/>
              </a:rPr>
              <a:t>2</a:t>
            </a:r>
            <a:r>
              <a:rPr lang="en-US" altLang="zh-CN" sz="3100">
                <a:latin typeface="Times New Roman" panose="02020603050405020304" pitchFamily="18" charset="0"/>
              </a:rPr>
              <a:t>SO</a:t>
            </a:r>
            <a:r>
              <a:rPr lang="en-US" altLang="zh-CN" sz="3100" baseline="-25000">
                <a:latin typeface="Times New Roman" panose="02020603050405020304" pitchFamily="18" charset="0"/>
              </a:rPr>
              <a:t>4</a:t>
            </a:r>
            <a:endParaRPr lang="en-US" altLang="zh-CN" sz="3100" baseline="-25000">
              <a:latin typeface="Times New Roman" panose="02020603050405020304" pitchFamily="18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001600" y="3498128"/>
            <a:ext cx="914401" cy="545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 algn="just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3100">
                <a:latin typeface="Times New Roman" panose="02020603050405020304" pitchFamily="18" charset="0"/>
              </a:rPr>
              <a:t>HCl</a:t>
            </a:r>
            <a:endParaRPr lang="en-US" altLang="zh-CN" sz="3100">
              <a:latin typeface="Times New Roman" panose="02020603050405020304" pitchFamily="18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860092" y="4408303"/>
            <a:ext cx="1197418" cy="545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 algn="just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3100">
                <a:latin typeface="Times New Roman" panose="02020603050405020304" pitchFamily="18" charset="0"/>
              </a:rPr>
              <a:t>HNO</a:t>
            </a:r>
            <a:r>
              <a:rPr lang="en-US" altLang="zh-CN" sz="3100" baseline="-25000">
                <a:latin typeface="Times New Roman" panose="02020603050405020304" pitchFamily="18" charset="0"/>
              </a:rPr>
              <a:t>3</a:t>
            </a:r>
            <a:endParaRPr lang="en-US" altLang="zh-CN" sz="3100" baseline="-25000">
              <a:latin typeface="Times New Roman" panose="02020603050405020304" pitchFamily="18" charset="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724854" y="5317038"/>
            <a:ext cx="1407412" cy="545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 algn="just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3100">
                <a:latin typeface="Times New Roman" panose="02020603050405020304" pitchFamily="18" charset="0"/>
              </a:rPr>
              <a:t>H</a:t>
            </a:r>
            <a:r>
              <a:rPr lang="en-US" altLang="zh-CN" sz="3100" baseline="-25000">
                <a:latin typeface="Times New Roman" panose="02020603050405020304" pitchFamily="18" charset="0"/>
              </a:rPr>
              <a:t>2</a:t>
            </a:r>
            <a:r>
              <a:rPr lang="en-US" altLang="zh-CN" sz="3100">
                <a:latin typeface="Times New Roman" panose="02020603050405020304" pitchFamily="18" charset="0"/>
              </a:rPr>
              <a:t>CO</a:t>
            </a:r>
            <a:r>
              <a:rPr lang="en-US" altLang="zh-CN" sz="3100" baseline="-25000">
                <a:latin typeface="Times New Roman" panose="02020603050405020304" pitchFamily="18" charset="0"/>
              </a:rPr>
              <a:t>3</a:t>
            </a:r>
            <a:r>
              <a:rPr lang="en-US" altLang="zh-CN" sz="3100">
                <a:latin typeface="Times New Roman" panose="02020603050405020304" pitchFamily="18" charset="0"/>
              </a:rPr>
              <a:t> </a:t>
            </a:r>
            <a:endParaRPr lang="en-US" altLang="zh-CN" sz="3100">
              <a:latin typeface="Times New Roman" panose="02020603050405020304" pitchFamily="18" charset="0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6346386" y="2595152"/>
            <a:ext cx="1396191" cy="545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 algn="ctr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3100" dirty="0">
                <a:latin typeface="Times New Roman" panose="02020603050405020304" pitchFamily="18" charset="0"/>
              </a:rPr>
              <a:t>含氧酸</a:t>
            </a:r>
            <a:endParaRPr lang="zh-CN" altLang="en-US" sz="3100" dirty="0">
              <a:latin typeface="Times New Roman" panose="02020603050405020304" pitchFamily="18" charset="0"/>
            </a:endParaRP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6346386" y="3508209"/>
            <a:ext cx="1396191" cy="545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 algn="ctr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3100">
                <a:latin typeface="Times New Roman" panose="02020603050405020304" pitchFamily="18" charset="0"/>
              </a:rPr>
              <a:t>无氧酸</a:t>
            </a:r>
            <a:endParaRPr lang="zh-CN" altLang="en-US" sz="3100">
              <a:latin typeface="Times New Roman" panose="02020603050405020304" pitchFamily="18" charset="0"/>
            </a:endParaRP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6346386" y="5331440"/>
            <a:ext cx="1396191" cy="545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 algn="ctr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3100" dirty="0">
                <a:latin typeface="Times New Roman" panose="02020603050405020304" pitchFamily="18" charset="0"/>
              </a:rPr>
              <a:t>二元酸</a:t>
            </a:r>
            <a:endParaRPr lang="zh-CN" altLang="en-US" sz="3100" dirty="0">
              <a:latin typeface="Times New Roman" panose="02020603050405020304" pitchFamily="18" charset="0"/>
            </a:endParaRPr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 flipV="1">
            <a:off x="3114721" y="2811177"/>
            <a:ext cx="3281759" cy="4176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tailEnd type="triangle" w="med" len="med"/>
          </a:ln>
          <a:effectLst/>
        </p:spPr>
        <p:txBody>
          <a:bodyPr lIns="100794" tIns="50397" rIns="100794" bIns="50397"/>
          <a:lstStyle/>
          <a:p>
            <a:pPr algn="ctr"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3113280" y="2979673"/>
            <a:ext cx="3278881" cy="2517384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tailEnd type="triangle" w="med" len="med"/>
          </a:ln>
          <a:effectLst/>
        </p:spPr>
        <p:txBody>
          <a:bodyPr lIns="100794" tIns="50397" rIns="100794" bIns="50397"/>
          <a:lstStyle/>
          <a:p>
            <a:pPr algn="ctr"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2980801" y="3675268"/>
            <a:ext cx="3378240" cy="66247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tailEnd type="triangle" w="med" len="med"/>
          </a:ln>
          <a:effectLst/>
        </p:spPr>
        <p:txBody>
          <a:bodyPr lIns="100794" tIns="50397" rIns="100794" bIns="50397"/>
          <a:lstStyle/>
          <a:p>
            <a:pPr algn="ctr"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>
            <a:off x="2982241" y="3826482"/>
            <a:ext cx="3345119" cy="76184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tailEnd type="triangle" w="med" len="med"/>
          </a:ln>
          <a:effectLst/>
        </p:spPr>
        <p:txBody>
          <a:bodyPr lIns="100794" tIns="50397" rIns="100794" bIns="50397"/>
          <a:lstStyle/>
          <a:p>
            <a:pPr algn="ctr"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16" name="Line 25"/>
          <p:cNvSpPr>
            <a:spLocks noChangeShapeType="1"/>
          </p:cNvSpPr>
          <p:nvPr/>
        </p:nvSpPr>
        <p:spPr bwMode="auto">
          <a:xfrm flipV="1">
            <a:off x="3081600" y="2913427"/>
            <a:ext cx="3277440" cy="1641772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tailEnd type="triangle" w="med" len="med"/>
          </a:ln>
          <a:effectLst/>
        </p:spPr>
        <p:txBody>
          <a:bodyPr lIns="100794" tIns="50397" rIns="100794" bIns="50397"/>
          <a:lstStyle/>
          <a:p>
            <a:pPr algn="ctr"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 flipV="1">
            <a:off x="3114721" y="4720818"/>
            <a:ext cx="3212639" cy="66247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tailEnd type="triangle" w="med" len="med"/>
          </a:ln>
          <a:effectLst/>
        </p:spPr>
        <p:txBody>
          <a:bodyPr lIns="100794" tIns="50397" rIns="100794" bIns="50397"/>
          <a:lstStyle/>
          <a:p>
            <a:pPr algn="ctr"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 flipV="1">
            <a:off x="3180961" y="3031519"/>
            <a:ext cx="3179520" cy="2517384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tailEnd type="triangle" w="med" len="med"/>
          </a:ln>
          <a:effectLst/>
        </p:spPr>
        <p:txBody>
          <a:bodyPr lIns="100794" tIns="50397" rIns="100794" bIns="50397"/>
          <a:lstStyle/>
          <a:p>
            <a:pPr algn="ctr"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19" name="Line 28"/>
          <p:cNvSpPr>
            <a:spLocks noChangeShapeType="1"/>
          </p:cNvSpPr>
          <p:nvPr/>
        </p:nvSpPr>
        <p:spPr bwMode="auto">
          <a:xfrm flipV="1">
            <a:off x="3180961" y="5582028"/>
            <a:ext cx="3179520" cy="66247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tailEnd type="triangle" w="med" len="med"/>
          </a:ln>
          <a:effectLst/>
        </p:spPr>
        <p:txBody>
          <a:bodyPr lIns="100794" tIns="50397" rIns="100794" bIns="50397"/>
          <a:lstStyle/>
          <a:p>
            <a:pPr algn="ctr"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1441" y="332676"/>
            <a:ext cx="1918080" cy="73150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chemeClr val="accent1">
                <a:gamma/>
                <a:shade val="60000"/>
                <a:invGamma/>
              </a:schemeClr>
            </a:outerShdw>
          </a:effectLst>
        </p:spPr>
        <p:txBody>
          <a:bodyPr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 algn="ctr">
              <a:lnSpc>
                <a:spcPct val="93000"/>
              </a:lnSpc>
              <a:spcBef>
                <a:spcPct val="50000"/>
              </a:spcBef>
              <a:buSzPct val="100000"/>
              <a:buFont typeface="Times New Roman" panose="02020603050405020304" pitchFamily="18" charset="0"/>
              <a:buNone/>
            </a:pPr>
            <a:r>
              <a:rPr lang="zh-CN" altLang="en-US" sz="4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试一试</a:t>
            </a:r>
            <a:endParaRPr lang="zh-CN" altLang="en-US" sz="44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6392161" y="4408303"/>
            <a:ext cx="1396192" cy="545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 algn="ctr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3100" dirty="0" smtClean="0">
                <a:latin typeface="Times New Roman" panose="02020603050405020304" pitchFamily="18" charset="0"/>
              </a:rPr>
              <a:t>一元酸</a:t>
            </a:r>
            <a:endParaRPr lang="zh-CN" altLang="en-US" sz="3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21" grpId="0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自选图形 2"/>
          <p:cNvSpPr/>
          <p:nvPr/>
        </p:nvSpPr>
        <p:spPr>
          <a:xfrm>
            <a:off x="1250576" y="333375"/>
            <a:ext cx="2942805" cy="719138"/>
          </a:xfrm>
          <a:prstGeom prst="flowChartAlternateProcess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硫在氧气里燃烧</a:t>
            </a:r>
            <a:endParaRPr lang="zh-CN" altLang="en-US" sz="2800" dirty="0">
              <a:solidFill>
                <a:schemeClr val="bg1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12291" name="自选图形 3"/>
          <p:cNvSpPr/>
          <p:nvPr/>
        </p:nvSpPr>
        <p:spPr>
          <a:xfrm>
            <a:off x="1250576" y="1485900"/>
            <a:ext cx="2942805" cy="719138"/>
          </a:xfrm>
          <a:prstGeom prst="flowChartAlternateProcess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红磷在氧气里燃烧</a:t>
            </a:r>
            <a:endParaRPr lang="zh-CN" altLang="en-US" sz="2800" dirty="0">
              <a:solidFill>
                <a:schemeClr val="bg1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12292" name="自选图形 4"/>
          <p:cNvSpPr/>
          <p:nvPr/>
        </p:nvSpPr>
        <p:spPr>
          <a:xfrm>
            <a:off x="1250576" y="2709865"/>
            <a:ext cx="2942806" cy="720725"/>
          </a:xfrm>
          <a:prstGeom prst="flowChartAlternateProcess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铁丝在氧气里燃烧</a:t>
            </a:r>
            <a:endParaRPr lang="zh-CN" altLang="en-US" sz="2800" dirty="0">
              <a:solidFill>
                <a:schemeClr val="bg1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12293" name="自选图形 5"/>
          <p:cNvSpPr/>
          <p:nvPr/>
        </p:nvSpPr>
        <p:spPr>
          <a:xfrm>
            <a:off x="1250575" y="3826622"/>
            <a:ext cx="2942805" cy="719138"/>
          </a:xfrm>
          <a:prstGeom prst="flowChartAlternateProcess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铝箔在氧气里燃烧</a:t>
            </a:r>
            <a:endParaRPr lang="zh-CN" altLang="en-US" sz="2800" dirty="0">
              <a:solidFill>
                <a:schemeClr val="bg1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12294" name="自选图形 6"/>
          <p:cNvSpPr/>
          <p:nvPr/>
        </p:nvSpPr>
        <p:spPr>
          <a:xfrm>
            <a:off x="1250575" y="5157790"/>
            <a:ext cx="2942807" cy="719137"/>
          </a:xfrm>
          <a:prstGeom prst="flowChartAlternateProcess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蜡烛在氧气里燃烧</a:t>
            </a:r>
            <a:endParaRPr lang="zh-CN" altLang="en-US" sz="2800" dirty="0">
              <a:solidFill>
                <a:schemeClr val="bg1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12295" name="自选图形 7"/>
          <p:cNvSpPr/>
          <p:nvPr/>
        </p:nvSpPr>
        <p:spPr>
          <a:xfrm>
            <a:off x="5489973" y="2062166"/>
            <a:ext cx="3102698" cy="647700"/>
          </a:xfrm>
          <a:prstGeom prst="flowChartAlternateProcess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r>
              <a:rPr lang="zh-CN" altLang="en-US" sz="2800" dirty="0">
                <a:solidFill>
                  <a:srgbClr val="FFFF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非金属与氧气反应</a:t>
            </a:r>
            <a:endParaRPr lang="zh-CN" altLang="en-US" sz="2800" dirty="0">
              <a:solidFill>
                <a:srgbClr val="FFFF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12296" name="自选图形 8"/>
          <p:cNvSpPr/>
          <p:nvPr/>
        </p:nvSpPr>
        <p:spPr>
          <a:xfrm>
            <a:off x="5489973" y="765175"/>
            <a:ext cx="2052638" cy="719138"/>
          </a:xfrm>
          <a:prstGeom prst="flowChartAlternateProcess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zh-CN" altLang="en-US" sz="2800" dirty="0">
                <a:solidFill>
                  <a:srgbClr val="FFFF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化合反应</a:t>
            </a:r>
            <a:endParaRPr lang="zh-CN" altLang="en-US" sz="2800" dirty="0">
              <a:solidFill>
                <a:srgbClr val="FFFF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12297" name="自选图形 9"/>
          <p:cNvSpPr/>
          <p:nvPr/>
        </p:nvSpPr>
        <p:spPr>
          <a:xfrm>
            <a:off x="5489973" y="3286125"/>
            <a:ext cx="3102698" cy="684213"/>
          </a:xfrm>
          <a:prstGeom prst="flowChartAlternateProcess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r>
              <a:rPr lang="zh-CN" altLang="en-US" sz="2800" dirty="0">
                <a:solidFill>
                  <a:srgbClr val="FFFF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金属与氧气反应</a:t>
            </a:r>
            <a:endParaRPr lang="zh-CN" altLang="en-US" sz="2800" dirty="0">
              <a:solidFill>
                <a:srgbClr val="FFFF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12298" name="自选图形 10"/>
          <p:cNvSpPr/>
          <p:nvPr/>
        </p:nvSpPr>
        <p:spPr>
          <a:xfrm>
            <a:off x="5489973" y="4581525"/>
            <a:ext cx="2052638" cy="719138"/>
          </a:xfrm>
          <a:prstGeom prst="flowChartAlternateProcess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r>
              <a:rPr lang="zh-CN" altLang="en-US" sz="2800" dirty="0">
                <a:solidFill>
                  <a:srgbClr val="FFFF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氧化反应</a:t>
            </a:r>
            <a:endParaRPr lang="zh-CN" altLang="en-US" sz="2800" dirty="0">
              <a:solidFill>
                <a:srgbClr val="FFFF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160779" name="直线 11"/>
          <p:cNvSpPr/>
          <p:nvPr/>
        </p:nvSpPr>
        <p:spPr>
          <a:xfrm>
            <a:off x="4193381" y="693738"/>
            <a:ext cx="1296591" cy="431800"/>
          </a:xfrm>
          <a:prstGeom prst="line">
            <a:avLst/>
          </a:prstGeom>
          <a:ln w="57150" cap="flat" cmpd="sng">
            <a:solidFill>
              <a:srgbClr val="33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80" name="直线 12"/>
          <p:cNvSpPr/>
          <p:nvPr/>
        </p:nvSpPr>
        <p:spPr>
          <a:xfrm>
            <a:off x="4193381" y="693738"/>
            <a:ext cx="1296591" cy="1655762"/>
          </a:xfrm>
          <a:prstGeom prst="line">
            <a:avLst/>
          </a:prstGeom>
          <a:ln w="57150" cap="flat" cmpd="sng">
            <a:solidFill>
              <a:srgbClr val="33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81" name="直线 13"/>
          <p:cNvSpPr/>
          <p:nvPr/>
        </p:nvSpPr>
        <p:spPr>
          <a:xfrm>
            <a:off x="4193381" y="693738"/>
            <a:ext cx="1296591" cy="4248150"/>
          </a:xfrm>
          <a:prstGeom prst="line">
            <a:avLst/>
          </a:prstGeom>
          <a:ln w="57150" cap="flat" cmpd="sng">
            <a:solidFill>
              <a:srgbClr val="33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82" name="直线 14"/>
          <p:cNvSpPr/>
          <p:nvPr/>
        </p:nvSpPr>
        <p:spPr>
          <a:xfrm flipV="1">
            <a:off x="4193381" y="1125538"/>
            <a:ext cx="1296591" cy="792162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83" name="直线 15"/>
          <p:cNvSpPr/>
          <p:nvPr/>
        </p:nvSpPr>
        <p:spPr>
          <a:xfrm>
            <a:off x="4193381" y="1917700"/>
            <a:ext cx="1296591" cy="43180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84" name="直线 16"/>
          <p:cNvSpPr/>
          <p:nvPr/>
        </p:nvSpPr>
        <p:spPr>
          <a:xfrm>
            <a:off x="4193381" y="1917700"/>
            <a:ext cx="1296591" cy="3024188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85" name="直线 17"/>
          <p:cNvSpPr/>
          <p:nvPr/>
        </p:nvSpPr>
        <p:spPr>
          <a:xfrm flipV="1">
            <a:off x="4193381" y="1125540"/>
            <a:ext cx="1296591" cy="1944687"/>
          </a:xfrm>
          <a:prstGeom prst="line">
            <a:avLst/>
          </a:prstGeom>
          <a:ln w="57150" cap="flat" cmpd="sng">
            <a:solidFill>
              <a:srgbClr val="80008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86" name="直线 18"/>
          <p:cNvSpPr/>
          <p:nvPr/>
        </p:nvSpPr>
        <p:spPr>
          <a:xfrm>
            <a:off x="4193381" y="3070227"/>
            <a:ext cx="1296591" cy="576263"/>
          </a:xfrm>
          <a:prstGeom prst="line">
            <a:avLst/>
          </a:prstGeom>
          <a:ln w="57150" cap="flat" cmpd="sng">
            <a:solidFill>
              <a:srgbClr val="80008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87" name="直线 19"/>
          <p:cNvSpPr/>
          <p:nvPr/>
        </p:nvSpPr>
        <p:spPr>
          <a:xfrm>
            <a:off x="4193381" y="3070225"/>
            <a:ext cx="1296591" cy="1871663"/>
          </a:xfrm>
          <a:prstGeom prst="line">
            <a:avLst/>
          </a:prstGeom>
          <a:ln w="57150" cap="flat" cmpd="sng">
            <a:solidFill>
              <a:srgbClr val="80008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88" name="直线 20"/>
          <p:cNvSpPr/>
          <p:nvPr/>
        </p:nvSpPr>
        <p:spPr>
          <a:xfrm flipV="1">
            <a:off x="4193381" y="1125538"/>
            <a:ext cx="1296591" cy="316865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89" name="直线 21"/>
          <p:cNvSpPr/>
          <p:nvPr/>
        </p:nvSpPr>
        <p:spPr>
          <a:xfrm flipV="1">
            <a:off x="4193381" y="3646488"/>
            <a:ext cx="1296591" cy="64770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90" name="直线 22"/>
          <p:cNvSpPr/>
          <p:nvPr/>
        </p:nvSpPr>
        <p:spPr>
          <a:xfrm>
            <a:off x="4193381" y="4294188"/>
            <a:ext cx="1296591" cy="64770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91" name="直线 23"/>
          <p:cNvSpPr/>
          <p:nvPr/>
        </p:nvSpPr>
        <p:spPr>
          <a:xfrm flipV="1">
            <a:off x="4193381" y="4941888"/>
            <a:ext cx="1296591" cy="576262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12" name="文本框 25"/>
          <p:cNvSpPr txBox="1"/>
          <p:nvPr/>
        </p:nvSpPr>
        <p:spPr>
          <a:xfrm>
            <a:off x="96819" y="185943"/>
            <a:ext cx="532503" cy="5791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32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endParaRPr lang="en-US" altLang="zh-CN" sz="32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316" name="矩形 12315"/>
          <p:cNvSpPr/>
          <p:nvPr/>
        </p:nvSpPr>
        <p:spPr>
          <a:xfrm>
            <a:off x="-523875" y="5778500"/>
            <a:ext cx="417102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/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习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6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6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16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6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文本框 2"/>
          <p:cNvSpPr txBox="1">
            <a:spLocks noChangeArrowheads="1"/>
          </p:cNvSpPr>
          <p:nvPr/>
        </p:nvSpPr>
        <p:spPr bwMode="auto">
          <a:xfrm>
            <a:off x="233979" y="144465"/>
            <a:ext cx="832641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讨论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  <a:r>
              <a:rPr lang="en-US" altLang="zh-CN" sz="2800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Cu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en-US" altLang="zh-CN" sz="2800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SO</a:t>
            </a:r>
            <a:r>
              <a:rPr lang="en-US" altLang="zh-CN" sz="2800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Ba(OH)</a:t>
            </a:r>
            <a:r>
              <a:rPr lang="en-US" altLang="zh-CN" sz="2800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KNO</a:t>
            </a:r>
            <a:r>
              <a:rPr lang="en-US" altLang="zh-CN" sz="2800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</a:t>
            </a:r>
            <a:r>
              <a:rPr lang="en-US" altLang="zh-CN" sz="2800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、空气进行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分类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251" name="自选图形 3"/>
          <p:cNvSpPr/>
          <p:nvPr/>
        </p:nvSpPr>
        <p:spPr>
          <a:xfrm>
            <a:off x="4139804" y="1052513"/>
            <a:ext cx="1837134" cy="576262"/>
          </a:xfrm>
          <a:prstGeom prst="flowChartAlternateProcess">
            <a:avLst/>
          </a:prstGeom>
          <a:solidFill>
            <a:srgbClr val="A4FAA8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物    质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252" name="自选图形 4"/>
          <p:cNvSpPr/>
          <p:nvPr/>
        </p:nvSpPr>
        <p:spPr>
          <a:xfrm>
            <a:off x="3383757" y="2203450"/>
            <a:ext cx="1079898" cy="577850"/>
          </a:xfrm>
          <a:prstGeom prst="flowChartAlternateProcess">
            <a:avLst/>
          </a:pr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纯净物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253" name="自选图形 5"/>
          <p:cNvSpPr/>
          <p:nvPr/>
        </p:nvSpPr>
        <p:spPr>
          <a:xfrm>
            <a:off x="6461523" y="2203452"/>
            <a:ext cx="1134666" cy="722313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混合物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254" name="自选图形 6"/>
          <p:cNvSpPr/>
          <p:nvPr/>
        </p:nvSpPr>
        <p:spPr>
          <a:xfrm>
            <a:off x="6515100" y="3211515"/>
            <a:ext cx="1134666" cy="649287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空气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255" name="自选图形 7"/>
          <p:cNvSpPr/>
          <p:nvPr/>
        </p:nvSpPr>
        <p:spPr>
          <a:xfrm>
            <a:off x="4463654" y="3211513"/>
            <a:ext cx="1134666" cy="577850"/>
          </a:xfrm>
          <a:prstGeom prst="flowChartAlternateProcess">
            <a:avLst/>
          </a:pr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化合物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256" name="自选图形 8"/>
          <p:cNvSpPr/>
          <p:nvPr/>
        </p:nvSpPr>
        <p:spPr>
          <a:xfrm>
            <a:off x="2087167" y="3211513"/>
            <a:ext cx="1134666" cy="577850"/>
          </a:xfrm>
          <a:prstGeom prst="flowChartAlternateProcess">
            <a:avLst/>
          </a:pr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单质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257" name="自选图形 9"/>
          <p:cNvSpPr/>
          <p:nvPr/>
        </p:nvSpPr>
        <p:spPr>
          <a:xfrm>
            <a:off x="5624513" y="4437065"/>
            <a:ext cx="485775" cy="1006475"/>
          </a:xfrm>
          <a:prstGeom prst="flowChartAlternate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盐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258" name="自选图形 10"/>
          <p:cNvSpPr/>
          <p:nvPr/>
        </p:nvSpPr>
        <p:spPr>
          <a:xfrm>
            <a:off x="4733925" y="4437063"/>
            <a:ext cx="485775" cy="1008062"/>
          </a:xfrm>
          <a:prstGeom prst="flowChartAlternate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碱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259" name="自选图形 11"/>
          <p:cNvSpPr/>
          <p:nvPr/>
        </p:nvSpPr>
        <p:spPr>
          <a:xfrm>
            <a:off x="3923110" y="4437063"/>
            <a:ext cx="485775" cy="1008062"/>
          </a:xfrm>
          <a:prstGeom prst="flowChartAlternate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酸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81260" name="组合 12"/>
          <p:cNvGrpSpPr/>
          <p:nvPr/>
        </p:nvGrpSpPr>
        <p:grpSpPr>
          <a:xfrm>
            <a:off x="1552349" y="4364038"/>
            <a:ext cx="643164" cy="1441450"/>
            <a:chOff x="118" y="2795"/>
            <a:chExt cx="539" cy="817"/>
          </a:xfrm>
        </p:grpSpPr>
        <p:sp>
          <p:nvSpPr>
            <p:cNvPr id="14386" name="自选图形 13"/>
            <p:cNvSpPr/>
            <p:nvPr/>
          </p:nvSpPr>
          <p:spPr>
            <a:xfrm>
              <a:off x="204" y="2795"/>
              <a:ext cx="453" cy="817"/>
            </a:xfrm>
            <a:prstGeom prst="flowChartAlternateProcess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endPara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387" name="文本框 14"/>
            <p:cNvSpPr txBox="1"/>
            <p:nvPr/>
          </p:nvSpPr>
          <p:spPr>
            <a:xfrm>
              <a:off x="118" y="2840"/>
              <a:ext cx="516" cy="65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>
              <a:spAutoFit/>
            </a:bodyPr>
            <a:lstStyle/>
            <a:p>
              <a:pPr lvl="0" eaLnBrk="1" hangingPunct="1"/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非金属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81263" name="组合 15"/>
          <p:cNvGrpSpPr/>
          <p:nvPr/>
        </p:nvGrpSpPr>
        <p:grpSpPr>
          <a:xfrm>
            <a:off x="2876136" y="4364038"/>
            <a:ext cx="615968" cy="1441450"/>
            <a:chOff x="1142" y="2614"/>
            <a:chExt cx="490" cy="726"/>
          </a:xfrm>
        </p:grpSpPr>
        <p:sp>
          <p:nvSpPr>
            <p:cNvPr id="14384" name="自选图形 16"/>
            <p:cNvSpPr/>
            <p:nvPr/>
          </p:nvSpPr>
          <p:spPr>
            <a:xfrm>
              <a:off x="1202" y="2614"/>
              <a:ext cx="408" cy="726"/>
            </a:xfrm>
            <a:prstGeom prst="flowChartAlternateProcess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endPara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385" name="文本框 17"/>
            <p:cNvSpPr txBox="1"/>
            <p:nvPr/>
          </p:nvSpPr>
          <p:spPr>
            <a:xfrm>
              <a:off x="1142" y="2704"/>
              <a:ext cx="490" cy="58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>
              <a:spAutoFit/>
            </a:bodyPr>
            <a:lstStyle/>
            <a:p>
              <a:pPr lvl="0" eaLnBrk="1" hangingPunct="1"/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金  属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81266" name="组合 18"/>
          <p:cNvGrpSpPr/>
          <p:nvPr/>
        </p:nvGrpSpPr>
        <p:grpSpPr>
          <a:xfrm>
            <a:off x="6359130" y="4364040"/>
            <a:ext cx="642938" cy="1366837"/>
            <a:chOff x="1932" y="2614"/>
            <a:chExt cx="540" cy="872"/>
          </a:xfrm>
        </p:grpSpPr>
        <p:sp>
          <p:nvSpPr>
            <p:cNvPr id="14382" name="自选图形 19"/>
            <p:cNvSpPr/>
            <p:nvPr/>
          </p:nvSpPr>
          <p:spPr>
            <a:xfrm>
              <a:off x="2018" y="2614"/>
              <a:ext cx="454" cy="771"/>
            </a:xfrm>
            <a:prstGeom prst="flowChartAlternateProcess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endPara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383" name="文本框 20"/>
            <p:cNvSpPr txBox="1"/>
            <p:nvPr/>
          </p:nvSpPr>
          <p:spPr>
            <a:xfrm>
              <a:off x="1932" y="2659"/>
              <a:ext cx="517" cy="827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/>
            <a:p>
              <a:pPr lvl="0" eaLnBrk="1" hangingPunct="1"/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氧化物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1269" name="直线 21"/>
          <p:cNvSpPr/>
          <p:nvPr/>
        </p:nvSpPr>
        <p:spPr>
          <a:xfrm>
            <a:off x="3869532" y="1987550"/>
            <a:ext cx="3077766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70" name="直线 22"/>
          <p:cNvSpPr/>
          <p:nvPr/>
        </p:nvSpPr>
        <p:spPr>
          <a:xfrm>
            <a:off x="5273278" y="1628775"/>
            <a:ext cx="0" cy="3587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71" name="直线 23"/>
          <p:cNvSpPr/>
          <p:nvPr/>
        </p:nvSpPr>
        <p:spPr>
          <a:xfrm>
            <a:off x="3869531" y="1987550"/>
            <a:ext cx="0" cy="1444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72" name="直线 24"/>
          <p:cNvSpPr/>
          <p:nvPr/>
        </p:nvSpPr>
        <p:spPr>
          <a:xfrm>
            <a:off x="6947298" y="1987550"/>
            <a:ext cx="0" cy="1444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73" name="直线 25"/>
          <p:cNvSpPr/>
          <p:nvPr/>
        </p:nvSpPr>
        <p:spPr>
          <a:xfrm>
            <a:off x="2572941" y="2995613"/>
            <a:ext cx="23764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74" name="直线 26"/>
          <p:cNvSpPr/>
          <p:nvPr/>
        </p:nvSpPr>
        <p:spPr>
          <a:xfrm>
            <a:off x="2572941" y="2995613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75" name="直线 27"/>
          <p:cNvSpPr/>
          <p:nvPr/>
        </p:nvSpPr>
        <p:spPr>
          <a:xfrm>
            <a:off x="4949429" y="2995613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76" name="直线 28"/>
          <p:cNvSpPr/>
          <p:nvPr/>
        </p:nvSpPr>
        <p:spPr>
          <a:xfrm>
            <a:off x="3814762" y="2779713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77" name="直线 29"/>
          <p:cNvSpPr/>
          <p:nvPr/>
        </p:nvSpPr>
        <p:spPr>
          <a:xfrm>
            <a:off x="6947298" y="2779713"/>
            <a:ext cx="0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78" name="直线 30"/>
          <p:cNvSpPr/>
          <p:nvPr/>
        </p:nvSpPr>
        <p:spPr>
          <a:xfrm>
            <a:off x="1978819" y="4076700"/>
            <a:ext cx="1188244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79" name="直线 31"/>
          <p:cNvSpPr/>
          <p:nvPr/>
        </p:nvSpPr>
        <p:spPr>
          <a:xfrm>
            <a:off x="1978818" y="4076700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80" name="直线 32"/>
          <p:cNvSpPr/>
          <p:nvPr/>
        </p:nvSpPr>
        <p:spPr>
          <a:xfrm>
            <a:off x="3167062" y="4076700"/>
            <a:ext cx="0" cy="2873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81" name="直线 33"/>
          <p:cNvSpPr/>
          <p:nvPr/>
        </p:nvSpPr>
        <p:spPr>
          <a:xfrm>
            <a:off x="2572941" y="3787777"/>
            <a:ext cx="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82" name="直线 34"/>
          <p:cNvSpPr/>
          <p:nvPr/>
        </p:nvSpPr>
        <p:spPr>
          <a:xfrm>
            <a:off x="4246960" y="4076700"/>
            <a:ext cx="2431256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83" name="直线 35"/>
          <p:cNvSpPr/>
          <p:nvPr/>
        </p:nvSpPr>
        <p:spPr>
          <a:xfrm>
            <a:off x="4246960" y="4076700"/>
            <a:ext cx="0" cy="2873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84" name="直线 36"/>
          <p:cNvSpPr/>
          <p:nvPr/>
        </p:nvSpPr>
        <p:spPr>
          <a:xfrm>
            <a:off x="5003006" y="4076702"/>
            <a:ext cx="0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85" name="直线 37"/>
          <p:cNvSpPr/>
          <p:nvPr/>
        </p:nvSpPr>
        <p:spPr>
          <a:xfrm>
            <a:off x="5867400" y="4076702"/>
            <a:ext cx="0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86" name="直线 38"/>
          <p:cNvSpPr/>
          <p:nvPr/>
        </p:nvSpPr>
        <p:spPr>
          <a:xfrm>
            <a:off x="6678216" y="4076700"/>
            <a:ext cx="0" cy="2873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87" name="直线 39"/>
          <p:cNvSpPr/>
          <p:nvPr/>
        </p:nvSpPr>
        <p:spPr>
          <a:xfrm>
            <a:off x="5057775" y="3787775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88" name="直线 40"/>
          <p:cNvSpPr/>
          <p:nvPr/>
        </p:nvSpPr>
        <p:spPr>
          <a:xfrm>
            <a:off x="1925241" y="5661025"/>
            <a:ext cx="0" cy="2873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89" name="直线 41"/>
          <p:cNvSpPr/>
          <p:nvPr/>
        </p:nvSpPr>
        <p:spPr>
          <a:xfrm>
            <a:off x="3167062" y="5732465"/>
            <a:ext cx="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90" name="直线 42"/>
          <p:cNvSpPr/>
          <p:nvPr/>
        </p:nvSpPr>
        <p:spPr>
          <a:xfrm>
            <a:off x="4139803" y="5445127"/>
            <a:ext cx="0" cy="5762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91" name="直线 43"/>
          <p:cNvSpPr/>
          <p:nvPr/>
        </p:nvSpPr>
        <p:spPr>
          <a:xfrm>
            <a:off x="4949429" y="5445125"/>
            <a:ext cx="0" cy="5032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92" name="直线 44"/>
          <p:cNvSpPr/>
          <p:nvPr/>
        </p:nvSpPr>
        <p:spPr>
          <a:xfrm>
            <a:off x="5867400" y="5445127"/>
            <a:ext cx="0" cy="5762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93" name="直线 45"/>
          <p:cNvSpPr/>
          <p:nvPr/>
        </p:nvSpPr>
        <p:spPr>
          <a:xfrm>
            <a:off x="6731794" y="5588000"/>
            <a:ext cx="0" cy="4333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94" name="自选图形 46"/>
          <p:cNvSpPr/>
          <p:nvPr/>
        </p:nvSpPr>
        <p:spPr>
          <a:xfrm>
            <a:off x="1656160" y="6094413"/>
            <a:ext cx="594122" cy="576262"/>
          </a:xfrm>
          <a:prstGeom prst="flowChartAlternateProcess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  <a:r>
              <a:rPr lang="en-US" altLang="zh-CN" sz="2800" b="1" baseline="-25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2800" b="1" baseline="-250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295" name="自选图形 47"/>
          <p:cNvSpPr/>
          <p:nvPr/>
        </p:nvSpPr>
        <p:spPr>
          <a:xfrm>
            <a:off x="2896792" y="6021388"/>
            <a:ext cx="539353" cy="647700"/>
          </a:xfrm>
          <a:prstGeom prst="flowChartAlternateProcess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Cu</a:t>
            </a:r>
            <a:endParaRPr lang="en-US" altLang="zh-CN" sz="2800" b="1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296" name="自选图形 48"/>
          <p:cNvSpPr/>
          <p:nvPr/>
        </p:nvSpPr>
        <p:spPr>
          <a:xfrm>
            <a:off x="3603813" y="6021388"/>
            <a:ext cx="859842" cy="576262"/>
          </a:xfrm>
          <a:prstGeom prst="flowChartAlternateProcess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en-US" altLang="zh-CN" sz="2800" b="1" baseline="-25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SO</a:t>
            </a:r>
            <a:r>
              <a:rPr lang="en-US" altLang="zh-CN" sz="2800" b="1" baseline="-25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en-US" altLang="zh-CN" sz="2800" b="1" baseline="-25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297" name="自选图形 49"/>
          <p:cNvSpPr/>
          <p:nvPr/>
        </p:nvSpPr>
        <p:spPr>
          <a:xfrm>
            <a:off x="4585447" y="6094413"/>
            <a:ext cx="877141" cy="576262"/>
          </a:xfrm>
          <a:prstGeom prst="flowChartAlternateProcess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2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Ba(OH)</a:t>
            </a:r>
            <a:r>
              <a:rPr lang="en-US" altLang="zh-CN" sz="2000" b="1" baseline="-25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2000" b="1" baseline="-25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298" name="自选图形 50"/>
          <p:cNvSpPr/>
          <p:nvPr/>
        </p:nvSpPr>
        <p:spPr>
          <a:xfrm>
            <a:off x="5624513" y="6094413"/>
            <a:ext cx="731043" cy="576262"/>
          </a:xfrm>
          <a:prstGeom prst="flowChartAlternateProcess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KNO</a:t>
            </a:r>
            <a:r>
              <a:rPr lang="en-US" altLang="zh-CN" sz="2800" b="1" baseline="-25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en-US" altLang="zh-CN" sz="2800" b="1" baseline="-25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299" name="自选图形 51"/>
          <p:cNvSpPr/>
          <p:nvPr/>
        </p:nvSpPr>
        <p:spPr>
          <a:xfrm>
            <a:off x="6461522" y="6021390"/>
            <a:ext cx="757238" cy="720725"/>
          </a:xfrm>
          <a:prstGeom prst="flowChartAlternateProcess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</a:t>
            </a:r>
            <a:r>
              <a:rPr lang="en-US" altLang="zh-CN" sz="2800" b="1" baseline="-25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2800" b="1" baseline="-250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8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8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8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8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8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8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8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8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8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8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8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8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8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8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8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8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8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8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8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8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8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8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8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18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18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18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8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8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8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18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18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0" grpId="0" bldLvl="0"/>
      <p:bldP spid="181251" grpId="0" bldLvl="0" animBg="1"/>
      <p:bldP spid="181252" grpId="0" bldLvl="0" animBg="1"/>
      <p:bldP spid="181253" grpId="0" bldLvl="0" animBg="1"/>
      <p:bldP spid="181254" grpId="0" bldLvl="0" animBg="1"/>
      <p:bldP spid="181255" grpId="0" bldLvl="0" animBg="1"/>
      <p:bldP spid="181256" grpId="0" bldLvl="0" animBg="1"/>
      <p:bldP spid="181257" grpId="0" bldLvl="0" animBg="1"/>
      <p:bldP spid="181258" grpId="0" bldLvl="0" animBg="1"/>
      <p:bldP spid="181259" grpId="0" bldLvl="0" animBg="1"/>
      <p:bldP spid="181294" grpId="0" bldLvl="0" animBg="1"/>
      <p:bldP spid="181295" grpId="0" bldLvl="0" animBg="1"/>
      <p:bldP spid="181296" grpId="0" bldLvl="0" animBg="1"/>
      <p:bldP spid="181297" grpId="0" bldLvl="0" animBg="1"/>
      <p:bldP spid="181298" grpId="0" bldLvl="0" animBg="1"/>
      <p:bldP spid="181299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4358</Words>
  <Application>WPS 演示</Application>
  <PresentationFormat>顶置</PresentationFormat>
  <Paragraphs>919</Paragraphs>
  <Slides>38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62" baseType="lpstr">
      <vt:lpstr>Arial</vt:lpstr>
      <vt:lpstr>宋体</vt:lpstr>
      <vt:lpstr>Wingdings</vt:lpstr>
      <vt:lpstr>华文行楷</vt:lpstr>
      <vt:lpstr>黑体</vt:lpstr>
      <vt:lpstr>楷体</vt:lpstr>
      <vt:lpstr>Times New Roman</vt:lpstr>
      <vt:lpstr>华文新魏</vt:lpstr>
      <vt:lpstr>华文细黑</vt:lpstr>
      <vt:lpstr>方正宋体</vt:lpstr>
      <vt:lpstr>华文楷体</vt:lpstr>
      <vt:lpstr>华文中宋</vt:lpstr>
      <vt:lpstr>Calibri</vt:lpstr>
      <vt:lpstr>隶书</vt:lpstr>
      <vt:lpstr>楷体_GB2312</vt:lpstr>
      <vt:lpstr>Garamond</vt:lpstr>
      <vt:lpstr>Times</vt:lpstr>
      <vt:lpstr>方正超粗黑简体</vt:lpstr>
      <vt:lpstr>Franklin Gothic Book</vt:lpstr>
      <vt:lpstr>微软雅黑</vt:lpstr>
      <vt:lpstr>新宋体</vt:lpstr>
      <vt:lpstr>Segoe Print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化学是人类文明、进步的关键</vt:lpstr>
      <vt:lpstr>一、简单分类法 （一）交叉分类法-----对同一事物按不同标准进行分类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物质的分类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xiaoxi</dc:creator>
  <cp:lastModifiedBy>USER</cp:lastModifiedBy>
  <cp:revision>51</cp:revision>
  <dcterms:created xsi:type="dcterms:W3CDTF">2016-09-04T22:39:00Z</dcterms:created>
  <dcterms:modified xsi:type="dcterms:W3CDTF">2016-09-17T13:33:18Z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