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1633" r:id="rId2"/>
    <p:sldId id="1667" r:id="rId3"/>
    <p:sldId id="1574" r:id="rId4"/>
    <p:sldId id="1668" r:id="rId5"/>
    <p:sldId id="1575" r:id="rId6"/>
    <p:sldId id="1669" r:id="rId7"/>
    <p:sldId id="1670" r:id="rId8"/>
    <p:sldId id="1671" r:id="rId9"/>
    <p:sldId id="1672" r:id="rId10"/>
    <p:sldId id="1673" r:id="rId11"/>
    <p:sldId id="1674" r:id="rId12"/>
    <p:sldId id="1676" r:id="rId13"/>
    <p:sldId id="1677" r:id="rId14"/>
    <p:sldId id="1660" r:id="rId15"/>
    <p:sldId id="1678" r:id="rId16"/>
    <p:sldId id="1679" r:id="rId17"/>
    <p:sldId id="1680" r:id="rId18"/>
    <p:sldId id="1681" r:id="rId19"/>
    <p:sldId id="1682" r:id="rId20"/>
    <p:sldId id="1683" r:id="rId21"/>
    <p:sldId id="1684" r:id="rId22"/>
    <p:sldId id="1685" r:id="rId23"/>
    <p:sldId id="1686" r:id="rId24"/>
    <p:sldId id="1687" r:id="rId25"/>
    <p:sldId id="1688" r:id="rId26"/>
    <p:sldId id="1689" r:id="rId27"/>
    <p:sldId id="1690" r:id="rId28"/>
    <p:sldId id="1691" r:id="rId29"/>
    <p:sldId id="1692" r:id="rId30"/>
    <p:sldId id="1693" r:id="rId31"/>
    <p:sldId id="1694" r:id="rId32"/>
    <p:sldId id="1695" r:id="rId33"/>
    <p:sldId id="1696" r:id="rId34"/>
    <p:sldId id="1697" r:id="rId35"/>
    <p:sldId id="1576" r:id="rId36"/>
    <p:sldId id="1698" r:id="rId37"/>
    <p:sldId id="1699" r:id="rId38"/>
    <p:sldId id="1663" r:id="rId39"/>
    <p:sldId id="1638" r:id="rId40"/>
    <p:sldId id="1700" r:id="rId41"/>
    <p:sldId id="1701" r:id="rId42"/>
    <p:sldId id="1702" r:id="rId43"/>
    <p:sldId id="1634" r:id="rId44"/>
  </p:sldIdLst>
  <p:sldSz cx="12190413" cy="6859588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9BBD59"/>
    <a:srgbClr val="B4C7E7"/>
    <a:srgbClr val="7BC14A"/>
    <a:srgbClr val="FFD966"/>
    <a:srgbClr val="F3EFE5"/>
    <a:srgbClr val="00CC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970" autoAdjust="0"/>
  </p:normalViewPr>
  <p:slideViewPr>
    <p:cSldViewPr>
      <p:cViewPr>
        <p:scale>
          <a:sx n="75" d="100"/>
          <a:sy n="75" d="100"/>
        </p:scale>
        <p:origin x="-931" y="-269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1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0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幻灯片"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istrator\Desktop\用！！！\风景图片\shansh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1469"/>
            <a:ext cx="12189600" cy="68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8343" y="3707638"/>
            <a:ext cx="12192000" cy="1375395"/>
            <a:chOff x="-1524000" y="2705990"/>
            <a:chExt cx="12192000" cy="1375395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  <p:sp>
        <p:nvSpPr>
          <p:cNvPr id="28" name="标题 2"/>
          <p:cNvSpPr txBox="1">
            <a:spLocks/>
          </p:cNvSpPr>
          <p:nvPr/>
        </p:nvSpPr>
        <p:spPr>
          <a:xfrm>
            <a:off x="3235206" y="3739291"/>
            <a:ext cx="8666391" cy="15121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3600" b="1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考点三　归纳概括内容</a:t>
            </a:r>
            <a:r>
              <a:rPr lang="zh-CN" altLang="en-US" sz="3600" b="1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微软雅黑" pitchFamily="34" charset="-122"/>
                <a:cs typeface="Times New Roman"/>
              </a:rPr>
              <a:t>要点</a:t>
            </a:r>
            <a:endParaRPr lang="en-US" altLang="zh-CN" sz="3600" b="1" kern="1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微软雅黑" pitchFamily="34" charset="-122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en-US" sz="2800" kern="100" dirty="0">
                <a:latin typeface="Times New Roman"/>
                <a:ea typeface="华文细黑"/>
                <a:cs typeface="Courier New"/>
              </a:rPr>
              <a:t>仔细比对，准确辨析</a:t>
            </a:r>
            <a:endParaRPr lang="zh-CN" altLang="zh-CN" sz="2800" kern="100" dirty="0">
              <a:latin typeface="宋体" pitchFamily="2" charset="-122"/>
              <a:ea typeface="宋体" pitchFamily="2" charset="-122"/>
              <a:cs typeface="Courier New"/>
            </a:endParaRPr>
          </a:p>
        </p:txBody>
      </p:sp>
      <p:sp>
        <p:nvSpPr>
          <p:cNvPr id="14" name="副标题 3"/>
          <p:cNvSpPr txBox="1">
            <a:spLocks/>
          </p:cNvSpPr>
          <p:nvPr/>
        </p:nvSpPr>
        <p:spPr>
          <a:xfrm>
            <a:off x="-26573" y="3718127"/>
            <a:ext cx="1528275" cy="1339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85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专题三</a:t>
            </a:r>
            <a:endParaRPr lang="en-US" altLang="zh-CN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考点突破</a:t>
            </a:r>
          </a:p>
        </p:txBody>
      </p:sp>
    </p:spTree>
    <p:extLst>
      <p:ext uri="{BB962C8B-B14F-4D97-AF65-F5344CB8AC3E}">
        <p14:creationId xmlns:p14="http://schemas.microsoft.com/office/powerpoint/2010/main" val="95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3999" y="898466"/>
            <a:ext cx="11563765" cy="57956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阅读要求</a:t>
            </a:r>
            <a:endParaRPr lang="zh-CN" altLang="zh-CN" sz="270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答内容概括分析题对阅读要求相当高。因为它本身就是在考查阅读理解，而且能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借题解文</a:t>
            </a:r>
            <a:r>
              <a:rPr lang="en-US" altLang="zh-CN" sz="27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借助该题理解全文内容</a:t>
            </a:r>
            <a:r>
              <a:rPr lang="en-US" altLang="zh-CN" sz="27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。这个阅读与正式做题前的整体阅读相似，不过，单就做该题而言，阅读要特别注意以下内容：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传主生平主要事迹。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严防事件发生的先后顺序颠倒或错位，还要严防内容上的断章取义，或者范围、作用、程度等不明确。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传记中的重要人物及其关系。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对传记中的人物要有全面的把握，严防人物与事件之间张冠李戴、事件杂糅或无中生有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人物的对话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。严防内容上的主次不分、因果关系不明或文意理解上的错误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333450"/>
            <a:ext cx="1742594" cy="511828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精要点拨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7792" y="55578"/>
            <a:ext cx="11449272" cy="67604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文言现象。</a:t>
            </a: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对文中出现的重要文言实词、虚词、句式等，一定要能作出合理的解释，严防对文中信息的错解或误译。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7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答题步骤</a:t>
            </a:r>
            <a:endParaRPr lang="zh-CN" altLang="zh-CN" sz="270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700" b="1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700" b="1" kern="100" dirty="0">
                <a:latin typeface="Times New Roman"/>
                <a:ea typeface="华文细黑"/>
                <a:cs typeface="Times New Roman"/>
              </a:rPr>
              <a:t>全面理解，整体把握</a:t>
            </a:r>
            <a:endParaRPr lang="zh-CN" altLang="zh-CN" sz="2700" b="1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不论做哪一类题，首先要能够从宏观上对全文有个整体了解和认识，重点掌握一些关键信息，如重要的时间点、文中表达重要意思的词句、文章的主旨观点、作者的立场态度等等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7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对于人物传记，我们要注意人物的语言、事迹和性格，故事的来龙去脉；对于游记，则要注意游览的顺序和时间，写了哪些景物，表达了作者什么样的心情等等。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700" kern="100" dirty="0">
                <a:latin typeface="Times New Roman"/>
                <a:ea typeface="华文细黑"/>
                <a:cs typeface="Times New Roman"/>
              </a:rPr>
              <a:t>另外，在阅读时不能贪快，不能急于下手而跳读、漏读。同时，还需要有足够的耐心、细心，以应付隐秘而细小的错误点</a:t>
            </a:r>
            <a:r>
              <a:rPr lang="zh-CN" altLang="zh-CN" sz="27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700" kern="100" dirty="0" smtClean="0">
                <a:latin typeface="Times New Roman"/>
                <a:ea typeface="华文细黑"/>
                <a:cs typeface="Times New Roman"/>
              </a:rPr>
              <a:t> </a:t>
            </a:r>
            <a:endParaRPr lang="zh-CN" altLang="zh-CN" sz="27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6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4043" y="97106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关注细节，依文索义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选项通常是把某一情节通过添加、转移、曲解等方式作了细微的改动。所以我们在审读选项时，再细微的情节，包括人物的言行、对人物的品评、动作的施动与受动、时间空间上的顺序等等，都不能忽略。选项对文中信息的描述有两种方式：直述和转述。如果是转述，我们要注意转述的句意是否与原文保持一致。判断选项正误时，一定要在原文中找到原句，再结合上下文语境准确理解词句的意思，切记不可凭印象主观臆断。有的选项可能牵涉原文的多处细节，这些都要准确找到，不能想当然，要判之有据。如果说某一分句在文中根本找不到相应的句子，那十有八九是无中生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920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4043" y="656341"/>
            <a:ext cx="11223676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b="1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仔细比对，反复推敲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内容分析概括题的解题关键是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比对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就是把每一个选项都与相应的原文作逐字逐句的细致对比，重点关注人物与事件是否一致，时间上有没有颠倒，空间上有没有混淆，用词是否妥当，有没有故意拔高或降低对人物或事件的评价，有没有错误理解某个关键词或关键句。找到某处存疑的地方后，再比对原文中的句子反复阅读，结合上下文语境仔细推敲。一般说来，只要找到，判断出选项是否错误应该是不难的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42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4566" y="870624"/>
            <a:ext cx="11449272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二、掌握答题的主要方法</a:t>
            </a:r>
            <a:r>
              <a:rPr lang="en-US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Courier New"/>
              </a:rPr>
              <a:t>——</a:t>
            </a: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比对法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内容分析概括题选项内容多是命题者对原文进行的翻译、转述和分析。在这一过程中，命题者有意识地设置错误干扰，让考生进行判断。而比对法正是对付它的较好的方法之一，其实质是把选项与原文进行仔细比对、分析，从中发现它与原文意思是否一致，进而识破命题者的干扰之处。那么，比对、分析什么内容呢？主要是细节、信息有无、因果关系和人物、时间、地点等方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890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441" y="67020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比对关键细节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词语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。命题者对原文关键细节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词语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故意错解以迷惑考生。这种曲解文意的方式正成为设题的主要陷阱。因为错误极其细微，故要认真、细心比对。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寿昌勇于义，周人之急无所爱，嫁兄弟两孤女，葬其不能葬者十余丧，天性如此。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选项：朱寿昌急人之难。他生活中没有其他爱好，天性喜欢周济别人的急难之事，他曾经把兄弟的两个孤女嫁出去，帮助没有能力埋葬死人的人埋葬死人十多次。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254" y="6047723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934" y="5968325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吝惜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意，非选项中的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爱好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，曲解文意。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6614" y="54014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8592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588885"/>
            <a:ext cx="11335913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侯弘文，奇士也，散家财，募滇军随象昇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指传主卢象昇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讨贼。弘文率募兵至楚，巡抚王梦尹以扰驿闻。象昇上疏救，不得，弘文卒遣戍。天下由是惜弘文而多象昇。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：侯弘文追随卢象昇讨伐贼寇，在驿站受到围攻，卢象昇赶去救援，但未成功。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4021261"/>
            <a:ext cx="11273868" cy="1640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4072608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原文是卢象昇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上疏救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，而不是选项中的直接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赶去救援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。命题者有意丢掉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二字，导致其与原文信息不一致。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1369" y="33162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24423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388264"/>
            <a:ext cx="11335913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慧度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指传主杜慧度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布衣蔬食，俭约质素，能弹琴，颇好《庄》《老》。禁断淫祀，崇修学校，岁荒民饥，则以私禄赈给。为政纤密，有如治家。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：杜慧度生活俭朴，治事有方。平日里他布衣蔬食，只管弹弹琴，读读《庄》《老》。而为政却细致绵密，有如治理家庭；遇上饥荒，常以私人薪俸赈济灾民。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4381301"/>
            <a:ext cx="11273868" cy="1640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4432648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关键细节有误。把原文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能弹琴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曲解为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只管弹弹琴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颇好《庄》《老》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曲解为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读读《庄》《老》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7905" y="3779674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1899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8582" y="1056100"/>
            <a:ext cx="11112550" cy="2949758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二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比对添加内容。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添加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就是通过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无中生有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的方式，在选项中故意添加一些貌似合理的内容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制造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出错误选项来。辨析时应将原材料中未涉及的内容与原文仔细比对，从而识破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无中生有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或于文无据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的陷阱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629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9414" y="54690"/>
            <a:ext cx="11449272" cy="53799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大纲全国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景云初，作金仙等观，凑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指传主韦凑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谏，以为：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方农月兴功，虽赀出公主，然高直售庸，则农人舍耕取顾，趋末弃本，恐天下有受其饥者。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不听。凑执争，以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万物生育，草木昆蚑伤伐甚多，非仁圣本意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。帝诏外详议。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：韦凑参议朝政，敢于据理力争。景云初年，朝廷议建金仙观，他认为农事季节，建观必使农民抛弃耕作；皇上不听从，他又会同其他官员一同谏诤。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902" y="5383191"/>
            <a:ext cx="11273868" cy="1377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902" y="5333370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他又会同其他官员一同谏诤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属无中生有，原文是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不听。凑执争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9159" y="469141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4066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0266" y="298043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j-ea"/>
                <a:ea typeface="+mj-ea"/>
                <a:cs typeface="Times New Roman"/>
              </a:rPr>
              <a:t>一、掌握阅读要求和答题步骤</a:t>
            </a:r>
            <a:endParaRPr lang="zh-CN" altLang="zh-CN" sz="1050" b="1" kern="100" dirty="0">
              <a:solidFill>
                <a:srgbClr val="0000FF"/>
              </a:solidFill>
              <a:latin typeface="+mj-ea"/>
              <a:ea typeface="+mj-ea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，字荐叟，井研人。八世祖允良生期岁，淳化间盗起，举家歼焉，惟一姑未笄，以瓮覆之，得免。子才少从其父客陈咸，咸张乐大宴，子才闭户读书若不闻见者，见者咸异之。嘉定十六年举进士。时丁大全与宋臣表里浊乱朝政，子才累疏辞归。初，子才在太平建李白祠，自为记曰：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白之斥，实由高力士激怒妃子，以报脱靴之憾也。力士方贵倨，岂甘以奴隶自处者。白非直以气陵亢而已，盖以为扫除之职固当尔，所以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反其极重之势也，彼昏不知，顾为逐其所忌，力士声势益张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788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172240"/>
            <a:ext cx="11223676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梁熙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举顺治三年乡试，又十年成进士。出知西安之咸宁，誓于神，不以一钱自污。视民如子，治行冠三辅。官咸宁半载，入为云南道监察御史。是时，世祖章皇帝方重言路，台省官皆矫尾厉角，务毛挚搏击为名高。先生独淡泊宁静，下直辄焚香扫地，晏坐终日，如退院僧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：梁熙任职时清正爱民，行事低调。他在任期间能够廉洁自守，视民如子，政绩斐然；因不愿突出自己而没有得到皇帝的赏识。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4869954"/>
            <a:ext cx="11273868" cy="16407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4921301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因不愿突出自己而没有得到皇帝的赏识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是添加内容，属无中生有。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622" y="2916441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41110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285" y="972434"/>
            <a:ext cx="11335913" cy="305311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三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比对人物。高考文言文所选的材料大都是记叙性的，除全文记叙的中心人物外，还会写到另一些人物。这类命题陷阱往往将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彼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强接在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此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上，张冠李戴。辨析时应抓住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是谁，在何时、何地，说过什么话，做过什么事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等信息，尤其要看主语、谓语与原文是否一致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262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0399" y="34370"/>
            <a:ext cx="11679403" cy="53799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阅读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下面的原文与选项，认真比对，看看选项分析概括是否有误。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6.(2015·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江苏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君欧阳氏，讳发，字伯和，庐陵人，太子少师文忠公讳修之长子也。为人纯实不欺，内外如一，淡薄无嗜好，而笃志好礼，刻苦于学。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君之死也，今眉山苏公子瞻哭之。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夫人吴氏，故丞相正宪公充之女，封寿安县君。男一人，曰宪，滑州韦城县主簿。女七人。元祐四年十一月甲子，葬君郑州新郑县旌贤乡刘村文忠公之兆，而宪来求铭。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：欧阳发道德学问俱佳，不愧是名门之后。他去世后，苏轼感到很悲伤，让张耒写下了这篇墓志铭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5046" y="5333165"/>
            <a:ext cx="11500473" cy="13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550" y="5271522"/>
            <a:ext cx="11449272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原文说的是欧阳发之子欧阳宪来求作者张耒写铭文，而不是苏轼让张耒写的。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2041" y="4674250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6380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405458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乙酉丙戌间，群盗大起。君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指传主徐谦尊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以身保障一方，每闻盗则挺身出，纠里中壮士为守御。贼大恨，卒杀公。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或曰：君古游侠之流也。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：作者认为，徐谦尊在群盗大起之际，冒着生命危险保护一方百姓，最终被害，是值得敬佩的游侠士。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3805188"/>
            <a:ext cx="11273868" cy="1363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3720412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张冠李戴。认为徐谦尊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是值得敬佩的游侠士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，即有的人，而非作者。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36369" y="3143513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22336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154" y="1156335"/>
            <a:ext cx="11223676" cy="378562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7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四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比对句间因果关系。这类干扰项往往把没有因果关系的事件硬说成有因果关系，或者颠倒了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果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两者之间的关系。辨析时要注意选项中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因此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以致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等表因果的词语。在遇到涉及因果关系的选项时，一定要与原文中相关的句子比较一下，仔细分析因果关系是否恰当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68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062" y="75898"/>
            <a:ext cx="11796197" cy="473357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8.(2015·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福建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苞之生二十六年矣。使蹉跎昏忽，常如既往，则由此而四十、五十，岂有难哉！无所得于身，无所得于后，是将与众人同其蔑蔑也。每念兹事，如沉疴之附其身，中夜起立，绕屋彷徨，仆夫童奴怪诧不知所谓。苞之心事，谁可告语哉！吾兄其安以为苞策哉！</a:t>
            </a:r>
            <a:endParaRPr lang="zh-CN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：方苞无法告诉童仆的心事，是指没能过上像庄子、陶渊明那样的隐居生活。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2441" y="4731043"/>
            <a:ext cx="11848949" cy="194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721" y="4669231"/>
            <a:ext cx="11796197" cy="18463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方苞无法告诉童仆的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心事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是担心自己碌碌无为，原文中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无所得于身，无所得于后，是将与众人同其蔑蔑也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，不是选项所说的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没能过上像庄子、陶渊明那样的隐居生活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8953" y="408802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5871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117426"/>
            <a:ext cx="11223676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9.(2013·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辽宁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元昊反，西边用兵，以公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指王尧臣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为陕西体量安抚使。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时，边兵新败于好水，任福等战死。今韩丞相坐主帅失律，夺招讨副使，知秦州；范文正公亦以移书元昊不先闻，夺招讨副使，知耀州。公因言此两人天下之选也，其忠义智勇，名动夷狄，不宜以小故置之。且任福由违节度以致败，尤不可深责主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：王尧臣在陕西体量安抚使任上，当现今的韩丞相因好水之战指挥失当致使任福等人战死而被贬官时，敢于仗义执言。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4762428"/>
            <a:ext cx="11273868" cy="1968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4685298"/>
            <a:ext cx="11223676" cy="19794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因果不当。作者认为任福战死的直接原因是任福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违节度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不听指挥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，而主帅韩丞相因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失律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军队出师不利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罪遭免职。选项对这两人的原因解释不当。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06737" y="418210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93353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5666"/>
            <a:ext cx="11223676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比对时间。命题者常把事件发生的时间故意颠倒、搞错。考生作答时，要了解以时间、地点叙写的文言材料的顺序特点，要善于抓住表示时间的词语，注意敏感的时间顺序，识破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时间错误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的陷阱。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三年，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薛元超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拜东台侍郎。右相李义府以罪配流嵩州，旧制，流人禁乘马，元超奏请给之，坐贬为简州刺史。岁余，西台侍郎上官仪伏诛，又坐与文章款密，配流嵩州。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选项：薛元超一生数遭流贬。先因与上官仪有文字之交，受到牵累；后又因上疏进谏，为李义府请求马匹代步而被贬。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5970838"/>
            <a:ext cx="11273868" cy="627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5869789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时间错位，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上疏进谏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在前。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934" y="533248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295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509722"/>
            <a:ext cx="11223676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花云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还驻太平，陈友谅以舟师来寇。云与元帅朱文逊结阵迎战，文逊战死。贼攻三日不得入，以巨舟乘涨，缘舟尾攀堞而上。城陷，贼缚云。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贼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碎其首，缚诸樯丛射之，骂贼不少变，至死声犹壮。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：花云与贼寇奋力抗争，至死不屈。花云驻守太平时，陈友谅率水师攻破城池，元帅朱文逊战死，他被俘；花云临危不惧，在被杀害的当口，仍高声痛骂贼寇。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4552978"/>
            <a:ext cx="11273868" cy="1373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447289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时间有误。原文是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文逊战死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之后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贼攻三日不得入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，而后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城陷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。所以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攻破城池，元帅朱文逊战死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表述错误。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9502" y="390333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34952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189434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六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比对一些增删的表范围、程度及其他类的词语，看看有无以偏概全或归纳不完整等陷阱。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楚俗信巫不信医，自三代以来为然，今为甚。凡疾不计久近浅深，药一入口不效，即屏去。至于巫，反覆十数不效，不悔，且引咎痛自责，殚其财，竭其力，卒不效，且死，乃交责之曰，是医之误，而用巫之晚也。终不一语加咎巫。故功恒归于巫，而败恒归于医。效不效，巫恒受上赏而医辄后焉。故医之稍欲急于利、信于人，又必假邪魅之候以为容，虽上智鲜不惑。甚而沅湘之间用人以祭非鬼，求利益，被重刑厚罚而不怨恚，而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巫之祸盘错深固不解矣。医之道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既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986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6946" y="442059"/>
            <a:ext cx="11335913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宦官之盛遂自是始。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其后分提禁旅，蹀血宫廷，虽天子且不得奴隶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之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写力士脱靴之状，为之赞而刻诸石。属有拓本遗宋臣，宋臣大怒，持二碑泣诉于帝，乃与大全合谋，嗾御史交章诬劾子才在郡公燕及馈遗过客为入己，降两官，犹未已。帝疑之，密以椠问安吉守吴子明，子明奏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臣尝至子才家，四壁萧然，人咸知其清贫，陛下毋信谗言。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帝语经筵官曰：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牟子才之事，吴子明乃谓无之，何也？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众莫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敢对，戴庆</a:t>
            </a:r>
            <a:r>
              <a:rPr lang="zh-CN" altLang="zh-CN" sz="2800" kern="100" spc="100" dirty="0">
                <a:latin typeface="宋体"/>
                <a:ea typeface="华文细黑"/>
                <a:cs typeface="宋体"/>
              </a:rPr>
              <a:t>炣</a:t>
            </a:r>
            <a:r>
              <a:rPr lang="zh-CN" altLang="zh-CN" sz="2800" kern="100" spc="100" dirty="0">
                <a:latin typeface="楷体_GB2312"/>
                <a:ea typeface="华文细黑"/>
                <a:cs typeface="楷体_GB2312"/>
              </a:rPr>
              <a:t>曰：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臣忆子才尝缴子明之兄子聪。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帝曰：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然。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事遂解。盖公论所在，虽仇雠不可废也。未几，大全败，宋臣斥，诬劾子</a:t>
            </a:r>
            <a:r>
              <a:rPr lang="zh-CN" altLang="zh-CN" sz="2800" kern="100" spc="40" dirty="0">
                <a:latin typeface="Times New Roman"/>
                <a:ea typeface="华文细黑"/>
                <a:cs typeface="Times New Roman"/>
              </a:rPr>
              <a:t>才者悉窜岭海外，乃复子才官职，提举玉隆万寿宫。帝即欲召子才</a:t>
            </a:r>
            <a:r>
              <a:rPr lang="zh-CN" altLang="zh-CN" sz="2800" kern="100" spc="4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spc="4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9279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8262" y="261442"/>
            <a:ext cx="11223676" cy="32721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久不胜于巫，虽有良医且不得施其用，以成其名，而学者日以怠，故或旷数郡求一良医不可致。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：楚地的风俗是信巫不信医。长久以来，巫祸横行，巫师把人治死也很少受到谴责，医生要取信于民不得不装神弄鬼，学者不愿行医，所以求一良医而不可得。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53" y="3719716"/>
            <a:ext cx="11273868" cy="2558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253" y="3652035"/>
            <a:ext cx="11223676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学者不愿行医，所以求一良医而不可得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，原文中对应的内容是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而学者日以怠，故或旷数郡求一良医不可致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。原文有两个限制词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，对时间和范围有限制，而选项没有限制就变得绝对了。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99502" y="29968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8380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16123"/>
            <a:ext cx="11223676" cy="26258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13.(2014·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朱筠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为学使时，遇教官诸生贤者，亲若同辈，劝人为学先识字，语意殷勤，去而人爱思之。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题选项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：朱筠致力文教，奖掖后进。他督学地方，尊崇先贤，引领学风；对寒门才俊极口称善，待门下学子亲若同辈。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565" y="3353619"/>
            <a:ext cx="11273868" cy="1588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565" y="3352427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归纳不完整。原文是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遇教官诸生贤者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遇到那些贤能的教官和诸生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，亲若同辈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，并非选项中的只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待门下学子亲若同辈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35889" y="2746746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9428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925" y="45418"/>
            <a:ext cx="11335913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七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比对地点。比对选项中人物行为、事件发生的地点与原文是否一致，识破命题者所设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地点错误</a:t>
            </a:r>
            <a:r>
              <a:rPr lang="en-US" altLang="zh-CN" sz="2800" b="1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的陷阱。</a:t>
            </a:r>
            <a:endParaRPr lang="zh-CN" altLang="zh-CN" sz="1050" b="1" kern="100" dirty="0">
              <a:solidFill>
                <a:srgbClr val="0000FF"/>
              </a:solidFill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阅读下面的原文与选项，认真比对，看看选项分析概括是否有误。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天保三年，为冀州刺史、六州大都督，有惠政，得吏民之心。尹思令率众万余人谋袭盱眙。三军咸惧。韶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指传主段韶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谓诸将曰：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霸先等智小谋大，政令未一，外托同德，内有离心，诸君不足忧，吾揣之熟悉矣。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乃自将步骑数千人倍道赴泾州。途出盱眙，思令不虞大军卒至，望旗奔北。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选项：段韶擅长统众，面对敌人的侵扰时，善于鼓舞士兵的士气。泾州一战，段韶亲自率领步兵骑兵几千人突袭，尹思令败逃。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1565" y="6154683"/>
            <a:ext cx="11273868" cy="5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565" y="601672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地点有误。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泾州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应为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盱眙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6497" y="5622265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15414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09062" y="474911"/>
            <a:ext cx="11223676" cy="39184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萧燧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出知严州。严地狭财匮，始至，官镪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成串的钱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不满三千，燧俭以足用。二年之间，以其羡补积逋，诸邑皆宽。上方靳职名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吝惜授予官职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，非功不予，诏燧治郡有劳，除敷文阁待制，移知婺州。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选项：萧燧出京管理严州。严州面积狭小，财物匮乏，他勤俭理政，以盈余填补拖欠，各地都感到宽松；皇上升迁萧燧的职位，调他去治理婺州。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165" y="4572883"/>
            <a:ext cx="11273868" cy="585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3165" y="4434923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正确无误。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1550" y="3899499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</p:spTree>
    <p:extLst>
      <p:ext uri="{BB962C8B-B14F-4D97-AF65-F5344CB8AC3E}">
        <p14:creationId xmlns:p14="http://schemas.microsoft.com/office/powerpoint/2010/main" val="62291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69815" y="333450"/>
            <a:ext cx="8050782" cy="95498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4000" b="1" kern="100" dirty="0">
                <a:solidFill>
                  <a:srgbClr val="C00000"/>
                </a:solidFill>
                <a:latin typeface="+mj-ea"/>
                <a:ea typeface="+mj-ea"/>
                <a:cs typeface="Times New Roman"/>
              </a:rPr>
              <a:t>解答内容分析概括题的三个小技巧</a:t>
            </a:r>
            <a:endParaRPr lang="zh-CN" altLang="zh-CN" sz="4000" b="1" kern="100" dirty="0">
              <a:solidFill>
                <a:srgbClr val="C00000"/>
              </a:solidFill>
              <a:latin typeface="+mj-ea"/>
              <a:ea typeface="+mj-ea"/>
              <a:cs typeface="Courier New"/>
            </a:endParaRPr>
          </a:p>
        </p:txBody>
      </p:sp>
      <p:sp>
        <p:nvSpPr>
          <p:cNvPr id="5" name="矩形 4"/>
          <p:cNvSpPr>
            <a:spLocks noChangeAspect="1"/>
          </p:cNvSpPr>
          <p:nvPr/>
        </p:nvSpPr>
        <p:spPr>
          <a:xfrm>
            <a:off x="1" y="261442"/>
            <a:ext cx="1198661" cy="1144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考场</a:t>
            </a:r>
            <a:endParaRPr lang="en-US" altLang="zh-CN" sz="2600" b="1" dirty="0" smtClean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  <a:p>
            <a:pPr algn="ctr"/>
            <a:r>
              <a:rPr lang="zh-CN" altLang="en-US" sz="2600" b="1" dirty="0" smtClean="0">
                <a:solidFill>
                  <a:schemeClr val="bg1"/>
                </a:solidFill>
                <a:latin typeface="+mj-ea"/>
                <a:ea typeface="+mj-ea"/>
                <a:cs typeface="Times New Roman" pitchFamily="18" charset="0"/>
              </a:rPr>
              <a:t>妙招</a:t>
            </a:r>
            <a:endParaRPr lang="zh-CN" altLang="en-US" sz="2600" b="1" dirty="0">
              <a:solidFill>
                <a:schemeClr val="bg1"/>
              </a:solidFill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4958" y="1601283"/>
            <a:ext cx="11449272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技巧一：四个选项的先后顺序与原文各节次内容相一致，即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项内容与原文开头相对应，其余依次类推。了解这一特点，更利于快速找准比对范围。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技巧二：不管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概括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，重看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。课标卷该题的选项均由对传主事迹、特点概括后结合文本加以分析两部分构成。设误点多放在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分析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部分。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技巧三：聚焦细节，留心易错。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954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7623" y="66626"/>
            <a:ext cx="11796197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不妨一试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]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latin typeface="Times New Roman"/>
                <a:ea typeface="华文细黑"/>
                <a:cs typeface="Times New Roman"/>
              </a:rPr>
              <a:t>阅读下面的文言文，完成文后题目。</a:t>
            </a:r>
            <a:endParaRPr lang="zh-CN" altLang="zh-CN" sz="1050" b="1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高祖武皇帝讳裕，字德舆，小字寄奴，彭城县绥舆里人。姓刘氏，汉楚元王交之二十一世孙也。晋氏东迁，刘氏移居晋陵丹徒之京口里。皇祖靖，晋东安太守。皇考翘，字显宗，郡功曹。帝以晋哀帝兴宁元年夜生，神光照室尽明，是夕甘露降于墓树。及长，雄杰有大度，身长七尺六寸，风骨奇伟。家贫，有大志，奉继母以孝闻。尝游京口竹林寺，独卧讲堂前。上有五色龙章，僧见之，惊以白帝，帝独喜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上人无妄言。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皇考墓在丹徒之候山，其地秦史所谓曲阿、丹徒间有天子气者也。又经客下邳逆旅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，会一沙门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谓帝曰：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江表当乱，安之者，其在君乎。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025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062" y="75898"/>
            <a:ext cx="11914159" cy="6951109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初，为冠军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孙无终司马。晋隆安三年，妖贼孙恩作乱于会稽，朝廷遣卫将军谢琰、前将军刘牢之东讨。牢之请帝参府军事，命与数十人觇贼。遇贼数千，帝便奋长刀，所杀伤甚。遂平山阴，恩遁入海。四年五月，恩复入会稽，杀谢琰。八月，晋帝以帝为下邳太守。帝又追恩至郁洲</a:t>
            </a:r>
            <a:r>
              <a:rPr lang="en-US" altLang="zh-CN" sz="2800" kern="100" baseline="300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及海盐，频破之。恩自是饥馑，奔临海。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indent="720000" algn="just">
              <a:lnSpc>
                <a:spcPct val="140000"/>
              </a:lnSpc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元兴二年十二月，荆州刺史桓玄篡位。寻迁晋帝于浔阳。玄从兄桓修以抚军将军镇丹徒，以帝为中兵参军，入朝，帝从至建邺</a:t>
            </a:r>
            <a:r>
              <a:rPr lang="en-US" altLang="zh-CN" sz="2800" kern="100" baseline="30000" dirty="0" smtClean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。玄妻刘氏，尚书令耽之女也，聪明有智鉴，尝见帝，因谓玄曰：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刘裕龙行虎步，视瞻不凡，必不为人下，宜早图之。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玄曰：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我方平荡中原，非裕莫可。待关中、陇山平定，然后议之。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三年二月，帝集义徒二十七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人，愿从者百余人，义军攻克京城。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indent="718185" algn="just">
              <a:lnSpc>
                <a:spcPct val="14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49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2328" y="308203"/>
            <a:ext cx="11563765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smtClean="0">
                <a:latin typeface="Times New Roman"/>
                <a:ea typeface="华文细黑"/>
                <a:cs typeface="Times New Roman"/>
              </a:rPr>
              <a:t>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复挟天子至江陵，因走南郡。益州刺史毛璩遣从孙佑之与参军费恬送弟丧下，璩弟子修之时为玄屯骑校，诱玄入蜀，恬与佑之迎射之，益州督护冯迁斩玄，传首建邺。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义熙十二年十二月，晋帝加帝位相国、扬州牧，封十郡为宋公，备九锡之礼，加玺绂、远游冠、绿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，位在诸侯王上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indent="718185" algn="r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选自《南史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宋本纪上第一》，有删改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/>
                <a:ea typeface="华文细黑"/>
                <a:cs typeface="Times New Roman"/>
              </a:rPr>
              <a:t>注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下邳：今江苏省睢宁县古邳镇。逆旅：旅店。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沙门：僧人，出家人。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冠军：古代将军名号。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郁洲：古洲名。相传秦末田横居此，又名田横岛。在今江苏连云港东云台山一带。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建邺：今南京城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26" y="3119572"/>
            <a:ext cx="432048" cy="361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8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4"/>
          <p:cNvSpPr txBox="1"/>
          <p:nvPr/>
        </p:nvSpPr>
        <p:spPr>
          <a:xfrm>
            <a:off x="377699" y="3126471"/>
            <a:ext cx="11197715" cy="12256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266" y="39399"/>
            <a:ext cx="11449272" cy="61555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宋武帝刘裕小名寄奴，是汉代楚元王刘交的二十一代孙。晋朝东迁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刘裕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所在的家族迁居到京口里。他的父亲叫刘翘，做过功曹一类的官。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在京口竹林寺，一个僧人看见卧在讲堂前的刘裕上方有五色龙纹，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认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他必是人中豪杰。后来的桓玄也确实看到了刘裕的长处。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刘裕作战勇敢。他做过将军孙无终的司马，曾与谢琰、刘崇之两次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讨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伐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在会稽作乱的孙恩，并最终打败乱贼孙恩。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刘裕后来与志同道合之人兴义兵讨伐篡位的桓玄。桓玄篡位不久，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便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把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晋帝挟持到江陵，但桓玄最终被益州督护冯迁斩杀，刘裕后来被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晋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封为宋公，地位极高。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8294" y="2208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4" name="矩形 3"/>
          <p:cNvSpPr/>
          <p:nvPr/>
        </p:nvSpPr>
        <p:spPr>
          <a:xfrm>
            <a:off x="406574" y="6151099"/>
            <a:ext cx="11273868" cy="632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574" y="6016824"/>
            <a:ext cx="11223676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两次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错，起初有谢琰，后一次没有。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08545" y="220802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0127654" y="6399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9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 animBg="1"/>
      <p:bldP spid="4" grpId="1" animBg="1"/>
      <p:bldP spid="5" grpId="0"/>
      <p:bldP spid="5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364" y="117426"/>
            <a:ext cx="11223676" cy="6503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宋高祖武皇帝，名讳为裕，字德舆，小字寄奴，是彭城县绥舆里人。姓刘，是汉楚元王刘交的二十一代孙。晋朝向东迁移，刘氏就移居晋陵丹徒的京口里。皇祖父刘靖，是晋的东安太守。已故的父亲刘翘，字显宗，是郡里的功曹。武皇帝刘裕在晋哀帝兴宁元年的一个夜晚出生，神光把整个屋子都照亮了，这一天晚上甘露降在祖墓大树之上。等到刘裕长大后，他雄伟杰出、度量宏大，身高七尺六寸，风骨奇异不凡。家中贫穷，有远大志向，侍奉继母因为孝顺而闻名。曾经在京口竹林寺游玩，独自卧在讲堂之前。他的上方有五色的龙纹，僧人看见了，十分惊讶并告诉了刘裕，刘裕独自窃喜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高僧您不要随意说话。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已故父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亲的墓地在丹徒的候山，那个地方就是秦史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当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74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6946" y="522135"/>
            <a:ext cx="11335913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spc="4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会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似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道入相，素惮子才，仅进宝章阁待制、知温州；又嗾御史造飞语目子才为潜党，将中以危祸。上意不可夺，遂以礼部侍郎召，屡辞，不许。乃赐御笔曰：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朕久思见卿，故有是命，卿其勿疑，为我强起。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故事，近臣自外召者，必先见帝乃供职；子才至北关，请内引奏事，宦者在旁沮之，帝特令见，大说，慰谕久之。时士大夫小忤权臣，辄窜流，子才请重者薄惩，轻者放还。度宗在东宫，雅敬子才，言必称先生。即位，授翰林学士、知制诰，力辞不拜，请去不已。进端明殿学士，以资政殿学士致仕，卒，赠四官，官其后二人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选自《宋史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牟子才传》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01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7364" y="117426"/>
            <a:ext cx="11223676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中说的曲阿、丹徒之间有天子之气的地方。又经过并客居在下邳的旅店，恰巧有一个僧人对刘裕说：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江南地区要发生战乱，能让江南安定的人，大概说的就是你吧。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初，刘裕做冠军将军孙无终的司马。晋隆安三年，反贼孙恩在会稽郡造反，朝廷派遣卫将军谢琰、前将军刘牢之向东讨伐。刘牢之请刘裕做参府军事，命令他和几十人一起侦查敌人的动向。遇到数千名敌人，刘裕便拿着长刀，杀掉了很多敌人。于是就平定了山阴，孙恩逃跑隐匿到海上。晋隆安四年五月，孙恩又进入会稽，杀掉了谢琰。八月，晋帝任命刘裕为下邳太守。刘裕又追赶孙恩到郁洲和海盐，多次打败他。孙恩从此军粮匮乏，逃到临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 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67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7940" y="452637"/>
            <a:ext cx="11002525" cy="585747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兴二年十二月，荆州刺史桓玄篡位。不久把晋朝皇帝劫持到浔阳。桓玄的堂兄桓修以抚军将军身份镇守丹徒，任命刘裕为中兵参军，桓修进入朝廷，刘裕跟着他到了建邺。桓玄的妻子刘氏，是尚书令刘耽的女儿，十分聪明，有才智和鉴识。曾经见过刘裕，于是对桓玄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刘裕龙行虎步，顾盼神态不凡，一定不会居于人下，应该早做计划。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桓玄说：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我正要扫荡平定中原，除了刘裕其他人不能做到。等到关中、陇山都平定了，然后再商议这件事。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元兴三年二月，刘裕聚集了二十七个起义者，愿意跟随的一百多人，发动讨伐桓玄，攻克京城。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232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7940" y="452637"/>
            <a:ext cx="11002525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桓玄又挟持天子到江陵，于是逃到南郡。益州刺史毛璩派遣自己的堂孙毛佑之和参军费恬送弟弟下葬，毛璩弟弟的儿子毛修之当时做桓玄的骑校，引诱桓玄进入蜀地，费恬与毛佑之迎面射击他，益州督护冯迁斩杀了桓玄，把他的首级传到了建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义熙十二年十二月，晋帝加封刘裕帝位相国、扬州牧，赏他十个郡，封他为宋公，准备九锡之礼，又加赠印玺、远游冠、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绿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绶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，地位在诸侯王之上。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77" y="3926817"/>
            <a:ext cx="379801" cy="32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istrator\Desktop\用！！！\风景图片\shanshu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" y="1469"/>
            <a:ext cx="12189600" cy="68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10248" y="3707638"/>
            <a:ext cx="12192000" cy="1375395"/>
            <a:chOff x="-1524000" y="2705990"/>
            <a:chExt cx="12192000" cy="137539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0" y="2807930"/>
              <a:ext cx="914400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-1524000" y="2705990"/>
              <a:ext cx="12192000" cy="1375395"/>
              <a:chOff x="-1524000" y="2705990"/>
              <a:chExt cx="12192000" cy="1375395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-1524000" y="2705990"/>
                <a:ext cx="12192000" cy="1292787"/>
              </a:xfrm>
              <a:prstGeom prst="rect">
                <a:avLst/>
              </a:prstGeom>
              <a:solidFill>
                <a:schemeClr val="bg1"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85218" y="3998778"/>
                <a:ext cx="6682781" cy="82606"/>
              </a:xfrm>
              <a:prstGeom prst="rect">
                <a:avLst/>
              </a:prstGeom>
              <a:solidFill>
                <a:srgbClr val="FFC00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-1524000" y="3998777"/>
                <a:ext cx="5509219" cy="82608"/>
              </a:xfrm>
              <a:prstGeom prst="rect">
                <a:avLst/>
              </a:prstGeom>
              <a:solidFill>
                <a:srgbClr val="92D05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005856" y="3645818"/>
            <a:ext cx="4648455" cy="886749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400" b="1" dirty="0" smtClean="0">
                <a:solidFill>
                  <a:srgbClr val="0000FF"/>
                </a:solidFill>
                <a:effectLst/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4400" b="1" dirty="0">
              <a:solidFill>
                <a:srgbClr val="0000F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825216" y="4267584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  <a:r>
              <a:rPr lang="en-US" altLang="zh-CN" sz="2700" b="1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7" r="75889" b="6437"/>
          <a:stretch/>
        </p:blipFill>
        <p:spPr>
          <a:xfrm>
            <a:off x="1485346" y="3627150"/>
            <a:ext cx="1440612" cy="153647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6" r="76101" b="6437"/>
          <a:stretch/>
        </p:blipFill>
        <p:spPr>
          <a:xfrm>
            <a:off x="1505548" y="3635658"/>
            <a:ext cx="1383104" cy="14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238340" y="1949931"/>
            <a:ext cx="11537017" cy="121356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870" y="149555"/>
            <a:ext cx="11679403" cy="535836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下列对原文有关内容的概括和分析，不正确的一项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牟子才少年时苦学上进。他随父亲寄人篱下，闭门读书，专心学习，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不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受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外界干扰，见到他的人都认为他与众不同。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牟子才敢于为国得罪宦官。他借为李白作记表达了对宦官专权的不满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以致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后来他从外地召回皇宫时，宦官董宋臣从旁阻挠。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牟子才屡遭权臣忌恨。丁大全、贾似道都曾唆使御史对他诽谤诬陷，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罪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名分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别是侵吞公款和暗结叛党，但均未能完全得逞。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牟子才深得皇帝信任。他被人中伤，皇帝暗中写信给吴子明询问真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实情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况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；度宗做太子时，就对他很尊敬，即位后予以重用。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14598" y="354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366725" y="5456105"/>
            <a:ext cx="11273868" cy="1295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6725" y="5414650"/>
            <a:ext cx="11223676" cy="133316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牟子才作记不是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以致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后面内容的直接原因；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从旁阻挠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的是其他宦官，不是董宋臣。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4849" y="354658"/>
            <a:ext cx="977341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解析</a:t>
            </a: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0127654" y="6399640"/>
            <a:ext cx="1584000" cy="461665"/>
          </a:xfrm>
          <a:prstGeom prst="rect">
            <a:avLst/>
          </a:prstGeom>
          <a:solidFill>
            <a:srgbClr val="B4C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参考译文</a:t>
            </a:r>
            <a:endParaRPr lang="zh-CN" altLang="en-US" sz="2400" dirty="0" smtClean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89" y="149555"/>
            <a:ext cx="11563765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indent="718185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，字荐叟，井研人。他的八世祖牟允良一岁时，遇上淳化年间强盗作乱，全家在此难中灭绝，仅有一个未成年的姑姑幸免，她用缸盖住牟允良，牟允良得以幸免。牟子才小时候跟着父亲寄居在陈咸家，陈咸大奏音乐大摆宴席，牟子才闭门读书好像没听到看到，见到他的人都觉得他与众不同。嘉定十六年，牟子才考中进士。当时丁大全与董宋臣内外勾结败坏朝政，牟子才多次上疏请求辞职还乡。当初，牟子才在太平州建造李白祠，自己写了一篇记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李白被贬斥，实在是因为高力士激怒杨贵妃，来报复李白让他脱靴之仇。高力士当时位尊倨傲，怎么会甘心以奴仆自居呢？李白不是只以气势压人，而是认为担负清除奸佞的职责本该这样，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所以冒犯了君王，唐玄宗糊涂不知真相，反而替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高</a:t>
            </a:r>
            <a:endParaRPr lang="zh-CN" altLang="zh-CN" sz="1050" kern="100" spc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8700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327" y="149555"/>
            <a:ext cx="11449272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力士驱逐了他所嫉恨的李白，高力士声势益发嚣张，宦官猖獗之势就从这里开始。之后高力士分权率领禁兵，在宫廷中厮杀，虽是天子也不能使唤指挥他了。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又描摹了高力士为李白脱靴的样子，为李白写赞而且刻在碑石上。恰好有人将碑文拓本给了董宋臣，董宋臣大怒，拿着两篇碑文向皇帝哭诉，于是就和丁大全合伙谋划，唆使御史先后上奏，诬陷弹劾牟子才私自侵吞在州郡的公宴以及馈赠客人的花费，降官两级，仍不罢休。皇上怀疑这件事，暗中写信询问安吉太守吴子明，吴子明上奏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我曾经到过牟子才家，家徒四壁，人们都知道他清廉贫穷，陛下不要听信谗言。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皇帝对经筵官说：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牟子才的事情，吴子明却说没有，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为什么？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众人没有敢回答的，戴庆</a:t>
            </a:r>
            <a:r>
              <a:rPr lang="zh-CN" altLang="zh-CN" sz="2800" kern="100" spc="100" dirty="0">
                <a:latin typeface="宋体"/>
                <a:ea typeface="华文细黑"/>
                <a:cs typeface="宋体"/>
              </a:rPr>
              <a:t>炣</a:t>
            </a:r>
            <a:r>
              <a:rPr lang="zh-CN" altLang="zh-CN" sz="2800" kern="100" spc="100" dirty="0">
                <a:latin typeface="楷体_GB2312"/>
                <a:ea typeface="华文细黑"/>
                <a:cs typeface="楷体_GB2312"/>
              </a:rPr>
              <a:t>说：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我记得牟子才曾经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退还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20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574" y="370051"/>
            <a:ext cx="1144927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吴子明的哥哥吴子聪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的任命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皇帝说：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事情于是了结。有公论在，即使是仇人也不能置公论于不顾。没多久，丁大全垮台，董宋臣被贬斥，诬陷弹劾牟子才的人都被流放到岭海之外，于是恢复牟子才官职，做玉隆万寿宫的提举。皇帝想要立刻征召牟子才。适逢贾似道入朝为相，他向来忌惮牟子才，仅让他升为进宝章阁待制、温州知府；又唆使御史捏造流言把牟子才视为吴潜的党羽，要中伤加害他。皇帝的旨意不可改变，于是以礼部侍郎的职位召用他，他多次推辞，不被允许。皇帝亲笔写信说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我想见你很久了，所以有了这个任命，你千万不要有疑虑，为了我</a:t>
            </a:r>
            <a:r>
              <a:rPr lang="en-US" altLang="zh-CN" sz="2800" kern="100" spc="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你就</a:t>
            </a:r>
            <a:r>
              <a:rPr lang="en-US" altLang="zh-CN" sz="2800" kern="100" spc="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spc="50" dirty="0">
                <a:latin typeface="Times New Roman"/>
                <a:ea typeface="华文细黑"/>
                <a:cs typeface="Times New Roman"/>
              </a:rPr>
              <a:t>勉为其难出来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做官吧。</a:t>
            </a:r>
            <a:r>
              <a:rPr lang="en-US" altLang="zh-CN" sz="2800" kern="100" spc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按照旧例，从外地召回</a:t>
            </a:r>
            <a:r>
              <a:rPr lang="zh-CN" altLang="zh-CN" sz="2800" kern="100" spc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zh-CN" altLang="zh-CN" sz="1050" kern="100" spc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68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296" y="665179"/>
            <a:ext cx="11112550" cy="45648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近臣，一定先拜见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皇帝后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才能就任；牟子才到北关，请宦官带他进宫奏事，宦官从旁阻挠，皇帝特地下令召见，非常高兴，安慰开导了他很久。当时士大夫稍微触犯当权者，就被流放，牟子才向皇上请求重罪的轻罚，轻罪的免除处罚。度宗做太子时，一向尊重牟子才，开口闭口必称他为先生。太子即位后，授牟子才翰林学士、知制诰，牟子才极力推辞不接受任命，一再请求离去。进官端明殿学士，以资政殿学士的身份退休，去世后，追赠四级官，给他两位后裔授官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71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7193</Words>
  <Application>Microsoft Office PowerPoint</Application>
  <PresentationFormat>自定义</PresentationFormat>
  <Paragraphs>158</Paragraphs>
  <Slides>43</Slides>
  <Notes>0</Notes>
  <HiddenSlides>8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3618</cp:revision>
  <dcterms:created xsi:type="dcterms:W3CDTF">2014-11-27T01:03:00Z</dcterms:created>
  <dcterms:modified xsi:type="dcterms:W3CDTF">2017-03-28T08:09:46Z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2052-10.1.0.5458</vt:lpwstr>
  </property>
</Properties>
</file>