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1633" r:id="rId2"/>
    <p:sldId id="1520" r:id="rId3"/>
    <p:sldId id="1296" r:id="rId4"/>
    <p:sldId id="1573" r:id="rId5"/>
    <p:sldId id="1574" r:id="rId6"/>
    <p:sldId id="1575" r:id="rId7"/>
    <p:sldId id="1660" r:id="rId8"/>
    <p:sldId id="1661" r:id="rId9"/>
    <p:sldId id="1662" r:id="rId10"/>
    <p:sldId id="1663" r:id="rId11"/>
    <p:sldId id="1576" r:id="rId12"/>
    <p:sldId id="1635" r:id="rId13"/>
    <p:sldId id="1636" r:id="rId14"/>
    <p:sldId id="1588" r:id="rId15"/>
    <p:sldId id="1637" r:id="rId16"/>
    <p:sldId id="1664" r:id="rId17"/>
    <p:sldId id="1638" r:id="rId18"/>
    <p:sldId id="1665" r:id="rId19"/>
    <p:sldId id="1589" r:id="rId20"/>
    <p:sldId id="1590" r:id="rId21"/>
    <p:sldId id="1591" r:id="rId22"/>
    <p:sldId id="1640" r:id="rId23"/>
    <p:sldId id="1639" r:id="rId24"/>
    <p:sldId id="1642" r:id="rId25"/>
    <p:sldId id="1666" r:id="rId26"/>
    <p:sldId id="1634" r:id="rId27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970" autoAdjust="0"/>
  </p:normalViewPr>
  <p:slideViewPr>
    <p:cSldViewPr>
      <p:cViewPr>
        <p:scale>
          <a:sx n="75" d="100"/>
          <a:sy n="75" d="100"/>
        </p:scale>
        <p:origin x="-931" y="-269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www.bz55.com/uploads/allimg/120724/1-120H4100239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28" name="标题 2"/>
          <p:cNvSpPr txBox="1">
            <a:spLocks/>
          </p:cNvSpPr>
          <p:nvPr/>
        </p:nvSpPr>
        <p:spPr>
          <a:xfrm>
            <a:off x="3161733" y="3739291"/>
            <a:ext cx="8928992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考点二　了解并掌握常见的古代文化</a:t>
            </a:r>
            <a:r>
              <a:rPr lang="zh-CN" altLang="en-US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知识</a:t>
            </a:r>
            <a:endParaRPr lang="en-US" altLang="zh-CN" sz="36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准确识记，合理推断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4" name="副标题 3"/>
          <p:cNvSpPr txBox="1">
            <a:spLocks/>
          </p:cNvSpPr>
          <p:nvPr/>
        </p:nvSpPr>
        <p:spPr>
          <a:xfrm>
            <a:off x="-26573" y="3718127"/>
            <a:ext cx="1528275" cy="1339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专题三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考点突破</a:t>
            </a:r>
          </a:p>
        </p:txBody>
      </p:sp>
    </p:spTree>
    <p:extLst>
      <p:ext uri="{BB962C8B-B14F-4D97-AF65-F5344CB8AC3E}">
        <p14:creationId xmlns:p14="http://schemas.microsoft.com/office/powerpoint/2010/main" val="95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3339815"/>
            <a:ext cx="11197715" cy="131411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266" y="39399"/>
            <a:ext cx="1144927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户部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，中国古代官署名。明清时，户部掌管田地、户籍、赋税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饷及一切财政事宜，长官为户部尚书，副职为左、右侍郎。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教授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，职官名，宋、元以后府、州、县学的学官，掌管学校的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考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、测验等职务。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嫡母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，是封建家庭中子女对亲生母亲的称呼。在古代，嫡妻所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子女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称作嫡出，而姬妾所生子女称作庶出。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登极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，本指登上屋顶，后指皇帝即位。古代还有很多类似的词语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生动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形象地形容皇帝即位，如：践极、南面、荣登大宝等。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7454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6042821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5908546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嫡母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是妾生的子女对父亲的正妻的称呼。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7705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6047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925" y="924088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明确范围，知晓途径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什么是文化知识？至今未有统一定义。且不管其定义如何，最要紧的是了解古代文化知识的范围。据目前较权威的说法，它应包括人的称谓、古代职官、天文历法、古代地理、科举制度、风俗礼仪、饮食器用、音乐文娱、文史典籍、目录辞书、古代数量词、古代计时单位、古代少数民族称谓、文化现象等。合起来总共主要有四大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按照人教版高中语文必修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：天文地理、纪年纪时、姓名字号、礼仪制度。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应该说，古代文化知识浩如烟海，那么我们应从哪些途径去积累呢？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333450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6233" y="549474"/>
            <a:ext cx="10893589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教材内容及注释。这是最主要的途径，也是考试取材的主要途径。如《过秦论》中的地理方面的知识、《滕王阁序》关于官职方面的知识。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人教版必修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梳理探究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中的《古代文化常识》。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平时做课外文言文中涉及的文化知识。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另外，要积累常见常用的文化知识，对那些冷僻、古怪的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大可不必去识记。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99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752" y="405458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分类积累，准确识记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古代文化知识面广量大，积累起来十分困难，这时特别需要分类归纳整理，如按照姓名称谓、官职科举、天文地理、宗法礼俗、历法刑法等类别归类，使内容繁多的文化知识形成条理清晰、层次清楚的知识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网络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，甚至可以采用表格分类记忆法。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归类固然重要，但识记尤其要准确，不可似是而非。如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年全国卷考到了吏部、礼部的职责范围，这就需要明确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的职责范围，否则，难以选对。尤其是文化知识中的人、时、地、职等要素要了然于胸。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19238" y="2781722"/>
            <a:ext cx="76242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了解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试题特点，讲究解答方法</a:t>
            </a:r>
          </a:p>
        </p:txBody>
      </p:sp>
    </p:spTree>
    <p:extLst>
      <p:ext uri="{BB962C8B-B14F-4D97-AF65-F5344CB8AC3E}">
        <p14:creationId xmlns:p14="http://schemas.microsoft.com/office/powerpoint/2010/main" val="31086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381111" y="4604098"/>
            <a:ext cx="11422789" cy="153445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566" y="-5382"/>
            <a:ext cx="11335913" cy="628477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进士是科举考试的最高功名，及第指科举考试应试中选。科举殿试时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录取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三甲，分别赐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进士及第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进士出身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同进士出身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的称号。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部分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文人是进士出身，如王维；但仍有很多不是，比如李白、杜甫。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大理寺，官署名，掌刑狱案件审理。北齐为大理寺，历代因之，明清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刑部、都察院并称为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三法司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。狄仁杰就曾在此任职。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服除，指守丧期满。古制规定父母、祖父母甚至兄弟姊妹去世，均要守丧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为丁忧，时间视亲疏而定；丁忧期间不能为官，已为官者则需停职守制。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擢，提升官职，其他如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也指官职的提升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徙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等都可以表示官职的变动，而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特指离京外调，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则指入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京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官。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8726" y="1377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7" name="矩形 6"/>
          <p:cNvSpPr/>
          <p:nvPr/>
        </p:nvSpPr>
        <p:spPr>
          <a:xfrm>
            <a:off x="376911" y="6191739"/>
            <a:ext cx="11386607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894" y="6057464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不用来表示官职升迁，只是指任命官职。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08977" y="1377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4504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646688"/>
            <a:ext cx="11197715" cy="108150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586" y="-1241"/>
            <a:ext cx="11449272" cy="64553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嗣位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即位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，特指皇帝登上皇位，表示此意思的词还有登基、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禅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位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、践祚等等。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古代常用纪年法有干支纪年法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十天干与十二地支两字相配，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年周而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复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始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、王公即位年次纪年法、年号纪年法、年号干支兼用法、生肖纪年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法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正统二年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正统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是年号，这里采用的是年号纪年法。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进士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，中国古代科举制度中，通过朝廷最后一级考试者。古代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科举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考试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按照等级次序先后分为院试、乡试、会试、殿试。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谥号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庙号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，唐朝以前对殁世的皇帝一般简称谥号，如汉武帝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隋炀帝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；唐朝以后，由于谥号的文字加长，则改称庙号，如唐太宗、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宋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太祖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9422" y="1377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6197885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6063610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禅位：君王将帝位禅让给贤人或让位。不是皇帝登临皇位。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9673" y="1377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4550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364" y="477466"/>
            <a:ext cx="1122367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唐顺之，字应德，武进人。祖贵，户科给事中。父宝，永州知府。顺之生有异禀。稍长，博贯群籍。年三十二，举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嘉靖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八年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会试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第一，改庶吉士。座主张璁疾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翰林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，出诸吉士为他曹，独欲留顺之。固辞，乃调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兵部主事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。引疾归。久之，除吏部。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74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1772228"/>
            <a:ext cx="11197715" cy="108150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586" y="-26590"/>
            <a:ext cx="11449272" cy="628477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嘉靖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是明世宗朱厚熜的年号，明朝使用这个年号共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年，是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明朝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使用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第二长的年号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最长的是万历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会试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是中国古代科举制度中的中央考试。应考者为各省的举人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及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国子监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监生，录取者称为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，第一名称为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会元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翰林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是我国古代官名。它的由来可以一直追溯到唐朝。唐玄宗时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文学侍从中选拔优秀人才，充任翰林学士，专掌内命由皇帝直接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发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的极端机密的文件，如任免宰相、宣布讨伐令等。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兵部主事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指兵部职方司，全称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职方清吏司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，是明清兵部四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司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之一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。掌理各省之舆图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、武职官之叙功、核过、赏罚、抚恤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及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军旅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之检阅、考验等事。至清朝时，兼掌关禁、海禁。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36246" y="1377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6197885"/>
            <a:ext cx="943304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6063610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录取者称为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贡士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06497" y="1377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0127654" y="6399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737187"/>
            <a:ext cx="11223676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唐顺之，字应德，武进人。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唐顺之的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祖父唐贵，曾任户科给事中。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唐顺之的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父亲唐宝，做过永州知府。唐顺之颇有天赋。随着年龄的增长，他博览了众多的文献典籍。在三十二岁时，他参加了嘉靖八年的会试，荣登榜首，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以进士资格入翰林院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任庶吉士。曾为会试主考官的张璁与翰林学士们过不去，将诸位翰林学士调任其他部门，只想留唐顺之继续供职于翰林院。唐顺之坚决地辞却这一特别恩惠，于是调任兵部主事。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为此唐顺之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称病归家休养。过了一段时间，唐顺之被任命为吏部官员。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9" y="1413570"/>
            <a:ext cx="10864299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59046" y="1413570"/>
            <a:ext cx="105208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tabLst>
                <a:tab pos="2250440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增加中华优秀传统文化的考核内容，积极培养和践行社会主义核心价值观，充分发挥高考命题的育人功能和积极导向作用。比如，在语文中增加古代文化知识的内容。</a:t>
            </a:r>
          </a:p>
          <a:p>
            <a:pPr lvl="0" algn="r">
              <a:lnSpc>
                <a:spcPct val="200000"/>
              </a:lnSpc>
              <a:tabLst>
                <a:tab pos="2250440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/>
              </a:rPr>
              <a:t>——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/>
              </a:rPr>
              <a:t>教育部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/>
              </a:rPr>
              <a:t>《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/>
              </a:rPr>
              <a:t>关于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/>
              </a:rPr>
              <a:t>2017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/>
              </a:rPr>
              <a:t>年普通高考考试大纲修订内容的通知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/>
              </a:rPr>
              <a:t>》</a:t>
            </a:r>
            <a:endParaRPr lang="zh-CN" altLang="zh-CN" sz="2800" b="1" kern="100" dirty="0">
              <a:solidFill>
                <a:srgbClr val="C00000"/>
              </a:solidFill>
              <a:latin typeface="Times New Roman" pitchFamily="18" charset="0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5264" y="621482"/>
            <a:ext cx="11112550" cy="46880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何攀，字惠兴，蜀郡郫人也。仕州为主簿。刺史皇甫晏为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牙门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张弘所害，诬以大逆。时攀适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丁母丧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，遂诣梁州拜表，证晏不反。故晏冤理得申。王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为益州，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为别驾。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谋伐吴，遣攀奉表诣台，口陈事机，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再引见，乃令张华与攀筹量进时讨之宜。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兼遣攀过羊祜，面陈伐吴之策。攀善于将命，帝善之，诏攀参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军事。及孙皓降于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，而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王浑恚于后机，欲攻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。攀劝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送皓与浑，由是事解。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0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"/>
          <p:cNvSpPr txBox="1"/>
          <p:nvPr/>
        </p:nvSpPr>
        <p:spPr>
          <a:xfrm>
            <a:off x="469139" y="3162082"/>
            <a:ext cx="11197715" cy="11595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66" y="44530"/>
            <a:ext cx="11335913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下列对文中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加</a:t>
            </a:r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颜色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词语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的相关内容的解说，不正确的一项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牙门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牙旗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一样，源起都有古人借猛兽利牙的图案彰显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荣耀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威武之意。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丁母丧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是指遭逢母亲丧事。旧制，父母死后，子女要守丧，谓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之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丁忧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征、辟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指征召布衣出仕，与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察茂才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举孝廉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一样，是自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上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下选拔官吏的制度。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，告知之意，多用于上对下。先秦时代上级给下级的命令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文告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诏。秦汉以后，专指帝王的文书命令。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2921" y="2318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387687" y="5579659"/>
            <a:ext cx="11396151" cy="1143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3172" y="23182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0" name="矩形 9"/>
          <p:cNvSpPr/>
          <p:nvPr/>
        </p:nvSpPr>
        <p:spPr>
          <a:xfrm>
            <a:off x="416734" y="5416426"/>
            <a:ext cx="1133591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察茂才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举孝廉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不一样，是自下而上选拔官吏的制度。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0127654" y="6399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925" y="405458"/>
            <a:ext cx="11335913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何攀，字惠兴，是蜀郡郫县人。在州任主簿。刺史皇甫晏被牙门张弘杀害，诬陷他谋反。当时适逢何攀正在为母亲守丧，于是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毅然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到梁州上奏章，证明皇甫晏没有谋反。所以皇甫晏的冤情得以申雪。王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为益州刺史，征召他担任别驾之职。王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谋划讨伐吴国，派遣何攀带着奏章到中央，口述计谋，诏令第二次接见，于是命令张华与何攀筹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划讨伐事宜。王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还派何攀拜访羊祜，当面陈述讨伐吴国的策略。何攀善于传命，皇帝爱惜他，让他参与王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军事。等到孙皓向王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投降，王浑却因为晚到一步而生气，想要攻打王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。何攀劝王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濬</a:t>
            </a:r>
            <a:r>
              <a:rPr lang="zh-CN" altLang="zh-CN" sz="2800" kern="100" dirty="0">
                <a:latin typeface="楷体_GB2312"/>
                <a:ea typeface="华文细黑"/>
                <a:cs typeface="楷体_GB2312"/>
              </a:rPr>
              <a:t>把孙皓送给王浑，由此矛盾化解。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301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9305" y="1413570"/>
            <a:ext cx="11002525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了解试题特点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随文命题，所考文化知识是附着在文中专用实词上的，实际上就是考查文言实词在文中的含义，只不过这个实词是专用的，含义是指向文化内涵的。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难度不大，以识记为主。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选择题型，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三正一负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，即使是负项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不正确的一项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，也是大部分正确，只是个别词语有误。因此，设误点极其细小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0" y="765498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6656" y="632042"/>
            <a:ext cx="10785732" cy="50300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掌握解答方法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细心阅读，不放过任何一个词语。尤其关注词语中有关人、时、职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职务、职责范围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名称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等相关因素，这是命题者设误的常见点。如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2016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年全国乙、丙两卷都是在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上设误，乙卷关于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有司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的解释，实际上是扩大了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有司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的职务范围；丙卷对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礼部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的解释，也扩大了职责范围，把本属户部的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土地、户籍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职责放在了礼部中。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10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2728" y="516881"/>
            <a:ext cx="10893589" cy="52891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结合文本，合理推断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部分选项的设定与原文及相关背景有一定的逻辑关系，答题时可结合相关信息进行推断。如某选项中有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刺史，古代官名，自唐设立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的说法，而选自《南史》的阅读文本中有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崔祖思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年十八，为都昌令，随州刺史垣护之入尧庙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的句子，可见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刺史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这一官职最晚也应出现在南朝，在唐朝之前，所以选项中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自唐设立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的说法显然是错误的。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同做其他选择题一样，用好排除法和认定法。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http://www.bz55.com/uploads/allimg/120724/1-120H4100239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0248" y="3707638"/>
            <a:ext cx="12192000" cy="1375395"/>
            <a:chOff x="-1524000" y="2705990"/>
            <a:chExt cx="12192000" cy="137539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005856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825216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30910" y="2373676"/>
            <a:ext cx="54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434824" y="1850456"/>
            <a:ext cx="399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注重积累，准确识记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30910" y="3405753"/>
            <a:ext cx="54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3434824" y="2882571"/>
            <a:ext cx="539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了解试题特点，讲究解答方法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2244" y="2853730"/>
            <a:ext cx="544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注重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积累，准确识记</a:t>
            </a:r>
          </a:p>
        </p:txBody>
      </p:sp>
    </p:spTree>
    <p:extLst>
      <p:ext uri="{BB962C8B-B14F-4D97-AF65-F5344CB8AC3E}">
        <p14:creationId xmlns:p14="http://schemas.microsoft.com/office/powerpoint/2010/main" val="2478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3315848"/>
            <a:ext cx="11197715" cy="131411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266" y="39399"/>
            <a:ext cx="1144927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朔漠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，指北方的沙漠地区。如杜甫《咏怀古迹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其三》：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紫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连朔漠，独留青冢向黄昏。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，汉代官署名。因汉代曾用公家车马接送应举的人，后便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泛指入京应试的举人。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科举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，指历代封建王朝通过分科考试选拔官吏的一种制度，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起源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书院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，唐宋至明清出现的一种独立的教育机构，是私人或官吏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的聚徒讲授、研究学问的场所。如岳麓书院、东林书院等。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7454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6042821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5950074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科举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起源于隋朝。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7705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1927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278980" y="3459864"/>
            <a:ext cx="11537017" cy="131411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0870" y="149555"/>
            <a:ext cx="1167940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，我国民间传统节日。《易经》将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定为阳数，两九相重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农历九月初九为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。旧时这一天有登高望远、赏菊赋诗、喝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菊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花酒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、插茱萸等习俗。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拱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，两手在胸前相合，表示恭敬。如《论语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微子》：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子路拱而立。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，指阴历每月的三十日，这是古代特定称谓纪日法中的一类，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此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纪日法还有朔、望、既望等。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，古代的一种刑罚，即墨刑，是古代五刑之一。即用刀刻犯人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额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等处，再涂上墨，作为惩罚的标记。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7605" y="354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366725" y="6089251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725" y="5996504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应指阴历每月的最后一天。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7856" y="354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3988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3582560"/>
            <a:ext cx="11197715" cy="131411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266" y="306111"/>
            <a:ext cx="11449272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社日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，古代祭祀土神的日子。分春秋两次，一般在立春、立秋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后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第五个戊日。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笞刑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，古代的一种刑罚，是一种用小荆条或小竹板抽打臀、腿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的刑罚，隋代定为五刑之一。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古代的纪时法比较特殊，如平旦、晡时、黄昏、人定等。按时间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先后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来说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黄昏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，古代指我国中原地区或在中原地区华夏族建立的政权。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7454" y="4976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5652301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5559554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黄昏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7705" y="4976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6389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4625799"/>
            <a:ext cx="11197715" cy="131411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266" y="39399"/>
            <a:ext cx="1144927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，古代传说我国疆土四面环海，故称国境之内为海内。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《送杜少府之任蜀州》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海内存知己，天涯若比邻。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，指天地四方。如《过秦论》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履至尊而制六合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六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就是这个意思。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童试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，即童生试，是明、清两代参加科考的资格考试，包括县试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试和院试三个阶段。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，指泰山以东的地区。如《鸿门宴》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沛公居山东时，贪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于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财货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，好美姬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指的就是这个地区。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7454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6042821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5908546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指的是崤山以东。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7705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6389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745178"/>
            <a:ext cx="11197715" cy="131411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266" y="39399"/>
            <a:ext cx="1144927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下列关于古代文化知识的解说，不正确的一项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古代有很多地方都有别称，如南京又称建康、金陵、白下、石头城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口等。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锱铢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，古代重量单位，一锱等于六铢，后用来比喻极细微的数量。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，指函谷关以西，秦故地。如《过秦论》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自以为关中之固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指的就是这里。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六部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，隋唐至清，中央行政机构分吏部、户部、礼部、兵部、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刑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、工部。这些部门各司其职，如礼部管理全国学校事务、科举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考试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藩属和外国之往来事。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7454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6042821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5908546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京口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是镇江的别称。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7705" y="230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44133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3360</Words>
  <Application>Microsoft Office PowerPoint</Application>
  <PresentationFormat>自定义</PresentationFormat>
  <Paragraphs>177</Paragraphs>
  <Slides>26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3588</cp:revision>
  <dcterms:created xsi:type="dcterms:W3CDTF">2014-11-27T01:03:00Z</dcterms:created>
  <dcterms:modified xsi:type="dcterms:W3CDTF">2017-03-28T08:09:55Z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