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6"/>
  </p:notesMasterIdLst>
  <p:handoutMasterIdLst>
    <p:handoutMasterId r:id="rId157"/>
  </p:handoutMasterIdLst>
  <p:sldIdLst>
    <p:sldId id="1633" r:id="rId2"/>
    <p:sldId id="1520" r:id="rId3"/>
    <p:sldId id="1296" r:id="rId4"/>
    <p:sldId id="1573" r:id="rId5"/>
    <p:sldId id="1638" r:id="rId6"/>
    <p:sldId id="1660" r:id="rId7"/>
    <p:sldId id="1661" r:id="rId8"/>
    <p:sldId id="1662" r:id="rId9"/>
    <p:sldId id="1663" r:id="rId10"/>
    <p:sldId id="1641" r:id="rId11"/>
    <p:sldId id="1642" r:id="rId12"/>
    <p:sldId id="1664" r:id="rId13"/>
    <p:sldId id="1667" r:id="rId14"/>
    <p:sldId id="1665" r:id="rId15"/>
    <p:sldId id="1668" r:id="rId16"/>
    <p:sldId id="1588" r:id="rId17"/>
    <p:sldId id="1635" r:id="rId18"/>
    <p:sldId id="1589" r:id="rId19"/>
    <p:sldId id="1590" r:id="rId20"/>
    <p:sldId id="1591" r:id="rId21"/>
    <p:sldId id="1636" r:id="rId22"/>
    <p:sldId id="1637" r:id="rId23"/>
    <p:sldId id="1644" r:id="rId24"/>
    <p:sldId id="1645" r:id="rId25"/>
    <p:sldId id="1646" r:id="rId26"/>
    <p:sldId id="1669" r:id="rId27"/>
    <p:sldId id="1670" r:id="rId28"/>
    <p:sldId id="1647" r:id="rId29"/>
    <p:sldId id="1648" r:id="rId30"/>
    <p:sldId id="1592" r:id="rId31"/>
    <p:sldId id="1672" r:id="rId32"/>
    <p:sldId id="1671" r:id="rId33"/>
    <p:sldId id="1649" r:id="rId34"/>
    <p:sldId id="1673" r:id="rId35"/>
    <p:sldId id="1674" r:id="rId36"/>
    <p:sldId id="1650" r:id="rId37"/>
    <p:sldId id="1676" r:id="rId38"/>
    <p:sldId id="1675" r:id="rId39"/>
    <p:sldId id="1677" r:id="rId40"/>
    <p:sldId id="1678" r:id="rId41"/>
    <p:sldId id="1679" r:id="rId42"/>
    <p:sldId id="1680" r:id="rId43"/>
    <p:sldId id="1681" r:id="rId44"/>
    <p:sldId id="1682" r:id="rId45"/>
    <p:sldId id="1684" r:id="rId46"/>
    <p:sldId id="1685" r:id="rId47"/>
    <p:sldId id="1652" r:id="rId48"/>
    <p:sldId id="1686" r:id="rId49"/>
    <p:sldId id="1683" r:id="rId50"/>
    <p:sldId id="1687" r:id="rId51"/>
    <p:sldId id="1688" r:id="rId52"/>
    <p:sldId id="1689" r:id="rId53"/>
    <p:sldId id="1690" r:id="rId54"/>
    <p:sldId id="1691" r:id="rId55"/>
    <p:sldId id="1692" r:id="rId56"/>
    <p:sldId id="1693" r:id="rId57"/>
    <p:sldId id="1694" r:id="rId58"/>
    <p:sldId id="1695" r:id="rId59"/>
    <p:sldId id="1696" r:id="rId60"/>
    <p:sldId id="1697" r:id="rId61"/>
    <p:sldId id="1699" r:id="rId62"/>
    <p:sldId id="1698" r:id="rId63"/>
    <p:sldId id="1700" r:id="rId64"/>
    <p:sldId id="1701" r:id="rId65"/>
    <p:sldId id="1653" r:id="rId66"/>
    <p:sldId id="1702" r:id="rId67"/>
    <p:sldId id="1703" r:id="rId68"/>
    <p:sldId id="1655" r:id="rId69"/>
    <p:sldId id="1704" r:id="rId70"/>
    <p:sldId id="1706" r:id="rId71"/>
    <p:sldId id="1707" r:id="rId72"/>
    <p:sldId id="1705" r:id="rId73"/>
    <p:sldId id="1709" r:id="rId74"/>
    <p:sldId id="1656" r:id="rId75"/>
    <p:sldId id="1710" r:id="rId76"/>
    <p:sldId id="1657" r:id="rId77"/>
    <p:sldId id="1713" r:id="rId78"/>
    <p:sldId id="1714" r:id="rId79"/>
    <p:sldId id="1597" r:id="rId80"/>
    <p:sldId id="1658" r:id="rId81"/>
    <p:sldId id="1715" r:id="rId82"/>
    <p:sldId id="1718" r:id="rId83"/>
    <p:sldId id="1722" r:id="rId84"/>
    <p:sldId id="1719" r:id="rId85"/>
    <p:sldId id="1720" r:id="rId86"/>
    <p:sldId id="1721" r:id="rId87"/>
    <p:sldId id="1716" r:id="rId88"/>
    <p:sldId id="1717" r:id="rId89"/>
    <p:sldId id="1723" r:id="rId90"/>
    <p:sldId id="1724" r:id="rId91"/>
    <p:sldId id="1726" r:id="rId92"/>
    <p:sldId id="1725" r:id="rId93"/>
    <p:sldId id="1727" r:id="rId94"/>
    <p:sldId id="1728" r:id="rId95"/>
    <p:sldId id="1730" r:id="rId96"/>
    <p:sldId id="1731" r:id="rId97"/>
    <p:sldId id="1733" r:id="rId98"/>
    <p:sldId id="1734" r:id="rId99"/>
    <p:sldId id="1735" r:id="rId100"/>
    <p:sldId id="1729" r:id="rId101"/>
    <p:sldId id="1736" r:id="rId102"/>
    <p:sldId id="1737" r:id="rId103"/>
    <p:sldId id="1738" r:id="rId104"/>
    <p:sldId id="1739" r:id="rId105"/>
    <p:sldId id="1740" r:id="rId106"/>
    <p:sldId id="1741" r:id="rId107"/>
    <p:sldId id="1743" r:id="rId108"/>
    <p:sldId id="1744" r:id="rId109"/>
    <p:sldId id="1745" r:id="rId110"/>
    <p:sldId id="1746" r:id="rId111"/>
    <p:sldId id="1742" r:id="rId112"/>
    <p:sldId id="1747" r:id="rId113"/>
    <p:sldId id="1748" r:id="rId114"/>
    <p:sldId id="1750" r:id="rId115"/>
    <p:sldId id="1751" r:id="rId116"/>
    <p:sldId id="1752" r:id="rId117"/>
    <p:sldId id="1753" r:id="rId118"/>
    <p:sldId id="1754" r:id="rId119"/>
    <p:sldId id="1755" r:id="rId120"/>
    <p:sldId id="1756" r:id="rId121"/>
    <p:sldId id="1757" r:id="rId122"/>
    <p:sldId id="1758" r:id="rId123"/>
    <p:sldId id="1759" r:id="rId124"/>
    <p:sldId id="1760" r:id="rId125"/>
    <p:sldId id="1761" r:id="rId126"/>
    <p:sldId id="1762" r:id="rId127"/>
    <p:sldId id="1763" r:id="rId128"/>
    <p:sldId id="1764" r:id="rId129"/>
    <p:sldId id="1765" r:id="rId130"/>
    <p:sldId id="1766" r:id="rId131"/>
    <p:sldId id="1767" r:id="rId132"/>
    <p:sldId id="1769" r:id="rId133"/>
    <p:sldId id="1770" r:id="rId134"/>
    <p:sldId id="1749" r:id="rId135"/>
    <p:sldId id="1771" r:id="rId136"/>
    <p:sldId id="1772" r:id="rId137"/>
    <p:sldId id="1773" r:id="rId138"/>
    <p:sldId id="1774" r:id="rId139"/>
    <p:sldId id="1775" r:id="rId140"/>
    <p:sldId id="1776" r:id="rId141"/>
    <p:sldId id="1777" r:id="rId142"/>
    <p:sldId id="1778" r:id="rId143"/>
    <p:sldId id="1780" r:id="rId144"/>
    <p:sldId id="1732" r:id="rId145"/>
    <p:sldId id="1782" r:id="rId146"/>
    <p:sldId id="1783" r:id="rId147"/>
    <p:sldId id="1784" r:id="rId148"/>
    <p:sldId id="1785" r:id="rId149"/>
    <p:sldId id="1786" r:id="rId150"/>
    <p:sldId id="1787" r:id="rId151"/>
    <p:sldId id="1788" r:id="rId152"/>
    <p:sldId id="1789" r:id="rId153"/>
    <p:sldId id="1790" r:id="rId154"/>
    <p:sldId id="1634" r:id="rId155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6" autoAdjust="0"/>
    <p:restoredTop sz="97009" autoAdjust="0"/>
  </p:normalViewPr>
  <p:slideViewPr>
    <p:cSldViewPr>
      <p:cViewPr>
        <p:scale>
          <a:sx n="75" d="100"/>
          <a:sy n="75" d="100"/>
        </p:scale>
        <p:origin x="-931" y="-211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2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11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" Target="slide12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9.docx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" Target="slide13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" Target="slide13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package" Target="../embeddings/Microsoft_Word___3.docx"/><Relationship Id="rId5" Type="http://schemas.openxmlformats.org/officeDocument/2006/relationships/package" Target="../embeddings/Microsoft_Word___1.docx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5.docx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package" Target="../embeddings/Microsoft_Word___6.docx"/><Relationship Id="rId5" Type="http://schemas.openxmlformats.org/officeDocument/2006/relationships/package" Target="../embeddings/Microsoft_Word___4.docx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emf"/><Relationship Id="rId14" Type="http://schemas.openxmlformats.org/officeDocument/2006/relationships/package" Target="../embeddings/Microsoft_Word___7.docx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用！！！\风景图片\webshots_5yue_fengjingsheying-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1469"/>
            <a:ext cx="12189600" cy="68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080297" y="3811332"/>
            <a:ext cx="8953101" cy="11246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25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考点四　理解并翻译文中的句子</a:t>
            </a:r>
            <a:r>
              <a:rPr lang="en-US" altLang="zh-CN" sz="25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5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含文言实词、虚词和句式</a:t>
            </a:r>
            <a:r>
              <a:rPr lang="zh-CN" altLang="en-US" sz="25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</a:t>
            </a:r>
            <a:r>
              <a:rPr lang="en-US" altLang="zh-CN" sz="25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en-US" sz="2400" kern="100" dirty="0" smtClean="0">
                <a:latin typeface="Times New Roman"/>
                <a:ea typeface="华文细黑"/>
                <a:cs typeface="Courier New"/>
              </a:rPr>
              <a:t>关注字词句，落实得分点</a:t>
            </a:r>
            <a:endParaRPr lang="zh-CN" altLang="zh-CN" sz="24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5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专题三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考点突破</a:t>
            </a: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4606" y="1671550"/>
            <a:ext cx="11002525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直译和意译是翻译的两种基本方法。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直译，就是严格按照原文的词句进行翻译，有一词一句便译一词一句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个别失去实在意义的虚词除外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，而且词句的次序也不能变动。直译要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一对一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地进行翻译，要竭力保持原文遣词造句的特点，力求风格也和原文一致。所谓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直译为主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，就是能够直译的词句，要尽量直译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685718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0196" y="584333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endParaRPr lang="zh-CN" altLang="zh-CN" sz="1050" b="1" kern="100" dirty="0">
              <a:solidFill>
                <a:srgbClr val="C00000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揭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，字曼硕，龙兴富州人。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文宗时幸阁中，有所咨访，奏对称旨，恒以字呼之而不名。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富州地不产金，官府惑于奸民之言，募淘金户三百。其人采他县金以献，岁课累增至四十九两。历年既久，三百户所存无什一，又不聊生，有司遂责民之受役于官者代输之，民多以是破产。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中书因</a:t>
            </a:r>
            <a:r>
              <a:rPr lang="zh-CN" altLang="zh-CN" sz="2800" u="sng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u="sng" kern="100" dirty="0">
                <a:latin typeface="楷体_GB2312"/>
                <a:ea typeface="华文细黑"/>
                <a:cs typeface="楷体_GB2312"/>
              </a:rPr>
              <a:t>斯言：遂捐其征，民赖以苏，富州人至今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德之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u="sng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选自《元史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揭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kern="100" dirty="0">
                <a:latin typeface="仿宋_GB2312"/>
                <a:ea typeface="华文细黑"/>
                <a:cs typeface="仿宋_GB2312"/>
              </a:rPr>
              <a:t>斯传》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91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8" y="261442"/>
            <a:ext cx="114492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文宗时幸阁中，有所咨访，奏对称旨，恒以字呼之而不名。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2401" y="42879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22521" y="42879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2349674"/>
            <a:ext cx="11179706" cy="1352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2288274"/>
            <a:ext cx="1105073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，驾临；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，咨询；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，用，拿；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，称呼名字。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3256" y="765498"/>
            <a:ext cx="1111255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文宗经常驾临阁中，有咨询的问题，揭傒斯的回答都能使皇帝满意，文宗常常用字号称呼他，而不称呼他的名。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08" y="3789834"/>
            <a:ext cx="114492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中书因傒斯言：遂捐其征，民赖以苏，富州人至今德之。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3598" y="39529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03718" y="39529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6" name="矩形 15"/>
          <p:cNvSpPr/>
          <p:nvPr/>
        </p:nvSpPr>
        <p:spPr>
          <a:xfrm>
            <a:off x="406574" y="5834878"/>
            <a:ext cx="11179706" cy="763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906" y="5816666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，免除；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，感激。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3256" y="4293890"/>
            <a:ext cx="1111255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书省根据揭傒斯的建议：于是免除这项征调，老百姓依靠这点得到恢复，富州人至今感恩揭傒斯。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  <p:bldP spid="16" grpId="0" animBg="1"/>
      <p:bldP spid="16" grpId="1" animBg="1"/>
      <p:bldP spid="17" grpId="0"/>
      <p:bldP spid="17" grpId="1"/>
      <p:bldP spid="18" grpId="0"/>
      <p:bldP spid="18" grpId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738928"/>
            <a:ext cx="11223676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揭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，字曼硕，龙兴富州人。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文宗经常驾临阁中，有咨询的问题，揭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斯的回答都能使皇帝满意，文宗常常用字号称呼他，而不称呼他的名。富州本地不产黄金，官府被奸民的言语迷惑，招募淘金者三百户。这些人采其他县的黄金而献上，每年的赋税增至四十九两。经历年代已经很久了，三百户百姓没有剩下十分之一了，又加上不聊生，有关部门责成那些受雇于官府的人代替淘金户输送黄金，那些人大多因此而财产尽失。中书省根据揭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斯的建议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：于是免除这项征调，老百姓依靠这点得到恢复，富州人至今感恩揭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傒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7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477466"/>
            <a:ext cx="1144927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钱乙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本有羸疾，性简易，嗜酒，疾屡改，自以意治之，辄愈。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最后得疾，惫甚，乃叹曰：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此所谓周痹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一种病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也，周痹入藏者死，吾其已夫！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钱乙传》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7985" y="256569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8105" y="256569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49632" y="4741913"/>
            <a:ext cx="11179706" cy="1352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0964" y="4680513"/>
            <a:ext cx="1105073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，表推测，大概；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，止，意为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141" y="2948980"/>
            <a:ext cx="11449272" cy="15147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 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钱乙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最后一次犯病，憔悴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疲倦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得厉害，就叹息道：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这就是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医生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所说的周痹病，周痹进入脏腑的话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就要死了，我大概要完了！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94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0196" y="405458"/>
            <a:ext cx="1133591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虚实义兼有的虚词：细心区分，删则慎重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有一部分虚词，主要以结构或语气助词用法为主，如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等，其结构、语气助词一般情况下可不译，但有少部分实义，不可不译。这里，尤其要留心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。焉：作为句中或句末语气助词时，可不译；但当放在动词后面作代词或兼词时，有实义，必须译出。者：主要有两个义项，一是作代词，可译为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事、地方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；二是作助词，表句中停顿，与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构成判断，或作定语后置的标志，不必译出。这两种词义、词性，在翻译中尤其要仔细辨析，不可当译不译，或不当译而硬译。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61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8" y="117426"/>
            <a:ext cx="1144927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卫兹，有大节，不应三公之辟。太祖之初至陈留，兹曰：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平天下者，必此人也。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太祖亦异之，数诣兹议大事。从讨董卓，战于荥阳而卒。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太祖每涉郡境，辄遣使祠焉。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选自《三国志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魏书》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9502" y="2205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9622" y="2205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3490499"/>
            <a:ext cx="11179706" cy="6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3379733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亦可。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2678" y="2598178"/>
            <a:ext cx="1016064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太祖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曹操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每次从郡境内经过，必定派遣使者前去祭拜他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卫兹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08" y="3960003"/>
            <a:ext cx="114492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张署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改河南令，而河南尹适君平生所不好者。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君年且老，当日日拜走仰望阶下，不得已就官。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3038" y="479448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3158" y="479448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6" name="矩形 15"/>
          <p:cNvSpPr/>
          <p:nvPr/>
        </p:nvSpPr>
        <p:spPr>
          <a:xfrm>
            <a:off x="406574" y="6024691"/>
            <a:ext cx="11179706" cy="573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906" y="5816666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，恰恰、正好；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24241" y="5184139"/>
            <a:ext cx="966750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张署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改任河南令，然而河南府尹正是他一生所不喜欢的人。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3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  <p:bldP spid="16" grpId="0" animBg="1"/>
      <p:bldP spid="16" grpId="1" animBg="1"/>
      <p:bldP spid="17" grpId="0"/>
      <p:bldP spid="17" grpId="1"/>
      <p:bldP spid="18" grpId="0"/>
      <p:bldP spid="18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314" y="522904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常见副词：除表敬谦外，意思实在，当须译出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虽然说《考试说明》都列出要掌握的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个重点虚词，但在实际考查中尤其在翻译中，涉及的范围远不囿于此。像部分常见的副词通常都设为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，不可不重视。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部分副词放在句首，存在一定的意思，需要译出。如表示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的有：比、迨、逮、洎、及。表示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的有：会、适、属。表示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昔日、先前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的有：向、乡、曩。表示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希望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的有：愿、唯、教。表示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只、只是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的有：但、特、第、顾、直、止。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03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314" y="108185"/>
            <a:ext cx="11223676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部分副词的意思易混，翻译时尤须加以区别。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江中独山，如金山、焦山、落星之类，皆名于天下。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再变矣。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但凡、大凡、所有。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总共。译为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时后面跟数词；未跟数词则译为另一用法。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徒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负盛名，不过尔尔。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师出无名，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劳无功。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只、只是。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白白地。前者强调从句事实的重要性，后者否定从句事实的重要性。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77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314" y="380629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贵无贱，无长无少。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欲速，无见小利，欲速则不达，见小利则大事不成。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，不要。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仅在后面为并列短语时译为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先达谓余曰：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冰遇水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余试之，不爽。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自朔至晦，虽百般勖勉，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不上朝。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总是。前者强调客观性，后者强调一贯性。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9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314" y="142813"/>
            <a:ext cx="11223676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亡亦死，举大计亦死；等死，死国可乎？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王与民同乐，则王矣！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假如。译为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主要着眼于和过去对比；译为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，往往后一分句要有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照应。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私见樊於期。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屈原闻郢都已破，作《怀沙》，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自投汨罗以死。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于是、就。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最终。前者强调前后两个分句时间的紧密相承，后者强调后一分句是经历了较长的时间才出现的。可以根据时间跨度长短来区别。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64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737187"/>
            <a:ext cx="11112550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译，是指按照原文的大意灵活变通地进行翻译。意译不拘泥于原文词句，根据现代汉语的表达习惯可以采用与原文差异较大的表达方法。所谓意译为辅，就是适当采用意译的方法。由于文言文句式灵活，省略句、倒装句较多，而且词类经常活用，有时直译会使句子不通顺或表意不够明确。在这种情况下，自然不能被原文束缚住，不能机械地采用直译，而应采用意译，使句子语气顺畅，意思明确。意译，多用于一词或短语的翻译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18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9305" y="765498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另外，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虽不是副词，但因出现频率高，在这里也予以说明一下。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慈父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区分：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放在动词前是表示被动还是偏指一方，要根据语境准确区别。类似情况的还有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9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8" y="693490"/>
            <a:ext cx="1144927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翻译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文段中画线的句子，注意句中副词的用法。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君讳治，字良范，姓钱氏。君少好学，能为文辞。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每夜读书，母为灭烛止之，君阳卧，母且睡，辄复起读。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州举进士第一，试礼部高第，遂中甲科。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选自欧阳修《钱君墓表》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214" y="28241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7334" y="28241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4743210"/>
            <a:ext cx="11179706" cy="6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4632444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3176753"/>
            <a:ext cx="1117671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钱君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每天晚上都读书很晚，母亲替他熄灭烛火并制止他，他便假装睡下，母亲将要睡着的时候，立即再起床读书。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33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303" y="84688"/>
            <a:ext cx="11335913" cy="24650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欧阳氏，讳发，字伯和，庐陵人。</a:t>
            </a:r>
            <a:r>
              <a:rPr lang="zh-CN" altLang="zh-CN" sz="2800" u="sng" kern="100" spc="-100" dirty="0">
                <a:latin typeface="Times New Roman"/>
                <a:ea typeface="华文细黑"/>
                <a:cs typeface="Times New Roman"/>
              </a:rPr>
              <a:t>君治官无大小，不苟简，所创立，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后人不能更。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选自张耒《欧阳伯和墓志铭》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9382" y="84065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9502" y="84065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60116" y="2575223"/>
            <a:ext cx="11179706" cy="126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081" y="2484165"/>
            <a:ext cx="1105073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，担任；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，与后面的动词组成名词性词组，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的东西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598" y="1149950"/>
            <a:ext cx="1111255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欧阳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发担任官职无论大小，都不草率简略，创立的东西，后来的人不能更改。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08" y="3743979"/>
            <a:ext cx="11449272" cy="24498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巴寡妇清，其先得丹穴，而擅其利数，家亦不訾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清，寡妇也，能守其业，用财自卫，不见侵犯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u="sng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訾：算，计量。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1270" y="451178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51390" y="451178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6" name="矩形 15"/>
          <p:cNvSpPr/>
          <p:nvPr/>
        </p:nvSpPr>
        <p:spPr>
          <a:xfrm>
            <a:off x="406574" y="6206865"/>
            <a:ext cx="11179706" cy="573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906" y="6036940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要点：判断句、被动句，大意对。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96249" y="5335910"/>
            <a:ext cx="966750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清是寡妇，她能守住先人家业，用金钱保护自己，不被侵犯。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  <p:bldP spid="16" grpId="0" animBg="1"/>
      <p:bldP spid="16" grpId="1" animBg="1"/>
      <p:bldP spid="17" grpId="0"/>
      <p:bldP spid="17" grpId="1"/>
      <p:bldP spid="18" grpId="0"/>
      <p:bldP spid="18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34303" y="440372"/>
            <a:ext cx="1133591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蔡廓，字子度，济阳考城人。时中书令傅亮任寄隆重，学冠当时，朝廷仪典，皆取定于亮。亮每事谘廓然后行，亮意若有不同，廓终不为屈。征为吏部尚书。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廓因北地傅隆问亮：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选事若悉以见付，不论；不然，不能拜也。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选自《南史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蔡廓传》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廓因北地傅隆问亮：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选事若悉以见付，不论；不然，不能拜也。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3238" y="256569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3358" y="256569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矩形 21"/>
          <p:cNvSpPr/>
          <p:nvPr/>
        </p:nvSpPr>
        <p:spPr>
          <a:xfrm>
            <a:off x="460116" y="5024395"/>
            <a:ext cx="11179706" cy="68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081" y="4937606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7272" y="3526021"/>
            <a:ext cx="1111255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蔡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廓通过北地的傅隆问傅亮：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铨选官员的事如果全部把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它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交给我，我就没什么可说的；如果不是这样，我不能接受这一职务。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/>
      <p:bldP spid="23" grpId="1"/>
      <p:bldP spid="24" grpId="0"/>
      <p:bldP spid="24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4606" y="940891"/>
            <a:ext cx="10893589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蔡廓，字子度，济阳考城人。当时中书令傅亮被委任托付以重要职位，而学问在当时首屈一指，朝廷的仪礼典章，都是由傅亮决定的。傅亮常常是先向蔡廓咨询然后实行，傅亮的意见如果有不同，蔡廓也不因此最终屈从。他被征调为吏部尚书。蔡廓通过北地的傅隆问傅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铨选官员的事如果全部把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交给我，我就没什么可说的；如果不是这样，我不能接受这一职务。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70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9305" y="765498"/>
            <a:ext cx="11002525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特殊虚词：词义固定，固定翻译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所谓特殊虚词，一是指固定虚词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复音虚词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，两个字不能拆开硬译。如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奈何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等。二是指兼词，即一个词当成两个词用，译时可按两个词翻译。如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55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8" y="45418"/>
            <a:ext cx="11449272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范滂字孟博，汝南征羌人也。迁光禄勋主事。时陈蕃为光禄勋，滂执公仪诣蕃，蕃不止之，滂怀恨，投板弃官而去。郭林宗闻而让蕃曰：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若范孟博者，岂宜以公礼格之？今成其去就之名，得无自取不优之议也？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蕃乃谢焉。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选自《后汉书》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若范孟博者，岂宜以公礼格之？今成其去就之名，得无自取不优之议也？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206" y="323282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5326" y="323282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6060840"/>
            <a:ext cx="11179706" cy="6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5950074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4147452"/>
            <a:ext cx="11176713" cy="186099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像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范滂这样的人才，怎么能够按照官府礼仪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属下参见上司的礼仪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来要求他呢？现在成全他辞官的名声，难道不是自己选择了不好的议论吗？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9305" y="765498"/>
            <a:ext cx="11002525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范滂，字孟博，是汝南征羌人。范滂升迁为光禄勋主事。当时陈蕃担任光禄勋，范滂按照属下参见上司的礼仪拜访陈蕃，陈蕃没有阻止他，范滂内心不满，扔下笏板弃官离开。郭林宗听说后就责备陈蕃说：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像范滂这样的人才，怎么能够按照官府礼仪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属下参见上司的礼仪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来要求他呢？现在成全他辞官的名声，难道不是自己选择了不好的议论吗？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陈蕃于是向范滂道歉。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21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8" y="366568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指传主高巍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因赴吏部，上书论时政。用事者方议削诸王，独巍与御史韩郁先后请加恩。曰：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贾谊曰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欲天下治安，莫如众建诸侯而少其力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今盍师其意？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勿行晁错削夺之谋，而效主父偃推恩之策。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选自《明史》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今盍师其意？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82" y="37381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9102" y="37381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5052728"/>
            <a:ext cx="11179706" cy="6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4941962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，兼词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，学习，效法。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1728" y="4154417"/>
            <a:ext cx="92369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现在为何不效法他的用意？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614" y="877720"/>
            <a:ext cx="1067894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高巍于是到吏部上任，上书议论政事。当权者正议论削夺藩王，唯独高巍和御史韩郁先后请求对藩王施加恩德。高巍说：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贾谊说过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想要天下安定，不如广泛建立诸侯而削弱他们的力量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。现在为何不效法他的用意？不要实行晁错削地夺权的谋略，而效法主父偃推行恩德的计策。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5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720" y="608647"/>
            <a:ext cx="1122367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指出下面译句存在的漏译、误译现象，体会翻译要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的要义。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吾不起中国，故王此；使我居中国，何遽不若汉！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译句：我没有从中原起兵，所以在这里称王；假如我身处中原，怎么比不上汉王！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漏译、误译之处：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</p:txBody>
      </p:sp>
      <p:sp>
        <p:nvSpPr>
          <p:cNvPr id="3" name="矩形 2"/>
          <p:cNvSpPr/>
          <p:nvPr/>
        </p:nvSpPr>
        <p:spPr>
          <a:xfrm>
            <a:off x="387720" y="35991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二、翻译的标准</a:t>
            </a:r>
            <a:r>
              <a:rPr lang="en-US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——</a:t>
            </a: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信、达、雅，重在</a:t>
            </a:r>
            <a:r>
              <a:rPr lang="zh-CN" altLang="en-US" sz="2800" b="1" kern="1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信</a:t>
            </a:r>
            <a:r>
              <a:rPr lang="zh-CN" altLang="en-US" sz="2800" b="1" kern="1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endParaRPr lang="zh-CN" altLang="zh-CN" sz="1050" b="1" kern="100" dirty="0">
              <a:solidFill>
                <a:srgbClr val="0000FF"/>
              </a:solidFill>
              <a:effectLst/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8040" y="3057237"/>
            <a:ext cx="726334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漏译了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遽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遽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738" y="3749423"/>
            <a:ext cx="1153411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原句：耕者，不复督其力；用者，不复计其出入。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译句：耕种的人，不再出力；使用的人，不再计算支出与收入。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漏译、误译之处：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886" y="4927544"/>
            <a:ext cx="11469794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            ①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漏译了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督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字。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督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督促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在这里是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被督促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的意思。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误译了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计其出入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根据收入确定支出</a:t>
            </a:r>
            <a:r>
              <a:rPr lang="en-US" altLang="zh-CN" sz="2800" kern="100" spc="-13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3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13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  <p:bldP spid="12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/>
        </p:nvSpPr>
        <p:spPr>
          <a:xfrm>
            <a:off x="294601" y="3731041"/>
            <a:ext cx="9405511" cy="516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08" y="366568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四、特殊句式译到位：准确判断，遵循格式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判断句：认清标志，翻译加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下列各句中，句式与其他三句不同的一项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和氏璧，天下所共传宝也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且相如素贱人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七十者衣帛食肉，黎民不饥不寒，然而不王者，未之有也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此诚危急存亡之秋也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6137" y="18456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6257" y="18456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5052728"/>
            <a:ext cx="11179706" cy="6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4941962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项为宾语前置句，其他三句均为判断句。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38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/>
      <p:bldP spid="15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8" y="45418"/>
            <a:ext cx="11449272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刘敞字原父。举庆历进士，廷试第一。知扬州。天长县鞫王甲杀人，既具狱，敞见而察其冤，甲畏吏，不敢自直。敞以委户曹杜诱，诱不能有所平反，而傅致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益牢。将论囚，敞曰：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冤也。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亲按问之。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甲知能为己直，乃敢告，盖杀人者，富人陈氏也。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相传以为神明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刘敞传》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傅致：罗织。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4091583"/>
            <a:ext cx="1111255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王甲知道刘敞能为自己伸冤，才敢告知真相，原来杀人的，是姓陈的富人。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4806" y="498435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4926" y="498435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5572625"/>
            <a:ext cx="11179706" cy="1241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5446018"/>
            <a:ext cx="1105073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为己直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，结合语境翻译为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为自己伸冤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，才；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是判断句。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614" y="877720"/>
            <a:ext cx="10678943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刘敞，字原父。考中庆历年间进士，殿试获得第一名。做扬州知州。天长县审问王甲杀人一案，案件已经审结，刘敞见到王甲并体察到了他的冤情，王甲害怕官吏，不敢自白冤情。刘敞把这一案件交给户曹杜诱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重新审理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，杜诱不但不能为王甲平反，反而罗织罪证使案件更不可破。将判决关押，刘敞说：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王甲是冤枉的。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亲自查究讯问这一案件。王甲知道刘敞能为自己伸冤，才敢告知真相，原来杀人的，是姓陈的富人。这件事被相互传告，人们认为刘敞明智如神。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0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366" y="1629594"/>
            <a:ext cx="10893589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判断句的判断方法，主要有以下两种：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从特征入手，看是否符合判断句的要求。判断句的特征之一就是谓语部分是名词或名词性短语。如《廉颇蔺相如列传》中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和氏璧，天下所共传宝也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天下所共传宝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是一个名词性短语，符合判断句的特征要求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765498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8322" y="716335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看有无外在语言标志。判断句的主要标志是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，此外还有一些副词，如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则、乃、皆、诚、非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等。如果有这些标志，再结合上面的方法做进一步判断即可。当然有些特殊的没有标志的判断句，也可以根据第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点进行判断。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另外，带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字的句子不一定是判断句，如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是造物者之无尽藏也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讲，而句末的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才是判断标志。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判断句的翻译，必须加上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758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57595"/>
              </p:ext>
            </p:extLst>
          </p:nvPr>
        </p:nvGraphicFramePr>
        <p:xfrm>
          <a:off x="619125" y="409575"/>
          <a:ext cx="1096327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文档" r:id="rId4" imgW="10967808" imgH="4850267" progId="Word.Document.12">
                  <p:embed/>
                </p:oleObj>
              </mc:Choice>
              <mc:Fallback>
                <p:oleObj name="文档" r:id="rId4" imgW="10967808" imgH="4850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125" y="409575"/>
                        <a:ext cx="10963275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70887" y="11965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51007" y="11965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5052728"/>
            <a:ext cx="11179706" cy="6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06" y="4941962"/>
            <a:ext cx="110507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为状语后置句，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为一般句式。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7106" y="365001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8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8" grpId="0"/>
      <p:bldP spid="8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652859"/>
            <a:ext cx="1100252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有滏阳人焦通，事亲礼阙，为从弟所讼。彦光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指传主梁彦光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弗之罪，将至州学，令观于孔子庙。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于时庙中有韩伯瑜母杖不痛、哀母力弱、对母悲泣之像，通遂感悟，既悲且愧，若无地自容。彦光训谕而遣之，后改过励行，卒为善士。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节选自《隋书》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292" y="3770813"/>
            <a:ext cx="1087657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滏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阳有个叫焦通的人，侍奉父母礼数缺失，被堂弟控告。梁彦光没有判他罪，把他带到州学，责令他在孔子庙观看效法。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7506791" y="6213723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4606" y="807454"/>
            <a:ext cx="10893589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滏阳有个叫焦通的人，侍奉父母礼数缺失，被堂弟控告。梁彦光没有判他罪，把他带到州学，责令他在孔子庙观看效法。当时庙中有韩伯瑜母亲打他不痛、他为母亲力气衰弱而悲哀、对着母亲哭泣的塑像，焦通就有所感悟，又悲伤又惭愧，无地自容。梁彦光训诫之后让他回去，后来焦通改过自新，勉力培养良好的品行，最终成为善良的人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6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366" y="1302672"/>
            <a:ext cx="1089358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被动句的判断方法主要有以下三种：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从标志词入手，看是否符合被动句的要求。被动句的标志词主要有以下几类：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440317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2204" y="106915"/>
            <a:ext cx="11335913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从语法入手，看主语是不是受动者。因为有些被动句没有标志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词，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但在意义上含有被动意，所以单凭标志词是不行的，还需要考虑一下主语是不是谓语的受动者。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巧借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在动词前或后加上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而未改变句子基本意义的，是被动句。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主谓结构的句子能够变成动宾主动句的，是被动句。如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函谷举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，可以将其变为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举函谷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被动句翻译要译出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字，或使用其他表被动的词语表达，如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遭到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等。特别注意文言文中的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字通常是动词，译成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遭受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，同今天的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一样表被动的用法极少，如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风雨总被雨打风吹去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就是表被动之义。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94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621482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指出下面译句存在的不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现象，体会翻译要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的要义。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遇人一以诚意，无所矫饰，善知人，多所称，荐士为时名臣者甚众。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译句：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王尧臣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对待别人全都真诚，没有虚假掩饰，善于识人，常常称道别人，推荐人成为当时名臣的很多。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之处：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3717826"/>
            <a:ext cx="1106605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译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推荐人成为当时名臣的很多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结构混乱，应在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推荐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11281" y="130003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1401" y="130003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8" name="矩形 7"/>
          <p:cNvSpPr/>
          <p:nvPr/>
        </p:nvSpPr>
        <p:spPr>
          <a:xfrm>
            <a:off x="5663158" y="5258814"/>
            <a:ext cx="6088840" cy="763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2853" y="5252665"/>
            <a:ext cx="566126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为宾语前置句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为定语后置句。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550" y="45418"/>
            <a:ext cx="11335913" cy="18035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倒装句：认清标志，翻译调序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宾语前置句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下列各组句子中，句式不相同的一组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731739" y="1958266"/>
            <a:ext cx="288032" cy="8245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8083" y="1711762"/>
            <a:ext cx="7038710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dirty="0">
                <a:latin typeface="Symbol"/>
                <a:ea typeface="华文细黑"/>
                <a:cs typeface="Times New Roman"/>
              </a:rPr>
              <a:t>(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亮</a:t>
            </a:r>
            <a:r>
              <a:rPr lang="en-US" altLang="zh-CN" sz="2800" dirty="0"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每自比于管仲、乐毅，时人莫之许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句读之不知，惑之不解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558" y="1956091"/>
            <a:ext cx="649645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A.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731739" y="3162082"/>
            <a:ext cx="288032" cy="8245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083" y="2915578"/>
            <a:ext cx="7038710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忌不自信，而复问其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妾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与言皇上无权，君未之信也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558" y="3159907"/>
            <a:ext cx="649645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B.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731739" y="4428634"/>
            <a:ext cx="288032" cy="8245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8083" y="4182130"/>
            <a:ext cx="7038710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沛公安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在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大王来何操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558" y="4426459"/>
            <a:ext cx="649645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C.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731739" y="5662299"/>
            <a:ext cx="288032" cy="8245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68082" y="5415795"/>
            <a:ext cx="10311699" cy="12433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微斯人，吾谁与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归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大阉之乱，缙绅而能不易其志者，四海之大，有几人欤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2558" y="5660124"/>
            <a:ext cx="649645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D.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542" y="579299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13" grpId="0"/>
      <p:bldP spid="13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3896" y="-98598"/>
            <a:ext cx="11335913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刘秀至郾、定陵，悉发诸营兵；诸将贪惜财物，欲分兵守之。秀曰：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今若破敌，珍宝万倍，大功可成；如为所败，首领无余，何财物之有！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秀与诸营俱进，自将步骑千余为前锋，去大军四五里而陈；寻、邑亦遣兵数千合战，秀奔之，斩首数十级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2072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《节选自《资治通鉴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卷第三十九》》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今若破敌，珍宝万倍，大功可成；如为所败，首领无余，何财物之有！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4320043"/>
            <a:ext cx="11095191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现在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如果打垮乱人，有万倍的珍宝，大功可成；如果被敌人打败，头都被砍掉了，还有什么财物！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得分点：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为所败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，被动句；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何财物之有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，宾语前置句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5" y="727396"/>
            <a:ext cx="11112550" cy="587075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宾语前置句在文言倒装句中最为复杂，判断方式主要是认准标志，辨清类型。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否定句中代词作宾语前置，其标志是：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有否定词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未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莫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等；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作宾语的必须是人称代词，如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余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尔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疑问句中疑问代词作宾语或介词的宾语前置，其标志是：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疑问句式；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作宾语的是疑问代词，如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等作标志的宾语前置。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翻译宾语前置句时只要把宾语调至动词后即可。尤其注意否定句中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字宾语前置时翻译中最可能把它当成助词而不译，如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然而不王者，未之有也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字是代词宾语，译时要译出来。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261442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684784" y="3815323"/>
            <a:ext cx="10449526" cy="52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98" y="446644"/>
            <a:ext cx="11002525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定语后置句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下列各句中，句式与其他三句不同的一项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太子及宾客知其事者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马之千里者，一食或尽粟一石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以为凡是州之山水有异态者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彼童子之师，授之书而习其句读者，非吾所谓传其道解其惑者也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1430" y="12695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1550" y="12695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694606" y="4610742"/>
            <a:ext cx="10524709" cy="763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542110"/>
            <a:ext cx="978563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项为否定判断句，其他三句均为定语后置句。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73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/>
      <p:bldP spid="8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566" y="477466"/>
            <a:ext cx="1133591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羊祜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每与吴人交兵，克日方战，不为掩袭之计。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将帅有欲进谲诈之策者，辄饮以醇酒，使不得言。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节选自《晋书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羊祜传》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0153" y="66301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20273" y="66301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8" name="矩形 17"/>
          <p:cNvSpPr/>
          <p:nvPr/>
        </p:nvSpPr>
        <p:spPr>
          <a:xfrm>
            <a:off x="478582" y="2277666"/>
            <a:ext cx="11002525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对于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那些想要进献诡计的将帅，羊祜就拿出美酒给他喝，让他不能说出口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713" y="3849488"/>
            <a:ext cx="11061576" cy="125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3717826"/>
            <a:ext cx="1098010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将帅有欲进谲诈之策者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，定语后置句；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，使动用法；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，能够。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9" grpId="0" animBg="1"/>
      <p:bldP spid="9" grpId="1" animBg="1"/>
      <p:bldP spid="10" grpId="0"/>
      <p:bldP spid="10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0689" y="946246"/>
            <a:ext cx="1067894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羊祜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每次与吴人交战，总先约好日期才出战，不用偷袭的方法。对于那些想要进献诡计的将帅，羊祜就拿出美酒给他喝，让他不能说出口。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82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5" y="1230664"/>
            <a:ext cx="1111255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文言文中，定语的位置一般放在中心词前面，但有时为了突出中心词的地位，强调定语所表现的内容，或使语气流畅，往往把定语放在中心词之后，且有一定的语言标志，如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。辨析时，只要抓住这些标志性词语，再加上语意理解即可。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定语后置句在翻译时极易被译成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的人中有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，这时，应意识到是定语后置句，要把定语放在中心词之前。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51058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694606" y="3195826"/>
            <a:ext cx="4611560" cy="52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98" y="446644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介宾短语后置句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下列各句中，在翻译成现代汉语时介宾短语不能提前的一项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以其无礼于晋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君子博学而日参省乎己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河内凶，则移其民于河东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州司临门，急于星火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18265" y="18160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8385" y="18160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694606" y="4610742"/>
            <a:ext cx="10524709" cy="763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542110"/>
            <a:ext cx="978563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0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/>
      <p:bldP spid="8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566" y="477466"/>
            <a:ext cx="1133591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李台州名宗质。小憩于茗肆，坐顷之，一乞媪至前，揖曰：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官人与我一文两文。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宗质起揖之坐，礼以客主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u="sng" kern="100" dirty="0" smtClean="0">
              <a:latin typeface="Times New Roman"/>
              <a:ea typeface="华文细黑"/>
              <a:cs typeface="Times New Roman"/>
            </a:endParaRPr>
          </a:p>
          <a:p>
            <a:pPr indent="72072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节选自杨万里《李台州传》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273" y="2987586"/>
            <a:ext cx="110025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宗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质站起来向她作揖请她坐下，用主客之礼礼待她。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574" y="4032555"/>
            <a:ext cx="11283914" cy="85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98" y="3986914"/>
            <a:ext cx="11312816" cy="7636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作揖；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，礼待；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礼以客主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，介宾短语后置句。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1503" y="31934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81623" y="31934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1030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9" grpId="0" animBg="1"/>
      <p:bldP spid="9" grpId="1" animBg="1"/>
      <p:bldP spid="10" grpId="0"/>
      <p:bldP spid="10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0689" y="946246"/>
            <a:ext cx="1067894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李台州名宗质。在茶铺中稍作休息，坐了一会儿，一个乞讨的老妇人走到他面前，作揖说：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官人给我一文两文钱吧。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宗质站起来向她作揖请她坐下，用主客之礼礼待她。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03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3739" y="333450"/>
            <a:ext cx="1122367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原句：母归，但见女抱庭树眠，亦不之虑。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译句：母亲回来后，只见女儿靠着院中的树睡觉，不再怀疑了。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之处：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741" y="1504432"/>
            <a:ext cx="11002525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原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句中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不之虑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是个宾语前置句，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是动词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的宾语。译句未译出这个句式特点，既丢掉了得分点，又不符合现代汉语的语法规范。文言文中特殊句式须转换成现代汉语句式，这是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的要求。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5" y="1230664"/>
            <a:ext cx="11112550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介宾短语后置句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也叫状语后置句、介词结构后置句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，是指在文言文中带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的介宾短语放在谓语动词后面的句型。其突出标志是动词后面的介词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通常省略。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介宾短语后置句翻译时一般情况下要调至动词前面，如果不影响意思表达，也可以不调。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51058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661182" y="3800465"/>
            <a:ext cx="5248387" cy="52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98" y="446644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谓语前置句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下列各句中，句式与其他三句不同的一项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渺渺兮予怀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安在公子能急人之困也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谁可使者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事急矣，请奉命求救于孙将军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1430" y="12939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1550" y="12939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622598" y="4496768"/>
            <a:ext cx="11125442" cy="125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365898"/>
            <a:ext cx="1108923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项为介宾短语后置句，其他三句均为谓语前置句：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予怀渺渺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公子能急人之困也安在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可使者谁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993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/>
      <p:bldP spid="8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566" y="477466"/>
            <a:ext cx="1133591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(2)(2010·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谢氏生于盛族，年二十以归吾，凡十七年而卒。卒之夕，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殓以嫁时之衣，甚矣吾贫可知也。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节选自《欧阳修全集》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0233" y="19600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10353" y="19600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8" name="矩形 17"/>
          <p:cNvSpPr/>
          <p:nvPr/>
        </p:nvSpPr>
        <p:spPr>
          <a:xfrm>
            <a:off x="421273" y="2331707"/>
            <a:ext cx="11002525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用出嫁时的衣服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给她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穿上入棺，我的贫穷超乎寻常，就可以知道了。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574" y="3780615"/>
            <a:ext cx="11283914" cy="137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014" y="3717826"/>
            <a:ext cx="1131281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两处倒装为重点：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殓以嫁时之衣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，介宾短语后置；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甚矣吾贫可知也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，主谓倒装。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67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9" grpId="0" animBg="1"/>
      <p:bldP spid="9" grpId="1" animBg="1"/>
      <p:bldP spid="10" grpId="0"/>
      <p:bldP spid="10" grpId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5" y="1197546"/>
            <a:ext cx="11112550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一般情况下，谓语是放在主语后面的，但在文言文中，有些感叹句或疑问句，为了强调和突出谓语的意义而将它放到句首，这就是谓语前置，也叫主谓倒装。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例如：甚矣，汝之不惠！正常语序应是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汝之不惠甚矣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。谓语前置，表强调意味，可译为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你太不聪明了！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谓语前置句一般具备两个条件：一是多为疑问句或感叹句，二是谓语动词后多有语助词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翻译时只要恢复到正常的主谓语序即可。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51058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652859"/>
            <a:ext cx="1100252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省略句：依据语境，补出省略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补充下列句子中省略的成分。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夫战，勇气也。一鼓作气，再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而衰，三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将军战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河北，臣战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于是秦王不怿，为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一击缶。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杀人如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不能举，刑人如恐不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军中无以为乐，请以剑舞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35999" y="1944058"/>
            <a:ext cx="626919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鼓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181775" y="2586018"/>
            <a:ext cx="57985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21813" y="2586018"/>
            <a:ext cx="7016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0797" y="3198912"/>
            <a:ext cx="67424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2663" y="3852294"/>
            <a:ext cx="57985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2773" y="3861819"/>
            <a:ext cx="7016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6428" y="4493548"/>
            <a:ext cx="1027250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62173" y="1928674"/>
            <a:ext cx="7016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鼓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45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  <p:bldP spid="18" grpId="0"/>
      <p:bldP spid="18" grpId="1"/>
      <p:bldP spid="19" grpId="0"/>
      <p:bldP spid="1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566" y="477466"/>
            <a:ext cx="11335913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诏以立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指传主赵立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守楚州。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承、楚间有樊梁、新开、白马三湖，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贼张敌万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指盗贼首领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窟穴其间，立绝不与通，故楚粮道愈梗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u="sng" kern="100" dirty="0" smtClean="0">
              <a:latin typeface="Times New Roman"/>
              <a:ea typeface="华文细黑"/>
              <a:cs typeface="Times New Roman"/>
            </a:endParaRPr>
          </a:p>
          <a:p>
            <a:pPr indent="72072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赵立传》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273" y="2997746"/>
            <a:ext cx="11002525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盗贼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张敌万在这中间建造巢穴，赵立坚决不跟他往来，所以楚州运粮的道路更加阻塞。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574" y="4500695"/>
            <a:ext cx="11283914" cy="137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014" y="4437906"/>
            <a:ext cx="1131281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窟穴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是名词活用为动词，建造巢穴；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是副词，坚决；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后省略了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是阻塞的意思。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8105" y="38286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8225" y="38286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048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9" grpId="0" animBg="1"/>
      <p:bldP spid="9" grpId="1" animBg="1"/>
      <p:bldP spid="10" grpId="0"/>
      <p:bldP spid="10" grpId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5" y="1197546"/>
            <a:ext cx="11112550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省略是文言文中常见的语法现象，一般省略的是主语、宾语、介词。此外，与现代汉语不同的还有省略谓语。识别省略句的方法，主要有以下两种：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瞻前顾后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，看有无主语省略。所谓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瞻前顾后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，是指在理解句意时要注意该句前后的语境，因为主语可能会承前省略或蒙后省略。如《捕蛇者说》中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永州之野产异蛇，黑质而白章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黑质而白章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就承前省略了主语，补充出来即为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黑质而白章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。这种情况在文言文中是非常普遍的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51058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5" y="726608"/>
            <a:ext cx="1111255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借助成分分析，判断有无省略。在有些文言句子中，谓语动词后面直接带了宾语，尤其是处所性宾语，这时就需要我们考虑宾语前面是否省略了介词。如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晋军函陵，秦军氾南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为动词，而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氾南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均为处所名词，所以前面应该是省略了介词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省略句虽然复杂，但最常见的有三种：省略主语、省略动词或介词宾语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、省略介词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61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804943"/>
            <a:ext cx="1111255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翻译时必须补出省略的词语，才能保证文意的准确与流畅。在翻译过程中，除省略成分要补充外，还要添加、补充一些必要的词语，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更加明白，表达更加流畅。如翻译一些高度凝练的句式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鼎铛玉石，金块珠砾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，必须补充一些词语才能使意思表达清楚、明白。这样的补充，没有标志，也无规律，全凭自己对原意的精确理解。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例如：先大夫虑废经史，屡以为戒。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译文：先父担心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荒废经史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的学习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，多次拿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这件事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来告诫我。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3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5400546" y="4943068"/>
            <a:ext cx="2229312" cy="52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98" y="45418"/>
            <a:ext cx="11002525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五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固定句式：固定搭配，固定翻译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对下列固定句式的解释，正确的一组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恐怕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孰与，译为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奚以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凭什么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干什么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①②③④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B.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②③④⑤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①②⑤⑥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②③⑤⑥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6097" y="80788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217" y="80788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667626" y="5570984"/>
            <a:ext cx="10843619" cy="122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5465068"/>
            <a:ext cx="10657184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表比较，应译为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比，谁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表反问，应译为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哪里用得着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76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2378" y="667978"/>
            <a:ext cx="11449272" cy="608446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信，就是指译文要准确地表达原文的意思，不歪曲，不漏译，不随意增减。在平时翻译时，考生做不到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的要求，主要表现在漏译、误译和赘译上。漏译，误译，赘译，就不可能达到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这一最基本的翻译标准。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达，就是指译文要明白通顺，符合现代汉语的表述习惯，没有语病。为此，一些特殊句式需要译成现代汉语句式，适当增加一些词语使语意更流畅，不得出现病句。硬译是不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的典型表现，翻译固然需要字字句句对应，但也要临场变通、灵活处理，尤其对那些难理解而靠推断的词语，不能强行翻译。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雅，是翻译较高层次的要求。在考试中一般不做要求。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181662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0684" y="-26590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景公问晏子曰：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吾欲服圣王之服，居圣王之室，如此，则诸侯其至乎？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晏子对曰：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今君穷台榭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之高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，极污池之深而不止，务于刻镂之巧、文章之观而不厌，则亦与民而仇矣。若臣之虑，恐国之危，而公不平也。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公乃愿致诸侯，不亦难乎？公之言过矣。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72072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节选自《晏子春秋》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33503" y="1792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417" y="1792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8" name="矩形 17"/>
          <p:cNvSpPr/>
          <p:nvPr/>
        </p:nvSpPr>
        <p:spPr>
          <a:xfrm>
            <a:off x="745406" y="4326721"/>
            <a:ext cx="966750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您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却还想让诸侯来归附，不是很难吗？您的话错了。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574" y="5302002"/>
            <a:ext cx="11283914" cy="1478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5347153"/>
            <a:ext cx="1131281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，副词，却。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，使动用法，使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到来，这里应译为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固定句式。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9" grpId="0" animBg="1"/>
      <p:bldP spid="9" grpId="1" animBg="1"/>
      <p:bldP spid="10" grpId="0"/>
      <p:bldP spid="10" grpI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8898" y="693490"/>
            <a:ext cx="11002525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景公询问晏子说：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我想穿上古代圣贤之王的衣服，居住在圣贤之王的宫室，这样，那么诸侯们大概会来归附吗？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晏子回答说：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今君主穷尽所能使楼台亭榭高耸，竭尽水池的深度而没有止境，致力于刻镂雕花的技巧、花纹的美观而不满足，那么也是与民结为仇敌了。如果按照我的想法，恐怕国家危险，而您也不得安宁呀。您却还想让诸侯来归附，不是很难吗？您的话错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41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25897" y="1594318"/>
            <a:ext cx="1046852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固定句式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固定结构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是文言文中重要的语法现象，既然是固定句式，那就是说搭配是固定的，翻译也是固定的。只要记住其固定搭配和译法即可。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51058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1509" y="149518"/>
            <a:ext cx="11636345" cy="66021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756" y="73993"/>
            <a:ext cx="11223676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翻译口诀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纵览全篇，明晓大意。由词到句，串联成义。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实词必译，重复合一。虚词实义，定要翻译。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虚词虚义，留住语气。单音词语，双音替换。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年号地名，不必翻译。若有省略，补出本意。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修辞用典，可用意译。词类活用，尤为注意。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是否通假，全靠记忆。揣测推断，前后联系。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重点难词，采分所系。切莫望文，从而生义。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大胆推断，下笔心细。特殊句式，调整词序。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省略倒装，皆有定律。因句定调，皆按惯例。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忠实原文，不违原意。句子通畅，完美翻译。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40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istrator\Desktop\用！！！\风景图片\webshots_5yue_fengjingsheying-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1469"/>
            <a:ext cx="12189600" cy="68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9798" y="2781722"/>
            <a:ext cx="916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切实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掌握翻译的关键</a:t>
            </a:r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落实得分点</a:t>
            </a:r>
          </a:p>
        </p:txBody>
      </p:sp>
    </p:spTree>
    <p:extLst>
      <p:ext uri="{BB962C8B-B14F-4D97-AF65-F5344CB8AC3E}">
        <p14:creationId xmlns:p14="http://schemas.microsoft.com/office/powerpoint/2010/main" val="31086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1324802"/>
            <a:ext cx="11112550" cy="484129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树立强烈的得分点意识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踩点意识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个句子，被列为得分点的词一定要翻译准确，只有这样，才能保证不失分。为此，翻译时应首先根据这句话的分值圈出你认为是得分点的词，力图首先把这些词翻译准确。也就是说，出题人认为如果考生能把这些词译准，那么译整个句子就不会有大问题。因此，翻译的第一步就是阅读揣摩，圈点出重点词语，然后字字落实，自然会增加翻译的准确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66" y="524601"/>
            <a:ext cx="1133591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一、准确判定翻译得分点</a:t>
            </a:r>
          </a:p>
        </p:txBody>
      </p:sp>
    </p:spTree>
    <p:extLst>
      <p:ext uri="{BB962C8B-B14F-4D97-AF65-F5344CB8AC3E}">
        <p14:creationId xmlns:p14="http://schemas.microsoft.com/office/powerpoint/2010/main" val="179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2229" y="117426"/>
            <a:ext cx="114492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如何判定得分点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来懋斋先生者，家况奇贫。意欲赴礼部试，而绌于资斧。具旨酒与佳肴，以恭候其欲助之亲故。讵知日既夕矣，无一亲故之足迹，印于其庭者。有群丐过其门，先生请其就座而畅饮。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醲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饷既良，先生告其故。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谓先生曰：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是区区者，何难之有？吾侪愿尽力焉，沿途以行乞所得，供先生食。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往往逆旅主人嘉其义而奇其事，且厚有赠馈。既抵都，群丐各分道行乞，以所得资为先生应试费。试后果捷南宫，得出为某邑宰，循例省亲回籍。群丐亦促之返焉。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甫抵里</a:t>
            </a:r>
            <a:r>
              <a:rPr lang="zh-CN" altLang="zh-CN" sz="2800" u="sng" kern="100" dirty="0">
                <a:latin typeface="宋体"/>
                <a:ea typeface="华文细黑"/>
                <a:cs typeface="宋体"/>
              </a:rPr>
              <a:t>閈</a:t>
            </a:r>
            <a:r>
              <a:rPr lang="zh-CN" altLang="zh-CN" sz="2800" u="sng" kern="100" dirty="0">
                <a:latin typeface="楷体_GB2312"/>
                <a:ea typeface="华文细黑"/>
                <a:cs typeface="楷体_GB2312"/>
              </a:rPr>
              <a:t>，亲故之问寒温表庆贺者，肩摩踵接。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先生亦平淡视之。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年重庆卷《记丐侠》改编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459" y="440317"/>
            <a:ext cx="1167940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是区区者，何难之有？吾侪愿尽力焉，沿途以行乞所得，供先生食。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判断句中得分点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关键实词：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关键虚词：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特殊句式：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6814" y="1662844"/>
            <a:ext cx="17360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是、吾侪</a:t>
            </a:r>
            <a:endParaRPr lang="zh-CN" altLang="zh-CN" sz="10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6814" y="2310916"/>
            <a:ext cx="17360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</a:t>
            </a:r>
            <a:endParaRPr lang="zh-CN" altLang="zh-CN" sz="10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806" y="2906884"/>
            <a:ext cx="372141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何难之有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</a:rPr>
              <a:t>)</a:t>
            </a:r>
            <a:endParaRPr lang="zh-CN" altLang="zh-CN" sz="10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566" y="4217419"/>
            <a:ext cx="1122367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是区区小事，有什么艰难？我们愿意为此尽力，用沿途乞讨得到的钱物，供给先生食用。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0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5" y="1701602"/>
            <a:ext cx="11599259" cy="289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68232" y="1701602"/>
            <a:ext cx="10981940" cy="3018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tabLst>
                <a:tab pos="2250440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章句在篇，如茧之抽绪，原始要终，体必鳞次。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zh-CN" altLang="en-US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文章安排材料，像抽丝一样，不能中断，上下文就像鱼鳞一样一片接着一片，首尾一体。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lvl="0" algn="r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——</a:t>
            </a:r>
            <a:r>
              <a:rPr lang="zh-CN" altLang="en-US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刘勰</a:t>
            </a: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《</a:t>
            </a:r>
            <a:r>
              <a:rPr lang="zh-CN" altLang="en-US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文心雕龙</a:t>
            </a:r>
            <a:r>
              <a:rPr lang="en-US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·</a:t>
            </a:r>
            <a:r>
              <a:rPr lang="zh-CN" altLang="en-US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章句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》</a:t>
            </a:r>
            <a:endParaRPr lang="zh-CN" altLang="zh-CN" sz="1050" b="1" kern="100" dirty="0">
              <a:solidFill>
                <a:srgbClr val="C00000"/>
              </a:solidFill>
              <a:latin typeface="+mj-ea"/>
              <a:ea typeface="+mj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7940" y="333450"/>
            <a:ext cx="11002525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甫抵里閈，亲故之问寒温表庆贺者，肩摩踵接。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判断句中得分点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关键实词：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关键虚词：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特殊句式：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15427" y="1588066"/>
            <a:ext cx="389488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里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閈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、故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、踵</a:t>
            </a:r>
            <a:endParaRPr lang="zh-CN" altLang="zh-CN" sz="10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108" y="2161931"/>
            <a:ext cx="17360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甫</a:t>
            </a:r>
            <a:endParaRPr lang="zh-CN" altLang="zh-CN" sz="10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830" y="2781722"/>
            <a:ext cx="655272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亲故之问寒温表庆贺者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422" y="4127933"/>
            <a:ext cx="1100252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刚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到达乡里，亲戚朋友问寒问暖表示庆贺的人很多，肩挨肩，脚跟脚。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54220" y="6219252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701" y="145698"/>
            <a:ext cx="11449272" cy="64524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来懋斋先生，家境非常贫穷。想去参加礼部的考试，但是在旅资盘缠方面不足。准备好美味的佳肴，来恭候想帮助他的亲朋故友。谁知道太阳已经落山了，还没有一个亲朋故友踏进他的庭院。有一群乞丐经过他的家门，先生请他们就座一起畅饮。喝足吃饱后，先生告诉这些乞丐原因。这些乞丐说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这是区区小事，有什么艰难？我们愿意为此尽力，用沿途乞讨得到的钱物，供给先生食用。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每到一处，旅社的主人都赞赏乞丐的义气，又认为这件事很奇异，并赠送了先生很多财物。到达京城之后，这些乞丐各自分道行乞，把他们乞讨得到的钱财给先生作为参加考试的费用。考试后先生果然成功被礼部录取，得以出任某邑的长官，按照惯例先回乡省亲。这些乞丐也都催促他回乡。刚到达乡里，亲戚朋友问寒问暖表示庆贺的人很多，肩挨肩，脚跟脚。先生也不过很平淡地看待他们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48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2025" y="802099"/>
            <a:ext cx="10573211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得分点有三：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关键词语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重要实词、虚词及个别疑难词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特殊句式，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句意通顺。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判定得分点的方法：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判定关键词语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翻译题中命题人往往会设置几个关键得分点，这几个关键得分点多数是句中的关键词语。这些关键词语有两类：一类是实词，这是主要的；一类是虚词。实词从词性方面看，指名词、动词、形容词，重点是动词；从知识点方面看，指通假字、古今异义词、偏义复词、活用实词、多义实词，重点是古今异义词、活用实词、多义实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33450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502" y="94339"/>
            <a:ext cx="11563765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虚词是指《考试说明》规定的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个虚词，重点是有多种意义、用法的虚词。翻译的时候，要找出这样的关键词语，明确其含义，并准确翻译。反之，关键词语翻译错误或不准，就会丢分。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判定特殊句式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寻标志。一般的特殊句式，都有其语言标志，抓住这些标志，就基本能锁定它。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联语境。有一些特殊句子，无任何语言标志，如直接判断句、意念被动句、省略句等，这时就需要联系语境来判定其性质。另外，一些有标志词的句子也要联系语境，因为它不一定是特殊句式，如带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的句子。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4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720" y="55227"/>
            <a:ext cx="11449272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二、关键实词译到位：语境推断，字字落实</a:t>
            </a:r>
            <a:endParaRPr lang="zh-CN" altLang="zh-CN" sz="100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古今异义实词：区别、拆分</a:t>
            </a:r>
            <a:endParaRPr lang="zh-CN" altLang="zh-CN" sz="100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掌握古今异义词的相关知识</a:t>
            </a:r>
            <a:endParaRPr lang="zh-CN" altLang="zh-CN" sz="100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古今词义差异类型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古今词义差异类型大致有词义扩大、缩小、转移、弱化、强化及感情色彩变化六种形式。试辨析下列句中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的古今词义，并说明其差异类型。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39848" y="4750811"/>
            <a:ext cx="1998691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崤山以东</a:t>
            </a:r>
          </a:p>
        </p:txBody>
      </p:sp>
      <p:sp>
        <p:nvSpPr>
          <p:cNvPr id="5" name="矩形 4"/>
          <p:cNvSpPr/>
          <p:nvPr/>
        </p:nvSpPr>
        <p:spPr>
          <a:xfrm>
            <a:off x="1511567" y="5302002"/>
            <a:ext cx="17360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山东省</a:t>
            </a:r>
            <a:endParaRPr lang="zh-CN" altLang="zh-CN" sz="10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2300" y="5906347"/>
            <a:ext cx="189809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词义缩小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97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8093" y="522904"/>
            <a:ext cx="104685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童子莫对，垂头而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睡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行李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之往来，共其乏困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2430" y="1087830"/>
            <a:ext cx="2198560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坐着打瞌睡</a:t>
            </a:r>
          </a:p>
        </p:txBody>
      </p:sp>
      <p:sp>
        <p:nvSpPr>
          <p:cNvPr id="5" name="矩形 4"/>
          <p:cNvSpPr/>
          <p:nvPr/>
        </p:nvSpPr>
        <p:spPr>
          <a:xfrm>
            <a:off x="2045455" y="1744279"/>
            <a:ext cx="17360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睡觉</a:t>
            </a:r>
          </a:p>
        </p:txBody>
      </p:sp>
      <p:sp>
        <p:nvSpPr>
          <p:cNvPr id="7" name="矩形 6"/>
          <p:cNvSpPr/>
          <p:nvPr/>
        </p:nvSpPr>
        <p:spPr>
          <a:xfrm>
            <a:off x="3386173" y="2349674"/>
            <a:ext cx="189809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词义扩大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1133" y="3622679"/>
            <a:ext cx="2198560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外交使者</a:t>
            </a:r>
          </a:p>
        </p:txBody>
      </p:sp>
      <p:sp>
        <p:nvSpPr>
          <p:cNvPr id="9" name="矩形 8"/>
          <p:cNvSpPr/>
          <p:nvPr/>
        </p:nvSpPr>
        <p:spPr>
          <a:xfrm>
            <a:off x="2005484" y="4221882"/>
            <a:ext cx="4502916" cy="765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出门所带的包裹、箱子等</a:t>
            </a:r>
          </a:p>
        </p:txBody>
      </p:sp>
      <p:sp>
        <p:nvSpPr>
          <p:cNvPr id="10" name="矩形 9"/>
          <p:cNvSpPr/>
          <p:nvPr/>
        </p:nvSpPr>
        <p:spPr>
          <a:xfrm>
            <a:off x="3377756" y="4913681"/>
            <a:ext cx="189809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词义转移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19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8093" y="522904"/>
            <a:ext cx="104685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将军之首，金千斤，邑万家，将奈何？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不在大，可畏惟人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2430" y="1087830"/>
            <a:ext cx="2198560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重金收买</a:t>
            </a:r>
          </a:p>
        </p:txBody>
      </p:sp>
      <p:sp>
        <p:nvSpPr>
          <p:cNvPr id="5" name="矩形 4"/>
          <p:cNvSpPr/>
          <p:nvPr/>
        </p:nvSpPr>
        <p:spPr>
          <a:xfrm>
            <a:off x="2036028" y="1744279"/>
            <a:ext cx="17360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购买</a:t>
            </a:r>
          </a:p>
        </p:txBody>
      </p:sp>
      <p:sp>
        <p:nvSpPr>
          <p:cNvPr id="7" name="矩形 6"/>
          <p:cNvSpPr/>
          <p:nvPr/>
        </p:nvSpPr>
        <p:spPr>
          <a:xfrm>
            <a:off x="3405027" y="2349674"/>
            <a:ext cx="189809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词义弱化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5144" y="3641533"/>
            <a:ext cx="2198560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仇恨，怀恨</a:t>
            </a:r>
          </a:p>
        </p:txBody>
      </p:sp>
      <p:sp>
        <p:nvSpPr>
          <p:cNvPr id="9" name="矩形 8"/>
          <p:cNvSpPr/>
          <p:nvPr/>
        </p:nvSpPr>
        <p:spPr>
          <a:xfrm>
            <a:off x="1967776" y="4278444"/>
            <a:ext cx="4502916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埋怨，责备</a:t>
            </a:r>
          </a:p>
        </p:txBody>
      </p:sp>
      <p:sp>
        <p:nvSpPr>
          <p:cNvPr id="10" name="矩形 9"/>
          <p:cNvSpPr/>
          <p:nvPr/>
        </p:nvSpPr>
        <p:spPr>
          <a:xfrm>
            <a:off x="3434318" y="4913681"/>
            <a:ext cx="189809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词义弱化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2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8093" y="522904"/>
            <a:ext cx="104685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天长地久有时尽，此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绵绵无绝期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先帝不以臣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卑鄙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词义变化类型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2430" y="1087830"/>
            <a:ext cx="2198560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遗憾，不满</a:t>
            </a:r>
          </a:p>
        </p:txBody>
      </p:sp>
      <p:sp>
        <p:nvSpPr>
          <p:cNvPr id="5" name="矩形 4"/>
          <p:cNvSpPr/>
          <p:nvPr/>
        </p:nvSpPr>
        <p:spPr>
          <a:xfrm>
            <a:off x="1959485" y="1739310"/>
            <a:ext cx="2100643" cy="6242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仇恨，怀恨</a:t>
            </a:r>
          </a:p>
        </p:txBody>
      </p:sp>
      <p:sp>
        <p:nvSpPr>
          <p:cNvPr id="7" name="矩形 6"/>
          <p:cNvSpPr/>
          <p:nvPr/>
        </p:nvSpPr>
        <p:spPr>
          <a:xfrm>
            <a:off x="3452162" y="2359101"/>
            <a:ext cx="189809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词义强化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8030" y="3620945"/>
            <a:ext cx="5702498" cy="6955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表示地位低，见识短浅，中性词</a:t>
            </a:r>
          </a:p>
        </p:txBody>
      </p:sp>
      <p:sp>
        <p:nvSpPr>
          <p:cNvPr id="9" name="矩形 8"/>
          <p:cNvSpPr/>
          <p:nvPr/>
        </p:nvSpPr>
        <p:spPr>
          <a:xfrm>
            <a:off x="1939558" y="4275036"/>
            <a:ext cx="7251992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语言、行为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恶劣或不道德，贬义词</a:t>
            </a:r>
          </a:p>
        </p:txBody>
      </p:sp>
      <p:sp>
        <p:nvSpPr>
          <p:cNvPr id="10" name="矩形 9"/>
          <p:cNvSpPr/>
          <p:nvPr/>
        </p:nvSpPr>
        <p:spPr>
          <a:xfrm>
            <a:off x="3388219" y="4888808"/>
            <a:ext cx="2778995" cy="7525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感情色彩变化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85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474" y="837506"/>
            <a:ext cx="11563765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古今异义是指文言词语的意义和用法，与现代汉语书写相同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的词语意义不同的现象。这种意义和用法的差异是在语言的演变过程中出现的，大致包括词义扩大、词义缩小、词义转移、词义弱化、词义强化、感情色彩变化六种。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词义扩大：古义的范围小于今义。如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，古义只指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中原地区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，现指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整个中国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词义缩小：古义的范围大于今义，今义一般包含在古义之中。如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谷不可胜食也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，古义是庄稼和粮食的总称，故有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之说；今义在北方专指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，在南方专指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稻谷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33450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0518" y="444873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词义转移：词义由表示甲事物变为表示乙事物。如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孙子膑脚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，古义指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，现在专指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词义弱化：同样的词语，在古代表示的语义较强，今天表示的语义较弱。如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羞愧，感到耻辱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；今义是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害羞，不好意思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词义强化：同样的词语，在古代表示的语义较弱，今天表示的语义较强。如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宣言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扬言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，今义是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宣告、声明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感情色彩变化：词语在使用过程中，感情色彩逐步发生了变化。如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逢迎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迎接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，中性义；今义是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迎合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，贬义。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62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381984" y="2469687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2385898" y="1946467"/>
            <a:ext cx="435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掌握翻译的原则和标准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1984" y="3501764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2385898" y="2978582"/>
            <a:ext cx="644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切实掌握翻译的关键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落实得分点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"/>
          <p:cNvSpPr txBox="1"/>
          <p:nvPr/>
        </p:nvSpPr>
        <p:spPr>
          <a:xfrm>
            <a:off x="485229" y="2295071"/>
            <a:ext cx="7826364" cy="11946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925" y="39576"/>
            <a:ext cx="11335913" cy="67900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古今同形而异义的双音节词语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对下列句中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7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的解释，不正确的一项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桓公即使人之楚买生鹿，管子即令桓公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公民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，藏谷十之六。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公民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：公告百姓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祜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羊祜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与陆抗相对，使命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交通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，抗称祜之德量。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交通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：沟通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梁彦光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及居相州，如岐州法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以静镇之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。邺都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相州治所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杂俗，人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多变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诈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，为之作歌，称其不能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理化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理化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：治理教化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与士君子相识者多，故往往能道仆名字，而又以游从相爱之私，或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7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称</a:t>
            </a:r>
            <a:endParaRPr lang="en-US" altLang="zh-CN" sz="27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文字。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称：过分称赞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3438" y="69349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63558" y="69349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3" name="矩形 12"/>
          <p:cNvSpPr/>
          <p:nvPr/>
        </p:nvSpPr>
        <p:spPr>
          <a:xfrm>
            <a:off x="4463852" y="6238106"/>
            <a:ext cx="2419062" cy="560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3759" y="6094090"/>
            <a:ext cx="24670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交通：往来。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27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/>
      <p:bldP spid="1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"/>
          <p:cNvSpPr txBox="1"/>
          <p:nvPr/>
        </p:nvSpPr>
        <p:spPr>
          <a:xfrm>
            <a:off x="455484" y="4963433"/>
            <a:ext cx="7596191" cy="110324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925" y="39576"/>
            <a:ext cx="11335913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汝颍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固多奇士！自顷雅道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陵迟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，今复见周伯仁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将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起旧风，清我邦族矣。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迟：衰落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为学使时，劝人为学先识字，语意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殷勤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殷勤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：情意恳切深厚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陆生因说佗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指南越王尉佗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足下中国人，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亲戚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昆弟坟墓在真定。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亲戚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：父母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先生于古文不多作，其有作，必合古人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矩度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度：气度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4249" y="22714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54369" y="22714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3" name="矩形 12"/>
          <p:cNvSpPr/>
          <p:nvPr/>
        </p:nvSpPr>
        <p:spPr>
          <a:xfrm>
            <a:off x="550590" y="6207626"/>
            <a:ext cx="3219772" cy="560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585" y="6063610"/>
            <a:ext cx="330963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矩度：规矩法度。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39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/>
      <p:bldP spid="1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2082" y="1597800"/>
            <a:ext cx="10785732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今同形异义词是文言实词考查的重点，碰到与现代词语同形的双音节词时，应格外留心。它们的意义少数是与今天相同的，多数是不同的，即现在是一个词，而在古代是两个词，须拆开翻译。古今异义实词是学习、考查的重点，积累时要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，即记住古今不同的义项，不去记古今相同的义项。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765498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664" y="189434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在翻译中善于区别、拆分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邓皇后讳绥，太傅禹之孙也。六岁能史书，十二通《诗》《论语》。诸兄每读经传，辄下意难问。志在典籍，不问居家之事。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母常非之，曰：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汝不习女工以供衣服，乃更务学，宁当举博士邪？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后重违母言，昼修妇业，暮诵经典，家人号曰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。父训异之，事无大小，辄与详议。永元七年，后与诸家子俱选入宫，入掖庭为贵人，时年十六。恭肃小心，动有法度，和帝深嘉爱焉。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帝每欲官爵邓氏，后辄哀请谦让，故兄骘终帝世不过虎贲中郎将。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选自《后汉书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和熹邓皇后纪》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81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405458"/>
            <a:ext cx="10893589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母常非之，曰：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汝不习女工以供衣服，乃更务学，宁当举博士邪？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32" y="3758768"/>
            <a:ext cx="11162246" cy="2707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749" y="3717826"/>
            <a:ext cx="11002525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，批评；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女工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，即女红，女性要做的纺织、刺绣、缝纫等事；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务学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，致力于学习；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，准备着东西或本领为需要的人或事应用；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衣服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，这里是两个词，都作动词用，裁剪衣服，做好服饰；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，考，参加科举考试。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5657" y="119840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4766" y="119840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684446" y="1557586"/>
            <a:ext cx="10573211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母亲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常常批评她，说：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你不去学习女子要做的纺织、刺绣、缝纫这些事来为自己做衣裳做服饰作准备，却改为致力于学习经书，难道你要去考博士吗？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310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/>
      <p:bldP spid="1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615946"/>
            <a:ext cx="10893589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帝每欲官爵邓氏，后辄哀请谦让，故兄骘终帝世不过虎贲中郎将。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32" y="3352250"/>
            <a:ext cx="11162246" cy="2237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749" y="3357786"/>
            <a:ext cx="11002525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名词活用为动词，译为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加官晋爵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终帝世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在整个和帝在位时期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不超过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5497" y="14190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606" y="14190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706571" y="1803065"/>
            <a:ext cx="10573211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帝每次想给邓皇后家族里的人加官晋爵，邓皇后就哀求辞让，所以她哥哥邓骘在整个和帝在位时期不过是一位虎贲中郎将而已。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0137990" y="639314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9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/>
      <p:bldP spid="1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546" y="178386"/>
            <a:ext cx="11335913" cy="64524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和熹邓皇后邓绥，是太傅邓禹的孙女。邓皇后六岁能读史书，十二岁通读《诗经》《论语》。她的哥哥们每次诵读经书，她就虚心请教。她的志趣在研究诗书典籍，而不过问居家事务。母亲常常批评她，说：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你不学习女子要做的纺织、刺绣、缝纫这些事来为自己做衣裳做服饰作准备，却改为致力于学习经书，难道你要去考博士吗？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邓皇后难以违背母亲的话，白天操练女工，晚上就诵读经书典籍，家人称呼她为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诸生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她父亲邓训认为她与众不同，无论大小事，往往和她详细计议。和帝永元七年，邓皇后与诸家女子一同选入宫中，进入掖庭成为贵人，当时的年龄是十六岁。她恭谦肃穆，小心谨慎，一举一动，有规有矩，和帝深深地嘉许而喜爱她。和帝每次想给邓皇后家族里的人加官晋爵，邓皇后就哀求辞让，所以她哥哥邓骘在整个和帝在位时期不过是一位虎贲中郎将而已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72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3686" y="1109727"/>
            <a:ext cx="11002525" cy="519821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古今异义词是十分重要的得分点，翻译中将其设为分点的频率相当高。它有两种情况：一是单音节的同形异义词，如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等，译时要特别把其古今义区别开来，千万不要以今释古；二是类似今天双音节词的同形异义词，如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祖父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妻子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等，一般情况下要把它当成两个词拆分开来翻译。当然，须警惕的是类似今天双音节词的同形词不一定要是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异义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的，有时可能是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的，这时叫同义复词，具体翻译时可进行同一处理，如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传以示美人及左右，以戏弄臣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就是这样。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477466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5844" y="214604"/>
            <a:ext cx="11449272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多义实词：语境确定</a:t>
            </a:r>
            <a:endParaRPr lang="zh-CN" altLang="zh-CN" sz="1050" b="1" kern="100" dirty="0" smtClean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掌握多义实词义项间的联系</a:t>
            </a:r>
            <a:endParaRPr lang="zh-CN" altLang="zh-CN" sz="1050" b="1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试写出下列句中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的意义，并指出哪个义项是其本义，各义项间有什么联系。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蜀之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有二僧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《为学》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越国以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远，君知其难也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贱之人，不知将军宽之至此也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</a:t>
            </a:r>
          </a:p>
          <a:p>
            <a:pPr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北蛮夷之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人，未尝见天子，故振慑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孔子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其小器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《训俭示康》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82821" y="2514010"/>
            <a:ext cx="1128209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边邑</a:t>
            </a:r>
          </a:p>
        </p:txBody>
      </p:sp>
      <p:sp>
        <p:nvSpPr>
          <p:cNvPr id="12" name="矩形 11"/>
          <p:cNvSpPr/>
          <p:nvPr/>
        </p:nvSpPr>
        <p:spPr>
          <a:xfrm>
            <a:off x="5035116" y="3102234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为边邑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0547" y="3702095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鄙陋、见识短浅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66974" y="4891162"/>
            <a:ext cx="2418416" cy="6955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粗俗、未开化</a:t>
            </a:r>
          </a:p>
        </p:txBody>
      </p:sp>
      <p:sp>
        <p:nvSpPr>
          <p:cNvPr id="15" name="矩形 14"/>
          <p:cNvSpPr/>
          <p:nvPr/>
        </p:nvSpPr>
        <p:spPr>
          <a:xfrm>
            <a:off x="3371258" y="5446018"/>
            <a:ext cx="2795956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轻视、看不起</a:t>
            </a:r>
          </a:p>
        </p:txBody>
      </p:sp>
    </p:spTree>
    <p:extLst>
      <p:ext uri="{BB962C8B-B14F-4D97-AF65-F5344CB8AC3E}">
        <p14:creationId xmlns:p14="http://schemas.microsoft.com/office/powerpoint/2010/main" val="34493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4205" y="809195"/>
            <a:ext cx="1111255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哪个义项是其本义？为什么？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各义项间有怎样的联系？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9274" y="1393250"/>
            <a:ext cx="1111255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边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邑，可从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的构字法看出。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为形声字，左声右形，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   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放右边，表示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75" y="2261629"/>
            <a:ext cx="140408" cy="37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622598" y="3285778"/>
            <a:ext cx="1111255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本义是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边邑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，那么，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边邑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之人大多是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粗俗、未开化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之人；既然是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未开化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，肯定是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见识短浅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之人，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见识短浅之人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一般要被人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轻视，看不起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596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2462" y="2853730"/>
            <a:ext cx="6085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翻译的原则和标准</a:t>
            </a:r>
          </a:p>
        </p:txBody>
      </p:sp>
    </p:spTree>
    <p:extLst>
      <p:ext uri="{BB962C8B-B14F-4D97-AF65-F5344CB8AC3E}">
        <p14:creationId xmlns:p14="http://schemas.microsoft.com/office/powerpoint/2010/main" val="2478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9280" y="379860"/>
            <a:ext cx="1111255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试写出下列句中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的意义，并指出哪个义项是其本义，各义项间有什么联系。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赵王扫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自迎，执主人之礼，引公子就西阶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《史记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魏公子列传》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予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右丞相兼枢密使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《指南录后序》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逆阉废祠之址以葬之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《五人墓碑记》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欲为圣明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弊事，肯将衰朽惜残年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《左迁至蓝关示侄孙湘》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爆竹声中一岁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《元日》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32638" y="1598226"/>
            <a:ext cx="1128209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台阶</a:t>
            </a:r>
          </a:p>
        </p:txBody>
      </p:sp>
      <p:sp>
        <p:nvSpPr>
          <p:cNvPr id="12" name="矩形 11"/>
          <p:cNvSpPr/>
          <p:nvPr/>
        </p:nvSpPr>
        <p:spPr>
          <a:xfrm>
            <a:off x="4583038" y="2884210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拜官授职</a:t>
            </a:r>
          </a:p>
        </p:txBody>
      </p:sp>
      <p:sp>
        <p:nvSpPr>
          <p:cNvPr id="13" name="矩形 12"/>
          <p:cNvSpPr/>
          <p:nvPr/>
        </p:nvSpPr>
        <p:spPr>
          <a:xfrm>
            <a:off x="5260427" y="3522122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修治，清理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7379" y="4109234"/>
            <a:ext cx="4284371" cy="7553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清除，废除，除掉，去掉</a:t>
            </a:r>
          </a:p>
        </p:txBody>
      </p:sp>
      <p:sp>
        <p:nvSpPr>
          <p:cNvPr id="15" name="矩形 14"/>
          <p:cNvSpPr/>
          <p:nvPr/>
        </p:nvSpPr>
        <p:spPr>
          <a:xfrm>
            <a:off x="3875314" y="5405378"/>
            <a:ext cx="2795956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过去，逝去</a:t>
            </a:r>
          </a:p>
        </p:txBody>
      </p:sp>
    </p:spTree>
    <p:extLst>
      <p:ext uri="{BB962C8B-B14F-4D97-AF65-F5344CB8AC3E}">
        <p14:creationId xmlns:p14="http://schemas.microsoft.com/office/powerpoint/2010/main" val="36445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4205" y="829515"/>
            <a:ext cx="11112550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哪个义项是其本义？为什么？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_________________________________________________________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各义项间有怎样的联系？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_________________________________________________________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______________________________________________________________________________________________________________________________________________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9274" y="1393250"/>
            <a:ext cx="1111255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的本义是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台阶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是形声字，左形右声，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放左边，与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小土堆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有关。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39" y="1582961"/>
            <a:ext cx="146109" cy="38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622598" y="3285778"/>
            <a:ext cx="11112556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本义是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台阶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，又特指宫殿上的台阶，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任命、授职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不正是在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宫殿上的台阶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下进行的吗？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台阶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要经常打扫，故又引申出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修治、整治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清除、去掉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之义；岁月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去掉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，则是岁月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流逝、过去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了。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68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0459" y="726563"/>
            <a:ext cx="11679403" cy="587158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多义实词是文言实词学习的重点与难点。如果能弄清其词义衍变的规律和特点，那么，无论是记忆还是临场推断，效果都会大大增强。多义词往往以其本义为基础引申出其他义项，众多义项间有着直接或间接的联系。识记多义词，一定要找出其本义或基本义项，寻求众多义项之间的关联。找出本义，关键是看该字的造字方法，从其构造的字形上推导出本义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工具书中一般列为第一条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。找到这个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源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而下，就可以发现其他义项的来龙去脉。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例如，从：会意字，像两个人相随行走在路上。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本义：跟随、随从。如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吾从而师之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引申义：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听从、服从，如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从善如流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次要的，如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从犯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同一宗族次于至亲者叫从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700" kern="100" dirty="0" err="1">
                <a:latin typeface="Times New Roman"/>
                <a:ea typeface="华文细黑"/>
                <a:cs typeface="Courier New"/>
              </a:rPr>
              <a:t>zòn</a:t>
            </a:r>
            <a:r>
              <a:rPr lang="zh-CN" altLang="zh-CN" sz="2700" kern="100" dirty="0">
                <a:latin typeface="宋体"/>
                <a:ea typeface="华文细黑"/>
                <a:cs typeface="宋体"/>
              </a:rPr>
              <a:t>ɡ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从弟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18943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4225" y="549474"/>
            <a:ext cx="10893589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在翻译中要结合语境准确确定其含义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解释下列文段中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人主有疾，而必使亲临，处之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曾公亮传》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羊祜，博学能属文，美须眉，善谈论。郡将夏侯威异之，以兄霸之子妻之。夏侯霸之降蜀也，姻亲多告绝，祜独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其室，恩礼有加焉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《晋书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羊祜传》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9365" y="1755345"/>
            <a:ext cx="1128209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安心</a:t>
            </a:r>
          </a:p>
        </p:txBody>
      </p:sp>
      <p:sp>
        <p:nvSpPr>
          <p:cNvPr id="14" name="矩形 13"/>
          <p:cNvSpPr/>
          <p:nvPr/>
        </p:nvSpPr>
        <p:spPr>
          <a:xfrm>
            <a:off x="1486694" y="3655978"/>
            <a:ext cx="428437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安抚、安慰，使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安顿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55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0071" y="621482"/>
            <a:ext cx="1089358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余友王韦庵，永乐中为深泽令。在县且二十馀年，示民以教化，字之如子，民实爱戴之如父母。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尝坐擅发官廪赈民，逮于理，得输役以赎。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民驱牛车二百辆代之役，弥月而竟，迎令还治，歌舞填道。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去县之日，民摭其善政为歌谣，言虽不能成章而意以独至。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及出为松江同知，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首奏免逋租数十万，理冤狱，活无辜民以千数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，劬力于民隐，如居深泽时。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选自《送职方郎中王君赴任序》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1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405458"/>
            <a:ext cx="10893589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尝坐擅发官廪赈民，逮于理，得输役以赎。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32" y="2493690"/>
            <a:ext cx="11162246" cy="713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749" y="2421682"/>
            <a:ext cx="110025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句式，句子大意。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2281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51390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631580" y="981522"/>
            <a:ext cx="1067894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王韦庵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曾经因为擅自打开官仓赈济灾民而触犯法律，被刑部官员逮捕，必须服劳役来赎罪。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860" y="3285778"/>
            <a:ext cx="10893589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去县之日，民摭其善政为歌谣，言虽不能成章而意以独至。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2" y="5453072"/>
            <a:ext cx="11162246" cy="713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019" y="5381064"/>
            <a:ext cx="110025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，句子大意。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22521" y="34501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11630" y="34501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7" name="矩形 16"/>
          <p:cNvSpPr/>
          <p:nvPr/>
        </p:nvSpPr>
        <p:spPr>
          <a:xfrm>
            <a:off x="624850" y="3861842"/>
            <a:ext cx="1067894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离开深泽县的时候，百姓选取他的善政编成歌谣，歌词虽然没有章法但情意独到。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90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/>
      <p:bldP spid="12" grpId="1"/>
      <p:bldP spid="13" grpId="0" animBg="1"/>
      <p:bldP spid="13" grpId="1" animBg="1"/>
      <p:bldP spid="14" grpId="0"/>
      <p:bldP spid="14" grpId="1"/>
      <p:bldP spid="17" grpId="0"/>
      <p:bldP spid="1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615946"/>
            <a:ext cx="10893589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首奏免逋租数十万，理冤狱，活无辜民以千数。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32" y="2717473"/>
            <a:ext cx="11162246" cy="784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749" y="2648052"/>
            <a:ext cx="110025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，句子大意。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2361" y="8070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1470" y="8070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706571" y="1125538"/>
            <a:ext cx="10573211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首先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向朝廷申请减免拖欠的租赋数十万，清理冤案，救活的无辜百姓用千计数。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0137990" y="639314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/>
      <p:bldP spid="1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2036" y="333450"/>
            <a:ext cx="11335913" cy="60061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我的朋友王韦庵，在永乐年间担任深泽令。在深泽县任职将近二十年，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用诗书礼义教化百姓，像哺育自己的孩子一样养育一县的百姓，百姓像爱戴自己的父母一样真心实意地爱戴他。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王韦庵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曾经因为擅自打开官仓赈济灾民而触犯法律，被刑部官员逮捕，必须服劳役来赎罪。百姓就驱赶二百辆牛车代他服役，一个月就完成了，百姓迎接他这位县令回来任职，载歌载舞的人堵塞了道路。他离开深泽县的时候，百姓选取他的善政编成歌谣，歌词虽然没有章法但情意独到。到他出任松江府同知，首先向朝廷申请减免拖欠的租赋数十万，清理冤案，救活的无辜百姓用千计数，他致力于了解人民的痛苦，就像在深泽时一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56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524" y="954183"/>
            <a:ext cx="11449272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重要实词虽然有许多义项，但在具体句子中只能有一个义项切合。因此，要学会利用上下文的具体语境来确定该实词的准确义项。在语境中确定多义词的义项，特别要注意一词中几个相近而又易混的义项。如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字，义项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较难区分；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字，义项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犯罪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易混；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字，何时作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治理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，何时作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治理得好、天下太平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等。不管多么易混，只要真正到了语境中，就只有一个义项是最恰当的。这时，也只有细辨语境，代入检验来确定了。记住：只要把词放在句中理解，把句放在段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中读，一切问题皆有可能解决。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397686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6329" y="213089"/>
            <a:ext cx="11796197" cy="59613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活用实词：语法判断，注意译法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掌握活用的特点和规律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动词、形容词、名词的使动用法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试找出下列句中活用为使动用法的动词，并试着找出活用的规律和特点。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项伯杀人，臣活之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后秦击赵者再，李牧连却之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外连衡而斗诸侯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操军方连船舰，首尾相接，可烧而走也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沛公旦日从百余骑来见项王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规律和特点：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90950" y="2423737"/>
            <a:ext cx="1128209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活</a:t>
            </a:r>
          </a:p>
        </p:txBody>
      </p:sp>
      <p:sp>
        <p:nvSpPr>
          <p:cNvPr id="11" name="矩形 10"/>
          <p:cNvSpPr/>
          <p:nvPr/>
        </p:nvSpPr>
        <p:spPr>
          <a:xfrm>
            <a:off x="5231110" y="2977426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却</a:t>
            </a:r>
          </a:p>
        </p:txBody>
      </p:sp>
      <p:sp>
        <p:nvSpPr>
          <p:cNvPr id="12" name="矩形 11"/>
          <p:cNvSpPr/>
          <p:nvPr/>
        </p:nvSpPr>
        <p:spPr>
          <a:xfrm>
            <a:off x="3430910" y="3542442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斗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3638" y="4119394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走</a:t>
            </a:r>
          </a:p>
        </p:txBody>
      </p:sp>
      <p:sp>
        <p:nvSpPr>
          <p:cNvPr id="14" name="矩形 13"/>
          <p:cNvSpPr/>
          <p:nvPr/>
        </p:nvSpPr>
        <p:spPr>
          <a:xfrm>
            <a:off x="5209612" y="4725938"/>
            <a:ext cx="2541778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从</a:t>
            </a:r>
          </a:p>
        </p:txBody>
      </p:sp>
      <p:sp>
        <p:nvSpPr>
          <p:cNvPr id="15" name="矩形 14"/>
          <p:cNvSpPr/>
          <p:nvPr/>
        </p:nvSpPr>
        <p:spPr>
          <a:xfrm>
            <a:off x="2422570" y="5273577"/>
            <a:ext cx="9652401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当不及物动词后面带了宾语，该动词一般活用为使动用法。</a:t>
            </a:r>
          </a:p>
        </p:txBody>
      </p:sp>
    </p:spTree>
    <p:extLst>
      <p:ext uri="{BB962C8B-B14F-4D97-AF65-F5344CB8AC3E}">
        <p14:creationId xmlns:p14="http://schemas.microsoft.com/office/powerpoint/2010/main" val="38332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720" y="765180"/>
            <a:ext cx="1122367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翻译下列句子，体会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直译与意译相结合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的翻译原则。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会使辙交驰，北邀当国者相见。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</a:t>
            </a:r>
          </a:p>
        </p:txBody>
      </p:sp>
      <p:sp>
        <p:nvSpPr>
          <p:cNvPr id="3" name="矩形 2"/>
          <p:cNvSpPr/>
          <p:nvPr/>
        </p:nvSpPr>
        <p:spPr>
          <a:xfrm>
            <a:off x="387720" y="92553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一、翻译的原则</a:t>
            </a:r>
            <a:r>
              <a:rPr lang="en-US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——</a:t>
            </a: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直译为主，意译为辅</a:t>
            </a:r>
            <a:endParaRPr lang="zh-CN" altLang="zh-CN" sz="1050" b="1" kern="100" dirty="0">
              <a:solidFill>
                <a:srgbClr val="0000FF"/>
              </a:solidFill>
              <a:effectLst/>
              <a:latin typeface="+mj-ea"/>
              <a:ea typeface="+mj-ea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1411" y="1967956"/>
            <a:ext cx="966750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适逢双方使者往来频繁，元军邀请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我国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主持国事的人相见。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0328" y="15170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387720" y="2874682"/>
            <a:ext cx="11162246" cy="74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418" y="2823967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的借代义；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，对元军的蔑称。此两处用意译。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9875" y="15170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393739" y="3620945"/>
            <a:ext cx="1122367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诚不自意返吾衣冠，重见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日月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旦夕得正丘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首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复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何憾哉！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3221" y="4206436"/>
            <a:ext cx="10893589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实在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没有料到我能回到宋朝，又见到皇帝、皇后，即使立刻死在故土，又遗憾什么呢！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51590" y="376496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393739" y="5680376"/>
            <a:ext cx="11162246" cy="820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437" y="5666974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衣冠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旦夕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正丘首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这些词语须意译。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41137" y="376496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0261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/>
      <p:bldP spid="9" grpId="1"/>
      <p:bldP spid="12" grpId="0"/>
      <p:bldP spid="12" grpId="1"/>
      <p:bldP spid="14" grpId="0" animBg="1"/>
      <p:bldP spid="14" grpId="1" animBg="1"/>
      <p:bldP spid="15" grpId="0"/>
      <p:bldP spid="1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6471" y="405458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试找出下列句中活用为使动用法的形容词，并试着找出活用的规律和特点。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焚百家之言，以愚黔首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大王必欲急臣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祖母无臣，无以终余年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何必劳神苦思，代下司职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61133" y="1639754"/>
            <a:ext cx="1128209" cy="686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愚</a:t>
            </a:r>
          </a:p>
        </p:txBody>
      </p:sp>
      <p:sp>
        <p:nvSpPr>
          <p:cNvPr id="11" name="矩形 10"/>
          <p:cNvSpPr/>
          <p:nvPr/>
        </p:nvSpPr>
        <p:spPr>
          <a:xfrm>
            <a:off x="3338582" y="2277666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急</a:t>
            </a:r>
          </a:p>
        </p:txBody>
      </p:sp>
      <p:sp>
        <p:nvSpPr>
          <p:cNvPr id="12" name="矩形 11"/>
          <p:cNvSpPr/>
          <p:nvPr/>
        </p:nvSpPr>
        <p:spPr>
          <a:xfrm>
            <a:off x="4788902" y="2895258"/>
            <a:ext cx="1426064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终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9102" y="3501802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劳、苦</a:t>
            </a:r>
          </a:p>
        </p:txBody>
      </p:sp>
      <p:sp>
        <p:nvSpPr>
          <p:cNvPr id="15" name="矩形 14"/>
          <p:cNvSpPr/>
          <p:nvPr/>
        </p:nvSpPr>
        <p:spPr>
          <a:xfrm>
            <a:off x="550590" y="4180354"/>
            <a:ext cx="1133591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形容词后面带了宾语，且该形容词具有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使宾语怎么样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的意思时，该形容词活用为使动用法。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90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2589" y="405458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试找出下列句中活用为使动用法的名词，并试着找出活用的规律和特点。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既东封郑，又欲肆其西封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先破秦入咸阳者王之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空以身膏草野，谁复知之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先生之恩，生死而肉骨也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68638" y="1627727"/>
            <a:ext cx="2418416" cy="7634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第一个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封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0550" y="2277666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</a:t>
            </a:r>
          </a:p>
        </p:txBody>
      </p:sp>
      <p:sp>
        <p:nvSpPr>
          <p:cNvPr id="12" name="矩形 11"/>
          <p:cNvSpPr/>
          <p:nvPr/>
        </p:nvSpPr>
        <p:spPr>
          <a:xfrm>
            <a:off x="5231110" y="2904530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1430" y="3533170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肉</a:t>
            </a:r>
          </a:p>
        </p:txBody>
      </p:sp>
      <p:sp>
        <p:nvSpPr>
          <p:cNvPr id="15" name="矩形 14"/>
          <p:cNvSpPr/>
          <p:nvPr/>
        </p:nvSpPr>
        <p:spPr>
          <a:xfrm>
            <a:off x="640138" y="4149874"/>
            <a:ext cx="1100252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名词后面带了宾语，且该名词具有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使宾语怎么样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的意思时，该名词活用为使动用法。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90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2589" y="92597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形容词、名词的意动用法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找出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下列句中活用为意动用法的形容词、名词，并试着找出活用的规律和特点。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襟三江而带五湖，控蛮荆而引瓯越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况吾与子渔樵于江渚之上，侣鱼虾而友麋鹿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固知一死生为虚诞，齐彭殇为妄作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以先国家之急而后私仇也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01126" y="1924730"/>
            <a:ext cx="2418416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襟、带</a:t>
            </a:r>
          </a:p>
        </p:txBody>
      </p:sp>
      <p:sp>
        <p:nvSpPr>
          <p:cNvPr id="11" name="矩形 10"/>
          <p:cNvSpPr/>
          <p:nvPr/>
        </p:nvSpPr>
        <p:spPr>
          <a:xfrm>
            <a:off x="8101270" y="2546490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侣、友</a:t>
            </a:r>
          </a:p>
        </p:txBody>
      </p:sp>
      <p:sp>
        <p:nvSpPr>
          <p:cNvPr id="12" name="矩形 11"/>
          <p:cNvSpPr/>
          <p:nvPr/>
        </p:nvSpPr>
        <p:spPr>
          <a:xfrm>
            <a:off x="6731955" y="3203610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一、齐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2798" y="3861842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先、后</a:t>
            </a:r>
          </a:p>
        </p:txBody>
      </p:sp>
      <p:sp>
        <p:nvSpPr>
          <p:cNvPr id="15" name="矩形 14"/>
          <p:cNvSpPr/>
          <p:nvPr/>
        </p:nvSpPr>
        <p:spPr>
          <a:xfrm>
            <a:off x="622598" y="4489594"/>
            <a:ext cx="1100252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形容词、名词后面带了宾语，且该形容词、名词具有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认为宾语怎么样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的意思时，该形容词、名词活用为意动用法。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76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550" y="-31651"/>
            <a:ext cx="11679403" cy="629323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名词活用为状语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试找出下列句中名词活用为状语的词，并试着找出活用的规律和特点。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东犬西吠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吾妻死之年所手植也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草行露宿，日与北骑相出没于长淮间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雄州雾列，俊采星驰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而相如廷叱之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常以身翼蔽沛公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人皆得以隶使之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</a:t>
            </a: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_________________________________________________________________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50790" y="940882"/>
            <a:ext cx="2418416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西</a:t>
            </a:r>
          </a:p>
        </p:txBody>
      </p:sp>
      <p:sp>
        <p:nvSpPr>
          <p:cNvPr id="11" name="矩形 10"/>
          <p:cNvSpPr/>
          <p:nvPr/>
        </p:nvSpPr>
        <p:spPr>
          <a:xfrm>
            <a:off x="4109462" y="1485578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手</a:t>
            </a:r>
          </a:p>
        </p:txBody>
      </p:sp>
      <p:sp>
        <p:nvSpPr>
          <p:cNvPr id="12" name="矩形 11"/>
          <p:cNvSpPr/>
          <p:nvPr/>
        </p:nvSpPr>
        <p:spPr>
          <a:xfrm>
            <a:off x="6351870" y="2051482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草、露、日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06974" y="2565698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雾、星</a:t>
            </a:r>
          </a:p>
        </p:txBody>
      </p:sp>
      <p:sp>
        <p:nvSpPr>
          <p:cNvPr id="15" name="矩形 14"/>
          <p:cNvSpPr/>
          <p:nvPr/>
        </p:nvSpPr>
        <p:spPr>
          <a:xfrm>
            <a:off x="246690" y="4849634"/>
            <a:ext cx="11563767" cy="11808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35000"/>
              </a:lnSpc>
            </a:pPr>
            <a:r>
              <a:rPr lang="en-US" altLang="zh-CN" sz="27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7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</a:t>
            </a:r>
            <a:r>
              <a:rPr lang="zh-CN" altLang="zh-CN" sz="27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用在动词或形容词前如果不构成主谓关系，那么，它一定活用为状语，或者说，只要是处于主语和谓语之间的名词一定活用为状语。</a:t>
            </a:r>
            <a:endParaRPr lang="zh-CN" altLang="zh-CN" sz="27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9342" y="3191282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廷</a:t>
            </a:r>
          </a:p>
        </p:txBody>
      </p:sp>
      <p:sp>
        <p:nvSpPr>
          <p:cNvPr id="16" name="矩形 15"/>
          <p:cNvSpPr/>
          <p:nvPr/>
        </p:nvSpPr>
        <p:spPr>
          <a:xfrm>
            <a:off x="3360030" y="3725818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翼</a:t>
            </a:r>
          </a:p>
        </p:txBody>
      </p:sp>
      <p:sp>
        <p:nvSpPr>
          <p:cNvPr id="17" name="矩形 16"/>
          <p:cNvSpPr/>
          <p:nvPr/>
        </p:nvSpPr>
        <p:spPr>
          <a:xfrm>
            <a:off x="3399542" y="4293890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隶</a:t>
            </a:r>
          </a:p>
        </p:txBody>
      </p:sp>
    </p:spTree>
    <p:extLst>
      <p:ext uri="{BB962C8B-B14F-4D97-AF65-F5344CB8AC3E}">
        <p14:creationId xmlns:p14="http://schemas.microsoft.com/office/powerpoint/2010/main" val="6324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  <p:bldP spid="16" grpId="0"/>
      <p:bldP spid="16" grpId="1"/>
      <p:bldP spid="17" grpId="0"/>
      <p:bldP spid="1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4089" y="82019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名词活用为一般动词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试找出下列句中名词活用为动词的词，并试着找出活用的规律和特点。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至于君不君，臣不臣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二月草已芽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巫医乐师百工之人，不耻相师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然而不王者，未之有也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君子不齿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_____________________________________________________________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07445" y="1275675"/>
            <a:ext cx="3540803" cy="7529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第二个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臣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4" y="1944067"/>
            <a:ext cx="254177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芽</a:t>
            </a:r>
          </a:p>
        </p:txBody>
      </p:sp>
      <p:sp>
        <p:nvSpPr>
          <p:cNvPr id="12" name="矩形 11"/>
          <p:cNvSpPr/>
          <p:nvPr/>
        </p:nvSpPr>
        <p:spPr>
          <a:xfrm>
            <a:off x="5661995" y="2530291"/>
            <a:ext cx="277899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第二个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师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6174" y="3250371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376094" y="4474507"/>
            <a:ext cx="11449274" cy="13177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前有副词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，该名词活用为动词；因为在汉语中，副词不能修饰名词，若修饰了，则该名词活用为动词。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26" y="3854747"/>
            <a:ext cx="321891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齿</a:t>
            </a:r>
          </a:p>
        </p:txBody>
      </p:sp>
    </p:spTree>
    <p:extLst>
      <p:ext uri="{BB962C8B-B14F-4D97-AF65-F5344CB8AC3E}">
        <p14:creationId xmlns:p14="http://schemas.microsoft.com/office/powerpoint/2010/main" val="40717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162" y="477466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假舟楫者，非能水也，而绝江河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左右欲刃相如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云青青兮欲雨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凭谁问：廉颇老矣，尚能饭否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骐骥一跃，不能十步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96336" y="382082"/>
            <a:ext cx="434974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水</a:t>
            </a:r>
          </a:p>
        </p:txBody>
      </p:sp>
      <p:sp>
        <p:nvSpPr>
          <p:cNvPr id="11" name="矩形 10"/>
          <p:cNvSpPr/>
          <p:nvPr/>
        </p:nvSpPr>
        <p:spPr>
          <a:xfrm>
            <a:off x="3430910" y="1033210"/>
            <a:ext cx="73626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刃</a:t>
            </a:r>
          </a:p>
        </p:txBody>
      </p:sp>
      <p:sp>
        <p:nvSpPr>
          <p:cNvPr id="12" name="矩形 11"/>
          <p:cNvSpPr/>
          <p:nvPr/>
        </p:nvSpPr>
        <p:spPr>
          <a:xfrm>
            <a:off x="3369062" y="1671122"/>
            <a:ext cx="604790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雨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79182" y="2318306"/>
            <a:ext cx="636845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饭</a:t>
            </a:r>
          </a:p>
        </p:txBody>
      </p:sp>
      <p:sp>
        <p:nvSpPr>
          <p:cNvPr id="15" name="矩形 14"/>
          <p:cNvSpPr/>
          <p:nvPr/>
        </p:nvSpPr>
        <p:spPr>
          <a:xfrm>
            <a:off x="678279" y="3573810"/>
            <a:ext cx="1089359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愿动词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指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能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欲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等动词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后面的名词活用为动词。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9182" y="2946058"/>
            <a:ext cx="1128209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十步</a:t>
            </a:r>
          </a:p>
        </p:txBody>
      </p:sp>
    </p:spTree>
    <p:extLst>
      <p:ext uri="{BB962C8B-B14F-4D97-AF65-F5344CB8AC3E}">
        <p14:creationId xmlns:p14="http://schemas.microsoft.com/office/powerpoint/2010/main" val="1349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1690" y="593171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沛公军霸上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鹪鹩巢于林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况吾与子渔樵于江渚之上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国人不敢言，道路以目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于是为长安君约车百乘，质于齐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30910" y="529154"/>
            <a:ext cx="636845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军</a:t>
            </a:r>
          </a:p>
        </p:txBody>
      </p:sp>
      <p:sp>
        <p:nvSpPr>
          <p:cNvPr id="11" name="矩形 10"/>
          <p:cNvSpPr/>
          <p:nvPr/>
        </p:nvSpPr>
        <p:spPr>
          <a:xfrm>
            <a:off x="3093769" y="1156906"/>
            <a:ext cx="553165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巢</a:t>
            </a:r>
          </a:p>
        </p:txBody>
      </p:sp>
      <p:sp>
        <p:nvSpPr>
          <p:cNvPr id="12" name="矩形 11"/>
          <p:cNvSpPr/>
          <p:nvPr/>
        </p:nvSpPr>
        <p:spPr>
          <a:xfrm>
            <a:off x="5107414" y="1773610"/>
            <a:ext cx="1071423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渔樵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11710" y="2421682"/>
            <a:ext cx="1025646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道路</a:t>
            </a:r>
          </a:p>
        </p:txBody>
      </p:sp>
      <p:sp>
        <p:nvSpPr>
          <p:cNvPr id="15" name="矩形 14"/>
          <p:cNvSpPr/>
          <p:nvPr/>
        </p:nvSpPr>
        <p:spPr>
          <a:xfrm>
            <a:off x="550000" y="3687346"/>
            <a:ext cx="1122367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前面没有动词，后接介宾短语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后无动词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，则该名词活用为动词。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9222" y="3069754"/>
            <a:ext cx="578950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31385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1166" y="837506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驴不胜怒，蹄之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买五人之头而函之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塞者凿之，陡者级之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策之不以其道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填然鼓之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02678" y="765498"/>
            <a:ext cx="1128209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蹄</a:t>
            </a:r>
          </a:p>
        </p:txBody>
      </p:sp>
      <p:sp>
        <p:nvSpPr>
          <p:cNvPr id="11" name="矩形 10"/>
          <p:cNvSpPr/>
          <p:nvPr/>
        </p:nvSpPr>
        <p:spPr>
          <a:xfrm>
            <a:off x="4216976" y="1413570"/>
            <a:ext cx="73626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函</a:t>
            </a:r>
          </a:p>
        </p:txBody>
      </p:sp>
      <p:sp>
        <p:nvSpPr>
          <p:cNvPr id="12" name="矩形 11"/>
          <p:cNvSpPr/>
          <p:nvPr/>
        </p:nvSpPr>
        <p:spPr>
          <a:xfrm>
            <a:off x="4583038" y="2031162"/>
            <a:ext cx="731796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级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23238" y="2637706"/>
            <a:ext cx="636845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策</a:t>
            </a:r>
          </a:p>
        </p:txBody>
      </p:sp>
      <p:sp>
        <p:nvSpPr>
          <p:cNvPr id="15" name="矩形 14"/>
          <p:cNvSpPr/>
          <p:nvPr/>
        </p:nvSpPr>
        <p:spPr>
          <a:xfrm>
            <a:off x="2874540" y="3933850"/>
            <a:ext cx="710909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名词后面带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字，则该名词活用为动词。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62518" y="3306098"/>
            <a:ext cx="700530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鼓</a:t>
            </a:r>
          </a:p>
        </p:txBody>
      </p:sp>
    </p:spTree>
    <p:extLst>
      <p:ext uri="{BB962C8B-B14F-4D97-AF65-F5344CB8AC3E}">
        <p14:creationId xmlns:p14="http://schemas.microsoft.com/office/powerpoint/2010/main" val="31454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162" y="582592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乃使其从者衣褐，怀其璧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道海安、如皋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大楚兴，陈胜王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范增数目项王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籍吏民，封府库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8998" y="490264"/>
            <a:ext cx="2418416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衣、怀</a:t>
            </a:r>
          </a:p>
        </p:txBody>
      </p:sp>
      <p:sp>
        <p:nvSpPr>
          <p:cNvPr id="11" name="矩形 10"/>
          <p:cNvSpPr/>
          <p:nvPr/>
        </p:nvSpPr>
        <p:spPr>
          <a:xfrm>
            <a:off x="3409702" y="1147608"/>
            <a:ext cx="890877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道</a:t>
            </a:r>
          </a:p>
        </p:txBody>
      </p:sp>
      <p:sp>
        <p:nvSpPr>
          <p:cNvPr id="12" name="矩形 11"/>
          <p:cNvSpPr/>
          <p:nvPr/>
        </p:nvSpPr>
        <p:spPr>
          <a:xfrm>
            <a:off x="3728932" y="1806728"/>
            <a:ext cx="885474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0110" y="2444640"/>
            <a:ext cx="770583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目</a:t>
            </a:r>
          </a:p>
        </p:txBody>
      </p:sp>
      <p:sp>
        <p:nvSpPr>
          <p:cNvPr id="15" name="矩形 14"/>
          <p:cNvSpPr/>
          <p:nvPr/>
        </p:nvSpPr>
        <p:spPr>
          <a:xfrm>
            <a:off x="663238" y="3678936"/>
            <a:ext cx="111125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个名词连用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或者一个名词和一个名词短语连用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，则必有一个名词活用为动词。至于哪个名词活用，要视具体情况而定。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49451" y="3072392"/>
            <a:ext cx="770583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籍</a:t>
            </a:r>
          </a:p>
        </p:txBody>
      </p:sp>
    </p:spTree>
    <p:extLst>
      <p:ext uri="{BB962C8B-B14F-4D97-AF65-F5344CB8AC3E}">
        <p14:creationId xmlns:p14="http://schemas.microsoft.com/office/powerpoint/2010/main" val="1573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162" y="477466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夫五人之死，去今之墓而葬焉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缇骑按剑而前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客逾庖而宴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方其破荆州，下江陵，顺流而东也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醉则更相枕以卧，卧而梦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33435" y="425778"/>
            <a:ext cx="1651811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墓</a:t>
            </a:r>
          </a:p>
        </p:txBody>
      </p:sp>
      <p:sp>
        <p:nvSpPr>
          <p:cNvPr id="11" name="矩形 10"/>
          <p:cNvSpPr/>
          <p:nvPr/>
        </p:nvSpPr>
        <p:spPr>
          <a:xfrm>
            <a:off x="3441070" y="1053530"/>
            <a:ext cx="118575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前</a:t>
            </a:r>
          </a:p>
        </p:txBody>
      </p:sp>
      <p:sp>
        <p:nvSpPr>
          <p:cNvPr id="12" name="矩形 11"/>
          <p:cNvSpPr/>
          <p:nvPr/>
        </p:nvSpPr>
        <p:spPr>
          <a:xfrm>
            <a:off x="3019182" y="1701602"/>
            <a:ext cx="2087900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宴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2688" y="2317026"/>
            <a:ext cx="1241030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东</a:t>
            </a:r>
          </a:p>
        </p:txBody>
      </p:sp>
      <p:sp>
        <p:nvSpPr>
          <p:cNvPr id="15" name="矩形 14"/>
          <p:cNvSpPr/>
          <p:nvPr/>
        </p:nvSpPr>
        <p:spPr>
          <a:xfrm>
            <a:off x="550590" y="3543330"/>
            <a:ext cx="111125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      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字前或后的名词往往活用为动词，因为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字不能连接名词与名词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或名词性短语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，一般连接的是动词与动词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或动词性短语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3577" y="2946058"/>
            <a:ext cx="1025645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梦</a:t>
            </a:r>
          </a:p>
        </p:txBody>
      </p:sp>
    </p:spTree>
    <p:extLst>
      <p:ext uri="{BB962C8B-B14F-4D97-AF65-F5344CB8AC3E}">
        <p14:creationId xmlns:p14="http://schemas.microsoft.com/office/powerpoint/2010/main" val="2171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720" y="189434"/>
            <a:ext cx="1122367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而君畏匿之，恐惧殊甚。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</a:p>
        </p:txBody>
      </p:sp>
      <p:sp>
        <p:nvSpPr>
          <p:cNvPr id="5" name="矩形 4"/>
          <p:cNvSpPr/>
          <p:nvPr/>
        </p:nvSpPr>
        <p:spPr>
          <a:xfrm>
            <a:off x="1521411" y="765816"/>
            <a:ext cx="966750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然而您却害怕、躲避他，怕得太过分了。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062" y="36673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16001" y="1676014"/>
            <a:ext cx="11162246" cy="132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155" y="1629912"/>
            <a:ext cx="1111255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畏匿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是两个词，须直译；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恐惧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殊甚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皆是同义复词，不必逐一翻译。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8609" y="36673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393739" y="3045199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臣自非经过其地，则虽久处官曹，日理章疏，犹不得其详，况陛下高居九重之上耶？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3221" y="4256873"/>
            <a:ext cx="10893589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假如不是经过那些地方，那么，尽管久居官署，每天处理公文，尚且不能了解详情，何况陛下深居皇宫禁地呢？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8902" y="38665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393739" y="5819460"/>
            <a:ext cx="11162246" cy="820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437" y="5806058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九重之上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不能直译为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高高的天上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，应意译为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皇宫禁地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8449" y="38665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41033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/>
      <p:bldP spid="9" grpId="1"/>
      <p:bldP spid="12" grpId="0"/>
      <p:bldP spid="12" grpId="1"/>
      <p:bldP spid="14" grpId="0" animBg="1"/>
      <p:bldP spid="14" grpId="1" animBg="1"/>
      <p:bldP spid="15" grpId="0"/>
      <p:bldP spid="1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162" y="510584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动词活用为名词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试找出下列句中动词活用为名词的词，并试着找出活用的规律和特点。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鸡豚狗彘之畜，勿失其时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臣之进退，实为狼狈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钩党之捕遍于天下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去国怀乡，忧谗畏讥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而其见愈奇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07491" y="1729914"/>
            <a:ext cx="1651811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畜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878" y="2359834"/>
            <a:ext cx="118575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进退</a:t>
            </a:r>
          </a:p>
        </p:txBody>
      </p:sp>
      <p:sp>
        <p:nvSpPr>
          <p:cNvPr id="12" name="矩形 11"/>
          <p:cNvSpPr/>
          <p:nvPr/>
        </p:nvSpPr>
        <p:spPr>
          <a:xfrm>
            <a:off x="4171310" y="2961695"/>
            <a:ext cx="731796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捕</a:t>
            </a:r>
            <a:endParaRPr lang="zh-CN" altLang="zh-CN" sz="10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9022" y="3661375"/>
            <a:ext cx="1365133" cy="7553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谗、讥</a:t>
            </a:r>
          </a:p>
        </p:txBody>
      </p:sp>
      <p:sp>
        <p:nvSpPr>
          <p:cNvPr id="14" name="矩形 13"/>
          <p:cNvSpPr/>
          <p:nvPr/>
        </p:nvSpPr>
        <p:spPr>
          <a:xfrm>
            <a:off x="3135505" y="4291722"/>
            <a:ext cx="1025645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见</a:t>
            </a:r>
          </a:p>
        </p:txBody>
      </p:sp>
    </p:spTree>
    <p:extLst>
      <p:ext uri="{BB962C8B-B14F-4D97-AF65-F5344CB8AC3E}">
        <p14:creationId xmlns:p14="http://schemas.microsoft.com/office/powerpoint/2010/main" val="31725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0738" y="795134"/>
            <a:ext cx="11002525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不敢复有株治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司马子反渴而求饮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规律和特点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26614" y="724440"/>
            <a:ext cx="1128209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株治</a:t>
            </a:r>
          </a:p>
        </p:txBody>
      </p:sp>
      <p:sp>
        <p:nvSpPr>
          <p:cNvPr id="11" name="矩形 10"/>
          <p:cNvSpPr/>
          <p:nvPr/>
        </p:nvSpPr>
        <p:spPr>
          <a:xfrm>
            <a:off x="4295006" y="1382672"/>
            <a:ext cx="118575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饮</a:t>
            </a:r>
          </a:p>
        </p:txBody>
      </p:sp>
      <p:sp>
        <p:nvSpPr>
          <p:cNvPr id="15" name="矩形 14"/>
          <p:cNvSpPr/>
          <p:nvPr/>
        </p:nvSpPr>
        <p:spPr>
          <a:xfrm>
            <a:off x="864248" y="1979944"/>
            <a:ext cx="1078573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是两个动词连用，如构不成连动式，则后一个动词一般活用为名词；二是动词前若有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等代词修饰，则该动词活用为名词。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24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5" grpId="0"/>
      <p:bldP spid="15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5206" y="726608"/>
            <a:ext cx="1089358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把活用意义翻译到位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夏后相与有扈战于甘泽而不胜。六卿请复之，夏后相曰：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不可。吾地不浅，吾民不寡，战而不胜，是吾德薄而教不善也。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于是乎处不重席，食不贰味，琴瑟不张，钟鼓不修，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子女不饬</a:t>
            </a:r>
            <a:r>
              <a:rPr lang="en-US" altLang="zh-CN" sz="2800" u="sng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u="sng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u="sng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，亲亲长长，尊贤使能。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期年而有邑氏服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饬：一本作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25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831970"/>
            <a:ext cx="10893589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子女不饬，亲亲长长，尊贤使能。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091" y="2933497"/>
            <a:ext cx="10726699" cy="784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749" y="2864076"/>
            <a:ext cx="110025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，两个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，两个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的活用。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2081" y="10035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1190" y="10035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706571" y="1341562"/>
            <a:ext cx="10573211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子女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衣饰朴素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不修饰，不装饰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，亲近亲属，敬重长者，尊重贤人，任用能士。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40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/>
      <p:bldP spid="1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-26590"/>
            <a:ext cx="11223676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谢景仁，陈郡阳夏人。义熙五年，高祖以内难既宁，思弘外略，将伐鲜卑；朝议皆谓不可。刘毅时镇姑孰，固止高祖。景仁独曰：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公建桓、文之烈，应天人之心，匡复皇祚，芟夷奸逆，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虽业高振古，而德刑未孚，宜推亡固存，广树威略。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鲜卑密迩疆甸，屡犯边垂，伐罪吊民，于是乎在。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高祖纳之。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节选自《宋书》卷五二，列传十二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虽业高振古，而德刑未孚，宜推亡固存，广树威略。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31" y="5420234"/>
            <a:ext cx="11162246" cy="1188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736" y="5229994"/>
            <a:ext cx="1111255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振，同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，震撼。孚：使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信服。亡，名词，指行亡道之国或残存势力。注意全句翻译通顺。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6857" y="36864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5966" y="36864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563922" y="4005858"/>
            <a:ext cx="1100252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虽然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功劳伟大直追远古，然而恩泽刑罚还远未使天下信服，应当继续消灭残余的，巩固应该保护的，广泛树立声威大略。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0137990" y="639314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/>
      <p:bldP spid="1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6233" y="549474"/>
            <a:ext cx="10893589" cy="55147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谢景仁，陈郡阳夏人。义熙五年，高祖认为国内祸乱已经平息，打算向外开拓，将要攻打鲜卑；朝廷议论都认为不可。刘毅当时镇守姑孰，坚决劝阻高祖。只有景仁一人说：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您建立齐桓、晋文的功业，顺应了上天的意志和人民的心愿，挽救复兴王位，铲除荡平奸逆，虽然功劳伟大直追远古，然而恩泽刑罚还远未使天下信服，应当继续消灭残余的，巩固应该保护的，广泛树立声威大略。鲜卑紧邻我国疆土，屡次侵犯边陲，讨伐罪人而抚慰百姓，就在此一举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高祖采纳了他的意见。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87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7294" y="1125538"/>
            <a:ext cx="10785732" cy="529960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根据语法，判断出某词活用，这只是第一步，最关键的是把它翻译到位，即按照它们活用的规律和固有的格式翻译。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作状语的名词大都要在前面加上适当的介词，如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活用为名词的动词、形容词，要用动词、形容词作定语并补出中心语。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活用为一般动词的名词，大都要带上该名词再加一个动词。如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填然鼓之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擂鼓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397686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289" y="1084907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意动用法要用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看作、作为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的格式进行翻译。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当然，有的词可用一个意思与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差不多的动词翻译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使动用法要用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的格式翻译。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与意动用法一样，有的词也可以用一个意思与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让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)……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怎样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差不多的动词翻译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动词、形容词活用为名词，必须在其后加上相应的名词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人或物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83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664" y="45418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特殊实词：穷则思变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阅读下面的文段，试找出其中的通假字并解释其义。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建元六年，安国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指传主韩安国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为御史大夫。匈奴来请和亲，天子下议。大行王恢议曰：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汉与匈奴和亲，率不过数岁即复倍约。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安国曰：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匈奴负戎马之足，怀禽兽之心，迁徙鸟举，难得而制也。得其地不足以为广，有其众不足以为强，自上古不属为人。汉数千里争利，则人马罢，虏以全制其敝。且强弩之末，矢不能穿鲁缟，击之不便，不如和亲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于是上许和亲。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0895" y="5067540"/>
            <a:ext cx="3933831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，违背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6464" y="5057380"/>
            <a:ext cx="43272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罢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疲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，疲劳。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4606" y="5734050"/>
            <a:ext cx="43272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，害处。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05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9" grpId="0"/>
      <p:bldP spid="9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550590" y="3339842"/>
            <a:ext cx="5204554" cy="52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162" y="1227182"/>
            <a:ext cx="1122367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的用法与其他三项不同的一项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所以遣将守关者，备他盗之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出入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与非常也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今有一人，入其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园圃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，窃其桃李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沛公奉卮酒为寿，约为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婚姻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此诚危急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存亡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之秋也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4369" y="14356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0734489" y="14356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5600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282" y="136280"/>
            <a:ext cx="1122367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翻译中需要意译的多是使用固定词语及修辞手法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比喻、互文、用典、借代、委婉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的地方。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翻译下列句子，体会意译的特点。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纵一苇之所如。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</a:p>
        </p:txBody>
      </p:sp>
      <p:sp>
        <p:nvSpPr>
          <p:cNvPr id="5" name="矩形 4"/>
          <p:cNvSpPr/>
          <p:nvPr/>
        </p:nvSpPr>
        <p:spPr>
          <a:xfrm>
            <a:off x="1543256" y="2617032"/>
            <a:ext cx="5457057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任凭小船随意漂荡。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962" y="22480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72563" y="3562315"/>
            <a:ext cx="11162246" cy="678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717" y="3481898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使用了比喻的修辞手法，须把本体翻译出来。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09" y="22480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50301" y="4278444"/>
            <a:ext cx="1122367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臣生当陨首，死当结草。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</a:p>
        </p:txBody>
      </p:sp>
      <p:sp>
        <p:nvSpPr>
          <p:cNvPr id="12" name="矩形 11"/>
          <p:cNvSpPr/>
          <p:nvPr/>
        </p:nvSpPr>
        <p:spPr>
          <a:xfrm>
            <a:off x="1543256" y="4854508"/>
            <a:ext cx="818451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我活着应当不惜肝脑涂地，死了也要报恩。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1268" y="446485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450301" y="5765532"/>
            <a:ext cx="11162246" cy="678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0999" y="5680896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是用典，应把典故意思译出。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0815" y="446485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7180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/>
      <p:bldP spid="9" grpId="1"/>
      <p:bldP spid="12" grpId="0"/>
      <p:bldP spid="12" grpId="1"/>
      <p:bldP spid="14" grpId="0" animBg="1"/>
      <p:bldP spid="14" grpId="1" animBg="1"/>
      <p:bldP spid="15" grpId="0"/>
      <p:bldP spid="15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5515" y="405458"/>
            <a:ext cx="11452339" cy="552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4939" y="549474"/>
            <a:ext cx="1124770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偏义复词必须联系语境推断。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项出入：本义指出去和进来，在语境中偏取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的意义，指刘邦入关后严加防守，不让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项种果树的地方叫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，种蔬菜的地方叫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，这里偏指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项婚姻：在古代，女方的父亲为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，男方的父亲为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，夫妇双方的父母互称作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婚姻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，统称为亲家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项存亡：本来指生存与衰亡，在语境中与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危急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对应，偏取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的意义，用以强调蜀汉所处的艰难形势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三项都属偏义复词，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项没有这种用法。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26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8322" y="716335"/>
            <a:ext cx="11223676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所谓特殊实词，主要是通假字和偏义复词。这两类词考试中不常出现，一旦出现，总有其特征可寻。翻译时，如果照该字的一般意思翻译实在翻译不通，就要变通思考它是否为通假字，而要找出其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的是何字，大多需要从该字的同音字或形似字上考虑。找出本字后再翻译，如果觉得这样翻译很合乎语境，那就说明你译对了这个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偏义复词一般由两个相反相对或相近的语素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组成，当你按惯常的逐字翻译后，总觉得挺别扭，发现与语境很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龃龉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，就要变通思考它们是否为偏义复词。而当舍去一字不译只译另一字时，觉得很顺畅，那就说明你判断准确并翻译到位了。当然，判断是否为偏义复词，需要较敏锐的语境把握能力。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0" y="18943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4089" y="52410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宋体"/>
                <a:ea typeface="微软雅黑"/>
                <a:cs typeface="Times New Roman"/>
              </a:rPr>
              <a:t>边练边悟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8032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指传主孙程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传召诸尚书使收景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指阎景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。尚书郭镇时卧病，闻之，即率直宿羽林出南止车门，逢景从吏士，拔白刃，呼白：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无干兵。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镇即下车，持节诏之。景曰：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何等诏？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因斫镇，不中。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镇引剑击景堕车，左右以戟叉其匈，遂禽之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选自《后汉书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孙程传》，有删改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镇引剑击景堕车，左右以戟叉其匈，遂禽之。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8340" y="7631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08460" y="7631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510153" y="5963841"/>
            <a:ext cx="10833955" cy="689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6253" y="5878066"/>
            <a:ext cx="1102607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，胸脯；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，擒获。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345" y="4444898"/>
            <a:ext cx="1111255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郭镇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拔剑击刺阎景，阎景从车上摔下来，左右羽林军用戟叉住阎景的胸脯，于是擒获了他。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96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451" y="15377"/>
            <a:ext cx="11679403" cy="57323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2700" b="1" kern="100" dirty="0">
              <a:latin typeface="宋体"/>
              <a:cs typeface="Courier New"/>
            </a:endParaRPr>
          </a:p>
          <a:p>
            <a:pPr indent="80327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窃窥今政要之官，知车马、服饰、言词捷给而已，外此非所知也。清暇之官，知作书法、赓诗而已，外此非所问也。作书、赋诗者，稍读书，莫知大义，以为苟安其位一日，则一日荣。疾病归田里，又以科名长其子孙，志愿毕矣。且愿其子孙世世以退缩为老成，国事我家何知焉？嗟乎哉！</a:t>
            </a:r>
            <a:r>
              <a:rPr lang="zh-CN" altLang="zh-CN" sz="2700" u="sng" kern="100" dirty="0">
                <a:latin typeface="Times New Roman"/>
                <a:ea typeface="华文细黑"/>
                <a:cs typeface="Times New Roman"/>
              </a:rPr>
              <a:t>如是而封疆万万之一有缓急，则纷纷鸠燕逝而已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，伏栋下求俱压焉者鲜矣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indent="803275" algn="r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选自《龚自珍全集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明良论》，有删改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如是而封疆万万之一有缓急，则纷纷鸠燕逝而已。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3441" y="40372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3561" y="40372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391568" y="5674939"/>
            <a:ext cx="11518462" cy="1015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904" y="5570602"/>
            <a:ext cx="11272852" cy="11808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万万之一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缓急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鸠燕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逝</a:t>
            </a:r>
            <a:r>
              <a:rPr lang="en-US" altLang="zh-CN" sz="27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缓急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偏在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急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上。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668" y="4376946"/>
            <a:ext cx="11449272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像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这样下去，边疆万一有紧急情况发生，他们就会像斑鸠、燕子一样纷纷地飞走了。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0170246" y="638298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0" grpId="0"/>
      <p:bldP spid="10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7925" y="452637"/>
            <a:ext cx="11335913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私下观察现在身居要职的官员，他们只知道追求车马，讲究服饰，卖弄花言巧语，此外就一无所知了。清闲的官员，只知道练书法和吟诗作对，此外就什么都不过问了。会书法和写诗的人，虽然读过一些书，但不懂得其中的道理，认为在职位上苟且偷安一天，就多得一天的荣耀。当他们因病辞官回家的时候，又用应举成名的思想来教育他们的子孙，志愿也就算达到了。他们还希望子孙后代都把保守退缩当作老成稳重，至于国家的事情，我家何必关心呢？唉！像这样下去，边疆万一有紧急情况发生，他们就会像斑鸠、燕子一样纷纷地飞走了，能够心甘情愿同朝廷共患难的人太少了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13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1242984"/>
            <a:ext cx="1144927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考场翻译中总会碰到个别疑难词语，对此，千万不要紧张。要明白命题者只不过是利用这些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拦路虎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考查你的语境和推断能力，绝没有真的为难你的意思；更要相信依据语境的把握和平时的积累一定能解决。解决的办法就是综合运用多种推断方法，主要指语境推断法、对称推断法、邻字推断法、字形推断法及联想推断法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全国甲卷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其间岂无刚直之人，而弗胜龃龉，多不能安其身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龃龉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一词翻译起来较难，如果依据字形能推断出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牙齿不齐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进而比喻为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人际关系的抵触不合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的意思，或者直接联想到现代汉语中该词词义也能推断出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" b="8819"/>
          <a:stretch/>
        </p:blipFill>
        <p:spPr>
          <a:xfrm>
            <a:off x="1990749" y="-26590"/>
            <a:ext cx="10199663" cy="1022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06774" y="179274"/>
            <a:ext cx="94708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综合运用推断方法，解释翻译中疑难实词的含义</a:t>
            </a:r>
            <a:endParaRPr lang="zh-CN" altLang="en-US" sz="3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-25474" y="-26590"/>
            <a:ext cx="2102634" cy="5118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题</a:t>
            </a:r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点突破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-25474" y="483982"/>
            <a:ext cx="2102634" cy="51182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文言文阅读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66614" y="949728"/>
            <a:ext cx="10893589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对称推断法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言文中，排比句、对偶句、并列词句对举的语言现象很多。在对举句中，位置对称的词语一般词性相同，词义相近、相反或相对，因此，通过对已知词语的词义、词性进行分析，就可以推知未知词语的词义、词性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46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566" y="881796"/>
            <a:ext cx="10678943" cy="41626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宋体"/>
                <a:ea typeface="微软雅黑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宋体"/>
                <a:ea typeface="微软雅黑"/>
                <a:cs typeface="Times New Roman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充分利用句中加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“△”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的字来推断加点颜色的意思或用法。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其地之出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庐之入。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缨宝饰之帽，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白玉之环。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始而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终。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endParaRPr lang="zh-CN" alt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8683" y="2146580"/>
            <a:ext cx="113949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竭尽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305" y="2740194"/>
            <a:ext cx="1098533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佩戴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，与前面的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戴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词性一样，是名词活用为动词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97017" y="4047386"/>
            <a:ext cx="103590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慎重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88269"/>
              </p:ext>
            </p:extLst>
          </p:nvPr>
        </p:nvGraphicFramePr>
        <p:xfrm>
          <a:off x="2936875" y="2295525"/>
          <a:ext cx="2925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文档" r:id="rId5" imgW="2988310" imgH="1105671" progId="Word.Document.12">
                  <p:embed/>
                </p:oleObj>
              </mc:Choice>
              <mc:Fallback>
                <p:oleObj name="文档" r:id="rId5" imgW="2988310" imgH="1105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295525"/>
                        <a:ext cx="2925763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94672"/>
              </p:ext>
            </p:extLst>
          </p:nvPr>
        </p:nvGraphicFramePr>
        <p:xfrm>
          <a:off x="934085" y="2936875"/>
          <a:ext cx="8445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文档" r:id="rId8" imgW="888687" imgH="1184493" progId="Word.Document.12">
                  <p:embed/>
                </p:oleObj>
              </mc:Choice>
              <mc:Fallback>
                <p:oleObj name="文档" r:id="rId8" imgW="888687" imgH="1184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4085" y="2936875"/>
                        <a:ext cx="84455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79275"/>
              </p:ext>
            </p:extLst>
          </p:nvPr>
        </p:nvGraphicFramePr>
        <p:xfrm>
          <a:off x="1661116" y="4237038"/>
          <a:ext cx="7413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文档" r:id="rId11" imgW="781425" imgH="1047004" progId="Word.Document.12">
                  <p:embed/>
                </p:oleObj>
              </mc:Choice>
              <mc:Fallback>
                <p:oleObj name="文档" r:id="rId11" imgW="781425" imgH="10470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1116" y="4237038"/>
                        <a:ext cx="741362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9" grpId="0"/>
      <p:bldP spid="9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4566" y="775658"/>
            <a:ext cx="10678943" cy="37846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不必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，贤不必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，万物殷富。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幽壑之潜蛟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舟之嫠妇。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可以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兴国，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逸豫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可以亡身。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追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5046" y="798748"/>
            <a:ext cx="113949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任用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6015" y="1590836"/>
            <a:ext cx="122682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众多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23492" y="2273295"/>
            <a:ext cx="4720186" cy="7752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舞，活用为使动用法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9516" y="3011564"/>
            <a:ext cx="472018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忧劳</a:t>
            </a:r>
            <a:r>
              <a:rPr lang="en-US" altLang="zh-CN" sz="28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相反，安逸享乐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1034" y="3767539"/>
            <a:ext cx="8362100" cy="7525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亡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对应，均为溃败，常用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败北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，北即败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96579"/>
              </p:ext>
            </p:extLst>
          </p:nvPr>
        </p:nvGraphicFramePr>
        <p:xfrm>
          <a:off x="1943100" y="1019175"/>
          <a:ext cx="1019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文档" r:id="rId5" imgW="1045620" imgH="1020370" progId="Word.Document.12">
                  <p:embed/>
                </p:oleObj>
              </mc:Choice>
              <mc:Fallback>
                <p:oleObj name="文档" r:id="rId5" imgW="1045620" imgH="1020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3100" y="1019175"/>
                        <a:ext cx="101917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95997"/>
              </p:ext>
            </p:extLst>
          </p:nvPr>
        </p:nvGraphicFramePr>
        <p:xfrm>
          <a:off x="1259622" y="1734225"/>
          <a:ext cx="9048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文档" r:id="rId8" imgW="920177" imgH="1037621" progId="Word.Document.12">
                  <p:embed/>
                </p:oleObj>
              </mc:Choice>
              <mc:Fallback>
                <p:oleObj name="文档" r:id="rId8" imgW="920177" imgH="1037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9622" y="1734225"/>
                        <a:ext cx="90487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95709"/>
              </p:ext>
            </p:extLst>
          </p:nvPr>
        </p:nvGraphicFramePr>
        <p:xfrm>
          <a:off x="3243461" y="2500660"/>
          <a:ext cx="8286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文档" r:id="rId11" imgW="843074" imgH="1123640" progId="Word.Document.12">
                  <p:embed/>
                </p:oleObj>
              </mc:Choice>
              <mc:Fallback>
                <p:oleObj name="文档" r:id="rId11" imgW="843074" imgH="1123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3461" y="2500660"/>
                        <a:ext cx="828675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15239"/>
              </p:ext>
            </p:extLst>
          </p:nvPr>
        </p:nvGraphicFramePr>
        <p:xfrm>
          <a:off x="962025" y="3209692"/>
          <a:ext cx="11906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文档" r:id="rId14" imgW="1207740" imgH="1123640" progId="Word.Document.12">
                  <p:embed/>
                </p:oleObj>
              </mc:Choice>
              <mc:Fallback>
                <p:oleObj name="文档" r:id="rId14" imgW="1207740" imgH="1123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2025" y="3209692"/>
                        <a:ext cx="1190625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21492"/>
              </p:ext>
            </p:extLst>
          </p:nvPr>
        </p:nvGraphicFramePr>
        <p:xfrm>
          <a:off x="1269782" y="4009653"/>
          <a:ext cx="7429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文档" r:id="rId17" imgW="752774" imgH="1075772" progId="Word.Document.12">
                  <p:embed/>
                </p:oleObj>
              </mc:Choice>
              <mc:Fallback>
                <p:oleObj name="文档" r:id="rId17" imgW="752774" imgH="1075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9782" y="4009653"/>
                        <a:ext cx="7429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9372" y="370051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语境推断法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主要是利用语境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句内语境和句外语境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语句连贯、相承相接，其意义也是上下连贯、相承相接的特点来推断实词含义。这是推断最主要的方法。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文言文的语境，有三个层面的理解：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一是短语语境，就是实词所在的短语的词性特征和结构特征。比如说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谲佞残妒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是四个形容词构成的并列结构，我们就可以根据其他几个词的意义来推断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的释义是否正确。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二是句子语境，就是实词所在句子的结构特征和特定句义限定。如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年高考天津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卷中文言文阅读实词题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可以拯人，可以</a:t>
            </a:r>
            <a:r>
              <a:rPr lang="zh-CN" altLang="zh-CN" sz="28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寿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世者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spc="-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92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282" y="700715"/>
            <a:ext cx="1122367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燕赵之收藏，韩魏之经营，齐楚之精英。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</p:txBody>
      </p:sp>
      <p:sp>
        <p:nvSpPr>
          <p:cNvPr id="5" name="矩形 4"/>
          <p:cNvSpPr/>
          <p:nvPr/>
        </p:nvSpPr>
        <p:spPr>
          <a:xfrm>
            <a:off x="1627041" y="1257925"/>
            <a:ext cx="8788645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燕、赵、韩、魏、齐、楚六国所积存的金玉珠宝。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0686" y="86826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72563" y="2247317"/>
            <a:ext cx="11162246" cy="678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717" y="2166900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此处用了互文手法，不能直译。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0233" y="86826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78582" y="3058125"/>
            <a:ext cx="1122367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既无伯叔，终鲜兄弟。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</a:p>
        </p:txBody>
      </p:sp>
      <p:sp>
        <p:nvSpPr>
          <p:cNvPr id="12" name="矩形 11"/>
          <p:cNvSpPr/>
          <p:nvPr/>
        </p:nvSpPr>
        <p:spPr>
          <a:xfrm>
            <a:off x="1586983" y="3634189"/>
            <a:ext cx="818451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既没有伯伯叔叔，也没有哥哥弟弟。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9311" y="324453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478582" y="4666558"/>
            <a:ext cx="11162246" cy="678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280" y="4581922"/>
            <a:ext cx="1111255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构成互文，须把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8858" y="324453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0738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/>
      <p:bldP spid="9" grpId="1"/>
      <p:bldP spid="12" grpId="0"/>
      <p:bldP spid="12" grpId="1"/>
      <p:bldP spid="14" grpId="0" animBg="1"/>
      <p:bldP spid="14" grpId="1" animBg="1"/>
      <p:bldP spid="15" grpId="0"/>
      <p:bldP spid="1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189434"/>
            <a:ext cx="1122367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我们只要对此句作简单的主谓宾结构分析，就可以知道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在句中作谓语，肯定要解释为动词义，而不是名词。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三是上下文语境，就是实词所在的上下文语段构成的语境。如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有行之人，纲纪森然，动皆法度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。无行之人，谲佞残妒，塞于胸间，心目所至，悉犯于理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虽死且有谋，馀孽犹毒于人，必难终以福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。根据这样的语境，说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无行之人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佞残妒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我们就能基本推断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解释为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诡诈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应该是正确的。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语境推断法对于我们解读文言文，乃至现代文阅读题来说，都是必要的技能。它不仅有助于推断实词释义选项的正确与否，对解答虚词辨析题、信息筛选题、概括分析题也都有帮助。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73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7320" y="291078"/>
            <a:ext cx="1156376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利用语境推断法推断下面文段中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的意思，并写出推断过程。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崔杼与庆封谋杀齐庄公。庄公死，更立景公，崔杼相之。庆封又欲杀崔杼而代之相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庆封相景公，景公苦之。庆封出猎，景公与陈无宇、公孙灶、公孙趸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封。封以其属斗，不胜，走如鲁。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《吕氏春秋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慎行》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582" y="359921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391568" y="4187974"/>
            <a:ext cx="11518462" cy="258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904" y="4149874"/>
            <a:ext cx="112728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诛：讨伐。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推断过程：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杀死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义，但联系后文语境，庆封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走如鲁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逃到鲁国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，可见他们并没有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杀死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庆封，而应是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讨伐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庆封。这是用语境推断法确定多义词的意思。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6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438576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利用语境推断法翻译文段中画线的句子，并写出推断过程。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季布为河东守。孝文时，人有言其贤者，孝文召，欲以为御史大夫。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复有言其勇，使酒难近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，至留邸一月，见罢。季布因进曰：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臣无功窃宠，待罪河东。陛下无故召臣，此人必有以臣欺陛下者。夫陛下以一人之誉而召臣，一人之毁而去臣。臣恐天下有识闻之，有以窥陛下。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上默然惭，良久曰：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河东吾股肱郡，故特召君耳。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布辞之官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2072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节选自《史记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季布栾布列传》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478582" y="501397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7762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1568" y="909514"/>
            <a:ext cx="11518462" cy="4243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904" y="981522"/>
            <a:ext cx="1127285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译文：又有人说季布鲁莽，借酒使性难以接近。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推断过程：此句关键词是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。它常被译为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勇敢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，褒义词。但联系后文可知，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陛下以一人之誉而召臣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对应了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人有言其贤者，孝文召，欲以为御史大夫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一人之毁而去臣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对应了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复有言其勇，使酒难近，至留邸一月，见罢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诋毁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进谗言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。由此可推断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绝非褒义，而应作贬义，译为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鲁莽、空有勇力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11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6890" y="333450"/>
            <a:ext cx="110025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语法推断法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位置推断法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句子的结构是固定的，组合是有规律的，词在句中所处的语法位置，为我们推断词义提供了依据。如主语、宾语常由名词、代词充当，谓语大多由动词、形容词充当，状语大多由副词充当等。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划分句子成分法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义著于四海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作主语，可判断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是名词，作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烟涛微茫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难求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状语，确实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楚王贪而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谓语，信任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62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6890" y="388698"/>
            <a:ext cx="1100252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看搭配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辍耕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垄上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后接表地点的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垄上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，很明显，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在这里只能译成动词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才能与之搭配。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自放驴，取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炊爨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，题目中给的词义是：樵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打柴。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字前有动词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，后有动词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炊爨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，上下文联系起来，不难推断出它处于宾语的位置，是名词，应该是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木柴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打柴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是动词，明显不当。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62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289" y="1117163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利用语法推断法，解释下列句中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据崤函之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，拥雍州之地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___________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郑而有益于君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吾得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且夫我尝闻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仲尼之闻而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伯夷之义者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04661" y="1692410"/>
            <a:ext cx="2220545" cy="7631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险固的地方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83332" y="2349674"/>
            <a:ext cx="472018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灭亡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0326" y="2997746"/>
            <a:ext cx="293086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像对待兄长一样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3073" y="3645818"/>
            <a:ext cx="1069566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少；认为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轻，轻视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62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451" y="584333"/>
            <a:ext cx="1167940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翻译文中画线的句子，注意其中的活用词。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8032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伯父大中大夫生女子四人，仲姊独享上寿，年七十有五，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二十而归王氏，早莫不懈，舅姑亦贤之。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被服饮食，虽窭必修；与亲族交，虽贫不傲，虽富不屈；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训导诸子不失家法，遇其有过，未尝见声色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u="sng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节选自苏辙《亡姊王夫人墓志铭》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二十而归王氏，早莫不懈，舅姑亦贤之。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668" y="4286782"/>
            <a:ext cx="1144927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 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二姐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二十岁时嫁到王家，早晚勤勉不懈，公婆也认为她贤淑。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得分点：归；莫，通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暮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；贤，意动用法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451" y="863659"/>
            <a:ext cx="11679403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训导诸子不失家法，遇其有过，未尝见声色。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280" y="1401936"/>
            <a:ext cx="11335913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教育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训导几个孩子，她不偏离家法，遇到孩子有过错，不曾见她有过疾言厉色。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得分点：失，使动用法；过，名词；声色，疾言厉色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451" y="117426"/>
            <a:ext cx="11679403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邻字推断法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在文言文中，两个词连用，往往有两种情况，一种是邻近连用，表达同一个意思，这时可以借助其中一个词的词义来推断另一个较为生疏实词的词义。如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前代圣君，博思咨诹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《后汉书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章帝纪》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同义，意为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咨询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。另一种是邻字连用，表达相反或相对的意思，这时可以借助一个实词的词义来推断另一个实词的词义。如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陟罚臧否，不宜异同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《出师表》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反义，意为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提拔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反义，意为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。这种邻字推断法在翻译中运用较广。如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年高考全国丙卷译句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又谓珪刚直忠谠，当起用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是个难字，这时可利用邻字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字推断出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忠实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10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50301" y="765498"/>
            <a:ext cx="1122367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相如因持璧却立，倚柱，怒发上冲冠。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598" y="1341562"/>
            <a:ext cx="1089359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蔺相如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于是捧着璧退了几步站住，背靠着柱子，愤怒得头发像要顶起帽子。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2654" y="95190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矩形 19"/>
          <p:cNvSpPr/>
          <p:nvPr/>
        </p:nvSpPr>
        <p:spPr>
          <a:xfrm>
            <a:off x="477576" y="2911643"/>
            <a:ext cx="11162246" cy="145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2882" y="2874626"/>
            <a:ext cx="1111255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怒发冲冠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用了夸张手法，仍要译出夸张，前面要加上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像要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快要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2201" y="95190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7276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 animBg="1"/>
      <p:bldP spid="20" grpId="1" animBg="1"/>
      <p:bldP spid="21" grpId="0"/>
      <p:bldP spid="21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6270" y="1208603"/>
            <a:ext cx="1156376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利用邻字推断法解释下列句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加颜色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虽蒙宽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，犹执谦退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《后汉书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王梁传》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百姓怨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而河内叛矣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《过秦论》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过蒙拔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，宠命优渥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《陈情表》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议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乱之本根，求祖宗之故事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《润州谢上表》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消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盈虚，终则有始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《庄子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秋水》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7665" y="1792660"/>
            <a:ext cx="3576211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宽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同义，宽恕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295006" y="2435882"/>
            <a:ext cx="472018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同义，怨恨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7053" y="3060229"/>
            <a:ext cx="3546345" cy="7525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拔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同义，提拔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30817" y="3707643"/>
            <a:ext cx="374876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乱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反义，安定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95006" y="4303415"/>
            <a:ext cx="374876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消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反义，生长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10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2815" y="808425"/>
            <a:ext cx="1100252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况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短随化，终期于尽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今主上幼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，贼臣虎据，雄才奋用之秋也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《三国志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常林传》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益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tuò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弛，不问生产，遂大困。寻死富阳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《周维城传》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至乃尚书郎乘马，则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劾之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《颜氏家训》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1070" y="729447"/>
            <a:ext cx="3251101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反义，长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98432" y="1374812"/>
            <a:ext cx="354634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幼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同义，年幼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86464" y="2637706"/>
            <a:ext cx="3900980" cy="7525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同义，放纵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63656" y="3904617"/>
            <a:ext cx="453600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同义，检举、告发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65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512325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字形推断法</a:t>
            </a:r>
            <a:endParaRPr lang="zh-CN" altLang="zh-CN" sz="10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汉字本是表意性质的，从字形可以推知字义。虽历经演变，但表意的功能并没有丧失，汉字本身即为理解词义的已知条件之一。因此，通过对字形结构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主要是象形字、会意字和形声字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的分析可以帮助我们探求字的意义。如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樯橹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是常见字，是木制的船具；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是冷字，但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联合成词，可知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也是木制的船具。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另外，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与五谷有关，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与金钱有关，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与器具有关，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与捆绑有关，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与肉有关，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与丝织品有关。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6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3516" y="1104647"/>
            <a:ext cx="11449272" cy="378562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利用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字形推断法推断下列句中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引壶觞以自酌，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庭柯以怡颜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农人告余以春及，将有事于西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者不识日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平民虽平价不能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88124" y="1836093"/>
            <a:ext cx="584739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看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220084" y="2565698"/>
            <a:ext cx="10272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田地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8942" y="3285778"/>
            <a:ext cx="112997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眼盲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6974" y="4039108"/>
            <a:ext cx="174882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买进粮食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91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3717" y="440317"/>
            <a:ext cx="11112550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联想推断法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联想推断法有课本联想推断法和成语联想推断法两种。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高考文言文阅读所考查的实词，其意义和用法在课本中一般都能找到落脚点。因此，我们要善于根据课内学过的知识，举一反三，相互比照，辨其异同，以解决试题中的实词词义问题。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不少成语源于文言文，因此成语中保留了大量的文言词义，我们在掌握了一定量的成语后，便可以根据一些成语的意义和用法，推断出文言词义。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91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1070" y="1329670"/>
            <a:ext cx="11002525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利用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成语联想推断法推断下列句中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匪来贸丝，来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然微以自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于君亲，君亲其谓予何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腥臊并御，芳不得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一头，辄倾数家之产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23553" y="1883718"/>
            <a:ext cx="5613626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接近、到。联想成语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若即若离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83" y="5904700"/>
            <a:ext cx="3066035" cy="9508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663639" y="2493690"/>
            <a:ext cx="519220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掩饰。联想成语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文过饰非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3078" y="3141762"/>
            <a:ext cx="571142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迫近、接近。联想成语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日薄西山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4068" y="3789834"/>
            <a:ext cx="60374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寻找、寻求。联想成语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求全责备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069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7943" y="117426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综合运用推断方法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推断只是推断，不是确定；推断不是万能的，它只是考场上一种重要的辅助手段。更为重要的是，推断方法往往不是单一使用的，而是要综合使用，这样推断的正确性就增大了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请解释下列句中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的意思，如是推断，请说明其推断方法。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吾读严子祺先之文，深叹其能矫然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俗也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6497" y="41202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566772" y="4765014"/>
            <a:ext cx="11244255" cy="1654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355" y="4770184"/>
            <a:ext cx="11272852" cy="15589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拔：超出。可以用语境推断法，也可用联想推断法：一可联想课文句子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天姥连天向天横，势拔五岳掩赤城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，二可联想成语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出类拔萃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74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3170" y="781678"/>
            <a:ext cx="11223676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汲桑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之破邺也，东海王越出次官渡以讨之，命晞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指传主苟晞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为前锋。桑素惮之，于城外为栅以自守。晞将至，桑众大震，弃栅宵遁，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城固守。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《晋书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苟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晞</a:t>
            </a:r>
            <a:r>
              <a:rPr lang="zh-CN" altLang="zh-CN" sz="2800" kern="100" dirty="0">
                <a:latin typeface="仿宋_GB2312"/>
                <a:ea typeface="华文细黑"/>
                <a:cs typeface="仿宋_GB2312"/>
              </a:rPr>
              <a:t>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2441" y="22218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81999" y="2956170"/>
            <a:ext cx="11244255" cy="2201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582" y="2869910"/>
            <a:ext cx="1127285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婴：环绕。可以用联想推断法，如《陈情表》中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夙婴疾病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；也可用语境推断法，汲桑先是城外为栅自守，接着弃栅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婴城固守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，推知是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环绕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城而守。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64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549474"/>
            <a:ext cx="11223676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三、关键虚词译到位：实义译出，虚义不译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高频虚词：只要出现，紧紧抓住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所谓高频虚词，是指在翻译中被设为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频率较高的虚词，主要有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四个。这类虚词只要在翻译句中出现，便要格外留心，紧紧抓住，确保翻译到位。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以。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的频率最高，在语境中主要考查其介词义，如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等义项。另外，其实词义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率领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也不可忽视。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95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117426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其。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在翻译中考查较多的是其指代词义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，活用为第一人称的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。另一重点是语气副词义，如表推测的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，表反问的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难道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，表期许的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，表婉商的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等。这些都需要语境及在句中的位置译出。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因。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在翻译中主要考查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趁机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等虚词义，另有实词义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沿袭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缘故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也不可忽视。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乃。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主要是考查在语境中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竟然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却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三个义项的辨析。尤其是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的语境区别是个难点。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上面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四个高频虚词的准确翻译主要靠对语意、语法、语境三个层面的把握实现。代入检验法也是一个不错的判断方法，不妨一用。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45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19599</Words>
  <Application>Microsoft Office PowerPoint</Application>
  <PresentationFormat>自定义</PresentationFormat>
  <Paragraphs>1087</Paragraphs>
  <Slides>154</Slides>
  <Notes>3</Notes>
  <HiddenSlides>16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154</vt:i4>
      </vt:variant>
    </vt:vector>
  </HeadingPairs>
  <TitlesOfParts>
    <vt:vector size="156" baseType="lpstr">
      <vt:lpstr>7_Office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3692</cp:revision>
  <dcterms:created xsi:type="dcterms:W3CDTF">2014-11-27T01:03:00Z</dcterms:created>
  <dcterms:modified xsi:type="dcterms:W3CDTF">2017-03-28T08:09:36Z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