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1633" r:id="rId2"/>
    <p:sldId id="1520" r:id="rId3"/>
    <p:sldId id="1296" r:id="rId4"/>
    <p:sldId id="1573" r:id="rId5"/>
    <p:sldId id="1638" r:id="rId6"/>
    <p:sldId id="1660" r:id="rId7"/>
    <p:sldId id="1791" r:id="rId8"/>
    <p:sldId id="1792" r:id="rId9"/>
    <p:sldId id="1793" r:id="rId10"/>
    <p:sldId id="1794" r:id="rId11"/>
    <p:sldId id="1795" r:id="rId12"/>
    <p:sldId id="1796" r:id="rId13"/>
    <p:sldId id="1797" r:id="rId14"/>
    <p:sldId id="1798" r:id="rId15"/>
    <p:sldId id="1799" r:id="rId16"/>
    <p:sldId id="1800" r:id="rId17"/>
    <p:sldId id="1801" r:id="rId18"/>
    <p:sldId id="1802" r:id="rId19"/>
    <p:sldId id="1588" r:id="rId20"/>
    <p:sldId id="1635" r:id="rId21"/>
    <p:sldId id="1589" r:id="rId22"/>
    <p:sldId id="1661" r:id="rId23"/>
    <p:sldId id="1662" r:id="rId24"/>
    <p:sldId id="1642" r:id="rId25"/>
    <p:sldId id="1803" r:id="rId26"/>
    <p:sldId id="1804" r:id="rId27"/>
    <p:sldId id="1805" r:id="rId28"/>
    <p:sldId id="1663" r:id="rId29"/>
    <p:sldId id="1806" r:id="rId30"/>
    <p:sldId id="1807" r:id="rId31"/>
    <p:sldId id="1808" r:id="rId32"/>
    <p:sldId id="1664" r:id="rId33"/>
    <p:sldId id="1667" r:id="rId34"/>
    <p:sldId id="1809" r:id="rId35"/>
    <p:sldId id="1634" r:id="rId36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6" autoAdjust="0"/>
    <p:restoredTop sz="97009" autoAdjust="0"/>
  </p:normalViewPr>
  <p:slideViewPr>
    <p:cSldViewPr>
      <p:cViewPr varScale="1">
        <p:scale>
          <a:sx n="81" d="100"/>
          <a:sy n="81" d="100"/>
        </p:scale>
        <p:origin x="-163" y="-8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" t="9643" r="-13" b="7466"/>
          <a:stretch/>
        </p:blipFill>
        <p:spPr>
          <a:xfrm>
            <a:off x="-74" y="0"/>
            <a:ext cx="12191999" cy="6859588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28" name="标题 2"/>
          <p:cNvSpPr txBox="1">
            <a:spLocks/>
          </p:cNvSpPr>
          <p:nvPr/>
        </p:nvSpPr>
        <p:spPr>
          <a:xfrm>
            <a:off x="3219652" y="4005858"/>
            <a:ext cx="8953101" cy="7045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微专题    文言翻译存在的三大问题及其对策</a:t>
            </a:r>
            <a:endParaRPr lang="zh-CN" altLang="zh-CN" sz="36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2" name="副标题 3"/>
          <p:cNvSpPr txBox="1">
            <a:spLocks/>
          </p:cNvSpPr>
          <p:nvPr/>
        </p:nvSpPr>
        <p:spPr>
          <a:xfrm>
            <a:off x="35486" y="3757579"/>
            <a:ext cx="1388472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30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第一章</a:t>
            </a:r>
            <a:endParaRPr lang="zh-CN" altLang="en-US" sz="3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348" y="-94855"/>
            <a:ext cx="11449272" cy="6874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漏译</a:t>
            </a:r>
            <a:endParaRPr lang="zh-CN" altLang="zh-CN" sz="2700" b="1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例：李府君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指文中人物李玉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为人忠实无他肠。</a:t>
            </a:r>
            <a:r>
              <a:rPr lang="zh-CN" altLang="zh-CN" sz="2700" u="sng" kern="100" dirty="0">
                <a:latin typeface="Times New Roman"/>
                <a:ea typeface="华文细黑"/>
                <a:cs typeface="Times New Roman"/>
              </a:rPr>
              <a:t>与人交，洞见底里，审取重诺，尤好面折人过。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选自归有光《李南楼行状》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考生译文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　李府君与别人交往，</a:t>
            </a:r>
            <a:r>
              <a:rPr lang="zh-CN" altLang="zh-CN" sz="2700" u="sng" kern="100" dirty="0">
                <a:latin typeface="Times New Roman"/>
                <a:ea typeface="华文细黑"/>
                <a:cs typeface="Times New Roman"/>
              </a:rPr>
              <a:t>能够观察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到别人的内心，</a:t>
            </a:r>
            <a:r>
              <a:rPr lang="zh-CN" altLang="zh-CN" sz="2700" u="sng" kern="100" dirty="0">
                <a:latin typeface="Times New Roman"/>
                <a:ea typeface="华文细黑"/>
                <a:cs typeface="Times New Roman"/>
              </a:rPr>
              <a:t>谨慎地选取朋友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，特别喜欢当面指出别人的过错。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　该译文有两处漏译：一是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洞见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，漏译了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洞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，这个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洞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是形容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的程度；二是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审取重诺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，漏译了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重诺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审取重诺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表明了李府君对待朋友的两种态度：审慎地择友，重视对朋友的承诺。这种漏译表面上看只是损害了原意，反映出的问题则是对语言缺少准确的理解。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另有一处错误见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脱离语境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部分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正确答案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238" y="5353710"/>
            <a:ext cx="11223676" cy="122005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人交往时，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别人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能够清楚地看到他的内心，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谨慎地选择朋友，重视承诺，特别喜欢当面指出别人的过错。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348" y="154027"/>
            <a:ext cx="1144927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硬译</a:t>
            </a:r>
            <a:endParaRPr lang="zh-CN" altLang="zh-CN" sz="10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陈子昂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尤善属文，雅有相如子云之风骨。初为诗，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幽人王适见而惊曰：此子必为文宗矣。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选自卢藏用《陈子昂别传》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考生译文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隐士王适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看到后吃惊地说：这个人一定会成为文章为世人所师法的人物啊。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幽人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是指王适的籍贯，该生想当然地把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幽人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理解为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隐士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了，这是不了解地名所致。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正确答案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238" y="4509914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幽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人王适看到后吃惊地说：这个人一定会成为文章为后世人所师法的人物啊。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348" y="117426"/>
            <a:ext cx="1144927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改变语气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则天将不利王室，越王贞于汝南举兵，不克，士庶坐死者六百余人，没官人五千余口。司刑使相次而至，逼促行刑。时狄仁杰检校刺史，哀其诖误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，止司刑使，停斩决，飞表奏。特敕配流丰州。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诸囚次于宁州，宁州耆老郊迎之，曰：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我狄使君活汝耶？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相携哭于碑侧，斋三日而后行。诸囚至丰州，复立碑纪德。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选自刘肃《大唐新语》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ɡ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uà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误：连累，牵累。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考生译文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众囚犯在宁州暂时停留，宁州老人们到郊外迎接他们，说：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是我们的狄使君使你们活下来的吗？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该生把表推测的语气译成了反问语气，从而改变了原意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76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580851"/>
            <a:ext cx="1144927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考生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译文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各个囚徒在宁州临时停留，宁州德高望重的老人到郊外迎接他们，说：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是我们的狄使君让你活下来的吧。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该句是个疑问句，译句本该带问号，结果，该生把问号变成了句号，进而把该句变成了陈述语气。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正确答案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464" y="3069754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众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囚犯在宁州临时停留，宁州有声望的老人到郊外迎接他们，说：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是我们的狄使君让你们活下来的吧？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9372" y="726608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二、脱离语境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硬译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例：庆历八年四月，抚州菜园僧可栖，寻城南五里之废地，即其处立寝庐、讲堂、重门、斋庖之房、栖客之舍，而合其徒入而居之。独殿之役最大，自度其力不能为，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乃使其徒持簿乞民间，有得辄记之，微细无不受。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浸渐积累，期月而用以足，役以既。自可栖之来居至于此，盖十年矣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选自曾巩《菜园院佛殿记》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94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549474"/>
            <a:ext cx="1144927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考生译文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可栖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于是让他的徒弟拿着簿册到民间</a:t>
            </a:r>
            <a:r>
              <a:rPr lang="zh-CN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乞讨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，有</a:t>
            </a:r>
            <a:r>
              <a:rPr lang="zh-CN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收获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就记下来，再微小的财物没有不接受的。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乞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乞讨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意，但这里根据佛徒的身份，译为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化缘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较得体；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得到、收获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意，但这里如直译就显得生硬，结合语境，译为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捐助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最贴切。有些词语的义项是可以根据语境适当变通的，不可硬译。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</a:p>
        </p:txBody>
      </p:sp>
      <p:sp>
        <p:nvSpPr>
          <p:cNvPr id="12" name="矩形 11"/>
          <p:cNvSpPr/>
          <p:nvPr/>
        </p:nvSpPr>
        <p:spPr>
          <a:xfrm>
            <a:off x="502708" y="4328881"/>
            <a:ext cx="1100252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于是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让他的门徒拿着簿册到民间化缘，一有捐助就登记在上面，再小的施舍也没有不接受的。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6233" y="724867"/>
            <a:ext cx="10893589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乱译</a:t>
            </a:r>
            <a:endParaRPr lang="zh-CN" altLang="zh-CN" sz="1050" b="1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有些考生不顾文章的前后联系，脱离原文，就句译句，这容易导致上下文内容不关联，甚至冲突、张冠李戴、无中生有等。例如前面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漏译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之例，考生把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洞见底里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能够观察到别人的内心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，与上句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为人忠实无他肠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相矛盾，应是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别人洞见李府君的底里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，这就是不顾语境乱译一通。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54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261442"/>
            <a:ext cx="1144927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三、不合规范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只要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是表达，就必须合乎语法规范。不少考生的译句都是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的，或者是明显的病句，或者是文白夹杂，违反了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的翻译要求。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贺贲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具言其子仁杰可用状，即召入宿卫。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其军帅怒贲不先白己而专献金，下贲狱。世祖闻之，大怒，执帅将杀之，以勋旧而止。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仁杰从世祖，南征云南，北征乃颜，皆助劳绩。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选自《元史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贺仁杰传》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考生译文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贺贲的主帅对他事先不禀告自己就擅自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向世祖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献金感到愤怒，就把贺贲关进监狱。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世祖闻之，吹胡子瞪眼，执住了主帅将要杀他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是有功的老臣而作罢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37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580851"/>
            <a:ext cx="114492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这段译文的不规范处表现在两个方面：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文白夹杂，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等文言词语没有译出，根据语境，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听说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逮捕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风格不一致，整体上看是严肃的书面语，而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吹胡子瞪眼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显然是口头用语。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正确答案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464" y="3041179"/>
            <a:ext cx="11223676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贺贲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的主帅对他事先不禀告自己就擅自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向世祖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献金感到愤怒，把贺贲关进监狱。世祖听说这事，非常愤怒，逮捕了主帅并将要杀他，因为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是有功的老臣而作罢。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70" y="5904700"/>
            <a:ext cx="3066035" cy="950897"/>
          </a:xfrm>
          <a:prstGeom prst="rect">
            <a:avLst/>
          </a:prstGeom>
        </p:spPr>
      </p:pic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85678" y="2781722"/>
            <a:ext cx="92913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对策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：养成良好习惯，强化语境意识</a:t>
            </a:r>
          </a:p>
        </p:txBody>
      </p:sp>
    </p:spTree>
    <p:extLst>
      <p:ext uri="{BB962C8B-B14F-4D97-AF65-F5344CB8AC3E}">
        <p14:creationId xmlns:p14="http://schemas.microsoft.com/office/powerpoint/2010/main" val="31086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590" y="1197546"/>
            <a:ext cx="10893589" cy="3430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8826" y="1274246"/>
            <a:ext cx="10678943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专题微语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翻译是考生文言素养的综合表现。抓住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准确翻译，是翻译工作的根本要求。然而，我们在努力保证符合要求的同时，还存在着这样或那样的问题。下面我们把考生翻译过程中普遍存在的问题集中起来，认真思考，探求解决之法，以期让我们的翻译臻于完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820746"/>
            <a:ext cx="11521280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直译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，就是严格按照原文的词句进行翻译，有一词一句就译一词一句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个别失去实在意义的虚词除外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，而且词句的次第也不能更改，这是达到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翻译要求的主渠道。这样翻译，虽然避免了漏译，但也容易出现硬译、误译的现象。对此，要辅之以意译，灵活处理：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专有名词及个别与现代汉语语意相同的文字可以保留不译，不可强行翻译。如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等词，何时不译，何时要拆开译，要根据语境分清。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个别同义复词不必重复翻译，与现代汉语同形而异义的词语要拆开翻译。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对可以删去不译的词语要格外慎重。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5917" y="140097"/>
            <a:ext cx="11335913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spc="-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一、坚持</a:t>
            </a:r>
            <a:r>
              <a:rPr lang="zh-CN" altLang="en-US" sz="2800" b="1" kern="100" spc="-1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b="1" kern="100" spc="-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字字落实、一一对应</a:t>
            </a:r>
            <a:r>
              <a:rPr lang="zh-CN" altLang="en-US" sz="2800" b="1" kern="100" spc="-1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b="1" kern="100" spc="-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的直译习惯，灵活处理不能直译的词语</a:t>
            </a:r>
          </a:p>
        </p:txBody>
      </p:sp>
    </p:spTree>
    <p:extLst>
      <p:ext uri="{BB962C8B-B14F-4D97-AF65-F5344CB8AC3E}">
        <p14:creationId xmlns:p14="http://schemas.microsoft.com/office/powerpoint/2010/main" val="179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5027" y="117426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孤始举孝廉，年少，自以本非岩穴知名之士，恐为海内人之所见凡愚，欲为一郡守，好作政教，以建立名誉，使世士明知之。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故在济南，始除残去秽，平心选举，违忤诸常侍。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以为强豪所忿，恐致家祸，故以病还。后征为都尉，迁典军校尉，意遂更欲为国家讨贼立功。后领兖州，破降黄巾三十万众。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身为宰相，人臣之贵已极，意望已过矣。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然欲孤便尔委捐所典兵众，以还执事，归就武平侯国，实不可也。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何者？诚恐己离兵为人所祸也。既为子孙计，又己败则国家倾危，是以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不得慕虚名而处实祸，此所不得为也。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然封兼四县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05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282" y="136280"/>
            <a:ext cx="1122367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食户三万，何德堪之！江湖未静，不可让位；至于邑土，可得而辞。今上还阳夏、柘、苦三县户二万，但食武平万户，且以分损谤议，少减孤之责也。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选自曹操《让县自明本志令》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故在济南，始除残去秽，平心选举，违忤诸常侍。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0430" y="2617032"/>
            <a:ext cx="1095649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我在济南任国相时，开始革除弊政，公正地选拔、推荐官吏，触犯了朝廷的那些权贵。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9502" y="22480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472563" y="4124153"/>
            <a:ext cx="11162246" cy="261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717" y="4044331"/>
            <a:ext cx="11112550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济南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是地名，可以不译；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是互文，可以合译；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是古今同形异义词，须拆成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推荐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两个意思；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违忤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是同义复词，可以合译；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是官名，代指皇帝身边的人，朝廷中的人。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9049" y="22480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7180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8" grpId="1" animBg="1"/>
      <p:bldP spid="9" grpId="0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549474"/>
            <a:ext cx="1122367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然欲孤便尔委捐所典兵众，以还执事，归就武平侯国，实不可也。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059" y="1125538"/>
            <a:ext cx="1106605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但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要我就此轻易地放弃所统率的军队，把军权交还朝廷，回到武平侯的封地任职，这实在是不行的啊。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884" y="2789637"/>
            <a:ext cx="11162246" cy="2833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017" y="2781722"/>
            <a:ext cx="11112550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是助词，相当于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是同义复词，可合译为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放弃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执事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是敬辞，不可硬译，可代指朝廷；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武平侯国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武平侯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是专用名词，不译，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指封国、封地；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是句末助词，可不译。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10165930" y="6405463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7907" y="200848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27454" y="200848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20738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8" grpId="1" animBg="1"/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405458"/>
            <a:ext cx="11112550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被举为孝廉时，年纪很轻，自以为不是那种隐居深山而有名望的人士，恐怕被天下人看作是平庸无能之辈，所以想当一个郡的太守，把政治和教化搞好来建立自己的名誉，让世上的人都清楚地了解我。所以我在济南任国相时，开始革除弊政，公正地选拔、推荐官吏，触犯了朝廷的那些权贵。因而为豪强权贵所恨，我恐怕给家族招来灾祸，所以托病还乡了。后来我被征召做了都尉，又调任典军校尉，心里就又想为国家讨贼立功了。后来我担任兖州刺史，击败了黄巾农民军，收编了三十万人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自己当上了宰相，作为一个臣子已经显贵到极点，已经超过我原来的愿望了。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但要我就此轻易地放弃所统率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18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737187"/>
            <a:ext cx="11112550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军队，把军权交还朝廷，回到武平侯的封地任职，这实在是不行的啊。为什么呢？实在是怕放弃了兵权会遭到别人的谋害。这既是为子孙打算，也是考虑到自己垮台，国家将有颠覆的危险。因此不能贪图虚名而使自己遭受实际的祸害，这是不能干的啊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而我的封地占有四个县，享受三万户的赋税，我有什么功德配得上它呢！现在天下还未安定，我不能让位；至于封地，可以辞退一些。现在我把阳夏、柘、苦三县的两万户赋税交还给朝廷，只享受武平县的一万户，姑且以此来减少诽谤和议论，稍稍减少别人对我的指责吧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882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7719" y="1053530"/>
            <a:ext cx="10962103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考生翻译存在的最大问题，不是硬译、漏译，而是误译、乱译。问题产生的根本原因是考生缺少强烈的语境意识。多数情况下，译句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答题纸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是分开的，考生翻译时只盯着这个句子想，即使明知翻译不通也还是硬译，就是不知道把这个句子代入原文中去读、去思考！这可是一种严重的坏习惯。因此，必须改掉这个坏习惯，强化语境意识，真正做到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字回到词中、词回到句中、句回到段中、段回到篇中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595" y="405458"/>
            <a:ext cx="11002525" cy="6933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spc="-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二、必须强化翻译的语境意识</a:t>
            </a:r>
          </a:p>
        </p:txBody>
      </p:sp>
    </p:spTree>
    <p:extLst>
      <p:ext uri="{BB962C8B-B14F-4D97-AF65-F5344CB8AC3E}">
        <p14:creationId xmlns:p14="http://schemas.microsoft.com/office/powerpoint/2010/main" val="21945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6925" y="909514"/>
            <a:ext cx="1096210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语境，即言语环境，分为内部语境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上下文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和外部语境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社会背景、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识积累、情理事理等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。文言文中所说的语境主要指内部语境，主要是文段语境和句子语境，很少涉及如现代文阅读中的全篇语境。强化语境意识，首先强化的是句内语境意识：关注句子内部词语的搭配，关注句子结构特点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尤其是有无对称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。其次强化段落的语境意识，如该段的大致内容、陈述对象、人物间的对话关系等；如是议论性段落，注意区分观点与材料、段内层次等。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63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50301" y="440317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宋体"/>
                <a:ea typeface="微软雅黑"/>
                <a:cs typeface="Times New Roman"/>
              </a:rPr>
              <a:t>边练边悟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堪字子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稺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，河南缑氏人也。明经学，有志操，清白贞正，爱士大夫，然一毫未尝取于人，以节介气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勇自行。王莽末，兵革并起，宗族老弱在营保间，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堪尝力战陷敌，无所回避，数被创刃，宗族赖之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，郡中咸服其义勇。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选自《后汉书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儒林列传下》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598" y="4219724"/>
            <a:ext cx="1089359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孙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堪曾经全力迎战而攻入敌阵，他全然不逃避，多次受伤，宗族的人都依靠他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脱险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20806" y="381412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9510353" y="381412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7276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84384" y="112856"/>
            <a:ext cx="11615478" cy="6682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7925" y="127235"/>
            <a:ext cx="11335913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陷敌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无所回避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是翻译的难点所在，学生很容易将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陷敌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误译为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陷入敌人的包围中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无所回避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误译为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没有地方躲避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，这些错误的出现缘于学生对孙堪身份及性格特点的忽视。文段一开始就介绍了孙堪有学问、有志操、有勇气的儒者形象，尤其从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以节介气勇自行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及后文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郡中咸服其义勇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的结果看，这是一个英勇无畏而得以为人所认可的勇者形象。因此，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陷敌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攻入敌阵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无所回避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没有什么逃避的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全然不逃避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。这里的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冲锋陷阵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同义，表示主动攻入，而不是被动沦陷。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本是课内积累的复音虚词，如《鸿门宴》中的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财物无所取，妇女无所幸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，学生如果能充分关注语境，便能将脑海中这休眠的文言知识唤醒，做到学以致用。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14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381984" y="2469687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2385898" y="1946467"/>
            <a:ext cx="536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存在的三大问题的具体表现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1984" y="3501764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2385898" y="2978582"/>
            <a:ext cx="644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对策：养成良好习惯，强化语境意识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549474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太古之人，或巢于木，或处于穴。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木处而颠，土处而病也。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圣人为屋以居，冀免乎二者之患而已矣，初未尝有后世华侈之饰也。孟祥读书学古，结茅为屋，不事华侈，其古者与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5963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选自明代杜琼《雪屋记》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1887" y="4345994"/>
            <a:ext cx="765776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在树上居住会跌落，在洞穴里居住会生病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465" y="328577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703012" y="328577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2071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7123" y="499550"/>
            <a:ext cx="11273868" cy="5522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017" y="477466"/>
            <a:ext cx="11112550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是活用词。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是翻译难点，学生可能会误译为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癫狂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颠簸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，而正解当为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跌落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。依据前文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巢于木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的提示，这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木处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便是在树上住，既是在高处，就有跌落的危险。学生译为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癫狂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可能是由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推测出来的，但这不符合事理逻辑，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住在高处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人精神疯癫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无法建立因果联系。学生译为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颠簸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摇晃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在树上住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有一点点联系，但依然不合理，因为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圣人为屋以居，冀免乎二者之患而已矣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，句中的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灾祸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颠簸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不足以成为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灾祸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跌落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才是让人们害怕的事。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21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7720" y="968687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检查译后句子是否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，可代入原文检验一下，看是否合乎文理、事理、情理等。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720" y="252015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三、必须养成译后检查的习惯</a:t>
            </a:r>
            <a:endParaRPr lang="zh-CN" altLang="zh-CN" sz="1050" b="1" kern="100" dirty="0">
              <a:solidFill>
                <a:srgbClr val="0000FF"/>
              </a:solidFill>
              <a:effectLst/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292" y="2365433"/>
            <a:ext cx="11459554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宋体"/>
                <a:ea typeface="微软雅黑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下面的译文均有语法问题，请改正。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指传主陆羽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嗜茶，造妙理，著《茶经》三卷，言茶之原、之法、之具，时号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茶仙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，天下益知饮茶矣。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鬻茶家以瓷陶羽形，祀为神，买十茶器，得一鸿渐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陆羽的字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975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837506"/>
            <a:ext cx="1122367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译文：卖茶的人用瓷土陶制出陆羽的塑像，当成神供奉，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顾客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买十件茶器，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店家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就送给一个陆羽。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改正：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059" y="2006821"/>
            <a:ext cx="11066055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卖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茶的人用瓷土陶制出陆羽的塑像，当成神供奉，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顾客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买十件茶器，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店家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就送给一个陆羽的塑像。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6470" y="167198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矩形 9"/>
          <p:cNvSpPr/>
          <p:nvPr/>
        </p:nvSpPr>
        <p:spPr>
          <a:xfrm>
            <a:off x="583884" y="3545009"/>
            <a:ext cx="11162246" cy="820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017" y="3583482"/>
            <a:ext cx="111125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送给一个陆羽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，表意不合逻辑。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6017" y="167198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70796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1" grpId="0"/>
      <p:bldP spid="1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837506"/>
            <a:ext cx="1122367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会郭后废，范仲淹争之，贬知睦州。公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指传主富弼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上言，朝廷一举而获二过，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纵不能复后，宜还仲淹，以来忠言。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译文：纵然不能恢复郭后，应该让范仲淹回来，用来进谏忠言。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改正：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</a:p>
        </p:txBody>
      </p:sp>
      <p:sp>
        <p:nvSpPr>
          <p:cNvPr id="7" name="矩形 6"/>
          <p:cNvSpPr/>
          <p:nvPr/>
        </p:nvSpPr>
        <p:spPr>
          <a:xfrm>
            <a:off x="1524794" y="2637706"/>
            <a:ext cx="1011813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纵然不能恢复郭后的身份，也应该让范仲淹回来，用来招纳忠言。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4782" y="167198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矩形 9"/>
          <p:cNvSpPr/>
          <p:nvPr/>
        </p:nvSpPr>
        <p:spPr>
          <a:xfrm>
            <a:off x="583884" y="3534912"/>
            <a:ext cx="11162246" cy="1492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017" y="3536793"/>
            <a:ext cx="1111255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恢复郭后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，动宾搭配不当。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进谏忠言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，是指让范仲淹回来进谏忠言，还是指召回范仲淹这一举动可以招纳忠言，不明确。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329" y="167198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pic>
        <p:nvPicPr>
          <p:cNvPr id="8" name="图片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440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1" grpId="0"/>
      <p:bldP spid="1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" t="9643" r="-13" b="7466"/>
          <a:stretch/>
        </p:blipFill>
        <p:spPr>
          <a:xfrm>
            <a:off x="-74" y="0"/>
            <a:ext cx="12191999" cy="685958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0248" y="3707638"/>
            <a:ext cx="12192000" cy="1375395"/>
            <a:chOff x="-1524000" y="2705990"/>
            <a:chExt cx="12192000" cy="137539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005856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2825216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9502" y="2853730"/>
            <a:ext cx="71112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存在的三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大问题的具体表现</a:t>
            </a:r>
          </a:p>
        </p:txBody>
      </p:sp>
    </p:spTree>
    <p:extLst>
      <p:ext uri="{BB962C8B-B14F-4D97-AF65-F5344CB8AC3E}">
        <p14:creationId xmlns:p14="http://schemas.microsoft.com/office/powerpoint/2010/main" val="24782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925" y="621482"/>
            <a:ext cx="11335913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误译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例：富公为人，温良宽厚，泛与人语，若无所异同者。宰相自唐以来谓之礼绝：百僚见者，无长幼皆拜，宰相平立，少垂手扶之；送客未尝下阶；客坐稍久，则吏从旁唱，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宰相尊重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，客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踧踖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起退。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及公为相，虽微官及布衣谒见，皆与之抗礼，引坐语从容。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送之及门，视其上马乃还。自是群公稍稍效之，自公始也。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自致仕归西都十馀年，常深居不出；晚年宾客请见者亦多，谢以疾。所亲问其故，公曰：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凡待人，无贵贱贤愚，礼貌当如一。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吾累世居洛，亲旧盖以千百数，若有见有不见，是非均一之道。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若人人见之，吾衰疾不能堪也。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士大夫亦知其心，无怨也。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节选自《富弼》等史料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720" y="92553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一、损害原意</a:t>
            </a:r>
            <a:endParaRPr lang="zh-CN" altLang="zh-CN" sz="1050" b="1" kern="100" dirty="0">
              <a:solidFill>
                <a:srgbClr val="0000FF"/>
              </a:solidFill>
              <a:effectLst/>
              <a:latin typeface="+mj-ea"/>
              <a:ea typeface="+mj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615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6146" y="512325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及公为相，虽微官及布衣谒见，皆与之抗礼，引坐语从容。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考生译文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等到富公做了宰相，即使小官和平民求见，他都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以礼相待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他们入座，话语平和从容。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该译文误译两处：一是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抗礼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以礼相待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，实际上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抗礼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对等的礼节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，成语有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分庭抗礼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；二是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字体现不了富公的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，应译为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延请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正确答案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647" y="4221882"/>
            <a:ext cx="10893589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等到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富弼做宰相，即使是小官或平民拜见他，都和他行对等的礼节，延请就坐，说话和颜悦色。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6146" y="512325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吾累世居洛，亲旧盖以千百数，若有见有不见，是非均一之道。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考生译文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我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长期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居住在洛阳，亲朋大概用千百计算，如果有的人见有的人不见，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不平等的做法。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该译文误译两处：一是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累世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想当然地译为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，严重损害原意；二是将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等同于今天的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，是典型的以今律古。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正确答案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209" y="3645818"/>
            <a:ext cx="1089358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家许多代人居住在洛阳，亲戚故旧大概成百上千，如果有的见有的不见，这不是同等对待的做法。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7554220" y="6219252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94606" y="649571"/>
            <a:ext cx="10785732" cy="530050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富弼为人宽厚，温和善良，通常与他人交谈，好像没有执于己见的。宰相，自唐朝以来可说是礼遇最高：百官来拜见的，无论老少都要行礼，宰相直立，稍微伸手扶一下来客；送客不用下台阶；客人坐得稍久了，侍吏就从旁边大声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宰相尊重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，客人就恭敬不安地起身离去。等到富弼做宰相，即使是小官或平民拜见他，都和他行对等的礼节，延请就坐，说话和颜悦色。送客人到门口，看到客人上马才回去。自此众官员渐渐学习富弼，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礼待下属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从富弼开始啊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88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2082" y="712063"/>
            <a:ext cx="10785732" cy="47339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自从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辞去官职回到西都十多年了，常深居不出门；晚年请求拜见的宾客也多起来，他都以病为理由，辞谢不见。亲近的人问他什么缘故，富弼说：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凡对待他人，无论富贵贫贱贤达愚钝，都应一样地以礼相待。我家许多代人居住在洛阳，亲戚故旧大概成百上千，如果有的见有的不见，这不是同等对待的做法。如果每个人来了都接见，我年老体衰又有病不能承受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士大夫们也都知道他的用意，没有怨言。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42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3880</Words>
  <Application>Microsoft Office PowerPoint</Application>
  <PresentationFormat>自定义</PresentationFormat>
  <Paragraphs>137</Paragraphs>
  <Slides>35</Slides>
  <Notes>0</Notes>
  <HiddenSlides>6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3647</cp:revision>
  <dcterms:created xsi:type="dcterms:W3CDTF">2014-11-27T01:03:00Z</dcterms:created>
  <dcterms:modified xsi:type="dcterms:W3CDTF">2017-03-24T08:25:58Z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