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1633" r:id="rId2"/>
    <p:sldId id="1296" r:id="rId3"/>
    <p:sldId id="1573" r:id="rId4"/>
    <p:sldId id="1574" r:id="rId5"/>
    <p:sldId id="1782" r:id="rId6"/>
    <p:sldId id="1781" r:id="rId7"/>
    <p:sldId id="1783" r:id="rId8"/>
    <p:sldId id="1667" r:id="rId9"/>
    <p:sldId id="1784" r:id="rId10"/>
    <p:sldId id="1785" r:id="rId11"/>
    <p:sldId id="1786" r:id="rId12"/>
    <p:sldId id="1787" r:id="rId13"/>
    <p:sldId id="1788" r:id="rId14"/>
    <p:sldId id="1789" r:id="rId15"/>
    <p:sldId id="1790" r:id="rId16"/>
    <p:sldId id="1588" r:id="rId17"/>
    <p:sldId id="1589" r:id="rId18"/>
    <p:sldId id="1751" r:id="rId19"/>
    <p:sldId id="1665" r:id="rId20"/>
    <p:sldId id="1590" r:id="rId21"/>
    <p:sldId id="1791" r:id="rId22"/>
    <p:sldId id="1591" r:id="rId23"/>
    <p:sldId id="1666" r:id="rId24"/>
    <p:sldId id="1752" r:id="rId25"/>
    <p:sldId id="1753" r:id="rId26"/>
    <p:sldId id="1634" r:id="rId27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8357" autoAdjust="0"/>
  </p:normalViewPr>
  <p:slideViewPr>
    <p:cSldViewPr>
      <p:cViewPr varScale="1">
        <p:scale>
          <a:sx n="82" d="100"/>
          <a:sy n="82" d="100"/>
        </p:scale>
        <p:origin x="-130" y="-91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58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大一轮 英语 改版1.10\图片\新建文件夹1.22\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2"/>
          <a:stretch/>
        </p:blipFill>
        <p:spPr bwMode="auto">
          <a:xfrm>
            <a:off x="406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28" name="标题 2"/>
          <p:cNvSpPr txBox="1">
            <a:spLocks/>
          </p:cNvSpPr>
          <p:nvPr/>
        </p:nvSpPr>
        <p:spPr>
          <a:xfrm>
            <a:off x="3286894" y="3967966"/>
            <a:ext cx="8928992" cy="82977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第三章    名句名篇的识记与默写</a:t>
            </a:r>
            <a:endParaRPr lang="en-US" altLang="zh-CN" sz="36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</p:txBody>
      </p:sp>
      <p:sp>
        <p:nvSpPr>
          <p:cNvPr id="12" name="副标题 3"/>
          <p:cNvSpPr txBox="1">
            <a:spLocks/>
          </p:cNvSpPr>
          <p:nvPr/>
        </p:nvSpPr>
        <p:spPr>
          <a:xfrm>
            <a:off x="111969" y="3757579"/>
            <a:ext cx="1374725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古诗文阅读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1608" y="104551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鱼我所欲也》中表示，生是我希望得到的，义也是我希望得到的，但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李白《蜀道难》中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两句，以感叹的方式收束对蜀道凶险的描写，转入后文对人事的关注。</a:t>
            </a:r>
            <a:endParaRPr lang="zh-CN" altLang="zh-CN" sz="1050" kern="100" spc="-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杜牧《阿房宫赋》中以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描写阿房宫宫人的美丽，她们伫立远眺，盼望皇帝临幸。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0818" y="1270487"/>
            <a:ext cx="250138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二者不可得兼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2673" y="1269554"/>
            <a:ext cx="313666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舍生而取义者也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8982" y="2556173"/>
            <a:ext cx="2206724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其险也如此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0363" y="2546648"/>
            <a:ext cx="4195323" cy="6571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嗟尔远道之人胡为乎来哉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366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297185" y="2128317"/>
            <a:ext cx="11408641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904" y="2034986"/>
            <a:ext cx="11223676" cy="7263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本题考查根据语境的要求默写常见的名句名篇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的顺序。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068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655046" y="4495056"/>
            <a:ext cx="187543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一肌一容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5246" y="4485531"/>
            <a:ext cx="1700426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尽态极妍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904" y="4115966"/>
            <a:ext cx="10344769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904" y="3996371"/>
            <a:ext cx="11223676" cy="6545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嗟尔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胡为乎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1912" y="6047807"/>
            <a:ext cx="10344769" cy="569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1912" y="5893383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5063" y="350495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46425" y="350495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3673" y="54174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8375" y="54174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6745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1608" y="536599"/>
            <a:ext cx="11563765" cy="48628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8.(2016·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《荀子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劝学》指出，蚯蚓虽然身体柔弱，却能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，是用心专一的缘故。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spc="1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spc="15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spc="150" dirty="0">
                <a:latin typeface="Times New Roman"/>
                <a:ea typeface="华文细黑"/>
                <a:cs typeface="Times New Roman"/>
              </a:rPr>
              <a:t>在《出师表》</a:t>
            </a:r>
            <a:r>
              <a:rPr lang="zh-CN" altLang="zh-CN" sz="2800" kern="100" spc="150" dirty="0" smtClean="0">
                <a:latin typeface="Times New Roman"/>
                <a:ea typeface="华文细黑"/>
                <a:cs typeface="Times New Roman"/>
              </a:rPr>
              <a:t>开头</a:t>
            </a:r>
            <a:r>
              <a:rPr lang="zh-CN" altLang="en-US" sz="2800" kern="100" spc="15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spc="150" dirty="0" smtClean="0">
                <a:latin typeface="Times New Roman"/>
                <a:ea typeface="华文细黑"/>
                <a:cs typeface="Times New Roman"/>
              </a:rPr>
              <a:t>诸葛亮</a:t>
            </a:r>
            <a:r>
              <a:rPr lang="zh-CN" altLang="zh-CN" sz="2800" kern="100" spc="150" dirty="0">
                <a:latin typeface="Times New Roman"/>
                <a:ea typeface="华文细黑"/>
                <a:cs typeface="Times New Roman"/>
              </a:rPr>
              <a:t>向后主指出，先帝刘备过早</a:t>
            </a:r>
            <a:r>
              <a:rPr lang="zh-CN" altLang="zh-CN" sz="2800" kern="100" spc="150" dirty="0" smtClean="0">
                <a:latin typeface="Times New Roman"/>
                <a:ea typeface="华文细黑"/>
                <a:cs typeface="Times New Roman"/>
              </a:rPr>
              <a:t>去世</a:t>
            </a:r>
            <a:r>
              <a:rPr lang="zh-CN" altLang="en-US" sz="2800" kern="100" spc="15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spc="15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spc="15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spc="15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，正是危急存亡之时。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21538" y="1144588"/>
            <a:ext cx="170848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上食埃土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59813" y="1144588"/>
            <a:ext cx="177056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下饮黄泉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282" y="4062632"/>
            <a:ext cx="2206724" cy="55397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今天下三分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17522" y="4062632"/>
            <a:ext cx="1747051" cy="55397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益州疲弊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6826" y="21040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297185" y="2731037"/>
            <a:ext cx="11408641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904" y="2637706"/>
            <a:ext cx="11223676" cy="7263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本题考查默写常见的名句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名篇。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1528" y="210403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6" name="矩形 15"/>
          <p:cNvSpPr/>
          <p:nvPr/>
        </p:nvSpPr>
        <p:spPr>
          <a:xfrm>
            <a:off x="309904" y="4916138"/>
            <a:ext cx="11395922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904" y="4863512"/>
            <a:ext cx="11223676" cy="6545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8991" y="419226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10353" y="419226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4420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6" grpId="0" animBg="1"/>
      <p:bldP spid="16" grpId="1" animBg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4" y="-45640"/>
            <a:ext cx="11335913" cy="193281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在《永遇乐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千古江山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》中，辛弃疾回顾了元嘉年间的那次北伐，宋文帝刘义隆本希望能够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，但由于行事草率，最终却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7840" y="399283"/>
            <a:ext cx="187543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封狼居胥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6016" y="975347"/>
            <a:ext cx="243288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赢得仓皇北顾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4592" y="1901157"/>
            <a:ext cx="11379246" cy="1797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1912" y="1802185"/>
            <a:ext cx="11223676" cy="186099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狼居胥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是古山名，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字易错；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字易错，注意是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输赢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仓皇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易错；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回头看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之意，理解了意思就不容易写错了。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6974" y="130577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1676" y="130577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4" name="矩形 23"/>
          <p:cNvSpPr/>
          <p:nvPr/>
        </p:nvSpPr>
        <p:spPr>
          <a:xfrm>
            <a:off x="391621" y="3664868"/>
            <a:ext cx="11335913" cy="186176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9.(2016·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全国丙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《左传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曹刿论战》中记载，鲁庄公十年，齐国入侵。曹刿求见国君献策，但他的乡人质疑道：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7094" y="4730616"/>
            <a:ext cx="2062982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肉食者谋之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91350" y="4711080"/>
            <a:ext cx="180020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又何间焉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679" y="5601215"/>
            <a:ext cx="11379246" cy="1161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7999" y="5451380"/>
            <a:ext cx="11223676" cy="125775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本题考查结合语境默写常见的名句名篇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无生僻难写字，关键是要理解语境，确定要默写的句子。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03803" y="501930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78505" y="501930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42874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8" grpId="0" animBg="1"/>
      <p:bldP spid="18" grpId="1" animBg="1"/>
      <p:bldP spid="19" grpId="0"/>
      <p:bldP spid="19" grpId="1"/>
      <p:bldP spid="25" grpId="0"/>
      <p:bldP spid="25" grpId="1"/>
      <p:bldP spid="26" grpId="0"/>
      <p:bldP spid="26" grpId="1"/>
      <p:bldP spid="27" grpId="0" animBg="1"/>
      <p:bldP spid="27" grpId="1" animBg="1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1608" y="320575"/>
            <a:ext cx="11563765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严格地说，浔阳并非绝对没有音乐，只是声音单调繁杂，实在难以入耳。白居易《琵琶行》中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两句表达了这样的意思。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在《赤壁赋》的开头，苏轼写自己与朋友泛舟赤壁之下，朗诵《诗经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陈风》中的《月出》篇，即文中所谓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9062" y="837506"/>
            <a:ext cx="2751526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岂无山歌与村笛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83073" y="847964"/>
            <a:ext cx="313666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呕哑嘲哳难为听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48186" y="4071951"/>
            <a:ext cx="220672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诵明月之诗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54910" y="4060137"/>
            <a:ext cx="215286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歌窈窕之章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4926" y="17630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297185" y="2401978"/>
            <a:ext cx="11408641" cy="1154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904" y="2251010"/>
            <a:ext cx="11223676" cy="125775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题只要理解了前一句话的意思，就能确定要默写的句子。需要注意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呕哑嘲哳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的写法。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9628" y="17630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6" name="矩形 15"/>
          <p:cNvSpPr/>
          <p:nvPr/>
        </p:nvSpPr>
        <p:spPr>
          <a:xfrm>
            <a:off x="309904" y="5708226"/>
            <a:ext cx="10344769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904" y="5588631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题需要注意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窈窕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的写法。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574" y="4941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7936" y="494196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1701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6" grpId="0" animBg="1"/>
      <p:bldP spid="16" grpId="1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1230026"/>
            <a:ext cx="1144927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课标卷在名句名篇默写考查方面有何特点？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 rot="1947776">
            <a:off x="165500" y="401708"/>
            <a:ext cx="1575646" cy="852136"/>
            <a:chOff x="-19367" y="0"/>
            <a:chExt cx="427964" cy="504056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 rot="19665152">
              <a:off x="0" y="0"/>
              <a:ext cx="408597" cy="504056"/>
              <a:chOff x="0" y="0"/>
              <a:chExt cx="423990" cy="504056"/>
            </a:xfrm>
          </p:grpSpPr>
          <p:sp>
            <p:nvSpPr>
              <p:cNvPr id="10" name="圆角矩形 22"/>
              <p:cNvSpPr>
                <a:spLocks noChangeArrowheads="1"/>
              </p:cNvSpPr>
              <p:nvPr/>
            </p:nvSpPr>
            <p:spPr bwMode="auto">
              <a:xfrm>
                <a:off x="1" y="0"/>
                <a:ext cx="423989" cy="504056"/>
              </a:xfrm>
              <a:prstGeom prst="roundRect">
                <a:avLst>
                  <a:gd name="adj" fmla="val 7259"/>
                </a:avLst>
              </a:prstGeom>
              <a:solidFill>
                <a:srgbClr val="00B0F0"/>
              </a:solidFill>
              <a:ln w="6350" cap="flat" cmpd="sng">
                <a:solidFill>
                  <a:srgbClr val="7F7F7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1" name="圆角矩形 23"/>
              <p:cNvSpPr>
                <a:spLocks noChangeArrowheads="1"/>
              </p:cNvSpPr>
              <p:nvPr/>
            </p:nvSpPr>
            <p:spPr bwMode="auto">
              <a:xfrm>
                <a:off x="0" y="377069"/>
                <a:ext cx="423989" cy="126987"/>
              </a:xfrm>
              <a:prstGeom prst="roundRect">
                <a:avLst>
                  <a:gd name="adj" fmla="val 7259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395E8A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40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9" name="TextBox 25"/>
            <p:cNvSpPr>
              <a:spLocks noChangeArrowheads="1"/>
            </p:cNvSpPr>
            <p:nvPr/>
          </p:nvSpPr>
          <p:spPr bwMode="auto">
            <a:xfrm rot="19641341">
              <a:off x="-19367" y="73884"/>
              <a:ext cx="412405" cy="29129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真题启示</a:t>
              </a:r>
              <a:endParaRPr lang="zh-CN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34566" y="1998996"/>
            <a:ext cx="11449272" cy="4671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范围稳定：只考《考试说明》规定的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篇，不涉及课外名句。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重点突出：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突出先秦、唐宋时期的作品；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突出孔子、苏轼、李白、杜甫等名家名句；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突出对关键字的考查，如同音字、通假字、倒序字、疑难字。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题型稳定而又富于变化：稳定的是三句六空，或一诗两文，或两文一诗，初、高中比例是初一高二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初中一篇，高中两篇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；变化的是题型由单纯式填空题变为情境式填空题。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0113" y="141357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9829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117426"/>
            <a:ext cx="11449272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课标卷名句名篇默写题的命题特点对于你复习备考来说有何启示？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566" y="1334006"/>
            <a:ext cx="11449272" cy="518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课标卷默写范围明确，只考《考试说明》规定的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篇，不考课外篇目，复习时要注意：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化整为零，日积月累，注意整篇背诵和片段突击相结合。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要动口更要动手，关键是不写错别字。复习过程中要将识记与理解相结合，加强理解基础上的记忆，理解是根本，默写时要懂得其意思；书写时要记准字形，不添字，不漏字，不倒字，更不能写错别字。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注意方法。领悟含义，圈点勾画，边诵边写。如答情境式填空题时，要特别注意题干提示语。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574" y="79836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pic>
        <p:nvPicPr>
          <p:cNvPr id="12" name="图片 1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62758" y="2781722"/>
            <a:ext cx="8137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准确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理解情境，正确书写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关键字</a:t>
            </a:r>
            <a:endParaRPr lang="zh-CN" altLang="en-US" sz="4000" b="1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74277"/>
            <a:ext cx="11223676" cy="66869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一、准确理解情境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理解文章内容，把握句子意蕴。情境式型默写题一般都涉及正确理解文意及句子内涵，因此平时积累时要加强理解性记忆，弄清文章内容及句子内涵，切不可死记硬背。如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题要填的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长太息以掩涕兮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哀民生之多艰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，前者表示流泪叹息，后者表示同情百姓生活。如果平时没有很好地理解语句内容，就很有可能会填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路漫漫其修远兮，吾将上下而求索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这样的句子，导致失分。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揣摩提示语言，准确理解情境。提示性语言对于正确解答理解型默写题有着至关重要的作用。提示性信息主要有作者、出处及题干中的叙述性情境等。如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2015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题的题干就有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白居易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《琵琶行》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演奏正式开始之前的准备过程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等提示性语言信息。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3198" y="155768"/>
            <a:ext cx="10893589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二、正确书写关键字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要避免上述情形的发生，必须强化如下四个环节：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领悟含义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对每一条名言名句，都要领悟其大致含意，特别是其中的关键字词，老师尤应适当点拨。如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为人性僻耽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dān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，入迷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佳句，语不惊人死不休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圈点强记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对名言名句中的易混字、易错字，要用红笔圈点出来，以激起有意注意，重点把握。如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故不积跬步，无以至千里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一张一弛，文武之道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32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594912"/>
            <a:ext cx="11112550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边诵边写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学生在记忆时，可边背诵，边用笔在草稿纸上写出上、下句或句子中的关键字；老师在检查时，不仅要抽查背诵，而且还要抽查板演或默写，以防止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口是手非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规范书写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学生在书写时，要做到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就是卷面清洁，字迹清楚，笔画清晰；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就是不写潦草字，不写繁体字和不规范的简化字，不添减笔画。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4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181420" y="2373676"/>
            <a:ext cx="5732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3146792" y="1850456"/>
            <a:ext cx="57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精做课标真题，把握复习方向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81420" y="3405753"/>
            <a:ext cx="5732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3146792" y="2882571"/>
            <a:ext cx="57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准确理解情境，正确书写关键字</a:t>
            </a:r>
            <a:endParaRPr lang="zh-CN" altLang="en-US" sz="2800" b="1" dirty="0">
              <a:solidFill>
                <a:srgbClr val="3114A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6515" y="796875"/>
            <a:ext cx="11002525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做名句名篇默写题常出现的三种问题是写错别字、丢字和倒序。为了避免上述问题的出现，需要在复习和应试中注意以下几个方面：</a:t>
            </a:r>
            <a:endParaRPr lang="zh-CN" altLang="zh-CN" sz="280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注意难写字、生僻字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从某种意义上说，背诵容易书写难，难就难在一些难写字和生僻字上。如《赤壁赋》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酾酒临江，横槊赋诗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都是生僻字。对于这些字，平时要多练，考时应留心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0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6515" y="370051"/>
            <a:ext cx="110025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注意同音异义字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同音异义字，是命题人最得意的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设伏点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，也是考生写错字的主要所在。如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万里悲秋常作客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，常误写为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取之无禁，用之不竭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，常误写为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天生我材必有用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，常误写为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。这就要求考生应特别注意这些同音异义字，通过有意识的比较，既知其音，又知其义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辨别通假字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文言文中存在着大量的通假字，在默写名句时考生容易误写成它们的本字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718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8911" y="48219"/>
            <a:ext cx="11449272" cy="67624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b="1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注意散文句中的虚词，尤其是句末助词</a:t>
            </a:r>
            <a:endParaRPr lang="zh-CN" altLang="zh-CN" sz="2700" b="1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这些词在默写时容易丢掉。如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见贤思齐焉，见不贤而内自省也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两个助词，常被丢掉；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吾尝跂而望矣，不如登高之博见也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矣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易丢，且易误写为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，而句末的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丢的次数更多。这就要求在背诵散文时，特别留心句中或句末的助词。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留意词句顺序</a:t>
            </a:r>
            <a:endParaRPr lang="zh-CN" altLang="zh-CN" sz="2700" b="1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颠倒句子顺序的，如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勿以恶小而为之，勿以善小而不为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两句的顺序，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穷则独善其身，达则兼济天下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两句的顺序。之所以易颠倒，是因为这些句子多为并列句。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颠倒词序的，如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见不贤而内自省也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易颠倒为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见不贤而自内省也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秋月春风等闲度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易颠倒为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春风秋月等闲度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。对此，最根本的办法是准确理解文意。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57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765498"/>
            <a:ext cx="11223676" cy="55707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40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默写题的临场技巧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默写题可以提前先做。如果中间一时卡壳，不要在那里搜肠刮肚地想，那样会浪费时间。可以先将其搁置一旁，继续做其他的题目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预热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，也许就能想起来了。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注意审题与答题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默写的审题似乎很简单，但有两点要注意：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看清要求。如命题是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个小题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，答题时应从最有把握的题做起，依次做三题就够了，最好不要全做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1" y="261442"/>
            <a:ext cx="1198661" cy="1144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考场</a:t>
            </a:r>
            <a:endParaRPr lang="en-US" altLang="zh-CN" sz="2600" b="1" dirty="0" smtClean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妙招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2036" y="656341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看清出处。有时出处不同，默写的内容也不同。如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三人行，必有我师焉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出自《论语》，到了韩愈《师说》中则引用成了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三人行，则必有我师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答题时，除注意关键字的书写外，最好使用楷体书写，因为笔画太潦草，容易导致阅卷老师误判。如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，易辨认不清。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答完题，一定要反复默念，包括引导句在内做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全程回放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，这样，语序不当和书写遗漏的问题，一般都可以发现并纠正。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50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2036" y="296301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不妨</a:t>
            </a: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一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试</a:t>
            </a:r>
            <a:endParaRPr lang="zh-CN" altLang="zh-CN" sz="1050" b="1" kern="100" dirty="0">
              <a:solidFill>
                <a:srgbClr val="C00000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孟子在《生于忧患，死于安乐》一文中，以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两句深刻地揭示出饱经磨难对于一个人成才的意义。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屈原《离骚》中，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两句以穿荷叶荷花制作的衣服来表明自己高洁的情操和志向。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荀子《劝学》中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一句，说明人与人的天资差异本不大，这就告诉人们要善于借助各种外在条件。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70" y="5904700"/>
            <a:ext cx="3066035" cy="9508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089713" y="1482567"/>
            <a:ext cx="2642580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所以动心忍</a:t>
            </a: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性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542" y="2105075"/>
            <a:ext cx="3142285" cy="79788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曾益其所不能　</a:t>
            </a:r>
          </a:p>
        </p:txBody>
      </p:sp>
      <p:sp>
        <p:nvSpPr>
          <p:cNvPr id="8" name="矩形 7"/>
          <p:cNvSpPr/>
          <p:nvPr/>
        </p:nvSpPr>
        <p:spPr>
          <a:xfrm>
            <a:off x="4097346" y="2728764"/>
            <a:ext cx="2856623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制芰荷以为衣兮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9118" y="2719239"/>
            <a:ext cx="2642580" cy="8776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集芙蓉以为裳</a:t>
            </a:r>
          </a:p>
        </p:txBody>
      </p:sp>
      <p:sp>
        <p:nvSpPr>
          <p:cNvPr id="10" name="矩形 9"/>
          <p:cNvSpPr/>
          <p:nvPr/>
        </p:nvSpPr>
        <p:spPr>
          <a:xfrm>
            <a:off x="3718942" y="4040257"/>
            <a:ext cx="2596930" cy="6571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君子生非异也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1" name="图片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istrator\Desktop\大一轮 英语 改版1.10\图片\新建文件夹1.22\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2"/>
          <a:stretch/>
        </p:blipFill>
        <p:spPr bwMode="auto">
          <a:xfrm>
            <a:off x="406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0248" y="3707638"/>
            <a:ext cx="12192000" cy="1375395"/>
            <a:chOff x="-1524000" y="2705990"/>
            <a:chExt cx="12192000" cy="137539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005856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825216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2201" y="2853730"/>
            <a:ext cx="76242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精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做课标真题，把握复习方向</a:t>
            </a:r>
          </a:p>
        </p:txBody>
      </p:sp>
    </p:spTree>
    <p:extLst>
      <p:ext uri="{BB962C8B-B14F-4D97-AF65-F5344CB8AC3E}">
        <p14:creationId xmlns:p14="http://schemas.microsoft.com/office/powerpoint/2010/main" val="2478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5524" y="667226"/>
            <a:ext cx="11449272" cy="434578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补写出下列名篇名句中的空缺部分。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足蒸暑土气，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，但惜夏日长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白居易《观刈麦》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五步一楼，十步一阁；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，檐牙高啄；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钩心斗角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杜牧《阿房宫赋》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西望夏口，东望武昌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此非孟德之困于周郎者乎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spc="-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spc="-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苏轼《赤壁赋》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8862" y="1116013"/>
            <a:ext cx="2059252" cy="7353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背灼炎天光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4719" y="1129730"/>
            <a:ext cx="2265177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力尽不知热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9628" y="2330624"/>
            <a:ext cx="1701861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廊腰缦回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19789" y="2308837"/>
            <a:ext cx="1783979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各抱地势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24" y="-26590"/>
            <a:ext cx="1046852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考点要求</a:t>
            </a:r>
            <a:r>
              <a:rPr lang="en-US" altLang="zh-CN" sz="2800" b="1" kern="100" dirty="0">
                <a:solidFill>
                  <a:srgbClr val="0000FF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识记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默写常见的名句名篇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87779" y="79826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406574" y="4952896"/>
            <a:ext cx="11273868" cy="1717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4831393"/>
            <a:ext cx="11223676" cy="186099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本题考查默写常见的名句名篇。默写不但考查考生记忆的准确性，也考查其书写的准确性。因此要特别注意那些易错字，如本题中的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2481" y="79826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285481" y="3535710"/>
            <a:ext cx="1701861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山川相缪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13673" y="3542639"/>
            <a:ext cx="1701861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郁乎苍苍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27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4" grpId="0"/>
      <p:bldP spid="14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8278" y="64468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补写出下列名篇名句中的空缺部分。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蚓无爪牙之利，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，上食埃土，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用心一也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《荀子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劝学》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每至晴初霜旦，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，属引凄异，空谷传响，哀转久绝。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郦道元《三峡》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春江花朝秋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月夜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。岂无山歌与村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笛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白居易《琵琶行》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8319" y="604313"/>
            <a:ext cx="2059252" cy="7353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筋骨之强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87294" y="592051"/>
            <a:ext cx="1701861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下饮黄泉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3760" y="2519954"/>
            <a:ext cx="1701861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林寒涧肃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3960" y="2519954"/>
            <a:ext cx="240484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常有高猿长啸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8319" y="150891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406574" y="2065834"/>
            <a:ext cx="11273868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1972503"/>
            <a:ext cx="11223676" cy="6545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的写法。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3021" y="150891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3430910" y="4441015"/>
            <a:ext cx="274582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往往取酒还独倾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13043" y="4436538"/>
            <a:ext cx="273855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呕哑嘲哳难为听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6574" y="4024908"/>
            <a:ext cx="11273868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574" y="3905313"/>
            <a:ext cx="11223676" cy="6545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涧肃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的写法。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974" y="6003953"/>
            <a:ext cx="11273868" cy="569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8974" y="5849529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呕哑嘲哳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的写法。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99062" y="34721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3764" y="34721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0950" y="54025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5652" y="540258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1548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7118" y="189434"/>
            <a:ext cx="114492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屈原在《离骚》中表现自己同情百姓的苦难生活，并因此流泪叹息的名句是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李白《蜀道难》中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两句写山势高险，即便是善飞的黄鹤、轻捷的猿猴都很难越过。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杜甫在《春望》中借花鸟以抒发自己悲愤情感的名句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911" y="1341562"/>
            <a:ext cx="281147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长太息以掩涕兮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69123" y="1349719"/>
            <a:ext cx="259228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哀民生之多艰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10143" y="2008684"/>
            <a:ext cx="3200034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黄鹤之飞尚不得过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9036" y="1993599"/>
            <a:ext cx="295094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猿猱欲度愁攀援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1282" y="161902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368474" y="4774421"/>
            <a:ext cx="11386607" cy="1918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4415" y="4672980"/>
            <a:ext cx="11223676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本题考查默写常见的名句名篇。题目并不是单纯地给出上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半句，写另外半句，而是给定语境，确定正确的诗句，相比以往加大了难度。其中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猿猱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攀援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两词较难写。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5984" y="161902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9739125" y="3285778"/>
            <a:ext cx="206298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感时花溅泪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0892" y="3861842"/>
            <a:ext cx="2057516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恨别鸟惊心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1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4" grpId="0"/>
      <p:bldP spid="14" grpId="1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1608" y="104551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《庄子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逍遥游》中以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朝菌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蟪蛄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为例来说明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一词的两句是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李白《行路难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金樽清酒斗十千</a:t>
            </a: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》一诗经过大段的反复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回旋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最后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境界顿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开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-130" dirty="0">
                <a:latin typeface="Times New Roman"/>
                <a:ea typeface="华文细黑"/>
                <a:cs typeface="Times New Roman"/>
              </a:rPr>
              <a:t>两句表达了诗人的乐观和自信。</a:t>
            </a:r>
            <a:endParaRPr lang="zh-CN" altLang="zh-CN" sz="1050" kern="100" spc="-13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在《赤壁赋》中，苏轼用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两句概括了曹操的军队在攻破荆州后顺流东下时的军容之盛。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40539" y="1298129"/>
            <a:ext cx="2501387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朝菌不知晦朔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86368" y="1306286"/>
            <a:ext cx="259228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蟪蛄不知春秋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9876" y="3193352"/>
            <a:ext cx="286884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长风破浪会有时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2448" y="3213770"/>
            <a:ext cx="286546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直挂云帆济沧海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366" y="15374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309904" y="2156892"/>
            <a:ext cx="10344769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904" y="2063561"/>
            <a:ext cx="11223676" cy="7263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本题考查默写常见的名句名篇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晦朔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068" y="15374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5320754" y="4503498"/>
            <a:ext cx="170494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舳舻千里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68427" y="4518071"/>
            <a:ext cx="187046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旌旗蔽空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904" y="4115966"/>
            <a:ext cx="10344769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904" y="3996371"/>
            <a:ext cx="11223676" cy="6545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不要写作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乘风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1912" y="6047807"/>
            <a:ext cx="10344769" cy="569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1912" y="5893383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舳舻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61755" y="347322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61755" y="403024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62917" y="54745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37619" y="54745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4934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694985"/>
            <a:ext cx="1133591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spc="-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在《离骚》中，屈原诉说自己曾因佩戴蕙草而遭到贬逐，也曾被加上采摘白芷的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罪名</a:t>
            </a:r>
            <a:r>
              <a:rPr lang="en-US" altLang="zh-CN" sz="2800" kern="100" spc="-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800" kern="100" spc="-100" dirty="0" smtClean="0"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800" kern="100" spc="-100" dirty="0">
                <a:latin typeface="Times New Roman"/>
                <a:ea typeface="华文细黑"/>
                <a:cs typeface="Times New Roman"/>
              </a:rPr>
              <a:t>他坚定地表示：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王维《使至塞上》中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一联，写了到达边塞后看到的奇特壮丽风光，画面开阔，意境雄浑。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苏轼《念奴娇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大江东去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》中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两句，收束了对赤壁雄奇景物的描写，引起后面对历史的缅怀。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1" y="5904700"/>
            <a:ext cx="3066035" cy="9508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88707" y="1880459"/>
            <a:ext cx="2789048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亦余心之所善兮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6544" y="1871456"/>
            <a:ext cx="2740865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虽九死其犹未悔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7409" y="2493690"/>
            <a:ext cx="2091853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大漠孤烟直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3278" y="2493690"/>
            <a:ext cx="2265177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长河落日圆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3545" y="3789834"/>
            <a:ext cx="1701861" cy="7228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江山如画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8115" y="3814708"/>
            <a:ext cx="2491695" cy="6571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一时多少豪杰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66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1608" y="104551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《庄子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逍遥游》指出，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”,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像倒在堂前洼地的一杯水，无法浮起一个杯子一样。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白居易《琵琶行》中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两句，写的是演奏正式开始之前的准备过程。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杜牧《赤壁》中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两句，设想了赤壁之战双方胜败易位后将导致的结局。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4091" y="621482"/>
            <a:ext cx="3329347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且夫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水之积也不厚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4646" y="621482"/>
            <a:ext cx="3136669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则其负大舟也无力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3963" y="2565698"/>
            <a:ext cx="286884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转轴拨弦三两声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46168" y="2557541"/>
            <a:ext cx="2865462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spc="-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未成曲调先有情</a:t>
            </a:r>
            <a:endParaRPr lang="zh-CN" altLang="zh-CN" sz="1050" kern="100" spc="-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5691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309904" y="2156892"/>
            <a:ext cx="10344769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904" y="2063561"/>
            <a:ext cx="11223676" cy="7263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本题考查默写常见的名句名篇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字易疏忽。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70393" y="152796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3686175" y="4495056"/>
            <a:ext cx="2745829" cy="6571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东风不与周郎便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0687" y="4485531"/>
            <a:ext cx="2738555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铜雀春深锁二乔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9904" y="4115966"/>
            <a:ext cx="10344769" cy="601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904" y="3996371"/>
            <a:ext cx="11223676" cy="6545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1912" y="6047807"/>
            <a:ext cx="10344769" cy="569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1912" y="5893383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7541" y="346685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8903" y="346685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278" y="54745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7980" y="54745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8056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/>
      <p:bldP spid="12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3373</Words>
  <Application>Microsoft Office PowerPoint</Application>
  <PresentationFormat>自定义</PresentationFormat>
  <Paragraphs>234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3617</cp:revision>
  <dcterms:created xsi:type="dcterms:W3CDTF">2014-11-27T01:03:00Z</dcterms:created>
  <dcterms:modified xsi:type="dcterms:W3CDTF">2017-03-25T05:42:17Z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