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57" r:id="rId4"/>
    <p:sldId id="311" r:id="rId5"/>
    <p:sldId id="310" r:id="rId6"/>
    <p:sldId id="316" r:id="rId7"/>
    <p:sldId id="314" r:id="rId8"/>
    <p:sldId id="313" r:id="rId9"/>
    <p:sldId id="315" r:id="rId10"/>
    <p:sldId id="317" r:id="rId11"/>
    <p:sldId id="318" r:id="rId12"/>
    <p:sldId id="320" r:id="rId13"/>
    <p:sldId id="319" r:id="rId14"/>
    <p:sldId id="322" r:id="rId15"/>
    <p:sldId id="321" r:id="rId16"/>
    <p:sldId id="325" r:id="rId17"/>
    <p:sldId id="323" r:id="rId18"/>
    <p:sldId id="324" r:id="rId19"/>
    <p:sldId id="326" r:id="rId20"/>
    <p:sldId id="309" r:id="rId21"/>
    <p:sldId id="308" r:id="rId22"/>
    <p:sldId id="25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3078" autoAdjust="0"/>
  </p:normalViewPr>
  <p:slideViewPr>
    <p:cSldViewPr>
      <p:cViewPr varScale="1">
        <p:scale>
          <a:sx n="91" d="100"/>
          <a:sy n="91" d="100"/>
        </p:scale>
        <p:origin x="-92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点击跳到下一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6" y="0"/>
            <a:ext cx="9144000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5848623" y="1978137"/>
            <a:ext cx="1891729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说</a:t>
            </a:r>
            <a:r>
              <a:rPr lang="en-US" altLang="zh-CN" sz="2800" dirty="0" smtClean="0">
                <a:solidFill>
                  <a:srgbClr val="FF0000"/>
                </a:solidFill>
              </a:rPr>
              <a:t>”</a:t>
            </a:r>
            <a:r>
              <a:rPr lang="zh-CN" altLang="en-US" sz="2800" dirty="0" smtClean="0">
                <a:solidFill>
                  <a:srgbClr val="FF0000"/>
                </a:solidFill>
              </a:rPr>
              <a:t>木叶</a:t>
            </a:r>
            <a:r>
              <a:rPr lang="en-US" altLang="zh-CN" sz="2800" dirty="0" smtClean="0">
                <a:solidFill>
                  <a:srgbClr val="FF0000"/>
                </a:solidFill>
              </a:rPr>
              <a:t>”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5364088" y="2715766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作者：林庚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39552" y="1131590"/>
            <a:ext cx="6743461" cy="7338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萧瑟、凄凉。关键之处在于“木”字。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9552" y="1995686"/>
            <a:ext cx="8064896" cy="1958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+mn-ea"/>
              </a:rPr>
              <a:t>从</a:t>
            </a:r>
            <a:r>
              <a:rPr lang="zh-CN" altLang="en-US" sz="2800" b="1" dirty="0">
                <a:latin typeface="+mn-ea"/>
              </a:rPr>
              <a:t>屈原开始把它准确地用在一个</a:t>
            </a:r>
            <a:r>
              <a:rPr lang="zh-CN" altLang="en-US" sz="2800" b="1" dirty="0" smtClean="0">
                <a:latin typeface="+mn-ea"/>
              </a:rPr>
              <a:t>秋风叶</a:t>
            </a:r>
            <a:r>
              <a:rPr lang="zh-CN" altLang="en-US" sz="2800" b="1" dirty="0">
                <a:latin typeface="+mn-ea"/>
              </a:rPr>
              <a:t>落的季节之中比较：“秋月照层岭，寒风扫高木”与“高树多悲风，海水扬其波</a:t>
            </a:r>
            <a:r>
              <a:rPr lang="zh-CN" altLang="en-US" sz="2800" b="1" dirty="0" smtClean="0">
                <a:latin typeface="+mn-ea"/>
              </a:rPr>
              <a:t>”。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5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2627784" y="699542"/>
            <a:ext cx="2952328" cy="5177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读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4——6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95746" y="1203598"/>
            <a:ext cx="8180710" cy="3528392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思考：</a:t>
            </a:r>
          </a:p>
          <a:p>
            <a:pPr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、第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段“高树多悲风，海水扬其波。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”与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“秋月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照层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岭，寒风扫高木。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”有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什么不同？</a:t>
            </a:r>
          </a:p>
          <a:p>
            <a:pPr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 “</a:t>
            </a:r>
            <a:r>
              <a:rPr lang="zh-CN" altLang="en-US" sz="2800" b="1" dirty="0">
                <a:latin typeface="+mn-ea"/>
              </a:rPr>
              <a:t>高树多悲风，海水扬其波。”予人以一种饱满感，感觉到了层层树叶的波动。而“秋月照层岭，寒风扫高木。”则是一种落木千山的画面，感觉到的是“空阔”。</a:t>
            </a:r>
          </a:p>
        </p:txBody>
      </p:sp>
    </p:spTree>
    <p:extLst>
      <p:ext uri="{BB962C8B-B14F-4D97-AF65-F5344CB8AC3E}">
        <p14:creationId xmlns:p14="http://schemas.microsoft.com/office/powerpoint/2010/main" val="34377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73633" y="699542"/>
            <a:ext cx="6862663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、“木” 与“树”相比较有哪些不同？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536" y="1203598"/>
            <a:ext cx="8324726" cy="374441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4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、“木”与“树”在概念上是一致的。但在意味上，木一般是秋风落叶中取得的鲜明形象，而树则要借助树叶的多来表达饱满的感情。</a:t>
            </a:r>
          </a:p>
          <a:p>
            <a:pPr>
              <a:lnSpc>
                <a:spcPts val="34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、因为说到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“木”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，一般情况下我们会想起这些：使人常想起树干，而不是树叶。还有与木头有关的东西，例如因为“木”具有“木头”“木料”“木板”等的影子，把“叶”排斥到“木”的疏朗的形象以外去。</a:t>
            </a:r>
          </a:p>
        </p:txBody>
      </p:sp>
    </p:spTree>
    <p:extLst>
      <p:ext uri="{BB962C8B-B14F-4D97-AF65-F5344CB8AC3E}">
        <p14:creationId xmlns:p14="http://schemas.microsoft.com/office/powerpoint/2010/main" val="28577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11560" y="924694"/>
            <a:ext cx="8014791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、为什么在中国古典诗词中，“木”暗示了“落叶”呢？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9617" y="1972816"/>
            <a:ext cx="8446839" cy="27591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明确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：因为“木”具有“木头”“木料”“木板”等的影子，让人更多  地想起了树干，把“叶”排斥到“木”的疏朗的形象以外去。</a:t>
            </a:r>
          </a:p>
        </p:txBody>
      </p:sp>
    </p:spTree>
    <p:extLst>
      <p:ext uri="{BB962C8B-B14F-4D97-AF65-F5344CB8AC3E}">
        <p14:creationId xmlns:p14="http://schemas.microsoft.com/office/powerpoint/2010/main" val="42593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79512" y="627534"/>
            <a:ext cx="8734871" cy="10218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、“树叶”与“木叶”，“落叶”与“落木”的意味有什么不同？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-180528" y="1491630"/>
            <a:ext cx="9217024" cy="3384376"/>
          </a:xfrm>
          <a:prstGeom prst="rect">
            <a:avLst/>
          </a:prstGeom>
        </p:spPr>
        <p:txBody>
          <a:bodyPr/>
          <a:lstStyle/>
          <a:p>
            <a:pPr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树叶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：树与叶之间的形象并不互相排斥，而且十分一致，它们都带着密密层层林荫的联想因此树叶可以简化为叶；</a:t>
            </a:r>
          </a:p>
          <a:p>
            <a:pPr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木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叶，“木”具有“木头”“木料”“木板”等的影子，让人更多地想起了树干，把“叶”排斥到“木”的疏朗的形象以外去。木叶”暗示的是“落叶的微黄与干燥”，带给我们的是“整个秋天的疏朗的气息”。这就是“木叶”的艺术特征。请同学们再结合“洞庭波兮木叶下” </a:t>
            </a:r>
            <a:br>
              <a:rPr lang="zh-CN" altLang="en-US" sz="24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落叶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在文中所引用的诗句来看 ，是春夏之交饱含水分的繁密叶子，当在一般情况下我们先想到的是秋天如蝴蝶随风飘飞黄叶，而落木比木叶还要进一层，不仅触觉上有干燥之意，而且连叶字所保留的清秋气息和绵密之意也洗净了。</a:t>
            </a:r>
          </a:p>
        </p:txBody>
      </p:sp>
    </p:spTree>
    <p:extLst>
      <p:ext uri="{BB962C8B-B14F-4D97-AF65-F5344CB8AC3E}">
        <p14:creationId xmlns:p14="http://schemas.microsoft.com/office/powerpoint/2010/main" val="11823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17649" y="1117848"/>
            <a:ext cx="5566519" cy="6618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、木叶的艺术特征是什么？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7544" y="2211710"/>
            <a:ext cx="8540750" cy="145464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含有落叶的因素</a:t>
            </a:r>
          </a:p>
          <a:p>
            <a:r>
              <a:rPr lang="zh-CN" altLang="en-US" sz="2800" b="1" dirty="0">
                <a:solidFill>
                  <a:srgbClr val="0000CC"/>
                </a:solidFill>
              </a:rPr>
              <a:t>有落叶的微黄和干燥之感，带来疏朗的秋天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气息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95536" y="764729"/>
            <a:ext cx="8612758" cy="9429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、本文仅仅是为了介绍“木叶”的艺术特征吗？写“木叶”的真正目的何在？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-36512" y="1700858"/>
            <a:ext cx="8928992" cy="331916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明确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：是为了阐述诗歌语言暗示性的特点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提问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：作者又是如何阐释诗歌语言暗示性的特点的呢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？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　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明确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：这种暗示性“仿佛是概念的影子，常常躲在概念的背后。我们不留心就不会察觉它的存在。敏感而有修养的诗人们正在于能认识语言形象中一切潜在的力量，把这些潜在的力量与概念中的意义交织组合起来，成为丰富多彩一言难尽的言说”，诗歌的语言具有很强的感染性和启示性。</a:t>
            </a:r>
          </a:p>
        </p:txBody>
      </p:sp>
    </p:spTree>
    <p:extLst>
      <p:ext uri="{BB962C8B-B14F-4D97-AF65-F5344CB8AC3E}">
        <p14:creationId xmlns:p14="http://schemas.microsoft.com/office/powerpoint/2010/main" val="9154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79512" y="699542"/>
            <a:ext cx="8784655" cy="14401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、讨论：课文所阐释的是诗歌语言的暗示性问题，却拟题为“说‘木叶’”，若改为“谈谈诗歌语言的暗示性”，你以为如何？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512" y="2030321"/>
            <a:ext cx="8784976" cy="252028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400"/>
              </a:lnSpc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标题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若拟为“谈谈诗歌语言的暗示性”，整个文章的行文思路就要改变，它可能就要从理论的角度来论述，就会写成一篇理论性较强的学术论文。而标题拟为“说‘木叶’”，就可以把深奥的文学理论渗透于有关“木叶”诗句的品读玩味中，化深奥为简单，化抽象为形象，既体现了作者的科学态度，也契合了读者的阅读心理。</a:t>
            </a:r>
          </a:p>
        </p:txBody>
      </p:sp>
    </p:spTree>
    <p:extLst>
      <p:ext uri="{BB962C8B-B14F-4D97-AF65-F5344CB8AC3E}">
        <p14:creationId xmlns:p14="http://schemas.microsoft.com/office/powerpoint/2010/main" val="11374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07504" y="843558"/>
            <a:ext cx="9036496" cy="13098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9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、思考同类文学现象，触类旁通，举一反三，了解中国古典诗歌意象的相对稳定性特点，提高对古典诗歌的理解力和领悟力。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7504" y="1995686"/>
            <a:ext cx="8928992" cy="309634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900"/>
              </a:lnSpc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诗歌的语言富于暗示性，那些微妙的意味往往寄诸言外。因此，我们在鉴赏诗歌的时候，不仅要品尝言内的意思，而且要品尝言外意味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　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古诗中有许多耐人寻味的意象，它们如“木叶”一样，成为难以言传的精妙语言，如“月”“梅”“柳”“杜鹃”等。请根据课文所阐释的诗歌语言的暗示性的理论，体味古诗中的“月亮”意象的艺术特点。 </a:t>
            </a:r>
          </a:p>
        </p:txBody>
      </p:sp>
    </p:spTree>
    <p:extLst>
      <p:ext uri="{BB962C8B-B14F-4D97-AF65-F5344CB8AC3E}">
        <p14:creationId xmlns:p14="http://schemas.microsoft.com/office/powerpoint/2010/main" val="609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79512" y="699542"/>
            <a:ext cx="3046239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</a:rPr>
              <a:t>结论：望月怀远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512" y="1185292"/>
            <a:ext cx="8928992" cy="347469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    请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根据你所熟悉的梅花诗，说说“梅”这个意象的特点。显示王安石的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梅花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和陆游的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卜算子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·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咏梅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</a:rPr>
              <a:t>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    讨论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，结论：高贵，圣洁，坚贞。</a:t>
            </a:r>
            <a:br>
              <a:rPr lang="zh-CN" altLang="en-US" sz="24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　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  我国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古典诗歌中，有许多意象由于具有相对稳定的盛情色彩，诗人们往往用它们表现相似或相通的感情。但也请同学们注意一下，有时候，诗人把同一意象组织在不同的意象体系里，使之表现不同甚至完全相反的感情。比如唐太宗爱桃花，写过一首咏桃诗：“禁苑春晖丽，花蹊绮树装。缀条深浅色，点露参差光。向口分千笑，迎风共一香。如何仙岭侧，独秀隐遥芳。”而杜甫却说“轻薄桃花逐水流”，把桃花贬得一钱不值。再如毛泽东和陆游的两首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卜算子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·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咏梅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，就境界迥异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。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/>
            </a:r>
            <a:br>
              <a:rPr lang="zh-CN" altLang="en-US" sz="2400" b="1" dirty="0">
                <a:solidFill>
                  <a:srgbClr val="0000CC"/>
                </a:solidFill>
                <a:latin typeface="+mn-ea"/>
              </a:rPr>
            </a:b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0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79722" y="627534"/>
            <a:ext cx="8540750" cy="35283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　　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．学习诗歌的暗示性艺术特征，辨析诗歌精微的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语言。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　　 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．了解中国古典诗歌意象的相对稳定性特点，提高对古典诗歌的理解力和领悟力。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学习目标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小         结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528" y="757696"/>
            <a:ext cx="8712968" cy="410445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600"/>
              </a:lnSpc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同学们，我们生长在一个诗的国度里，诗是祖先留给我们宝贵遗产，更是我们的骄傲。希望同学们在今天品味诗句的审美体验之后，能更加热爱我们的传统文化，读诗，学诗，爱诗，成为一个个有激情，有修养的小诗人。最后，请让我把下面这首诗献给同学们，作为今天的结束：</a:t>
            </a:r>
            <a:br>
              <a:rPr lang="zh-CN" altLang="en-US" sz="28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　　风雅颂是诗，古乐府是诗；</a:t>
            </a:r>
            <a:br>
              <a:rPr lang="zh-CN" altLang="en-US" sz="28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　　三闾大夫的狂放是诗，诗仙太白的神游是诗；</a:t>
            </a:r>
            <a:br>
              <a:rPr lang="zh-CN" altLang="en-US" sz="28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　　大江东去是诗，把酒临风也是诗；</a:t>
            </a:r>
            <a:br>
              <a:rPr lang="zh-CN" altLang="en-US" sz="28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　　诗，可以静静的坐下倾听；也可以在微雨街头温柔吟唱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……</a:t>
            </a:r>
            <a:br>
              <a:rPr lang="en-US" altLang="zh-CN" sz="28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　　爱诗，其实是在爱着，我们的生活。</a:t>
            </a:r>
            <a:br>
              <a:rPr lang="zh-CN" altLang="en-US" sz="2800" b="1" dirty="0">
                <a:solidFill>
                  <a:srgbClr val="0000CC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/>
            </a:r>
            <a:br>
              <a:rPr lang="zh-CN" altLang="en-US" sz="2800" b="1" dirty="0">
                <a:solidFill>
                  <a:srgbClr val="0000CC"/>
                </a:solidFill>
                <a:latin typeface="+mn-ea"/>
              </a:rPr>
            </a:b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7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11560" y="1419622"/>
            <a:ext cx="8153400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古代</a:t>
            </a:r>
            <a:r>
              <a:rPr kumimoji="1" lang="zh-CN" altLang="en-US" sz="2800" b="1" dirty="0">
                <a:latin typeface="+mn-ea"/>
              </a:rPr>
              <a:t>诗歌中，类似“梅”的意象不胜枚举。例如，竹、松、草、柳，等等。请大家课后搜集、梳理这些意象，编撰自己的</a:t>
            </a:r>
            <a:r>
              <a:rPr kumimoji="1" lang="en-US" altLang="zh-CN" sz="2800" b="1" dirty="0">
                <a:latin typeface="+mn-ea"/>
              </a:rPr>
              <a:t>《</a:t>
            </a:r>
            <a:r>
              <a:rPr kumimoji="1" lang="zh-CN" altLang="en-US" sz="2800" b="1" dirty="0">
                <a:latin typeface="+mn-ea"/>
              </a:rPr>
              <a:t>中国古代诗歌意象辞典</a:t>
            </a:r>
            <a:r>
              <a:rPr kumimoji="1" lang="en-US" altLang="zh-CN" sz="2800" b="1" dirty="0">
                <a:latin typeface="+mn-ea"/>
              </a:rPr>
              <a:t>》</a:t>
            </a:r>
            <a:r>
              <a:rPr kumimoji="1" lang="zh-CN" altLang="en-US" sz="2800" b="1" dirty="0">
                <a:latin typeface="+mn-ea"/>
              </a:rPr>
              <a:t>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拓展练习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9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87824" y="884523"/>
            <a:ext cx="5940152" cy="363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林庚，（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1910——2006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1934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年清华大学中文系毕业。历任厦门大学、燕京大学、北京大学中文系教授，既是诗人，又是学者。在唐诗和楚辞的研究中卓有建树，提出了著名的“盛唐气象”。出版过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春野与窗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》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问路集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》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等六部新诗集及古典文学专著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诗人李白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》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中国文学简史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》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等。</a:t>
            </a:r>
          </a:p>
        </p:txBody>
      </p:sp>
      <p:pic>
        <p:nvPicPr>
          <p:cNvPr id="4" name="Picture 3" descr="linge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80846"/>
            <a:ext cx="2915816" cy="3951144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2556173" y="848122"/>
            <a:ext cx="3527995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速读课文（</a:t>
            </a:r>
            <a:r>
              <a:rPr lang="en-US" altLang="zh-CN" sz="2800" b="1" dirty="0" smtClean="0">
                <a:latin typeface="+mn-ea"/>
                <a:ea typeface="+mn-ea"/>
              </a:rPr>
              <a:t>1——3</a:t>
            </a:r>
            <a:r>
              <a:rPr lang="zh-CN" altLang="en-US" sz="2800" b="1" dirty="0" smtClean="0">
                <a:latin typeface="+mn-ea"/>
                <a:ea typeface="+mn-ea"/>
              </a:rPr>
              <a:t>段）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95746" y="1491630"/>
            <a:ext cx="8540750" cy="3312368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、第一段的中心句是什么？本段有什么作用？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“木叶”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成为诗人笔下钟爱的形象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>
              <a:buFont typeface="Wingdings" pitchFamily="2" charset="2"/>
              <a:buNone/>
            </a:pP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作用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：引述诗人们使用“木叶”的例子，突出了“木叶”是诗人钟爱的形象，引起下文对“木叶”特征的分析，为全文定下了一个富于文采的基调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整体感知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0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30547" y="771550"/>
            <a:ext cx="8289925" cy="15121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、从概念上讲，“木叶”就是什么？理出第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段说“木叶”的线索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1520" y="1995686"/>
            <a:ext cx="8540750" cy="27363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明确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：就是“树叶”。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线索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：既然“木叶”就是树叶，作者就先说树，再说叶，接着说树和叶的结合“木叶”最后是“木叶”的发展“落木”（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树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叶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木叶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落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木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8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347614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、既然二者在概念上完全一致，为什么会给人如此不同的感觉呢？请同学们结合作者所引用的诗句来体会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203848" y="829816"/>
            <a:ext cx="1728192" cy="5177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引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 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5576" y="1419622"/>
            <a:ext cx="7920880" cy="3456384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sz="2800" b="1" dirty="0" smtClean="0"/>
              <a:t>树：后</a:t>
            </a:r>
            <a:r>
              <a:rPr lang="zh-CN" altLang="en-US" sz="2800" b="1" dirty="0"/>
              <a:t>皇嘉树，橘徕服兮。</a:t>
            </a:r>
            <a:br>
              <a:rPr lang="zh-CN" altLang="en-US" sz="2800" b="1" dirty="0"/>
            </a:br>
            <a:r>
              <a:rPr lang="zh-CN" altLang="en-US" sz="2800" b="1" dirty="0"/>
              <a:t>　　</a:t>
            </a:r>
            <a:r>
              <a:rPr lang="zh-CN" altLang="en-US" sz="2800" b="1" dirty="0" smtClean="0"/>
              <a:t>桂</a:t>
            </a:r>
            <a:r>
              <a:rPr lang="zh-CN" altLang="en-US" sz="2800" b="1" dirty="0"/>
              <a:t>树丛生兮山之幽。</a:t>
            </a:r>
            <a:br>
              <a:rPr lang="zh-CN" altLang="en-US" sz="2800" b="1" dirty="0"/>
            </a:br>
            <a:r>
              <a:rPr lang="zh-CN" altLang="en-US" sz="2800" b="1" dirty="0"/>
              <a:t>　　</a:t>
            </a:r>
            <a:r>
              <a:rPr lang="zh-CN" altLang="en-US" sz="2800" b="1" dirty="0" smtClean="0"/>
              <a:t>庭</a:t>
            </a:r>
            <a:r>
              <a:rPr lang="zh-CN" altLang="en-US" sz="2800" b="1" dirty="0"/>
              <a:t>中有奇树，绿叶发华滋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  <a:p>
            <a:pPr>
              <a:lnSpc>
                <a:spcPts val="3600"/>
              </a:lnSpc>
            </a:pPr>
            <a:r>
              <a:rPr lang="zh-CN" altLang="en-US" sz="2800" b="1" dirty="0"/>
              <a:t>叶</a:t>
            </a:r>
            <a:r>
              <a:rPr lang="zh-CN" altLang="en-US" sz="2800" b="1" dirty="0" smtClean="0"/>
              <a:t>：叶</a:t>
            </a:r>
            <a:r>
              <a:rPr lang="zh-CN" altLang="en-US" sz="2800" b="1" dirty="0"/>
              <a:t>密鸟飞碍，风轻花落迟。</a:t>
            </a:r>
            <a:br>
              <a:rPr lang="zh-CN" altLang="en-US" sz="2800" b="1" dirty="0"/>
            </a:br>
            <a:r>
              <a:rPr lang="zh-CN" altLang="en-US" sz="2800" b="1" dirty="0"/>
              <a:t>　　</a:t>
            </a:r>
            <a:r>
              <a:rPr lang="zh-CN" altLang="en-US" sz="2800" b="1" dirty="0" smtClean="0"/>
              <a:t>皎皎</a:t>
            </a:r>
            <a:r>
              <a:rPr lang="zh-CN" altLang="en-US" sz="2800" b="1" dirty="0"/>
              <a:t>云间月，灼灼叶中华</a:t>
            </a:r>
            <a:r>
              <a:rPr lang="zh-CN" altLang="en-US" sz="2800" b="1" dirty="0" smtClean="0"/>
              <a:t>。</a:t>
            </a:r>
            <a:r>
              <a:rPr lang="zh-CN" altLang="en-US" sz="2800" b="1" dirty="0"/>
              <a:t>　　</a:t>
            </a:r>
          </a:p>
          <a:p>
            <a:pPr>
              <a:lnSpc>
                <a:spcPts val="3600"/>
              </a:lnSpc>
            </a:pPr>
            <a:r>
              <a:rPr lang="zh-CN" altLang="en-US" sz="2800" b="1" dirty="0"/>
              <a:t>思考：这所有的诗句，都给你留下了什么印象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58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165721" y="1491630"/>
            <a:ext cx="4342383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</a:rPr>
              <a:t>枝繁叶茂，浓阴匝地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28303" y="2708722"/>
            <a:ext cx="7704137" cy="12311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 smtClean="0"/>
              <a:t>因为</a:t>
            </a:r>
            <a:r>
              <a:rPr lang="zh-CN" altLang="en-US" sz="2800" b="1" dirty="0"/>
              <a:t>“树”和 “叶”还是“树叶”会让我们想到这些！</a:t>
            </a:r>
          </a:p>
        </p:txBody>
      </p:sp>
    </p:spTree>
    <p:extLst>
      <p:ext uri="{BB962C8B-B14F-4D97-AF65-F5344CB8AC3E}">
        <p14:creationId xmlns:p14="http://schemas.microsoft.com/office/powerpoint/2010/main" val="37582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491880" y="757808"/>
            <a:ext cx="1318047" cy="58980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引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7544" y="1347614"/>
            <a:ext cx="8280920" cy="338437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sz="2800" b="1" dirty="0"/>
              <a:t>木叶：亭皋木叶下，陇首秋去飞。</a:t>
            </a:r>
            <a:br>
              <a:rPr lang="zh-CN" altLang="en-US" sz="2800" b="1" dirty="0"/>
            </a:br>
            <a:r>
              <a:rPr lang="zh-CN" altLang="en-US" sz="2800" b="1" dirty="0"/>
              <a:t>　　   </a:t>
            </a:r>
            <a:r>
              <a:rPr lang="zh-CN" altLang="en-US" sz="2800" b="1" dirty="0" smtClean="0"/>
              <a:t> 九月</a:t>
            </a:r>
            <a:r>
              <a:rPr lang="zh-CN" altLang="en-US" sz="2800" b="1" dirty="0"/>
              <a:t>寒砧催木叶，十年征戍忆辽阳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  <a:p>
            <a:pPr>
              <a:lnSpc>
                <a:spcPts val="3700"/>
              </a:lnSpc>
            </a:pPr>
            <a:r>
              <a:rPr lang="zh-CN" altLang="en-US" sz="2800" b="1" dirty="0"/>
              <a:t>落木：辞洞庭兮落木，去涔阳兮极浦。</a:t>
            </a:r>
            <a:br>
              <a:rPr lang="zh-CN" altLang="en-US" sz="2800" b="1" dirty="0"/>
            </a:br>
            <a:r>
              <a:rPr lang="zh-CN" altLang="en-US" sz="2800" b="1" dirty="0"/>
              <a:t>　　   </a:t>
            </a:r>
            <a:r>
              <a:rPr lang="zh-CN" altLang="en-US" sz="2800" b="1" dirty="0" smtClean="0"/>
              <a:t> 无边</a:t>
            </a:r>
            <a:r>
              <a:rPr lang="zh-CN" altLang="en-US" sz="2800" b="1" dirty="0"/>
              <a:t>落木萧萧下，不尽长江滚滚来</a:t>
            </a:r>
            <a:r>
              <a:rPr lang="zh-CN" altLang="en-US" sz="2800" b="1" dirty="0" smtClean="0"/>
              <a:t>。</a:t>
            </a:r>
            <a:r>
              <a:rPr lang="zh-CN" altLang="en-US" sz="2800" b="1" dirty="0"/>
              <a:t>　　</a:t>
            </a:r>
          </a:p>
          <a:p>
            <a:pPr>
              <a:lnSpc>
                <a:spcPts val="3700"/>
              </a:lnSpc>
            </a:pPr>
            <a:r>
              <a:rPr lang="zh-CN" altLang="en-US" sz="2800" b="1" dirty="0" smtClean="0"/>
              <a:t>思考讨论</a:t>
            </a:r>
            <a:r>
              <a:rPr lang="zh-CN" altLang="en-US" sz="2800" b="1" dirty="0"/>
              <a:t>：体会这几句诗给你的感觉。并注意由    </a:t>
            </a:r>
            <a:r>
              <a:rPr lang="zh-CN" altLang="en-US" sz="2800" b="1" dirty="0" smtClean="0"/>
              <a:t> </a:t>
            </a:r>
            <a:endParaRPr lang="en-US" altLang="zh-CN" sz="2800" b="1" dirty="0" smtClean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</a:t>
            </a:r>
            <a:r>
              <a:rPr lang="zh-CN" altLang="en-US" sz="2800" b="1" dirty="0" smtClean="0"/>
              <a:t>“木叶”</a:t>
            </a:r>
            <a:r>
              <a:rPr lang="zh-CN" altLang="en-US" sz="2800" b="1" dirty="0"/>
              <a:t>到“ 落木”的发展及其关键之处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95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1204</Words>
  <Application>Microsoft Office PowerPoint</Application>
  <PresentationFormat>全屏显示(16:9)</PresentationFormat>
  <Paragraphs>61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68</cp:revision>
  <dcterms:created xsi:type="dcterms:W3CDTF">2014-07-03T05:31:53Z</dcterms:created>
  <dcterms:modified xsi:type="dcterms:W3CDTF">2015-05-11T06:40:41Z</dcterms:modified>
</cp:coreProperties>
</file>