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96" r:id="rId4"/>
    <p:sldId id="297" r:id="rId5"/>
    <p:sldId id="299" r:id="rId6"/>
    <p:sldId id="304" r:id="rId7"/>
    <p:sldId id="303" r:id="rId8"/>
    <p:sldId id="302" r:id="rId9"/>
    <p:sldId id="307" r:id="rId10"/>
    <p:sldId id="306" r:id="rId11"/>
    <p:sldId id="309" r:id="rId12"/>
    <p:sldId id="305" r:id="rId13"/>
    <p:sldId id="308" r:id="rId14"/>
    <p:sldId id="301" r:id="rId15"/>
    <p:sldId id="311" r:id="rId16"/>
    <p:sldId id="310" r:id="rId17"/>
    <p:sldId id="314" r:id="rId18"/>
    <p:sldId id="313" r:id="rId19"/>
    <p:sldId id="312" r:id="rId20"/>
    <p:sldId id="316" r:id="rId21"/>
    <p:sldId id="315" r:id="rId22"/>
    <p:sldId id="298" r:id="rId23"/>
    <p:sldId id="259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66FF"/>
    <a:srgbClr val="16A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3078" autoAdjust="0"/>
  </p:normalViewPr>
  <p:slideViewPr>
    <p:cSldViewPr>
      <p:cViewPr varScale="1">
        <p:scale>
          <a:sx n="142" d="100"/>
          <a:sy n="142" d="100"/>
        </p:scale>
        <p:origin x="-74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31656-3FA7-435B-93ED-105595AEF80E}" type="datetimeFigureOut">
              <a:rPr lang="zh-CN" altLang="en-US" smtClean="0"/>
              <a:t>2015/5/11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3B2DD-8641-4B61-91D2-C470757F2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07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83568" y="267494"/>
            <a:ext cx="2323778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输入主题词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164288" y="2211710"/>
            <a:ext cx="1387674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1">
                <a:solidFill>
                  <a:schemeClr val="bg2">
                    <a:lumMod val="25000"/>
                  </a:schemeClr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文章题材</a:t>
            </a:r>
            <a:endParaRPr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5004048" y="2787774"/>
            <a:ext cx="3619922" cy="64807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此处输入课文标题</a:t>
            </a:r>
            <a:endParaRPr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6588224" y="3651870"/>
            <a:ext cx="2016224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1">
                <a:solidFill>
                  <a:schemeClr val="bg2">
                    <a:lumMod val="25000"/>
                  </a:schemeClr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课文作者</a:t>
            </a:r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 hasCustomPrompt="1"/>
          </p:nvPr>
        </p:nvSpPr>
        <p:spPr>
          <a:xfrm>
            <a:off x="611188" y="987425"/>
            <a:ext cx="3960812" cy="3097213"/>
          </a:xfrm>
          <a:prstGeom prst="roundRect">
            <a:avLst>
              <a:gd name="adj" fmla="val 2999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63500"/>
          </a:effectLst>
        </p:spPr>
        <p:txBody>
          <a:bodyPr/>
          <a:lstStyle>
            <a:lvl1pPr>
              <a:defRPr sz="2000"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插入主题意境图片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13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2015/5/11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85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2015/5/11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3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90795" y="123478"/>
            <a:ext cx="1728192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页面标题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627534"/>
            <a:ext cx="9144000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3568" y="627534"/>
            <a:ext cx="1800200" cy="767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6732240" y="267494"/>
            <a:ext cx="1728192" cy="360040"/>
          </a:xfrm>
          <a:prstGeom prst="round2DiagRect">
            <a:avLst>
              <a:gd name="adj1" fmla="val 42945"/>
              <a:gd name="adj2" fmla="val 0"/>
            </a:avLst>
          </a:prstGeom>
          <a:solidFill>
            <a:srgbClr val="FFC000"/>
          </a:solidFill>
        </p:spPr>
        <p:txBody>
          <a:bodyPr anchor="b"/>
          <a:lstStyle>
            <a:lvl1pPr marL="0" indent="0" algn="r">
              <a:buNone/>
              <a:defRPr sz="1800" b="0">
                <a:solidFill>
                  <a:schemeClr val="bg1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3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90795" y="123478"/>
            <a:ext cx="1728192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页面标题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-7161" y="627534"/>
            <a:ext cx="5858371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3568" y="627534"/>
            <a:ext cx="1800200" cy="767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6411" y="242093"/>
            <a:ext cx="1728192" cy="360040"/>
          </a:xfrm>
          <a:prstGeom prst="round2DiagRect">
            <a:avLst>
              <a:gd name="adj1" fmla="val 21781"/>
              <a:gd name="adj2" fmla="val 0"/>
            </a:avLst>
          </a:prstGeom>
          <a:solidFill>
            <a:srgbClr val="FFC000"/>
          </a:solidFill>
        </p:spPr>
        <p:txBody>
          <a:bodyPr anchor="b"/>
          <a:lstStyle>
            <a:lvl1pPr marL="0" indent="0" algn="r">
              <a:buNone/>
              <a:defRPr sz="1800" b="0">
                <a:solidFill>
                  <a:schemeClr val="bg1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1" name="圆角矩形 10"/>
          <p:cNvSpPr/>
          <p:nvPr userDrawn="1"/>
        </p:nvSpPr>
        <p:spPr>
          <a:xfrm>
            <a:off x="5884334" y="339502"/>
            <a:ext cx="3153056" cy="4219763"/>
          </a:xfrm>
          <a:prstGeom prst="roundRect">
            <a:avLst>
              <a:gd name="adj" fmla="val 379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593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081453" y="1491630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4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327920" y="2427734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欢迎您继续在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淘课网学习下一节或其他内容，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淘课网为你奉献完美的微课大餐！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759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2015/5/11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2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2015/5/11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51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2015/5/11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74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2015/5/11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69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2015/5/11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51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4799304"/>
            <a:ext cx="9144000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1" name="Picture 2" descr="D:\TDDOWNLOAD\My Documents\Downloads\QQ2012JayXon\Users\907868260\FileRecv\91淘课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92764" y="4574229"/>
            <a:ext cx="985276" cy="494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9294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Picture 8" descr="a4ae8f6da199f3fceceb2a19b551503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" b="3165"/>
          <a:stretch/>
        </p:blipFill>
        <p:spPr bwMode="auto">
          <a:xfrm>
            <a:off x="-36512" y="0"/>
            <a:ext cx="918051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486056" y="411510"/>
            <a:ext cx="1107996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6000" b="1" dirty="0" smtClean="0">
                <a:solidFill>
                  <a:schemeClr val="bg1"/>
                </a:solidFill>
              </a:rPr>
              <a:t>说</a:t>
            </a:r>
            <a:r>
              <a:rPr lang="en-US" altLang="zh-CN" sz="6000" b="1" dirty="0" smtClean="0">
                <a:solidFill>
                  <a:schemeClr val="bg1"/>
                </a:solidFill>
              </a:rPr>
              <a:t>”</a:t>
            </a:r>
            <a:r>
              <a:rPr lang="zh-CN" altLang="en-US" sz="6000" b="1" dirty="0" smtClean="0">
                <a:solidFill>
                  <a:schemeClr val="bg1"/>
                </a:solidFill>
              </a:rPr>
              <a:t>木叶</a:t>
            </a:r>
            <a:r>
              <a:rPr lang="en-US" altLang="zh-CN" sz="6000" b="1" dirty="0" smtClean="0">
                <a:solidFill>
                  <a:schemeClr val="bg1"/>
                </a:solidFill>
              </a:rPr>
              <a:t>”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831348" y="2283718"/>
            <a:ext cx="738664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FF0000"/>
                </a:solidFill>
              </a:rPr>
              <a:t>林庚</a:t>
            </a:r>
          </a:p>
        </p:txBody>
      </p:sp>
    </p:spTree>
    <p:extLst>
      <p:ext uri="{BB962C8B-B14F-4D97-AF65-F5344CB8AC3E}">
        <p14:creationId xmlns:p14="http://schemas.microsoft.com/office/powerpoint/2010/main" val="21161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396" y="843558"/>
            <a:ext cx="8569076" cy="1087636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zh-CN" altLang="en-US" sz="2800" b="1" dirty="0" smtClean="0">
                <a:latin typeface="+mn-ea"/>
              </a:rPr>
              <a:t>  “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+mn-ea"/>
              </a:rPr>
              <a:t>木叶</a:t>
            </a:r>
            <a:r>
              <a:rPr lang="zh-CN" altLang="en-US" sz="2800" b="1" dirty="0" smtClean="0">
                <a:latin typeface="+mn-ea"/>
              </a:rPr>
              <a:t>”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</a:rPr>
              <a:t>到</a:t>
            </a:r>
            <a:r>
              <a:rPr lang="zh-CN" altLang="en-US" sz="2800" b="1" dirty="0">
                <a:latin typeface="+mn-ea"/>
              </a:rPr>
              <a:t>“</a:t>
            </a:r>
            <a:r>
              <a:rPr lang="zh-CN" altLang="en-US" sz="2800" b="1" u="sng" dirty="0">
                <a:solidFill>
                  <a:srgbClr val="FF0000"/>
                </a:solidFill>
                <a:latin typeface="+mn-ea"/>
              </a:rPr>
              <a:t>落木</a:t>
            </a:r>
            <a:r>
              <a:rPr lang="zh-CN" altLang="en-US" sz="2800" b="1" dirty="0">
                <a:latin typeface="+mn-ea"/>
              </a:rPr>
              <a:t>”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</a:rPr>
              <a:t>，</a:t>
            </a:r>
            <a:r>
              <a:rPr lang="zh-CN" altLang="en-US" sz="2800" b="1" dirty="0">
                <a:latin typeface="+mn-ea"/>
              </a:rPr>
              <a:t>其与“</a:t>
            </a:r>
            <a:r>
              <a:rPr lang="zh-CN" altLang="en-US" sz="2800" b="1" u="sng" dirty="0">
                <a:solidFill>
                  <a:srgbClr val="0000FF"/>
                </a:solidFill>
                <a:latin typeface="+mn-ea"/>
              </a:rPr>
              <a:t>树叶</a:t>
            </a:r>
            <a:r>
              <a:rPr lang="zh-CN" altLang="en-US" sz="2800" b="1" dirty="0">
                <a:latin typeface="+mn-ea"/>
              </a:rPr>
              <a:t>”或“</a:t>
            </a:r>
            <a:r>
              <a:rPr lang="zh-CN" altLang="en-US" sz="2800" b="1" u="sng" dirty="0">
                <a:solidFill>
                  <a:srgbClr val="0000FF"/>
                </a:solidFill>
                <a:latin typeface="+mn-ea"/>
              </a:rPr>
              <a:t>落叶</a:t>
            </a:r>
            <a:r>
              <a:rPr lang="zh-CN" altLang="en-US" sz="2800" b="1" dirty="0">
                <a:latin typeface="+mn-ea"/>
              </a:rPr>
              <a:t>”的不同，其</a:t>
            </a:r>
            <a:r>
              <a:rPr lang="zh-CN" altLang="en-US" sz="2800" b="1" u="sng" dirty="0">
                <a:latin typeface="+mn-ea"/>
              </a:rPr>
              <a:t>关键点</a:t>
            </a:r>
            <a:r>
              <a:rPr lang="zh-CN" altLang="en-US" sz="2800" b="1" dirty="0">
                <a:latin typeface="+mn-ea"/>
              </a:rPr>
              <a:t>在哪？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</a:rPr>
              <a:t>（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请从第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段中找答案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</a:rPr>
              <a:t>）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63688" y="2011307"/>
            <a:ext cx="5256584" cy="2576667"/>
          </a:xfrm>
          <a:prstGeom prst="rect">
            <a:avLst/>
          </a:prstGeom>
          <a:noFill/>
          <a:ln w="762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00CC"/>
                </a:solidFill>
                <a:latin typeface="+mn-ea"/>
              </a:rPr>
              <a:t>           </a:t>
            </a: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第三段</a:t>
            </a:r>
            <a:endParaRPr lang="zh-CN" altLang="en-US" sz="2800" b="1" dirty="0">
              <a:solidFill>
                <a:srgbClr val="0000CC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    说明“木叶”“落木”与“树叶”“落叶”的不同，关键在“木”字</a:t>
            </a: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。</a:t>
            </a:r>
            <a:endParaRPr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35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3196" y="981522"/>
            <a:ext cx="2808684" cy="1230188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+mn-ea"/>
              </a:rPr>
              <a:t> </a:t>
            </a:r>
            <a:r>
              <a:rPr lang="zh-CN" altLang="en-US" sz="2800" b="1" dirty="0">
                <a:latin typeface="+mn-ea"/>
              </a:rPr>
              <a:t>重点研读探讨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+mn-ea"/>
              </a:rPr>
              <a:t> </a:t>
            </a:r>
            <a:r>
              <a:rPr lang="zh-CN" altLang="en-US" sz="2800" b="1" dirty="0" smtClean="0">
                <a:latin typeface="+mn-ea"/>
              </a:rPr>
              <a:t>第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4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5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6</a:t>
            </a:r>
            <a:r>
              <a:rPr lang="zh-CN" altLang="en-US" sz="2800" b="1" dirty="0" smtClean="0">
                <a:latin typeface="+mn-ea"/>
              </a:rPr>
              <a:t>段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419624" y="2283718"/>
            <a:ext cx="5256832" cy="238263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+mn-ea"/>
              </a:rPr>
              <a:t>   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读第四段，请思考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:</a:t>
            </a:r>
            <a:r>
              <a:rPr lang="en-US" altLang="zh-CN" sz="2800" b="1" dirty="0">
                <a:solidFill>
                  <a:schemeClr val="tx2"/>
                </a:solidFill>
                <a:latin typeface="+mn-ea"/>
              </a:rPr>
              <a:t>     </a:t>
            </a:r>
            <a:r>
              <a:rPr lang="en-US" altLang="zh-CN" sz="2800" b="1" dirty="0" smtClean="0">
                <a:solidFill>
                  <a:schemeClr val="tx2"/>
                </a:solidFill>
                <a:latin typeface="+mn-ea"/>
              </a:rPr>
              <a:t>         </a:t>
            </a:r>
            <a:endParaRPr lang="en-US" altLang="zh-CN" sz="2800" b="1" dirty="0">
              <a:solidFill>
                <a:schemeClr val="tx2"/>
              </a:solidFill>
              <a:latin typeface="+mn-ea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+mn-ea"/>
              </a:rPr>
              <a:t>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+mn-ea"/>
              </a:rPr>
              <a:t>   </a:t>
            </a:r>
            <a:r>
              <a:rPr lang="en-US" altLang="zh-CN" sz="2800" b="1" dirty="0">
                <a:latin typeface="+mn-ea"/>
              </a:rPr>
              <a:t>“</a:t>
            </a:r>
            <a:r>
              <a:rPr lang="zh-CN" altLang="en-US" sz="2800" b="1" dirty="0">
                <a:latin typeface="+mn-ea"/>
              </a:rPr>
              <a:t>木”一般用在什么场合？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+mn-ea"/>
              </a:rPr>
              <a:t>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+mn-ea"/>
              </a:rPr>
              <a:t>    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秋风叶落的季节中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+mn-ea"/>
              </a:rPr>
              <a:t>     </a:t>
            </a:r>
            <a:endParaRPr lang="zh-CN" altLang="en-US" sz="2800" b="1" u="sng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696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576064" y="1112426"/>
            <a:ext cx="60841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+mn-ea"/>
              </a:rPr>
              <a:t>说说</a:t>
            </a:r>
            <a:r>
              <a:rPr kumimoji="1" lang="zh-CN" altLang="en-US" sz="2800" b="1" u="sng" dirty="0">
                <a:solidFill>
                  <a:srgbClr val="FF0000"/>
                </a:solidFill>
                <a:latin typeface="+mn-ea"/>
              </a:rPr>
              <a:t>作者引用以上诗句作用何在</a:t>
            </a:r>
            <a:r>
              <a:rPr kumimoji="1" lang="zh-CN" altLang="en-US" sz="2800" b="1" u="sng" dirty="0" smtClean="0">
                <a:solidFill>
                  <a:srgbClr val="FF0000"/>
                </a:solidFill>
                <a:latin typeface="+mn-ea"/>
              </a:rPr>
              <a:t>？</a:t>
            </a:r>
            <a:endParaRPr lang="zh-CN" altLang="en-US" sz="2800" b="1" u="sng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755576" y="2067694"/>
            <a:ext cx="5329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n-ea"/>
              </a:rPr>
              <a:t>    “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木</a:t>
            </a:r>
            <a:r>
              <a:rPr lang="zh-CN" altLang="en-US" sz="2800" b="1" dirty="0">
                <a:latin typeface="+mn-ea"/>
              </a:rPr>
              <a:t>”的第一个艺术特征：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66751" y="3291830"/>
            <a:ext cx="6481713" cy="954107"/>
          </a:xfrm>
          <a:prstGeom prst="rect">
            <a:avLst/>
          </a:prstGeom>
          <a:solidFill>
            <a:srgbClr val="FFFFCC">
              <a:alpha val="9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rgbClr val="0000FF"/>
                </a:solidFill>
                <a:latin typeface="+mn-ea"/>
              </a:rPr>
              <a:t>“</a:t>
            </a:r>
            <a:r>
              <a:rPr kumimoji="1" lang="zh-CN" altLang="en-US" sz="2800" b="1" dirty="0">
                <a:solidFill>
                  <a:srgbClr val="0000FF"/>
                </a:solidFill>
                <a:latin typeface="+mn-ea"/>
              </a:rPr>
              <a:t>木”比“树”更显得</a:t>
            </a:r>
            <a:r>
              <a:rPr kumimoji="1" lang="zh-CN" altLang="en-US" sz="2800" b="1" u="sng" dirty="0">
                <a:solidFill>
                  <a:srgbClr val="FF0000"/>
                </a:solidFill>
                <a:latin typeface="+mn-ea"/>
              </a:rPr>
              <a:t>单纯</a:t>
            </a:r>
            <a:r>
              <a:rPr kumimoji="1" lang="zh-CN" altLang="en-US" sz="2800" b="1" dirty="0">
                <a:solidFill>
                  <a:srgbClr val="0000FF"/>
                </a:solidFill>
                <a:latin typeface="+mn-ea"/>
              </a:rPr>
              <a:t>，仿佛本身就含有一个</a:t>
            </a:r>
            <a:r>
              <a:rPr kumimoji="1" lang="zh-CN" altLang="en-US" sz="2800" b="1" u="sng" dirty="0">
                <a:solidFill>
                  <a:srgbClr val="FF0000"/>
                </a:solidFill>
                <a:latin typeface="+mn-ea"/>
              </a:rPr>
              <a:t>落叶</a:t>
            </a:r>
            <a:r>
              <a:rPr kumimoji="1" lang="zh-CN" altLang="en-US" sz="2800" b="1" dirty="0">
                <a:solidFill>
                  <a:srgbClr val="0000FF"/>
                </a:solidFill>
                <a:latin typeface="+mn-ea"/>
              </a:rPr>
              <a:t>的因素。</a:t>
            </a:r>
          </a:p>
        </p:txBody>
      </p:sp>
    </p:spTree>
    <p:extLst>
      <p:ext uri="{BB962C8B-B14F-4D97-AF65-F5344CB8AC3E}">
        <p14:creationId xmlns:p14="http://schemas.microsoft.com/office/powerpoint/2010/main" val="326697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11560" y="987574"/>
            <a:ext cx="4114800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latin typeface="+mn-ea"/>
                <a:ea typeface="+mn-ea"/>
              </a:rPr>
              <a:t>精读课文第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6</a:t>
            </a:r>
            <a:r>
              <a:rPr lang="zh-CN" altLang="en-US" sz="2800" b="1" dirty="0" smtClean="0">
                <a:latin typeface="+mn-ea"/>
                <a:ea typeface="+mn-ea"/>
              </a:rPr>
              <a:t>段：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31640" y="1707654"/>
            <a:ext cx="6406480" cy="752078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zh-CN" altLang="en-US" sz="2800" b="1" dirty="0">
                <a:latin typeface="+mn-ea"/>
              </a:rPr>
              <a:t>概括“木”在形象上的第二个特征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547664" y="2499742"/>
            <a:ext cx="7311603" cy="2041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kumimoji="1" lang="en-US" altLang="zh-CN" sz="2800" b="1" dirty="0">
                <a:solidFill>
                  <a:srgbClr val="0000CC"/>
                </a:solidFill>
                <a:latin typeface="+mn-ea"/>
              </a:rPr>
              <a:t>“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木”不但让我们容易想起树干，而且还会带来</a:t>
            </a:r>
            <a:r>
              <a:rPr kumimoji="1" lang="zh-CN" altLang="en-US" sz="2800" b="1" u="sng" dirty="0">
                <a:solidFill>
                  <a:srgbClr val="FF0000"/>
                </a:solidFill>
                <a:latin typeface="+mn-ea"/>
              </a:rPr>
              <a:t>“木”所暗示的颜色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，它</a:t>
            </a:r>
            <a:r>
              <a:rPr kumimoji="1" lang="zh-CN" altLang="en-US" sz="2800" b="1" u="sng" dirty="0">
                <a:solidFill>
                  <a:srgbClr val="0000CC"/>
                </a:solidFill>
                <a:latin typeface="+mn-ea"/>
              </a:rPr>
              <a:t>可能是</a:t>
            </a:r>
            <a:r>
              <a:rPr kumimoji="1" lang="zh-CN" altLang="en-US" sz="2800" b="1" u="sng" dirty="0">
                <a:solidFill>
                  <a:srgbClr val="FF0000"/>
                </a:solidFill>
                <a:latin typeface="+mn-ea"/>
              </a:rPr>
              <a:t>透着黄色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，而且</a:t>
            </a:r>
            <a:r>
              <a:rPr kumimoji="1" lang="zh-CN" altLang="en-US" sz="2800" b="1" u="sng" dirty="0">
                <a:solidFill>
                  <a:srgbClr val="0000CC"/>
                </a:solidFill>
                <a:latin typeface="+mn-ea"/>
              </a:rPr>
              <a:t>在触觉上它可能是</a:t>
            </a:r>
            <a:r>
              <a:rPr kumimoji="1" lang="zh-CN" altLang="en-US" sz="2800" b="1" u="sng" dirty="0">
                <a:solidFill>
                  <a:srgbClr val="FF0000"/>
                </a:solidFill>
                <a:latin typeface="+mn-ea"/>
              </a:rPr>
              <a:t>干燥的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而不是湿润的。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带来疏朗的清秋气息</a:t>
            </a: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。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07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131590"/>
            <a:ext cx="8064896" cy="295232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    </a:t>
            </a:r>
            <a:r>
              <a:rPr lang="zh-CN" altLang="en-US" sz="2800" b="1" dirty="0"/>
              <a:t>根据“</a:t>
            </a:r>
            <a:r>
              <a:rPr lang="zh-CN" altLang="en-US" sz="2800" b="1" dirty="0">
                <a:solidFill>
                  <a:srgbClr val="FF0000"/>
                </a:solidFill>
              </a:rPr>
              <a:t>木</a:t>
            </a:r>
            <a:r>
              <a:rPr lang="zh-CN" altLang="en-US" sz="2800" b="1" dirty="0"/>
              <a:t>”的形象特征，品味探讨诗句“</a:t>
            </a:r>
            <a:r>
              <a:rPr lang="zh-CN" altLang="en-US" sz="2800" b="1" u="sng" dirty="0">
                <a:solidFill>
                  <a:srgbClr val="0000FF"/>
                </a:solidFill>
              </a:rPr>
              <a:t>袅袅兮秋风，洞庭波兮</a:t>
            </a:r>
            <a:r>
              <a:rPr lang="zh-CN" altLang="en-US" sz="2800" b="1" u="sng" dirty="0">
                <a:solidFill>
                  <a:srgbClr val="FF0000"/>
                </a:solidFill>
              </a:rPr>
              <a:t>木叶</a:t>
            </a:r>
            <a:r>
              <a:rPr lang="zh-CN" altLang="en-US" sz="2800" b="1" u="sng" dirty="0">
                <a:solidFill>
                  <a:srgbClr val="0000FF"/>
                </a:solidFill>
              </a:rPr>
              <a:t>下。</a:t>
            </a:r>
            <a:r>
              <a:rPr lang="zh-CN" altLang="en-US" sz="2800" b="1" dirty="0">
                <a:solidFill>
                  <a:srgbClr val="0000FF"/>
                </a:solidFill>
              </a:rPr>
              <a:t>”</a:t>
            </a:r>
            <a:r>
              <a:rPr lang="zh-CN" altLang="en-US" sz="2800" b="1" dirty="0"/>
              <a:t> 和</a:t>
            </a:r>
            <a:r>
              <a:rPr kumimoji="1" lang="zh-CN" altLang="en-US" sz="2800" b="1" dirty="0"/>
              <a:t>“</a:t>
            </a:r>
            <a:r>
              <a:rPr lang="zh-CN" altLang="en-US" sz="2800" b="1" u="sng" dirty="0">
                <a:solidFill>
                  <a:srgbClr val="0000FF"/>
                </a:solidFill>
              </a:rPr>
              <a:t>柔条纷冉冉，</a:t>
            </a:r>
            <a:r>
              <a:rPr lang="zh-CN" altLang="en-US" sz="2800" b="1" u="sng" dirty="0">
                <a:solidFill>
                  <a:srgbClr val="FF0000"/>
                </a:solidFill>
              </a:rPr>
              <a:t>落叶</a:t>
            </a:r>
            <a:r>
              <a:rPr lang="zh-CN" altLang="en-US" sz="2800" b="1" u="sng" dirty="0">
                <a:solidFill>
                  <a:srgbClr val="0000FF"/>
                </a:solidFill>
              </a:rPr>
              <a:t>何翩翩</a:t>
            </a:r>
            <a:r>
              <a:rPr lang="zh-CN" altLang="en-US" sz="2800" b="1" u="sng" dirty="0"/>
              <a:t>。”</a:t>
            </a:r>
            <a:r>
              <a:rPr lang="zh-CN" altLang="en-US" sz="2800" b="1" dirty="0"/>
              <a:t> 中“</a:t>
            </a:r>
            <a:r>
              <a:rPr lang="zh-CN" altLang="en-US" sz="2800" b="1" dirty="0">
                <a:solidFill>
                  <a:srgbClr val="FF0000"/>
                </a:solidFill>
              </a:rPr>
              <a:t>木叶</a:t>
            </a:r>
            <a:r>
              <a:rPr lang="zh-CN" altLang="en-US" sz="2800" b="1" dirty="0"/>
              <a:t>”</a:t>
            </a:r>
            <a:r>
              <a:rPr kumimoji="1" lang="zh-CN" altLang="en-US" sz="2800" b="1" dirty="0"/>
              <a:t>与“</a:t>
            </a:r>
            <a:r>
              <a:rPr lang="zh-CN" altLang="en-US" sz="2800" b="1" dirty="0">
                <a:solidFill>
                  <a:srgbClr val="FF0000"/>
                </a:solidFill>
              </a:rPr>
              <a:t>落叶</a:t>
            </a:r>
            <a:r>
              <a:rPr lang="zh-CN" altLang="en-US" sz="2800" b="1" dirty="0"/>
              <a:t>”的不同</a:t>
            </a:r>
            <a:r>
              <a:rPr lang="zh-CN" altLang="en-US" sz="2800" b="1" dirty="0" smtClean="0"/>
              <a:t>意味。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998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93645" y="627534"/>
            <a:ext cx="8514859" cy="101525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/>
              <a:t>填写下表，归纳比较</a:t>
            </a:r>
            <a:r>
              <a:rPr lang="zh-CN" altLang="en-US" sz="2800" b="1" u="sng" dirty="0"/>
              <a:t>“（落）</a:t>
            </a:r>
            <a:r>
              <a:rPr lang="zh-CN" altLang="en-US" sz="2800" b="1" u="sng" dirty="0">
                <a:solidFill>
                  <a:srgbClr val="FF0000"/>
                </a:solidFill>
              </a:rPr>
              <a:t>木</a:t>
            </a:r>
            <a:r>
              <a:rPr lang="zh-CN" altLang="en-US" sz="2800" b="1" u="sng" dirty="0"/>
              <a:t>（叶）”</a:t>
            </a:r>
            <a:r>
              <a:rPr lang="zh-CN" altLang="en-US" sz="2800" b="1" dirty="0"/>
              <a:t>与</a:t>
            </a:r>
            <a:r>
              <a:rPr lang="zh-CN" altLang="en-US" sz="2800" b="1" u="sng" dirty="0"/>
              <a:t>“</a:t>
            </a:r>
            <a:r>
              <a:rPr lang="zh-CN" altLang="en-US" sz="2800" b="1" u="sng" dirty="0">
                <a:solidFill>
                  <a:srgbClr val="FF0000"/>
                </a:solidFill>
              </a:rPr>
              <a:t>树</a:t>
            </a:r>
            <a:r>
              <a:rPr lang="zh-CN" altLang="en-US" sz="2800" b="1" u="sng" dirty="0"/>
              <a:t>（叶）”</a:t>
            </a:r>
            <a:r>
              <a:rPr lang="zh-CN" altLang="en-US" sz="2800" b="1" dirty="0"/>
              <a:t>的不同意蕴。</a:t>
            </a:r>
            <a:endParaRPr lang="zh-CN" altLang="en-US" sz="2800" dirty="0"/>
          </a:p>
        </p:txBody>
      </p:sp>
      <p:graphicFrame>
        <p:nvGraphicFramePr>
          <p:cNvPr id="5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117632"/>
              </p:ext>
            </p:extLst>
          </p:nvPr>
        </p:nvGraphicFramePr>
        <p:xfrm>
          <a:off x="613454" y="1563638"/>
          <a:ext cx="7846978" cy="3029714"/>
        </p:xfrm>
        <a:graphic>
          <a:graphicData uri="http://schemas.openxmlformats.org/drawingml/2006/table">
            <a:tbl>
              <a:tblPr/>
              <a:tblGrid>
                <a:gridCol w="1162133"/>
                <a:gridCol w="861751"/>
                <a:gridCol w="889656"/>
                <a:gridCol w="957748"/>
                <a:gridCol w="893452"/>
                <a:gridCol w="994006"/>
                <a:gridCol w="2088232"/>
              </a:tblGrid>
              <a:tr h="4666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</a:rPr>
                        <a:t>意象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</a:rPr>
                        <a:t>场合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</a:rPr>
                        <a:t>外形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</a:rPr>
                        <a:t>颜色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</a:rPr>
                        <a:t>质感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</a:rPr>
                        <a:t>意味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</a:rPr>
                        <a:t>联想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338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落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    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木 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叶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9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树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叶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37"/>
          <p:cNvSpPr txBox="1">
            <a:spLocks noChangeArrowheads="1"/>
          </p:cNvSpPr>
          <p:nvPr/>
        </p:nvSpPr>
        <p:spPr bwMode="auto">
          <a:xfrm>
            <a:off x="1828611" y="3507854"/>
            <a:ext cx="108730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春夏之交</a:t>
            </a:r>
            <a:r>
              <a:rPr kumimoji="1" lang="zh-CN" altLang="en-US" sz="2400" b="1" dirty="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1792894" y="2211710"/>
            <a:ext cx="10510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秋风叶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落</a:t>
            </a:r>
            <a:endParaRPr kumimoji="1" lang="zh-CN" altLang="en-US" sz="2400" b="1" dirty="0">
              <a:solidFill>
                <a:srgbClr val="FF99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 Box 39"/>
          <p:cNvSpPr txBox="1">
            <a:spLocks noChangeArrowheads="1"/>
          </p:cNvSpPr>
          <p:nvPr/>
        </p:nvSpPr>
        <p:spPr bwMode="auto">
          <a:xfrm>
            <a:off x="2649475" y="2211710"/>
            <a:ext cx="9145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脱尽叶子</a:t>
            </a:r>
            <a:endParaRPr kumimoji="1" lang="zh-CN" altLang="en-US" sz="2400" b="1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2652908" y="3507854"/>
            <a:ext cx="91107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枝叶繁茂</a:t>
            </a:r>
            <a:r>
              <a:rPr kumimoji="1" lang="zh-CN" altLang="en-US" sz="2400" b="1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0" name="Text Box 41"/>
          <p:cNvSpPr txBox="1">
            <a:spLocks noChangeArrowheads="1"/>
          </p:cNvSpPr>
          <p:nvPr/>
        </p:nvSpPr>
        <p:spPr bwMode="auto">
          <a:xfrm>
            <a:off x="3995738" y="4365625"/>
            <a:ext cx="10810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4000" b="1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11" name="Text Box 42"/>
          <p:cNvSpPr txBox="1">
            <a:spLocks noChangeArrowheads="1"/>
          </p:cNvSpPr>
          <p:nvPr/>
        </p:nvSpPr>
        <p:spPr bwMode="auto">
          <a:xfrm>
            <a:off x="3514600" y="3363838"/>
            <a:ext cx="1273424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绿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叶</a:t>
            </a:r>
            <a:r>
              <a:rPr kumimoji="1"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褐绿</a:t>
            </a:r>
            <a:endParaRPr kumimoji="1"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干</a:t>
            </a:r>
            <a:r>
              <a:rPr kumimoji="1"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</a:p>
        </p:txBody>
      </p:sp>
      <p:sp>
        <p:nvSpPr>
          <p:cNvPr id="12" name="Text Box 43"/>
          <p:cNvSpPr txBox="1">
            <a:spLocks noChangeArrowheads="1"/>
          </p:cNvSpPr>
          <p:nvPr/>
        </p:nvSpPr>
        <p:spPr bwMode="auto">
          <a:xfrm>
            <a:off x="4680645" y="2222726"/>
            <a:ext cx="46751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干燥</a:t>
            </a:r>
            <a:r>
              <a:rPr kumimoji="1" lang="zh-CN" altLang="en-US" sz="2400" b="1" dirty="0">
                <a:solidFill>
                  <a:srgbClr val="FF99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3" name="Text Box 44"/>
          <p:cNvSpPr txBox="1">
            <a:spLocks noChangeArrowheads="1"/>
          </p:cNvSpPr>
          <p:nvPr/>
        </p:nvSpPr>
        <p:spPr bwMode="auto">
          <a:xfrm>
            <a:off x="4500091" y="3579862"/>
            <a:ext cx="100430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饱含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水分</a:t>
            </a:r>
            <a:endParaRPr kumimoji="1" lang="zh-CN" altLang="en-US" sz="2400" b="1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Text Box 45"/>
          <p:cNvSpPr txBox="1">
            <a:spLocks noChangeArrowheads="1"/>
          </p:cNvSpPr>
          <p:nvPr/>
        </p:nvSpPr>
        <p:spPr bwMode="auto">
          <a:xfrm>
            <a:off x="5508971" y="2211710"/>
            <a:ext cx="9353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空阔疏朗</a:t>
            </a:r>
            <a:r>
              <a:rPr kumimoji="1" lang="zh-CN" altLang="en-US" sz="2400" b="1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5" name="Text Box 46"/>
          <p:cNvSpPr txBox="1">
            <a:spLocks noChangeArrowheads="1"/>
          </p:cNvSpPr>
          <p:nvPr/>
        </p:nvSpPr>
        <p:spPr bwMode="auto">
          <a:xfrm>
            <a:off x="5488311" y="3579862"/>
            <a:ext cx="95599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饱满绵密</a:t>
            </a:r>
            <a:endParaRPr kumimoji="1" lang="zh-CN" altLang="en-US" sz="2400" b="1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 Box 47"/>
          <p:cNvSpPr txBox="1">
            <a:spLocks noChangeArrowheads="1"/>
          </p:cNvSpPr>
          <p:nvPr/>
        </p:nvSpPr>
        <p:spPr bwMode="auto">
          <a:xfrm>
            <a:off x="6516315" y="2091501"/>
            <a:ext cx="194344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离人的叹息</a:t>
            </a:r>
          </a:p>
          <a:p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游子的漂泊</a:t>
            </a:r>
          </a:p>
          <a:p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清秋的性格</a:t>
            </a:r>
          </a:p>
        </p:txBody>
      </p:sp>
      <p:sp>
        <p:nvSpPr>
          <p:cNvPr id="17" name="Text Box 48"/>
          <p:cNvSpPr txBox="1">
            <a:spLocks noChangeArrowheads="1"/>
          </p:cNvSpPr>
          <p:nvPr/>
        </p:nvSpPr>
        <p:spPr bwMode="auto">
          <a:xfrm>
            <a:off x="6804025" y="5157788"/>
            <a:ext cx="18716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4000" b="1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18" name="Text Box 49"/>
          <p:cNvSpPr txBox="1">
            <a:spLocks noChangeArrowheads="1"/>
          </p:cNvSpPr>
          <p:nvPr/>
        </p:nvSpPr>
        <p:spPr bwMode="auto">
          <a:xfrm>
            <a:off x="6732339" y="3579862"/>
            <a:ext cx="2016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密密层层</a:t>
            </a:r>
            <a:endParaRPr kumimoji="1"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浓阴满地</a:t>
            </a:r>
          </a:p>
        </p:txBody>
      </p:sp>
      <p:sp>
        <p:nvSpPr>
          <p:cNvPr id="19" name="Text Box 50"/>
          <p:cNvSpPr txBox="1">
            <a:spLocks noChangeArrowheads="1"/>
          </p:cNvSpPr>
          <p:nvPr/>
        </p:nvSpPr>
        <p:spPr bwMode="auto">
          <a:xfrm>
            <a:off x="3708003" y="2283718"/>
            <a:ext cx="553998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枯黄</a:t>
            </a:r>
          </a:p>
        </p:txBody>
      </p:sp>
    </p:spTree>
    <p:extLst>
      <p:ext uri="{BB962C8B-B14F-4D97-AF65-F5344CB8AC3E}">
        <p14:creationId xmlns:p14="http://schemas.microsoft.com/office/powerpoint/2010/main" val="249135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03575" y="494040"/>
            <a:ext cx="2449513" cy="52322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 algn="ctr"/>
            <a:endParaRPr kumimoji="1" lang="zh-CN" altLang="zh-CN" sz="2800" b="1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35682" y="1017260"/>
            <a:ext cx="2232025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+mn-ea"/>
              </a:rPr>
              <a:t>发现问题（</a:t>
            </a:r>
            <a:r>
              <a:rPr kumimoji="1" lang="en-US" altLang="zh-CN" sz="2800" b="1" dirty="0">
                <a:latin typeface="+mn-ea"/>
              </a:rPr>
              <a:t>1—3</a:t>
            </a:r>
            <a:r>
              <a:rPr kumimoji="1" lang="zh-CN" altLang="en-US" sz="2800" b="1" dirty="0">
                <a:latin typeface="+mn-ea"/>
              </a:rPr>
              <a:t>）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475656" y="1986495"/>
            <a:ext cx="0" cy="136683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843808" y="3586687"/>
            <a:ext cx="529357" cy="863600"/>
          </a:xfrm>
          <a:prstGeom prst="chevro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491578" y="1017260"/>
            <a:ext cx="2447925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+mn-ea"/>
              </a:rPr>
              <a:t>分析问题</a:t>
            </a:r>
          </a:p>
          <a:p>
            <a:r>
              <a:rPr kumimoji="1" lang="zh-CN" altLang="en-US" sz="2800" b="1" dirty="0">
                <a:latin typeface="+mn-ea"/>
              </a:rPr>
              <a:t>（</a:t>
            </a:r>
            <a:r>
              <a:rPr kumimoji="1" lang="en-US" altLang="zh-CN" sz="2800" b="1" dirty="0">
                <a:latin typeface="+mn-ea"/>
              </a:rPr>
              <a:t>4—6</a:t>
            </a:r>
            <a:r>
              <a:rPr kumimoji="1" lang="zh-CN" altLang="en-US" sz="2800" dirty="0">
                <a:latin typeface="+mn-ea"/>
              </a:rPr>
              <a:t>）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355976" y="1995413"/>
            <a:ext cx="0" cy="13684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347864" y="3481679"/>
            <a:ext cx="2449512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分析“木”的两个艺术特征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5796508" y="3507854"/>
            <a:ext cx="647700" cy="936625"/>
          </a:xfrm>
          <a:prstGeom prst="chevro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265168" y="1032388"/>
            <a:ext cx="2627312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+mn-ea"/>
              </a:rPr>
              <a:t>总结全文</a:t>
            </a:r>
          </a:p>
          <a:p>
            <a:r>
              <a:rPr kumimoji="1" lang="zh-CN" altLang="en-US" sz="2800" b="1" dirty="0">
                <a:latin typeface="+mn-ea"/>
              </a:rPr>
              <a:t>  （</a:t>
            </a:r>
            <a:r>
              <a:rPr kumimoji="1" lang="en-US" altLang="zh-CN" sz="2800" b="1" dirty="0">
                <a:latin typeface="+mn-ea"/>
              </a:rPr>
              <a:t>7</a:t>
            </a:r>
            <a:r>
              <a:rPr kumimoji="1" lang="zh-CN" altLang="en-US" sz="2800" b="1" dirty="0">
                <a:latin typeface="+mn-ea"/>
              </a:rPr>
              <a:t>）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7092280" y="1923678"/>
            <a:ext cx="0" cy="136683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502264" y="3291830"/>
            <a:ext cx="2174192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艺术领域</a:t>
            </a:r>
            <a:r>
              <a:rPr kumimoji="1" lang="en-US" altLang="zh-CN" sz="2800" b="1" dirty="0">
                <a:solidFill>
                  <a:srgbClr val="0000CC"/>
                </a:solidFill>
                <a:latin typeface="+mn-ea"/>
              </a:rPr>
              <a:t>:</a:t>
            </a:r>
          </a:p>
          <a:p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一字之差</a:t>
            </a:r>
          </a:p>
          <a:p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相隔千里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85356" y="3465191"/>
            <a:ext cx="2449512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0000CC"/>
                </a:solidFill>
                <a:latin typeface="+mn-ea"/>
              </a:rPr>
              <a:t>“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木叶”为古代诗人所钟爱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整体思路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147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1520" y="771550"/>
            <a:ext cx="8568184" cy="1772793"/>
          </a:xfrm>
          <a:prstGeom prst="rect">
            <a:avLst/>
          </a:prstGeom>
          <a:noFill/>
          <a:ln w="889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CC"/>
                </a:solidFill>
                <a:latin typeface="+mn-ea"/>
              </a:rPr>
              <a:t>    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作者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既是一位深谙诗歌妙道的学者，又是一位畅游诗歌海洋的高手，文中大量援引古诗人关于“木叶”的诗句，揣摩一下这对于阐发道理起了怎样的作用？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71600" y="2571750"/>
            <a:ext cx="8066088" cy="1815882"/>
          </a:xfrm>
          <a:prstGeom prst="rect">
            <a:avLst/>
          </a:prstGeom>
          <a:noFill/>
          <a:ln w="889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一是作引子，引出议论话题；</a:t>
            </a:r>
          </a:p>
          <a:p>
            <a:pPr algn="just" eaLnBrk="0" hangingPunct="0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二是作为例证，使得分析说理有凭有据；</a:t>
            </a:r>
          </a:p>
          <a:p>
            <a:pPr algn="just" eaLnBrk="0" hangingPunct="0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三是调节文气，更增添了文章的文化内涵。</a:t>
            </a:r>
          </a:p>
        </p:txBody>
      </p:sp>
    </p:spTree>
    <p:extLst>
      <p:ext uri="{BB962C8B-B14F-4D97-AF65-F5344CB8AC3E}">
        <p14:creationId xmlns:p14="http://schemas.microsoft.com/office/powerpoint/2010/main" val="279053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1131590"/>
            <a:ext cx="7488832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课文阐释的是诗的语言的“暗示性”问题，而标题却拟为</a:t>
            </a:r>
            <a:r>
              <a:rPr kumimoji="1" lang="en-US" altLang="zh-CN" sz="2800" b="1" dirty="0">
                <a:solidFill>
                  <a:srgbClr val="0000CC"/>
                </a:solidFill>
                <a:latin typeface="+mn-ea"/>
              </a:rPr>
              <a:t>《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说“木叶”</a:t>
            </a:r>
            <a:r>
              <a:rPr kumimoji="1" lang="en-US" altLang="zh-CN" sz="2800" b="1" dirty="0">
                <a:solidFill>
                  <a:srgbClr val="0000CC"/>
                </a:solidFill>
                <a:latin typeface="+mn-ea"/>
              </a:rPr>
              <a:t>》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，若改为</a:t>
            </a:r>
            <a:r>
              <a:rPr kumimoji="1" lang="en-US" altLang="zh-CN" sz="2800" b="1" dirty="0">
                <a:solidFill>
                  <a:srgbClr val="0000CC"/>
                </a:solidFill>
                <a:latin typeface="+mn-ea"/>
              </a:rPr>
              <a:t>《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谈谈诗歌语言的“暗示性”</a:t>
            </a:r>
            <a:r>
              <a:rPr kumimoji="1" lang="en-US" altLang="zh-CN" sz="2800" b="1" dirty="0">
                <a:solidFill>
                  <a:srgbClr val="0000CC"/>
                </a:solidFill>
                <a:latin typeface="+mn-ea"/>
              </a:rPr>
              <a:t>》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，你认为如何？</a:t>
            </a:r>
          </a:p>
        </p:txBody>
      </p:sp>
    </p:spTree>
    <p:extLst>
      <p:ext uri="{BB962C8B-B14F-4D97-AF65-F5344CB8AC3E}">
        <p14:creationId xmlns:p14="http://schemas.microsoft.com/office/powerpoint/2010/main" val="1919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1520" y="732753"/>
            <a:ext cx="8640960" cy="3927229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CC"/>
                </a:solidFill>
                <a:latin typeface="+mn-ea"/>
                <a:cs typeface="Times New Roman" pitchFamily="18" charset="0"/>
              </a:rPr>
              <a:t>    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1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、标题若拟为“谈谈诗歌语言的暗示性”，整个文章的行文思路就要改变，它可能就要从理论的角度来论述，成为理论性很强的学术论文。</a:t>
            </a:r>
          </a:p>
          <a:p>
            <a:pPr algn="just" eaLnBrk="0" hangingPunct="0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   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 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2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、把深奥的文学理论附丽并渗透于有关“木叶”的诗句中品读玩味，化抽象为形象，化深奥为简单，并逐层深入，既体现了作者的科学态度，也契合了读者的阅读心理。题目应是本文的一个亮点。</a:t>
            </a:r>
          </a:p>
        </p:txBody>
      </p:sp>
    </p:spTree>
    <p:extLst>
      <p:ext uri="{BB962C8B-B14F-4D97-AF65-F5344CB8AC3E}">
        <p14:creationId xmlns:p14="http://schemas.microsoft.com/office/powerpoint/2010/main" val="371290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教学目标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2048" y="1075184"/>
            <a:ext cx="8100392" cy="2720702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zh-CN" sz="2800" b="1" dirty="0">
                <a:solidFill>
                  <a:srgbClr val="0033CC"/>
                </a:solidFill>
                <a:latin typeface="+mn-ea"/>
              </a:rPr>
              <a:t>1</a:t>
            </a:r>
            <a:r>
              <a:rPr lang="zh-CN" altLang="en-US" sz="2800" b="1" dirty="0">
                <a:solidFill>
                  <a:srgbClr val="0033CC"/>
                </a:solidFill>
                <a:latin typeface="+mn-ea"/>
              </a:rPr>
              <a:t>、抓主要信息，理清层次关系，理解文章内容。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+mn-ea"/>
              </a:rPr>
              <a:t> </a:t>
            </a:r>
            <a:r>
              <a:rPr lang="en-US" altLang="zh-CN" sz="2800" b="1" dirty="0">
                <a:solidFill>
                  <a:srgbClr val="0033CC"/>
                </a:solidFill>
                <a:latin typeface="+mn-ea"/>
              </a:rPr>
              <a:t>2</a:t>
            </a:r>
            <a:r>
              <a:rPr lang="zh-CN" altLang="en-US" sz="2800" b="1" dirty="0">
                <a:solidFill>
                  <a:srgbClr val="0033CC"/>
                </a:solidFill>
                <a:latin typeface="+mn-ea"/>
              </a:rPr>
              <a:t>、理解诗歌中“木叶”的意蕴。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+mn-ea"/>
              </a:rPr>
              <a:t> </a:t>
            </a:r>
            <a:r>
              <a:rPr lang="en-US" altLang="zh-CN" sz="2800" b="1" dirty="0">
                <a:solidFill>
                  <a:srgbClr val="0033CC"/>
                </a:solidFill>
                <a:latin typeface="+mn-ea"/>
              </a:rPr>
              <a:t>3</a:t>
            </a:r>
            <a:r>
              <a:rPr lang="zh-CN" altLang="en-US" sz="2800" b="1" dirty="0">
                <a:solidFill>
                  <a:srgbClr val="0033CC"/>
                </a:solidFill>
                <a:latin typeface="+mn-ea"/>
              </a:rPr>
              <a:t>、体味诗歌中意象所表现出的感情色彩，比较同一意象在不同诗作中的细微差别，提高诗歌赏析的能力。 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+mn-ea"/>
              </a:rPr>
              <a:t>  </a:t>
            </a:r>
          </a:p>
          <a:p>
            <a:pPr>
              <a:buFontTx/>
              <a:buNone/>
            </a:pPr>
            <a:endParaRPr lang="en-US" altLang="zh-CN" sz="28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721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95536" y="771550"/>
            <a:ext cx="8640960" cy="4001095"/>
          </a:xfrm>
          <a:prstGeom prst="rect">
            <a:avLst/>
          </a:prstGeom>
          <a:noFill/>
          <a:ln w="889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0000CC"/>
                </a:solidFill>
                <a:latin typeface="+mn-ea"/>
              </a:rPr>
              <a:t>    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作者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通过说“木叶”，告诉人们诗歌语言是富于暗示性的，提倡推敲用字用词，更好的把握诗歌的内涵和意境。</a:t>
            </a:r>
          </a:p>
          <a:p>
            <a:pPr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    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“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这暗示性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仿佛是概念的影子，常常躲在概念的背后”，成为一种“潜在的力量”。我们不留心就不会察觉它的存在。敏感而有修养的诗人们正在于能认识语言形象中一切潜在的力量，把这些潜在的力量与概念中的意义交织组合起来，成为丰富多彩一言难尽的言说。”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归纳主题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512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81000" y="1635646"/>
            <a:ext cx="8512175" cy="121264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b="1" dirty="0">
                <a:latin typeface="+mn-ea"/>
              </a:rPr>
              <a:t>    </a:t>
            </a:r>
            <a:r>
              <a:rPr lang="zh-CN" altLang="en-US" sz="2800" b="1" dirty="0" smtClean="0">
                <a:latin typeface="+mn-ea"/>
              </a:rPr>
              <a:t>诗歌</a:t>
            </a:r>
            <a:r>
              <a:rPr lang="zh-CN" altLang="en-US" sz="2800" b="1" dirty="0">
                <a:latin typeface="+mn-ea"/>
              </a:rPr>
              <a:t>的语言富于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暗示性</a:t>
            </a:r>
            <a:r>
              <a:rPr lang="zh-CN" altLang="en-US" sz="2800" b="1" dirty="0">
                <a:latin typeface="+mn-ea"/>
              </a:rPr>
              <a:t>，那些微妙的意味往往寄诸言外。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4249270" y="2355726"/>
            <a:ext cx="0" cy="838200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5536" y="3345835"/>
            <a:ext cx="8686800" cy="954107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n-ea"/>
              </a:rPr>
              <a:t>    </a:t>
            </a:r>
            <a:r>
              <a:rPr lang="zh-CN" altLang="en-US" sz="2800" b="1" dirty="0" smtClean="0">
                <a:latin typeface="+mn-ea"/>
              </a:rPr>
              <a:t>鉴赏</a:t>
            </a:r>
            <a:r>
              <a:rPr lang="zh-CN" altLang="en-US" sz="2800" b="1" dirty="0">
                <a:latin typeface="+mn-ea"/>
              </a:rPr>
              <a:t>诗歌，不仅要品尝言内的意思，而且要品尝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言外意味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46190" y="768094"/>
            <a:ext cx="2353602" cy="871007"/>
          </a:xfrm>
          <a:prstGeom prst="bevel">
            <a:avLst>
              <a:gd name="adj" fmla="val 5972"/>
            </a:avLst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得到启示</a:t>
            </a:r>
          </a:p>
        </p:txBody>
      </p:sp>
    </p:spTree>
    <p:extLst>
      <p:ext uri="{BB962C8B-B14F-4D97-AF65-F5344CB8AC3E}">
        <p14:creationId xmlns:p14="http://schemas.microsoft.com/office/powerpoint/2010/main" val="337581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51520" y="699542"/>
            <a:ext cx="8712968" cy="417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结束语：</a:t>
            </a:r>
            <a:r>
              <a:rPr kumimoji="1"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同学们，我们生长在一个诗的国度里，诗是祖先留给我们宝贵遗产，更是我们的骄傲。希望同学们在今天品味诗句的审美体验之后，能更加热爱我们的传统文化， 读诗，学诗，爱诗，成为一个个有激情，有修养的小诗人。最后，请让我把下面这首诗献给同学们，作为今天的结束</a:t>
            </a:r>
            <a:r>
              <a:rPr kumimoji="1"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kumimoji="1"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风雅颂是诗，古乐府是诗</a:t>
            </a:r>
            <a:r>
              <a:rPr kumimoji="1"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kumimoji="1"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三闾大夫的狂放是诗，诗仙太白的神游是诗</a:t>
            </a:r>
            <a:r>
              <a:rPr kumimoji="1"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kumimoji="1"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大江东去是诗，把酒临风也是诗</a:t>
            </a:r>
            <a:r>
              <a:rPr kumimoji="1"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kumimoji="1"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诗，可以静静的坐下倾听；也可以在微雨街头温柔吟唱</a:t>
            </a:r>
            <a:r>
              <a:rPr kumimoji="1"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kumimoji="1"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爱诗，其实是在爱着</a:t>
            </a:r>
            <a:r>
              <a:rPr kumimoji="1"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kumimoji="1"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我们的生活</a:t>
            </a:r>
          </a:p>
        </p:txBody>
      </p:sp>
    </p:spTree>
    <p:extLst>
      <p:ext uri="{BB962C8B-B14F-4D97-AF65-F5344CB8AC3E}">
        <p14:creationId xmlns:p14="http://schemas.microsoft.com/office/powerpoint/2010/main" val="290055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TDDOWNLOAD\My Documents\Downloads\QQ2012JayXon\Users\907868260\FileRecv\91淘课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2764" y="4574229"/>
            <a:ext cx="985276" cy="494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8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65920" y="882935"/>
            <a:ext cx="1440160" cy="371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CC3300"/>
                </a:solidFill>
                <a:latin typeface="+mn-ea"/>
              </a:rPr>
              <a:t>袅</a:t>
            </a:r>
            <a:r>
              <a:rPr lang="zh-CN" altLang="en-US" sz="2800" b="1" dirty="0">
                <a:latin typeface="+mn-ea"/>
              </a:rPr>
              <a:t>袅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latin typeface="+mn-ea"/>
              </a:rPr>
              <a:t>照</a:t>
            </a:r>
            <a:r>
              <a:rPr lang="zh-CN" altLang="en-US" sz="2800" b="1" dirty="0">
                <a:solidFill>
                  <a:srgbClr val="CC3300"/>
                </a:solidFill>
                <a:latin typeface="+mn-ea"/>
              </a:rPr>
              <a:t>浦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CC3300"/>
                </a:solidFill>
                <a:latin typeface="+mn-ea"/>
              </a:rPr>
              <a:t>褒</a:t>
            </a:r>
            <a:r>
              <a:rPr lang="zh-CN" altLang="en-US" sz="2800" b="1" dirty="0">
                <a:latin typeface="+mn-ea"/>
              </a:rPr>
              <a:t>扬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CC3300"/>
                </a:solidFill>
                <a:latin typeface="+mn-ea"/>
              </a:rPr>
              <a:t>灼</a:t>
            </a:r>
            <a:r>
              <a:rPr lang="zh-CN" altLang="en-US" sz="2800" b="1" dirty="0">
                <a:latin typeface="+mn-ea"/>
              </a:rPr>
              <a:t>灼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latin typeface="+mn-ea"/>
              </a:rPr>
              <a:t>亭</a:t>
            </a:r>
            <a:r>
              <a:rPr lang="zh-CN" altLang="en-US" sz="2800" b="1" dirty="0">
                <a:solidFill>
                  <a:srgbClr val="CC3300"/>
                </a:solidFill>
                <a:latin typeface="+mn-ea"/>
              </a:rPr>
              <a:t>皋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latin typeface="+mn-ea"/>
              </a:rPr>
              <a:t>寒</a:t>
            </a:r>
            <a:r>
              <a:rPr lang="zh-CN" altLang="en-US" sz="2800" b="1" dirty="0" smtClean="0">
                <a:solidFill>
                  <a:srgbClr val="CC3300"/>
                </a:solidFill>
                <a:latin typeface="+mn-ea"/>
              </a:rPr>
              <a:t>砧</a:t>
            </a:r>
            <a:endParaRPr lang="en-US" altLang="zh-CN" sz="2800" b="1" dirty="0" smtClean="0">
              <a:solidFill>
                <a:srgbClr val="CC3300"/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55976" y="903947"/>
            <a:ext cx="149391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C3300"/>
                </a:solidFill>
                <a:latin typeface="+mn-ea"/>
              </a:rPr>
              <a:t>涔</a:t>
            </a:r>
            <a:r>
              <a:rPr lang="zh-CN" altLang="en-US" sz="2800" b="1" dirty="0">
                <a:latin typeface="+mn-ea"/>
              </a:rPr>
              <a:t>阳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万能</a:t>
            </a:r>
            <a:r>
              <a:rPr lang="zh-CN" altLang="en-US" sz="2800" b="1" dirty="0">
                <a:solidFill>
                  <a:srgbClr val="CC3300"/>
                </a:solidFill>
                <a:latin typeface="+mn-ea"/>
              </a:rPr>
              <a:t>锭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言</a:t>
            </a:r>
            <a:r>
              <a:rPr lang="zh-CN" altLang="en-US" sz="2800" b="1" dirty="0">
                <a:solidFill>
                  <a:srgbClr val="CC3300"/>
                </a:solidFill>
                <a:latin typeface="+mn-ea"/>
              </a:rPr>
              <a:t>筌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CC3300"/>
                </a:solidFill>
                <a:latin typeface="+mn-ea"/>
              </a:rPr>
              <a:t>窸窣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CC3300"/>
                </a:solidFill>
                <a:latin typeface="+mn-ea"/>
              </a:rPr>
              <a:t>迢</a:t>
            </a:r>
            <a:r>
              <a:rPr lang="zh-CN" altLang="en-US" sz="2800" b="1" dirty="0">
                <a:latin typeface="+mn-ea"/>
              </a:rPr>
              <a:t>远</a:t>
            </a:r>
          </a:p>
        </p:txBody>
      </p:sp>
      <p:sp>
        <p:nvSpPr>
          <p:cNvPr id="4" name="矩形 3"/>
          <p:cNvSpPr/>
          <p:nvPr/>
        </p:nvSpPr>
        <p:spPr>
          <a:xfrm>
            <a:off x="2502024" y="843558"/>
            <a:ext cx="989856" cy="37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 err="1">
                <a:solidFill>
                  <a:srgbClr val="0000CC"/>
                </a:solidFill>
                <a:latin typeface="+mn-ea"/>
              </a:rPr>
              <a:t>niǎo</a:t>
            </a:r>
            <a:endParaRPr lang="en-US" altLang="zh-CN" sz="2800" b="1" dirty="0">
              <a:solidFill>
                <a:srgbClr val="0000CC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800" b="1" dirty="0" err="1">
                <a:solidFill>
                  <a:srgbClr val="0000CC"/>
                </a:solidFill>
                <a:latin typeface="+mn-ea"/>
              </a:rPr>
              <a:t>pǔ</a:t>
            </a:r>
            <a:endParaRPr lang="en-US" altLang="zh-CN" sz="2800" b="1" dirty="0">
              <a:solidFill>
                <a:srgbClr val="0000CC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800" b="1" dirty="0" err="1">
                <a:solidFill>
                  <a:srgbClr val="0000CC"/>
                </a:solidFill>
                <a:latin typeface="+mn-ea"/>
              </a:rPr>
              <a:t>bāo</a:t>
            </a:r>
            <a:endParaRPr lang="en-US" altLang="zh-CN" sz="2800" b="1" dirty="0">
              <a:solidFill>
                <a:srgbClr val="0000CC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800" b="1" dirty="0" err="1">
                <a:solidFill>
                  <a:srgbClr val="0000CC"/>
                </a:solidFill>
                <a:latin typeface="+mn-ea"/>
              </a:rPr>
              <a:t>zhuó</a:t>
            </a:r>
            <a:endParaRPr lang="en-US" altLang="zh-CN" sz="2800" b="1" dirty="0">
              <a:solidFill>
                <a:srgbClr val="0000CC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800" b="1" dirty="0" err="1">
                <a:solidFill>
                  <a:srgbClr val="0000CC"/>
                </a:solidFill>
                <a:latin typeface="+mn-ea"/>
              </a:rPr>
              <a:t>gāo</a:t>
            </a:r>
            <a:endParaRPr lang="en-US" altLang="zh-CN" sz="2800" b="1" dirty="0">
              <a:solidFill>
                <a:srgbClr val="0000CC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800" b="1" dirty="0" err="1">
                <a:solidFill>
                  <a:srgbClr val="0000CC"/>
                </a:solidFill>
                <a:latin typeface="+mn-ea"/>
              </a:rPr>
              <a:t>zhēn</a:t>
            </a:r>
            <a:endParaRPr lang="en-US" altLang="zh-CN" sz="28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600223" y="892328"/>
            <a:ext cx="1564708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err="1" smtClean="0">
                <a:solidFill>
                  <a:srgbClr val="0000CC"/>
                </a:solidFill>
                <a:latin typeface="+mn-ea"/>
              </a:rPr>
              <a:t>cén</a:t>
            </a:r>
            <a:endParaRPr lang="en-US" altLang="zh-CN" sz="2800" b="1" dirty="0">
              <a:solidFill>
                <a:srgbClr val="0000CC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err="1">
                <a:solidFill>
                  <a:srgbClr val="0000CC"/>
                </a:solidFill>
                <a:latin typeface="+mn-ea"/>
              </a:rPr>
              <a:t>dìng</a:t>
            </a:r>
            <a:endParaRPr lang="en-US" altLang="zh-CN" sz="2800" b="1" dirty="0">
              <a:solidFill>
                <a:srgbClr val="0000CC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err="1">
                <a:solidFill>
                  <a:srgbClr val="0000CC"/>
                </a:solidFill>
                <a:latin typeface="+mn-ea"/>
              </a:rPr>
              <a:t>quán</a:t>
            </a:r>
            <a:endParaRPr lang="en-US" altLang="zh-CN" sz="2800" b="1" dirty="0">
              <a:solidFill>
                <a:srgbClr val="0000CC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err="1">
                <a:solidFill>
                  <a:srgbClr val="0000CC"/>
                </a:solidFill>
                <a:latin typeface="+mn-ea"/>
              </a:rPr>
              <a:t>xī</a:t>
            </a:r>
            <a:r>
              <a:rPr lang="en-US" altLang="zh-CN" sz="2800" b="1" dirty="0">
                <a:solidFill>
                  <a:srgbClr val="0000CC"/>
                </a:solidFill>
                <a:latin typeface="+mn-ea"/>
              </a:rPr>
              <a:t> </a:t>
            </a:r>
            <a:r>
              <a:rPr lang="en-US" altLang="zh-CN" sz="2800" b="1" dirty="0" err="1">
                <a:solidFill>
                  <a:srgbClr val="0000CC"/>
                </a:solidFill>
                <a:latin typeface="+mn-ea"/>
              </a:rPr>
              <a:t>sū</a:t>
            </a:r>
            <a:endParaRPr lang="en-US" altLang="zh-CN" sz="2800" b="1" dirty="0">
              <a:solidFill>
                <a:srgbClr val="0000CC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err="1">
                <a:solidFill>
                  <a:srgbClr val="0000CC"/>
                </a:solidFill>
                <a:latin typeface="+mn-ea"/>
              </a:rPr>
              <a:t>tiáo</a:t>
            </a:r>
            <a:endParaRPr lang="en-US" altLang="zh-CN" sz="28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正音正字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13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整体梳理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778769"/>
            <a:ext cx="8352928" cy="1000893"/>
          </a:xfrm>
          <a:prstGeom prst="rect">
            <a:avLst/>
          </a:prstGeom>
        </p:spPr>
        <p:txBody>
          <a:bodyPr/>
          <a:lstStyle/>
          <a:p>
            <a:pPr indent="0">
              <a:buFontTx/>
              <a:buNone/>
            </a:pP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请</a:t>
            </a:r>
            <a:r>
              <a:rPr lang="zh-CN" altLang="en-US" sz="2800" b="1" u="sng" dirty="0">
                <a:solidFill>
                  <a:srgbClr val="0000CC"/>
                </a:solidFill>
                <a:latin typeface="+mn-ea"/>
              </a:rPr>
              <a:t>快速浏览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文章第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段，说说文中引用大量诗句是为了说明一个什么现象？</a:t>
            </a:r>
            <a:endParaRPr lang="zh-CN" altLang="en-US" sz="2800" b="1" u="sng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71600" y="1707654"/>
            <a:ext cx="4176464" cy="3024336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3200"/>
              </a:lnSpc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落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木：</a:t>
            </a:r>
          </a:p>
          <a:p>
            <a:pPr>
              <a:lnSpc>
                <a:spcPts val="3200"/>
              </a:lnSpc>
              <a:buFontTx/>
              <a:buNone/>
            </a:pPr>
            <a:r>
              <a:rPr lang="zh-CN" altLang="en-US" sz="2800" b="1" dirty="0">
                <a:latin typeface="+mn-ea"/>
              </a:rPr>
              <a:t>  </a:t>
            </a:r>
            <a:r>
              <a:rPr lang="zh-CN" altLang="en-US" sz="2800" b="1" dirty="0" smtClean="0">
                <a:latin typeface="+mn-ea"/>
              </a:rPr>
              <a:t>  </a:t>
            </a: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辞洞庭兮落木，</a:t>
            </a:r>
          </a:p>
          <a:p>
            <a:pPr>
              <a:lnSpc>
                <a:spcPts val="32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    去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涔阳兮极浦</a:t>
            </a: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。</a:t>
            </a:r>
            <a:endParaRPr lang="en-US" altLang="zh-CN" sz="2800" b="1" dirty="0" smtClean="0">
              <a:solidFill>
                <a:srgbClr val="0000CC"/>
              </a:solidFill>
              <a:latin typeface="+mn-ea"/>
            </a:endParaRPr>
          </a:p>
          <a:p>
            <a:pPr>
              <a:lnSpc>
                <a:spcPts val="3200"/>
              </a:lnSpc>
              <a:buFontTx/>
              <a:buNone/>
            </a:pPr>
            <a:endParaRPr lang="zh-CN" altLang="en-US" sz="2800" b="1" dirty="0">
              <a:solidFill>
                <a:srgbClr val="0000CC"/>
              </a:solidFill>
              <a:latin typeface="+mn-ea"/>
            </a:endParaRPr>
          </a:p>
          <a:p>
            <a:pPr>
              <a:lnSpc>
                <a:spcPts val="3200"/>
              </a:lnSpc>
              <a:buFontTx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  </a:t>
            </a: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  无边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落木萧萧下，</a:t>
            </a:r>
          </a:p>
          <a:p>
            <a:pPr>
              <a:lnSpc>
                <a:spcPts val="3200"/>
              </a:lnSpc>
              <a:buFontTx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  </a:t>
            </a: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  不尽长江滚滚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来。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436096" y="2355726"/>
            <a:ext cx="615553" cy="2233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萧瑟 </a:t>
            </a:r>
            <a:r>
              <a:rPr lang="zh-CN" altLang="en-US" sz="2800" b="1" dirty="0" smtClean="0">
                <a:solidFill>
                  <a:srgbClr val="0000CC"/>
                </a:solidFill>
                <a:latin typeface="+mn-ea"/>
                <a:ea typeface="+mn-ea"/>
              </a:rPr>
              <a:t>   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凄凉</a:t>
            </a:r>
          </a:p>
        </p:txBody>
      </p:sp>
    </p:spTree>
    <p:extLst>
      <p:ext uri="{BB962C8B-B14F-4D97-AF65-F5344CB8AC3E}">
        <p14:creationId xmlns:p14="http://schemas.microsoft.com/office/powerpoint/2010/main" val="74179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520824" y="915566"/>
            <a:ext cx="8828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木：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9512" y="1419622"/>
            <a:ext cx="392562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</a:rPr>
              <a:t>秋月照层岭</a:t>
            </a:r>
            <a:r>
              <a:rPr kumimoji="1" lang="zh-CN" altLang="en-US" sz="2800" b="1" dirty="0" smtClean="0">
                <a:latin typeface="+mn-ea"/>
              </a:rPr>
              <a:t>，</a:t>
            </a:r>
            <a:endParaRPr kumimoji="1" lang="en-US" altLang="zh-CN" sz="2800" b="1" dirty="0" smtClean="0">
              <a:latin typeface="+mn-ea"/>
            </a:endParaRPr>
          </a:p>
          <a:p>
            <a:pPr algn="ctr">
              <a:spcBef>
                <a:spcPct val="50000"/>
              </a:spcBef>
            </a:pPr>
            <a:r>
              <a:rPr kumimoji="1" lang="zh-CN" altLang="en-US" sz="2800" b="1" dirty="0" smtClean="0">
                <a:latin typeface="+mn-ea"/>
              </a:rPr>
              <a:t>寒风</a:t>
            </a:r>
            <a:r>
              <a:rPr kumimoji="1" lang="zh-CN" altLang="en-US" sz="2800" b="1" dirty="0">
                <a:latin typeface="+mn-ea"/>
              </a:rPr>
              <a:t>扫高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木。</a:t>
            </a:r>
          </a:p>
          <a:p>
            <a:pPr algn="ctr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accent2"/>
                </a:solidFill>
                <a:latin typeface="+mn-ea"/>
              </a:rPr>
              <a:t>  </a:t>
            </a:r>
            <a:r>
              <a:rPr kumimoji="1" lang="zh-CN" altLang="en-US" sz="2800" b="1" dirty="0" smtClean="0">
                <a:solidFill>
                  <a:schemeClr val="accent2"/>
                </a:solidFill>
                <a:latin typeface="+mn-ea"/>
              </a:rPr>
              <a:t>  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+mn-ea"/>
              </a:rPr>
              <a:t>——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吴均</a:t>
            </a:r>
            <a:r>
              <a:rPr kumimoji="1" lang="en-US" altLang="zh-CN" sz="2800" b="1" dirty="0">
                <a:solidFill>
                  <a:srgbClr val="FF0000"/>
                </a:solidFill>
                <a:latin typeface="+mn-ea"/>
              </a:rPr>
              <a:t>《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答柳恽</a:t>
            </a:r>
            <a:r>
              <a:rPr kumimoji="1" lang="en-US" altLang="zh-CN" sz="2800" b="1" dirty="0">
                <a:solidFill>
                  <a:srgbClr val="FF0000"/>
                </a:solidFill>
                <a:latin typeface="+mn-ea"/>
              </a:rPr>
              <a:t>》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336383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木落千山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9592" y="401191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空阔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499992" y="896402"/>
            <a:ext cx="5762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树：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553272" y="1447800"/>
            <a:ext cx="3763144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+mn-ea"/>
                <a:ea typeface="+mn-ea"/>
              </a:rPr>
              <a:t>后皇嘉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树，</a:t>
            </a:r>
            <a:r>
              <a:rPr lang="zh-CN" altLang="en-US" sz="2800" b="1" dirty="0">
                <a:latin typeface="+mn-ea"/>
                <a:ea typeface="+mn-ea"/>
              </a:rPr>
              <a:t>橘徕服兮。</a:t>
            </a: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+mn-ea"/>
                <a:ea typeface="+mn-ea"/>
              </a:rPr>
              <a:t>桂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树</a:t>
            </a:r>
            <a:r>
              <a:rPr lang="zh-CN" altLang="en-US" sz="2800" b="1" dirty="0">
                <a:latin typeface="+mn-ea"/>
                <a:ea typeface="+mn-ea"/>
              </a:rPr>
              <a:t>丛生兮山之幽。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565848" y="2593938"/>
            <a:ext cx="2526432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庭中有</a:t>
            </a:r>
            <a:r>
              <a:rPr lang="zh-CN" altLang="en-US" sz="2800" b="1" dirty="0" smtClean="0">
                <a:latin typeface="+mn-ea"/>
              </a:rPr>
              <a:t>奇树</a:t>
            </a:r>
            <a:r>
              <a:rPr lang="en-US" altLang="zh-CN" sz="2800" b="1" dirty="0" smtClean="0">
                <a:latin typeface="+mn-ea"/>
              </a:rPr>
              <a:t>,</a:t>
            </a:r>
            <a:endParaRPr lang="en-US" altLang="zh-CN" sz="2800" b="1" dirty="0">
              <a:latin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绿叶发华滋</a:t>
            </a:r>
            <a:r>
              <a:rPr lang="en-US" altLang="zh-CN" sz="2800" b="1" dirty="0">
                <a:latin typeface="+mn-ea"/>
              </a:rPr>
              <a:t>.</a:t>
            </a:r>
          </a:p>
        </p:txBody>
      </p:sp>
      <p:sp>
        <p:nvSpPr>
          <p:cNvPr id="11" name="矩形 10"/>
          <p:cNvSpPr/>
          <p:nvPr/>
        </p:nvSpPr>
        <p:spPr>
          <a:xfrm>
            <a:off x="4572000" y="3920738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饱满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92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588224" y="2048530"/>
            <a:ext cx="13938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树叶：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894292" y="699542"/>
            <a:ext cx="1261884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庭中有奇树，绿叶发华滋。 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   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         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——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无名氏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221884" y="689057"/>
            <a:ext cx="1261884" cy="4258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皎皎云间月，灼灼叶中华。  </a:t>
            </a:r>
            <a:endParaRPr kumimoji="1" lang="en-US" altLang="zh-CN" sz="2800" b="1" dirty="0" smtClean="0">
              <a:solidFill>
                <a:srgbClr val="0000CC"/>
              </a:solidFill>
              <a:latin typeface="+mn-ea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      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——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陶渊明</a:t>
            </a:r>
            <a:r>
              <a:rPr kumimoji="1" lang="en-US" altLang="zh-CN" sz="2800" b="1" dirty="0">
                <a:solidFill>
                  <a:srgbClr val="0000CC"/>
                </a:solidFill>
                <a:latin typeface="+mn-ea"/>
              </a:rPr>
              <a:t>《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拟古</a:t>
            </a:r>
            <a:r>
              <a:rPr kumimoji="1" lang="en-US" altLang="zh-CN" sz="2800" b="1" dirty="0">
                <a:solidFill>
                  <a:srgbClr val="0000CC"/>
                </a:solidFill>
                <a:latin typeface="+mn-ea"/>
              </a:rPr>
              <a:t>》</a:t>
            </a:r>
            <a:endParaRPr kumimoji="1" lang="en-US" altLang="zh-CN" sz="2800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166100" y="144259"/>
            <a:ext cx="1261884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CC"/>
                </a:solidFill>
                <a:latin typeface="+mn-ea"/>
              </a:rPr>
              <a:t>   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叶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密鸟飞碍，风轻花落迟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。</a:t>
            </a:r>
            <a:endParaRPr kumimoji="1" lang="en-US" altLang="zh-CN" sz="2800" b="1" dirty="0" smtClean="0">
              <a:solidFill>
                <a:srgbClr val="0000CC"/>
              </a:solidFill>
              <a:latin typeface="+mn-ea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         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——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萧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纲</a:t>
            </a:r>
            <a:r>
              <a:rPr kumimoji="1" lang="en-US" altLang="zh-CN" sz="2800" b="1" dirty="0">
                <a:solidFill>
                  <a:srgbClr val="0000CC"/>
                </a:solidFill>
                <a:latin typeface="+mn-ea"/>
              </a:rPr>
              <a:t>《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折杨柳</a:t>
            </a:r>
            <a:r>
              <a:rPr kumimoji="1" lang="en-US" altLang="zh-CN" sz="2800" b="1" dirty="0">
                <a:solidFill>
                  <a:srgbClr val="0000CC"/>
                </a:solidFill>
                <a:latin typeface="+mn-ea"/>
              </a:rPr>
              <a:t>》</a:t>
            </a:r>
            <a:endParaRPr kumimoji="1" lang="en-US" altLang="zh-CN" sz="2800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588224" y="2571750"/>
            <a:ext cx="20162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浓密繁华</a:t>
            </a:r>
          </a:p>
        </p:txBody>
      </p:sp>
    </p:spTree>
    <p:extLst>
      <p:ext uri="{BB962C8B-B14F-4D97-AF65-F5344CB8AC3E}">
        <p14:creationId xmlns:p14="http://schemas.microsoft.com/office/powerpoint/2010/main" val="20626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  <p:bldP spid="12" grpId="0" autoUpdateAnimBg="0"/>
      <p:bldP spid="1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908175" y="1690231"/>
            <a:ext cx="518410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叶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密鸟飞碍，风轻花落迟。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皎皎云间月，灼灼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叶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中华。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937646" y="3488690"/>
            <a:ext cx="38166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枝繁叶茂，浓阴匝地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87624" y="1040418"/>
            <a:ext cx="8640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+mn-ea"/>
              </a:rPr>
              <a:t>叶：</a:t>
            </a:r>
            <a:endParaRPr kumimoji="1"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160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6045840" y="705775"/>
            <a:ext cx="104644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袅袅兮秋风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，洞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庭波兮木叶下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。 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——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屈原</a:t>
            </a:r>
            <a:r>
              <a:rPr kumimoji="1" lang="en-US" altLang="zh-CN" sz="2800" b="1" dirty="0">
                <a:solidFill>
                  <a:srgbClr val="0000CC"/>
                </a:solidFill>
                <a:latin typeface="+mn-ea"/>
              </a:rPr>
              <a:t>《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九歌</a:t>
            </a:r>
            <a:r>
              <a:rPr kumimoji="1" lang="en-US" altLang="zh-CN" sz="2800" b="1" dirty="0">
                <a:solidFill>
                  <a:srgbClr val="0000CC"/>
                </a:solidFill>
                <a:latin typeface="+mn-ea"/>
              </a:rPr>
              <a:t>》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7164288" y="2067694"/>
            <a:ext cx="13509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木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叶：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303165" y="699542"/>
            <a:ext cx="1692771" cy="4091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木叶下，江波连，秋月照浦云歇山。    </a:t>
            </a:r>
          </a:p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——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陆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厥</a:t>
            </a:r>
            <a:r>
              <a:rPr kumimoji="1" lang="en-US" altLang="zh-CN" sz="2800" b="1" dirty="0">
                <a:solidFill>
                  <a:srgbClr val="0000CC"/>
                </a:solidFill>
                <a:latin typeface="+mn-ea"/>
              </a:rPr>
              <a:t>《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临江王节士歌</a:t>
            </a:r>
            <a:r>
              <a:rPr kumimoji="1" lang="en-US" altLang="zh-CN" sz="2800" b="1" dirty="0">
                <a:solidFill>
                  <a:srgbClr val="0000CC"/>
                </a:solidFill>
                <a:latin typeface="+mn-ea"/>
              </a:rPr>
              <a:t>》</a:t>
            </a:r>
            <a:endParaRPr kumimoji="1" lang="en-US" altLang="zh-CN" sz="2800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427984" y="678067"/>
            <a:ext cx="1261884" cy="409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洞庭始波，木叶微脱。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      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  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——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谢庄</a:t>
            </a:r>
            <a:r>
              <a:rPr kumimoji="1" lang="en-US" altLang="zh-CN" sz="2800" b="1" dirty="0">
                <a:solidFill>
                  <a:srgbClr val="0000CC"/>
                </a:solidFill>
                <a:latin typeface="+mn-ea"/>
              </a:rPr>
              <a:t>《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月赋</a:t>
            </a:r>
            <a:r>
              <a:rPr kumimoji="1" lang="en-US" altLang="zh-CN" sz="2800" b="1" dirty="0">
                <a:solidFill>
                  <a:srgbClr val="0000CC"/>
                </a:solidFill>
                <a:latin typeface="+mn-ea"/>
              </a:rPr>
              <a:t>》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164288" y="2571750"/>
            <a:ext cx="17721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CC"/>
                </a:solidFill>
                <a:latin typeface="Times New Roman" pitchFamily="18" charset="0"/>
              </a:rPr>
              <a:t>疏朗绵密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703078" y="699542"/>
            <a:ext cx="1132618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  <a:ea typeface="+mn-ea"/>
              </a:rPr>
              <a:t>秋风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吹木叶，还似洞庭波。</a:t>
            </a:r>
          </a:p>
          <a:p>
            <a:pPr>
              <a:spcBef>
                <a:spcPct val="20000"/>
              </a:spcBef>
            </a:pPr>
            <a:r>
              <a:rPr kumimoji="1"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　　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  <a:ea typeface="+mn-ea"/>
              </a:rPr>
              <a:t>  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  <a:ea typeface="+mn-ea"/>
              </a:rPr>
              <a:t>——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王褒</a:t>
            </a:r>
            <a:r>
              <a:rPr kumimoji="1" lang="en-US" altLang="zh-CN" sz="2800" b="1" dirty="0">
                <a:solidFill>
                  <a:srgbClr val="0000CC"/>
                </a:solidFill>
                <a:latin typeface="+mn-ea"/>
                <a:ea typeface="+mn-ea"/>
              </a:rPr>
              <a:t>《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渡河北</a:t>
            </a:r>
            <a:r>
              <a:rPr kumimoji="1" lang="en-US" altLang="zh-CN" sz="2800" b="1" dirty="0">
                <a:solidFill>
                  <a:srgbClr val="0000CC"/>
                </a:solidFill>
                <a:latin typeface="+mn-ea"/>
                <a:ea typeface="+mn-ea"/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413512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5" grpId="0" autoUpdateAnimBg="0"/>
      <p:bldP spid="6" grpId="0" autoUpdateAnimBg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683568" y="1184434"/>
            <a:ext cx="70567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+mn-ea"/>
              </a:rPr>
              <a:t>“木叶”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+mn-ea"/>
              </a:rPr>
              <a:t>是</a:t>
            </a:r>
            <a:r>
              <a:rPr kumimoji="1" lang="zh-CN" altLang="en-US" sz="2800" b="1" dirty="0">
                <a:solidFill>
                  <a:srgbClr val="0000FF"/>
                </a:solidFill>
                <a:latin typeface="+mn-ea"/>
              </a:rPr>
              <a:t>历代诗人笔下钟爱的形象。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83568" y="2067694"/>
            <a:ext cx="741682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+mn-ea"/>
              </a:rPr>
              <a:t>“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木叶”</a:t>
            </a:r>
            <a:r>
              <a:rPr kumimoji="1" lang="zh-CN" altLang="en-US" sz="2800" b="1" dirty="0">
                <a:solidFill>
                  <a:srgbClr val="0000FF"/>
                </a:solidFill>
                <a:latin typeface="+mn-ea"/>
              </a:rPr>
              <a:t>一用再用，且有所发展（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“落木”</a:t>
            </a:r>
            <a:r>
              <a:rPr kumimoji="1" lang="zh-CN" altLang="en-US" sz="2800" b="1" dirty="0">
                <a:solidFill>
                  <a:srgbClr val="0000FF"/>
                </a:solidFill>
                <a:latin typeface="+mn-ea"/>
              </a:rPr>
              <a:t>），产生过许多精彩的诗句；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“树叶”</a:t>
            </a:r>
            <a:r>
              <a:rPr kumimoji="1" lang="zh-CN" altLang="en-US" sz="2800" b="1" dirty="0">
                <a:solidFill>
                  <a:srgbClr val="0000FF"/>
                </a:solidFill>
                <a:latin typeface="+mn-ea"/>
              </a:rPr>
              <a:t>却无人过问</a:t>
            </a:r>
            <a:r>
              <a:rPr kumimoji="1" lang="zh-CN" altLang="en-US" sz="2800" b="1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3072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1263</Words>
  <Application>Microsoft Office PowerPoint</Application>
  <PresentationFormat>全屏显示(16:9)</PresentationFormat>
  <Paragraphs>152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user</cp:lastModifiedBy>
  <cp:revision>73</cp:revision>
  <dcterms:created xsi:type="dcterms:W3CDTF">2014-07-03T05:31:53Z</dcterms:created>
  <dcterms:modified xsi:type="dcterms:W3CDTF">2015-05-11T06:41:42Z</dcterms:modified>
</cp:coreProperties>
</file>