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0" r:id="rId3"/>
    <p:sldId id="295" r:id="rId4"/>
    <p:sldId id="262" r:id="rId5"/>
    <p:sldId id="297" r:id="rId6"/>
    <p:sldId id="299" r:id="rId7"/>
    <p:sldId id="300" r:id="rId8"/>
    <p:sldId id="353" r:id="rId9"/>
    <p:sldId id="325" r:id="rId10"/>
    <p:sldId id="301" r:id="rId11"/>
    <p:sldId id="326" r:id="rId12"/>
    <p:sldId id="327" r:id="rId13"/>
    <p:sldId id="354" r:id="rId14"/>
    <p:sldId id="355" r:id="rId15"/>
    <p:sldId id="356" r:id="rId16"/>
    <p:sldId id="357" r:id="rId17"/>
    <p:sldId id="358" r:id="rId18"/>
    <p:sldId id="261" r:id="rId19"/>
    <p:sldId id="303" r:id="rId20"/>
    <p:sldId id="343" r:id="rId21"/>
    <p:sldId id="359" r:id="rId22"/>
    <p:sldId id="360" r:id="rId23"/>
    <p:sldId id="361" r:id="rId24"/>
    <p:sldId id="344" r:id="rId25"/>
    <p:sldId id="332" r:id="rId26"/>
    <p:sldId id="362" r:id="rId27"/>
    <p:sldId id="363" r:id="rId28"/>
    <p:sldId id="364" r:id="rId29"/>
    <p:sldId id="347" r:id="rId30"/>
    <p:sldId id="335" r:id="rId31"/>
    <p:sldId id="365" r:id="rId32"/>
    <p:sldId id="349" r:id="rId33"/>
    <p:sldId id="350" r:id="rId34"/>
    <p:sldId id="366" r:id="rId35"/>
    <p:sldId id="368" r:id="rId36"/>
    <p:sldId id="372" r:id="rId37"/>
    <p:sldId id="373" r:id="rId38"/>
    <p:sldId id="319" r:id="rId39"/>
    <p:sldId id="320" r:id="rId40"/>
    <p:sldId id="374" r:id="rId41"/>
    <p:sldId id="342" r:id="rId42"/>
    <p:sldId id="375" r:id="rId43"/>
    <p:sldId id="25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51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 userDrawn="1"/>
        </p:nvSpPr>
        <p:spPr>
          <a:xfrm>
            <a:off x="1299395" y="2329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第二单元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29" name="TextBox 3"/>
          <p:cNvSpPr txBox="1"/>
          <p:nvPr userDrawn="1"/>
        </p:nvSpPr>
        <p:spPr>
          <a:xfrm>
            <a:off x="1243293" y="3382752"/>
            <a:ext cx="10481982" cy="127541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>
              <a:lnSpc>
                <a:spcPct val="120000"/>
              </a:lnSpc>
            </a:pPr>
            <a:r>
              <a:rPr lang="zh-CN" altLang="en-US" sz="7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回肠荡气的</a:t>
            </a:r>
            <a:r>
              <a:rPr lang="zh-CN" altLang="en-US" sz="7000" b="1" kern="1200" spc="50" dirty="0" smtClean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抒情</a:t>
            </a:r>
            <a:endParaRPr lang="zh-CN" altLang="en-US" sz="7000" b="1" kern="1200" spc="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情商知识概述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9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归去来兮辞       并序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4540250" y="0"/>
            <a:ext cx="3111500" cy="1168400"/>
          </a:xfrm>
          <a:custGeom>
            <a:avLst/>
            <a:gdLst>
              <a:gd name="connsiteX0" fmla="*/ 0 w 3111500"/>
              <a:gd name="connsiteY0" fmla="*/ 0 h 1168400"/>
              <a:gd name="connsiteX1" fmla="*/ 3111500 w 3111500"/>
              <a:gd name="connsiteY1" fmla="*/ 0 h 1168400"/>
              <a:gd name="connsiteX2" fmla="*/ 3111500 w 3111500"/>
              <a:gd name="connsiteY2" fmla="*/ 495300 h 1168400"/>
              <a:gd name="connsiteX3" fmla="*/ 3111500 w 3111500"/>
              <a:gd name="connsiteY3" fmla="*/ 831850 h 1168400"/>
              <a:gd name="connsiteX4" fmla="*/ 1555750 w 3111500"/>
              <a:gd name="connsiteY4" fmla="*/ 1168400 h 1168400"/>
              <a:gd name="connsiteX5" fmla="*/ 0 w 3111500"/>
              <a:gd name="connsiteY5" fmla="*/ 831850 h 1168400"/>
              <a:gd name="connsiteX6" fmla="*/ 0 w 3111500"/>
              <a:gd name="connsiteY6" fmla="*/ 4953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0" h="1168400">
                <a:moveTo>
                  <a:pt x="0" y="0"/>
                </a:moveTo>
                <a:lnTo>
                  <a:pt x="3111500" y="0"/>
                </a:lnTo>
                <a:lnTo>
                  <a:pt x="3111500" y="495300"/>
                </a:lnTo>
                <a:lnTo>
                  <a:pt x="3111500" y="831850"/>
                </a:lnTo>
                <a:lnTo>
                  <a:pt x="1555750" y="1168400"/>
                </a:lnTo>
                <a:lnTo>
                  <a:pt x="0" y="831850"/>
                </a:lnTo>
                <a:lnTo>
                  <a:pt x="0" y="495300"/>
                </a:lnTo>
                <a:close/>
              </a:path>
            </a:pathLst>
          </a:cu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5982854"/>
            <a:ext cx="12192000" cy="406400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4540250" y="89500"/>
            <a:ext cx="3111500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栏目索引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110853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0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8527312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归去来兮辞       并序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22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情绪与情绪管理概述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8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如何进行情绪管理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6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1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2.doc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8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512" y="649686"/>
            <a:ext cx="1156093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．给加点的字注音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单音字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①流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憩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　　	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②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荒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芜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　　	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③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眄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庭柯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④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盘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桓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⑤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窈窕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⑥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寻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壑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⑦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轻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飏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⑧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遐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观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 	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⑨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出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岫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⑩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耘耔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⑪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一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稔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⑫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壶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觞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⑬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翳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翳</a:t>
            </a:r>
            <a:r>
              <a:rPr lang="zh-CN" altLang="en-US" sz="2600" kern="1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⑭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西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畴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⑮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东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皋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⑯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心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惮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⑰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熹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微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⑱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庭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柯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⑲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棹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孤舟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⑳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盈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樽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113923" y="44761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三、基础梳理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8785" y="1882702"/>
            <a:ext cx="486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qì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3095" y="2559811"/>
            <a:ext cx="9845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huán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3935" y="3150370"/>
            <a:ext cx="9637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yánɡ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435" y="3733801"/>
            <a:ext cx="112242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yún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5653" y="4349234"/>
            <a:ext cx="4491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yì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8785" y="4960779"/>
            <a:ext cx="7873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dàn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20234" y="5582634"/>
            <a:ext cx="9492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zhào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56828" y="1973547"/>
            <a:ext cx="6527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wú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58428" y="2547881"/>
            <a:ext cx="14638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yǎo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tiǎo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96528" y="3137670"/>
            <a:ext cx="62549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xiá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21928" y="3733801"/>
            <a:ext cx="7056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rěn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97499" y="4344313"/>
            <a:ext cx="9733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chóu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21928" y="4960779"/>
            <a:ext cx="4411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xī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04899" y="5539613"/>
            <a:ext cx="758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zūn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012126" y="1961617"/>
            <a:ext cx="9749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miǎn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97223" y="2572511"/>
            <a:ext cx="5790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hè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22623" y="3145449"/>
            <a:ext cx="6463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xiù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767913" y="3703480"/>
            <a:ext cx="11464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shānɡ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67913" y="4349234"/>
            <a:ext cx="7938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ɡāo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881139" y="4960779"/>
            <a:ext cx="5549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kē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1" grpId="0"/>
      <p:bldP spid="14" grpId="0"/>
      <p:bldP spid="17" grpId="0"/>
      <p:bldP spid="20" grpId="0"/>
      <p:bldP spid="23" grpId="0"/>
      <p:bldP spid="25" grpId="0"/>
      <p:bldP spid="28" grpId="0"/>
      <p:bldP spid="31" grpId="0"/>
      <p:bldP spid="36" grpId="0"/>
      <p:bldP spid="38" grpId="0"/>
      <p:bldP spid="40" grpId="0"/>
      <p:bldP spid="42" grpId="0"/>
      <p:bldP spid="44" grpId="0"/>
      <p:bldP spid="46" grpId="0"/>
      <p:bldP spid="54" grpId="0"/>
      <p:bldP spid="58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24668" y="187684"/>
            <a:ext cx="8640960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(2)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多音字</a:t>
            </a:r>
            <a:endParaRPr lang="zh-CN" altLang="zh-CN" sz="26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649686"/>
            <a:ext cx="11560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①心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为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形役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　　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②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载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欣载奔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            ③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知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还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④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行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休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)		   ⑤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委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心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6882" y="919490"/>
            <a:ext cx="766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wéi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63325" y="962680"/>
            <a:ext cx="655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zài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34859" y="962680"/>
            <a:ext cx="104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huán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6083" y="1821190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xínɡ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57920" y="1833890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wěi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668" y="2676884"/>
            <a:ext cx="8640960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．涵咏词义</a:t>
            </a:r>
            <a:endParaRPr lang="zh-CN" altLang="zh-CN" sz="26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512" y="3469086"/>
            <a:ext cx="11560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词义理解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脱然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有怀，求之靡途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有四方之事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眷然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有归欤之情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96770" y="418917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轻快的样子。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14902" y="481730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恰逢。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58976" y="545917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思念的样子。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89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26" grpId="0"/>
      <p:bldP spid="27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512" y="217886"/>
            <a:ext cx="11560932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犹望一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稔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，当敛裳宵逝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田园将芜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不归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迷途其未远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引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壶觞以自酌，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庭柯以怡颜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容膝之易安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⑨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曷不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委心任去留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65000"/>
              </a:lnSpc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⑩</a:t>
            </a:r>
            <a:r>
              <a:rPr lang="zh-CN" altLang="zh-CN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聊乘化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以归尽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</a:t>
            </a:r>
            <a:endParaRPr lang="zh-CN" altLang="en-US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4286" y="31262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庄稼成熟。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7170" y="102642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何，为什么。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2402" y="174117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确实。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9643" y="2407411"/>
            <a:ext cx="5365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拿来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/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斜视，这里有</a:t>
            </a:r>
            <a:r>
              <a:rPr lang="en-US" altLang="zh-CN" sz="2800" dirty="0">
                <a:solidFill>
                  <a:srgbClr val="FC6204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随便看看</a:t>
            </a:r>
            <a:r>
              <a:rPr lang="en-US" altLang="zh-CN" sz="2800" dirty="0">
                <a:solidFill>
                  <a:srgbClr val="FC6204"/>
                </a:solidFill>
                <a:latin typeface="宋体" pitchFamily="2" charset="-122"/>
                <a:ea typeface="宋体" pitchFamily="2" charset="-122"/>
              </a:rPr>
              <a:t>”</a:t>
            </a:r>
            <a:endParaRPr lang="zh-CN" altLang="en-US" sz="2800" dirty="0">
              <a:solidFill>
                <a:srgbClr val="FC6204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30" y="313330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的意思。</a:t>
            </a:r>
            <a:endParaRPr lang="zh-CN" altLang="en-US" sz="2800" kern="100" dirty="0">
              <a:solidFill>
                <a:srgbClr val="F79646">
                  <a:lumMod val="75000"/>
                </a:srgb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8176" y="382042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明白、知道。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2500" y="45384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何不，为什么不。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92500" y="525552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姑且顺随自然。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57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11" grpId="0"/>
      <p:bldP spid="12" grpId="0"/>
      <p:bldP spid="1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512" y="103586"/>
            <a:ext cx="115609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解释下列成语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心为形役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今是昨非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				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欣欣向荣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	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乐天知命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									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en-US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1937" y="113613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内心被形体役使。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1100" y="2051735"/>
            <a:ext cx="873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现在是对的，过去是错的。指认识过去的错误。形容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人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286259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悔恨以前犯的错误。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51100" y="374215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形容草木茂盛，也形容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事业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蓬勃发展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3300" y="4540935"/>
            <a:ext cx="9817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相信宿命论的人认为自己的一切都由命运支配，于是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安于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5168" y="541529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自己的处境，没有任何忧虑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9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7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512" y="814786"/>
            <a:ext cx="115609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．识记文言实词和虚词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通假字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乃瞻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宇　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景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翳翳以将入</a:t>
            </a:r>
            <a:r>
              <a:rPr lang="en-US" altLang="zh-CN" sz="2800" kern="100" dirty="0">
                <a:latin typeface="Times New Roman"/>
                <a:ea typeface="微软雅黑"/>
              </a:rPr>
              <a:t>  		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</a:t>
            </a:r>
            <a:endParaRPr lang="zh-CN" altLang="en-US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0890" y="271424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横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，横木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8706" y="353134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影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，日光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78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512" y="128986"/>
            <a:ext cx="11560932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一词多义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49997"/>
              </p:ext>
            </p:extLst>
          </p:nvPr>
        </p:nvGraphicFramePr>
        <p:xfrm>
          <a:off x="309794" y="977899"/>
          <a:ext cx="11598275" cy="54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11599058" imgH="5405982" progId="Word.Document.8">
                  <p:embed/>
                </p:oleObj>
              </mc:Choice>
              <mc:Fallback>
                <p:oleObj name="Document" r:id="rId4" imgW="11599058" imgH="540598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794" y="977899"/>
                        <a:ext cx="11598275" cy="540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343786" y="113613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名词，行人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70300" y="1728688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助词，起舒缓语气的作用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6000" y="255675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动词，归隐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34421" y="31747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动词，到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72910" y="40190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心愿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06193" y="46794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内心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72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48064"/>
              </p:ext>
            </p:extLst>
          </p:nvPr>
        </p:nvGraphicFramePr>
        <p:xfrm>
          <a:off x="304800" y="977900"/>
          <a:ext cx="115951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11599058" imgH="5404182" progId="Word.Document.8">
                  <p:embed/>
                </p:oleObj>
              </mc:Choice>
              <mc:Fallback>
                <p:oleObj name="Document" r:id="rId4" imgW="11599058" imgH="540418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77900"/>
                        <a:ext cx="11595100" cy="539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846264" y="11557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所以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29586" y="177948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故交，朋友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2367" y="25331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外出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20767" y="317065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过往，过去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16789" y="40317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不久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3064" y="467691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探寻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2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128986"/>
            <a:ext cx="11560932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虚词归纳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5" y="801067"/>
            <a:ext cx="14183099" cy="53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4018002" y="13647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介词，让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6202" y="21140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介词，用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1002" y="28760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介词，把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37786" y="365059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表修饰，而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62600" y="441273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表目的，来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8929" y="51112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表原因，因为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44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9" y="-139700"/>
            <a:ext cx="13845095" cy="416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4514418" y="20903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表转折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14418" y="103453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表并列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12818" y="177113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表修饰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59034" y="24645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表承接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14" y="3569444"/>
            <a:ext cx="14641179" cy="275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5479618" y="3155434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表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假设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3567" y="39555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结构助词，的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68702" y="473484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助词，主谓之间无意义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7670" y="54795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动词，往，到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1465834" y="5559966"/>
            <a:ext cx="549128" cy="549414"/>
            <a:chOff x="11226607" y="6533712"/>
            <a:chExt cx="360000" cy="360000"/>
          </a:xfrm>
        </p:grpSpPr>
        <p:sp>
          <p:nvSpPr>
            <p:cNvPr id="16" name="椭圆 15">
              <a:hlinkClick r:id="rId4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" name="燕尾形 16">
              <a:hlinkClick r:id="rId4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4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8" y="638448"/>
            <a:ext cx="1167378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一、文本助读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本文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叙述了作者弃官归田的原因，描写了弃官归田后的生活情趣和感受，表达了作者对黑暗官场的鄙弃，赞美了美好的田园生活，显示了作者的理想。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6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870" y="3376191"/>
            <a:ext cx="2280602" cy="407786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结构图示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</p:txBody>
      </p:sp>
      <p:pic>
        <p:nvPicPr>
          <p:cNvPr id="11266" name="Picture 2" descr="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712274"/>
            <a:ext cx="6096000" cy="339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8686" y="1214887"/>
            <a:ext cx="7000614" cy="1015663"/>
            <a:chOff x="2963526" y="2514877"/>
            <a:chExt cx="7000614" cy="1015663"/>
          </a:xfrm>
        </p:grpSpPr>
        <p:sp>
          <p:nvSpPr>
            <p:cNvPr id="3" name="文本占位符 3"/>
            <p:cNvSpPr txBox="1">
              <a:spLocks/>
            </p:cNvSpPr>
            <p:nvPr userDrawn="1"/>
          </p:nvSpPr>
          <p:spPr>
            <a:xfrm>
              <a:off x="4583630" y="2780928"/>
              <a:ext cx="5380510" cy="4320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b="1" kern="1200">
                  <a:solidFill>
                    <a:srgbClr val="56762C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500" b="1" dirty="0" smtClean="0">
                  <a:solidFill>
                    <a:srgbClr val="FC6204"/>
                  </a:solidFill>
                  <a:ea typeface="微软雅黑" pitchFamily="34" charset="-122"/>
                </a:rPr>
                <a:t>归去来兮辞      </a:t>
              </a:r>
              <a:r>
                <a:rPr lang="zh-CN" altLang="en-US" sz="4500" b="1" dirty="0" smtClean="0">
                  <a:solidFill>
                    <a:srgbClr val="FC6204"/>
                  </a:solidFill>
                  <a:latin typeface="楷体_GB2312" pitchFamily="49" charset="-122"/>
                  <a:ea typeface="楷体_GB2312" pitchFamily="49" charset="-122"/>
                </a:rPr>
                <a:t>并序</a:t>
              </a:r>
              <a:endParaRPr lang="zh-CN" altLang="en-US" sz="4500" b="1" dirty="0">
                <a:solidFill>
                  <a:srgbClr val="FC6204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" name="TextBox 8"/>
            <p:cNvSpPr txBox="1"/>
            <p:nvPr userDrawn="1"/>
          </p:nvSpPr>
          <p:spPr>
            <a:xfrm>
              <a:off x="2963526" y="2514877"/>
              <a:ext cx="19950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encil" pitchFamily="82" charset="0"/>
                  <a:ea typeface="微软雅黑" pitchFamily="34" charset="-122"/>
                </a:rPr>
                <a:t>4</a:t>
              </a:r>
              <a:endPara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25778" y="2659367"/>
            <a:ext cx="117065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      朗朗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乾坤，谁能挣脱名缰利索的羁绊？滚滚红尘，谁又能拒绝高官厚禄的诱惑？但在中国文学史上就有这样一个人，他卓然超群，不为五斗米折腰；他乐居田园，用自己的心灵书写了一曲曲动人的绝唱。东晋的文学史，正是因为有了他，一股清新的田园之风迎面吹来。他就是中国著名的隐逸诗人之宗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陶渊明！他的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归去来兮辞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曾被欧阳修赞曰：</a:t>
            </a:r>
            <a:r>
              <a:rPr lang="zh-CN" altLang="en-US" sz="2600" dirty="0">
                <a:latin typeface="+mn-ea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晋无文章，唯陶渊明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归去来兮辞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一篇而已。</a:t>
            </a:r>
            <a:r>
              <a:rPr lang="zh-CN" altLang="en-US" sz="2600" dirty="0">
                <a:latin typeface="+mn-ea"/>
              </a:rPr>
              <a:t>”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归去来兮辞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，一幅归家图，一路欢歌，一路赞叹。</a:t>
            </a:r>
          </a:p>
        </p:txBody>
      </p:sp>
    </p:spTree>
    <p:extLst>
      <p:ext uri="{BB962C8B-B14F-4D97-AF65-F5344CB8AC3E}">
        <p14:creationId xmlns:p14="http://schemas.microsoft.com/office/powerpoint/2010/main" val="12211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37" y="633120"/>
            <a:ext cx="1123143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二、小组合作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【重点词句梳理】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．古今异义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于时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风波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未静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今义：风浪，多比喻纠纷或乱子</a:t>
            </a:r>
            <a:endParaRPr lang="zh-CN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6913" y="2840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4534" y="30686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战乱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01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37" y="328320"/>
            <a:ext cx="11231438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尝从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人事</a:t>
            </a:r>
            <a:endParaRPr lang="zh-CN" altLang="zh-CN" sz="28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今义：常用义，人的离合、境遇、存亡等情况，或关于工作人员的录用、培养、调配、奖罚等工作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寻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程氏妹丧于武昌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75000"/>
              </a:lnSpc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今义：常用义为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找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觅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等</a:t>
            </a:r>
            <a:endParaRPr lang="zh-CN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6913" y="2840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0234" y="12123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做官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8034" y="41841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不久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764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37" y="201320"/>
            <a:ext cx="112314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悦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亲戚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之情话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今义：常用于跟自己家庭有婚姻关系或血统关系的家庭或它的成员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幼稚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盈室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今义：年纪小；形容头脑简单或缺乏经验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(6)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于是怅然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慷慨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今义：充满正气，情绪激昂；大方，不吝惜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6913" y="2840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5256" y="894834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父母以及其他有血缘关系的人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4534" y="282047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小孩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4534" y="46794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感慨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37" y="671220"/>
            <a:ext cx="112314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(7)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恨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晨光之熹微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今义：仇视，怨恨或悔恨，不称心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(8)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将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有事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于西畴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今义：发生某事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6913" y="2840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9134" y="15171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遗憾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9902" y="3747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耕种之事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76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37" y="220370"/>
            <a:ext cx="115362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．词类活用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生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生所资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扶老以流憩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或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孤舟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园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涉以成趣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携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幼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入室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(6)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万物之得时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眄庭柯以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颜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微软雅黑"/>
              </a:rPr>
              <a:t>(8)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琴书以消忧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							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61521" y="92023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名词用作动词，维持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6521" y="158063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名词用作动词，拄着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96521" y="221563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名词用作动词，用桨划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92935" y="281505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名词作状语，每天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6521" y="3467844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形容词用作名词，幼儿、儿童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3656" y="4133334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形容词用作动词，喜好、羡慕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75435" y="4793734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形容词的使动用法，使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Songti  "/>
                <a:ea typeface="微软雅黑" pitchFamily="34" charset="-122"/>
                <a:cs typeface="Courier New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愉快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1225" y="5416034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形容词的意动用法，以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Songti  "/>
                <a:ea typeface="微软雅黑" pitchFamily="34" charset="-122"/>
                <a:cs typeface="Courier New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为乐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475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50" y="-55855"/>
            <a:ext cx="11571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．说出下列句式类型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皆口腹自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役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复驾言兮焉求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胡为乎遑遑欲何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之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乐夫天命复奚疑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农人告余以春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及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将有事于西畴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寓形宇内复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几时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8)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遂见用于小邑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微软雅黑"/>
              </a:rPr>
              <a:t>(9)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既自以心为形役</a:t>
            </a:r>
            <a:endParaRPr lang="zh-CN" altLang="en-US" sz="2600" kern="100" dirty="0">
              <a:latin typeface="Times New Roman"/>
              <a:ea typeface="微软雅黑" pitchFamily="34" charset="-122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704" y="3725574"/>
            <a:ext cx="11804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(1)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判断句，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皆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表判断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(2)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(4)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宾语前置，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焉求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即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求焉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，追求什么；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何之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即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之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何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，到哪里去；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奚疑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即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疑奚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，疑虑什么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(5)(6)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介宾结构后置，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以春及告余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于西畴有事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(7)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省略句，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形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宇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之间省略介词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(8)(9)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被动句，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见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为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表被动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05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50" y="972845"/>
            <a:ext cx="115717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．翻译句子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会有四方之事，诸侯以惠爱为德，家叔以余贫苦，遂见用于小邑。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译文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	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</p:txBody>
      </p:sp>
      <p:sp>
        <p:nvSpPr>
          <p:cNvPr id="4" name="矩形 3"/>
          <p:cNvSpPr/>
          <p:nvPr/>
        </p:nvSpPr>
        <p:spPr>
          <a:xfrm>
            <a:off x="330200" y="2559735"/>
            <a:ext cx="1092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恰逢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有奉使外出的差使，地方大吏以爱惜人才为美德，叔父也因为我家境贫苦，于是，我被委任到小县做官。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6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50" y="820445"/>
            <a:ext cx="11571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尝从人事，皆口腹自役。于是怅然慷慨，深愧平生之志。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译文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既自以心为形役，奚惆怅而独悲？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译文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300" y="1569135"/>
            <a:ext cx="10922000" cy="16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曾经出仕做官，都是为了谋生糊口而役使自己。于是惆怅感慨，深感有愧于自己平生的志愿。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1600" y="4083735"/>
            <a:ext cx="10922000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既然让内心被形体役使，为什么还失意伤感独自愁悲？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08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50" y="820445"/>
            <a:ext cx="11571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云无心以出岫，鸟倦飞而知还。景翳翳以将入，抚孤松而盘桓。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译文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	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</p:txBody>
      </p:sp>
      <p:sp>
        <p:nvSpPr>
          <p:cNvPr id="4" name="矩形 3"/>
          <p:cNvSpPr/>
          <p:nvPr/>
        </p:nvSpPr>
        <p:spPr>
          <a:xfrm>
            <a:off x="368300" y="1569135"/>
            <a:ext cx="10922000" cy="16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云气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自然而然地冒出山头，鸟飞累了也知道回还。阳光黯淡，太阳快要下山了，我抚摩着孤松徘徊流连。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70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804" y="17174"/>
            <a:ext cx="11804355" cy="61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三、师生探究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5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1</a:t>
            </a:r>
            <a:r>
              <a:rPr lang="zh-CN" altLang="en-US" sz="25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．小序中讲到的陶渊明辞官的原因有哪几点？你觉得哪一点是最根本的？第一段中他对自己的做官经历有着怎样的体会？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5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5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有三点：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(1)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质性自然，非矫厉所得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不愿扭曲天性，强迫自己去做本性不想做的事。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(2)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饥冻虽切，违己交病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饥寒虽然来得急迫，但是违背自己的本意去做官，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身心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都感到痛苦。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(3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)“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程氏妹丧于武昌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亲妹过世，需要去奔丧</a:t>
            </a: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Times New Roman"/>
              </a:rPr>
              <a:t>。</a:t>
            </a:r>
            <a:endParaRPr lang="en-US" altLang="zh-CN" sz="2500" kern="100" dirty="0" smtClean="0"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其中第一条是最根本的。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第一段中作者对自己的做官经历充满了自责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(“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田园将芜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、自悔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悟已往之不谏，知来者之可追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和自觉、自醒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(“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实迷途其未远，觉今是而昨非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Times New Roman"/>
              </a:rPr>
              <a:t>。</a:t>
            </a:r>
            <a:endParaRPr lang="zh-CN" altLang="en-US" sz="2500" kern="100" dirty="0">
              <a:latin typeface="Times New Roman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74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279" y="6379143"/>
            <a:ext cx="12188952" cy="27432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19949" y="1870611"/>
            <a:ext cx="6366976" cy="523221"/>
            <a:chOff x="3779912" y="1732305"/>
            <a:chExt cx="7510491" cy="540049"/>
          </a:xfrm>
        </p:grpSpPr>
        <p:sp>
          <p:nvSpPr>
            <p:cNvPr id="21" name="矩形 20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2" name="矩形 21">
              <a:hlinkClick r:id="rId2" action="ppaction://hlinksldjump"/>
            </p:cNvPr>
            <p:cNvSpPr/>
            <p:nvPr/>
          </p:nvSpPr>
          <p:spPr>
            <a:xfrm>
              <a:off x="3779912" y="1732305"/>
              <a:ext cx="432048" cy="477122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3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7368" y="2747266"/>
            <a:ext cx="6359557" cy="523220"/>
            <a:chOff x="3779912" y="1734172"/>
            <a:chExt cx="7495432" cy="523220"/>
          </a:xfrm>
        </p:grpSpPr>
        <p:sp>
          <p:nvSpPr>
            <p:cNvPr id="25" name="矩形 24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6" name="矩形 25">
              <a:hlinkClick r:id="rId3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7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34788" y="3706072"/>
            <a:ext cx="6352138" cy="523220"/>
            <a:chOff x="3779912" y="1734172"/>
            <a:chExt cx="7495432" cy="523220"/>
          </a:xfrm>
        </p:grpSpPr>
        <p:sp>
          <p:nvSpPr>
            <p:cNvPr id="29" name="矩形 2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0" name="矩形 29">
              <a:hlinkClick r:id="rId4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1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48958" y="4635850"/>
            <a:ext cx="6337967" cy="523220"/>
            <a:chOff x="3779912" y="1719658"/>
            <a:chExt cx="7510491" cy="523220"/>
          </a:xfrm>
        </p:grpSpPr>
        <p:sp>
          <p:nvSpPr>
            <p:cNvPr id="33" name="矩形 3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4" name="矩形 33">
              <a:hlinkClick r:id="rId5" action="ppaction://hlinksldjump"/>
            </p:cNvPr>
            <p:cNvSpPr/>
            <p:nvPr/>
          </p:nvSpPr>
          <p:spPr>
            <a:xfrm>
              <a:off x="3779912" y="1719658"/>
              <a:ext cx="432048" cy="489770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5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1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105" y="13999"/>
            <a:ext cx="1140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2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．中间部分作者极力描写归田的生活乐趣，大致分为几个方面？请结合原文分析。</a:t>
            </a:r>
            <a:endParaRPr lang="zh-CN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501" y="1231280"/>
            <a:ext cx="115466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6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大致分为四个方面：初进家门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居室之乐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庭园之乐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户外之乐。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(1)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在第二段写到初进家门之时，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载欣载奔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，一派狂喜之态。家人等候迎接作者的归来，而后举家欢庆，其乐融融。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(2)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从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引壶觞以自酌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到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审容膝之易安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几句，写饮酒自娱之乐与傲然自得之情。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(3)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随后作者将笔锋从写居室转到了写庭园，精心选取了园日涉、策杖流憩、抚孤松、出岫之云、知还之鸟等几个画面，创造出一个安乐闲适的意境，表现出隐逸生活的无尽乐趣及作者的孤傲坚贞之志。</a:t>
            </a:r>
          </a:p>
        </p:txBody>
      </p:sp>
    </p:spTree>
    <p:extLst>
      <p:ext uri="{BB962C8B-B14F-4D97-AF65-F5344CB8AC3E}">
        <p14:creationId xmlns:p14="http://schemas.microsoft.com/office/powerpoint/2010/main" val="7244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768" y="1218580"/>
            <a:ext cx="11662106" cy="340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(4)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第三段中作者听亲人说知心话，以琴书为伴，乐以忘忧。接着写在农暇之余乘兴出游，触景抒怀，万物的生机勃勃和欣欣向荣却让他感叹人生的短暂，流露出及时行乐之意，但总的感情基调仍是明快愉悦和乐观的。</a:t>
            </a:r>
          </a:p>
        </p:txBody>
      </p:sp>
    </p:spTree>
    <p:extLst>
      <p:ext uri="{BB962C8B-B14F-4D97-AF65-F5344CB8AC3E}">
        <p14:creationId xmlns:p14="http://schemas.microsoft.com/office/powerpoint/2010/main" val="40381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128299"/>
            <a:ext cx="11804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3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．在封建社会里，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修身、齐家、治国、平天下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是读书人最宏大的抱负，有着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大济苍生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的政治理想的陶渊明归隐后就真的那么坦然吗？“乐夫天命”是否表现了作者消沉颓废的思想？</a:t>
            </a:r>
            <a:endParaRPr lang="zh-CN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58" y="2069480"/>
            <a:ext cx="11778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观点一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陶渊明是一个天性热爱自然、不喜奉迎的人。虽置身名利场，但无异于笼中之鸟，毫无快意可言，他生命的本质在于顺应自然，享受自然。在与自然的亲吻中，他的生命才能释放出无穷的活力。所以，鄙弃官场是他的节操，淡泊明志是他的追求，躬耕田亩是他生活的保障，琴书诗酒是他的生活情趣，固穷守节是他归隐意念的巩固，乐天安命是他人生的真悟。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901" y="405780"/>
            <a:ext cx="115466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观点二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陶渊明也算是名臣之后，曾祖陶侃是晋朝的开国元勋，官居大司马，祖父、父亲都做过太守一类的官，他本人年轻时曾怀有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大济苍生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的壮志，所以入仕为官是他的初衷，但是官场黑暗，仕途的坎坷让他内心矛盾，曾几度中辍。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观点三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陶渊明出身贵族，受儒、道思想影响很深，早年就有爱好自然的一面，所以在政治思想破灭后，无奈之下，他选择了洁身守志、栖身田园的道路。他归隐后亲自参加劳动，与下层人民有了较广泛的接触，同时对自然也更加热爱。</a:t>
            </a:r>
          </a:p>
        </p:txBody>
      </p:sp>
    </p:spTree>
    <p:extLst>
      <p:ext uri="{BB962C8B-B14F-4D97-AF65-F5344CB8AC3E}">
        <p14:creationId xmlns:p14="http://schemas.microsoft.com/office/powerpoint/2010/main" val="1471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901" y="875680"/>
            <a:ext cx="11546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观点四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陶渊明虽归隐田园，做了自己喜欢的事，在书卷中追求宁谧，在田园里追求自己的平静心境。就如文中所说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园日涉以成趣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乐琴书以消忧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，日子过得惬意，充实，有意义。但内心深处仍然表现出一种茫然和困惑，如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善万物之得时，感吾生之行休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是在感叹岁暮年衰，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寓形宇内复几时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又在悲叹人生无常，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聊乘化以归尽，乐夫天命复奚疑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则反映了他难以排遣的有志难伸的痛苦和矛盾心情。</a:t>
            </a:r>
          </a:p>
        </p:txBody>
      </p:sp>
    </p:spTree>
    <p:extLst>
      <p:ext uri="{BB962C8B-B14F-4D97-AF65-F5344CB8AC3E}">
        <p14:creationId xmlns:p14="http://schemas.microsoft.com/office/powerpoint/2010/main" val="8484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331499"/>
            <a:ext cx="11804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4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．本文的语言是非常有特色的，试鉴赏下列语句，分析其中包含的作者的情感。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悟已往之不谏，知来者之可追。实迷途其未远，觉今是而昨非。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358" y="2450480"/>
            <a:ext cx="117787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我认识到过去的错误已经不可挽回，但知道未来的事还来得及补救。确实走入了迷途大概还不太远，已经认识到现在辞官是正确的，而以前做官是错误的。作者无法忍受官场对人的本性的扭曲，因而回归田园，保存自我的人生追求和价值取向，崇尚返璞归真、率性而行的大性情。但也流露出济世不得的痛苦与回归田园的无奈。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61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39399"/>
            <a:ext cx="11804355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(2)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舟遥遥以轻飏，风飘飘而吹衣。问征夫以前路，恨晨光之熹微。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358" y="710580"/>
            <a:ext cx="1177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船在水面上轻轻地飘荡着前进，和风徐徐吹拂起我的衣袂。向得人问前面的路程，遗憾的是天刚刚放亮。体现了作者回归田园的欢愉和急迫的心情。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419" y="2681601"/>
            <a:ext cx="11804355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(3)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倚南窗以寄傲，审容膝之易安。园日涉以成趣，门虽设而常关。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073" y="3416282"/>
            <a:ext cx="11778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靠着南窗寄托傲然自得的情怀，深知住在小屋里反而容易安适。每天在园中散步成为乐趣，屋子虽然有门却常常紧关。由居室、庭院，而郊野、山溪，至于万物更广阔的天地，这是一个人与自然和谐的世界。显示了作者归隐后内心的和乐与从容。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35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358" y="1499899"/>
            <a:ext cx="11804355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(4)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云无心以出岫，鸟倦飞而知还。景翳翳以将入，抚孤松而盘桓。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12" y="2145680"/>
            <a:ext cx="11778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云气自然而然地冒出山头，鸟飞累了也知道回还。阳光黯淡，太阳快要下山了，我抚摩着孤松徘徊流连。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出岫之云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倦飞之鸟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比喻做官之本无心，寄言作者孤傲坚贞之志。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grpSp>
        <p:nvGrpSpPr>
          <p:cNvPr id="5" name="组合 4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6" name="椭圆 5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燕尾形 6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0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68" y="567247"/>
            <a:ext cx="11856532" cy="591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40"/>
              </a:lnSpc>
              <a:spcAft>
                <a:spcPts val="0"/>
              </a:spcAft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、阅读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延伸</a:t>
            </a:r>
            <a:endParaRPr lang="en-US" altLang="zh-CN" sz="3000" b="1" kern="100" dirty="0">
              <a:solidFill>
                <a:srgbClr val="00B050"/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000" b="1" kern="100" dirty="0" smtClean="0">
                <a:solidFill>
                  <a:srgbClr val="00B050"/>
                </a:solidFill>
                <a:latin typeface="Times New Roman"/>
                <a:ea typeface="微软雅黑" pitchFamily="34" charset="-122"/>
                <a:cs typeface="Courier New"/>
              </a:rPr>
              <a:t>                         </a:t>
            </a:r>
            <a:r>
              <a:rPr lang="zh-CN" altLang="zh-CN" sz="3000" b="1" kern="100" dirty="0" smtClean="0">
                <a:solidFill>
                  <a:srgbClr val="00B050"/>
                </a:solidFill>
                <a:latin typeface="Times New Roman"/>
                <a:ea typeface="微软雅黑" pitchFamily="34" charset="-122"/>
                <a:cs typeface="Courier New"/>
              </a:rPr>
              <a:t>归隐</a:t>
            </a:r>
            <a:r>
              <a:rPr lang="zh-CN" altLang="zh-CN" sz="3000" b="1" kern="100" dirty="0">
                <a:solidFill>
                  <a:srgbClr val="00B050"/>
                </a:solidFill>
                <a:latin typeface="Times New Roman"/>
                <a:ea typeface="微软雅黑" pitchFamily="34" charset="-122"/>
                <a:cs typeface="Courier New"/>
              </a:rPr>
              <a:t>田园的陶渊明</a:t>
            </a:r>
            <a:endParaRPr lang="zh-CN" altLang="en-US" sz="3000" b="1" kern="100" dirty="0">
              <a:solidFill>
                <a:srgbClr val="00B050"/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你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是一道靓丽的风景，跨越百年的沧桑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，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仍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留在人们的心中。你宁与宅边五柳同住，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不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与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朝中高位同舞。勾勒了一道超脱世俗、安贫乐道的自然风景。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你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面山结庐，抱膝吟歌，采菊观日，菊花与你做伴，飞鸟与你畅谈；悠悠的南山留不住溢入喧嚣红尘的菊香，一杯杜康醉不了你一颗爱民的心，浩瀚的苍穹盛不了你迷茫的眼神，一间陋室，一盏清茶，一种暗香，便有了一道朴素的风景。你的追求犹如汩汩流淌的溪水，绕开山下的欺诈倾轧，自由地嬉戏在你人生的乡间小路边，一直流淌了几百年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zh-CN" altLang="en-US" sz="2600" kern="100" dirty="0">
              <a:latin typeface="Times New Roman"/>
              <a:ea typeface="微软雅黑" pitchFamily="34" charset="-122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09" y="0"/>
            <a:ext cx="5115591" cy="28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745" y="-4797"/>
            <a:ext cx="11709322" cy="644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Courier New"/>
              </a:rPr>
              <a:t>        你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是一道朴素的乡间风景，你清贫而充实，温和而坚定。你不与世俗同流，生活清贫却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不愿为五斗米折腰向乡里小儿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，你的刚正不屈，你的气魄犹如巍峨的高山，强硬而正直，将官场中那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妙算者谓迷，直道者云妄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的是非颠倒压在脚下；你的现实超脱，亦在中国精神史上留下了光辉印迹，在众多风景中熠熠夺目。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Courier New"/>
              </a:rPr>
              <a:t>        欣赏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你带月荷锄的淡泊宁静，渴望你闲适恬淡的田园生活。浑浊官场中，你选择离开；物欲横流，你不同流合污。笑傲风月的形象成为田园诗派中的一道绚丽风景。你是岸上的野菊花，独自倾吐你的芬芳，流年似水，唯有你，千古不变，永世流芳！你用诗作充实自己，点亮了生命的火把，照亮了世人的眼睛，呈现出世间最灿烂的风景</a:t>
            </a: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en-US" altLang="zh-CN" sz="25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Courier New"/>
              </a:rPr>
              <a:t>        你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是中国诗坛上的一支秀丽的奇葩，你的丰碑永远树立在田园郊野之上。你就是自然中释放生命芬芳的陶渊明</a:t>
            </a: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zh-CN" altLang="en-US" sz="2500" kern="100" dirty="0">
              <a:latin typeface="Times New Roman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40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6656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哲思品悟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7086" y="648370"/>
            <a:ext cx="419441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35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说</a:t>
            </a:r>
            <a:r>
              <a:rPr lang="zh-CN" altLang="en-US" sz="3500" b="1" kern="100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zh-CN" sz="3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满</a:t>
            </a:r>
            <a:r>
              <a:rPr lang="zh-CN" altLang="en-US" sz="3500" b="1" kern="100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endParaRPr lang="zh-CN" altLang="zh-CN" sz="3500" b="1" kern="100" dirty="0">
              <a:solidFill>
                <a:srgbClr val="00B050"/>
              </a:solidFill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509" y="1287471"/>
            <a:ext cx="116727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曾经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有人对资产在百万以上的富人做过调查，</a:t>
            </a:r>
            <a:r>
              <a:rPr lang="zh-CN" altLang="en-US" sz="2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百分之七</a:t>
            </a:r>
            <a:endParaRPr lang="en-US" altLang="zh-CN" sz="2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十以上</a:t>
            </a:r>
            <a:r>
              <a:rPr lang="zh-CN" altLang="en-US" sz="2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的人都说自己觉得内心空虚。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而有一个铁匠，每天都</a:t>
            </a:r>
            <a:endParaRPr lang="en-US" altLang="zh-CN" sz="2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很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快乐，赚钱不多，日子过得却很幸福。为什么呢</a:t>
            </a:r>
            <a:r>
              <a:rPr lang="zh-CN" altLang="en-US" sz="2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？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人们发</a:t>
            </a:r>
            <a:endParaRPr lang="en-US" altLang="zh-CN" sz="2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现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，每天晚饭后，他都和家人一起唱歌，跳舞，全家其</a:t>
            </a:r>
            <a:r>
              <a:rPr lang="zh-CN" altLang="en-US" sz="2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乐融</a:t>
            </a:r>
            <a:endParaRPr lang="en-US" altLang="zh-CN" sz="2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融。这就是精神的力量，这就是快乐的源泉。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山不在高，有仙则名；水不在深，有龙则灵。斯是陋室，惟吾德馨。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这样一个小小的陋室，刘禹锡也没觉得有什么不好。弹琴、下棋、品茗、赏花，和高尚的君子谈天说地。溶溶月光窗中照，轻轻泉声耳中鸣。在这样一个弥满品德馨香的陋室中生活的人，心中一定是满满的。</a:t>
            </a:r>
          </a:p>
        </p:txBody>
      </p:sp>
      <p:sp>
        <p:nvSpPr>
          <p:cNvPr id="12" name="TextBox 37"/>
          <p:cNvSpPr txBox="1"/>
          <p:nvPr/>
        </p:nvSpPr>
        <p:spPr>
          <a:xfrm>
            <a:off x="56444" y="76145"/>
            <a:ext cx="801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7882"/>
            <a:ext cx="3657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661" y="80364"/>
            <a:ext cx="11675939" cy="615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zh-CN" altLang="zh-CN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二、写法迁移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 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《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归去来兮辞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》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一文，主要艺术特色就是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融情于景，情景交融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。文中有感慨，有追求，有遗憾，有满足，但这一切都不靠空发议论，而是借助于景物的形象描写。如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云无心以出岫，鸟倦飞而知还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，形象地反映了陶渊明当时的心境：过去做官本来出自无心，如今归田恰如鸟倦而知还。诗人的性情和家乡的自然构成了美好、和谐的统一体。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Times New Roman"/>
              </a:rPr>
              <a:t>        要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做到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融情于景，情景交融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，可以从以下几个方面入手：一是选取和自己心情协调一致的景物，抓住特征进行描写；二是要运用感情色彩鲜明的词语；三是可以借助修辞，主要是拟人、比喻；四是在景物前加上暗示人物感情的修饰语。</a:t>
            </a:r>
          </a:p>
        </p:txBody>
      </p:sp>
    </p:spTree>
    <p:extLst>
      <p:ext uri="{BB962C8B-B14F-4D97-AF65-F5344CB8AC3E}">
        <p14:creationId xmlns:p14="http://schemas.microsoft.com/office/powerpoint/2010/main" val="42026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1" y="4164"/>
            <a:ext cx="116355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来练笔</a:t>
            </a:r>
            <a:endParaRPr lang="zh-CN" altLang="zh-CN" sz="2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 请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描写一处自然景物，寓情于景，以情染景，情景交融，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300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字左右。</a:t>
            </a:r>
            <a:endParaRPr lang="zh-CN" altLang="zh-CN" sz="24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415" y="1158563"/>
            <a:ext cx="11704646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微软雅黑" pitchFamily="34" charset="-122"/>
                <a:cs typeface="Times New Roman"/>
              </a:rPr>
              <a:t>答案示例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微软雅黑" pitchFamily="34" charset="-122"/>
                <a:cs typeface="Courier New"/>
              </a:rPr>
              <a:t> </a:t>
            </a:r>
            <a:endParaRPr lang="zh-CN" altLang="zh-CN" sz="2800" kern="100" dirty="0">
              <a:latin typeface="宋体"/>
              <a:ea typeface="微软雅黑" pitchFamily="34" charset="-122"/>
              <a:cs typeface="Courier New"/>
            </a:endParaRPr>
          </a:p>
          <a:p>
            <a:pPr indent="713740" algn="ctr">
              <a:lnSpc>
                <a:spcPct val="14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秋天的雨</a:t>
            </a:r>
          </a:p>
          <a:p>
            <a:pPr indent="713740"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雨，像银灰色黏濡的蛛丝，织成一片轻柔的网，网住了整个秋的世界。天也是暗沉沉的，像古老的住宅里缠满着蛛丝网的屋顶。那堆在天上的灰白色的云片，就像屋顶上剥落的白粉。在这古旧的屋顶的笼罩下，一切都异常的沉闷。园子里绿翳翳的古榴桑树、葡萄藤，都不过代表着过去盛夏的繁荣，现在却像古罗马建筑的遗迹一样，在萧萧的雨声中瑟缩不宁，回忆着光荣的过去。草色已经转入忧郁的苍黄，地下找不出一点新鲜的花朵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；</a:t>
            </a:r>
            <a:endParaRPr lang="zh-CN" altLang="en-US" sz="2800" kern="100" dirty="0">
              <a:latin typeface="Times New Roman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86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315" y="650563"/>
            <a:ext cx="117009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宿舍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墙外一带种的娇嫩的洋水仙，垂了头，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含</a:t>
            </a:r>
            <a:endParaRPr lang="en-US" altLang="zh-CN" sz="2800" kern="100" dirty="0" smtClean="0"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满眼的泪珠，在那里叹息它们的薄命，才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过</a:t>
            </a:r>
            <a:endParaRPr lang="en-US" altLang="zh-CN" sz="2800" kern="100" dirty="0" smtClean="0"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了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两天晴美的好日子又遇到这样霉气熏蒸的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雨</a:t>
            </a:r>
            <a:endParaRPr lang="en-US" altLang="zh-CN" sz="2800" kern="100" dirty="0" smtClean="0"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天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。只有墙角的桂花，枝头已经缀着几个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黄金</a:t>
            </a:r>
            <a:endParaRPr lang="en-US" altLang="zh-CN" sz="2800" kern="100" dirty="0" smtClean="0"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一样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宝贵的嫩蕊，小心地隐藏在绿油油椭圆形的叶瓣下，透露出一点新生命萌芽的希望。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9" name="椭圆 8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燕尾形 9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37" y="947317"/>
            <a:ext cx="4297363" cy="29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0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70161"/>
            <a:ext cx="179389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佳句咀华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27" y="460379"/>
            <a:ext cx="1206851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一、文本名句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</a:t>
            </a:r>
            <a:r>
              <a:rPr lang="zh-CN" altLang="en-US" sz="25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悟已往之不谏，知来者之可追。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实迷途其未远，觉今是而昨非。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</a:t>
            </a:r>
            <a:r>
              <a:rPr lang="zh-CN" altLang="en-US" sz="25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引壶觞以自酌，眄庭柯以怡颜。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倚南窗以寄傲，审容膝之易安。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3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</a:t>
            </a:r>
            <a:r>
              <a:rPr lang="zh-CN" altLang="en-US" sz="25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木欣欣以向荣，泉涓涓而始流。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善万物之得时，感吾生之行休</a:t>
            </a:r>
            <a:r>
              <a:rPr lang="zh-CN" altLang="en-US" sz="25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500" b="1" kern="1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二、作者名句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．盛年不重来，一日难再晨。及时当勉励，岁月不待人。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．不戚戚于贫贱，不汲汲于富贵。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3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．宇宙一何愁，人生少至百。岁月相催逼，鬓也早已白。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4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．猛志逸四海，骞翮思远翥。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5</a:t>
            </a:r>
            <a:r>
              <a:rPr lang="zh-CN" altLang="en-US" sz="2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．勤学如春起之苗，不见其增，日有所长。辍学如磨刀之石，不见其损，日有所亏</a:t>
            </a:r>
            <a:r>
              <a:rPr lang="zh-CN" altLang="en-US" sz="25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zh-CN" altLang="en-US" sz="2500" b="1" kern="1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65834" y="51408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1011380"/>
            <a:ext cx="223416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一、作者视窗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052" y="1660241"/>
            <a:ext cx="117531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  他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来了，带来了一阵阵菊香，带来了与自然相合的豁达心境。面对官阙，他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选择了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江湖，选择了自然的那份恬适。他追求的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是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采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菊东篱下，悠然见南山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的生活，他有着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芳草鲜美，落英缤纷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的理想；他绽放了压在心底的那份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自然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。他的丰碑永远树立在田园郊野之上。</a:t>
            </a:r>
            <a:endParaRPr lang="zh-CN" altLang="zh-CN" sz="28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4266" y="178923"/>
            <a:ext cx="116851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</a:t>
            </a:r>
            <a:r>
              <a:rPr lang="zh-CN" altLang="zh-CN" sz="24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注</a:t>
            </a:r>
            <a:r>
              <a:rPr lang="en-US" altLang="zh-CN" sz="26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】   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陶渊明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约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365—427)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，名潜，字元亮，号五柳先生，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谥</a:t>
            </a:r>
            <a:endParaRPr lang="en-US" altLang="zh-CN" sz="26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号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靖节先生。浔阳柴桑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今江西九江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人。东晋著名文学家，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田园</a:t>
            </a:r>
            <a:endParaRPr lang="en-US" altLang="zh-CN" sz="26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诗人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，辞赋家，散文家。被后世称为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田园诗人之祖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”“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隐逸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诗</a:t>
            </a:r>
            <a:endParaRPr lang="en-US" altLang="zh-CN" sz="26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人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之宗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陶渊明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出身于一个没落的仕宦家庭。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29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岁徙家柴桑，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出任</a:t>
            </a:r>
            <a:endParaRPr lang="en-US" altLang="zh-CN" sz="26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江州祭酒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、镇军参军。后任彭泽县令。因不事权贵，弃官隐居。从此躬耕陇亩，不再出仕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6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陶渊明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长于诗文辞赋，在归隐后，写出了不少描绘美好田园风光和抒发自己恬静闲适心情的作品，反映了他厌弃官场生活的思想感情。他的作品内容真切，感情真挚，语言质朴自然而形象鲜明，对后世诗人创作产生过很大的影响。</a:t>
            </a:r>
          </a:p>
        </p:txBody>
      </p:sp>
      <p:pic>
        <p:nvPicPr>
          <p:cNvPr id="3074" name="Picture 2" descr="R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57200"/>
            <a:ext cx="2132056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566" y="1309223"/>
            <a:ext cx="11685190" cy="31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陶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诗今存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125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首，多为五言诗。从内容上可分为饮酒诗、咏怀诗和田园诗三大类。有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归园田居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桃花源诗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饮酒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咏荆轲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挽歌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等。现存文章有辞赋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3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篇、韵文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5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篇、散文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4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篇，共计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12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篇。有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闲情赋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感士不遇赋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归去来兮辞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五柳先生传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桃花源记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3438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428936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二、写作背景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891" y="880598"/>
            <a:ext cx="116814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陶渊明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从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29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岁开始出仕，一直厌恶官场，向往田园。陶渊明于东晋义熙元年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(405)41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岁时，最后一次出仕，做了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85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天的彭泽令。据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宋书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•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陶潜传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和萧统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陶渊明传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云，陶渊明归隐是出于对腐朽现实的不满。当时郡里一位督邮来彭泽巡视，官员要他束带迎接以示敬意。他气愤地说：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我岂能为五斗米折腰向乡里小儿！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即日解绶去职，并赋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归去来兮辞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，以明心志。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这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篇赋就是其回归田园之初激动欣喜之情的自然流露。</a:t>
            </a:r>
          </a:p>
        </p:txBody>
      </p:sp>
    </p:spTree>
    <p:extLst>
      <p:ext uri="{BB962C8B-B14F-4D97-AF65-F5344CB8AC3E}">
        <p14:creationId xmlns:p14="http://schemas.microsoft.com/office/powerpoint/2010/main" val="24593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3250</Words>
  <Application>Microsoft Office PowerPoint</Application>
  <PresentationFormat>自定义</PresentationFormat>
  <Paragraphs>278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459</cp:revision>
  <dcterms:created xsi:type="dcterms:W3CDTF">2013-09-20T02:31:37Z</dcterms:created>
  <dcterms:modified xsi:type="dcterms:W3CDTF">2015-03-28T01:16:45Z</dcterms:modified>
</cp:coreProperties>
</file>