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260" r:id="rId3"/>
    <p:sldId id="295" r:id="rId4"/>
    <p:sldId id="262" r:id="rId5"/>
    <p:sldId id="297" r:id="rId6"/>
    <p:sldId id="376" r:id="rId7"/>
    <p:sldId id="299" r:id="rId8"/>
    <p:sldId id="300" r:id="rId9"/>
    <p:sldId id="325" r:id="rId10"/>
    <p:sldId id="377" r:id="rId11"/>
    <p:sldId id="301" r:id="rId12"/>
    <p:sldId id="378" r:id="rId13"/>
    <p:sldId id="326" r:id="rId14"/>
    <p:sldId id="379" r:id="rId15"/>
    <p:sldId id="327" r:id="rId16"/>
    <p:sldId id="354" r:id="rId17"/>
    <p:sldId id="380" r:id="rId18"/>
    <p:sldId id="381" r:id="rId19"/>
    <p:sldId id="355" r:id="rId20"/>
    <p:sldId id="356" r:id="rId21"/>
    <p:sldId id="357" r:id="rId22"/>
    <p:sldId id="382" r:id="rId23"/>
    <p:sldId id="358" r:id="rId24"/>
    <p:sldId id="383" r:id="rId25"/>
    <p:sldId id="303" r:id="rId26"/>
    <p:sldId id="343" r:id="rId27"/>
    <p:sldId id="384" r:id="rId28"/>
    <p:sldId id="359" r:id="rId29"/>
    <p:sldId id="344" r:id="rId30"/>
    <p:sldId id="385" r:id="rId31"/>
    <p:sldId id="332" r:id="rId32"/>
    <p:sldId id="386" r:id="rId33"/>
    <p:sldId id="362" r:id="rId34"/>
    <p:sldId id="363" r:id="rId35"/>
    <p:sldId id="364" r:id="rId36"/>
    <p:sldId id="347" r:id="rId37"/>
    <p:sldId id="387" r:id="rId38"/>
    <p:sldId id="335" r:id="rId39"/>
    <p:sldId id="365" r:id="rId40"/>
    <p:sldId id="349" r:id="rId41"/>
    <p:sldId id="388" r:id="rId42"/>
    <p:sldId id="350" r:id="rId43"/>
    <p:sldId id="319" r:id="rId44"/>
    <p:sldId id="320" r:id="rId45"/>
    <p:sldId id="389" r:id="rId46"/>
    <p:sldId id="390" r:id="rId47"/>
    <p:sldId id="391" r:id="rId48"/>
    <p:sldId id="392" r:id="rId49"/>
    <p:sldId id="374" r:id="rId50"/>
    <p:sldId id="393" r:id="rId51"/>
    <p:sldId id="342" r:id="rId52"/>
    <p:sldId id="375" r:id="rId53"/>
    <p:sldId id="25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第二单元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回肠荡气的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抒情</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5 </a:t>
            </a:r>
            <a:r>
              <a:rPr lang="zh-CN" altLang="en-US" sz="2000" baseline="0" dirty="0" smtClean="0">
                <a:solidFill>
                  <a:schemeClr val="bg1"/>
                </a:solidFill>
                <a:latin typeface="微软雅黑" pitchFamily="34" charset="-122"/>
                <a:ea typeface="微软雅黑" pitchFamily="34" charset="-122"/>
              </a:rPr>
              <a:t>   滕王阁序</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5 </a:t>
            </a:r>
            <a:r>
              <a:rPr lang="zh-CN" altLang="en-US" sz="2000" baseline="0" dirty="0" smtClean="0">
                <a:solidFill>
                  <a:schemeClr val="bg1"/>
                </a:solidFill>
                <a:latin typeface="微软雅黑" pitchFamily="34" charset="-122"/>
                <a:ea typeface="微软雅黑" pitchFamily="34" charset="-122"/>
              </a:rPr>
              <a:t>   滕王阁序</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__1.doc"/></Relationships>
</file>

<file path=ppt/slides/_rels/slide2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Microsoft_Word_97_-_2003___3.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Microsoft_Word_97_-_2003___2.doc"/></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Microsoft_Word_97_-_2003___4.doc"/></Relationships>
</file>

<file path=ppt/slides/_rels/slide2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Microsoft_Word_97_-_2003___6.doc"/><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Microsoft_Word_97_-_2003___5.doc"/></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3.xml"/><Relationship Id="rId5" Type="http://schemas.openxmlformats.org/officeDocument/2006/relationships/image" Target="../media/image11.emf"/><Relationship Id="rId4" Type="http://schemas.openxmlformats.org/officeDocument/2006/relationships/oleObject" Target="../embeddings/Microsoft_Word_97_-_2003___7.doc"/></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43.xml"/><Relationship Id="rId4" Type="http://schemas.openxmlformats.org/officeDocument/2006/relationships/slide" Target="slide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969498"/>
            <a:ext cx="11681441" cy="3970318"/>
          </a:xfrm>
          <a:prstGeom prst="rect">
            <a:avLst/>
          </a:prstGeom>
          <a:noFill/>
        </p:spPr>
        <p:txBody>
          <a:bodyPr wrap="square" rtlCol="0">
            <a:spAutoFit/>
          </a:bodyPr>
          <a:lstStyle/>
          <a:p>
            <a:pPr algn="just">
              <a:lnSpc>
                <a:spcPct val="150000"/>
              </a:lnSpc>
            </a:pPr>
            <a:r>
              <a:rPr lang="zh-CN" altLang="en-US" sz="2800" kern="100" dirty="0">
                <a:latin typeface="微软雅黑" pitchFamily="34" charset="-122"/>
                <a:ea typeface="微软雅黑" pitchFamily="34" charset="-122"/>
                <a:cs typeface="Courier New"/>
              </a:rPr>
              <a:t>帐后</a:t>
            </a:r>
            <a:r>
              <a:rPr lang="zh-CN" altLang="en-US" sz="2800" kern="100" dirty="0" smtClean="0">
                <a:latin typeface="微软雅黑" pitchFamily="34" charset="-122"/>
                <a:ea typeface="微软雅黑" pitchFamily="34" charset="-122"/>
                <a:cs typeface="Courier New"/>
              </a:rPr>
              <a:t>，教</a:t>
            </a:r>
            <a:r>
              <a:rPr lang="zh-CN" altLang="en-US" sz="2800" kern="100" dirty="0">
                <a:latin typeface="微软雅黑" pitchFamily="34" charset="-122"/>
                <a:ea typeface="微软雅黑" pitchFamily="34" charset="-122"/>
                <a:cs typeface="Courier New"/>
              </a:rPr>
              <a:t>人去看王勃写些什么。听说王勃开首写道</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豫章故郡，洪都新府</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，都督便说：</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不过是老生常谈。</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又闻</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星分翼轸，地接衡庐</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，沉吟不语。等听到</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落霞与孤鹜齐飞，秋水共长天一色</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，都督不得不叹服道：</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此真天才，当垂不朽！</a:t>
            </a:r>
            <a:r>
              <a:rPr lang="zh-CN" altLang="en-US" sz="2400" dirty="0">
                <a:latin typeface="宋体" pitchFamily="2" charset="-122"/>
                <a:ea typeface="宋体" pitchFamily="2" charset="-122"/>
              </a:rPr>
              <a:t>”</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唐才子传</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则记道：</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勃欣然对客操觚，顷刻而就，文不加点，满座大惊。</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王勃随后在前往交趾省亲途中溺水惊悸而死。本文遂成为他的</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绝唱</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a:t>
            </a:r>
          </a:p>
        </p:txBody>
      </p:sp>
    </p:spTree>
    <p:extLst>
      <p:ext uri="{BB962C8B-B14F-4D97-AF65-F5344CB8AC3E}">
        <p14:creationId xmlns:p14="http://schemas.microsoft.com/office/powerpoint/2010/main" val="96388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9512" y="1005286"/>
            <a:ext cx="11560932" cy="4616648"/>
          </a:xfrm>
          <a:prstGeom prst="rect">
            <a:avLst/>
          </a:prstGeom>
          <a:noFill/>
        </p:spPr>
        <p:txBody>
          <a:bodyPr wrap="square" rtlCol="0">
            <a:spAutoFit/>
          </a:bodyPr>
          <a:lstStyle/>
          <a:p>
            <a:pPr algn="just">
              <a:lnSpc>
                <a:spcPct val="175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175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175000"/>
              </a:lnSpc>
              <a:spcAft>
                <a:spcPts val="0"/>
              </a:spcAft>
            </a:pPr>
            <a:r>
              <a:rPr lang="zh-CN" altLang="en-US" sz="2800" kern="100" dirty="0">
                <a:latin typeface="微软雅黑" pitchFamily="34" charset="-122"/>
                <a:ea typeface="微软雅黑" pitchFamily="34" charset="-122"/>
                <a:cs typeface="Courier New"/>
              </a:rPr>
              <a:t>①翼</a:t>
            </a:r>
            <a:r>
              <a:rPr lang="zh-CN" altLang="en-US" sz="2800" kern="100" dirty="0">
                <a:solidFill>
                  <a:srgbClr val="00B0F0"/>
                </a:solidFill>
                <a:latin typeface="微软雅黑" pitchFamily="34" charset="-122"/>
                <a:ea typeface="微软雅黑" pitchFamily="34" charset="-122"/>
                <a:cs typeface="Courier New"/>
              </a:rPr>
              <a:t>轸</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②</a:t>
            </a:r>
            <a:r>
              <a:rPr lang="zh-CN" altLang="en-US" sz="2800" kern="100" dirty="0">
                <a:solidFill>
                  <a:srgbClr val="00B0F0"/>
                </a:solidFill>
                <a:latin typeface="微软雅黑" pitchFamily="34" charset="-122"/>
                <a:ea typeface="微软雅黑" pitchFamily="34" charset="-122"/>
                <a:cs typeface="Courier New"/>
              </a:rPr>
              <a:t>襜</a:t>
            </a:r>
            <a:r>
              <a:rPr lang="zh-CN" altLang="en-US" sz="2800" kern="100" dirty="0">
                <a:latin typeface="微软雅黑" pitchFamily="34" charset="-122"/>
                <a:ea typeface="微软雅黑" pitchFamily="34" charset="-122"/>
                <a:cs typeface="Courier New"/>
              </a:rPr>
              <a:t>帷</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③</a:t>
            </a:r>
            <a:r>
              <a:rPr lang="zh-CN" altLang="en-US" sz="2800" kern="100" dirty="0">
                <a:latin typeface="微软雅黑" pitchFamily="34" charset="-122"/>
                <a:ea typeface="微软雅黑" pitchFamily="34" charset="-122"/>
                <a:cs typeface="Courier New"/>
              </a:rPr>
              <a:t>帝</a:t>
            </a:r>
            <a:r>
              <a:rPr lang="zh-CN" altLang="en-US" sz="2800" kern="100" dirty="0">
                <a:solidFill>
                  <a:srgbClr val="00B0F0"/>
                </a:solidFill>
                <a:latin typeface="微软雅黑" pitchFamily="34" charset="-122"/>
                <a:ea typeface="微软雅黑" pitchFamily="34" charset="-122"/>
                <a:cs typeface="Courier New"/>
              </a:rPr>
              <a:t>阍</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solidFill>
                  <a:srgbClr val="00B0F0"/>
                </a:solidFill>
                <a:latin typeface="微软雅黑" pitchFamily="34" charset="-122"/>
                <a:ea typeface="微软雅黑" pitchFamily="34" charset="-122"/>
                <a:cs typeface="Courier New"/>
              </a:rPr>
              <a:t>睇眄</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⑤</a:t>
            </a:r>
            <a:r>
              <a:rPr lang="zh-CN" altLang="en-US" sz="2800" kern="100" dirty="0">
                <a:solidFill>
                  <a:srgbClr val="00B0F0"/>
                </a:solidFill>
                <a:latin typeface="微软雅黑" pitchFamily="34" charset="-122"/>
                <a:ea typeface="微软雅黑" pitchFamily="34" charset="-122"/>
                <a:cs typeface="Courier New"/>
              </a:rPr>
              <a:t>遄</a:t>
            </a:r>
            <a:r>
              <a:rPr lang="zh-CN" altLang="en-US" sz="2800" kern="100" dirty="0">
                <a:latin typeface="微软雅黑" pitchFamily="34" charset="-122"/>
                <a:ea typeface="微软雅黑" pitchFamily="34" charset="-122"/>
                <a:cs typeface="Courier New"/>
              </a:rPr>
              <a:t>飞</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⑥</a:t>
            </a:r>
            <a:r>
              <a:rPr lang="zh-CN" altLang="en-US" sz="2800" kern="100" dirty="0">
                <a:latin typeface="微软雅黑" pitchFamily="34" charset="-122"/>
                <a:ea typeface="微软雅黑" pitchFamily="34" charset="-122"/>
                <a:cs typeface="Courier New"/>
              </a:rPr>
              <a:t>绣</a:t>
            </a:r>
            <a:r>
              <a:rPr lang="zh-CN" altLang="en-US" sz="2800" kern="100" dirty="0">
                <a:solidFill>
                  <a:srgbClr val="00B0F0"/>
                </a:solidFill>
                <a:latin typeface="微软雅黑" pitchFamily="34" charset="-122"/>
                <a:ea typeface="微软雅黑" pitchFamily="34" charset="-122"/>
                <a:cs typeface="Courier New"/>
              </a:rPr>
              <a:t>闼</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latin typeface="微软雅黑" pitchFamily="34" charset="-122"/>
                <a:ea typeface="微软雅黑" pitchFamily="34" charset="-122"/>
                <a:cs typeface="Courier New"/>
              </a:rPr>
              <a:t>雕</a:t>
            </a:r>
            <a:r>
              <a:rPr lang="zh-CN" altLang="en-US" sz="2800" kern="100" dirty="0">
                <a:solidFill>
                  <a:srgbClr val="00B0F0"/>
                </a:solidFill>
                <a:latin typeface="微软雅黑" pitchFamily="34" charset="-122"/>
                <a:ea typeface="微软雅黑" pitchFamily="34" charset="-122"/>
                <a:cs typeface="Courier New"/>
              </a:rPr>
              <a:t>甍</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⑧</a:t>
            </a:r>
            <a:r>
              <a:rPr lang="zh-CN" altLang="en-US" sz="2800" kern="100" dirty="0">
                <a:solidFill>
                  <a:srgbClr val="00B0F0"/>
                </a:solidFill>
                <a:latin typeface="微软雅黑" pitchFamily="34" charset="-122"/>
                <a:ea typeface="微软雅黑" pitchFamily="34" charset="-122"/>
                <a:cs typeface="Courier New"/>
              </a:rPr>
              <a:t>萦</a:t>
            </a:r>
            <a:r>
              <a:rPr lang="zh-CN" altLang="en-US" sz="2800" kern="100" dirty="0">
                <a:latin typeface="微软雅黑" pitchFamily="34" charset="-122"/>
                <a:ea typeface="微软雅黑" pitchFamily="34" charset="-122"/>
                <a:cs typeface="Courier New"/>
              </a:rPr>
              <a:t>回</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⑨</a:t>
            </a:r>
            <a:r>
              <a:rPr lang="zh-CN" altLang="en-US" sz="2800" kern="100" dirty="0">
                <a:solidFill>
                  <a:srgbClr val="00B0F0"/>
                </a:solidFill>
                <a:latin typeface="微软雅黑" pitchFamily="34" charset="-122"/>
                <a:ea typeface="微软雅黑" pitchFamily="34" charset="-122"/>
                <a:cs typeface="Courier New"/>
              </a:rPr>
              <a:t>懿</a:t>
            </a:r>
            <a:r>
              <a:rPr lang="zh-CN" altLang="en-US" sz="2800" kern="100" dirty="0">
                <a:latin typeface="微软雅黑" pitchFamily="34" charset="-122"/>
                <a:ea typeface="微软雅黑" pitchFamily="34" charset="-122"/>
                <a:cs typeface="Courier New"/>
              </a:rPr>
              <a:t>范</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175000"/>
              </a:lnSpc>
              <a:spcAft>
                <a:spcPts val="0"/>
              </a:spcAft>
            </a:pPr>
            <a:r>
              <a:rPr lang="en-US" altLang="zh-CN" sz="2800" kern="100" dirty="0">
                <a:latin typeface="微软雅黑" pitchFamily="34" charset="-122"/>
                <a:ea typeface="微软雅黑" pitchFamily="34" charset="-122"/>
                <a:cs typeface="Courier New"/>
              </a:rPr>
              <a:t>⑩</a:t>
            </a:r>
            <a:r>
              <a:rPr lang="zh-CN" altLang="en-US" sz="2800" kern="100" dirty="0">
                <a:solidFill>
                  <a:srgbClr val="00B0F0"/>
                </a:solidFill>
                <a:latin typeface="微软雅黑" pitchFamily="34" charset="-122"/>
                <a:ea typeface="微软雅黑" pitchFamily="34" charset="-122"/>
                <a:cs typeface="Courier New"/>
              </a:rPr>
              <a:t>潦</a:t>
            </a:r>
            <a:r>
              <a:rPr lang="zh-CN" altLang="en-US" sz="2800" kern="100" dirty="0">
                <a:latin typeface="微软雅黑" pitchFamily="34" charset="-122"/>
                <a:ea typeface="微软雅黑" pitchFamily="34" charset="-122"/>
                <a:cs typeface="Courier New"/>
              </a:rPr>
              <a:t>水</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⑪</a:t>
            </a:r>
            <a:r>
              <a:rPr lang="zh-CN" altLang="en-US" sz="2800" kern="100" dirty="0">
                <a:solidFill>
                  <a:srgbClr val="00B0F0"/>
                </a:solidFill>
                <a:latin typeface="微软雅黑" pitchFamily="34" charset="-122"/>
                <a:ea typeface="微软雅黑" pitchFamily="34" charset="-122"/>
                <a:cs typeface="Courier New"/>
              </a:rPr>
              <a:t>棨</a:t>
            </a:r>
            <a:r>
              <a:rPr lang="zh-CN" altLang="en-US" sz="2800" kern="100" dirty="0">
                <a:latin typeface="微软雅黑" pitchFamily="34" charset="-122"/>
                <a:ea typeface="微软雅黑" pitchFamily="34" charset="-122"/>
                <a:cs typeface="Courier New"/>
              </a:rPr>
              <a:t>戟</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⑫</a:t>
            </a:r>
            <a:r>
              <a:rPr lang="zh-CN" altLang="en-US" sz="2800" kern="100" dirty="0">
                <a:latin typeface="微软雅黑" pitchFamily="34" charset="-122"/>
                <a:ea typeface="微软雅黑" pitchFamily="34" charset="-122"/>
                <a:cs typeface="Courier New"/>
              </a:rPr>
              <a:t>多</a:t>
            </a:r>
            <a:r>
              <a:rPr lang="zh-CN" altLang="en-US" sz="2800" kern="100" dirty="0">
                <a:solidFill>
                  <a:srgbClr val="00B0F0"/>
                </a:solidFill>
                <a:latin typeface="微软雅黑" pitchFamily="34" charset="-122"/>
                <a:ea typeface="微软雅黑" pitchFamily="34" charset="-122"/>
                <a:cs typeface="Courier New"/>
              </a:rPr>
              <a:t>舛</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4003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1445495" y="2700060"/>
            <a:ext cx="100700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zhěn</a:t>
            </a:r>
            <a:endParaRPr lang="zh-CN" altLang="en-US" dirty="0">
              <a:solidFill>
                <a:schemeClr val="accent6">
                  <a:lumMod val="75000"/>
                </a:schemeClr>
              </a:solidFill>
            </a:endParaRPr>
          </a:p>
        </p:txBody>
      </p:sp>
      <p:sp>
        <p:nvSpPr>
          <p:cNvPr id="9" name="矩形 8"/>
          <p:cNvSpPr/>
          <p:nvPr/>
        </p:nvSpPr>
        <p:spPr>
          <a:xfrm>
            <a:off x="1470895" y="3472190"/>
            <a:ext cx="146867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dì</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miǎn</a:t>
            </a:r>
            <a:endParaRPr lang="zh-CN" altLang="en-US" dirty="0">
              <a:solidFill>
                <a:schemeClr val="accent6">
                  <a:lumMod val="75000"/>
                </a:schemeClr>
              </a:solidFill>
            </a:endParaRPr>
          </a:p>
        </p:txBody>
      </p:sp>
      <p:sp>
        <p:nvSpPr>
          <p:cNvPr id="12" name="矩形 11"/>
          <p:cNvSpPr/>
          <p:nvPr/>
        </p:nvSpPr>
        <p:spPr>
          <a:xfrm>
            <a:off x="1381995" y="4183390"/>
            <a:ext cx="117532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ménɡ</a:t>
            </a:r>
            <a:endParaRPr lang="zh-CN" altLang="en-US" dirty="0">
              <a:solidFill>
                <a:schemeClr val="accent6">
                  <a:lumMod val="75000"/>
                </a:schemeClr>
              </a:solidFill>
            </a:endParaRPr>
          </a:p>
        </p:txBody>
      </p:sp>
      <p:sp>
        <p:nvSpPr>
          <p:cNvPr id="16" name="矩形 15"/>
          <p:cNvSpPr/>
          <p:nvPr/>
        </p:nvSpPr>
        <p:spPr>
          <a:xfrm>
            <a:off x="1485286" y="4970790"/>
            <a:ext cx="70724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lǎo</a:t>
            </a:r>
            <a:endParaRPr lang="zh-CN" altLang="en-US" dirty="0">
              <a:solidFill>
                <a:schemeClr val="accent6">
                  <a:lumMod val="75000"/>
                </a:schemeClr>
              </a:solidFill>
            </a:endParaRPr>
          </a:p>
        </p:txBody>
      </p:sp>
      <p:sp>
        <p:nvSpPr>
          <p:cNvPr id="19" name="矩形 18"/>
          <p:cNvSpPr/>
          <p:nvPr/>
        </p:nvSpPr>
        <p:spPr>
          <a:xfrm>
            <a:off x="5959978" y="2739590"/>
            <a:ext cx="100540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chān</a:t>
            </a:r>
            <a:endParaRPr lang="zh-CN" altLang="en-US" dirty="0">
              <a:solidFill>
                <a:schemeClr val="accent6">
                  <a:lumMod val="75000"/>
                </a:schemeClr>
              </a:solidFill>
            </a:endParaRPr>
          </a:p>
        </p:txBody>
      </p:sp>
      <p:sp>
        <p:nvSpPr>
          <p:cNvPr id="22" name="矩形 21"/>
          <p:cNvSpPr/>
          <p:nvPr/>
        </p:nvSpPr>
        <p:spPr>
          <a:xfrm>
            <a:off x="5981700" y="3477280"/>
            <a:ext cx="12266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chuán</a:t>
            </a:r>
            <a:endParaRPr lang="zh-CN" altLang="en-US" dirty="0">
              <a:solidFill>
                <a:schemeClr val="accent6">
                  <a:lumMod val="75000"/>
                </a:schemeClr>
              </a:solidFill>
            </a:endParaRPr>
          </a:p>
        </p:txBody>
      </p:sp>
      <p:sp>
        <p:nvSpPr>
          <p:cNvPr id="26" name="矩形 25"/>
          <p:cNvSpPr/>
          <p:nvPr/>
        </p:nvSpPr>
        <p:spPr>
          <a:xfrm>
            <a:off x="6081434" y="4213880"/>
            <a:ext cx="92204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yínɡ</a:t>
            </a:r>
            <a:endParaRPr lang="zh-CN" altLang="en-US" dirty="0">
              <a:solidFill>
                <a:schemeClr val="accent6">
                  <a:lumMod val="75000"/>
                </a:schemeClr>
              </a:solidFill>
            </a:endParaRPr>
          </a:p>
        </p:txBody>
      </p:sp>
      <p:sp>
        <p:nvSpPr>
          <p:cNvPr id="29" name="矩形 28"/>
          <p:cNvSpPr/>
          <p:nvPr/>
        </p:nvSpPr>
        <p:spPr>
          <a:xfrm>
            <a:off x="6274838" y="4975880"/>
            <a:ext cx="51007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qǐ</a:t>
            </a:r>
            <a:endParaRPr lang="zh-CN" altLang="en-US" dirty="0">
              <a:solidFill>
                <a:schemeClr val="accent6">
                  <a:lumMod val="75000"/>
                </a:schemeClr>
              </a:solidFill>
            </a:endParaRPr>
          </a:p>
        </p:txBody>
      </p:sp>
      <p:sp>
        <p:nvSpPr>
          <p:cNvPr id="32" name="矩形 31"/>
          <p:cNvSpPr/>
          <p:nvPr/>
        </p:nvSpPr>
        <p:spPr>
          <a:xfrm>
            <a:off x="9710445" y="2744680"/>
            <a:ext cx="84830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hūn</a:t>
            </a:r>
            <a:endParaRPr lang="zh-CN" altLang="en-US" dirty="0">
              <a:solidFill>
                <a:schemeClr val="accent6">
                  <a:lumMod val="75000"/>
                </a:schemeClr>
              </a:solidFill>
            </a:endParaRPr>
          </a:p>
        </p:txBody>
      </p:sp>
      <p:sp>
        <p:nvSpPr>
          <p:cNvPr id="35" name="矩形 34"/>
          <p:cNvSpPr/>
          <p:nvPr/>
        </p:nvSpPr>
        <p:spPr>
          <a:xfrm>
            <a:off x="9685045" y="3482370"/>
            <a:ext cx="51648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tà</a:t>
            </a:r>
            <a:endParaRPr lang="zh-CN" altLang="en-US" dirty="0">
              <a:solidFill>
                <a:schemeClr val="accent6">
                  <a:lumMod val="75000"/>
                </a:schemeClr>
              </a:solidFill>
            </a:endParaRPr>
          </a:p>
        </p:txBody>
      </p:sp>
      <p:sp>
        <p:nvSpPr>
          <p:cNvPr id="39" name="矩形 38"/>
          <p:cNvSpPr/>
          <p:nvPr/>
        </p:nvSpPr>
        <p:spPr>
          <a:xfrm>
            <a:off x="9729929" y="4201180"/>
            <a:ext cx="471604"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yì</a:t>
            </a:r>
            <a:endParaRPr lang="zh-CN" altLang="en-US" dirty="0">
              <a:solidFill>
                <a:schemeClr val="accent6">
                  <a:lumMod val="75000"/>
                </a:schemeClr>
              </a:solidFill>
            </a:endParaRPr>
          </a:p>
        </p:txBody>
      </p:sp>
      <p:sp>
        <p:nvSpPr>
          <p:cNvPr id="43" name="矩形 42"/>
          <p:cNvSpPr/>
          <p:nvPr/>
        </p:nvSpPr>
        <p:spPr>
          <a:xfrm>
            <a:off x="9753708" y="4932690"/>
            <a:ext cx="12266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chuǎn</a:t>
            </a:r>
            <a:endParaRPr lang="zh-CN" altLang="en-US" dirty="0">
              <a:solidFill>
                <a:schemeClr val="accent6">
                  <a:lumMod val="75000"/>
                </a:schemeClr>
              </a:solidFill>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blinds(horizontal)">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6" grpId="0"/>
      <p:bldP spid="19" grpId="0"/>
      <p:bldP spid="22" grpId="0"/>
      <p:bldP spid="26" grpId="0"/>
      <p:bldP spid="29" grpId="0"/>
      <p:bldP spid="32" grpId="0"/>
      <p:bldP spid="35" grpId="0"/>
      <p:bldP spid="39"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5712" y="687786"/>
            <a:ext cx="1156093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⑬</a:t>
            </a:r>
            <a:r>
              <a:rPr lang="zh-CN" altLang="zh-CN" sz="2800" kern="100" dirty="0">
                <a:latin typeface="Times New Roman"/>
                <a:ea typeface="微软雅黑"/>
                <a:cs typeface="Times New Roman"/>
              </a:rPr>
              <a:t>爽</a:t>
            </a:r>
            <a:r>
              <a:rPr lang="zh-CN" altLang="zh-CN" sz="2800" kern="100" dirty="0">
                <a:solidFill>
                  <a:srgbClr val="00B0F0"/>
                </a:solidFill>
                <a:latin typeface="微软雅黑" pitchFamily="34" charset="-122"/>
                <a:ea typeface="微软雅黑" pitchFamily="34" charset="-122"/>
                <a:cs typeface="Courier New"/>
              </a:rPr>
              <a:t>籁</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smtClean="0">
                <a:latin typeface="Cambria Math"/>
                <a:ea typeface="微软雅黑"/>
                <a:cs typeface="Cambria Math"/>
              </a:rPr>
              <a:t>⑭</a:t>
            </a:r>
            <a:r>
              <a:rPr lang="zh-CN" altLang="zh-CN" sz="2800" kern="100" dirty="0">
                <a:latin typeface="Times New Roman"/>
                <a:ea typeface="微软雅黑"/>
                <a:cs typeface="Times New Roman"/>
              </a:rPr>
              <a:t>宗</a:t>
            </a:r>
            <a:r>
              <a:rPr lang="zh-CN" altLang="zh-CN" sz="2800" kern="100" dirty="0">
                <a:solidFill>
                  <a:srgbClr val="00B0F0"/>
                </a:solidFill>
                <a:latin typeface="微软雅黑" pitchFamily="34" charset="-122"/>
                <a:ea typeface="微软雅黑" pitchFamily="34" charset="-122"/>
                <a:cs typeface="Courier New"/>
              </a:rPr>
              <a:t>悫</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Cambria Math"/>
                <a:ea typeface="微软雅黑"/>
                <a:cs typeface="Cambria Math"/>
              </a:rPr>
              <a:t>⑮</a:t>
            </a:r>
            <a:r>
              <a:rPr lang="zh-CN" altLang="zh-CN" sz="2800" kern="100" dirty="0">
                <a:solidFill>
                  <a:srgbClr val="00B0F0"/>
                </a:solidFill>
                <a:latin typeface="微软雅黑" pitchFamily="34" charset="-122"/>
                <a:ea typeface="微软雅黑" pitchFamily="34" charset="-122"/>
                <a:cs typeface="Courier New"/>
              </a:rPr>
              <a:t>叨</a:t>
            </a:r>
            <a:r>
              <a:rPr lang="zh-CN" altLang="zh-CN" sz="2800" kern="100" dirty="0">
                <a:latin typeface="Times New Roman"/>
                <a:ea typeface="微软雅黑"/>
                <a:cs typeface="Times New Roman"/>
              </a:rPr>
              <a:t>陪鲤对</a:t>
            </a:r>
            <a:r>
              <a:rPr lang="en-US" altLang="zh-CN" sz="2800" kern="100" dirty="0" smtClean="0">
                <a:latin typeface="Times New Roman"/>
                <a:ea typeface="微软雅黑"/>
                <a:cs typeface="Courier New"/>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Cambria Math"/>
                <a:ea typeface="微软雅黑"/>
                <a:cs typeface="Cambria Math"/>
              </a:rPr>
              <a:t>⑯</a:t>
            </a:r>
            <a:r>
              <a:rPr lang="zh-CN" altLang="zh-CN" sz="2800" kern="100" dirty="0">
                <a:latin typeface="Times New Roman"/>
                <a:ea typeface="微软雅黑"/>
                <a:cs typeface="Times New Roman"/>
              </a:rPr>
              <a:t>孤</a:t>
            </a:r>
            <a:r>
              <a:rPr lang="zh-CN" altLang="zh-CN" sz="2800" kern="100" dirty="0">
                <a:solidFill>
                  <a:srgbClr val="00B0F0"/>
                </a:solidFill>
                <a:latin typeface="微软雅黑" pitchFamily="34" charset="-122"/>
                <a:ea typeface="微软雅黑" pitchFamily="34" charset="-122"/>
                <a:cs typeface="Courier New"/>
              </a:rPr>
              <a:t>鹜</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smtClean="0">
                <a:latin typeface="Cambria Math"/>
                <a:ea typeface="微软雅黑"/>
                <a:cs typeface="Cambria Math"/>
              </a:rPr>
              <a:t>⑰</a:t>
            </a:r>
            <a:r>
              <a:rPr lang="zh-CN" altLang="zh-CN" sz="2800" kern="100" dirty="0">
                <a:solidFill>
                  <a:srgbClr val="00B0F0"/>
                </a:solidFill>
                <a:latin typeface="微软雅黑" pitchFamily="34" charset="-122"/>
                <a:ea typeface="微软雅黑" pitchFamily="34" charset="-122"/>
                <a:cs typeface="Courier New"/>
              </a:rPr>
              <a:t>睢</a:t>
            </a:r>
            <a:r>
              <a:rPr lang="zh-CN" altLang="zh-CN" sz="2800" kern="100" dirty="0">
                <a:latin typeface="Times New Roman"/>
                <a:ea typeface="微软雅黑"/>
                <a:cs typeface="Times New Roman"/>
              </a:rPr>
              <a:t>园</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smtClean="0">
                <a:latin typeface="Cambria Math"/>
                <a:ea typeface="微软雅黑"/>
                <a:cs typeface="Cambria Math"/>
              </a:rPr>
              <a:t>⑱</a:t>
            </a:r>
            <a:r>
              <a:rPr lang="zh-CN" altLang="zh-CN" sz="2800" kern="100" dirty="0">
                <a:solidFill>
                  <a:srgbClr val="00B0F0"/>
                </a:solidFill>
                <a:latin typeface="微软雅黑" pitchFamily="34" charset="-122"/>
                <a:ea typeface="微软雅黑" pitchFamily="34" charset="-122"/>
                <a:cs typeface="Courier New"/>
              </a:rPr>
              <a:t>簪笏</a:t>
            </a:r>
            <a:r>
              <a:rPr lang="en-US" altLang="zh-CN" sz="2800" kern="100" dirty="0" smtClean="0">
                <a:latin typeface="Times New Roman"/>
                <a:ea typeface="微软雅黑"/>
                <a:cs typeface="Courier New"/>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多音字</a:t>
            </a:r>
            <a:endParaRPr lang="zh-CN" altLang="zh-CN" sz="2800" kern="100" dirty="0">
              <a:latin typeface="宋体"/>
              <a:cs typeface="Courier New"/>
            </a:endParaRPr>
          </a:p>
          <a:p>
            <a:pPr algn="just">
              <a:lnSpc>
                <a:spcPct val="200000"/>
              </a:lnSpc>
              <a:spcAft>
                <a:spcPts val="0"/>
              </a:spcAf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崇</a:t>
            </a:r>
            <a:r>
              <a:rPr lang="zh-CN" altLang="zh-CN" sz="2800" kern="100" dirty="0">
                <a:solidFill>
                  <a:srgbClr val="00B0F0"/>
                </a:solidFill>
                <a:latin typeface="微软雅黑" pitchFamily="34" charset="-122"/>
                <a:ea typeface="微软雅黑" pitchFamily="34" charset="-122"/>
                <a:cs typeface="Courier New"/>
              </a:rPr>
              <a:t>阿</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smtClean="0">
                <a:latin typeface="宋体"/>
                <a:ea typeface="微软雅黑"/>
                <a:cs typeface="Times New Roman"/>
              </a:rPr>
              <a:t>②</a:t>
            </a:r>
            <a:r>
              <a:rPr lang="zh-CN" altLang="zh-CN" sz="2800" kern="100" dirty="0">
                <a:solidFill>
                  <a:srgbClr val="00B0F0"/>
                </a:solidFill>
                <a:latin typeface="微软雅黑" pitchFamily="34" charset="-122"/>
                <a:ea typeface="微软雅黑" pitchFamily="34" charset="-122"/>
                <a:cs typeface="Courier New"/>
              </a:rPr>
              <a:t>纤</a:t>
            </a:r>
            <a:r>
              <a:rPr lang="zh-CN" altLang="zh-CN" sz="2800" kern="100" dirty="0">
                <a:latin typeface="Times New Roman"/>
                <a:ea typeface="微软雅黑"/>
                <a:cs typeface="Times New Roman"/>
              </a:rPr>
              <a:t>歌</a:t>
            </a:r>
            <a:r>
              <a:rPr lang="en-US" altLang="zh-CN" sz="2800" kern="100" dirty="0" smtClean="0">
                <a:latin typeface="Times New Roman"/>
                <a:ea typeface="微软雅黑"/>
                <a:cs typeface="Courier New"/>
              </a:rPr>
              <a:t>(          )  </a:t>
            </a:r>
            <a:r>
              <a:rPr lang="en-US" altLang="zh-CN" sz="2800" kern="100" dirty="0">
                <a:latin typeface="Times New Roman"/>
                <a:ea typeface="微软雅黑"/>
                <a:cs typeface="Courier New"/>
              </a:rPr>
              <a:t>		</a:t>
            </a: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长</a:t>
            </a:r>
            <a:r>
              <a:rPr lang="zh-CN" altLang="zh-CN" sz="2800" kern="100" dirty="0">
                <a:solidFill>
                  <a:srgbClr val="00B0F0"/>
                </a:solidFill>
                <a:latin typeface="微软雅黑" pitchFamily="34" charset="-122"/>
                <a:ea typeface="微软雅黑" pitchFamily="34" charset="-122"/>
                <a:cs typeface="Courier New"/>
              </a:rPr>
              <a:t>风</a:t>
            </a:r>
            <a:r>
              <a:rPr lang="en-US" altLang="zh-CN" sz="2800" kern="100" dirty="0" smtClean="0">
                <a:latin typeface="Times New Roman"/>
                <a:ea typeface="微软雅黑"/>
                <a:cs typeface="Courier New"/>
              </a:rPr>
              <a:t>(            )</a:t>
            </a:r>
            <a:endParaRPr lang="zh-CN" altLang="zh-CN" sz="2800" kern="100" dirty="0">
              <a:latin typeface="宋体"/>
              <a:cs typeface="Courier New"/>
            </a:endParaRPr>
          </a:p>
          <a:p>
            <a:pPr>
              <a:lnSpc>
                <a:spcPct val="200000"/>
              </a:lnSpc>
            </a:pPr>
            <a:r>
              <a:rPr lang="en-US" altLang="zh-CN" sz="2800" kern="100" dirty="0">
                <a:latin typeface="宋体"/>
                <a:ea typeface="微软雅黑"/>
                <a:cs typeface="Times New Roman"/>
              </a:rPr>
              <a:t>④</a:t>
            </a:r>
            <a:r>
              <a:rPr lang="zh-CN" altLang="zh-CN" sz="2800" kern="100" dirty="0">
                <a:solidFill>
                  <a:srgbClr val="00B0F0"/>
                </a:solidFill>
                <a:latin typeface="微软雅黑" pitchFamily="34" charset="-122"/>
                <a:ea typeface="微软雅黑" pitchFamily="34" charset="-122"/>
                <a:cs typeface="Courier New"/>
              </a:rPr>
              <a:t>胜</a:t>
            </a:r>
            <a:r>
              <a:rPr lang="zh-CN" altLang="zh-CN" sz="2800" kern="100" dirty="0">
                <a:latin typeface="Times New Roman"/>
                <a:ea typeface="微软雅黑"/>
                <a:cs typeface="Times New Roman"/>
              </a:rPr>
              <a:t>地</a:t>
            </a:r>
            <a:r>
              <a:rPr lang="en-US" altLang="zh-CN" sz="2800" kern="100" dirty="0" smtClean="0">
                <a:latin typeface="Times New Roman"/>
                <a:ea typeface="微软雅黑"/>
              </a:rPr>
              <a:t>(	    )  </a:t>
            </a:r>
            <a:r>
              <a:rPr lang="en-US" altLang="zh-CN" sz="2800" kern="100" dirty="0">
                <a:latin typeface="Times New Roman"/>
                <a:ea typeface="微软雅黑"/>
              </a:rPr>
              <a:t>		</a:t>
            </a:r>
            <a:r>
              <a:rPr lang="en-US" altLang="zh-CN" sz="2800" kern="100" dirty="0" smtClean="0">
                <a:latin typeface="宋体"/>
                <a:ea typeface="微软雅黑"/>
                <a:cs typeface="Times New Roman"/>
              </a:rPr>
              <a:t>⑤</a:t>
            </a:r>
            <a:r>
              <a:rPr lang="zh-CN" altLang="zh-CN" sz="2800" kern="100" dirty="0">
                <a:solidFill>
                  <a:srgbClr val="00B0F0"/>
                </a:solidFill>
                <a:latin typeface="微软雅黑" pitchFamily="34" charset="-122"/>
                <a:ea typeface="微软雅黑" pitchFamily="34" charset="-122"/>
                <a:cs typeface="Courier New"/>
              </a:rPr>
              <a:t>重</a:t>
            </a:r>
            <a:r>
              <a:rPr lang="zh-CN" altLang="zh-CN" sz="2800" kern="100" dirty="0">
                <a:latin typeface="Times New Roman"/>
                <a:ea typeface="微软雅黑"/>
                <a:cs typeface="Times New Roman"/>
              </a:rPr>
              <a:t>霄</a:t>
            </a:r>
            <a:r>
              <a:rPr lang="en-US" altLang="zh-CN" sz="2800" kern="100" dirty="0" smtClean="0">
                <a:latin typeface="Times New Roman"/>
                <a:ea typeface="微软雅黑"/>
              </a:rPr>
              <a:t>(             )  </a:t>
            </a:r>
            <a:r>
              <a:rPr lang="en-US" altLang="zh-CN" sz="2800" kern="100" dirty="0">
                <a:latin typeface="Times New Roman"/>
                <a:ea typeface="微软雅黑"/>
              </a:rPr>
              <a:t>		</a:t>
            </a: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二</a:t>
            </a:r>
            <a:r>
              <a:rPr lang="zh-CN" altLang="zh-CN" sz="2800" kern="100" dirty="0">
                <a:solidFill>
                  <a:srgbClr val="00B0F0"/>
                </a:solidFill>
                <a:latin typeface="微软雅黑" pitchFamily="34" charset="-122"/>
                <a:ea typeface="微软雅黑" pitchFamily="34" charset="-122"/>
                <a:cs typeface="Courier New"/>
              </a:rPr>
              <a:t>难</a:t>
            </a:r>
            <a:r>
              <a:rPr lang="en-US" altLang="zh-CN" sz="2800" kern="100" dirty="0" smtClean="0">
                <a:latin typeface="Times New Roman"/>
                <a:ea typeface="微软雅黑"/>
              </a:rPr>
              <a:t>(          )</a:t>
            </a:r>
            <a:endParaRPr lang="en-US" altLang="zh-CN" sz="2800" kern="100" dirty="0">
              <a:latin typeface="微软雅黑" pitchFamily="34" charset="-122"/>
              <a:ea typeface="微软雅黑" pitchFamily="34" charset="-122"/>
              <a:cs typeface="Courier New"/>
            </a:endParaRPr>
          </a:p>
        </p:txBody>
      </p:sp>
      <p:sp>
        <p:nvSpPr>
          <p:cNvPr id="3" name="矩形 2"/>
          <p:cNvSpPr/>
          <p:nvPr/>
        </p:nvSpPr>
        <p:spPr>
          <a:xfrm>
            <a:off x="1659332" y="982990"/>
            <a:ext cx="57579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lài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1608532" y="1846590"/>
            <a:ext cx="68961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wù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5333742" y="982990"/>
            <a:ext cx="702436"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微软雅黑"/>
                <a:cs typeface="Courier New"/>
              </a:rPr>
              <a:t>què</a:t>
            </a:r>
            <a:endParaRPr lang="zh-CN" altLang="en-US" dirty="0">
              <a:solidFill>
                <a:schemeClr val="accent6">
                  <a:lumMod val="75000"/>
                </a:schemeClr>
              </a:solidFill>
            </a:endParaRPr>
          </a:p>
        </p:txBody>
      </p:sp>
      <p:sp>
        <p:nvSpPr>
          <p:cNvPr id="13" name="矩形 12"/>
          <p:cNvSpPr/>
          <p:nvPr/>
        </p:nvSpPr>
        <p:spPr>
          <a:xfrm>
            <a:off x="5308342" y="1851680"/>
            <a:ext cx="60305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微软雅黑"/>
                <a:cs typeface="Courier New"/>
              </a:rPr>
              <a:t>suī</a:t>
            </a:r>
            <a:endParaRPr lang="zh-CN" altLang="en-US" dirty="0">
              <a:solidFill>
                <a:schemeClr val="accent6">
                  <a:lumMod val="75000"/>
                </a:schemeClr>
              </a:solidFill>
            </a:endParaRPr>
          </a:p>
        </p:txBody>
      </p:sp>
      <p:sp>
        <p:nvSpPr>
          <p:cNvPr id="17" name="矩形 16"/>
          <p:cNvSpPr/>
          <p:nvPr/>
        </p:nvSpPr>
        <p:spPr>
          <a:xfrm>
            <a:off x="9632957" y="1021090"/>
            <a:ext cx="744114"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tāo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8832781" y="1818670"/>
            <a:ext cx="1329210"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zān</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hù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1545032" y="3548390"/>
            <a:ext cx="388248" cy="523220"/>
          </a:xfrm>
          <a:prstGeom prst="rect">
            <a:avLst/>
          </a:prstGeom>
        </p:spPr>
        <p:txBody>
          <a:bodyPr wrap="none">
            <a:spAutoFit/>
          </a:bodyPr>
          <a:lstStyle/>
          <a:p>
            <a:r>
              <a:rPr lang="en-US" altLang="zh-CN" sz="2800" kern="100" dirty="0">
                <a:solidFill>
                  <a:schemeClr val="accent6">
                    <a:lumMod val="75000"/>
                  </a:schemeClr>
                </a:solidFill>
                <a:latin typeface="微软雅黑" pitchFamily="34" charset="-122"/>
                <a:ea typeface="微软雅黑" pitchFamily="34" charset="-122"/>
                <a:cs typeface="Courier New"/>
              </a:rPr>
              <a:t>ē</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1418032" y="4386590"/>
            <a:ext cx="12266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shènɡ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8" name="矩形 27"/>
          <p:cNvSpPr/>
          <p:nvPr/>
        </p:nvSpPr>
        <p:spPr>
          <a:xfrm>
            <a:off x="5208955" y="3553480"/>
            <a:ext cx="88357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5208955" y="4373890"/>
            <a:ext cx="126348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chónɡ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4" name="矩形 33"/>
          <p:cNvSpPr/>
          <p:nvPr/>
        </p:nvSpPr>
        <p:spPr>
          <a:xfrm>
            <a:off x="8743881" y="3545870"/>
            <a:ext cx="123463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chánɡ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7" name="矩形 36"/>
          <p:cNvSpPr/>
          <p:nvPr/>
        </p:nvSpPr>
        <p:spPr>
          <a:xfrm>
            <a:off x="8908981" y="4404380"/>
            <a:ext cx="82586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nán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blinds(horizontal)">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3" grpId="0"/>
      <p:bldP spid="17" grpId="0"/>
      <p:bldP spid="20" grpId="0"/>
      <p:bldP spid="23" grpId="0"/>
      <p:bldP spid="25" grpId="0"/>
      <p:bldP spid="28" grpId="0"/>
      <p:bldP spid="31" grpId="0"/>
      <p:bldP spid="3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449512" y="217886"/>
            <a:ext cx="8646988"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．涵咏词义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词义理解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台隍</a:t>
            </a:r>
            <a:r>
              <a:rPr lang="zh-CN" altLang="zh-CN" sz="2800" kern="100" dirty="0">
                <a:solidFill>
                  <a:srgbClr val="00B0F0"/>
                </a:solidFill>
                <a:latin typeface="Times New Roman"/>
                <a:ea typeface="微软雅黑"/>
                <a:cs typeface="Times New Roman"/>
              </a:rPr>
              <a:t>枕</a:t>
            </a:r>
            <a:r>
              <a:rPr lang="zh-CN" altLang="zh-CN" sz="2800" kern="100" dirty="0">
                <a:latin typeface="Times New Roman"/>
                <a:ea typeface="微软雅黑"/>
                <a:cs typeface="Times New Roman"/>
              </a:rPr>
              <a:t>夷夏之交</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时</a:t>
            </a:r>
            <a:r>
              <a:rPr lang="zh-CN" altLang="zh-CN" sz="2800" kern="100" dirty="0">
                <a:solidFill>
                  <a:srgbClr val="00B0F0"/>
                </a:solidFill>
                <a:latin typeface="Times New Roman"/>
                <a:ea typeface="微软雅黑"/>
                <a:cs typeface="Times New Roman"/>
              </a:rPr>
              <a:t>维</a:t>
            </a:r>
            <a:r>
              <a:rPr lang="zh-CN" altLang="zh-CN" sz="2800" kern="100" dirty="0">
                <a:latin typeface="Times New Roman"/>
                <a:ea typeface="微软雅黑"/>
                <a:cs typeface="Times New Roman"/>
              </a:rPr>
              <a:t>九月</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他日</a:t>
            </a:r>
            <a:r>
              <a:rPr lang="zh-CN" altLang="zh-CN" sz="2800" kern="100" dirty="0">
                <a:solidFill>
                  <a:srgbClr val="00B0F0"/>
                </a:solidFill>
                <a:latin typeface="Times New Roman"/>
                <a:ea typeface="微软雅黑"/>
                <a:cs typeface="Times New Roman"/>
              </a:rPr>
              <a:t>趋</a:t>
            </a:r>
            <a:r>
              <a:rPr lang="zh-CN" altLang="zh-CN" sz="2800" kern="100" dirty="0">
                <a:latin typeface="Times New Roman"/>
                <a:ea typeface="微软雅黑"/>
                <a:cs typeface="Times New Roman"/>
              </a:rPr>
              <a:t>庭</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披</a:t>
            </a:r>
            <a:r>
              <a:rPr lang="zh-CN" altLang="zh-CN" sz="2800" kern="100" dirty="0">
                <a:latin typeface="Times New Roman"/>
                <a:ea typeface="微软雅黑"/>
                <a:cs typeface="Times New Roman"/>
              </a:rPr>
              <a:t>绣闼</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山原</a:t>
            </a:r>
            <a:r>
              <a:rPr lang="zh-CN" altLang="zh-CN" sz="2800" kern="100" dirty="0">
                <a:solidFill>
                  <a:srgbClr val="00B0F0"/>
                </a:solidFill>
                <a:latin typeface="Times New Roman"/>
                <a:ea typeface="微软雅黑"/>
                <a:cs typeface="Times New Roman"/>
              </a:rPr>
              <a:t>旷</a:t>
            </a:r>
            <a:r>
              <a:rPr lang="zh-CN" altLang="zh-CN" sz="2800" kern="100" dirty="0">
                <a:latin typeface="Times New Roman"/>
                <a:ea typeface="微软雅黑"/>
                <a:cs typeface="Times New Roman"/>
              </a:rPr>
              <a:t>其盈视</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声断衡阳之</a:t>
            </a:r>
            <a:r>
              <a:rPr lang="zh-CN" altLang="zh-CN" sz="2800" kern="100" dirty="0">
                <a:solidFill>
                  <a:srgbClr val="00B0F0"/>
                </a:solidFill>
                <a:latin typeface="Times New Roman"/>
                <a:ea typeface="微软雅黑"/>
                <a:cs typeface="Times New Roman"/>
              </a:rPr>
              <a:t>浦</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遥襟</a:t>
            </a:r>
            <a:r>
              <a:rPr lang="zh-CN" altLang="zh-CN" sz="2800" kern="100" dirty="0">
                <a:solidFill>
                  <a:srgbClr val="00B0F0"/>
                </a:solidFill>
                <a:latin typeface="Times New Roman"/>
                <a:ea typeface="微软雅黑"/>
                <a:cs typeface="Times New Roman"/>
              </a:rPr>
              <a:t>甫</a:t>
            </a:r>
            <a:r>
              <a:rPr lang="zh-CN" altLang="zh-CN" sz="2800" kern="100" dirty="0">
                <a:latin typeface="Times New Roman"/>
                <a:ea typeface="微软雅黑"/>
                <a:cs typeface="Times New Roman"/>
              </a:rPr>
              <a:t>畅</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p:txBody>
      </p:sp>
      <p:sp>
        <p:nvSpPr>
          <p:cNvPr id="2" name="矩形 1"/>
          <p:cNvSpPr/>
          <p:nvPr/>
        </p:nvSpPr>
        <p:spPr>
          <a:xfrm>
            <a:off x="4878253" y="1542534"/>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动词，倚、据。</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4141619" y="22029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句中语气词。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4141619" y="2834731"/>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动词，快走。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3762886" y="3480544"/>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动词，开。</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4668340" y="4146034"/>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形容词，辽阔。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4573364" y="47683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名词，水滨。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3855219" y="5403334"/>
            <a:ext cx="305724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副词，刚、顿时。</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55892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8"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449512" y="217886"/>
            <a:ext cx="8646988"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⑧</a:t>
            </a:r>
            <a:r>
              <a:rPr lang="zh-CN" altLang="zh-CN" sz="2800" kern="100" dirty="0">
                <a:latin typeface="Times New Roman"/>
                <a:ea typeface="微软雅黑"/>
                <a:cs typeface="Times New Roman"/>
              </a:rPr>
              <a:t>逸兴</a:t>
            </a:r>
            <a:r>
              <a:rPr lang="zh-CN" altLang="zh-CN" sz="2800" kern="100" dirty="0">
                <a:solidFill>
                  <a:srgbClr val="00B0F0"/>
                </a:solidFill>
                <a:latin typeface="Times New Roman"/>
                <a:ea typeface="微软雅黑"/>
                <a:cs typeface="Times New Roman"/>
              </a:rPr>
              <a:t>遄</a:t>
            </a:r>
            <a:r>
              <a:rPr lang="zh-CN" altLang="zh-CN" sz="2800" kern="100" dirty="0">
                <a:latin typeface="Times New Roman"/>
                <a:ea typeface="微软雅黑"/>
                <a:cs typeface="Times New Roman"/>
              </a:rPr>
              <a:t>飞</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宋体"/>
                <a:ea typeface="微软雅黑"/>
                <a:cs typeface="Times New Roman"/>
              </a:rPr>
              <a:t>⑨</a:t>
            </a:r>
            <a:r>
              <a:rPr lang="zh-CN" altLang="zh-CN" sz="2800" kern="100" dirty="0">
                <a:latin typeface="Times New Roman"/>
                <a:ea typeface="微软雅黑"/>
                <a:cs typeface="Times New Roman"/>
              </a:rPr>
              <a:t>气</a:t>
            </a:r>
            <a:r>
              <a:rPr lang="zh-CN" altLang="zh-CN" sz="2800" kern="100" dirty="0">
                <a:solidFill>
                  <a:srgbClr val="00B0F0"/>
                </a:solidFill>
                <a:latin typeface="Times New Roman"/>
                <a:ea typeface="微软雅黑"/>
                <a:cs typeface="Times New Roman"/>
              </a:rPr>
              <a:t>凌</a:t>
            </a:r>
            <a:r>
              <a:rPr lang="zh-CN" altLang="zh-CN" sz="2800" kern="100" dirty="0">
                <a:latin typeface="Times New Roman"/>
                <a:ea typeface="微软雅黑"/>
                <a:cs typeface="Times New Roman"/>
              </a:rPr>
              <a:t>彭泽之樽</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宋体"/>
                <a:ea typeface="微软雅黑"/>
                <a:cs typeface="Times New Roman"/>
              </a:rPr>
              <a:t>⑩</a:t>
            </a:r>
            <a:r>
              <a:rPr lang="zh-CN" altLang="zh-CN" sz="2800" kern="100" dirty="0">
                <a:latin typeface="Times New Roman"/>
                <a:ea typeface="微软雅黑"/>
                <a:cs typeface="Times New Roman"/>
              </a:rPr>
              <a:t>天高地</a:t>
            </a:r>
            <a:r>
              <a:rPr lang="zh-CN" altLang="zh-CN" sz="2800" kern="100" dirty="0">
                <a:solidFill>
                  <a:srgbClr val="00B0F0"/>
                </a:solidFill>
                <a:latin typeface="Times New Roman"/>
                <a:ea typeface="微软雅黑"/>
                <a:cs typeface="Times New Roman"/>
              </a:rPr>
              <a:t>迥</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Cambria Math"/>
                <a:ea typeface="微软雅黑"/>
                <a:cs typeface="Cambria Math"/>
              </a:rPr>
              <a:t>⑪</a:t>
            </a:r>
            <a:r>
              <a:rPr lang="zh-CN" altLang="zh-CN" sz="2800" kern="100" dirty="0">
                <a:latin typeface="Times New Roman"/>
                <a:ea typeface="微软雅黑"/>
                <a:cs typeface="Times New Roman"/>
              </a:rPr>
              <a:t>识盈虚之有</a:t>
            </a:r>
            <a:r>
              <a:rPr lang="zh-CN" altLang="zh-CN" sz="2800" kern="100" dirty="0">
                <a:solidFill>
                  <a:srgbClr val="00B0F0"/>
                </a:solidFill>
                <a:latin typeface="Times New Roman"/>
                <a:ea typeface="微软雅黑"/>
                <a:cs typeface="Times New Roman"/>
              </a:rPr>
              <a:t>数</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200000"/>
              </a:lnSpc>
              <a:spcAft>
                <a:spcPts val="0"/>
              </a:spcAft>
            </a:pPr>
            <a:r>
              <a:rPr lang="en-US" altLang="zh-CN" sz="2800" kern="100" dirty="0">
                <a:latin typeface="Cambria Math"/>
                <a:ea typeface="微软雅黑"/>
                <a:cs typeface="Cambria Math"/>
              </a:rPr>
              <a:t>⑫</a:t>
            </a:r>
            <a:r>
              <a:rPr lang="zh-CN" altLang="zh-CN" sz="2800" kern="100" dirty="0">
                <a:latin typeface="Times New Roman"/>
                <a:ea typeface="微软雅黑"/>
                <a:cs typeface="Times New Roman"/>
              </a:rPr>
              <a:t>命途多</a:t>
            </a:r>
            <a:r>
              <a:rPr lang="zh-CN" altLang="zh-CN" sz="2800" kern="100" dirty="0">
                <a:solidFill>
                  <a:srgbClr val="00B0F0"/>
                </a:solidFill>
                <a:latin typeface="Times New Roman"/>
                <a:ea typeface="微软雅黑"/>
                <a:cs typeface="Times New Roman"/>
              </a:rPr>
              <a:t>舛</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nSpc>
                <a:spcPct val="200000"/>
              </a:lnSpc>
            </a:pPr>
            <a:r>
              <a:rPr lang="en-US" altLang="zh-CN" sz="2800" kern="100" dirty="0">
                <a:latin typeface="Cambria Math"/>
                <a:ea typeface="微软雅黑"/>
                <a:cs typeface="Cambria Math"/>
              </a:rPr>
              <a:t>⑬</a:t>
            </a:r>
            <a:r>
              <a:rPr lang="zh-CN" altLang="zh-CN" sz="2800" kern="100" dirty="0">
                <a:latin typeface="Times New Roman"/>
                <a:ea typeface="微软雅黑"/>
                <a:cs typeface="Times New Roman"/>
              </a:rPr>
              <a:t>一言均</a:t>
            </a:r>
            <a:r>
              <a:rPr lang="zh-CN" altLang="zh-CN" sz="2800" kern="100" dirty="0">
                <a:solidFill>
                  <a:srgbClr val="00B0F0"/>
                </a:solidFill>
                <a:latin typeface="Times New Roman"/>
                <a:ea typeface="微软雅黑"/>
                <a:cs typeface="Times New Roman"/>
              </a:rPr>
              <a:t>赋</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p:txBody>
      </p:sp>
      <p:sp>
        <p:nvSpPr>
          <p:cNvPr id="5" name="矩形 4"/>
          <p:cNvSpPr/>
          <p:nvPr/>
        </p:nvSpPr>
        <p:spPr>
          <a:xfrm>
            <a:off x="4218970" y="4122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副词，迅速。</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4752370" y="12758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动词，超过。</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4141619" y="21013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形容词，远。</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4879370" y="30030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名词，定数。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4078119" y="3841234"/>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形容词，乖违，不顺。</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4300042" y="46540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动词，铺陈。</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67964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04912" y="497286"/>
            <a:ext cx="11560932" cy="5262979"/>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解释下列成语</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物华天宝</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腾蛟起凤</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钟鸣鼎食</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云销雨霁</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p:txBody>
      </p:sp>
      <p:sp>
        <p:nvSpPr>
          <p:cNvPr id="2" name="矩形 1"/>
          <p:cNvSpPr/>
          <p:nvPr/>
        </p:nvSpPr>
        <p:spPr>
          <a:xfrm>
            <a:off x="355600" y="1023035"/>
            <a:ext cx="10883900" cy="1384995"/>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华</a:t>
            </a:r>
            <a:r>
              <a:rPr lang="zh-CN" altLang="zh-CN" sz="2800" kern="100" dirty="0">
                <a:solidFill>
                  <a:schemeClr val="accent6">
                    <a:lumMod val="75000"/>
                  </a:schemeClr>
                </a:solidFill>
                <a:latin typeface="微软雅黑" pitchFamily="34" charset="-122"/>
                <a:ea typeface="微软雅黑" pitchFamily="34" charset="-122"/>
                <a:cs typeface="Courier New"/>
              </a:rPr>
              <a:t>，精华。宝，宝贝。原指万物的精华，天然的宝物。形容各种珍美的宝物。</a:t>
            </a:r>
          </a:p>
        </p:txBody>
      </p:sp>
      <p:sp>
        <p:nvSpPr>
          <p:cNvPr id="23" name="矩形 22"/>
          <p:cNvSpPr/>
          <p:nvPr/>
        </p:nvSpPr>
        <p:spPr>
          <a:xfrm>
            <a:off x="254000" y="2343835"/>
            <a:ext cx="10883900" cy="138499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腾</a:t>
            </a:r>
            <a:r>
              <a:rPr lang="zh-CN" altLang="en-US" sz="2800" kern="100" dirty="0">
                <a:solidFill>
                  <a:schemeClr val="accent6">
                    <a:lumMod val="75000"/>
                  </a:schemeClr>
                </a:solidFill>
                <a:latin typeface="微软雅黑" pitchFamily="34" charset="-122"/>
                <a:ea typeface="微软雅黑" pitchFamily="34" charset="-122"/>
                <a:cs typeface="Courier New"/>
              </a:rPr>
              <a:t>，腾跃。起，起舞。像蛟龙腾跃，凤凰起舞。形容人很有文采。</a:t>
            </a:r>
            <a:endParaRPr lang="zh-CN" altLang="zh-CN" sz="2800" kern="100" dirty="0">
              <a:solidFill>
                <a:schemeClr val="accent6">
                  <a:lumMod val="75000"/>
                </a:schemeClr>
              </a:solidFill>
              <a:latin typeface="微软雅黑" pitchFamily="34" charset="-122"/>
              <a:ea typeface="微软雅黑" pitchFamily="34" charset="-122"/>
              <a:cs typeface="Courier New"/>
            </a:endParaRPr>
          </a:p>
        </p:txBody>
      </p:sp>
      <p:sp>
        <p:nvSpPr>
          <p:cNvPr id="24" name="矩形 23"/>
          <p:cNvSpPr/>
          <p:nvPr/>
        </p:nvSpPr>
        <p:spPr>
          <a:xfrm>
            <a:off x="279400" y="3626535"/>
            <a:ext cx="10883900" cy="657872"/>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敲</a:t>
            </a:r>
            <a:r>
              <a:rPr lang="zh-CN" altLang="zh-CN" sz="2800" kern="100" dirty="0">
                <a:solidFill>
                  <a:schemeClr val="accent6">
                    <a:lumMod val="75000"/>
                  </a:schemeClr>
                </a:solidFill>
                <a:latin typeface="微软雅黑" pitchFamily="34" charset="-122"/>
                <a:ea typeface="微软雅黑" pitchFamily="34" charset="-122"/>
                <a:cs typeface="Courier New"/>
              </a:rPr>
              <a:t>着钟，列鼎而食，旧时形容富贵人家生活奢侈豪华。</a:t>
            </a:r>
          </a:p>
        </p:txBody>
      </p:sp>
      <p:sp>
        <p:nvSpPr>
          <p:cNvPr id="25" name="矩形 24"/>
          <p:cNvSpPr/>
          <p:nvPr/>
        </p:nvSpPr>
        <p:spPr>
          <a:xfrm>
            <a:off x="203200" y="4236135"/>
            <a:ext cx="10883900" cy="1304203"/>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云</a:t>
            </a:r>
            <a:r>
              <a:rPr lang="zh-CN" altLang="zh-CN" sz="2800" kern="100" dirty="0">
                <a:solidFill>
                  <a:schemeClr val="accent6">
                    <a:lumMod val="75000"/>
                  </a:schemeClr>
                </a:solidFill>
                <a:latin typeface="微软雅黑" pitchFamily="34" charset="-122"/>
                <a:ea typeface="微软雅黑" pitchFamily="34" charset="-122"/>
                <a:cs typeface="Courier New"/>
              </a:rPr>
              <a:t>消雨停。指满天的云雨顿时消散，形容已经逝去的一切都不会再回来了。</a:t>
            </a:r>
          </a:p>
        </p:txBody>
      </p:sp>
    </p:spTree>
    <p:extLst>
      <p:ext uri="{BB962C8B-B14F-4D97-AF65-F5344CB8AC3E}">
        <p14:creationId xmlns:p14="http://schemas.microsoft.com/office/powerpoint/2010/main" val="281572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243286"/>
            <a:ext cx="11560932"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响遏行云</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天高地迥</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en-US" altLang="zh-CN" sz="2800" u="sng" kern="100" dirty="0">
              <a:latin typeface="Times New Roman"/>
              <a:ea typeface="微软雅黑"/>
              <a:cs typeface="Times New Roman"/>
            </a:endParaRPr>
          </a:p>
          <a:p>
            <a:pPr algn="just">
              <a:lnSpc>
                <a:spcPct val="150000"/>
              </a:lnSpc>
              <a:spcAft>
                <a:spcPts val="0"/>
              </a:spcAft>
            </a:pPr>
            <a:r>
              <a:rPr lang="en-US" altLang="zh-CN" sz="2800" kern="100" dirty="0" smtClean="0">
                <a:latin typeface="宋体"/>
                <a:ea typeface="微软雅黑"/>
                <a:cs typeface="Times New Roman"/>
              </a:rPr>
              <a:t>⑦</a:t>
            </a:r>
            <a:r>
              <a:rPr lang="zh-CN" altLang="zh-CN" sz="2800" kern="100" dirty="0">
                <a:latin typeface="Times New Roman"/>
                <a:ea typeface="微软雅黑"/>
                <a:cs typeface="Times New Roman"/>
              </a:rPr>
              <a:t>兴尽悲来</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⑧</a:t>
            </a:r>
            <a:r>
              <a:rPr lang="zh-CN" altLang="zh-CN" sz="2800" kern="100" dirty="0">
                <a:latin typeface="Times New Roman"/>
                <a:ea typeface="微软雅黑"/>
                <a:cs typeface="Times New Roman"/>
              </a:rPr>
              <a:t>萍水相逢</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微软雅黑"/>
                <a:cs typeface="Times New Roman"/>
              </a:rPr>
              <a:t>⑨</a:t>
            </a:r>
            <a:r>
              <a:rPr lang="zh-CN" altLang="zh-CN" sz="2800" kern="100" dirty="0">
                <a:latin typeface="Times New Roman"/>
                <a:ea typeface="微软雅黑"/>
                <a:cs typeface="Times New Roman"/>
              </a:rPr>
              <a:t>冯唐易老</a:t>
            </a:r>
            <a:r>
              <a:rPr lang="zh-CN" altLang="zh-CN" sz="2800" kern="100" dirty="0" smtClean="0">
                <a:latin typeface="Times New Roman"/>
                <a:ea typeface="微软雅黑"/>
                <a:cs typeface="Times New Roman"/>
              </a:rPr>
              <a:t>：</a:t>
            </a:r>
            <a:r>
              <a:rPr lang="en-US" altLang="zh-CN" sz="2800" u="sng" kern="100" dirty="0" smtClean="0">
                <a:latin typeface="Times New Roman"/>
                <a:ea typeface="微软雅黑"/>
                <a:cs typeface="Times New Roman"/>
              </a:rPr>
              <a:t>									</a:t>
            </a:r>
            <a:endParaRPr lang="zh-CN" altLang="zh-CN" sz="2800" kern="100" dirty="0">
              <a:latin typeface="宋体"/>
              <a:cs typeface="Courier New"/>
            </a:endParaRPr>
          </a:p>
        </p:txBody>
      </p:sp>
      <p:sp>
        <p:nvSpPr>
          <p:cNvPr id="12" name="矩形 11"/>
          <p:cNvSpPr/>
          <p:nvPr/>
        </p:nvSpPr>
        <p:spPr>
          <a:xfrm>
            <a:off x="342900" y="146735"/>
            <a:ext cx="10883900" cy="1384995"/>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遏</a:t>
            </a:r>
            <a:r>
              <a:rPr lang="zh-CN" altLang="zh-CN" sz="2800" kern="100" dirty="0">
                <a:solidFill>
                  <a:schemeClr val="accent6">
                    <a:lumMod val="75000"/>
                  </a:schemeClr>
                </a:solidFill>
                <a:latin typeface="微软雅黑" pitchFamily="34" charset="-122"/>
                <a:ea typeface="微软雅黑" pitchFamily="34" charset="-122"/>
                <a:cs typeface="Courier New"/>
              </a:rPr>
              <a:t>，阻止。声音高入云霄，把浮动着的云彩也止住了。形容歌声嘹亮。</a:t>
            </a:r>
          </a:p>
        </p:txBody>
      </p:sp>
      <p:sp>
        <p:nvSpPr>
          <p:cNvPr id="13" name="矩形 12"/>
          <p:cNvSpPr/>
          <p:nvPr/>
        </p:nvSpPr>
        <p:spPr>
          <a:xfrm>
            <a:off x="495300" y="1454835"/>
            <a:ext cx="10883900" cy="657872"/>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迥</a:t>
            </a:r>
            <a:r>
              <a:rPr lang="zh-CN" altLang="zh-CN" sz="2800" kern="100" dirty="0">
                <a:solidFill>
                  <a:schemeClr val="accent6">
                    <a:lumMod val="75000"/>
                  </a:schemeClr>
                </a:solidFill>
                <a:latin typeface="微软雅黑" pitchFamily="34" charset="-122"/>
                <a:ea typeface="微软雅黑" pitchFamily="34" charset="-122"/>
                <a:cs typeface="Courier New"/>
              </a:rPr>
              <a:t>，远。形容天地之间广阔无边。</a:t>
            </a:r>
          </a:p>
        </p:txBody>
      </p:sp>
      <p:sp>
        <p:nvSpPr>
          <p:cNvPr id="15" name="矩形 14"/>
          <p:cNvSpPr/>
          <p:nvPr/>
        </p:nvSpPr>
        <p:spPr>
          <a:xfrm>
            <a:off x="495300" y="2039035"/>
            <a:ext cx="10883900" cy="657872"/>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高兴</a:t>
            </a:r>
            <a:r>
              <a:rPr lang="zh-CN" altLang="zh-CN" sz="2800" kern="100" dirty="0">
                <a:solidFill>
                  <a:schemeClr val="accent6">
                    <a:lumMod val="75000"/>
                  </a:schemeClr>
                </a:solidFill>
                <a:latin typeface="微软雅黑" pitchFamily="34" charset="-122"/>
                <a:ea typeface="微软雅黑" pitchFamily="34" charset="-122"/>
                <a:cs typeface="Courier New"/>
              </a:rPr>
              <a:t>的劲儿过去了，使人悲苦的事又来了。</a:t>
            </a:r>
          </a:p>
        </p:txBody>
      </p:sp>
      <p:sp>
        <p:nvSpPr>
          <p:cNvPr id="16" name="矩形 15"/>
          <p:cNvSpPr/>
          <p:nvPr/>
        </p:nvSpPr>
        <p:spPr>
          <a:xfrm>
            <a:off x="330200" y="2686735"/>
            <a:ext cx="10883900" cy="1304203"/>
          </a:xfrm>
          <a:prstGeom prst="rect">
            <a:avLst/>
          </a:prstGeom>
        </p:spPr>
        <p:txBody>
          <a:bodyPr wrap="square">
            <a:spAutoFit/>
          </a:bodyPr>
          <a:lstStyle/>
          <a:p>
            <a:pPr>
              <a:lnSpc>
                <a:spcPct val="150000"/>
              </a:lnSpc>
            </a:pPr>
            <a:r>
              <a:rPr lang="en-US" altLang="zh-CN" sz="2800" kern="100" dirty="0" smtClean="0">
                <a:solidFill>
                  <a:schemeClr val="accent6">
                    <a:lumMod val="75000"/>
                  </a:schemeClr>
                </a:solidFill>
                <a:latin typeface="微软雅黑" pitchFamily="34" charset="-122"/>
                <a:ea typeface="微软雅黑" pitchFamily="34" charset="-122"/>
                <a:cs typeface="Courier New"/>
              </a:rPr>
              <a:t>                     </a:t>
            </a:r>
            <a:r>
              <a:rPr lang="zh-CN" altLang="zh-CN" sz="2800" kern="100" dirty="0" smtClean="0">
                <a:solidFill>
                  <a:schemeClr val="accent6">
                    <a:lumMod val="75000"/>
                  </a:schemeClr>
                </a:solidFill>
                <a:latin typeface="微软雅黑" pitchFamily="34" charset="-122"/>
                <a:ea typeface="微软雅黑" pitchFamily="34" charset="-122"/>
                <a:cs typeface="Courier New"/>
              </a:rPr>
              <a:t>萍</a:t>
            </a:r>
            <a:r>
              <a:rPr lang="zh-CN" altLang="zh-CN" sz="2800" kern="100" dirty="0">
                <a:solidFill>
                  <a:schemeClr val="accent6">
                    <a:lumMod val="75000"/>
                  </a:schemeClr>
                </a:solidFill>
                <a:latin typeface="微软雅黑" pitchFamily="34" charset="-122"/>
                <a:ea typeface="微软雅黑" pitchFamily="34" charset="-122"/>
                <a:cs typeface="Courier New"/>
              </a:rPr>
              <a:t>，在水面上浮生的一种蕨类植物，随水漂泊，聚散不定。浮萍在水里偶然相遇。比喻向来不认识的人偶然相遇。</a:t>
            </a:r>
          </a:p>
        </p:txBody>
      </p:sp>
      <p:sp>
        <p:nvSpPr>
          <p:cNvPr id="18" name="矩形 17"/>
          <p:cNvSpPr/>
          <p:nvPr/>
        </p:nvSpPr>
        <p:spPr>
          <a:xfrm>
            <a:off x="2405944" y="4041738"/>
            <a:ext cx="10883900" cy="664862"/>
          </a:xfrm>
          <a:prstGeom prst="rect">
            <a:avLst/>
          </a:prstGeom>
        </p:spPr>
        <p:txBody>
          <a:bodyPr wrap="squar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比喻仕宦不得志。出处是《史记</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冯唐列传》。</a:t>
            </a: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167086"/>
            <a:ext cx="11560932" cy="5909310"/>
          </a:xfrm>
          <a:prstGeom prst="rect">
            <a:avLst/>
          </a:prstGeom>
          <a:noFill/>
        </p:spPr>
        <p:txBody>
          <a:bodyPr wrap="square" rtlCol="0">
            <a:spAutoFit/>
          </a:bodyPr>
          <a:lstStyle/>
          <a:p>
            <a:pPr algn="just">
              <a:lnSpc>
                <a:spcPct val="150000"/>
              </a:lnSpc>
              <a:spcAft>
                <a:spcPts val="0"/>
              </a:spcAft>
            </a:pPr>
            <a:r>
              <a:rPr lang="zh-CN" altLang="en-US" sz="2800" kern="100" dirty="0">
                <a:latin typeface="宋体"/>
                <a:ea typeface="微软雅黑"/>
                <a:cs typeface="Times New Roman"/>
              </a:rPr>
              <a:t>⑩老当益壮</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⑪穷且益坚</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a:p>
            <a:pPr algn="just">
              <a:lnSpc>
                <a:spcPct val="150000"/>
              </a:lnSpc>
              <a:spcAft>
                <a:spcPts val="0"/>
              </a:spcAft>
            </a:pPr>
            <a:r>
              <a:rPr lang="zh-CN" altLang="en-US" sz="2800" kern="100" dirty="0">
                <a:latin typeface="宋体"/>
                <a:ea typeface="微软雅黑"/>
                <a:cs typeface="Times New Roman"/>
              </a:rPr>
              <a:t>⑫涸辙之鲋</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p>
          <a:p>
            <a:pPr algn="just">
              <a:lnSpc>
                <a:spcPct val="150000"/>
              </a:lnSpc>
              <a:spcAft>
                <a:spcPts val="0"/>
              </a:spcAft>
            </a:pPr>
            <a:r>
              <a:rPr lang="zh-CN" altLang="en-US" sz="2800" kern="100" dirty="0">
                <a:latin typeface="宋体"/>
                <a:ea typeface="微软雅黑"/>
                <a:cs typeface="Times New Roman"/>
              </a:rPr>
              <a:t>⑬失之东隅，收之桑榆</a:t>
            </a:r>
            <a:r>
              <a:rPr lang="zh-CN" altLang="en-US" sz="2800" kern="100" dirty="0" smtClean="0">
                <a:latin typeface="宋体"/>
                <a:ea typeface="微软雅黑"/>
                <a:cs typeface="Times New Roman"/>
              </a:rPr>
              <a:t>：</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p:txBody>
      </p:sp>
      <p:sp>
        <p:nvSpPr>
          <p:cNvPr id="10" name="矩形 9"/>
          <p:cNvSpPr/>
          <p:nvPr/>
        </p:nvSpPr>
        <p:spPr>
          <a:xfrm>
            <a:off x="342900" y="57835"/>
            <a:ext cx="10883900" cy="138499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当</a:t>
            </a:r>
            <a:r>
              <a:rPr lang="zh-CN" altLang="en-US" sz="2800" kern="100" dirty="0">
                <a:solidFill>
                  <a:schemeClr val="accent6">
                    <a:lumMod val="75000"/>
                  </a:schemeClr>
                </a:solidFill>
                <a:latin typeface="微软雅黑" pitchFamily="34" charset="-122"/>
                <a:ea typeface="微软雅黑" pitchFamily="34" charset="-122"/>
                <a:cs typeface="Courier New"/>
              </a:rPr>
              <a:t>，应当。益，更加。指年纪虽老，志向更高、劲头儿更大。</a:t>
            </a:r>
          </a:p>
        </p:txBody>
      </p:sp>
      <p:sp>
        <p:nvSpPr>
          <p:cNvPr id="17" name="矩形 16"/>
          <p:cNvSpPr/>
          <p:nvPr/>
        </p:nvSpPr>
        <p:spPr>
          <a:xfrm>
            <a:off x="330200" y="1340535"/>
            <a:ext cx="10883900" cy="138499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也</a:t>
            </a:r>
            <a:r>
              <a:rPr lang="zh-CN" altLang="en-US" sz="2800" kern="100" dirty="0">
                <a:solidFill>
                  <a:schemeClr val="accent6">
                    <a:lumMod val="75000"/>
                  </a:schemeClr>
                </a:solidFill>
                <a:latin typeface="微软雅黑" pitchFamily="34" charset="-122"/>
                <a:ea typeface="微软雅黑" pitchFamily="34" charset="-122"/>
                <a:cs typeface="Courier New"/>
              </a:rPr>
              <a:t>作</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穷当益坚</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。穷，不得志。益，更加。处境困难而意志应当更加坚定。</a:t>
            </a:r>
          </a:p>
        </p:txBody>
      </p:sp>
      <p:sp>
        <p:nvSpPr>
          <p:cNvPr id="19" name="矩形 18"/>
          <p:cNvSpPr/>
          <p:nvPr/>
        </p:nvSpPr>
        <p:spPr>
          <a:xfrm>
            <a:off x="349250" y="2635935"/>
            <a:ext cx="10883900" cy="138499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涸</a:t>
            </a:r>
            <a:r>
              <a:rPr lang="zh-CN" altLang="en-US" sz="2800" kern="100" dirty="0">
                <a:solidFill>
                  <a:schemeClr val="accent6">
                    <a:lumMod val="75000"/>
                  </a:schemeClr>
                </a:solidFill>
                <a:latin typeface="微软雅黑" pitchFamily="34" charset="-122"/>
                <a:ea typeface="微软雅黑" pitchFamily="34" charset="-122"/>
                <a:cs typeface="Courier New"/>
              </a:rPr>
              <a:t>，水干，枯竭。辙，车辙。鲋，鲫鱼。在干涸了的车辙里的鲫鱼。比喻处在困境中急待救援的人。出处是</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庄子</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外物</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a:t>
            </a:r>
          </a:p>
        </p:txBody>
      </p:sp>
      <p:sp>
        <p:nvSpPr>
          <p:cNvPr id="20" name="矩形 19"/>
          <p:cNvSpPr/>
          <p:nvPr/>
        </p:nvSpPr>
        <p:spPr>
          <a:xfrm>
            <a:off x="374650" y="3918635"/>
            <a:ext cx="11118850" cy="2031325"/>
          </a:xfrm>
          <a:prstGeom prst="rect">
            <a:avLst/>
          </a:prstGeom>
        </p:spPr>
        <p:txBody>
          <a:bodyPr wrap="square">
            <a:spAutoFit/>
          </a:bodyPr>
          <a:lstStyle/>
          <a:p>
            <a:pPr>
              <a:lnSpc>
                <a:spcPct val="15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东</a:t>
            </a:r>
            <a:r>
              <a:rPr lang="zh-CN" altLang="en-US" sz="2800" kern="100" dirty="0">
                <a:solidFill>
                  <a:schemeClr val="accent6">
                    <a:lumMod val="75000"/>
                  </a:schemeClr>
                </a:solidFill>
                <a:latin typeface="微软雅黑" pitchFamily="34" charset="-122"/>
                <a:ea typeface="微软雅黑" pitchFamily="34" charset="-122"/>
                <a:cs typeface="Courier New"/>
              </a:rPr>
              <a:t>隅，东方，日出处，指早晨。桑榆，西方日落处，日落时太阳的余晖照在桑树、榆树的树梢上，指傍晚。比喻这个时候失败了，另一个时候得到了补偿。出处是</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后汉书</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冯异传</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a:t>
            </a:r>
          </a:p>
        </p:txBody>
      </p:sp>
    </p:spTree>
    <p:extLst>
      <p:ext uri="{BB962C8B-B14F-4D97-AF65-F5344CB8AC3E}">
        <p14:creationId xmlns:p14="http://schemas.microsoft.com/office/powerpoint/2010/main" val="1122600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675086"/>
            <a:ext cx="11560932" cy="2677656"/>
          </a:xfrm>
          <a:prstGeom prst="rect">
            <a:avLst/>
          </a:prstGeom>
          <a:noFill/>
        </p:spPr>
        <p:txBody>
          <a:bodyPr wrap="square" rtlCol="0">
            <a:spAutoFit/>
          </a:bodyPr>
          <a:lstStyle/>
          <a:p>
            <a:pPr algn="just">
              <a:lnSpc>
                <a:spcPct val="200000"/>
              </a:lnSpc>
              <a:spcAft>
                <a:spcPts val="0"/>
              </a:spcAft>
            </a:pPr>
            <a:r>
              <a:rPr lang="zh-CN" altLang="en-US" sz="2800" kern="100" dirty="0" smtClean="0">
                <a:latin typeface="宋体"/>
                <a:ea typeface="微软雅黑"/>
                <a:cs typeface="Times New Roman"/>
              </a:rPr>
              <a:t>⑭高山流水：</a:t>
            </a:r>
            <a:r>
              <a:rPr lang="en-US" altLang="zh-CN" sz="2800" u="sng" kern="100" dirty="0" smtClean="0">
                <a:latin typeface="宋体"/>
                <a:ea typeface="微软雅黑"/>
                <a:cs typeface="Times New Roman"/>
              </a:rPr>
              <a:t>							</a:t>
            </a:r>
            <a:endParaRPr lang="zh-CN" altLang="en-US" sz="2800" u="sng" kern="100" dirty="0" smtClean="0">
              <a:latin typeface="宋体"/>
              <a:ea typeface="微软雅黑"/>
              <a:cs typeface="Times New Roman"/>
            </a:endParaRPr>
          </a:p>
          <a:p>
            <a:pPr algn="just">
              <a:lnSpc>
                <a:spcPct val="200000"/>
              </a:lnSpc>
              <a:spcAft>
                <a:spcPts val="0"/>
              </a:spcAft>
            </a:pPr>
            <a:r>
              <a:rPr lang="zh-CN" altLang="en-US" sz="2800" kern="100" dirty="0" smtClean="0">
                <a:latin typeface="宋体"/>
                <a:ea typeface="微软雅黑"/>
                <a:cs typeface="Times New Roman"/>
              </a:rPr>
              <a:t>⑮陆海潘江：</a:t>
            </a:r>
            <a:r>
              <a:rPr lang="en-US" altLang="zh-CN" sz="2800" u="sng" kern="100" dirty="0" smtClean="0">
                <a:latin typeface="宋体"/>
                <a:ea typeface="微软雅黑"/>
                <a:cs typeface="Times New Roman"/>
              </a:rPr>
              <a:t>																				</a:t>
            </a:r>
            <a:endParaRPr lang="zh-CN" altLang="en-US" sz="2800" u="sng" kern="100" dirty="0">
              <a:latin typeface="宋体"/>
              <a:ea typeface="微软雅黑"/>
              <a:cs typeface="Times New Roman"/>
            </a:endParaRPr>
          </a:p>
        </p:txBody>
      </p:sp>
      <p:sp>
        <p:nvSpPr>
          <p:cNvPr id="2" name="矩形 1"/>
          <p:cNvSpPr/>
          <p:nvPr/>
        </p:nvSpPr>
        <p:spPr>
          <a:xfrm>
            <a:off x="2512705" y="700486"/>
            <a:ext cx="3775393" cy="66255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知音难遇或乐曲高妙。</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228600" y="1429435"/>
            <a:ext cx="10883900" cy="1815882"/>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陆</a:t>
            </a:r>
            <a:r>
              <a:rPr lang="zh-CN" altLang="en-US" sz="2800" kern="100" dirty="0">
                <a:solidFill>
                  <a:schemeClr val="accent6">
                    <a:lumMod val="75000"/>
                  </a:schemeClr>
                </a:solidFill>
                <a:latin typeface="微软雅黑" pitchFamily="34" charset="-122"/>
                <a:ea typeface="微软雅黑" pitchFamily="34" charset="-122"/>
                <a:cs typeface="Courier New"/>
              </a:rPr>
              <a:t>、潘，晋朝的文学家陆机、潘岳。本是称颂陆机和潘岳文才很高。后用以称颂学识渊博，才华横溢的人。</a:t>
            </a:r>
          </a:p>
        </p:txBody>
      </p:sp>
    </p:spTree>
    <p:extLst>
      <p:ext uri="{BB962C8B-B14F-4D97-AF65-F5344CB8AC3E}">
        <p14:creationId xmlns:p14="http://schemas.microsoft.com/office/powerpoint/2010/main" val="834399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738586"/>
            <a:ext cx="1156093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．识记文言实词和虚词</a:t>
            </a: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通假字</a:t>
            </a:r>
          </a:p>
          <a:p>
            <a:pPr algn="just">
              <a:lnSpc>
                <a:spcPct val="200000"/>
              </a:lnSpc>
              <a:spcAft>
                <a:spcPts val="0"/>
              </a:spcAft>
            </a:pPr>
            <a:r>
              <a:rPr lang="zh-CN" altLang="en-US" sz="2800" kern="100" dirty="0">
                <a:latin typeface="Times New Roman"/>
                <a:ea typeface="微软雅黑"/>
                <a:cs typeface="Courier New"/>
              </a:rPr>
              <a:t>①</a:t>
            </a:r>
            <a:r>
              <a:rPr lang="zh-CN" altLang="en-US" sz="2800" kern="100" dirty="0">
                <a:solidFill>
                  <a:srgbClr val="00B0F0"/>
                </a:solidFill>
                <a:latin typeface="Times New Roman"/>
                <a:ea typeface="微软雅黑"/>
                <a:cs typeface="Times New Roman"/>
              </a:rPr>
              <a:t>俨</a:t>
            </a:r>
            <a:r>
              <a:rPr lang="zh-CN" altLang="en-US" sz="2800" kern="100" dirty="0" smtClean="0">
                <a:latin typeface="Times New Roman"/>
                <a:ea typeface="微软雅黑"/>
                <a:cs typeface="Courier New"/>
              </a:rPr>
              <a:t>骖      于</a:t>
            </a:r>
            <a:r>
              <a:rPr lang="zh-CN" altLang="en-US" sz="2800" kern="100" dirty="0">
                <a:latin typeface="Times New Roman"/>
                <a:ea typeface="微软雅黑"/>
                <a:cs typeface="Courier New"/>
              </a:rPr>
              <a:t>上路　　　　　　	</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200000"/>
              </a:lnSpc>
              <a:spcAft>
                <a:spcPts val="0"/>
              </a:spcAft>
            </a:pPr>
            <a:r>
              <a:rPr lang="zh-CN" altLang="en-US" sz="2800" kern="100" dirty="0">
                <a:latin typeface="Times New Roman"/>
                <a:ea typeface="微软雅黑"/>
                <a:cs typeface="Courier New"/>
              </a:rPr>
              <a:t>②云</a:t>
            </a:r>
            <a:r>
              <a:rPr lang="zh-CN" altLang="en-US" sz="2800" kern="100" dirty="0">
                <a:solidFill>
                  <a:srgbClr val="00B0F0"/>
                </a:solidFill>
                <a:latin typeface="Times New Roman"/>
                <a:ea typeface="微软雅黑"/>
                <a:cs typeface="Times New Roman"/>
              </a:rPr>
              <a:t>销</a:t>
            </a:r>
            <a:r>
              <a:rPr lang="zh-CN" altLang="en-US" sz="2800" kern="100" dirty="0">
                <a:latin typeface="Times New Roman"/>
                <a:ea typeface="微软雅黑"/>
                <a:cs typeface="Courier New"/>
              </a:rPr>
              <a:t>雨霁，彩彻区明  		</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a:p>
            <a:pPr algn="just">
              <a:lnSpc>
                <a:spcPct val="200000"/>
              </a:lnSpc>
              <a:spcAft>
                <a:spcPts val="0"/>
              </a:spcAft>
            </a:pPr>
            <a:r>
              <a:rPr lang="zh-CN" altLang="en-US" sz="2800" kern="100" dirty="0">
                <a:latin typeface="Times New Roman"/>
                <a:ea typeface="微软雅黑"/>
                <a:cs typeface="Courier New"/>
              </a:rPr>
              <a:t>③所赖君子见</a:t>
            </a:r>
            <a:r>
              <a:rPr lang="zh-CN" altLang="en-US" sz="2800" kern="100" dirty="0">
                <a:solidFill>
                  <a:srgbClr val="00B0F0"/>
                </a:solidFill>
                <a:latin typeface="Times New Roman"/>
                <a:ea typeface="微软雅黑"/>
                <a:cs typeface="Times New Roman"/>
              </a:rPr>
              <a:t>机</a:t>
            </a:r>
            <a:r>
              <a:rPr lang="zh-CN" altLang="en-US" sz="2800" kern="100" dirty="0">
                <a:latin typeface="Times New Roman"/>
                <a:ea typeface="微软雅黑"/>
                <a:cs typeface="Courier New"/>
              </a:rPr>
              <a:t>，达人知命  		</a:t>
            </a:r>
            <a:r>
              <a:rPr lang="en-US" altLang="zh-CN" sz="2800" u="sng" kern="100" dirty="0" smtClean="0">
                <a:latin typeface="Times New Roman"/>
                <a:ea typeface="微软雅黑"/>
                <a:cs typeface="Courier New"/>
              </a:rPr>
              <a:t>					</a:t>
            </a:r>
            <a:endParaRPr lang="zh-CN" altLang="en-US" sz="2800" u="sng" kern="100" dirty="0">
              <a:latin typeface="Times New Roman"/>
              <a:ea typeface="微软雅黑"/>
              <a:cs typeface="Courier New"/>
            </a:endParaRPr>
          </a:p>
        </p:txBody>
      </p:sp>
      <p:pic>
        <p:nvPicPr>
          <p:cNvPr id="1026" name="Picture 2" descr="马非"/>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2837588"/>
            <a:ext cx="36353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89057" y="2455596"/>
            <a:ext cx="3775393" cy="738664"/>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微软雅黑" pitchFamily="34" charset="-122"/>
                <a:ea typeface="微软雅黑" pitchFamily="34" charset="-122"/>
                <a:cs typeface="Courier New"/>
              </a:rPr>
              <a:t>通</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严</a:t>
            </a:r>
            <a:r>
              <a:rPr lang="en-US" altLang="zh-CN" sz="2800" kern="100" dirty="0">
                <a:solidFill>
                  <a:schemeClr val="accent6">
                    <a:lumMod val="75000"/>
                  </a:schemeClr>
                </a:solidFill>
                <a:latin typeface="宋体" pitchFamily="2" charset="-122"/>
                <a:ea typeface="宋体" pitchFamily="2"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，整齐的样子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6101757" y="3344596"/>
            <a:ext cx="2698175" cy="738664"/>
          </a:xfrm>
          <a:prstGeom prst="rect">
            <a:avLst/>
          </a:prstGeom>
        </p:spPr>
        <p:txBody>
          <a:bodyPr wrap="none">
            <a:spAutoFit/>
          </a:bodyPr>
          <a:lstStyle/>
          <a:p>
            <a:pPr>
              <a:lnSpc>
                <a:spcPct val="150000"/>
              </a:lnSpc>
            </a:pPr>
            <a:r>
              <a:rPr lang="zh-CN" altLang="en-US" sz="2800" kern="100" dirty="0">
                <a:solidFill>
                  <a:schemeClr val="accent6">
                    <a:lumMod val="75000"/>
                  </a:schemeClr>
                </a:solidFill>
                <a:latin typeface="微软雅黑" pitchFamily="34" charset="-122"/>
                <a:ea typeface="微软雅黑" pitchFamily="34" charset="-122"/>
                <a:cs typeface="Courier New"/>
              </a:rPr>
              <a:t>通</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消</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，消散</a:t>
            </a:r>
          </a:p>
        </p:txBody>
      </p:sp>
      <p:sp>
        <p:nvSpPr>
          <p:cNvPr id="15" name="矩形 14"/>
          <p:cNvSpPr/>
          <p:nvPr/>
        </p:nvSpPr>
        <p:spPr>
          <a:xfrm>
            <a:off x="6114457" y="4233596"/>
            <a:ext cx="2698175" cy="738664"/>
          </a:xfrm>
          <a:prstGeom prst="rect">
            <a:avLst/>
          </a:prstGeom>
        </p:spPr>
        <p:txBody>
          <a:bodyPr wrap="none">
            <a:spAutoFit/>
          </a:bodyPr>
          <a:lstStyle/>
          <a:p>
            <a:pPr>
              <a:lnSpc>
                <a:spcPct val="150000"/>
              </a:lnSpc>
            </a:pPr>
            <a:r>
              <a:rPr lang="zh-CN" altLang="en-US" sz="2800" kern="100" dirty="0">
                <a:solidFill>
                  <a:schemeClr val="accent6">
                    <a:lumMod val="75000"/>
                  </a:schemeClr>
                </a:solidFill>
                <a:latin typeface="微软雅黑" pitchFamily="34" charset="-122"/>
                <a:ea typeface="微软雅黑" pitchFamily="34" charset="-122"/>
                <a:cs typeface="Courier New"/>
              </a:rPr>
              <a:t>通</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几</a:t>
            </a:r>
            <a:r>
              <a:rPr lang="zh-CN" altLang="en-US" sz="2800" kern="100" dirty="0">
                <a:solidFill>
                  <a:schemeClr val="accent6">
                    <a:lumMod val="75000"/>
                  </a:schemeClr>
                </a:solidFill>
                <a:latin typeface="宋体" pitchFamily="2" charset="-122"/>
                <a:ea typeface="宋体" pitchFamily="2"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，预兆</a:t>
            </a:r>
          </a:p>
        </p:txBody>
      </p:sp>
    </p:spTree>
    <p:extLst>
      <p:ext uri="{BB962C8B-B14F-4D97-AF65-F5344CB8AC3E}">
        <p14:creationId xmlns:p14="http://schemas.microsoft.com/office/powerpoint/2010/main" val="2557849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38686" y="1214887"/>
            <a:ext cx="7000614" cy="1015663"/>
            <a:chOff x="2963526" y="2514877"/>
            <a:chExt cx="7000614" cy="1015663"/>
          </a:xfrm>
        </p:grpSpPr>
        <p:sp>
          <p:nvSpPr>
            <p:cNvPr id="3" name="文本占位符 3"/>
            <p:cNvSpPr txBox="1">
              <a:spLocks/>
            </p:cNvSpPr>
            <p:nvPr userDrawn="1"/>
          </p:nvSpPr>
          <p:spPr>
            <a:xfrm>
              <a:off x="45836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滕王阁序</a:t>
              </a:r>
              <a:endParaRPr lang="zh-CN" altLang="en-US" sz="4500" b="1" dirty="0">
                <a:solidFill>
                  <a:srgbClr val="FC6204"/>
                </a:solidFill>
                <a:latin typeface="楷体_GB2312" pitchFamily="49" charset="-122"/>
                <a:ea typeface="楷体_GB2312" pitchFamily="49" charset="-122"/>
              </a:endParaRPr>
            </a:p>
          </p:txBody>
        </p:sp>
        <p:sp>
          <p:nvSpPr>
            <p:cNvPr id="4" name="TextBox 8"/>
            <p:cNvSpPr txBox="1"/>
            <p:nvPr userDrawn="1"/>
          </p:nvSpPr>
          <p:spPr>
            <a:xfrm>
              <a:off x="29635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5</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621267"/>
            <a:ext cx="11706578" cy="3970318"/>
          </a:xfrm>
          <a:prstGeom prst="rect">
            <a:avLst/>
          </a:prstGeom>
        </p:spPr>
        <p:txBody>
          <a:bodyPr wrap="square">
            <a:spAutoFit/>
          </a:bodyPr>
          <a:lstStyle/>
          <a:p>
            <a:pPr>
              <a:lnSpc>
                <a:spcPct val="150000"/>
              </a:lnSpc>
            </a:pPr>
            <a:r>
              <a:rPr lang="zh-CN" altLang="en-US" sz="2400" dirty="0" smtClean="0">
                <a:latin typeface="微软雅黑" pitchFamily="34" charset="-122"/>
                <a:ea typeface="微软雅黑" pitchFamily="34" charset="-122"/>
              </a:rPr>
              <a:t>          流星</a:t>
            </a:r>
            <a:r>
              <a:rPr lang="zh-CN" altLang="en-US" sz="2400" dirty="0">
                <a:latin typeface="微软雅黑" pitchFamily="34" charset="-122"/>
                <a:ea typeface="微软雅黑" pitchFamily="34" charset="-122"/>
              </a:rPr>
              <a:t>般划过文学的天空，却留下永恒的光芒，这是一种生命的奇迹</a:t>
            </a:r>
            <a:r>
              <a:rPr lang="zh-CN" altLang="en-US" sz="2400" dirty="0" smtClean="0">
                <a:latin typeface="微软雅黑" pitchFamily="34" charset="-122"/>
                <a:ea typeface="微软雅黑" pitchFamily="34" charset="-122"/>
              </a:rPr>
              <a:t>。</a:t>
            </a:r>
            <a:r>
              <a:rPr lang="zh-CN" altLang="en-US" sz="2400" dirty="0" smtClean="0">
                <a:latin typeface="宋体" pitchFamily="2" charset="-122"/>
                <a:ea typeface="宋体" pitchFamily="2" charset="-122"/>
              </a:rPr>
              <a:t>“</a:t>
            </a:r>
            <a:r>
              <a:rPr lang="zh-CN" altLang="en-US" sz="2400" dirty="0" smtClean="0">
                <a:latin typeface="微软雅黑" pitchFamily="34" charset="-122"/>
                <a:ea typeface="微软雅黑" pitchFamily="34" charset="-122"/>
              </a:rPr>
              <a:t>落</a:t>
            </a:r>
            <a:r>
              <a:rPr lang="zh-CN" altLang="en-US" sz="2400" dirty="0">
                <a:latin typeface="微软雅黑" pitchFamily="34" charset="-122"/>
                <a:ea typeface="微软雅黑" pitchFamily="34" charset="-122"/>
              </a:rPr>
              <a:t>霞与孤鹜齐飞，秋水共长天一色</a:t>
            </a:r>
            <a:r>
              <a:rPr lang="zh-CN" altLang="en-US" sz="2400" dirty="0" smtClean="0">
                <a:latin typeface="微软雅黑" pitchFamily="34" charset="-122"/>
                <a:ea typeface="微软雅黑" pitchFamily="34" charset="-122"/>
              </a:rPr>
              <a:t>。</a:t>
            </a:r>
            <a:r>
              <a:rPr lang="zh-CN" altLang="en-US" sz="2400" dirty="0" smtClean="0">
                <a:latin typeface="+mn-ea"/>
              </a:rPr>
              <a:t>”</a:t>
            </a:r>
            <a:r>
              <a:rPr lang="zh-CN" altLang="en-US" sz="2400" dirty="0" smtClean="0">
                <a:latin typeface="微软雅黑" pitchFamily="34" charset="-122"/>
                <a:ea typeface="微软雅黑" pitchFamily="34" charset="-122"/>
              </a:rPr>
              <a:t>秀丽如画的风景、荡气回肠的歌声、怀才不遇的悲凉心境、蓬勃进取的人生态度，震人心弦。生动细腻的山川景、人文景、宴会景与强烈真挚的宾主情、父子情、志士情融为一体，让人不能不为之动容。你用近乎唯美的文笔述说着你的所见所想，述说着你的欢乐与苦闷，失落与追求。物华天宝、人杰地灵、渔舟唱晚、雁阵惊寒、萍水相逢</a:t>
            </a:r>
            <a:r>
              <a:rPr lang="en-US" altLang="zh-CN" sz="2400" dirty="0" smtClean="0">
                <a:latin typeface="+mj-ea"/>
                <a:ea typeface="+mj-ea"/>
              </a:rPr>
              <a:t>……</a:t>
            </a:r>
            <a:r>
              <a:rPr lang="zh-CN" altLang="en-US" sz="2400" dirty="0" smtClean="0">
                <a:latin typeface="微软雅黑" pitchFamily="34" charset="-122"/>
                <a:ea typeface="微软雅黑" pitchFamily="34" charset="-122"/>
              </a:rPr>
              <a:t>呈现在我们面前的是你用精美的语言、飞扬的文采、极具个性的艺术才情为我们营造的一片令人心驰神往的文学天空。</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27386"/>
            <a:ext cx="11560932" cy="81945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rPr>
              <a:t>(2)</a:t>
            </a:r>
            <a:r>
              <a:rPr lang="zh-CN" altLang="zh-CN" sz="2800" kern="100" dirty="0">
                <a:latin typeface="Times New Roman"/>
                <a:ea typeface="微软雅黑"/>
                <a:cs typeface="Times New Roman"/>
              </a:rPr>
              <a:t>一词多义</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79532282"/>
              </p:ext>
            </p:extLst>
          </p:nvPr>
        </p:nvGraphicFramePr>
        <p:xfrm>
          <a:off x="406400" y="1054100"/>
          <a:ext cx="10858500" cy="5080000"/>
        </p:xfrm>
        <a:graphic>
          <a:graphicData uri="http://schemas.openxmlformats.org/presentationml/2006/ole">
            <mc:AlternateContent xmlns:mc="http://schemas.openxmlformats.org/markup-compatibility/2006">
              <mc:Choice xmlns:v="urn:schemas-microsoft-com:vml" Requires="v">
                <p:oleObj spid="_x0000_s2089" name="Document" r:id="rId4" imgW="10862690" imgH="5083494" progId="Word.Document.8">
                  <p:embed/>
                </p:oleObj>
              </mc:Choice>
              <mc:Fallback>
                <p:oleObj name="Document" r:id="rId4" imgW="10862690" imgH="5083494" progId="Word.Document.8">
                  <p:embed/>
                  <p:pic>
                    <p:nvPicPr>
                      <p:cNvPr id="0" name=""/>
                      <p:cNvPicPr/>
                      <p:nvPr/>
                    </p:nvPicPr>
                    <p:blipFill>
                      <a:blip r:embed="rId5"/>
                      <a:stretch>
                        <a:fillRect/>
                      </a:stretch>
                    </p:blipFill>
                    <p:spPr>
                      <a:xfrm>
                        <a:off x="406400" y="1054100"/>
                        <a:ext cx="10858500" cy="5080000"/>
                      </a:xfrm>
                      <a:prstGeom prst="rect">
                        <a:avLst/>
                      </a:prstGeom>
                    </p:spPr>
                  </p:pic>
                </p:oleObj>
              </mc:Fallback>
            </mc:AlternateContent>
          </a:graphicData>
        </a:graphic>
      </p:graphicFrame>
      <p:sp>
        <p:nvSpPr>
          <p:cNvPr id="3" name="矩形 2"/>
          <p:cNvSpPr/>
          <p:nvPr/>
        </p:nvSpPr>
        <p:spPr>
          <a:xfrm>
            <a:off x="3831113" y="945634"/>
            <a:ext cx="2852063" cy="771814"/>
          </a:xfrm>
          <a:prstGeom prst="rect">
            <a:avLst/>
          </a:prstGeom>
        </p:spPr>
        <p:txBody>
          <a:bodyPr wrap="none">
            <a:spAutoFit/>
          </a:bodyPr>
          <a:lstStyle/>
          <a:p>
            <a:pPr>
              <a:lnSpc>
                <a:spcPct val="200000"/>
              </a:lnSpc>
            </a:pPr>
            <a:r>
              <a:rPr lang="zh-CN" altLang="zh-CN" sz="2600" kern="100" dirty="0">
                <a:solidFill>
                  <a:schemeClr val="accent6">
                    <a:lumMod val="75000"/>
                  </a:schemeClr>
                </a:solidFill>
                <a:latin typeface="微软雅黑" pitchFamily="34" charset="-122"/>
                <a:ea typeface="微软雅黑" pitchFamily="34" charset="-122"/>
                <a:cs typeface="Courier New"/>
              </a:rPr>
              <a:t>动词，连接，牵制</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2824202" y="18600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名词，序</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3901470" y="2774434"/>
            <a:ext cx="218521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副词，全，都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4003070" y="3412411"/>
            <a:ext cx="2852063"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形容词，没，干了</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3810958" y="4044434"/>
            <a:ext cx="2518638"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动词，死，死亡</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5163820" y="46667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副词，最</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89725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1"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1731033"/>
              </p:ext>
            </p:extLst>
          </p:nvPr>
        </p:nvGraphicFramePr>
        <p:xfrm>
          <a:off x="304800" y="-50800"/>
          <a:ext cx="11023600" cy="4648200"/>
        </p:xfrm>
        <a:graphic>
          <a:graphicData uri="http://schemas.openxmlformats.org/presentationml/2006/ole">
            <mc:AlternateContent xmlns:mc="http://schemas.openxmlformats.org/markup-compatibility/2006">
              <mc:Choice xmlns:v="urn:schemas-microsoft-com:vml" Requires="v">
                <p:oleObj spid="_x0000_s3153" name="Document" r:id="rId4" imgW="11027887" imgH="4653391" progId="Word.Document.8">
                  <p:embed/>
                </p:oleObj>
              </mc:Choice>
              <mc:Fallback>
                <p:oleObj name="Document" r:id="rId4" imgW="11027887" imgH="4653391" progId="Word.Document.8">
                  <p:embed/>
                  <p:pic>
                    <p:nvPicPr>
                      <p:cNvPr id="0" name="对象 1"/>
                      <p:cNvPicPr>
                        <a:picLocks noChangeAspect="1" noChangeArrowheads="1"/>
                      </p:cNvPicPr>
                      <p:nvPr/>
                    </p:nvPicPr>
                    <p:blipFill>
                      <a:blip r:embed="rId5"/>
                      <a:srcRect/>
                      <a:stretch>
                        <a:fillRect/>
                      </a:stretch>
                    </p:blipFill>
                    <p:spPr bwMode="auto">
                      <a:xfrm>
                        <a:off x="304800" y="-508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64705154"/>
              </p:ext>
            </p:extLst>
          </p:nvPr>
        </p:nvGraphicFramePr>
        <p:xfrm>
          <a:off x="292100" y="3060700"/>
          <a:ext cx="11023600" cy="4813300"/>
        </p:xfrm>
        <a:graphic>
          <a:graphicData uri="http://schemas.openxmlformats.org/presentationml/2006/ole">
            <mc:AlternateContent xmlns:mc="http://schemas.openxmlformats.org/markup-compatibility/2006">
              <mc:Choice xmlns:v="urn:schemas-microsoft-com:vml" Requires="v">
                <p:oleObj spid="_x0000_s3154" name="Document" r:id="rId7" imgW="11027887" imgH="4825073" progId="Word.Document.8">
                  <p:embed/>
                </p:oleObj>
              </mc:Choice>
              <mc:Fallback>
                <p:oleObj name="Document" r:id="rId7" imgW="11027887" imgH="4825073" progId="Word.Document.8">
                  <p:embed/>
                  <p:pic>
                    <p:nvPicPr>
                      <p:cNvPr id="0" name="对象 1"/>
                      <p:cNvPicPr>
                        <a:picLocks noChangeAspect="1" noChangeArrowheads="1"/>
                      </p:cNvPicPr>
                      <p:nvPr/>
                    </p:nvPicPr>
                    <p:blipFill>
                      <a:blip r:embed="rId8"/>
                      <a:srcRect/>
                      <a:stretch>
                        <a:fillRect/>
                      </a:stretch>
                    </p:blipFill>
                    <p:spPr bwMode="auto">
                      <a:xfrm>
                        <a:off x="292100" y="3060700"/>
                        <a:ext cx="11023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2882121" y="158234"/>
            <a:ext cx="3185487"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形容词，才华出众的</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2744653" y="780534"/>
            <a:ext cx="2518638"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形容词，盛大的</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2548696" y="14028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形容词，美的，美丽的</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3503835" y="20378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动词，能承受，能胜任</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6327080" y="2625011"/>
            <a:ext cx="1851789"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动词，超过</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3332202" y="33332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副词，尽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3574370" y="3942834"/>
            <a:ext cx="1518364"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副词，尽</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2548696" y="45270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名词，困厄，处境艰难</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3574370" y="5149334"/>
            <a:ext cx="2852063"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形容词，走到头的</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6029508" y="57335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形容词，穷困，不得志</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9662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P spid="14"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449644148"/>
              </p:ext>
            </p:extLst>
          </p:nvPr>
        </p:nvGraphicFramePr>
        <p:xfrm>
          <a:off x="571500" y="469900"/>
          <a:ext cx="11023600" cy="5905500"/>
        </p:xfrm>
        <a:graphic>
          <a:graphicData uri="http://schemas.openxmlformats.org/presentationml/2006/ole">
            <mc:AlternateContent xmlns:mc="http://schemas.openxmlformats.org/markup-compatibility/2006">
              <mc:Choice xmlns:v="urn:schemas-microsoft-com:vml" Requires="v">
                <p:oleObj spid="_x0000_s4136" name="Document" r:id="rId4" imgW="11027887" imgH="5910588" progId="Word.Document.8">
                  <p:embed/>
                </p:oleObj>
              </mc:Choice>
              <mc:Fallback>
                <p:oleObj name="Document" r:id="rId4" imgW="11027887" imgH="5910588" progId="Word.Document.8">
                  <p:embed/>
                  <p:pic>
                    <p:nvPicPr>
                      <p:cNvPr id="0" name=""/>
                      <p:cNvPicPr>
                        <a:picLocks noChangeAspect="1" noChangeArrowheads="1"/>
                      </p:cNvPicPr>
                      <p:nvPr/>
                    </p:nvPicPr>
                    <p:blipFill>
                      <a:blip r:embed="rId5"/>
                      <a:srcRect/>
                      <a:stretch>
                        <a:fillRect/>
                      </a:stretch>
                    </p:blipFill>
                    <p:spPr bwMode="auto">
                      <a:xfrm>
                        <a:off x="571500" y="469900"/>
                        <a:ext cx="110236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975486" y="691634"/>
            <a:ext cx="1851789"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副词，将要</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3870205" y="1313934"/>
            <a:ext cx="2852063"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动词，面对、来到</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5446405" y="19997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俯视，从高处向低处</a:t>
            </a:r>
            <a:r>
              <a:rPr lang="zh-CN" altLang="zh-CN" sz="2600" kern="100" dirty="0" smtClean="0">
                <a:solidFill>
                  <a:schemeClr val="accent6">
                    <a:lumMod val="75000"/>
                  </a:schemeClr>
                </a:solidFill>
                <a:latin typeface="微软雅黑" pitchFamily="34" charset="-122"/>
                <a:ea typeface="微软雅黑" pitchFamily="34" charset="-122"/>
                <a:cs typeface="Courier New"/>
              </a:rPr>
              <a:t>看</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2975486" y="3371334"/>
            <a:ext cx="3518912"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名词，时序，春夏秋冬</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2975486" y="4057134"/>
            <a:ext cx="2852063"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名词、序言，序文</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4187086" y="4692134"/>
            <a:ext cx="2518638" cy="492443"/>
          </a:xfrm>
          <a:prstGeom prst="rect">
            <a:avLst/>
          </a:prstGeom>
        </p:spPr>
        <p:txBody>
          <a:bodyPr wrap="none">
            <a:spAutoFit/>
          </a:bodyPr>
          <a:lstStyle/>
          <a:p>
            <a:r>
              <a:rPr lang="zh-CN" altLang="zh-CN" sz="2600" kern="100" dirty="0">
                <a:solidFill>
                  <a:schemeClr val="accent6">
                    <a:lumMod val="75000"/>
                  </a:schemeClr>
                </a:solidFill>
                <a:latin typeface="微软雅黑" pitchFamily="34" charset="-122"/>
                <a:ea typeface="微软雅黑" pitchFamily="34" charset="-122"/>
                <a:cs typeface="Courier New"/>
              </a:rPr>
              <a:t>动词，安排次序</a:t>
            </a:r>
            <a:endParaRPr lang="zh-CN" altLang="en-US" sz="26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86134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2"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90712" y="0"/>
            <a:ext cx="11560932" cy="81945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rPr>
              <a:t>(3)</a:t>
            </a:r>
            <a:r>
              <a:rPr lang="zh-CN" altLang="zh-CN" sz="2800" kern="100" dirty="0">
                <a:latin typeface="Times New Roman"/>
                <a:ea typeface="微软雅黑"/>
                <a:cs typeface="Times New Roman"/>
              </a:rPr>
              <a:t>虚词归纳</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75563344"/>
              </p:ext>
            </p:extLst>
          </p:nvPr>
        </p:nvGraphicFramePr>
        <p:xfrm>
          <a:off x="927100" y="901700"/>
          <a:ext cx="11785600" cy="3695700"/>
        </p:xfrm>
        <a:graphic>
          <a:graphicData uri="http://schemas.openxmlformats.org/presentationml/2006/ole">
            <mc:AlternateContent xmlns:mc="http://schemas.openxmlformats.org/markup-compatibility/2006">
              <mc:Choice xmlns:v="urn:schemas-microsoft-com:vml" Requires="v">
                <p:oleObj spid="_x0000_s5202" name="Document" r:id="rId4" imgW="11786209" imgH="3701046" progId="Word.Document.8">
                  <p:embed/>
                </p:oleObj>
              </mc:Choice>
              <mc:Fallback>
                <p:oleObj name="Document" r:id="rId4" imgW="11786209" imgH="3701046" progId="Word.Document.8">
                  <p:embed/>
                  <p:pic>
                    <p:nvPicPr>
                      <p:cNvPr id="0" name="对象 2"/>
                      <p:cNvPicPr>
                        <a:picLocks noChangeAspect="1" noChangeArrowheads="1"/>
                      </p:cNvPicPr>
                      <p:nvPr/>
                    </p:nvPicPr>
                    <p:blipFill>
                      <a:blip r:embed="rId5"/>
                      <a:srcRect/>
                      <a:stretch>
                        <a:fillRect/>
                      </a:stretch>
                    </p:blipFill>
                    <p:spPr bwMode="auto">
                      <a:xfrm>
                        <a:off x="927100" y="901700"/>
                        <a:ext cx="117856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4333167"/>
              </p:ext>
            </p:extLst>
          </p:nvPr>
        </p:nvGraphicFramePr>
        <p:xfrm>
          <a:off x="903412" y="3795314"/>
          <a:ext cx="10096500" cy="3683000"/>
        </p:xfrm>
        <a:graphic>
          <a:graphicData uri="http://schemas.openxmlformats.org/presentationml/2006/ole">
            <mc:AlternateContent xmlns:mc="http://schemas.openxmlformats.org/markup-compatibility/2006">
              <mc:Choice xmlns:v="urn:schemas-microsoft-com:vml" Requires="v">
                <p:oleObj spid="_x0000_s5203" name="Document" r:id="rId7" imgW="10100768" imgH="3687009" progId="Word.Document.8">
                  <p:embed/>
                </p:oleObj>
              </mc:Choice>
              <mc:Fallback>
                <p:oleObj name="Document" r:id="rId7" imgW="10100768" imgH="3687009" progId="Word.Document.8">
                  <p:embed/>
                  <p:pic>
                    <p:nvPicPr>
                      <p:cNvPr id="0" name="对象 1"/>
                      <p:cNvPicPr>
                        <a:picLocks noChangeAspect="1" noChangeArrowheads="1"/>
                      </p:cNvPicPr>
                      <p:nvPr/>
                    </p:nvPicPr>
                    <p:blipFill>
                      <a:blip r:embed="rId8"/>
                      <a:srcRect/>
                      <a:stretch>
                        <a:fillRect/>
                      </a:stretch>
                    </p:blipFill>
                    <p:spPr bwMode="auto">
                      <a:xfrm>
                        <a:off x="903412" y="3795314"/>
                        <a:ext cx="100965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4574570" y="11234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连词，表并列</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4701570" y="18092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连词，表因果</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4" name="矩形 13"/>
          <p:cNvSpPr/>
          <p:nvPr/>
        </p:nvSpPr>
        <p:spPr>
          <a:xfrm>
            <a:off x="4357476" y="24569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连词，表转折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5" name="矩形 14"/>
          <p:cNvSpPr/>
          <p:nvPr/>
        </p:nvSpPr>
        <p:spPr>
          <a:xfrm>
            <a:off x="4536470" y="30919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连词，表承接</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4250164" y="4019034"/>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介词，在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4250164" y="46540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连词，表转折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4357476" y="53779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连词，表承接</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83445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30035500"/>
              </p:ext>
            </p:extLst>
          </p:nvPr>
        </p:nvGraphicFramePr>
        <p:xfrm>
          <a:off x="723900" y="914400"/>
          <a:ext cx="11785600" cy="3695700"/>
        </p:xfrm>
        <a:graphic>
          <a:graphicData uri="http://schemas.openxmlformats.org/presentationml/2006/ole">
            <mc:AlternateContent xmlns:mc="http://schemas.openxmlformats.org/markup-compatibility/2006">
              <mc:Choice xmlns:v="urn:schemas-microsoft-com:vml" Requires="v">
                <p:oleObj spid="_x0000_s6184" name="Document" r:id="rId4" imgW="11786209" imgH="3706085" progId="Word.Document.8">
                  <p:embed/>
                </p:oleObj>
              </mc:Choice>
              <mc:Fallback>
                <p:oleObj name="Document" r:id="rId4" imgW="11786209" imgH="3706085" progId="Word.Document.8">
                  <p:embed/>
                  <p:pic>
                    <p:nvPicPr>
                      <p:cNvPr id="0" name=""/>
                      <p:cNvPicPr>
                        <a:picLocks noChangeAspect="1" noChangeArrowheads="1"/>
                      </p:cNvPicPr>
                      <p:nvPr/>
                    </p:nvPicPr>
                    <p:blipFill>
                      <a:blip r:embed="rId5"/>
                      <a:srcRect/>
                      <a:stretch>
                        <a:fillRect/>
                      </a:stretch>
                    </p:blipFill>
                    <p:spPr bwMode="auto">
                      <a:xfrm>
                        <a:off x="723900" y="914400"/>
                        <a:ext cx="117856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935105" y="1148834"/>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定语后置的标志，不译</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4054986" y="1796534"/>
            <a:ext cx="1980029"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取独，不译</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4054986" y="2456934"/>
            <a:ext cx="233910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结构助词，的</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8" name="组合 7"/>
          <p:cNvGrpSpPr/>
          <p:nvPr/>
        </p:nvGrpSpPr>
        <p:grpSpPr>
          <a:xfrm rot="5400000">
            <a:off x="11465834" y="5699666"/>
            <a:ext cx="549128" cy="549414"/>
            <a:chOff x="11226607" y="6533712"/>
            <a:chExt cx="360000" cy="360000"/>
          </a:xfrm>
        </p:grpSpPr>
        <p:sp>
          <p:nvSpPr>
            <p:cNvPr id="10" name="椭圆 9">
              <a:hlinkClick r:id="rId6"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6"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43287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816248"/>
            <a:ext cx="11673782" cy="5078313"/>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smtClean="0">
                <a:latin typeface="Times New Roman"/>
                <a:ea typeface="微软雅黑" pitchFamily="34" charset="-122"/>
                <a:cs typeface="Times New Roman"/>
              </a:rPr>
              <a:t>      </a:t>
            </a:r>
            <a:r>
              <a:rPr lang="zh-CN" altLang="en-US" sz="2800" kern="100" dirty="0" smtClean="0">
                <a:latin typeface="Times New Roman"/>
                <a:ea typeface="微软雅黑" pitchFamily="34" charset="-122"/>
                <a:cs typeface="Times New Roman"/>
              </a:rPr>
              <a:t>本文</a:t>
            </a:r>
            <a:r>
              <a:rPr lang="zh-CN" altLang="en-US" sz="2800" kern="100" dirty="0">
                <a:latin typeface="Times New Roman"/>
                <a:ea typeface="微软雅黑" pitchFamily="34" charset="-122"/>
                <a:cs typeface="Times New Roman"/>
              </a:rPr>
              <a:t>先写宴会之盛和登临滕王阁所见之壮</a:t>
            </a:r>
            <a:endParaRPr lang="en-US" altLang="zh-CN" sz="2800" kern="100" dirty="0" smtClean="0">
              <a:latin typeface="Times New Roman"/>
              <a:ea typeface="微软雅黑" pitchFamily="34" charset="-122"/>
              <a:cs typeface="Times New Roman"/>
            </a:endParaRPr>
          </a:p>
          <a:p>
            <a:pPr algn="just">
              <a:lnSpc>
                <a:spcPct val="200000"/>
              </a:lnSpc>
              <a:spcAft>
                <a:spcPts val="0"/>
              </a:spcAft>
            </a:pPr>
            <a:r>
              <a:rPr lang="zh-CN" altLang="en-US" sz="2800" kern="100" dirty="0" smtClean="0">
                <a:latin typeface="Times New Roman"/>
                <a:ea typeface="微软雅黑" pitchFamily="34" charset="-122"/>
                <a:cs typeface="Times New Roman"/>
              </a:rPr>
              <a:t>美</a:t>
            </a:r>
            <a:r>
              <a:rPr lang="zh-CN" altLang="en-US" sz="2800" kern="100" dirty="0">
                <a:latin typeface="Times New Roman"/>
                <a:ea typeface="微软雅黑" pitchFamily="34" charset="-122"/>
                <a:cs typeface="Times New Roman"/>
              </a:rPr>
              <a:t>，进而因景生情，表达自己对人生路途坎坷</a:t>
            </a:r>
            <a:endParaRPr lang="en-US" altLang="zh-CN" sz="2800" kern="100" dirty="0" smtClean="0">
              <a:latin typeface="Times New Roman"/>
              <a:ea typeface="微软雅黑" pitchFamily="34" charset="-122"/>
              <a:cs typeface="Times New Roman"/>
            </a:endParaRPr>
          </a:p>
          <a:p>
            <a:pPr algn="just">
              <a:lnSpc>
                <a:spcPct val="200000"/>
              </a:lnSpc>
              <a:spcAft>
                <a:spcPts val="0"/>
              </a:spcAft>
            </a:pPr>
            <a:r>
              <a:rPr lang="zh-CN" altLang="en-US" sz="2800" kern="100" dirty="0" smtClean="0">
                <a:latin typeface="Times New Roman"/>
                <a:ea typeface="微软雅黑" pitchFamily="34" charset="-122"/>
                <a:cs typeface="Times New Roman"/>
              </a:rPr>
              <a:t>的</a:t>
            </a:r>
            <a:r>
              <a:rPr lang="zh-CN" altLang="en-US" sz="2800" kern="100" dirty="0">
                <a:latin typeface="Times New Roman"/>
                <a:ea typeface="微软雅黑" pitchFamily="34" charset="-122"/>
                <a:cs typeface="Times New Roman"/>
              </a:rPr>
              <a:t>感慨，表明自己虽报国无门却壮志不坠</a:t>
            </a:r>
            <a:r>
              <a:rPr lang="zh-CN" altLang="en-US" sz="2800" kern="100" dirty="0" smtClean="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处</a:t>
            </a:r>
            <a:endParaRPr lang="en-US" altLang="zh-CN" sz="2800" kern="100" dirty="0" smtClean="0">
              <a:latin typeface="Times New Roman"/>
              <a:ea typeface="微软雅黑" pitchFamily="34" charset="-122"/>
              <a:cs typeface="Times New Roman"/>
            </a:endParaRPr>
          </a:p>
          <a:p>
            <a:pPr algn="just">
              <a:lnSpc>
                <a:spcPct val="200000"/>
              </a:lnSpc>
              <a:spcAft>
                <a:spcPts val="0"/>
              </a:spcAft>
            </a:pPr>
            <a:r>
              <a:rPr lang="zh-CN" altLang="en-US" sz="2800" kern="100" dirty="0" smtClean="0">
                <a:latin typeface="Times New Roman"/>
                <a:ea typeface="微软雅黑" pitchFamily="34" charset="-122"/>
                <a:cs typeface="Times New Roman"/>
              </a:rPr>
              <a:t>困顿</a:t>
            </a:r>
            <a:r>
              <a:rPr lang="zh-CN" altLang="en-US" sz="2800" kern="100" dirty="0">
                <a:latin typeface="Times New Roman"/>
                <a:ea typeface="微软雅黑" pitchFamily="34" charset="-122"/>
                <a:cs typeface="Times New Roman"/>
              </a:rPr>
              <a:t>而情操不移，遇逆境而壮志更坚的执着态度，抒发了自己交织于内心的失望与希望、痛苦与追求、失意与奋进的复杂感情。</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00" y="0"/>
            <a:ext cx="4546600" cy="3848100"/>
          </a:xfrm>
          <a:prstGeom prst="rect">
            <a:avLst/>
          </a:prstGeom>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6003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7170" name="Picture 2" descr="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1320800"/>
            <a:ext cx="7963460" cy="417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237" y="404520"/>
            <a:ext cx="11231438" cy="5770811"/>
          </a:xfrm>
          <a:prstGeom prst="rect">
            <a:avLst/>
          </a:prstGeom>
          <a:noFill/>
        </p:spPr>
        <p:txBody>
          <a:bodyPr wrap="square" rtlCol="0">
            <a:spAutoFit/>
          </a:bodyPr>
          <a:lstStyle/>
          <a:p>
            <a:pPr algn="just">
              <a:lnSpc>
                <a:spcPct val="15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150000"/>
              </a:lnSpc>
              <a:spcAft>
                <a:spcPts val="0"/>
              </a:spcAft>
            </a:pPr>
            <a:r>
              <a:rPr lang="zh-CN" altLang="zh-CN" sz="2800" kern="100" dirty="0">
                <a:latin typeface="Times New Roman"/>
                <a:ea typeface="微软雅黑"/>
                <a:cs typeface="Times New Roman"/>
              </a:rPr>
              <a:t>【重点词句梳理】</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．古今异义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千里</a:t>
            </a:r>
            <a:r>
              <a:rPr lang="zh-CN" altLang="en-US" sz="2800" kern="100" dirty="0">
                <a:solidFill>
                  <a:srgbClr val="00B0F0"/>
                </a:solidFill>
                <a:latin typeface="Times New Roman"/>
                <a:ea typeface="微软雅黑"/>
                <a:cs typeface="Courier New"/>
              </a:rPr>
              <a:t>逢迎</a:t>
            </a:r>
            <a:r>
              <a:rPr lang="zh-CN" altLang="en-US" sz="2800" kern="100" dirty="0">
                <a:latin typeface="Times New Roman"/>
                <a:ea typeface="微软雅黑"/>
                <a:cs typeface="Courier New"/>
              </a:rPr>
              <a:t>，高朋满座</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今义：说话和做事故意迎合别人的心意</a:t>
            </a:r>
            <a:r>
              <a:rPr lang="en-US" altLang="zh-CN" sz="2800" kern="100" dirty="0">
                <a:latin typeface="Times New Roman"/>
                <a:ea typeface="微软雅黑"/>
                <a:cs typeface="Courier New"/>
              </a:rPr>
              <a:t>(</a:t>
            </a:r>
            <a:r>
              <a:rPr lang="zh-CN" altLang="en-US" sz="2800" kern="100" dirty="0">
                <a:latin typeface="Times New Roman"/>
                <a:ea typeface="微软雅黑"/>
                <a:cs typeface="Courier New"/>
              </a:rPr>
              <a:t>含贬义</a:t>
            </a:r>
            <a:r>
              <a:rPr lang="en-US" altLang="zh-CN" sz="2800" kern="100" dirty="0">
                <a:latin typeface="Times New Roman"/>
                <a:ea typeface="微软雅黑"/>
                <a:cs typeface="Courier New"/>
              </a:rPr>
              <a:t>)</a:t>
            </a:r>
          </a:p>
          <a:p>
            <a:pPr algn="just">
              <a:lnSpc>
                <a:spcPct val="15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俨骖 </a:t>
            </a:r>
            <a:r>
              <a:rPr lang="zh-CN" altLang="en-US" sz="2800" kern="100" dirty="0" smtClean="0">
                <a:latin typeface="Times New Roman"/>
                <a:ea typeface="微软雅黑"/>
                <a:cs typeface="Courier New"/>
              </a:rPr>
              <a:t>    于</a:t>
            </a:r>
            <a:r>
              <a:rPr lang="zh-CN" altLang="en-US" sz="2800" kern="100" dirty="0" smtClean="0">
                <a:solidFill>
                  <a:srgbClr val="00B0F0"/>
                </a:solidFill>
                <a:latin typeface="Times New Roman"/>
                <a:ea typeface="微软雅黑"/>
                <a:cs typeface="Courier New"/>
              </a:rPr>
              <a:t>上路</a:t>
            </a:r>
            <a:endParaRPr lang="en-US" altLang="zh-CN" sz="2800" kern="100" dirty="0" smtClean="0">
              <a:solidFill>
                <a:srgbClr val="00B0F0"/>
              </a:solidFill>
              <a:latin typeface="Times New Roman"/>
              <a:ea typeface="微软雅黑"/>
              <a:cs typeface="Courier New"/>
            </a:endParaRPr>
          </a:p>
          <a:p>
            <a:pPr algn="just">
              <a:lnSpc>
                <a:spcPct val="150000"/>
              </a:lnSpc>
              <a:spcAft>
                <a:spcPts val="0"/>
              </a:spcAft>
            </a:pPr>
            <a:r>
              <a:rPr lang="zh-CN" altLang="en-US" sz="2800" kern="100" dirty="0" smtClean="0">
                <a:latin typeface="Times New Roman"/>
                <a:ea typeface="微软雅黑"/>
                <a:cs typeface="Courier New"/>
              </a:rPr>
              <a:t>古</a:t>
            </a:r>
            <a:r>
              <a:rPr lang="zh-CN" altLang="en-US" sz="2800" kern="100" dirty="0">
                <a:latin typeface="Times New Roman"/>
                <a:ea typeface="微软雅黑"/>
                <a:cs typeface="Courier New"/>
              </a:rPr>
              <a:t>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endParaRPr lang="zh-CN" altLang="en-US" sz="2800" kern="100" dirty="0">
              <a:latin typeface="Times New Roman"/>
              <a:ea typeface="微软雅黑"/>
              <a:cs typeface="Courier New"/>
            </a:endParaRPr>
          </a:p>
          <a:p>
            <a:pPr algn="just">
              <a:lnSpc>
                <a:spcPct val="150000"/>
              </a:lnSpc>
            </a:pPr>
            <a:r>
              <a:rPr lang="zh-CN" altLang="en-US" sz="2800" kern="100" dirty="0">
                <a:latin typeface="Times New Roman"/>
                <a:ea typeface="微软雅黑"/>
                <a:cs typeface="Courier New"/>
              </a:rPr>
              <a:t>今义：走上</a:t>
            </a:r>
            <a:r>
              <a:rPr lang="zh-CN" altLang="en-US" sz="2800" kern="100" dirty="0" smtClean="0">
                <a:latin typeface="Times New Roman"/>
                <a:ea typeface="微软雅黑"/>
                <a:cs typeface="Courier New"/>
              </a:rPr>
              <a:t>路程</a:t>
            </a:r>
            <a:r>
              <a:rPr lang="zh-CN" altLang="en-US" sz="2800" kern="100" dirty="0">
                <a:latin typeface="Times New Roman"/>
                <a:ea typeface="微软雅黑"/>
                <a:cs typeface="Courier New"/>
              </a:rPr>
              <a:t>，动身或</a:t>
            </a:r>
            <a:r>
              <a:rPr lang="zh-CN" altLang="en-US" sz="2800" kern="100" dirty="0" smtClean="0">
                <a:latin typeface="Times New Roman"/>
                <a:ea typeface="微软雅黑"/>
                <a:cs typeface="Courier New"/>
              </a:rPr>
              <a:t>上轨道</a:t>
            </a:r>
            <a:endParaRPr lang="zh-CN" altLang="en-US" sz="2800" kern="100" dirty="0">
              <a:latin typeface="Times New Roman"/>
              <a:ea typeface="微软雅黑"/>
              <a:cs typeface="Courier New"/>
            </a:endParaRPr>
          </a:p>
        </p:txBody>
      </p:sp>
      <p:pic>
        <p:nvPicPr>
          <p:cNvPr id="8194" name="Picture 2" descr="马非"/>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0" y="4319588"/>
            <a:ext cx="377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493279" y="2848739"/>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迎接</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1531379" y="4741347"/>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高路</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37" y="226720"/>
            <a:ext cx="11231438"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阮籍</a:t>
            </a:r>
            <a:r>
              <a:rPr lang="zh-CN" altLang="en-US" sz="2800" kern="100" dirty="0">
                <a:solidFill>
                  <a:srgbClr val="00B0F0"/>
                </a:solidFill>
                <a:latin typeface="Times New Roman"/>
                <a:ea typeface="微软雅黑"/>
                <a:cs typeface="Courier New"/>
              </a:rPr>
              <a:t>猖狂</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今义：狂妄而放肆。</a:t>
            </a:r>
          </a:p>
          <a:p>
            <a:pPr algn="just">
              <a:lnSpc>
                <a:spcPct val="150000"/>
              </a:lnSpc>
              <a:spcAft>
                <a:spcPts val="0"/>
              </a:spcAft>
            </a:pPr>
            <a:r>
              <a:rPr lang="en-US" altLang="zh-CN" sz="2800" kern="100" dirty="0">
                <a:latin typeface="Times New Roman"/>
                <a:ea typeface="微软雅黑"/>
                <a:cs typeface="Courier New"/>
              </a:rPr>
              <a:t>(4)</a:t>
            </a:r>
            <a:r>
              <a:rPr lang="zh-CN" altLang="en-US" sz="2800" kern="100" dirty="0">
                <a:solidFill>
                  <a:srgbClr val="00B0F0"/>
                </a:solidFill>
                <a:latin typeface="Times New Roman"/>
                <a:ea typeface="微软雅黑"/>
                <a:cs typeface="Courier New"/>
              </a:rPr>
              <a:t>童子</a:t>
            </a:r>
            <a:r>
              <a:rPr lang="zh-CN" altLang="en-US" sz="2800" kern="100" dirty="0">
                <a:latin typeface="Times New Roman"/>
                <a:ea typeface="微软雅黑"/>
                <a:cs typeface="Courier New"/>
              </a:rPr>
              <a:t>何知</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今义：男孩子，泛指儿童</a:t>
            </a:r>
          </a:p>
          <a:p>
            <a:pPr algn="just">
              <a:lnSpc>
                <a:spcPct val="15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孟</a:t>
            </a:r>
            <a:r>
              <a:rPr lang="zh-CN" altLang="en-US" sz="2800" kern="100" dirty="0">
                <a:solidFill>
                  <a:srgbClr val="00B0F0"/>
                </a:solidFill>
                <a:latin typeface="Times New Roman"/>
                <a:ea typeface="微软雅黑"/>
                <a:cs typeface="Courier New"/>
              </a:rPr>
              <a:t>学士</a:t>
            </a:r>
            <a:r>
              <a:rPr lang="zh-CN" altLang="en-US" sz="2800" kern="100" dirty="0">
                <a:latin typeface="Times New Roman"/>
                <a:ea typeface="微软雅黑"/>
                <a:cs typeface="Courier New"/>
              </a:rPr>
              <a:t>之词宗</a:t>
            </a:r>
          </a:p>
          <a:p>
            <a:pPr algn="just">
              <a:lnSpc>
                <a:spcPct val="150000"/>
              </a:lnSpc>
              <a:spcAft>
                <a:spcPts val="0"/>
              </a:spcAft>
            </a:pPr>
            <a:r>
              <a:rPr lang="zh-CN" altLang="en-US" sz="2800" kern="100" dirty="0">
                <a:latin typeface="Times New Roman"/>
                <a:ea typeface="微软雅黑"/>
                <a:cs typeface="Courier New"/>
              </a:rPr>
              <a:t>古义</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zh-CN" altLang="en-US" sz="2800" kern="100" dirty="0">
                <a:latin typeface="Times New Roman"/>
                <a:ea typeface="微软雅黑"/>
                <a:cs typeface="Courier New"/>
              </a:rPr>
              <a:t>今义：读书人或学位的最低一级，大学本科毕业时授予</a:t>
            </a:r>
          </a:p>
        </p:txBody>
      </p:sp>
      <p:sp>
        <p:nvSpPr>
          <p:cNvPr id="5" name="矩形 4"/>
          <p:cNvSpPr/>
          <p:nvPr/>
        </p:nvSpPr>
        <p:spPr>
          <a:xfrm>
            <a:off x="1741353" y="907534"/>
            <a:ext cx="2698175"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狂放、不拘礼法</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1588953" y="2856265"/>
            <a:ext cx="305724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谦辞，晚辈，后生</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1538152" y="4768334"/>
            <a:ext cx="305724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掌管文学撰述的官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37" y="220370"/>
            <a:ext cx="11536238"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．词类活用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微软雅黑"/>
                <a:cs typeface="Courier New"/>
              </a:rPr>
              <a:t>(1)</a:t>
            </a:r>
            <a:r>
              <a:rPr lang="zh-CN" altLang="en-US" sz="2800" kern="100" dirty="0">
                <a:solidFill>
                  <a:srgbClr val="00B0F0"/>
                </a:solidFill>
                <a:latin typeface="Times New Roman"/>
                <a:ea typeface="微软雅黑"/>
                <a:cs typeface="Courier New"/>
              </a:rPr>
              <a:t>目</a:t>
            </a:r>
            <a:r>
              <a:rPr lang="zh-CN" altLang="en-US" sz="2800" kern="100" dirty="0">
                <a:latin typeface="Times New Roman"/>
                <a:ea typeface="微软雅黑"/>
                <a:cs typeface="Courier New"/>
              </a:rPr>
              <a:t>吴会于云间</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雄州</a:t>
            </a:r>
            <a:r>
              <a:rPr lang="zh-CN" altLang="en-US" sz="2800" kern="100" dirty="0">
                <a:solidFill>
                  <a:srgbClr val="00B0F0"/>
                </a:solidFill>
                <a:latin typeface="Times New Roman"/>
                <a:ea typeface="微软雅黑"/>
                <a:cs typeface="Courier New"/>
              </a:rPr>
              <a:t>雾</a:t>
            </a:r>
            <a:r>
              <a:rPr lang="zh-CN" altLang="en-US" sz="2800" kern="100" dirty="0">
                <a:latin typeface="Times New Roman"/>
                <a:ea typeface="微软雅黑"/>
                <a:cs typeface="Courier New"/>
              </a:rPr>
              <a:t>列，俊采</a:t>
            </a:r>
            <a:r>
              <a:rPr lang="zh-CN" altLang="en-US" sz="2800" kern="100" dirty="0">
                <a:solidFill>
                  <a:srgbClr val="00B0F0"/>
                </a:solidFill>
                <a:latin typeface="Times New Roman"/>
                <a:ea typeface="微软雅黑"/>
                <a:cs typeface="Courier New"/>
              </a:rPr>
              <a:t>星</a:t>
            </a:r>
            <a:r>
              <a:rPr lang="zh-CN" altLang="en-US" sz="2800" kern="100" dirty="0">
                <a:latin typeface="Times New Roman"/>
                <a:ea typeface="微软雅黑"/>
                <a:cs typeface="Courier New"/>
              </a:rPr>
              <a:t>驰</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solidFill>
                  <a:srgbClr val="00B0F0"/>
                </a:solidFill>
                <a:latin typeface="Times New Roman"/>
                <a:ea typeface="微软雅黑"/>
                <a:cs typeface="Courier New"/>
              </a:rPr>
              <a:t>上</a:t>
            </a:r>
            <a:r>
              <a:rPr lang="zh-CN" altLang="en-US" sz="2800" kern="100" dirty="0">
                <a:latin typeface="Times New Roman"/>
                <a:ea typeface="微软雅黑"/>
                <a:cs typeface="Courier New"/>
              </a:rPr>
              <a:t>出重霄</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(4)</a:t>
            </a:r>
            <a:r>
              <a:rPr lang="zh-CN" altLang="en-US" sz="2800" kern="100" dirty="0">
                <a:solidFill>
                  <a:srgbClr val="00B0F0"/>
                </a:solidFill>
                <a:latin typeface="Times New Roman"/>
                <a:ea typeface="微软雅黑"/>
                <a:cs typeface="Courier New"/>
              </a:rPr>
              <a:t>襟</a:t>
            </a:r>
            <a:r>
              <a:rPr lang="zh-CN" altLang="en-US" sz="2800" kern="100" dirty="0">
                <a:latin typeface="Times New Roman"/>
                <a:ea typeface="微软雅黑"/>
                <a:cs typeface="Courier New"/>
              </a:rPr>
              <a:t>三江而</a:t>
            </a:r>
            <a:r>
              <a:rPr lang="zh-CN" altLang="en-US" sz="2800" kern="100" dirty="0">
                <a:solidFill>
                  <a:srgbClr val="00B0F0"/>
                </a:solidFill>
                <a:latin typeface="Times New Roman"/>
                <a:ea typeface="微软雅黑"/>
                <a:cs typeface="Courier New"/>
              </a:rPr>
              <a:t>带</a:t>
            </a:r>
            <a:r>
              <a:rPr lang="zh-CN" altLang="en-US" sz="2800" kern="100" dirty="0">
                <a:latin typeface="Times New Roman"/>
                <a:ea typeface="微软雅黑"/>
                <a:cs typeface="Courier New"/>
              </a:rPr>
              <a:t>五湖</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徐孺</a:t>
            </a:r>
            <a:r>
              <a:rPr lang="zh-CN" altLang="en-US" sz="2800" kern="100" dirty="0">
                <a:solidFill>
                  <a:srgbClr val="00B0F0"/>
                </a:solidFill>
                <a:latin typeface="Times New Roman"/>
                <a:ea typeface="微软雅黑"/>
                <a:cs typeface="Courier New"/>
              </a:rPr>
              <a:t>下</a:t>
            </a:r>
            <a:r>
              <a:rPr lang="zh-CN" altLang="en-US" sz="2800" kern="100" dirty="0">
                <a:latin typeface="Times New Roman"/>
                <a:ea typeface="微软雅黑"/>
                <a:cs typeface="Courier New"/>
              </a:rPr>
              <a:t>陈蕃之榻</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(6)</a:t>
            </a:r>
            <a:r>
              <a:rPr lang="zh-CN" altLang="en-US" sz="2800" kern="100" dirty="0">
                <a:solidFill>
                  <a:srgbClr val="00B0F0"/>
                </a:solidFill>
                <a:latin typeface="Times New Roman"/>
                <a:ea typeface="微软雅黑"/>
                <a:cs typeface="Courier New"/>
              </a:rPr>
              <a:t>腾</a:t>
            </a:r>
            <a:r>
              <a:rPr lang="zh-CN" altLang="en-US" sz="2800" kern="100" dirty="0">
                <a:latin typeface="Times New Roman"/>
                <a:ea typeface="微软雅黑"/>
                <a:cs typeface="Courier New"/>
              </a:rPr>
              <a:t>蛟</a:t>
            </a:r>
            <a:r>
              <a:rPr lang="zh-CN" altLang="en-US" sz="2800" kern="100" dirty="0">
                <a:solidFill>
                  <a:srgbClr val="00B0F0"/>
                </a:solidFill>
                <a:latin typeface="Times New Roman"/>
                <a:ea typeface="微软雅黑"/>
                <a:cs typeface="Courier New"/>
              </a:rPr>
              <a:t>起</a:t>
            </a:r>
            <a:r>
              <a:rPr lang="zh-CN" altLang="en-US" sz="2800" kern="100" dirty="0">
                <a:latin typeface="Times New Roman"/>
                <a:ea typeface="微软雅黑"/>
                <a:cs typeface="Courier New"/>
              </a:rPr>
              <a:t>凤</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(7)</a:t>
            </a:r>
            <a:r>
              <a:rPr lang="zh-CN" altLang="en-US" sz="2800" kern="100" dirty="0">
                <a:latin typeface="Times New Roman"/>
                <a:ea typeface="微软雅黑"/>
                <a:cs typeface="Courier New"/>
              </a:rPr>
              <a:t>川泽纡其</a:t>
            </a:r>
            <a:r>
              <a:rPr lang="zh-CN" altLang="en-US" sz="2800" kern="100" dirty="0">
                <a:solidFill>
                  <a:srgbClr val="00B0F0"/>
                </a:solidFill>
                <a:latin typeface="Times New Roman"/>
                <a:ea typeface="微软雅黑"/>
                <a:cs typeface="Courier New"/>
              </a:rPr>
              <a:t>骇</a:t>
            </a:r>
            <a:r>
              <a:rPr lang="zh-CN" altLang="en-US" sz="2800" kern="100" dirty="0">
                <a:latin typeface="Times New Roman"/>
                <a:ea typeface="微软雅黑"/>
                <a:cs typeface="Courier New"/>
              </a:rPr>
              <a:t>瞩</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150000"/>
              </a:lnSpc>
              <a:spcAft>
                <a:spcPts val="0"/>
              </a:spcAft>
            </a:pPr>
            <a:r>
              <a:rPr lang="en-US" altLang="zh-CN" sz="2800" kern="100" dirty="0">
                <a:latin typeface="Times New Roman"/>
                <a:ea typeface="微软雅黑"/>
                <a:cs typeface="Courier New"/>
              </a:rPr>
              <a:t>(8)</a:t>
            </a:r>
            <a:r>
              <a:rPr lang="zh-CN" altLang="en-US" sz="2800" kern="100" dirty="0">
                <a:solidFill>
                  <a:srgbClr val="00B0F0"/>
                </a:solidFill>
                <a:latin typeface="Times New Roman"/>
                <a:ea typeface="微软雅黑"/>
                <a:cs typeface="Courier New"/>
              </a:rPr>
              <a:t>屈</a:t>
            </a:r>
            <a:r>
              <a:rPr lang="zh-CN" altLang="en-US" sz="2800" kern="100" dirty="0">
                <a:latin typeface="Times New Roman"/>
                <a:ea typeface="微软雅黑"/>
                <a:cs typeface="Courier New"/>
              </a:rPr>
              <a:t>贾谊于长沙</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3161521" y="920234"/>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名词用作动词，看，望</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4329921" y="1580634"/>
            <a:ext cx="5710218"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名词作状语，像雾一样</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像星星一样</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3796521" y="2215634"/>
            <a:ext cx="305724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名词作状语，向上</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7" name="矩形 6"/>
          <p:cNvSpPr/>
          <p:nvPr/>
        </p:nvSpPr>
        <p:spPr>
          <a:xfrm>
            <a:off x="3900835" y="2815054"/>
            <a:ext cx="680186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名词的意动用法，以</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为襟</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以</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为带</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3796521" y="3467844"/>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放下</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2864956" y="4107934"/>
            <a:ext cx="6801862"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腾飞</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起舞</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0" name="矩形 9"/>
          <p:cNvSpPr/>
          <p:nvPr/>
        </p:nvSpPr>
        <p:spPr>
          <a:xfrm>
            <a:off x="3557935" y="4768334"/>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吃惊</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1" name="矩形 10"/>
          <p:cNvSpPr/>
          <p:nvPr/>
        </p:nvSpPr>
        <p:spPr>
          <a:xfrm>
            <a:off x="3594825" y="5416034"/>
            <a:ext cx="521168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受委屈</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54475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37" y="1236370"/>
            <a:ext cx="11536238" cy="3539430"/>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(9)</a:t>
            </a:r>
            <a:r>
              <a:rPr lang="zh-CN" altLang="en-US" sz="2800" kern="100" dirty="0">
                <a:solidFill>
                  <a:srgbClr val="00B0F0"/>
                </a:solidFill>
                <a:latin typeface="Times New Roman"/>
                <a:ea typeface="微软雅黑"/>
                <a:cs typeface="Courier New"/>
              </a:rPr>
              <a:t>窜</a:t>
            </a:r>
            <a:r>
              <a:rPr lang="zh-CN" altLang="en-US" sz="2800" kern="100" dirty="0">
                <a:latin typeface="Times New Roman"/>
                <a:ea typeface="微软雅黑"/>
                <a:cs typeface="Courier New"/>
              </a:rPr>
              <a:t>梁鸿于海曲</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(10)</a:t>
            </a:r>
            <a:r>
              <a:rPr lang="zh-CN" altLang="en-US" sz="2800" kern="100" dirty="0">
                <a:latin typeface="Times New Roman"/>
                <a:ea typeface="微软雅黑"/>
                <a:cs typeface="Courier New"/>
              </a:rPr>
              <a:t>宾主尽东南之</a:t>
            </a:r>
            <a:r>
              <a:rPr lang="zh-CN" altLang="en-US" sz="2800" kern="100" dirty="0">
                <a:solidFill>
                  <a:srgbClr val="00B0F0"/>
                </a:solidFill>
                <a:latin typeface="Times New Roman"/>
                <a:ea typeface="微软雅黑"/>
                <a:cs typeface="Courier New"/>
              </a:rPr>
              <a:t>美</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(11)</a:t>
            </a:r>
            <a:r>
              <a:rPr lang="zh-CN" altLang="en-US" sz="2800" kern="100" dirty="0">
                <a:latin typeface="Times New Roman"/>
                <a:ea typeface="微软雅黑"/>
                <a:cs typeface="Courier New"/>
              </a:rPr>
              <a:t>四</a:t>
            </a:r>
            <a:r>
              <a:rPr lang="zh-CN" altLang="en-US" sz="2800" kern="100" dirty="0">
                <a:solidFill>
                  <a:srgbClr val="00B0F0"/>
                </a:solidFill>
                <a:latin typeface="Times New Roman"/>
                <a:ea typeface="微软雅黑"/>
                <a:cs typeface="Courier New"/>
              </a:rPr>
              <a:t>美</a:t>
            </a:r>
            <a:r>
              <a:rPr lang="zh-CN" altLang="en-US" sz="2800" kern="100" dirty="0">
                <a:latin typeface="Times New Roman"/>
                <a:ea typeface="微软雅黑"/>
                <a:cs typeface="Courier New"/>
              </a:rPr>
              <a:t>具，二</a:t>
            </a:r>
            <a:r>
              <a:rPr lang="zh-CN" altLang="en-US" sz="2800" kern="100" dirty="0">
                <a:solidFill>
                  <a:srgbClr val="00B0F0"/>
                </a:solidFill>
                <a:latin typeface="Times New Roman"/>
                <a:ea typeface="微软雅黑"/>
                <a:cs typeface="Courier New"/>
              </a:rPr>
              <a:t>难</a:t>
            </a:r>
            <a:r>
              <a:rPr lang="zh-CN" altLang="en-US" sz="2800" kern="100" dirty="0">
                <a:latin typeface="Times New Roman"/>
                <a:ea typeface="微软雅黑"/>
                <a:cs typeface="Courier New"/>
              </a:rPr>
              <a:t>并</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(12)</a:t>
            </a:r>
            <a:r>
              <a:rPr lang="zh-CN" altLang="en-US" sz="2800" kern="100" dirty="0">
                <a:latin typeface="Times New Roman"/>
                <a:ea typeface="微软雅黑"/>
                <a:cs typeface="Courier New"/>
              </a:rPr>
              <a:t>山原</a:t>
            </a:r>
            <a:r>
              <a:rPr lang="zh-CN" altLang="en-US" sz="2800" kern="100" dirty="0">
                <a:solidFill>
                  <a:srgbClr val="00B0F0"/>
                </a:solidFill>
                <a:latin typeface="Times New Roman"/>
                <a:ea typeface="微软雅黑"/>
                <a:cs typeface="Courier New"/>
              </a:rPr>
              <a:t>旷</a:t>
            </a:r>
            <a:r>
              <a:rPr lang="zh-CN" altLang="en-US" sz="2800" kern="100" dirty="0">
                <a:latin typeface="Times New Roman"/>
                <a:ea typeface="微软雅黑"/>
                <a:cs typeface="Courier New"/>
              </a:rPr>
              <a:t>其盈视</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5" name="矩形 4"/>
          <p:cNvSpPr/>
          <p:nvPr/>
        </p:nvSpPr>
        <p:spPr>
          <a:xfrm>
            <a:off x="3352021" y="1453634"/>
            <a:ext cx="4852610"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动词的使动用法，使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逃走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6" name="矩形 5"/>
          <p:cNvSpPr/>
          <p:nvPr/>
        </p:nvSpPr>
        <p:spPr>
          <a:xfrm>
            <a:off x="3796521" y="2342634"/>
            <a:ext cx="377539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形容词用作名词，俊杰</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8" name="矩形 7"/>
          <p:cNvSpPr/>
          <p:nvPr/>
        </p:nvSpPr>
        <p:spPr>
          <a:xfrm>
            <a:off x="3796521" y="3163044"/>
            <a:ext cx="642836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形容词用作名词，美好的事物</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难得的人</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3398356" y="4006334"/>
            <a:ext cx="5211683"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形容词的使动用法，使</a:t>
            </a:r>
            <a:r>
              <a:rPr lang="en-US" altLang="zh-CN" sz="2800" kern="100" dirty="0">
                <a:solidFill>
                  <a:schemeClr val="accent6">
                    <a:lumMod val="75000"/>
                  </a:schemeClr>
                </a:solidFill>
                <a:latin typeface="+mj-ea"/>
                <a:ea typeface="+mj-ea"/>
                <a:cs typeface="Courier New"/>
              </a:rPr>
              <a:t>……</a:t>
            </a:r>
            <a:r>
              <a:rPr lang="zh-CN" altLang="zh-CN" sz="2800" kern="100" dirty="0">
                <a:solidFill>
                  <a:schemeClr val="accent6">
                    <a:lumMod val="75000"/>
                  </a:schemeClr>
                </a:solidFill>
                <a:latin typeface="微软雅黑" pitchFamily="34" charset="-122"/>
                <a:ea typeface="微软雅黑" pitchFamily="34" charset="-122"/>
                <a:cs typeface="Courier New"/>
              </a:rPr>
              <a:t>开阔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85420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50" y="134645"/>
            <a:ext cx="11571762" cy="3323987"/>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．说出下列句式类型</a:t>
            </a:r>
          </a:p>
          <a:p>
            <a:pPr algn="just">
              <a:lnSpc>
                <a:spcPct val="150000"/>
              </a:lnSpc>
              <a:spcAft>
                <a:spcPts val="0"/>
              </a:spcAft>
            </a:pPr>
            <a:r>
              <a:rPr lang="en-US" altLang="zh-CN" sz="2800" kern="100" dirty="0">
                <a:latin typeface="Times New Roman"/>
                <a:ea typeface="微软雅黑"/>
                <a:cs typeface="Courier New"/>
              </a:rPr>
              <a:t>(1)</a:t>
            </a:r>
            <a:r>
              <a:rPr lang="zh-CN" altLang="en-US" sz="2800" kern="100" dirty="0" smtClean="0">
                <a:latin typeface="Times New Roman"/>
                <a:ea typeface="微软雅黑"/>
                <a:cs typeface="Courier New"/>
              </a:rPr>
              <a:t>物华天宝</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十旬休假，胜友如云</a:t>
            </a:r>
          </a:p>
          <a:p>
            <a:pPr algn="just">
              <a:lnSpc>
                <a:spcPct val="150000"/>
              </a:lnSpc>
              <a:spcAft>
                <a:spcPts val="0"/>
              </a:spcAft>
            </a:pP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渔舟唱晚，响穷彭蠡之</a:t>
            </a:r>
            <a:r>
              <a:rPr lang="zh-CN" altLang="en-US" sz="2800" kern="100" dirty="0" smtClean="0">
                <a:latin typeface="Times New Roman"/>
                <a:ea typeface="微软雅黑"/>
                <a:cs typeface="Courier New"/>
              </a:rPr>
              <a:t>滨</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童子何知</a:t>
            </a:r>
          </a:p>
          <a:p>
            <a:pPr algn="just">
              <a:lnSpc>
                <a:spcPct val="15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奏流水以何</a:t>
            </a:r>
            <a:r>
              <a:rPr lang="zh-CN" altLang="en-US" sz="2800" kern="100" dirty="0" smtClean="0">
                <a:latin typeface="Times New Roman"/>
                <a:ea typeface="微软雅黑"/>
                <a:cs typeface="Courier New"/>
              </a:rPr>
              <a:t>惭</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6)</a:t>
            </a:r>
            <a:r>
              <a:rPr lang="zh-CN" altLang="en-US" sz="2800" kern="100" dirty="0">
                <a:latin typeface="Times New Roman"/>
                <a:ea typeface="微软雅黑"/>
                <a:cs typeface="Courier New"/>
              </a:rPr>
              <a:t>俨</a:t>
            </a:r>
            <a:r>
              <a:rPr lang="zh-CN" altLang="en-US" sz="2800" kern="100" dirty="0" smtClean="0">
                <a:latin typeface="Times New Roman"/>
                <a:ea typeface="微软雅黑"/>
                <a:cs typeface="Courier New"/>
              </a:rPr>
              <a:t>骖    于</a:t>
            </a:r>
            <a:r>
              <a:rPr lang="zh-CN" altLang="en-US" sz="2800" kern="100" dirty="0">
                <a:latin typeface="Times New Roman"/>
                <a:ea typeface="微软雅黑"/>
                <a:cs typeface="Courier New"/>
              </a:rPr>
              <a:t>上路，访风景于崇阿</a:t>
            </a:r>
          </a:p>
          <a:p>
            <a:pPr algn="just">
              <a:lnSpc>
                <a:spcPct val="150000"/>
              </a:lnSpc>
              <a:spcAft>
                <a:spcPts val="0"/>
              </a:spcAft>
            </a:pPr>
            <a:r>
              <a:rPr lang="en-US" altLang="zh-CN" sz="2800" kern="100" dirty="0">
                <a:latin typeface="Times New Roman"/>
                <a:ea typeface="微软雅黑"/>
                <a:cs typeface="Courier New"/>
              </a:rPr>
              <a:t>(7)</a:t>
            </a:r>
            <a:r>
              <a:rPr lang="zh-CN" altLang="en-US" sz="2800" kern="100" dirty="0">
                <a:latin typeface="Times New Roman"/>
                <a:ea typeface="微软雅黑"/>
                <a:cs typeface="Courier New"/>
              </a:rPr>
              <a:t>望长安于日下，目吴会于云</a:t>
            </a:r>
            <a:r>
              <a:rPr lang="zh-CN" altLang="en-US" sz="2800" kern="100" dirty="0" smtClean="0">
                <a:latin typeface="Times New Roman"/>
                <a:ea typeface="微软雅黑"/>
                <a:cs typeface="Courier New"/>
              </a:rPr>
              <a:t>间</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8)</a:t>
            </a:r>
            <a:r>
              <a:rPr lang="zh-CN" altLang="en-US" sz="2800" kern="100" dirty="0">
                <a:latin typeface="Times New Roman"/>
                <a:ea typeface="微软雅黑"/>
                <a:cs typeface="Courier New"/>
              </a:rPr>
              <a:t>都督阎公之雅望</a:t>
            </a:r>
          </a:p>
        </p:txBody>
      </p:sp>
      <p:sp>
        <p:nvSpPr>
          <p:cNvPr id="4" name="TextBox 3"/>
          <p:cNvSpPr txBox="1"/>
          <p:nvPr/>
        </p:nvSpPr>
        <p:spPr>
          <a:xfrm>
            <a:off x="237950" y="3360445"/>
            <a:ext cx="11571762" cy="2677656"/>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a:cs typeface="Courier New"/>
              </a:rPr>
              <a:t>(9)</a:t>
            </a:r>
            <a:r>
              <a:rPr lang="zh-CN" altLang="en-US" sz="2800" kern="100" dirty="0">
                <a:latin typeface="Times New Roman"/>
                <a:ea typeface="微软雅黑"/>
                <a:cs typeface="Courier New"/>
              </a:rPr>
              <a:t>宇文新州之懿</a:t>
            </a:r>
            <a:r>
              <a:rPr lang="zh-CN" altLang="en-US" sz="2800" kern="100" dirty="0" smtClean="0">
                <a:latin typeface="Times New Roman"/>
                <a:ea typeface="微软雅黑"/>
                <a:cs typeface="Courier New"/>
              </a:rPr>
              <a:t>范</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10)</a:t>
            </a:r>
            <a:r>
              <a:rPr lang="zh-CN" altLang="en-US" sz="2800" kern="100" dirty="0">
                <a:latin typeface="Times New Roman"/>
                <a:ea typeface="微软雅黑"/>
                <a:cs typeface="Courier New"/>
              </a:rPr>
              <a:t>孟学士之词宗</a:t>
            </a:r>
          </a:p>
          <a:p>
            <a:pPr algn="just">
              <a:lnSpc>
                <a:spcPct val="150000"/>
              </a:lnSpc>
              <a:spcAft>
                <a:spcPts val="0"/>
              </a:spcAft>
            </a:pPr>
            <a:r>
              <a:rPr lang="en-US" altLang="zh-CN" sz="2800" kern="100" dirty="0">
                <a:latin typeface="Times New Roman"/>
                <a:ea typeface="微软雅黑"/>
                <a:cs typeface="Courier New"/>
              </a:rPr>
              <a:t>(11)</a:t>
            </a:r>
            <a:r>
              <a:rPr lang="zh-CN" altLang="en-US" sz="2800" kern="100" dirty="0">
                <a:latin typeface="Times New Roman"/>
                <a:ea typeface="微软雅黑"/>
                <a:cs typeface="Courier New"/>
              </a:rPr>
              <a:t>等终军之</a:t>
            </a:r>
            <a:r>
              <a:rPr lang="zh-CN" altLang="en-US" sz="2800" kern="100" dirty="0" smtClean="0">
                <a:latin typeface="Times New Roman"/>
                <a:ea typeface="微软雅黑"/>
                <a:cs typeface="Courier New"/>
              </a:rPr>
              <a:t>弱冠</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12)</a:t>
            </a:r>
            <a:r>
              <a:rPr lang="zh-CN" altLang="en-US" sz="2800" kern="100" dirty="0">
                <a:latin typeface="Times New Roman"/>
                <a:ea typeface="微软雅黑"/>
                <a:cs typeface="Courier New"/>
              </a:rPr>
              <a:t>勃，三尺微命，一介书生</a:t>
            </a:r>
          </a:p>
          <a:p>
            <a:pPr algn="just">
              <a:lnSpc>
                <a:spcPct val="150000"/>
              </a:lnSpc>
              <a:spcAft>
                <a:spcPts val="0"/>
              </a:spcAft>
            </a:pPr>
            <a:r>
              <a:rPr lang="en-US" altLang="zh-CN" sz="2800" kern="100" dirty="0">
                <a:latin typeface="Times New Roman"/>
                <a:ea typeface="微软雅黑"/>
                <a:cs typeface="Courier New"/>
              </a:rPr>
              <a:t>(13)</a:t>
            </a:r>
            <a:r>
              <a:rPr lang="zh-CN" altLang="en-US" sz="2800" kern="100" dirty="0">
                <a:latin typeface="Times New Roman"/>
                <a:ea typeface="微软雅黑"/>
                <a:cs typeface="Courier New"/>
              </a:rPr>
              <a:t>雁阵惊寒，声断衡阳之</a:t>
            </a:r>
            <a:r>
              <a:rPr lang="zh-CN" altLang="en-US" sz="2800" kern="100" dirty="0" smtClean="0">
                <a:latin typeface="Times New Roman"/>
                <a:ea typeface="微软雅黑"/>
                <a:cs typeface="Courier New"/>
              </a:rPr>
              <a:t>浦</a:t>
            </a:r>
            <a:r>
              <a:rPr lang="en-US" altLang="zh-CN" sz="2800" kern="100" dirty="0" smtClean="0">
                <a:latin typeface="Times New Roman"/>
                <a:ea typeface="微软雅黑"/>
                <a:cs typeface="Courier New"/>
              </a:rPr>
              <a:t>		(</a:t>
            </a:r>
            <a:r>
              <a:rPr lang="en-US" altLang="zh-CN" sz="2800" kern="100" dirty="0">
                <a:latin typeface="Times New Roman"/>
                <a:ea typeface="微软雅黑"/>
                <a:cs typeface="Courier New"/>
              </a:rPr>
              <a:t>14)</a:t>
            </a:r>
            <a:r>
              <a:rPr lang="zh-CN" altLang="en-US" sz="2800" kern="100" dirty="0">
                <a:latin typeface="Times New Roman"/>
                <a:ea typeface="微软雅黑"/>
                <a:cs typeface="Courier New"/>
              </a:rPr>
              <a:t>纤歌凝而白云遏</a:t>
            </a:r>
          </a:p>
          <a:p>
            <a:pPr algn="just">
              <a:lnSpc>
                <a:spcPct val="150000"/>
              </a:lnSpc>
              <a:spcAft>
                <a:spcPts val="0"/>
              </a:spcAft>
            </a:pPr>
            <a:r>
              <a:rPr lang="en-US" altLang="zh-CN" sz="2800" kern="100" dirty="0">
                <a:latin typeface="Times New Roman"/>
                <a:ea typeface="微软雅黑"/>
                <a:cs typeface="Courier New"/>
              </a:rPr>
              <a:t>(15)</a:t>
            </a:r>
            <a:r>
              <a:rPr lang="zh-CN" altLang="en-US" sz="2800" kern="100" dirty="0">
                <a:latin typeface="Times New Roman"/>
                <a:ea typeface="微软雅黑"/>
                <a:cs typeface="Courier New"/>
              </a:rPr>
              <a:t>怀帝阍而不见</a:t>
            </a:r>
          </a:p>
        </p:txBody>
      </p:sp>
      <p:pic>
        <p:nvPicPr>
          <p:cNvPr id="5" name="Picture 2" descr="马非"/>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360" y="2287588"/>
            <a:ext cx="377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563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994485"/>
            <a:ext cx="11804355" cy="3539430"/>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smtClean="0">
                <a:latin typeface="Times New Roman"/>
                <a:ea typeface="微软雅黑" pitchFamily="34" charset="-122"/>
                <a:cs typeface="Times New Roman"/>
              </a:rPr>
              <a:t> </a:t>
            </a:r>
            <a:r>
              <a:rPr lang="en-US" altLang="zh-CN" sz="2800" kern="100" dirty="0" smtClean="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省略句：</a:t>
            </a:r>
            <a:r>
              <a:rPr lang="en-US" altLang="zh-CN" sz="2800" kern="100" dirty="0">
                <a:latin typeface="Times New Roman"/>
                <a:ea typeface="微软雅黑" pitchFamily="34" charset="-122"/>
                <a:cs typeface="Times New Roman"/>
              </a:rPr>
              <a:t>(1)</a:t>
            </a:r>
            <a:r>
              <a:rPr lang="zh-CN" altLang="en-US" sz="2800" kern="100" dirty="0">
                <a:latin typeface="Times New Roman"/>
                <a:ea typeface="微软雅黑" pitchFamily="34" charset="-122"/>
                <a:cs typeface="Times New Roman"/>
              </a:rPr>
              <a:t>物</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有</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华天</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有</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宝；</a:t>
            </a:r>
            <a:r>
              <a:rPr lang="en-US" altLang="zh-CN" sz="2800" kern="100" dirty="0">
                <a:latin typeface="Times New Roman"/>
                <a:ea typeface="微软雅黑" pitchFamily="34" charset="-122"/>
                <a:cs typeface="Times New Roman"/>
              </a:rPr>
              <a:t>(2)</a:t>
            </a:r>
            <a:r>
              <a:rPr lang="zh-CN" altLang="en-US" sz="2800" kern="100" dirty="0">
                <a:latin typeface="Times New Roman"/>
                <a:ea typeface="微软雅黑" pitchFamily="34" charset="-122"/>
                <a:cs typeface="Times New Roman"/>
              </a:rPr>
              <a:t>十旬休假，胜友如云</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聚集</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渔舟唱</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于</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晚，响穷彭蠡之滨　</a:t>
            </a:r>
            <a:r>
              <a:rPr lang="en-US" altLang="zh-CN" sz="2800" kern="100" dirty="0">
                <a:latin typeface="Times New Roman"/>
                <a:ea typeface="微软雅黑" pitchFamily="34" charset="-122"/>
                <a:cs typeface="Times New Roman"/>
              </a:rPr>
              <a:t>(4)(5)</a:t>
            </a:r>
            <a:r>
              <a:rPr lang="zh-CN" altLang="en-US" sz="2800" kern="100" dirty="0">
                <a:latin typeface="Times New Roman"/>
                <a:ea typeface="微软雅黑" pitchFamily="34" charset="-122"/>
                <a:cs typeface="Times New Roman"/>
              </a:rPr>
              <a:t>宾语前置：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何知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知何</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何惭</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即为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惭何</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　</a:t>
            </a:r>
            <a:r>
              <a:rPr lang="en-US" altLang="zh-CN" sz="2800" kern="100" dirty="0">
                <a:latin typeface="Times New Roman"/>
                <a:ea typeface="微软雅黑" pitchFamily="34" charset="-122"/>
                <a:cs typeface="Times New Roman"/>
              </a:rPr>
              <a:t>(6)(7)</a:t>
            </a:r>
            <a:r>
              <a:rPr lang="zh-CN" altLang="en-US" sz="2800" kern="100" dirty="0">
                <a:latin typeface="Times New Roman"/>
                <a:ea typeface="微软雅黑" pitchFamily="34" charset="-122"/>
                <a:cs typeface="Times New Roman"/>
              </a:rPr>
              <a:t>介宾短语后置　</a:t>
            </a:r>
            <a:r>
              <a:rPr lang="en-US" altLang="zh-CN" sz="2800" kern="100" dirty="0">
                <a:latin typeface="Times New Roman"/>
                <a:ea typeface="微软雅黑" pitchFamily="34" charset="-122"/>
                <a:cs typeface="Times New Roman"/>
              </a:rPr>
              <a:t>(8)</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(11)</a:t>
            </a:r>
            <a:r>
              <a:rPr lang="zh-CN" altLang="en-US" sz="2800" kern="100" dirty="0">
                <a:latin typeface="Times New Roman"/>
                <a:ea typeface="微软雅黑" pitchFamily="34" charset="-122"/>
                <a:cs typeface="Times New Roman"/>
              </a:rPr>
              <a:t>定语后置：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之</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为定语后置的标志　</a:t>
            </a:r>
            <a:r>
              <a:rPr lang="en-US" altLang="zh-CN" sz="2800" kern="100" dirty="0">
                <a:latin typeface="Times New Roman"/>
                <a:ea typeface="微软雅黑" pitchFamily="34" charset="-122"/>
                <a:cs typeface="Times New Roman"/>
              </a:rPr>
              <a:t>(12)</a:t>
            </a:r>
            <a:r>
              <a:rPr lang="zh-CN" altLang="en-US" sz="2800" kern="100" dirty="0">
                <a:latin typeface="Times New Roman"/>
                <a:ea typeface="微软雅黑" pitchFamily="34" charset="-122"/>
                <a:cs typeface="Times New Roman"/>
              </a:rPr>
              <a:t>判断句　</a:t>
            </a:r>
            <a:r>
              <a:rPr lang="en-US" altLang="zh-CN" sz="2800" kern="100" dirty="0">
                <a:latin typeface="Times New Roman"/>
                <a:ea typeface="微软雅黑" pitchFamily="34" charset="-122"/>
                <a:cs typeface="Times New Roman"/>
              </a:rPr>
              <a:t>(13)</a:t>
            </a:r>
            <a:r>
              <a:rPr lang="zh-CN" altLang="en-US" sz="2800" kern="100" dirty="0">
                <a:latin typeface="Times New Roman"/>
                <a:ea typeface="微软雅黑" pitchFamily="34" charset="-122"/>
                <a:cs typeface="Times New Roman"/>
              </a:rPr>
              <a:t>～</a:t>
            </a:r>
            <a:r>
              <a:rPr lang="en-US" altLang="zh-CN" sz="2800" kern="100" dirty="0">
                <a:latin typeface="Times New Roman"/>
                <a:ea typeface="微软雅黑" pitchFamily="34" charset="-122"/>
                <a:cs typeface="Times New Roman"/>
              </a:rPr>
              <a:t>(15)</a:t>
            </a:r>
            <a:r>
              <a:rPr lang="zh-CN" altLang="en-US" sz="2800" kern="100" dirty="0">
                <a:latin typeface="Times New Roman"/>
                <a:ea typeface="微软雅黑" pitchFamily="34" charset="-122"/>
                <a:cs typeface="Times New Roman"/>
              </a:rPr>
              <a:t>被动句：均为语意被动</a:t>
            </a:r>
            <a:endParaRPr lang="zh-CN" altLang="zh-CN" sz="28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652772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972845"/>
            <a:ext cx="1157176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．翻译句子</a:t>
            </a:r>
          </a:p>
          <a:p>
            <a:pPr algn="just">
              <a:lnSpc>
                <a:spcPct val="200000"/>
              </a:lnSpc>
              <a:spcAft>
                <a:spcPts val="0"/>
              </a:spcAft>
            </a:pPr>
            <a:r>
              <a:rPr lang="en-US" altLang="zh-CN" sz="2800" kern="100" dirty="0">
                <a:latin typeface="Times New Roman"/>
                <a:ea typeface="微软雅黑"/>
                <a:cs typeface="Courier New"/>
              </a:rPr>
              <a:t>(1)</a:t>
            </a:r>
            <a:r>
              <a:rPr lang="zh-CN" altLang="en-US" sz="2800" kern="100" dirty="0">
                <a:latin typeface="Times New Roman"/>
                <a:ea typeface="微软雅黑"/>
                <a:cs typeface="Courier New"/>
              </a:rPr>
              <a:t>物华天宝，龙光射牛斗之墟；人杰地灵，徐孺下陈蕃之榻。</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330200" y="2559735"/>
            <a:ext cx="10922000" cy="2547685"/>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物</a:t>
            </a:r>
            <a:r>
              <a:rPr lang="zh-CN" altLang="en-US" sz="2800" kern="100" dirty="0">
                <a:solidFill>
                  <a:schemeClr val="accent6">
                    <a:lumMod val="75000"/>
                  </a:schemeClr>
                </a:solidFill>
                <a:latin typeface="微软雅黑" pitchFamily="34" charset="-122"/>
                <a:ea typeface="微软雅黑" pitchFamily="34" charset="-122"/>
                <a:cs typeface="Courier New"/>
              </a:rPr>
              <a:t>的精华就是天的珍宝，宝剑的光气直射</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天上</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牛、斗二星所在的区域；人有俊杰是因为地有灵秀</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之气</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，徐孺子</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竟然能够</a:t>
            </a:r>
            <a:r>
              <a:rPr lang="en-US" altLang="zh-CN" sz="2800" kern="100" dirty="0">
                <a:solidFill>
                  <a:schemeClr val="accent6">
                    <a:lumMod val="75000"/>
                  </a:schemeClr>
                </a:solidFill>
                <a:latin typeface="微软雅黑" pitchFamily="34" charset="-122"/>
                <a:ea typeface="微软雅黑" pitchFamily="34" charset="-122"/>
                <a:cs typeface="Courier New"/>
              </a:rPr>
              <a:t>)</a:t>
            </a:r>
            <a:r>
              <a:rPr lang="zh-CN" altLang="en-US" sz="2800" kern="100" dirty="0">
                <a:solidFill>
                  <a:schemeClr val="accent6">
                    <a:lumMod val="75000"/>
                  </a:schemeClr>
                </a:solidFill>
                <a:latin typeface="微软雅黑" pitchFamily="34" charset="-122"/>
                <a:ea typeface="微软雅黑" pitchFamily="34" charset="-122"/>
                <a:cs typeface="Courier New"/>
              </a:rPr>
              <a:t>在太守陈蕃家中下榻</a:t>
            </a:r>
            <a:r>
              <a:rPr lang="zh-CN" altLang="en-US" sz="2800" kern="100" dirty="0" smtClean="0">
                <a:solidFill>
                  <a:schemeClr val="accent6">
                    <a:lumMod val="75000"/>
                  </a:schemeClr>
                </a:solidFill>
                <a:latin typeface="微软雅黑" pitchFamily="34" charset="-122"/>
                <a:ea typeface="微软雅黑" pitchFamily="34" charset="-122"/>
                <a:cs typeface="Courier New"/>
              </a:rPr>
              <a:t>。</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343602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820445"/>
            <a:ext cx="1157176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(2)</a:t>
            </a:r>
            <a:r>
              <a:rPr lang="zh-CN" altLang="en-US" sz="2800" kern="100" dirty="0">
                <a:latin typeface="Times New Roman"/>
                <a:ea typeface="微软雅黑"/>
                <a:cs typeface="Courier New"/>
              </a:rPr>
              <a:t>鹤汀凫渚，穷岛屿之萦回。</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p>
          <a:p>
            <a:pPr algn="just">
              <a:lnSpc>
                <a:spcPct val="200000"/>
              </a:lnSpc>
              <a:spcAft>
                <a:spcPts val="0"/>
              </a:spcAft>
            </a:pPr>
            <a:r>
              <a:rPr lang="en-US" altLang="zh-CN" sz="2800" kern="100" dirty="0" smtClean="0">
                <a:latin typeface="Times New Roman"/>
                <a:ea typeface="微软雅黑"/>
                <a:cs typeface="Courier New"/>
              </a:rPr>
              <a:t>(</a:t>
            </a:r>
            <a:r>
              <a:rPr lang="en-US" altLang="zh-CN" sz="2800" kern="100" dirty="0">
                <a:latin typeface="Times New Roman"/>
                <a:ea typeface="微软雅黑"/>
                <a:cs typeface="Courier New"/>
              </a:rPr>
              <a:t>3)</a:t>
            </a:r>
            <a:r>
              <a:rPr lang="zh-CN" altLang="en-US" sz="2800" kern="100" dirty="0">
                <a:latin typeface="Times New Roman"/>
                <a:ea typeface="微软雅黑"/>
                <a:cs typeface="Courier New"/>
              </a:rPr>
              <a:t>渔舟唱晚，响穷彭蠡之滨；雁阵惊寒，声断衡阳之浦。</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368300" y="1569135"/>
            <a:ext cx="10922000" cy="824136"/>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鹤</a:t>
            </a:r>
            <a:r>
              <a:rPr lang="zh-CN" altLang="en-US" sz="2800" kern="100" dirty="0">
                <a:solidFill>
                  <a:schemeClr val="accent6">
                    <a:lumMod val="75000"/>
                  </a:schemeClr>
                </a:solidFill>
                <a:latin typeface="微软雅黑" pitchFamily="34" charset="-122"/>
                <a:ea typeface="微软雅黑" pitchFamily="34" charset="-122"/>
                <a:cs typeface="Courier New"/>
              </a:rPr>
              <a:t>、野鸭止息的水边平地和小洲，极尽岛屿曲折回环的景致。</a:t>
            </a:r>
          </a:p>
        </p:txBody>
      </p:sp>
      <p:sp>
        <p:nvSpPr>
          <p:cNvPr id="6" name="矩形 5"/>
          <p:cNvSpPr/>
          <p:nvPr/>
        </p:nvSpPr>
        <p:spPr>
          <a:xfrm>
            <a:off x="330200" y="3194735"/>
            <a:ext cx="10922000" cy="1685911"/>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渔船</a:t>
            </a:r>
            <a:r>
              <a:rPr lang="zh-CN" altLang="en-US" sz="2800" kern="100" dirty="0">
                <a:solidFill>
                  <a:schemeClr val="accent6">
                    <a:lumMod val="75000"/>
                  </a:schemeClr>
                </a:solidFill>
                <a:latin typeface="微软雅黑" pitchFamily="34" charset="-122"/>
                <a:ea typeface="微软雅黑" pitchFamily="34" charset="-122"/>
                <a:cs typeface="Courier New"/>
              </a:rPr>
              <a:t>唱着歌傍晚回来，歌声响遍鄱阳湖畔；排成行列的大雁被寒气惊扰，鸣声到衡阳之浦而止。</a:t>
            </a:r>
          </a:p>
        </p:txBody>
      </p:sp>
    </p:spTree>
    <p:extLst>
      <p:ext uri="{BB962C8B-B14F-4D97-AF65-F5344CB8AC3E}">
        <p14:creationId xmlns:p14="http://schemas.microsoft.com/office/powerpoint/2010/main" val="376088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950" y="820445"/>
            <a:ext cx="1157176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Courier New"/>
              </a:rPr>
              <a:t>(4)</a:t>
            </a:r>
            <a:r>
              <a:rPr lang="zh-CN" altLang="en-US" sz="2800" kern="100" dirty="0">
                <a:latin typeface="Times New Roman"/>
                <a:ea typeface="微软雅黑"/>
                <a:cs typeface="Courier New"/>
              </a:rPr>
              <a:t>怀帝阍而不见，奉宣室以何年？</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a:p>
            <a:pPr algn="just">
              <a:lnSpc>
                <a:spcPct val="200000"/>
              </a:lnSpc>
              <a:spcAft>
                <a:spcPts val="0"/>
              </a:spcAft>
            </a:pPr>
            <a:r>
              <a:rPr lang="en-US" altLang="zh-CN" sz="2800" kern="100" dirty="0">
                <a:latin typeface="Times New Roman"/>
                <a:ea typeface="微软雅黑"/>
                <a:cs typeface="Courier New"/>
              </a:rPr>
              <a:t>(5)</a:t>
            </a:r>
            <a:r>
              <a:rPr lang="zh-CN" altLang="en-US" sz="2800" kern="100" dirty="0">
                <a:latin typeface="Times New Roman"/>
                <a:ea typeface="微软雅黑"/>
                <a:cs typeface="Courier New"/>
              </a:rPr>
              <a:t>屈贾谊于长沙，非无圣主；窜梁鸿于海曲，岂乏明时？</a:t>
            </a:r>
          </a:p>
          <a:p>
            <a:pPr algn="just">
              <a:lnSpc>
                <a:spcPct val="200000"/>
              </a:lnSpc>
              <a:spcAft>
                <a:spcPts val="0"/>
              </a:spcAft>
            </a:pPr>
            <a:r>
              <a:rPr lang="zh-CN" altLang="en-US" sz="2800" kern="100" dirty="0">
                <a:latin typeface="Times New Roman"/>
                <a:ea typeface="微软雅黑"/>
                <a:cs typeface="Courier New"/>
              </a:rPr>
              <a:t>译文</a:t>
            </a:r>
            <a:r>
              <a:rPr lang="zh-CN" altLang="en-US" sz="2800" kern="100" dirty="0" smtClean="0">
                <a:latin typeface="Times New Roman"/>
                <a:ea typeface="微软雅黑"/>
                <a:cs typeface="Courier New"/>
              </a:rPr>
              <a:t>：</a:t>
            </a:r>
            <a:r>
              <a:rPr lang="en-US" altLang="zh-CN" sz="2800" u="sng" kern="100" dirty="0" smtClean="0">
                <a:latin typeface="Times New Roman"/>
                <a:ea typeface="微软雅黑"/>
                <a:cs typeface="Courier New"/>
              </a:rPr>
              <a:t>																			</a:t>
            </a:r>
            <a:r>
              <a:rPr lang="zh-CN" altLang="en-US" sz="2800" kern="100" dirty="0">
                <a:latin typeface="Times New Roman"/>
                <a:ea typeface="微软雅黑"/>
                <a:cs typeface="Courier New"/>
              </a:rPr>
              <a:t>　</a:t>
            </a:r>
          </a:p>
        </p:txBody>
      </p:sp>
      <p:sp>
        <p:nvSpPr>
          <p:cNvPr id="4" name="矩形 3"/>
          <p:cNvSpPr/>
          <p:nvPr/>
        </p:nvSpPr>
        <p:spPr>
          <a:xfrm>
            <a:off x="368300" y="3232835"/>
            <a:ext cx="10922000" cy="1681229"/>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使</a:t>
            </a:r>
            <a:r>
              <a:rPr lang="zh-CN" altLang="en-US" sz="2800" kern="100" dirty="0">
                <a:solidFill>
                  <a:schemeClr val="accent6">
                    <a:lumMod val="75000"/>
                  </a:schemeClr>
                </a:solidFill>
                <a:latin typeface="微软雅黑" pitchFamily="34" charset="-122"/>
                <a:ea typeface="微软雅黑" pitchFamily="34" charset="-122"/>
                <a:cs typeface="Courier New"/>
              </a:rPr>
              <a:t>贾谊遭受委屈，贬到长沙，并非没有圣贤的君主；使梁鸿逃到海边，难道不是在政治昌明的时代吗？</a:t>
            </a:r>
          </a:p>
        </p:txBody>
      </p:sp>
      <p:sp>
        <p:nvSpPr>
          <p:cNvPr id="5" name="矩形 4"/>
          <p:cNvSpPr/>
          <p:nvPr/>
        </p:nvSpPr>
        <p:spPr>
          <a:xfrm>
            <a:off x="368300" y="1569135"/>
            <a:ext cx="10922000" cy="824136"/>
          </a:xfrm>
          <a:prstGeom prst="rect">
            <a:avLst/>
          </a:prstGeom>
        </p:spPr>
        <p:txBody>
          <a:bodyPr wrap="square">
            <a:spAutoFit/>
          </a:bodyPr>
          <a:lstStyle/>
          <a:p>
            <a:pPr>
              <a:lnSpc>
                <a:spcPct val="200000"/>
              </a:lnSpc>
            </a:pPr>
            <a:r>
              <a:rPr lang="zh-CN" altLang="en-US" sz="2800" kern="100" dirty="0" smtClean="0">
                <a:solidFill>
                  <a:schemeClr val="accent6">
                    <a:lumMod val="75000"/>
                  </a:schemeClr>
                </a:solidFill>
                <a:latin typeface="微软雅黑" pitchFamily="34" charset="-122"/>
                <a:ea typeface="微软雅黑" pitchFamily="34" charset="-122"/>
                <a:cs typeface="Courier New"/>
              </a:rPr>
              <a:t>          思念</a:t>
            </a:r>
            <a:r>
              <a:rPr lang="zh-CN" altLang="en-US" sz="2800" kern="100" dirty="0">
                <a:solidFill>
                  <a:schemeClr val="accent6">
                    <a:lumMod val="75000"/>
                  </a:schemeClr>
                </a:solidFill>
                <a:latin typeface="微软雅黑" pitchFamily="34" charset="-122"/>
                <a:ea typeface="微软雅黑" pitchFamily="34" charset="-122"/>
                <a:cs typeface="Courier New"/>
              </a:rPr>
              <a:t>皇宫却看不见，等待在宣室召见又是何年？</a:t>
            </a:r>
          </a:p>
        </p:txBody>
      </p:sp>
    </p:spTree>
    <p:extLst>
      <p:ext uri="{BB962C8B-B14F-4D97-AF65-F5344CB8AC3E}">
        <p14:creationId xmlns:p14="http://schemas.microsoft.com/office/powerpoint/2010/main" val="3387072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404" y="372774"/>
            <a:ext cx="11804355" cy="5655394"/>
          </a:xfrm>
          <a:prstGeom prst="rect">
            <a:avLst/>
          </a:prstGeom>
          <a:noFill/>
        </p:spPr>
        <p:txBody>
          <a:bodyPr wrap="square" rtlCol="0">
            <a:spAutoFit/>
          </a:bodyPr>
          <a:lstStyle/>
          <a:p>
            <a:pPr algn="just">
              <a:lnSpc>
                <a:spcPct val="15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150000"/>
              </a:lnSpc>
              <a:spcAft>
                <a:spcPts val="0"/>
              </a:spcAft>
            </a:pPr>
            <a:r>
              <a:rPr lang="en-US" altLang="zh-CN" sz="2700" kern="100" dirty="0">
                <a:solidFill>
                  <a:schemeClr val="tx1">
                    <a:lumMod val="75000"/>
                    <a:lumOff val="25000"/>
                  </a:schemeClr>
                </a:solidFill>
                <a:latin typeface="Times New Roman"/>
                <a:ea typeface="微软雅黑" pitchFamily="34" charset="-122"/>
                <a:cs typeface="Courier New"/>
              </a:rPr>
              <a:t>1</a:t>
            </a:r>
            <a:r>
              <a:rPr lang="zh-CN" altLang="en-US" sz="2700" kern="100" dirty="0">
                <a:solidFill>
                  <a:schemeClr val="tx1">
                    <a:lumMod val="75000"/>
                    <a:lumOff val="25000"/>
                  </a:schemeClr>
                </a:solidFill>
                <a:latin typeface="Times New Roman"/>
                <a:ea typeface="微软雅黑" pitchFamily="34" charset="-122"/>
                <a:cs typeface="Courier New"/>
              </a:rPr>
              <a:t>．本文是从哪些角度描写滕王阁景色的？</a:t>
            </a:r>
          </a:p>
          <a:p>
            <a:pPr algn="just">
              <a:lnSpc>
                <a:spcPct val="15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en-US" altLang="zh-CN" sz="2700" kern="100" dirty="0">
                <a:latin typeface="Times New Roman"/>
                <a:ea typeface="微软雅黑" pitchFamily="34" charset="-122"/>
                <a:cs typeface="Times New Roman"/>
              </a:rPr>
              <a:t>(1)</a:t>
            </a:r>
            <a:r>
              <a:rPr lang="zh-CN" altLang="en-US" sz="2700" kern="100" dirty="0">
                <a:latin typeface="Times New Roman"/>
                <a:ea typeface="微软雅黑" pitchFamily="34" charset="-122"/>
                <a:cs typeface="Times New Roman"/>
              </a:rPr>
              <a:t>色彩的变幻。</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紫电</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耸翠</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流丹</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青雀</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黄龙</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无不色彩缤纷，摇曳生辉，尤其</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潦水尽而寒潭清，烟光凝而暮山紫</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二句，不囿于静止画面色彩，着力表现水光山色之变化，上句朴素淡雅，下句设色凝重，被前人誉为</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写尽九月之景</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a:t>
            </a:r>
          </a:p>
          <a:p>
            <a:pPr algn="just">
              <a:lnSpc>
                <a:spcPct val="150000"/>
              </a:lnSpc>
              <a:spcAft>
                <a:spcPts val="0"/>
              </a:spcAft>
            </a:pPr>
            <a:r>
              <a:rPr lang="en-US" altLang="zh-CN" sz="2700" kern="100" dirty="0">
                <a:latin typeface="Times New Roman"/>
                <a:ea typeface="微软雅黑" pitchFamily="34" charset="-122"/>
                <a:cs typeface="Times New Roman"/>
              </a:rPr>
              <a:t>(2)</a:t>
            </a:r>
            <a:r>
              <a:rPr lang="zh-CN" altLang="en-US" sz="2700" kern="100" dirty="0">
                <a:latin typeface="Times New Roman"/>
                <a:ea typeface="微软雅黑" pitchFamily="34" charset="-122"/>
                <a:cs typeface="Times New Roman"/>
              </a:rPr>
              <a:t>远近的变化。</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鹤汀凫渚</a:t>
            </a:r>
            <a:r>
              <a:rPr lang="en-US" altLang="zh-CN" sz="2700" kern="100" dirty="0">
                <a:latin typeface="+mj-ea"/>
                <a:ea typeface="+mj-ea"/>
                <a:cs typeface="Times New Roman"/>
              </a:rPr>
              <a:t>……</a:t>
            </a:r>
            <a:r>
              <a:rPr lang="en-US" altLang="zh-CN"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四句写阁四周景物，是近景；</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山原旷其盈视</a:t>
            </a:r>
            <a:r>
              <a:rPr lang="en-US" altLang="zh-CN" sz="2700" kern="100" dirty="0">
                <a:latin typeface="+mj-ea"/>
                <a:ea typeface="+mj-ea"/>
                <a:cs typeface="Times New Roman"/>
              </a:rPr>
              <a:t>……</a:t>
            </a:r>
            <a:r>
              <a:rPr lang="en-US" altLang="zh-CN"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二句写山峦、平原和河流、湖泽，是中景；</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云销雨霁</a:t>
            </a:r>
            <a:r>
              <a:rPr lang="en-US" altLang="zh-CN" sz="2700" kern="100" dirty="0">
                <a:latin typeface="+mj-ea"/>
                <a:ea typeface="+mj-ea"/>
                <a:cs typeface="Times New Roman"/>
              </a:rPr>
              <a:t>……</a:t>
            </a:r>
            <a:r>
              <a:rPr lang="en-US" altLang="zh-CN"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以下则是水势浩渺的远景。</a:t>
            </a: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404" y="372774"/>
            <a:ext cx="11804355"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Times New Roman"/>
              </a:rPr>
              <a:t>(3)</a:t>
            </a:r>
            <a:r>
              <a:rPr lang="zh-CN" altLang="en-US" sz="2800" kern="100" dirty="0">
                <a:latin typeface="Times New Roman"/>
                <a:ea typeface="微软雅黑" pitchFamily="34" charset="-122"/>
                <a:cs typeface="Times New Roman"/>
              </a:rPr>
              <a:t>上下浑成。</a:t>
            </a:r>
            <a:r>
              <a:rPr lang="zh-CN" altLang="en-US" sz="2800" kern="100" dirty="0">
                <a:latin typeface="宋体" pitchFamily="2" charset="-122"/>
                <a:ea typeface="宋体" pitchFamily="2" charset="-122"/>
                <a:cs typeface="Times New Roman"/>
              </a:rPr>
              <a:t>“</a:t>
            </a:r>
            <a:r>
              <a:rPr lang="zh-CN" altLang="en-US" sz="2800" kern="100" dirty="0" smtClean="0">
                <a:latin typeface="Times New Roman"/>
                <a:ea typeface="微软雅黑" pitchFamily="34" charset="-122"/>
                <a:cs typeface="Times New Roman"/>
              </a:rPr>
              <a:t>层峦耸翠</a:t>
            </a:r>
            <a:r>
              <a:rPr lang="en-US" altLang="zh-CN" sz="2800" kern="100" dirty="0" smtClean="0">
                <a:latin typeface="+mj-ea"/>
                <a:ea typeface="+mj-ea"/>
                <a:cs typeface="Segoe UI" pitchFamily="34" charset="0"/>
              </a:rPr>
              <a:t>……</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四句，借视角变化，使上下相映成趣，而</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落霞与孤鹜齐飞，秋水共长天一色</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更是写景名句，水天相接，浑然天成，构成一幅色彩明丽的美妙图画。</a:t>
            </a:r>
          </a:p>
          <a:p>
            <a:pPr algn="just">
              <a:lnSpc>
                <a:spcPct val="200000"/>
              </a:lnSpc>
              <a:spcAft>
                <a:spcPts val="0"/>
              </a:spcAft>
            </a:pPr>
            <a:r>
              <a:rPr lang="en-US" altLang="zh-CN" sz="2800" kern="100" dirty="0">
                <a:latin typeface="Times New Roman"/>
                <a:ea typeface="微软雅黑" pitchFamily="34" charset="-122"/>
                <a:cs typeface="Times New Roman"/>
              </a:rPr>
              <a:t>(4)</a:t>
            </a:r>
            <a:r>
              <a:rPr lang="zh-CN" altLang="en-US" sz="2800" kern="100" dirty="0">
                <a:latin typeface="Times New Roman"/>
                <a:ea typeface="微软雅黑" pitchFamily="34" charset="-122"/>
                <a:cs typeface="Times New Roman"/>
              </a:rPr>
              <a:t>虚实相衬。</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渔舟唱晚</a:t>
            </a:r>
            <a:r>
              <a:rPr lang="en-US" altLang="zh-CN" sz="2800" kern="100" dirty="0">
                <a:latin typeface="+mj-ea"/>
                <a:ea typeface="+mj-ea"/>
                <a:cs typeface="Segoe UI" pitchFamily="34" charset="0"/>
              </a:rPr>
              <a:t>……</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四句，凭借听觉联想，用虚实结合的手法表现远方的景观，使读者眼界开阔，视通万里。实写虚写，相互协调，相互映衬。</a:t>
            </a:r>
          </a:p>
        </p:txBody>
      </p:sp>
    </p:spTree>
    <p:extLst>
      <p:ext uri="{BB962C8B-B14F-4D97-AF65-F5344CB8AC3E}">
        <p14:creationId xmlns:p14="http://schemas.microsoft.com/office/powerpoint/2010/main" val="22143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90199"/>
            <a:ext cx="11403596" cy="738664"/>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．如何理解作者在文中流露的思想感情？</a:t>
            </a:r>
            <a:endParaRPr lang="zh-CN" altLang="zh-CN" sz="28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86501" y="824880"/>
            <a:ext cx="11546640"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Courier New"/>
              </a:rPr>
              <a:t>(1)</a:t>
            </a:r>
            <a:r>
              <a:rPr lang="zh-CN" altLang="en-US" sz="2800" kern="100" dirty="0">
                <a:latin typeface="Times New Roman"/>
                <a:ea typeface="微软雅黑" pitchFamily="34" charset="-122"/>
                <a:cs typeface="Courier New"/>
              </a:rPr>
              <a:t>作者在着意铺叙美景之后，以腾挪跌宕的笔势，由逸游的豪兴，陡然引出自己仕途坎坷的感慨，表明了报国无门却壮志不坠的执着态度。</a:t>
            </a:r>
          </a:p>
          <a:p>
            <a:pPr algn="just">
              <a:lnSpc>
                <a:spcPct val="150000"/>
              </a:lnSpc>
              <a:spcAft>
                <a:spcPts val="0"/>
              </a:spcAft>
            </a:pPr>
            <a:r>
              <a:rPr lang="en-US" altLang="zh-CN" sz="2800" kern="100" dirty="0">
                <a:latin typeface="Times New Roman"/>
                <a:ea typeface="微软雅黑" pitchFamily="34" charset="-122"/>
                <a:cs typeface="Courier New"/>
              </a:rPr>
              <a:t>(2)</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望长安于日下</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四句抒写了远离京城，失意流落之情。</a:t>
            </a:r>
          </a:p>
          <a:p>
            <a:pPr algn="just">
              <a:lnSpc>
                <a:spcPct val="150000"/>
              </a:lnSpc>
              <a:spcAft>
                <a:spcPts val="0"/>
              </a:spcAft>
            </a:pPr>
            <a:r>
              <a:rPr lang="en-US" altLang="zh-CN" sz="2800" kern="100" dirty="0">
                <a:latin typeface="Times New Roman"/>
                <a:ea typeface="微软雅黑" pitchFamily="34" charset="-122"/>
                <a:cs typeface="Courier New"/>
              </a:rPr>
              <a:t>(3)</a:t>
            </a:r>
            <a:r>
              <a:rPr lang="zh-CN" altLang="en-US" sz="2800" kern="100" dirty="0">
                <a:latin typeface="Times New Roman"/>
                <a:ea typeface="微软雅黑" pitchFamily="34" charset="-122"/>
                <a:cs typeface="Courier New"/>
              </a:rPr>
              <a:t>从关山难越，念及英雄失路，连用冯唐、李广、贾谊、梁鸿四人的典故，借怀才不遇的人物表达自己有志难伸的悲愤。</a:t>
            </a:r>
          </a:p>
          <a:p>
            <a:pPr algn="just">
              <a:lnSpc>
                <a:spcPct val="150000"/>
              </a:lnSpc>
              <a:spcAft>
                <a:spcPts val="0"/>
              </a:spcAft>
            </a:pPr>
            <a:r>
              <a:rPr lang="en-US" altLang="zh-CN" sz="2800" kern="100" dirty="0">
                <a:latin typeface="Times New Roman"/>
                <a:ea typeface="微软雅黑" pitchFamily="34" charset="-122"/>
                <a:cs typeface="Courier New"/>
              </a:rPr>
              <a:t>(4)</a:t>
            </a:r>
            <a:r>
              <a:rPr lang="en-US" altLang="zh-CN"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老当益壮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几句，勉励同仁不要因年华易逝和处境困顿而自暴自弃，为全篇警策。</a:t>
            </a: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768" y="608980"/>
            <a:ext cx="11662106"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pitchFamily="34" charset="-122"/>
                <a:cs typeface="Courier New"/>
              </a:rPr>
              <a:t>(5)</a:t>
            </a:r>
            <a:r>
              <a:rPr lang="zh-CN" altLang="en-US" sz="2800" kern="100" dirty="0">
                <a:latin typeface="Times New Roman"/>
                <a:ea typeface="微软雅黑" pitchFamily="34" charset="-122"/>
                <a:cs typeface="Courier New"/>
              </a:rPr>
              <a:t>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大鹏</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作比，表明凌云之志，又用</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失之东隅，收之桑榆</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的成句，表明自己信心未泯。</a:t>
            </a:r>
          </a:p>
          <a:p>
            <a:pPr algn="just">
              <a:lnSpc>
                <a:spcPct val="200000"/>
              </a:lnSpc>
              <a:spcAft>
                <a:spcPts val="0"/>
              </a:spcAft>
            </a:pPr>
            <a:r>
              <a:rPr lang="en-US" altLang="zh-CN" sz="2800" kern="100" dirty="0">
                <a:latin typeface="Times New Roman"/>
                <a:ea typeface="微软雅黑" pitchFamily="34" charset="-122"/>
                <a:cs typeface="Courier New"/>
              </a:rPr>
              <a:t>(6)</a:t>
            </a:r>
            <a:r>
              <a:rPr lang="zh-CN" altLang="en-US" sz="2800" kern="100" dirty="0">
                <a:latin typeface="Times New Roman"/>
                <a:ea typeface="微软雅黑" pitchFamily="34" charset="-122"/>
                <a:cs typeface="Courier New"/>
              </a:rPr>
              <a:t>反用</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贪泉</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涸辙</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、阮籍之典，说明处困顿而情操不移、逆境中壮志弥坚。</a:t>
            </a:r>
          </a:p>
          <a:p>
            <a:pPr algn="just">
              <a:lnSpc>
                <a:spcPct val="200000"/>
              </a:lnSpc>
              <a:spcAft>
                <a:spcPts val="0"/>
              </a:spcAft>
            </a:pPr>
            <a:r>
              <a:rPr lang="zh-CN" altLang="en-US" sz="2800" kern="100" dirty="0">
                <a:latin typeface="Times New Roman"/>
                <a:ea typeface="微软雅黑" pitchFamily="34" charset="-122"/>
                <a:cs typeface="Courier New"/>
              </a:rPr>
              <a:t>作者就是如此展示了其抑扬升沉的情感发展轨迹，披露了交织于内心的希望与失望、追求与痛苦、奋进与失意的复杂情感。</a:t>
            </a:r>
          </a:p>
        </p:txBody>
      </p:sp>
    </p:spTree>
    <p:extLst>
      <p:ext uri="{BB962C8B-B14F-4D97-AF65-F5344CB8AC3E}">
        <p14:creationId xmlns:p14="http://schemas.microsoft.com/office/powerpoint/2010/main" val="403819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6656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3997086" y="699170"/>
            <a:ext cx="4194413" cy="819455"/>
          </a:xfrm>
          <a:prstGeom prst="rect">
            <a:avLst/>
          </a:prstGeom>
        </p:spPr>
        <p:txBody>
          <a:bodyPr wrap="square">
            <a:spAutoFit/>
          </a:bodyPr>
          <a:lstStyle/>
          <a:p>
            <a:pPr algn="ctr">
              <a:lnSpc>
                <a:spcPct val="150000"/>
              </a:lnSpc>
            </a:pPr>
            <a:r>
              <a:rPr lang="zh-CN" altLang="zh-CN" sz="3500" b="1" kern="100" dirty="0">
                <a:solidFill>
                  <a:srgbClr val="00B050"/>
                </a:solidFill>
                <a:latin typeface="微软雅黑" pitchFamily="34" charset="-122"/>
                <a:ea typeface="微软雅黑" pitchFamily="34" charset="-122"/>
                <a:cs typeface="Times New Roman"/>
              </a:rPr>
              <a:t>只要有一柄斧头</a:t>
            </a:r>
          </a:p>
        </p:txBody>
      </p:sp>
      <p:sp>
        <p:nvSpPr>
          <p:cNvPr id="5" name="矩形 4"/>
          <p:cNvSpPr/>
          <p:nvPr/>
        </p:nvSpPr>
        <p:spPr>
          <a:xfrm>
            <a:off x="18430" y="1490671"/>
            <a:ext cx="12146669" cy="4893647"/>
          </a:xfrm>
          <a:prstGeom prst="rect">
            <a:avLst/>
          </a:prstGeom>
        </p:spPr>
        <p:txBody>
          <a:bodyPr wrap="square">
            <a:spAutoFit/>
          </a:bodyPr>
          <a:lstStyle/>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山</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里住着一位以砍柴为生的樵夫，在他不断地辛苦建造下，终于完成了一间可以遮风挡雨的房子。有一天，他挑了砍好的木柴到城里交货，当他黄昏回家时，却发现他的房子起火燃烧了。</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左邻右舍</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都前来帮忙救火，但是因为傍晚的风势过于强大，所以还是没有办法将火扑灭，一群人只能静待一旁，眼睁睁地看着炽烈的火焰吞噬了整栋木屋。当大火终于灭了的时候，只见这位樵夫手里拿着一根棍子，跑进倒塌的屋里不断地翻找着。围观的邻人以为他在翻找着藏在屋里的珍贵宝物，所以也都好奇地在一旁注视着他的举动。过了半晌，樵夫终于兴奋地叫着：</a:t>
            </a:r>
            <a:r>
              <a:rPr lang="zh-CN" altLang="en-US" sz="2400" dirty="0">
                <a:latin typeface="+mn-ea"/>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我找到了！我找到了！</a:t>
            </a:r>
            <a:r>
              <a:rPr lang="zh-CN" altLang="en-US" sz="2400" dirty="0">
                <a:latin typeface="+mn-ea"/>
              </a:rPr>
              <a:t>”</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128299"/>
            <a:ext cx="11804355" cy="1384995"/>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．如何理解</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老当益壮，宁移白首之心？穷且益坚，不坠青云之志</a:t>
            </a:r>
            <a:r>
              <a:rPr lang="zh-CN" altLang="en-US" sz="28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这两句话的思想意义？</a:t>
            </a:r>
            <a:endParaRPr lang="zh-CN" altLang="zh-CN" sz="2800" kern="100" dirty="0">
              <a:solidFill>
                <a:schemeClr val="tx1">
                  <a:lumMod val="75000"/>
                  <a:lumOff val="25000"/>
                </a:schemeClr>
              </a:solidFill>
              <a:latin typeface="宋体"/>
              <a:ea typeface="微软雅黑" pitchFamily="34" charset="-122"/>
              <a:cs typeface="Courier New"/>
            </a:endParaRPr>
          </a:p>
        </p:txBody>
      </p:sp>
      <p:sp>
        <p:nvSpPr>
          <p:cNvPr id="5" name="TextBox 4"/>
          <p:cNvSpPr txBox="1"/>
          <p:nvPr/>
        </p:nvSpPr>
        <p:spPr>
          <a:xfrm>
            <a:off x="159358" y="1548780"/>
            <a:ext cx="11778727" cy="4540282"/>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两句话是全文最富有思想意义的警语，其大意是老了应当更有壮志，哪能在白发苍苍的老年改变心志？境遇艰难反而意志越发坚定，决不放弃自己远大崇高的志向。古往今来，有多少有志之士，面对一切艰难险阻，总能执着地追求自己的理想，即使在郁郁不得志的逆境当中也不消沉放弃。</a:t>
            </a:r>
          </a:p>
          <a:p>
            <a:pPr algn="just">
              <a:lnSpc>
                <a:spcPct val="150000"/>
              </a:lnSpc>
              <a:spcAft>
                <a:spcPts val="0"/>
              </a:spcAft>
            </a:pPr>
            <a:r>
              <a:rPr lang="zh-CN" altLang="en-US" sz="2800" kern="100" dirty="0">
                <a:latin typeface="Times New Roman"/>
                <a:ea typeface="微软雅黑" pitchFamily="34" charset="-122"/>
                <a:cs typeface="Courier New"/>
              </a:rPr>
              <a:t>王勃化用名句警示人们，同时也是在警示自己不要因年华易逝和处境困顿而自暴自弃。</a:t>
            </a:r>
          </a:p>
        </p:txBody>
      </p:sp>
    </p:spTree>
    <p:extLst>
      <p:ext uri="{BB962C8B-B14F-4D97-AF65-F5344CB8AC3E}">
        <p14:creationId xmlns:p14="http://schemas.microsoft.com/office/powerpoint/2010/main" val="7421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04" y="128299"/>
            <a:ext cx="11804355" cy="3247620"/>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4</a:t>
            </a:r>
            <a:r>
              <a:rPr lang="zh-CN" altLang="en-US" sz="2800" kern="100" dirty="0">
                <a:solidFill>
                  <a:schemeClr val="tx1">
                    <a:lumMod val="75000"/>
                    <a:lumOff val="25000"/>
                  </a:schemeClr>
                </a:solidFill>
                <a:latin typeface="Times New Roman"/>
                <a:ea typeface="微软雅黑" pitchFamily="34" charset="-122"/>
                <a:cs typeface="Courier New"/>
              </a:rPr>
              <a:t>．本文在写景时，给我们留下了一系列精美的语句。你认为下面有关景物描写的句子，好在哪里？试分析。</a:t>
            </a:r>
          </a:p>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潦水尽而寒潭清，烟光凝而暮山紫。</a:t>
            </a:r>
          </a:p>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层峦耸翠，上出重霄；飞阁流丹，下临无地。</a:t>
            </a:r>
          </a:p>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落霞与孤鹜齐飞，秋水共长天一色。</a:t>
            </a:r>
          </a:p>
        </p:txBody>
      </p:sp>
      <p:sp>
        <p:nvSpPr>
          <p:cNvPr id="5" name="TextBox 4"/>
          <p:cNvSpPr txBox="1"/>
          <p:nvPr/>
        </p:nvSpPr>
        <p:spPr>
          <a:xfrm>
            <a:off x="159358" y="3466480"/>
            <a:ext cx="11778727" cy="203132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Courier New"/>
              </a:rPr>
              <a:t>(1)</a:t>
            </a:r>
            <a:r>
              <a:rPr lang="zh-CN" altLang="en-US" sz="2800" kern="100" dirty="0">
                <a:latin typeface="Times New Roman"/>
                <a:ea typeface="微软雅黑" pitchFamily="34" charset="-122"/>
                <a:cs typeface="Courier New"/>
              </a:rPr>
              <a:t>此句被前人誉为</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写尽九月之景</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。这句写出了色彩变化之美。寒潭因积水退尽而一片清明，傍晚的山峦因暮霭笼罩而呈紫色。上句朴素淡雅，下句设色浓重，在色彩的浓淡对比中，突出秋日景物的特征。</a:t>
            </a:r>
          </a:p>
        </p:txBody>
      </p:sp>
    </p:spTree>
    <p:extLst>
      <p:ext uri="{BB962C8B-B14F-4D97-AF65-F5344CB8AC3E}">
        <p14:creationId xmlns:p14="http://schemas.microsoft.com/office/powerpoint/2010/main" val="3138954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901" y="202580"/>
            <a:ext cx="11546640"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微软雅黑" pitchFamily="34" charset="-122"/>
                <a:cs typeface="Courier New"/>
              </a:rPr>
              <a:t>(2)</a:t>
            </a:r>
            <a:r>
              <a:rPr lang="zh-CN" altLang="en-US" sz="2800" kern="100" dirty="0">
                <a:latin typeface="Times New Roman"/>
                <a:ea typeface="微软雅黑" pitchFamily="34" charset="-122"/>
                <a:cs typeface="Courier New"/>
              </a:rPr>
              <a:t>运用夸张突出楼之高，水之深。</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翠</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突出了层峦颜色鲜艳悦目。</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飞</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字化静为动，描绘出阁道如鸟之欲飞。</a:t>
            </a:r>
          </a:p>
          <a:p>
            <a:pPr algn="just">
              <a:lnSpc>
                <a:spcPct val="150000"/>
              </a:lnSpc>
              <a:spcAft>
                <a:spcPts val="0"/>
              </a:spcAft>
            </a:pPr>
            <a:r>
              <a:rPr lang="en-US" altLang="zh-CN" sz="2800" kern="100" dirty="0">
                <a:latin typeface="Times New Roman"/>
                <a:ea typeface="微软雅黑" pitchFamily="34" charset="-122"/>
                <a:cs typeface="Courier New"/>
              </a:rPr>
              <a:t>(3)</a:t>
            </a:r>
            <a:r>
              <a:rPr lang="zh-CN" altLang="en-US" sz="2800" kern="100" dirty="0">
                <a:latin typeface="Times New Roman"/>
                <a:ea typeface="微软雅黑" pitchFamily="34" charset="-122"/>
                <a:cs typeface="Courier New"/>
              </a:rPr>
              <a:t>这一句素称千古绝唱。青天碧水，天水相接，上下浑然一色：彩霞自上而下，孤鹜自下而上，相映增辉，构成一幅色彩明丽而又上下浑成的绝妙好图。这两句在句式上不但上下句相对，而且在一句中自成对偶，如</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落霞</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对</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孤鹜</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秋水</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对</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长天</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，这是王勃骈文的一大特点。这里运用对偶、白描的写法，从动态、色彩、空间等多角度描写，就像在读者眼前展现了一幅彩色图画：背景是晚霞，时间在傍晚，有动态的落霞和孤鹜，有静态的秋水和长天。</a:t>
            </a:r>
          </a:p>
        </p:txBody>
      </p:sp>
      <p:grpSp>
        <p:nvGrpSpPr>
          <p:cNvPr id="3" name="组合 2"/>
          <p:cNvGrpSpPr/>
          <p:nvPr/>
        </p:nvGrpSpPr>
        <p:grpSpPr>
          <a:xfrm rot="5400000">
            <a:off x="11465834" y="56996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4712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719647"/>
            <a:ext cx="11856532" cy="5596404"/>
          </a:xfrm>
          <a:prstGeom prst="rect">
            <a:avLst/>
          </a:prstGeom>
          <a:noFill/>
        </p:spPr>
        <p:txBody>
          <a:bodyPr wrap="square" rtlCol="0">
            <a:spAutoFit/>
          </a:bodyPr>
          <a:lstStyle/>
          <a:p>
            <a:pPr>
              <a:lnSpc>
                <a:spcPts val="264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gn="ctr">
              <a:lnSpc>
                <a:spcPct val="150000"/>
              </a:lnSpc>
              <a:spcAft>
                <a:spcPts val="0"/>
              </a:spcAft>
            </a:pPr>
            <a:r>
              <a:rPr lang="zh-CN" altLang="en-US" sz="3000" b="1" kern="100" dirty="0">
                <a:solidFill>
                  <a:srgbClr val="00B050"/>
                </a:solidFill>
                <a:latin typeface="Times New Roman"/>
                <a:ea typeface="微软雅黑" pitchFamily="34" charset="-122"/>
                <a:cs typeface="Courier New"/>
              </a:rPr>
              <a:t>流泪的</a:t>
            </a:r>
            <a:r>
              <a:rPr lang="zh-CN" altLang="en-US" sz="3000" b="1" kern="100" dirty="0" smtClean="0">
                <a:solidFill>
                  <a:srgbClr val="00B050"/>
                </a:solidFill>
                <a:latin typeface="Times New Roman"/>
                <a:ea typeface="微软雅黑" pitchFamily="34" charset="-122"/>
                <a:cs typeface="Courier New"/>
              </a:rPr>
              <a:t>滕王阁</a:t>
            </a:r>
            <a:endParaRPr lang="en-US" altLang="zh-CN" sz="3000" b="1" kern="100" dirty="0" smtClean="0">
              <a:solidFill>
                <a:srgbClr val="00B050"/>
              </a:solidFill>
              <a:latin typeface="Times New Roman"/>
              <a:ea typeface="微软雅黑" pitchFamily="34" charset="-122"/>
              <a:cs typeface="Courier New"/>
            </a:endParaRPr>
          </a:p>
          <a:p>
            <a:pPr algn="ctr">
              <a:lnSpc>
                <a:spcPct val="150000"/>
              </a:lnSpc>
              <a:spcAft>
                <a:spcPts val="0"/>
              </a:spcAft>
            </a:pPr>
            <a:r>
              <a:rPr lang="zh-CN" altLang="en-US" sz="2600" kern="100" dirty="0">
                <a:latin typeface="Times New Roman"/>
                <a:ea typeface="微软雅黑" pitchFamily="34" charset="-122"/>
                <a:cs typeface="Courier New"/>
              </a:rPr>
              <a:t>潘碧秀</a:t>
            </a:r>
          </a:p>
          <a:p>
            <a:pPr algn="just">
              <a:lnSpc>
                <a:spcPct val="150000"/>
              </a:lnSpc>
              <a:spcAft>
                <a:spcPts val="0"/>
              </a:spcAft>
            </a:pPr>
            <a:r>
              <a:rPr lang="zh-CN" altLang="en-US" sz="2400" kern="100" dirty="0" smtClean="0">
                <a:latin typeface="Times New Roman"/>
                <a:ea typeface="微软雅黑" pitchFamily="34" charset="-122"/>
                <a:cs typeface="Courier New"/>
              </a:rPr>
              <a:t>          </a:t>
            </a:r>
            <a:r>
              <a:rPr lang="zh-CN" altLang="en-US" sz="2800" kern="100" dirty="0" smtClean="0">
                <a:latin typeface="Times New Roman"/>
                <a:ea typeface="微软雅黑" pitchFamily="34" charset="-122"/>
                <a:cs typeface="Courier New"/>
              </a:rPr>
              <a:t>江畔</a:t>
            </a:r>
            <a:r>
              <a:rPr lang="zh-CN" altLang="en-US" sz="2800" kern="100" dirty="0">
                <a:latin typeface="Times New Roman"/>
                <a:ea typeface="微软雅黑" pitchFamily="34" charset="-122"/>
                <a:cs typeface="Courier New"/>
              </a:rPr>
              <a:t>的小舟、轻摇的芦苇、南来聚拢的风</a:t>
            </a:r>
            <a:r>
              <a:rPr lang="en-US" altLang="zh-CN" sz="2800" kern="100" dirty="0" smtClean="0">
                <a:latin typeface="+mj-ea"/>
                <a:ea typeface="+mj-ea"/>
                <a:cs typeface="Courier New"/>
              </a:rPr>
              <a:t>……</a:t>
            </a:r>
          </a:p>
          <a:p>
            <a:pPr algn="just">
              <a:lnSpc>
                <a:spcPct val="150000"/>
              </a:lnSpc>
              <a:spcAft>
                <a:spcPts val="0"/>
              </a:spcAft>
            </a:pPr>
            <a:r>
              <a:rPr lang="zh-CN" altLang="en-US" sz="2800" kern="100" dirty="0" smtClean="0">
                <a:latin typeface="Times New Roman"/>
                <a:ea typeface="微软雅黑" pitchFamily="34" charset="-122"/>
                <a:cs typeface="Courier New"/>
              </a:rPr>
              <a:t>赣江</a:t>
            </a:r>
            <a:r>
              <a:rPr lang="zh-CN" altLang="en-US" sz="2800" kern="100" dirty="0">
                <a:latin typeface="Times New Roman"/>
                <a:ea typeface="微软雅黑" pitchFamily="34" charset="-122"/>
                <a:cs typeface="Courier New"/>
              </a:rPr>
              <a:t>上一览无余，视野里找不到我期待的身影。</a:t>
            </a:r>
          </a:p>
          <a:p>
            <a:pPr algn="just">
              <a:lnSpc>
                <a:spcPct val="150000"/>
              </a:lnSpc>
              <a:spcAft>
                <a:spcPts val="0"/>
              </a:spcAft>
            </a:pPr>
            <a:r>
              <a:rPr lang="zh-CN" altLang="en-US" sz="2800" kern="100" dirty="0" smtClean="0">
                <a:latin typeface="Times New Roman"/>
                <a:ea typeface="微软雅黑" pitchFamily="34" charset="-122"/>
                <a:cs typeface="Courier New"/>
              </a:rPr>
              <a:t>        我</a:t>
            </a:r>
            <a:r>
              <a:rPr lang="zh-CN" altLang="en-US" sz="2800" kern="100" dirty="0">
                <a:latin typeface="Times New Roman"/>
                <a:ea typeface="微软雅黑" pitchFamily="34" charset="-122"/>
                <a:cs typeface="Courier New"/>
              </a:rPr>
              <a:t>在滕王阁的一隅，独想王勃。</a:t>
            </a:r>
          </a:p>
          <a:p>
            <a:pPr algn="just">
              <a:lnSpc>
                <a:spcPct val="150000"/>
              </a:lnSpc>
              <a:spcAft>
                <a:spcPts val="0"/>
              </a:spcAft>
            </a:pPr>
            <a:r>
              <a:rPr lang="zh-CN" altLang="en-US" sz="2800" kern="100" dirty="0">
                <a:latin typeface="Times New Roman"/>
                <a:ea typeface="微软雅黑" pitchFamily="34" charset="-122"/>
                <a:cs typeface="Courier New"/>
              </a:rPr>
              <a:t> </a:t>
            </a:r>
            <a:r>
              <a:rPr lang="zh-CN" altLang="en-US" sz="2800" kern="100" dirty="0" smtClean="0">
                <a:latin typeface="Times New Roman"/>
                <a:ea typeface="微软雅黑" pitchFamily="34" charset="-122"/>
                <a:cs typeface="Courier New"/>
              </a:rPr>
              <a:t>       游人</a:t>
            </a:r>
            <a:r>
              <a:rPr lang="zh-CN" altLang="en-US" sz="2800" kern="100" dirty="0">
                <a:latin typeface="Times New Roman"/>
                <a:ea typeface="微软雅黑" pitchFamily="34" charset="-122"/>
                <a:cs typeface="Courier New"/>
              </a:rPr>
              <a:t>的思绪如萧瑟的秋风，薄薄地依偎在滕王阁穿越时空的坚强里。站在清冷的滕王阁上，睁眼闭眼间全是王勃清瘦忧郁的神情。斜阳拥抱着欲泣的滕王阁，阁影斜斜地躺在江水里荡漾。帝王君子犹不见，槛外长</a:t>
            </a:r>
            <a:r>
              <a:rPr lang="zh-CN" altLang="en-US" sz="2800" kern="100" dirty="0" smtClean="0">
                <a:latin typeface="Times New Roman"/>
                <a:ea typeface="微软雅黑" pitchFamily="34" charset="-122"/>
                <a:cs typeface="Courier New"/>
              </a:rPr>
              <a:t>江</a:t>
            </a:r>
            <a:endParaRPr lang="zh-CN" altLang="en-US" sz="2800" kern="100" dirty="0">
              <a:latin typeface="Times New Roman"/>
              <a:ea typeface="微软雅黑" pitchFamily="34" charset="-122"/>
              <a:cs typeface="Courier New"/>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0" y="4003"/>
            <a:ext cx="3594100" cy="2552024"/>
          </a:xfrm>
          <a:prstGeom prst="rect">
            <a:avLst/>
          </a:prstGeom>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363503"/>
            <a:ext cx="11709322" cy="5262979"/>
          </a:xfrm>
          <a:prstGeom prst="rect">
            <a:avLst/>
          </a:prstGeom>
          <a:noFill/>
        </p:spPr>
        <p:txBody>
          <a:bodyPr wrap="square" rtlCol="0">
            <a:spAutoFit/>
          </a:bodyPr>
          <a:lstStyle/>
          <a:p>
            <a:pPr algn="just">
              <a:lnSpc>
                <a:spcPct val="200000"/>
              </a:lnSpc>
              <a:spcAft>
                <a:spcPts val="0"/>
              </a:spcAft>
            </a:pPr>
            <a:r>
              <a:rPr lang="zh-CN" altLang="en-US" sz="2800" kern="100" dirty="0">
                <a:latin typeface="Times New Roman"/>
                <a:ea typeface="微软雅黑" pitchFamily="34" charset="-122"/>
                <a:cs typeface="Courier New"/>
              </a:rPr>
              <a:t>空自流。寂寞的阁上，觥筹交错的场景不复存在，诗弦管乐也只是附和。我坐在阁的阶梯上独自听江的声音，江波的皱褶里藏着绝代的才子王勃</a:t>
            </a:r>
            <a:r>
              <a:rPr lang="zh-CN" altLang="en-US" sz="2800" kern="100" dirty="0" smtClean="0">
                <a:latin typeface="Times New Roman"/>
                <a:ea typeface="微软雅黑" pitchFamily="34" charset="-122"/>
                <a:cs typeface="Courier New"/>
              </a:rPr>
              <a:t>。     </a:t>
            </a:r>
            <a:endParaRPr lang="en-US" altLang="zh-CN" sz="2800" kern="100" dirty="0" smtClean="0">
              <a:latin typeface="Times New Roman"/>
              <a:ea typeface="微软雅黑" pitchFamily="34" charset="-122"/>
              <a:cs typeface="Courier New"/>
            </a:endParaRPr>
          </a:p>
          <a:p>
            <a:pPr algn="just">
              <a:lnSpc>
                <a:spcPct val="200000"/>
              </a:lnSpc>
              <a:spcAft>
                <a:spcPts val="0"/>
              </a:spcAft>
            </a:pPr>
            <a:r>
              <a:rPr lang="en-US" altLang="zh-CN" sz="2800" kern="100" dirty="0">
                <a:latin typeface="Times New Roman"/>
                <a:ea typeface="微软雅黑" pitchFamily="34" charset="-122"/>
                <a:cs typeface="Courier New"/>
              </a:rPr>
              <a:t> </a:t>
            </a:r>
            <a:r>
              <a:rPr lang="en-US" altLang="zh-CN" sz="2800" kern="100" dirty="0" smtClean="0">
                <a:latin typeface="Times New Roman"/>
                <a:ea typeface="微软雅黑" pitchFamily="34" charset="-122"/>
                <a:cs typeface="Courier New"/>
              </a:rPr>
              <a:t>       </a:t>
            </a:r>
            <a:r>
              <a:rPr lang="zh-CN" altLang="en-US" sz="2800" kern="100" dirty="0" smtClean="0">
                <a:latin typeface="Times New Roman"/>
                <a:ea typeface="微软雅黑" pitchFamily="34" charset="-122"/>
                <a:cs typeface="Courier New"/>
              </a:rPr>
              <a:t>阁</a:t>
            </a:r>
            <a:r>
              <a:rPr lang="zh-CN" altLang="en-US" sz="2800" kern="100" dirty="0">
                <a:latin typeface="Times New Roman"/>
                <a:ea typeface="微软雅黑" pitchFamily="34" charset="-122"/>
                <a:cs typeface="Courier New"/>
              </a:rPr>
              <a:t>的忧伤无声息地让我追随。每一寸楼板、每一抹丹朱都在我的心弦上颤动。想为流泪的滕王阁续一首诗，诗里面尽是伤痕累累的王勃。流泪的滕王阁日日孤寂地走入我梦中，独自徘徊复徘徊。我找不到王勃的诗句，无数醒着的黑暗的夜里，枕着阁影到天明。</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445" y="58703"/>
            <a:ext cx="11709322" cy="6152325"/>
          </a:xfrm>
          <a:prstGeom prst="rect">
            <a:avLst/>
          </a:prstGeom>
          <a:noFill/>
        </p:spPr>
        <p:txBody>
          <a:bodyPr wrap="square" rtlCol="0">
            <a:spAutoFit/>
          </a:bodyPr>
          <a:lstStyle/>
          <a:p>
            <a:pPr algn="just">
              <a:lnSpc>
                <a:spcPct val="140000"/>
              </a:lnSpc>
              <a:spcAft>
                <a:spcPts val="0"/>
              </a:spcAft>
            </a:pPr>
            <a:r>
              <a:rPr lang="zh-CN" altLang="en-US" sz="2500" kern="100" dirty="0" smtClean="0">
                <a:latin typeface="Times New Roman"/>
                <a:ea typeface="微软雅黑" pitchFamily="34" charset="-122"/>
                <a:cs typeface="Courier New"/>
              </a:rPr>
              <a:t>　　有人</a:t>
            </a:r>
            <a:r>
              <a:rPr lang="zh-CN" altLang="en-US" sz="2500" kern="100" dirty="0">
                <a:latin typeface="Times New Roman"/>
                <a:ea typeface="微软雅黑" pitchFamily="34" charset="-122"/>
                <a:cs typeface="Courier New"/>
              </a:rPr>
              <a:t>说：所有的风景都会拒绝一部分人，偏爱一部分人；所有人，生来都会属于不同的风景。在朝堂上得不到肯定的滕王，一再遭谴受贬，然而层层不得意却抹不掉他悠游于世，歌舞人生的脾性。贬到赣江边任小刺史，他仍逸兴遄飞地要为自己建一座阁，以</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拍檀板唱歌，举金樽喝酒</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，吸引文人才子登临放歌。那个仲秋的日子，王勃的</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独角戏</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正上演着。他深望着水天相接的江面，感慨人生如江面之枝柯，沉浮复浮沉，一腔激情和渴望却在纸上无羁地飘洒，洋洋洒洒一派文章，力透纸背的全是对生活的向往。有人说</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厚积</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是为了</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厚发</a:t>
            </a:r>
            <a:r>
              <a:rPr lang="zh-CN" altLang="en-US" sz="2800" kern="100" dirty="0">
                <a:latin typeface="宋体" pitchFamily="2" charset="-122"/>
                <a:ea typeface="宋体" pitchFamily="2" charset="-122"/>
                <a:cs typeface="Times New Roman"/>
              </a:rPr>
              <a:t>”</a:t>
            </a:r>
            <a:r>
              <a:rPr lang="zh-CN" altLang="en-US" sz="2500" kern="100" dirty="0">
                <a:latin typeface="Times New Roman"/>
                <a:ea typeface="微软雅黑" pitchFamily="34" charset="-122"/>
                <a:cs typeface="Courier New"/>
              </a:rPr>
              <a:t>，王勃客居剑南数年，终有了其巅峰之作。滕王阁只不过是显其巅峰昂然之姿的一种凭借罢了。此时的长安，或许已将王勃淡忘得一干二净。谁会在抚筝时，思绪在筝上游移间，想起王勃呢？如今，赣江畔的孤鹜年年此时都要背起王勃馈赠给它们的礼物一上一下翩翩起飞，托起无限秋水长天的风情。</a:t>
            </a:r>
          </a:p>
        </p:txBody>
      </p:sp>
    </p:spTree>
    <p:extLst>
      <p:ext uri="{BB962C8B-B14F-4D97-AF65-F5344CB8AC3E}">
        <p14:creationId xmlns:p14="http://schemas.microsoft.com/office/powerpoint/2010/main" val="1599064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745" y="300003"/>
            <a:ext cx="11709322" cy="5586145"/>
          </a:xfrm>
          <a:prstGeom prst="rect">
            <a:avLst/>
          </a:prstGeom>
          <a:noFill/>
        </p:spPr>
        <p:txBody>
          <a:bodyPr wrap="square" rtlCol="0">
            <a:spAutoFit/>
          </a:bodyPr>
          <a:lstStyle/>
          <a:p>
            <a:pPr algn="just">
              <a:lnSpc>
                <a:spcPct val="150000"/>
              </a:lnSpc>
              <a:spcAft>
                <a:spcPts val="0"/>
              </a:spcAft>
            </a:pPr>
            <a:r>
              <a:rPr lang="zh-CN" altLang="en-US" sz="2600" kern="100" dirty="0">
                <a:latin typeface="Times New Roman"/>
                <a:ea typeface="微软雅黑" pitchFamily="34" charset="-122"/>
                <a:cs typeface="Courier New"/>
              </a:rPr>
              <a:t> </a:t>
            </a:r>
            <a:r>
              <a:rPr lang="zh-CN" altLang="en-US" sz="2600" kern="100" dirty="0" smtClean="0">
                <a:latin typeface="Times New Roman"/>
                <a:ea typeface="微软雅黑" pitchFamily="34" charset="-122"/>
                <a:cs typeface="Courier New"/>
              </a:rPr>
              <a:t>       </a:t>
            </a:r>
            <a:r>
              <a:rPr lang="zh-CN" altLang="en-US" sz="2800" kern="100" dirty="0">
                <a:latin typeface="宋体" pitchFamily="2" charset="-122"/>
                <a:ea typeface="宋体" pitchFamily="2" charset="-122"/>
                <a:cs typeface="Times New Roman"/>
              </a:rPr>
              <a:t>“</a:t>
            </a:r>
            <a:r>
              <a:rPr lang="zh-CN" altLang="en-US" sz="2600" kern="100" dirty="0" smtClean="0">
                <a:latin typeface="Times New Roman"/>
                <a:ea typeface="微软雅黑" pitchFamily="34" charset="-122"/>
                <a:cs typeface="Courier New"/>
              </a:rPr>
              <a:t>物是人非事事休</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，游人仍在阁上徘徊留连，眺望阁外水云间，心似江水茫茫，欲拍栏杆。浅云灰灰地衬着阁，如一双饱蓄泪水的眼睑</a:t>
            </a:r>
            <a:r>
              <a:rPr lang="zh-CN" altLang="en-US" sz="2600" kern="100" dirty="0" smtClean="0">
                <a:latin typeface="Times New Roman"/>
                <a:ea typeface="微软雅黑" pitchFamily="34" charset="-122"/>
                <a:cs typeface="Courier New"/>
              </a:rPr>
              <a:t>。</a:t>
            </a:r>
            <a:endParaRPr lang="en-US" altLang="zh-CN" sz="2600" kern="100" dirty="0" smtClean="0">
              <a:latin typeface="Times New Roman"/>
              <a:ea typeface="微软雅黑" pitchFamily="34" charset="-122"/>
              <a:cs typeface="Courier New"/>
            </a:endParaRPr>
          </a:p>
          <a:p>
            <a:pPr algn="just">
              <a:lnSpc>
                <a:spcPct val="150000"/>
              </a:lnSpc>
              <a:spcAft>
                <a:spcPts val="0"/>
              </a:spcAft>
            </a:pPr>
            <a:r>
              <a:rPr lang="en-US" altLang="zh-CN" sz="2600" kern="100" dirty="0">
                <a:latin typeface="Times New Roman"/>
                <a:ea typeface="微软雅黑" pitchFamily="34" charset="-122"/>
                <a:cs typeface="Courier New"/>
              </a:rPr>
              <a:t> </a:t>
            </a:r>
            <a:r>
              <a:rPr lang="en-US" altLang="zh-CN" sz="2600" kern="100" dirty="0" smtClean="0">
                <a:latin typeface="Times New Roman"/>
                <a:ea typeface="微软雅黑" pitchFamily="34" charset="-122"/>
                <a:cs typeface="Courier New"/>
              </a:rPr>
              <a:t>       </a:t>
            </a:r>
            <a:r>
              <a:rPr lang="zh-CN" altLang="en-US" sz="2600" kern="100" dirty="0" smtClean="0">
                <a:latin typeface="Times New Roman"/>
                <a:ea typeface="微软雅黑" pitchFamily="34" charset="-122"/>
                <a:cs typeface="Courier New"/>
              </a:rPr>
              <a:t>扁舟</a:t>
            </a:r>
            <a:r>
              <a:rPr lang="zh-CN" altLang="en-US" sz="2600" kern="100" dirty="0">
                <a:latin typeface="Times New Roman"/>
                <a:ea typeface="微软雅黑" pitchFamily="34" charset="-122"/>
                <a:cs typeface="Courier New"/>
              </a:rPr>
              <a:t>载着一截悠悠的阁影，忧郁地前行，涌起的江浪层层间依稀可见当年王勃的风姿。这个自幼饱读诗书，贯通九经的青年，行于线装书中陶陶然的青年，瑟缩在蜀地的乡居里，不再想读书之外的事情。蜀地去长安已遥遥又遥遥矣。无人识君，只有在迷惘中放纵文字：</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蜀中九日</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盛泉宴</a:t>
            </a:r>
            <a:r>
              <a:rPr lang="en-US" altLang="zh-CN" sz="2600" kern="100" dirty="0" smtClean="0">
                <a:latin typeface="Times New Roman"/>
                <a:ea typeface="微软雅黑" pitchFamily="34" charset="-122"/>
                <a:cs typeface="Courier New"/>
              </a:rPr>
              <a:t>》</a:t>
            </a:r>
            <a:r>
              <a:rPr lang="en-US" altLang="zh-CN" sz="2600" kern="100" dirty="0" smtClean="0">
                <a:latin typeface="+mj-ea"/>
                <a:ea typeface="+mj-ea"/>
                <a:cs typeface="Courier New"/>
              </a:rPr>
              <a:t>……</a:t>
            </a:r>
            <a:r>
              <a:rPr lang="en-US" altLang="zh-CN"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每有一文，海内惊瞻。</a:t>
            </a:r>
            <a:r>
              <a:rPr lang="zh-CN" altLang="en-US" sz="2800" kern="100" dirty="0">
                <a:latin typeface="宋体" pitchFamily="2" charset="-122"/>
                <a:ea typeface="宋体" pitchFamily="2" charset="-122"/>
                <a:cs typeface="Times New Roman"/>
              </a:rPr>
              <a:t>”</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杨炯语</a:t>
            </a:r>
            <a:r>
              <a:rPr lang="en-US" altLang="zh-CN" sz="2600" kern="100" dirty="0">
                <a:latin typeface="Times New Roman"/>
                <a:ea typeface="微软雅黑" pitchFamily="34" charset="-122"/>
                <a:cs typeface="Courier New"/>
              </a:rPr>
              <a:t>)</a:t>
            </a:r>
            <a:r>
              <a:rPr lang="zh-CN" altLang="en-US" sz="2600" kern="100" dirty="0">
                <a:latin typeface="Times New Roman"/>
                <a:ea typeface="微软雅黑" pitchFamily="34" charset="-122"/>
                <a:cs typeface="Courier New"/>
              </a:rPr>
              <a:t>王勃若一心为文，历史也许会重新改写吧。可惜，王勃在剑南之地逍遥了二年，终究不甘寂寞，踌躇北上，到河南任参军。书生之迂，终惹大祸，龙颜大怒，险丢小命。人生沉浮反复，王勃的心冷了。</a:t>
            </a:r>
          </a:p>
        </p:txBody>
      </p:sp>
    </p:spTree>
    <p:extLst>
      <p:ext uri="{BB962C8B-B14F-4D97-AF65-F5344CB8AC3E}">
        <p14:creationId xmlns:p14="http://schemas.microsoft.com/office/powerpoint/2010/main" val="868657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7" y="439703"/>
            <a:ext cx="11944679" cy="5262979"/>
          </a:xfrm>
          <a:prstGeom prst="rect">
            <a:avLst/>
          </a:prstGeom>
          <a:noFill/>
        </p:spPr>
        <p:txBody>
          <a:bodyPr wrap="square" rtlCol="0">
            <a:spAutoFit/>
          </a:bodyPr>
          <a:lstStyle/>
          <a:p>
            <a:pPr algn="just">
              <a:lnSpc>
                <a:spcPct val="150000"/>
              </a:lnSpc>
              <a:spcAft>
                <a:spcPts val="0"/>
              </a:spcAft>
            </a:pPr>
            <a:r>
              <a:rPr lang="zh-CN" altLang="en-US" sz="2800" kern="100" dirty="0">
                <a:latin typeface="Times New Roman"/>
                <a:ea typeface="微软雅黑" pitchFamily="34" charset="-122"/>
                <a:cs typeface="Courier New"/>
              </a:rPr>
              <a:t> </a:t>
            </a:r>
            <a:r>
              <a:rPr lang="zh-CN" altLang="en-US" sz="2800" kern="100" dirty="0" smtClean="0">
                <a:latin typeface="Times New Roman"/>
                <a:ea typeface="微软雅黑" pitchFamily="34" charset="-122"/>
                <a:cs typeface="Courier New"/>
              </a:rPr>
              <a:t>       一</a:t>
            </a:r>
            <a:r>
              <a:rPr lang="zh-CN" altLang="en-US" sz="2800" kern="100" dirty="0">
                <a:latin typeface="Times New Roman"/>
                <a:ea typeface="微软雅黑" pitchFamily="34" charset="-122"/>
                <a:cs typeface="Courier New"/>
              </a:rPr>
              <a:t>片阁</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躲在云层下</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疲倦和黄昏的鸟一样</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面对江水恸哭。</a:t>
            </a:r>
          </a:p>
          <a:p>
            <a:pPr algn="just">
              <a:lnSpc>
                <a:spcPct val="150000"/>
              </a:lnSpc>
              <a:spcAft>
                <a:spcPts val="0"/>
              </a:spcAft>
            </a:pPr>
            <a:r>
              <a:rPr lang="zh-CN" altLang="en-US" sz="2800" kern="100" dirty="0" smtClean="0">
                <a:latin typeface="Times New Roman"/>
                <a:ea typeface="微软雅黑" pitchFamily="34" charset="-122"/>
                <a:cs typeface="Courier New"/>
              </a:rPr>
              <a:t>　　江水</a:t>
            </a:r>
            <a:r>
              <a:rPr lang="zh-CN" altLang="en-US" sz="2800" kern="100" dirty="0">
                <a:latin typeface="Times New Roman"/>
                <a:ea typeface="微软雅黑" pitchFamily="34" charset="-122"/>
                <a:cs typeface="Courier New"/>
              </a:rPr>
              <a:t>缓缓流，终有温柔得叫人落泪的时候。一介书生咬文嚼字，终有让人品读不透的时候。是张皇？迷惘？失落？还是愤懑？毕竟人生不是</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数点扁舟向斜阳</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那样诗意、简单而又直观。</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人无语，唯有惆怅地醉去。滕王阁不在出产帝王将相的长安，站在这玲珑典雅的阁上，赣江无限风情一览无余，王勃的梦魂可以与阁相依偎至永远了。</a:t>
            </a:r>
          </a:p>
          <a:p>
            <a:pPr algn="just">
              <a:lnSpc>
                <a:spcPct val="150000"/>
              </a:lnSpc>
              <a:spcAft>
                <a:spcPts val="0"/>
              </a:spcAft>
            </a:pPr>
            <a:r>
              <a:rPr lang="zh-CN" altLang="en-US" sz="2800" kern="100" dirty="0" smtClean="0">
                <a:latin typeface="Times New Roman"/>
                <a:ea typeface="微软雅黑" pitchFamily="34" charset="-122"/>
                <a:cs typeface="Courier New"/>
              </a:rPr>
              <a:t>　　昆</a:t>
            </a:r>
            <a:r>
              <a:rPr lang="zh-CN" altLang="en-US" sz="2800" kern="100" dirty="0">
                <a:latin typeface="Times New Roman"/>
                <a:ea typeface="微软雅黑" pitchFamily="34" charset="-122"/>
                <a:cs typeface="Courier New"/>
              </a:rPr>
              <a:t>德拉说：生活是棵长满可能的树。王勃在客居剑南的日子里，也许模拟了日后的种种可能，却没料到人生最绝望的一种可能却是命丧江水中。</a:t>
            </a:r>
          </a:p>
        </p:txBody>
      </p:sp>
    </p:spTree>
    <p:extLst>
      <p:ext uri="{BB962C8B-B14F-4D97-AF65-F5344CB8AC3E}">
        <p14:creationId xmlns:p14="http://schemas.microsoft.com/office/powerpoint/2010/main" val="539919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 y="1062003"/>
            <a:ext cx="11944679" cy="2677656"/>
          </a:xfrm>
          <a:prstGeom prst="rect">
            <a:avLst/>
          </a:prstGeom>
          <a:noFill/>
        </p:spPr>
        <p:txBody>
          <a:bodyPr wrap="square" rtlCol="0">
            <a:spAutoFit/>
          </a:bodyPr>
          <a:lstStyle/>
          <a:p>
            <a:pPr algn="just">
              <a:lnSpc>
                <a:spcPct val="200000"/>
              </a:lnSpc>
              <a:spcAft>
                <a:spcPts val="0"/>
              </a:spcAft>
            </a:pPr>
            <a:r>
              <a:rPr lang="zh-CN" altLang="en-US" sz="2800" kern="100" dirty="0">
                <a:latin typeface="Times New Roman"/>
                <a:ea typeface="微软雅黑" pitchFamily="34" charset="-122"/>
                <a:cs typeface="Courier New"/>
              </a:rPr>
              <a:t> </a:t>
            </a:r>
            <a:r>
              <a:rPr lang="zh-CN" altLang="en-US" sz="2800" kern="100" dirty="0" smtClean="0">
                <a:latin typeface="Times New Roman"/>
                <a:ea typeface="微软雅黑" pitchFamily="34" charset="-122"/>
                <a:cs typeface="Courier New"/>
              </a:rPr>
              <a:t>       王勃</a:t>
            </a:r>
            <a:r>
              <a:rPr lang="zh-CN" altLang="en-US" sz="2800" kern="100" dirty="0">
                <a:latin typeface="Times New Roman"/>
                <a:ea typeface="微软雅黑" pitchFamily="34" charset="-122"/>
                <a:cs typeface="Courier New"/>
              </a:rPr>
              <a:t>如断线的纸鸢，一头栽进了江水中，他的灵魂可依附在了江中鱼儿身上？想他经行处会不会开出一江的花来，让鱼儿也欣喜，让鱼儿也惆怅？</a:t>
            </a:r>
          </a:p>
          <a:p>
            <a:pPr algn="just">
              <a:lnSpc>
                <a:spcPct val="200000"/>
              </a:lnSpc>
              <a:spcAft>
                <a:spcPts val="0"/>
              </a:spcAft>
            </a:pPr>
            <a:r>
              <a:rPr lang="zh-CN" altLang="en-US" sz="2800" kern="100" dirty="0" smtClean="0">
                <a:latin typeface="Times New Roman"/>
                <a:ea typeface="微软雅黑" pitchFamily="34" charset="-122"/>
                <a:cs typeface="Courier New"/>
              </a:rPr>
              <a:t>　　斜阳</a:t>
            </a:r>
            <a:r>
              <a:rPr lang="zh-CN" altLang="en-US" sz="2800" kern="100" dirty="0">
                <a:latin typeface="Times New Roman"/>
                <a:ea typeface="微软雅黑" pitchFamily="34" charset="-122"/>
                <a:cs typeface="Courier New"/>
              </a:rPr>
              <a:t>已成余晖，阁上人去，鸟去，空留一片寂寥</a:t>
            </a:r>
            <a:r>
              <a:rPr lang="zh-CN" altLang="en-US" sz="2800" kern="100" dirty="0" smtClean="0">
                <a:latin typeface="Times New Roman"/>
                <a:ea typeface="微软雅黑" pitchFamily="34" charset="-122"/>
                <a:cs typeface="Courier New"/>
              </a:rPr>
              <a:t>。                      </a:t>
            </a:r>
            <a:r>
              <a:rPr lang="en-US" altLang="zh-CN" sz="2800" kern="100" dirty="0" smtClean="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有改动</a:t>
            </a:r>
            <a:r>
              <a:rPr lang="en-US" altLang="zh-CN" sz="2800" kern="100" dirty="0">
                <a:latin typeface="Times New Roman"/>
                <a:ea typeface="微软雅黑" pitchFamily="34" charset="-122"/>
                <a:cs typeface="Courier New"/>
              </a:rPr>
              <a:t>)</a:t>
            </a:r>
          </a:p>
        </p:txBody>
      </p:sp>
    </p:spTree>
    <p:extLst>
      <p:ext uri="{BB962C8B-B14F-4D97-AF65-F5344CB8AC3E}">
        <p14:creationId xmlns:p14="http://schemas.microsoft.com/office/powerpoint/2010/main" val="4064047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61" y="435964"/>
            <a:ext cx="11675939" cy="4670509"/>
          </a:xfrm>
          <a:prstGeom prst="rect">
            <a:avLst/>
          </a:prstGeom>
          <a:noFill/>
        </p:spPr>
        <p:txBody>
          <a:bodyPr wrap="square" rtlCol="0">
            <a:spAutoFit/>
          </a:bodyPr>
          <a:lstStyle/>
          <a:p>
            <a:pPr>
              <a:lnSpc>
                <a:spcPct val="175000"/>
              </a:lnSpc>
              <a:spcAft>
                <a:spcPts val="0"/>
              </a:spcAft>
            </a:pPr>
            <a:r>
              <a:rPr lang="zh-CN" altLang="en-US" sz="3000" b="1" dirty="0" smtClean="0">
                <a:solidFill>
                  <a:schemeClr val="accent6">
                    <a:lumMod val="75000"/>
                  </a:schemeClr>
                </a:solidFill>
                <a:latin typeface="微软雅黑" pitchFamily="34" charset="-122"/>
                <a:ea typeface="微软雅黑" pitchFamily="34" charset="-122"/>
              </a:rPr>
              <a:t>赏析</a:t>
            </a:r>
            <a:r>
              <a:rPr lang="zh-CN" altLang="en-US" sz="3000" b="1" dirty="0">
                <a:solidFill>
                  <a:schemeClr val="accent6">
                    <a:lumMod val="75000"/>
                  </a:schemeClr>
                </a:solidFill>
                <a:latin typeface="微软雅黑" pitchFamily="34" charset="-122"/>
                <a:ea typeface="微软雅黑" pitchFamily="34" charset="-122"/>
              </a:rPr>
              <a:t>　</a:t>
            </a:r>
            <a:r>
              <a:rPr lang="en-US" altLang="zh-CN" sz="2800" kern="100" dirty="0" smtClean="0">
                <a:latin typeface="Times New Roman"/>
                <a:ea typeface="微软雅黑" pitchFamily="34" charset="-122"/>
                <a:cs typeface="Times New Roman"/>
              </a:rPr>
              <a:t>《</a:t>
            </a:r>
            <a:r>
              <a:rPr lang="zh-CN" altLang="en-US" sz="2800" kern="100" dirty="0" smtClean="0">
                <a:latin typeface="Times New Roman"/>
                <a:ea typeface="微软雅黑" pitchFamily="34" charset="-122"/>
                <a:cs typeface="Times New Roman"/>
              </a:rPr>
              <a:t>流泪的滕王阁</a:t>
            </a:r>
            <a:r>
              <a:rPr lang="en-US" altLang="zh-CN" sz="2800" kern="100" dirty="0" smtClean="0">
                <a:latin typeface="Times New Roman"/>
                <a:ea typeface="微软雅黑" pitchFamily="34" charset="-122"/>
                <a:cs typeface="Times New Roman"/>
              </a:rPr>
              <a:t>》</a:t>
            </a:r>
            <a:r>
              <a:rPr lang="zh-CN" altLang="en-US" sz="2800" kern="100" dirty="0" smtClean="0">
                <a:latin typeface="Times New Roman"/>
                <a:ea typeface="微软雅黑" pitchFamily="34" charset="-122"/>
                <a:cs typeface="Times New Roman"/>
              </a:rPr>
              <a:t>犹若一首哀伤的挽歌，悼念着王勃诗意的灵魂，吟唱着滕王阁的感伤与忧郁。通篇的描写，细腻而清丽，优美的语言，具有诗的韵律，使文章透着一种空灵，还有一份清高，一份落寞，一份对故人的赞叹和惋惜。文章的字里行间隐着浅浅的悲哀，那是对一个中国文学巨匠怀才不遇的哀叹：</a:t>
            </a:r>
            <a:r>
              <a:rPr lang="zh-CN" altLang="en-US" sz="2800" kern="100" dirty="0">
                <a:latin typeface="宋体" pitchFamily="2" charset="-122"/>
                <a:ea typeface="宋体" pitchFamily="2" charset="-122"/>
                <a:cs typeface="Times New Roman"/>
              </a:rPr>
              <a:t>“</a:t>
            </a:r>
            <a:r>
              <a:rPr lang="zh-CN" altLang="en-US" sz="2800" kern="100" dirty="0" smtClean="0">
                <a:latin typeface="Times New Roman"/>
                <a:ea typeface="微软雅黑" pitchFamily="34" charset="-122"/>
                <a:cs typeface="Times New Roman"/>
              </a:rPr>
              <a:t>所有人，生来都会属于不同的风景。</a:t>
            </a:r>
            <a:r>
              <a:rPr lang="zh-CN" altLang="en-US" sz="2800" kern="100" dirty="0">
                <a:latin typeface="宋体" pitchFamily="2" charset="-122"/>
                <a:ea typeface="宋体" pitchFamily="2" charset="-122"/>
                <a:cs typeface="Times New Roman"/>
              </a:rPr>
              <a:t>”</a:t>
            </a:r>
            <a:r>
              <a:rPr lang="zh-CN" altLang="en-US" sz="2800" kern="100" dirty="0" smtClean="0">
                <a:latin typeface="Times New Roman"/>
                <a:ea typeface="微软雅黑" pitchFamily="34" charset="-122"/>
                <a:cs typeface="Times New Roman"/>
              </a:rPr>
              <a:t>多么经典的哲思啊！</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4202615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4345" y="1046171"/>
            <a:ext cx="11789438" cy="3293209"/>
          </a:xfrm>
          <a:prstGeom prst="rect">
            <a:avLst/>
          </a:prstGeom>
        </p:spPr>
        <p:txBody>
          <a:bodyPr wrap="square">
            <a:spAutoFit/>
          </a:bodyPr>
          <a:lstStyle/>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邻人</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纷纷向前，一探究竟，才发现樵夫手里捧着的是一片斧刀，根本不是什么值钱的宝物。</a:t>
            </a:r>
          </a:p>
          <a:p>
            <a:pPr algn="just">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只见</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樵夫兴奋地将木棍嵌进斧刀，充满自信地说：</a:t>
            </a:r>
            <a:r>
              <a:rPr lang="zh-CN" altLang="en-US" sz="2400" dirty="0">
                <a:latin typeface="+mn-ea"/>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只要有这柄斧头，我就可以再建造一个更坚固耐用的家。</a:t>
            </a:r>
            <a:r>
              <a:rPr lang="zh-CN" altLang="en-US" sz="2400" dirty="0">
                <a:latin typeface="+mn-ea"/>
              </a:rPr>
              <a:t>”</a:t>
            </a:r>
          </a:p>
        </p:txBody>
      </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661" y="651864"/>
            <a:ext cx="11675939" cy="2946961"/>
          </a:xfrm>
          <a:prstGeom prst="rect">
            <a:avLst/>
          </a:prstGeom>
          <a:noFill/>
        </p:spPr>
        <p:txBody>
          <a:bodyPr wrap="square" rtlCol="0">
            <a:spAutoFit/>
          </a:bodyPr>
          <a:lstStyle/>
          <a:p>
            <a:pPr>
              <a:lnSpc>
                <a:spcPct val="175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175000"/>
              </a:lnSpc>
              <a:spcAft>
                <a:spcPts val="0"/>
              </a:spcAft>
            </a:pPr>
            <a:r>
              <a:rPr lang="zh-CN" altLang="en-US" sz="2800" kern="100" dirty="0">
                <a:latin typeface="Times New Roman"/>
                <a:ea typeface="微软雅黑" pitchFamily="34" charset="-122"/>
                <a:cs typeface="Times New Roman"/>
              </a:rPr>
              <a:t>         </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处涸辙以犹欢</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处涸辙</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原出于</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庄子</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外物</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。有一条鲋鱼，在枯干的车辙中向庄周乞求升斗之水，以求存活。王勃反其意借用，意思是所处环境尽管艰难困苦，而精神情绪却依然乐观豁达。</a:t>
            </a: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1" y="4164"/>
            <a:ext cx="11635596" cy="1246495"/>
          </a:xfrm>
          <a:prstGeom prst="rect">
            <a:avLst/>
          </a:prstGeom>
          <a:noFill/>
        </p:spPr>
        <p:txBody>
          <a:bodyPr wrap="square" rtlCol="0">
            <a:spAutoFit/>
          </a:bodyPr>
          <a:lstStyle/>
          <a:p>
            <a:pPr>
              <a:lnSpc>
                <a:spcPct val="15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150000"/>
              </a:lnSpc>
              <a:spcAft>
                <a:spcPts val="0"/>
              </a:spcAft>
            </a:pPr>
            <a:r>
              <a:rPr lang="zh-CN" altLang="en-US" sz="2800" kern="100" dirty="0" smtClean="0">
                <a:latin typeface="Times New Roman"/>
                <a:ea typeface="微软雅黑" pitchFamily="34" charset="-122"/>
                <a:cs typeface="Times New Roman"/>
              </a:rPr>
              <a:t>        请</a:t>
            </a:r>
            <a:r>
              <a:rPr lang="zh-CN" altLang="en-US" sz="2800" kern="100" dirty="0">
                <a:latin typeface="Times New Roman"/>
                <a:ea typeface="微软雅黑" pitchFamily="34" charset="-122"/>
                <a:cs typeface="Times New Roman"/>
              </a:rPr>
              <a:t>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面对困境</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为话题写一篇</a:t>
            </a:r>
            <a:r>
              <a:rPr lang="en-US" altLang="zh-CN" sz="2800" kern="100" dirty="0">
                <a:latin typeface="Times New Roman"/>
                <a:ea typeface="微软雅黑" pitchFamily="34" charset="-122"/>
                <a:cs typeface="Times New Roman"/>
              </a:rPr>
              <a:t>300</a:t>
            </a:r>
            <a:r>
              <a:rPr lang="zh-CN" altLang="en-US" sz="2800" kern="100" dirty="0">
                <a:latin typeface="Times New Roman"/>
                <a:ea typeface="微软雅黑" pitchFamily="34" charset="-122"/>
                <a:cs typeface="Times New Roman"/>
              </a:rPr>
              <a:t>字左右的短文。</a:t>
            </a:r>
            <a:endParaRPr lang="zh-CN" altLang="zh-CN" sz="2400" kern="100" dirty="0">
              <a:effectLst/>
              <a:latin typeface="宋体"/>
              <a:ea typeface="微软雅黑" pitchFamily="34" charset="-122"/>
              <a:cs typeface="Courier New"/>
            </a:endParaRPr>
          </a:p>
        </p:txBody>
      </p:sp>
      <p:sp>
        <p:nvSpPr>
          <p:cNvPr id="6" name="TextBox 5"/>
          <p:cNvSpPr txBox="1"/>
          <p:nvPr/>
        </p:nvSpPr>
        <p:spPr>
          <a:xfrm>
            <a:off x="279931" y="1183963"/>
            <a:ext cx="11360414" cy="4918269"/>
          </a:xfrm>
          <a:prstGeom prst="rect">
            <a:avLst/>
          </a:prstGeom>
          <a:noFill/>
        </p:spPr>
        <p:txBody>
          <a:bodyPr wrap="square" rtlCol="0">
            <a:spAutoFit/>
          </a:bodyPr>
          <a:lstStyle/>
          <a:p>
            <a:pPr algn="just">
              <a:lnSpc>
                <a:spcPct val="140000"/>
              </a:lnSpc>
              <a:spcAft>
                <a:spcPts val="0"/>
              </a:spcAft>
            </a:pPr>
            <a:r>
              <a:rPr lang="zh-CN" altLang="zh-CN" sz="2800" kern="100" dirty="0">
                <a:solidFill>
                  <a:srgbClr val="E36C0A"/>
                </a:solidFill>
                <a:latin typeface="Times New Roman"/>
                <a:ea typeface="微软雅黑" pitchFamily="34" charset="-122"/>
                <a:cs typeface="Times New Roman"/>
              </a:rPr>
              <a:t>答案示例</a:t>
            </a:r>
            <a:r>
              <a:rPr lang="en-US" altLang="zh-CN" sz="2800" kern="100" dirty="0">
                <a:solidFill>
                  <a:srgbClr val="E36C0A"/>
                </a:solidFill>
                <a:latin typeface="Times New Roman"/>
                <a:ea typeface="微软雅黑" pitchFamily="34" charset="-122"/>
                <a:cs typeface="Courier New"/>
              </a:rPr>
              <a:t> </a:t>
            </a:r>
            <a:endParaRPr lang="zh-CN" altLang="zh-CN" sz="2800" kern="100" dirty="0">
              <a:latin typeface="宋体"/>
              <a:ea typeface="微软雅黑" pitchFamily="34" charset="-122"/>
              <a:cs typeface="Courier New"/>
            </a:endParaRPr>
          </a:p>
          <a:p>
            <a:pPr indent="713740">
              <a:lnSpc>
                <a:spcPct val="140000"/>
              </a:lnSpc>
              <a:spcAft>
                <a:spcPts val="0"/>
              </a:spcAft>
            </a:pPr>
            <a:r>
              <a:rPr lang="zh-CN" altLang="en-US" sz="2800" kern="100" dirty="0">
                <a:latin typeface="Times New Roman"/>
                <a:ea typeface="微软雅黑" pitchFamily="34" charset="-122"/>
                <a:cs typeface="Times New Roman"/>
              </a:rPr>
              <a:t>孔子为推行自己的政治主张，年近花甲仍携众徒周游列国，惶惶一十四年竟落得处处碰壁，辅明君平天下的政治理想转头成空。敢问路在何方？大智的孔子选择了转向：退而整理典籍、兴办教育。他从困境中走出来了，不是政治家而是一位</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德侔天地，道冠古今</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的思想家和教育界的至圣先师。</a:t>
            </a:r>
          </a:p>
          <a:p>
            <a:pPr indent="713740">
              <a:lnSpc>
                <a:spcPct val="140000"/>
              </a:lnSpc>
              <a:spcAft>
                <a:spcPts val="0"/>
              </a:spcAft>
            </a:pPr>
            <a:r>
              <a:rPr lang="zh-CN" altLang="en-US" sz="2800" kern="100" dirty="0">
                <a:latin typeface="Times New Roman"/>
                <a:ea typeface="微软雅黑" pitchFamily="34" charset="-122"/>
                <a:cs typeface="Times New Roman"/>
              </a:rPr>
              <a:t>面对困境，可以适时转向。</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山不过来，我就过去</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，不是逃避，而是睿智。</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7855" y="15313"/>
            <a:ext cx="2915202" cy="1836347"/>
          </a:xfrm>
          <a:prstGeom prst="rect">
            <a:avLst/>
          </a:prstGeom>
        </p:spPr>
      </p:pic>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6715" y="472763"/>
            <a:ext cx="11704646" cy="5262979"/>
          </a:xfrm>
          <a:prstGeom prst="rect">
            <a:avLst/>
          </a:prstGeom>
          <a:noFill/>
        </p:spPr>
        <p:txBody>
          <a:bodyPr wrap="square" rtlCol="0">
            <a:spAutoFit/>
          </a:bodyPr>
          <a:lstStyle/>
          <a:p>
            <a:pPr algn="just">
              <a:lnSpc>
                <a:spcPct val="200000"/>
              </a:lnSpc>
              <a:spcAft>
                <a:spcPts val="0"/>
              </a:spcAft>
            </a:pPr>
            <a:r>
              <a:rPr lang="zh-CN" altLang="en-US" sz="2800" kern="100" dirty="0" smtClean="0">
                <a:latin typeface="Times New Roman"/>
                <a:ea typeface="微软雅黑" pitchFamily="34" charset="-122"/>
                <a:cs typeface="Times New Roman"/>
              </a:rPr>
              <a:t>        史学家</a:t>
            </a:r>
            <a:r>
              <a:rPr lang="zh-CN" altLang="en-US" sz="2800" kern="100" dirty="0">
                <a:latin typeface="Times New Roman"/>
                <a:ea typeface="微软雅黑" pitchFamily="34" charset="-122"/>
                <a:cs typeface="Times New Roman"/>
              </a:rPr>
              <a:t>谈迁呕心沥血</a:t>
            </a:r>
            <a:r>
              <a:rPr lang="en-US" altLang="zh-CN" sz="2800" kern="100" dirty="0">
                <a:latin typeface="Times New Roman"/>
                <a:ea typeface="微软雅黑" pitchFamily="34" charset="-122"/>
                <a:cs typeface="Times New Roman"/>
              </a:rPr>
              <a:t>20</a:t>
            </a:r>
            <a:r>
              <a:rPr lang="zh-CN" altLang="en-US" sz="2800" kern="100" dirty="0">
                <a:latin typeface="Times New Roman"/>
                <a:ea typeface="微软雅黑" pitchFamily="34" charset="-122"/>
                <a:cs typeface="Times New Roman"/>
              </a:rPr>
              <a:t>年修成明史</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国榷</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，误被窃贼盗去，就此下落不明。这份损失不啻老年丧子，当时的心情怎一个</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痛</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字了得！但他很快就从悲痛中解脱出来，决心重修这部国史。</a:t>
            </a:r>
            <a:r>
              <a:rPr lang="en-US" altLang="zh-CN" sz="2800" kern="100" dirty="0">
                <a:latin typeface="Times New Roman"/>
                <a:ea typeface="微软雅黑" pitchFamily="34" charset="-122"/>
                <a:cs typeface="Times New Roman"/>
              </a:rPr>
              <a:t>10</a:t>
            </a:r>
            <a:r>
              <a:rPr lang="zh-CN" altLang="en-US" sz="2800" kern="100" dirty="0">
                <a:latin typeface="Times New Roman"/>
                <a:ea typeface="微软雅黑" pitchFamily="34" charset="-122"/>
                <a:cs typeface="Times New Roman"/>
              </a:rPr>
              <a:t>年辛苦不寻常，一部崭新的</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国榷</a:t>
            </a:r>
            <a:r>
              <a:rPr lang="en-US" altLang="zh-CN" sz="2800" kern="100" dirty="0">
                <a:latin typeface="Times New Roman"/>
                <a:ea typeface="微软雅黑" pitchFamily="34" charset="-122"/>
                <a:cs typeface="Times New Roman"/>
              </a:rPr>
              <a:t>》</a:t>
            </a:r>
            <a:r>
              <a:rPr lang="zh-CN" altLang="en-US" sz="2800" kern="100" dirty="0">
                <a:latin typeface="Times New Roman"/>
                <a:ea typeface="微软雅黑" pitchFamily="34" charset="-122"/>
                <a:cs typeface="Times New Roman"/>
              </a:rPr>
              <a:t>诞生了，内容比原稿更详实、更精彩。</a:t>
            </a:r>
          </a:p>
          <a:p>
            <a:pPr algn="just">
              <a:lnSpc>
                <a:spcPct val="200000"/>
              </a:lnSpc>
              <a:spcAft>
                <a:spcPts val="0"/>
              </a:spcAft>
            </a:pPr>
            <a:r>
              <a:rPr lang="zh-CN" altLang="en-US" sz="2800" kern="100" dirty="0" smtClean="0">
                <a:latin typeface="Times New Roman"/>
                <a:ea typeface="微软雅黑" pitchFamily="34" charset="-122"/>
                <a:cs typeface="Times New Roman"/>
              </a:rPr>
              <a:t>        面对</a:t>
            </a:r>
            <a:r>
              <a:rPr lang="zh-CN" altLang="en-US" sz="2800" kern="100" dirty="0">
                <a:latin typeface="Times New Roman"/>
                <a:ea typeface="微软雅黑" pitchFamily="34" charset="-122"/>
                <a:cs typeface="Times New Roman"/>
              </a:rPr>
              <a:t>困境，可以从头再来。谈迁不仅为后人留下了宝贵的历史资料，也因为可贵的坚持而名垂青史。</a:t>
            </a:r>
          </a:p>
        </p:txBody>
      </p:sp>
      <p:grpSp>
        <p:nvGrpSpPr>
          <p:cNvPr id="8" name="组合 7"/>
          <p:cNvGrpSpPr/>
          <p:nvPr/>
        </p:nvGrpSpPr>
        <p:grpSpPr>
          <a:xfrm rot="5400000">
            <a:off x="11453134" y="5699666"/>
            <a:ext cx="549128" cy="549414"/>
            <a:chOff x="11226607" y="6533712"/>
            <a:chExt cx="360000" cy="360000"/>
          </a:xfrm>
        </p:grpSpPr>
        <p:sp>
          <p:nvSpPr>
            <p:cNvPr id="9" name="椭圆 8">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376009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701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68927" y="460379"/>
            <a:ext cx="12068518" cy="5693866"/>
          </a:xfrm>
          <a:prstGeom prst="rect">
            <a:avLst/>
          </a:prstGeom>
          <a:noFill/>
        </p:spPr>
        <p:txBody>
          <a:bodyPr wrap="square" rtlCol="0">
            <a:spAutoFit/>
          </a:bodyPr>
          <a:lstStyle/>
          <a:p>
            <a:pPr algn="just">
              <a:lnSpc>
                <a:spcPct val="200000"/>
              </a:lnSpc>
              <a:spcAft>
                <a:spcPts val="0"/>
              </a:spcAft>
            </a:pPr>
            <a:r>
              <a:rPr lang="zh-CN" altLang="en-US" sz="2600" b="1" kern="100" dirty="0">
                <a:solidFill>
                  <a:srgbClr val="00B050"/>
                </a:solidFill>
                <a:latin typeface="微软雅黑" pitchFamily="34" charset="-122"/>
                <a:ea typeface="微软雅黑" pitchFamily="34" charset="-122"/>
                <a:cs typeface="Courier New"/>
              </a:rPr>
              <a:t>一、文本名句</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．时维九月，序属三秋。</a:t>
            </a:r>
            <a:r>
              <a:rPr lang="zh-CN" altLang="en-US" sz="2600" b="1" u="sng" kern="100" dirty="0">
                <a:solidFill>
                  <a:srgbClr val="00B050"/>
                </a:solidFill>
                <a:latin typeface="微软雅黑" pitchFamily="34" charset="-122"/>
                <a:ea typeface="微软雅黑" pitchFamily="34" charset="-122"/>
                <a:cs typeface="Courier New"/>
              </a:rPr>
              <a:t>潦水尽而寒潭清，烟光凝而暮山紫。</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．云销雨霁，彩彻区明。</a:t>
            </a:r>
            <a:r>
              <a:rPr lang="zh-CN" altLang="en-US" sz="2600" b="1" u="sng" kern="100" dirty="0">
                <a:solidFill>
                  <a:srgbClr val="00B050"/>
                </a:solidFill>
                <a:latin typeface="微软雅黑" pitchFamily="34" charset="-122"/>
                <a:ea typeface="微软雅黑" pitchFamily="34" charset="-122"/>
                <a:cs typeface="Courier New"/>
              </a:rPr>
              <a:t>落霞与孤鹜齐飞，秋水共长天一色。</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．老当益壮，宁移白首之心？</a:t>
            </a:r>
            <a:r>
              <a:rPr lang="zh-CN" altLang="en-US" sz="2600" b="1" u="sng" kern="100" dirty="0">
                <a:solidFill>
                  <a:srgbClr val="00B050"/>
                </a:solidFill>
                <a:latin typeface="微软雅黑" pitchFamily="34" charset="-122"/>
                <a:ea typeface="微软雅黑" pitchFamily="34" charset="-122"/>
                <a:cs typeface="Courier New"/>
              </a:rPr>
              <a:t>穷且益坚，不坠青云之志。</a:t>
            </a:r>
          </a:p>
          <a:p>
            <a:pPr algn="just">
              <a:lnSpc>
                <a:spcPct val="200000"/>
              </a:lnSpc>
              <a:spcAft>
                <a:spcPts val="0"/>
              </a:spcAft>
            </a:pPr>
            <a:r>
              <a:rPr lang="zh-CN" altLang="en-US" sz="2600" b="1" kern="100" dirty="0">
                <a:solidFill>
                  <a:srgbClr val="00B050"/>
                </a:solidFill>
                <a:latin typeface="微软雅黑" pitchFamily="34" charset="-122"/>
                <a:ea typeface="微软雅黑" pitchFamily="34" charset="-122"/>
                <a:cs typeface="Courier New"/>
              </a:rPr>
              <a:t>二、作者名句</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．海内存知己，天涯若比邻</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2</a:t>
            </a:r>
            <a:r>
              <a:rPr lang="zh-CN" altLang="en-US" sz="2600" b="1" kern="100" dirty="0">
                <a:solidFill>
                  <a:srgbClr val="00B050"/>
                </a:solidFill>
                <a:latin typeface="微软雅黑" pitchFamily="34" charset="-122"/>
                <a:ea typeface="微软雅黑" pitchFamily="34" charset="-122"/>
                <a:cs typeface="Courier New"/>
              </a:rPr>
              <a:t>．相知何用早，怀抱即依然。</a:t>
            </a:r>
          </a:p>
          <a:p>
            <a:pPr algn="just">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．穷途非所恨，虚室自相依</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4</a:t>
            </a:r>
            <a:r>
              <a:rPr lang="zh-CN" altLang="en-US" sz="2600" b="1" kern="100" dirty="0">
                <a:solidFill>
                  <a:srgbClr val="00B050"/>
                </a:solidFill>
                <a:latin typeface="微软雅黑" pitchFamily="34" charset="-122"/>
                <a:ea typeface="微软雅黑" pitchFamily="34" charset="-122"/>
                <a:cs typeface="Courier New"/>
              </a:rPr>
              <a:t>．人生百年，犹如一瞬</a:t>
            </a:r>
            <a:r>
              <a:rPr lang="zh-CN" altLang="en-US" sz="2600" b="1" kern="100" dirty="0" smtClean="0">
                <a:solidFill>
                  <a:srgbClr val="00B050"/>
                </a:solidFill>
                <a:latin typeface="微软雅黑" pitchFamily="34" charset="-122"/>
                <a:ea typeface="微软雅黑" pitchFamily="34" charset="-122"/>
                <a:cs typeface="Courier New"/>
              </a:rPr>
              <a:t>。</a:t>
            </a:r>
            <a:endParaRPr lang="zh-CN" altLang="en-US" sz="2600" b="1" kern="100" dirty="0">
              <a:solidFill>
                <a:srgbClr val="00B050"/>
              </a:solidFill>
              <a:latin typeface="微软雅黑" pitchFamily="34" charset="-122"/>
              <a:ea typeface="微软雅黑" pitchFamily="34" charset="-122"/>
              <a:cs typeface="Courier New"/>
            </a:endParaRPr>
          </a:p>
        </p:txBody>
      </p:sp>
      <p:grpSp>
        <p:nvGrpSpPr>
          <p:cNvPr id="13" name="组合 12"/>
          <p:cNvGrpSpPr/>
          <p:nvPr/>
        </p:nvGrpSpPr>
        <p:grpSpPr>
          <a:xfrm rot="5400000">
            <a:off x="11465834" y="5509166"/>
            <a:ext cx="549128" cy="549414"/>
            <a:chOff x="11226607" y="6533712"/>
            <a:chExt cx="360000" cy="360000"/>
          </a:xfrm>
        </p:grpSpPr>
        <p:sp>
          <p:nvSpPr>
            <p:cNvPr id="14" name="椭圆 1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燕尾形 1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760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134052" y="1660241"/>
            <a:ext cx="11753148" cy="3539430"/>
          </a:xfrm>
          <a:prstGeom prst="rect">
            <a:avLst/>
          </a:prstGeom>
          <a:noFill/>
        </p:spPr>
        <p:txBody>
          <a:bodyPr wrap="square" rtlCol="0">
            <a:spAutoFit/>
          </a:bodyPr>
          <a:lstStyle/>
          <a:p>
            <a:pPr algn="just">
              <a:lnSpc>
                <a:spcPct val="200000"/>
              </a:lnSpc>
              <a:spcAft>
                <a:spcPts val="0"/>
              </a:spcAft>
            </a:pPr>
            <a:r>
              <a:rPr lang="zh-CN" altLang="en-US" sz="2800" kern="100" dirty="0" smtClean="0">
                <a:latin typeface="微软雅黑" pitchFamily="34" charset="-122"/>
                <a:ea typeface="微软雅黑" pitchFamily="34" charset="-122"/>
                <a:cs typeface="Times New Roman"/>
              </a:rPr>
              <a:t>        你</a:t>
            </a:r>
            <a:r>
              <a:rPr lang="zh-CN" altLang="en-US" sz="2800" kern="100" dirty="0">
                <a:latin typeface="微软雅黑" pitchFamily="34" charset="-122"/>
                <a:ea typeface="微软雅黑" pitchFamily="34" charset="-122"/>
                <a:cs typeface="Times New Roman"/>
              </a:rPr>
              <a:t>的生命之花凋谢在</a:t>
            </a:r>
            <a:r>
              <a:rPr lang="en-US" altLang="zh-CN" sz="2800" kern="100" dirty="0">
                <a:latin typeface="微软雅黑" pitchFamily="34" charset="-122"/>
                <a:ea typeface="微软雅黑" pitchFamily="34" charset="-122"/>
                <a:cs typeface="Times New Roman"/>
              </a:rPr>
              <a:t>26</a:t>
            </a:r>
            <a:r>
              <a:rPr lang="zh-CN" altLang="en-US" sz="2800" kern="100" dirty="0">
                <a:latin typeface="微软雅黑" pitchFamily="34" charset="-122"/>
                <a:ea typeface="微软雅黑" pitchFamily="34" charset="-122"/>
                <a:cs typeface="Times New Roman"/>
              </a:rPr>
              <a:t>岁的年少有为之时，实在是一份让人扼腕的遗憾与伤痛。流星般划过文学的天空，却留下永恒的光芒，这又何尝不是一种生命的奇迹。从</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海内存知己，天涯若比邻</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中，我读到了你的乐观与旷达；从</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长江悲已滞，万里念将归</a:t>
            </a:r>
            <a:r>
              <a:rPr lang="zh-CN" altLang="en-US" sz="24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中，我读到了你的缠绵与深情。</a:t>
            </a:r>
            <a:endParaRPr lang="zh-CN" altLang="zh-CN" sz="28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840" y="1123"/>
            <a:ext cx="11802042" cy="6440225"/>
          </a:xfrm>
          <a:prstGeom prst="rect">
            <a:avLst/>
          </a:prstGeom>
          <a:noFill/>
        </p:spPr>
        <p:txBody>
          <a:bodyPr wrap="square" rtlCol="0">
            <a:spAutoFit/>
          </a:bodyPr>
          <a:lstStyle/>
          <a:p>
            <a:pPr lvl="0" algn="just">
              <a:lnSpc>
                <a:spcPct val="150000"/>
              </a:lnSpc>
            </a:pPr>
            <a:r>
              <a:rPr lang="en-US" altLang="zh-CN" sz="2500" b="1" kern="100" dirty="0" smtClean="0">
                <a:solidFill>
                  <a:schemeClr val="accent6">
                    <a:lumMod val="75000"/>
                  </a:schemeClr>
                </a:solidFill>
                <a:latin typeface="Times New Roman"/>
                <a:ea typeface="微软雅黑"/>
                <a:cs typeface="Times New Roman"/>
              </a:rPr>
              <a:t>【</a:t>
            </a:r>
            <a:r>
              <a:rPr lang="zh-CN" altLang="zh-CN" sz="2500" b="1" kern="100" dirty="0" smtClean="0">
                <a:solidFill>
                  <a:schemeClr val="accent6">
                    <a:lumMod val="75000"/>
                  </a:schemeClr>
                </a:solidFill>
                <a:latin typeface="Times New Roman"/>
                <a:ea typeface="微软雅黑"/>
                <a:cs typeface="Times New Roman"/>
              </a:rPr>
              <a:t>注</a:t>
            </a:r>
            <a:r>
              <a:rPr lang="en-US" altLang="zh-CN" sz="2500" b="1" kern="100" dirty="0" smtClean="0">
                <a:solidFill>
                  <a:schemeClr val="accent6">
                    <a:lumMod val="75000"/>
                  </a:schemeClr>
                </a:solidFill>
                <a:latin typeface="Times New Roman"/>
                <a:ea typeface="微软雅黑"/>
                <a:cs typeface="Times New Roman"/>
              </a:rPr>
              <a:t>】   </a:t>
            </a:r>
            <a:r>
              <a:rPr lang="zh-CN" altLang="en-US" sz="2500" kern="100" dirty="0" smtClean="0">
                <a:latin typeface="微软雅黑" pitchFamily="34" charset="-122"/>
                <a:ea typeface="微软雅黑" pitchFamily="34" charset="-122"/>
                <a:cs typeface="Courier New"/>
              </a:rPr>
              <a:t>王勃</a:t>
            </a:r>
            <a:r>
              <a:rPr lang="en-US" altLang="zh-CN" sz="2500" kern="100" dirty="0">
                <a:latin typeface="微软雅黑" pitchFamily="34" charset="-122"/>
                <a:ea typeface="微软雅黑" pitchFamily="34" charset="-122"/>
                <a:cs typeface="Courier New"/>
              </a:rPr>
              <a:t>(650—675)</a:t>
            </a:r>
            <a:r>
              <a:rPr lang="zh-CN" altLang="en-US" sz="2500" kern="100" dirty="0">
                <a:latin typeface="微软雅黑" pitchFamily="34" charset="-122"/>
                <a:ea typeface="微软雅黑" pitchFamily="34" charset="-122"/>
                <a:cs typeface="Courier New"/>
              </a:rPr>
              <a:t>，字子安，绛州龙门</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今山西河津</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人。</a:t>
            </a:r>
            <a:r>
              <a:rPr lang="zh-CN" altLang="en-US" sz="2500" kern="100" dirty="0" smtClean="0">
                <a:latin typeface="微软雅黑" pitchFamily="34" charset="-122"/>
                <a:ea typeface="微软雅黑" pitchFamily="34" charset="-122"/>
                <a:cs typeface="Courier New"/>
              </a:rPr>
              <a:t>王勃才</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华</a:t>
            </a:r>
            <a:r>
              <a:rPr lang="zh-CN" altLang="en-US" sz="2500" kern="100" dirty="0">
                <a:latin typeface="微软雅黑" pitchFamily="34" charset="-122"/>
                <a:ea typeface="微软雅黑" pitchFamily="34" charset="-122"/>
                <a:cs typeface="Courier New"/>
              </a:rPr>
              <a:t>早露，未成年即被司刑太常伯刘祥道赞为神童，向朝廷表荐，对策</a:t>
            </a:r>
            <a:r>
              <a:rPr lang="zh-CN" altLang="en-US" sz="2500" kern="100" dirty="0" smtClean="0">
                <a:latin typeface="微软雅黑" pitchFamily="34" charset="-122"/>
                <a:ea typeface="微软雅黑" pitchFamily="34" charset="-122"/>
                <a:cs typeface="Courier New"/>
              </a:rPr>
              <a:t>高</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第</a:t>
            </a:r>
            <a:r>
              <a:rPr lang="zh-CN" altLang="en-US" sz="2500" kern="100" dirty="0">
                <a:latin typeface="微软雅黑" pitchFamily="34" charset="-122"/>
                <a:ea typeface="微软雅黑" pitchFamily="34" charset="-122"/>
                <a:cs typeface="Courier New"/>
              </a:rPr>
              <a:t>，授朝散郎。乾封初年</a:t>
            </a:r>
            <a:r>
              <a:rPr lang="en-US" altLang="zh-CN" sz="2500" kern="100" dirty="0">
                <a:latin typeface="微软雅黑" pitchFamily="34" charset="-122"/>
                <a:ea typeface="微软雅黑" pitchFamily="34" charset="-122"/>
                <a:cs typeface="Courier New"/>
              </a:rPr>
              <a:t>(666)</a:t>
            </a:r>
            <a:r>
              <a:rPr lang="zh-CN" altLang="en-US" sz="2500" kern="100" dirty="0">
                <a:latin typeface="微软雅黑" pitchFamily="34" charset="-122"/>
                <a:ea typeface="微软雅黑" pitchFamily="34" charset="-122"/>
                <a:cs typeface="Courier New"/>
              </a:rPr>
              <a:t>为沛王李贤征为王府侍读，两年后因戏</a:t>
            </a:r>
            <a:r>
              <a:rPr lang="zh-CN" altLang="en-US" sz="2500" kern="100" dirty="0" smtClean="0">
                <a:latin typeface="微软雅黑" pitchFamily="34" charset="-122"/>
                <a:ea typeface="微软雅黑" pitchFamily="34" charset="-122"/>
                <a:cs typeface="Courier New"/>
              </a:rPr>
              <a:t>为</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en-US" altLang="zh-CN" sz="2500" kern="100" dirty="0" smtClean="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檄英王鸡</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文，被高宗怒逐出府。随即出游巴蜀。咸亨三年</a:t>
            </a:r>
            <a:r>
              <a:rPr lang="en-US" altLang="zh-CN" sz="2500" kern="100" dirty="0">
                <a:latin typeface="微软雅黑" pitchFamily="34" charset="-122"/>
                <a:ea typeface="微软雅黑" pitchFamily="34" charset="-122"/>
                <a:cs typeface="Courier New"/>
              </a:rPr>
              <a:t>(672)</a:t>
            </a:r>
            <a:r>
              <a:rPr lang="zh-CN" altLang="en-US" sz="2500" kern="100" dirty="0">
                <a:latin typeface="微软雅黑" pitchFamily="34" charset="-122"/>
                <a:ea typeface="微软雅黑" pitchFamily="34" charset="-122"/>
                <a:cs typeface="Courier New"/>
              </a:rPr>
              <a:t>补</a:t>
            </a:r>
            <a:r>
              <a:rPr lang="zh-CN" altLang="en-US" sz="2500" kern="100" dirty="0" smtClean="0">
                <a:latin typeface="微软雅黑" pitchFamily="34" charset="-122"/>
                <a:ea typeface="微软雅黑" pitchFamily="34" charset="-122"/>
                <a:cs typeface="Courier New"/>
              </a:rPr>
              <a:t>虢</a:t>
            </a:r>
            <a:endParaRPr lang="en-US" altLang="zh-CN" sz="2500" kern="100" dirty="0" smtClean="0">
              <a:latin typeface="微软雅黑" pitchFamily="34" charset="-122"/>
              <a:ea typeface="微软雅黑" pitchFamily="34" charset="-122"/>
              <a:cs typeface="Courier New"/>
            </a:endParaRPr>
          </a:p>
          <a:p>
            <a:pPr lvl="0" algn="just">
              <a:lnSpc>
                <a:spcPct val="150000"/>
              </a:lnSpc>
            </a:pPr>
            <a:r>
              <a:rPr lang="zh-CN" altLang="en-US" sz="2500" kern="100" dirty="0" smtClean="0">
                <a:latin typeface="微软雅黑" pitchFamily="34" charset="-122"/>
                <a:ea typeface="微软雅黑" pitchFamily="34" charset="-122"/>
                <a:cs typeface="Courier New"/>
              </a:rPr>
              <a:t>州</a:t>
            </a:r>
            <a:r>
              <a:rPr lang="zh-CN" altLang="en-US" sz="2500" kern="100" dirty="0">
                <a:latin typeface="微软雅黑" pitchFamily="34" charset="-122"/>
                <a:ea typeface="微软雅黑" pitchFamily="34" charset="-122"/>
                <a:cs typeface="Courier New"/>
              </a:rPr>
              <a:t>参军，因擅杀官奴当诛，遇赦除名。其父亦受累贬为交趾令。上元二年</a:t>
            </a:r>
            <a:r>
              <a:rPr lang="en-US" altLang="zh-CN" sz="2500" kern="100" dirty="0">
                <a:latin typeface="微软雅黑" pitchFamily="34" charset="-122"/>
                <a:ea typeface="微软雅黑" pitchFamily="34" charset="-122"/>
                <a:cs typeface="Courier New"/>
              </a:rPr>
              <a:t>(675)</a:t>
            </a:r>
            <a:r>
              <a:rPr lang="zh-CN" altLang="en-US" sz="2500" kern="100" dirty="0">
                <a:latin typeface="微软雅黑" pitchFamily="34" charset="-122"/>
                <a:ea typeface="微软雅黑" pitchFamily="34" charset="-122"/>
                <a:cs typeface="Courier New"/>
              </a:rPr>
              <a:t>，王勃南下探亲，渡海溺水，惊悸而死。王勃与杨炯、卢照邻、骆宾王以诗文齐名，并称</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王杨卢骆</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，亦称</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初唐四杰</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。王勃在文学上反对</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争构纤微，竞为雕刻</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的浮艳诗风，主张崇尚实用，他创作</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壮而不虚，刚而能润，雕而不碎，按而弥坚</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的诗文，对转变风气起了很大作用。</a:t>
            </a:r>
          </a:p>
          <a:p>
            <a:pPr lvl="0" algn="just">
              <a:lnSpc>
                <a:spcPct val="150000"/>
              </a:lnSpc>
            </a:pPr>
            <a:r>
              <a:rPr lang="zh-CN" altLang="en-US" sz="2500" kern="100" dirty="0">
                <a:latin typeface="微软雅黑" pitchFamily="34" charset="-122"/>
                <a:ea typeface="微软雅黑" pitchFamily="34" charset="-122"/>
                <a:cs typeface="Courier New"/>
              </a:rPr>
              <a:t>代表作</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送杜少府之任蜀州</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别薛华</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咏风</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羁春</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山中</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滕王阁序</a:t>
            </a:r>
            <a:r>
              <a:rPr lang="en-US" altLang="zh-CN" sz="2500" kern="100" dirty="0">
                <a:latin typeface="微软雅黑" pitchFamily="34" charset="-122"/>
                <a:ea typeface="微软雅黑" pitchFamily="34" charset="-122"/>
                <a:cs typeface="Courier New"/>
              </a:rPr>
              <a:t>》</a:t>
            </a:r>
            <a:r>
              <a:rPr lang="zh-CN" altLang="en-US" sz="2500" kern="100" dirty="0">
                <a:latin typeface="微软雅黑" pitchFamily="34" charset="-122"/>
                <a:ea typeface="微软雅黑" pitchFamily="34" charset="-122"/>
                <a:cs typeface="Courier New"/>
              </a:rPr>
              <a:t>在唐代已脍炙人口，被认为</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当垂不朽</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的</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天才</a:t>
            </a:r>
            <a:r>
              <a:rPr lang="zh-CN" altLang="en-US" sz="2400" dirty="0">
                <a:latin typeface="宋体" pitchFamily="2" charset="-122"/>
                <a:ea typeface="宋体" pitchFamily="2" charset="-122"/>
              </a:rPr>
              <a:t>”</a:t>
            </a:r>
            <a:r>
              <a:rPr lang="zh-CN" altLang="en-US" sz="2500" kern="100" dirty="0">
                <a:latin typeface="微软雅黑" pitchFamily="34" charset="-122"/>
                <a:ea typeface="微软雅黑" pitchFamily="34" charset="-122"/>
                <a:cs typeface="Courier New"/>
              </a:rPr>
              <a:t>之作。</a:t>
            </a:r>
          </a:p>
        </p:txBody>
      </p:sp>
      <p:pic>
        <p:nvPicPr>
          <p:cNvPr id="1026" name="Picture 2" descr="R10"/>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80382" y="189033"/>
            <a:ext cx="1752600" cy="204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4289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1045698"/>
            <a:ext cx="11681441" cy="4540538"/>
          </a:xfrm>
          <a:prstGeom prst="rect">
            <a:avLst/>
          </a:prstGeom>
          <a:noFill/>
        </p:spPr>
        <p:txBody>
          <a:bodyPr wrap="square" rtlCol="0">
            <a:spAutoFit/>
          </a:bodyPr>
          <a:lstStyle/>
          <a:p>
            <a:pPr lvl="0" algn="just">
              <a:lnSpc>
                <a:spcPct val="150000"/>
              </a:lnSpc>
            </a:pPr>
            <a:r>
              <a:rPr lang="zh-CN" altLang="en-US" sz="2800" kern="100" dirty="0" smtClean="0">
                <a:latin typeface="微软雅黑" pitchFamily="34" charset="-122"/>
                <a:ea typeface="微软雅黑" pitchFamily="34" charset="-122"/>
                <a:cs typeface="Courier New"/>
              </a:rPr>
              <a:t>        上</a:t>
            </a:r>
            <a:r>
              <a:rPr lang="zh-CN" altLang="en-US" sz="2800" kern="100" dirty="0">
                <a:latin typeface="微软雅黑" pitchFamily="34" charset="-122"/>
                <a:ea typeface="微软雅黑" pitchFamily="34" charset="-122"/>
                <a:cs typeface="Courier New"/>
              </a:rPr>
              <a:t>元二年</a:t>
            </a:r>
            <a:r>
              <a:rPr lang="en-US" altLang="zh-CN" sz="2800" kern="100" dirty="0">
                <a:latin typeface="微软雅黑" pitchFamily="34" charset="-122"/>
                <a:ea typeface="微软雅黑" pitchFamily="34" charset="-122"/>
                <a:cs typeface="Courier New"/>
              </a:rPr>
              <a:t>(675)</a:t>
            </a:r>
            <a:r>
              <a:rPr lang="zh-CN" altLang="en-US" sz="2800" kern="100" dirty="0">
                <a:latin typeface="微软雅黑" pitchFamily="34" charset="-122"/>
                <a:ea typeface="微软雅黑" pitchFamily="34" charset="-122"/>
                <a:cs typeface="Courier New"/>
              </a:rPr>
              <a:t>秋，王勃前往交趾看望父亲，路过南昌时，正赶上都督阎某新修滕王阁成，重阳日在滕王阁大宴宾客。王勃前往拜见，阎都督早闻他的名气，便请他也参加宴会。阎都督此次宴客，是为了向大家夸耀女婿孟学士的才学。让女婿事先准备好一篇序文，在席间当作即兴所作书写给大家看。宴会上，阎都督让人拿出纸笔，假意请诸人为这次盛会作序。大家知道他的用意，所以都推辞不写，而王勃以一个二十几岁的青年晚辈，竟不推辞，接过纸笔，当众挥笔而书。阎都督大不高兴，拂衣而起，</a:t>
            </a:r>
            <a:r>
              <a:rPr lang="zh-CN" altLang="en-US" sz="2800" kern="100" dirty="0" smtClean="0">
                <a:latin typeface="微软雅黑" pitchFamily="34" charset="-122"/>
                <a:ea typeface="微软雅黑" pitchFamily="34" charset="-122"/>
                <a:cs typeface="Courier New"/>
              </a:rPr>
              <a:t>转入</a:t>
            </a:r>
            <a:endParaRPr lang="zh-CN" altLang="en-US" sz="2800" kern="100" dirty="0">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3044</TotalTime>
  <Words>3826</Words>
  <Application>Microsoft Office PowerPoint</Application>
  <PresentationFormat>自定义</PresentationFormat>
  <Paragraphs>308</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489</cp:revision>
  <dcterms:created xsi:type="dcterms:W3CDTF">2013-09-20T02:31:37Z</dcterms:created>
  <dcterms:modified xsi:type="dcterms:W3CDTF">2015-03-28T00:55:11Z</dcterms:modified>
</cp:coreProperties>
</file>