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60" r:id="rId3"/>
    <p:sldId id="295" r:id="rId4"/>
    <p:sldId id="262" r:id="rId5"/>
    <p:sldId id="297" r:id="rId6"/>
    <p:sldId id="376" r:id="rId7"/>
    <p:sldId id="395" r:id="rId8"/>
    <p:sldId id="394" r:id="rId9"/>
    <p:sldId id="299" r:id="rId10"/>
    <p:sldId id="300" r:id="rId11"/>
    <p:sldId id="325" r:id="rId12"/>
    <p:sldId id="377" r:id="rId13"/>
    <p:sldId id="301" r:id="rId14"/>
    <p:sldId id="378" r:id="rId15"/>
    <p:sldId id="326" r:id="rId16"/>
    <p:sldId id="379" r:id="rId17"/>
    <p:sldId id="327" r:id="rId18"/>
    <p:sldId id="354" r:id="rId19"/>
    <p:sldId id="356" r:id="rId20"/>
    <p:sldId id="357" r:id="rId21"/>
    <p:sldId id="358" r:id="rId22"/>
    <p:sldId id="383" r:id="rId23"/>
    <p:sldId id="396" r:id="rId24"/>
    <p:sldId id="303" r:id="rId25"/>
    <p:sldId id="343" r:id="rId26"/>
    <p:sldId id="384" r:id="rId27"/>
    <p:sldId id="359" r:id="rId28"/>
    <p:sldId id="397" r:id="rId29"/>
    <p:sldId id="398" r:id="rId30"/>
    <p:sldId id="344" r:id="rId31"/>
    <p:sldId id="399" r:id="rId32"/>
    <p:sldId id="332" r:id="rId33"/>
    <p:sldId id="386" r:id="rId34"/>
    <p:sldId id="362" r:id="rId35"/>
    <p:sldId id="363" r:id="rId36"/>
    <p:sldId id="347" r:id="rId37"/>
    <p:sldId id="335" r:id="rId38"/>
    <p:sldId id="365" r:id="rId39"/>
    <p:sldId id="349" r:id="rId40"/>
    <p:sldId id="388" r:id="rId41"/>
    <p:sldId id="319" r:id="rId42"/>
    <p:sldId id="320" r:id="rId43"/>
    <p:sldId id="400" r:id="rId44"/>
    <p:sldId id="401" r:id="rId45"/>
    <p:sldId id="402" r:id="rId46"/>
    <p:sldId id="403" r:id="rId47"/>
    <p:sldId id="404" r:id="rId48"/>
    <p:sldId id="405" r:id="rId49"/>
    <p:sldId id="393" r:id="rId50"/>
    <p:sldId id="342" r:id="rId51"/>
    <p:sldId id="406" r:id="rId52"/>
    <p:sldId id="258"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804"/>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p:cNvSpPr/>
          <p:nvPr userDrawn="1"/>
        </p:nvSpPr>
        <p:spPr>
          <a:xfrm>
            <a:off x="1299395" y="2329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第二单元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29" name="TextBox 3"/>
          <p:cNvSpPr txBox="1"/>
          <p:nvPr userDrawn="1"/>
        </p:nvSpPr>
        <p:spPr>
          <a:xfrm>
            <a:off x="1243293" y="3382752"/>
            <a:ext cx="10481982" cy="1275414"/>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smtClean="0">
                <a:solidFill>
                  <a:srgbClr val="00B050"/>
                </a:solidFill>
                <a:latin typeface="微软雅黑" pitchFamily="34" charset="-122"/>
                <a:ea typeface="微软雅黑" pitchFamily="34" charset="-122"/>
              </a:rPr>
              <a:t>回肠荡气的</a:t>
            </a:r>
            <a:r>
              <a:rPr lang="zh-CN" altLang="en-US" sz="7000" b="1" kern="1200" spc="50" dirty="0" smtClean="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抒情</a:t>
            </a:r>
            <a:endParaRPr lang="zh-CN" altLang="en-US" sz="7000" b="1" kern="1200" spc="50" dirty="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strVal val="(6*min(max(#ppt_w*#ppt_h,.3),1)-7.4)/-.7*#ppt_w"/>
                                          </p:val>
                                        </p:tav>
                                        <p:tav tm="100000">
                                          <p:val>
                                            <p:strVal val="#ppt_w"/>
                                          </p:val>
                                        </p:tav>
                                      </p:tavLst>
                                    </p:anim>
                                    <p:anim calcmode="lin" valueType="num">
                                      <p:cBhvr>
                                        <p:cTn id="13" dur="500" fill="hold"/>
                                        <p:tgtEl>
                                          <p:spTgt spid="29"/>
                                        </p:tgtEl>
                                        <p:attrNameLst>
                                          <p:attrName>ppt_h</p:attrName>
                                        </p:attrNameLst>
                                      </p:cBhvr>
                                      <p:tavLst>
                                        <p:tav tm="0">
                                          <p:val>
                                            <p:strVal val="(6*min(max(#ppt_w*#ppt_h,.3),1)-7.4)/-.7*#ppt_h"/>
                                          </p:val>
                                        </p:tav>
                                        <p:tav tm="100000">
                                          <p:val>
                                            <p:strVal val="#ppt_h"/>
                                          </p:val>
                                        </p:tav>
                                      </p:tavLst>
                                    </p:anim>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第四章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情商知识概述</a:t>
            </a:r>
            <a:endParaRPr lang="zh-CN" altLang="en-US" sz="2000" dirty="0">
              <a:solidFill>
                <a:schemeClr val="bg1"/>
              </a:solidFill>
              <a:latin typeface="微软雅黑" pitchFamily="34" charset="-122"/>
              <a:ea typeface="微软雅黑" pitchFamily="34" charset="-122"/>
            </a:endParaRPr>
          </a:p>
        </p:txBody>
      </p:sp>
      <p:sp>
        <p:nvSpPr>
          <p:cNvPr id="3" name="矩形 2"/>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32967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9" name="TextBox 8"/>
          <p:cNvSpPr txBox="1"/>
          <p:nvPr userDrawn="1"/>
        </p:nvSpPr>
        <p:spPr>
          <a:xfrm>
            <a:off x="977900" y="6410204"/>
            <a:ext cx="4965700" cy="400110"/>
          </a:xfrm>
          <a:prstGeom prst="rect">
            <a:avLst/>
          </a:prstGeom>
          <a:noFill/>
        </p:spPr>
        <p:txBody>
          <a:bodyPr wrap="square" rtlCol="0" anchor="ctr">
            <a:spAutoFit/>
          </a:bodyPr>
          <a:lstStyle/>
          <a:p>
            <a:r>
              <a:rPr lang="en-US" altLang="zh-CN" sz="2000" dirty="0" smtClean="0">
                <a:solidFill>
                  <a:schemeClr val="bg1"/>
                </a:solidFill>
                <a:latin typeface="微软雅黑" pitchFamily="34" charset="-122"/>
                <a:ea typeface="微软雅黑" pitchFamily="34" charset="-122"/>
              </a:rPr>
              <a:t>6 </a:t>
            </a:r>
            <a:r>
              <a:rPr lang="zh-CN" altLang="en-US" sz="2000" baseline="0" dirty="0" smtClean="0">
                <a:solidFill>
                  <a:schemeClr val="bg1"/>
                </a:solidFill>
                <a:latin typeface="微软雅黑" pitchFamily="34" charset="-122"/>
                <a:ea typeface="微软雅黑" pitchFamily="34" charset="-122"/>
              </a:rPr>
              <a:t>   逍遥游</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2">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103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12" name="任意多边形 11"/>
          <p:cNvSpPr/>
          <p:nvPr userDrawn="1"/>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5982854"/>
            <a:ext cx="12192000" cy="406400"/>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PAGE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14" name="矩形 13"/>
          <p:cNvSpPr/>
          <p:nvPr userDrawn="1"/>
        </p:nvSpPr>
        <p:spPr>
          <a:xfrm>
            <a:off x="0" y="1110853"/>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62046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矩形 2"/>
          <p:cNvSpPr/>
          <p:nvPr userDrawn="1"/>
        </p:nvSpPr>
        <p:spPr>
          <a:xfrm>
            <a:off x="0" y="4173"/>
            <a:ext cx="8527312"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userDrawn="1"/>
        </p:nvSpPr>
        <p:spPr>
          <a:xfrm>
            <a:off x="977900" y="6410204"/>
            <a:ext cx="4965700" cy="400110"/>
          </a:xfrm>
          <a:prstGeom prst="rect">
            <a:avLst/>
          </a:prstGeom>
          <a:noFill/>
        </p:spPr>
        <p:txBody>
          <a:bodyPr wrap="square" rtlCol="0" anchor="ctr">
            <a:spAutoFit/>
          </a:bodyPr>
          <a:lstStyle/>
          <a:p>
            <a:r>
              <a:rPr lang="en-US" altLang="zh-CN" sz="2000" dirty="0" smtClean="0">
                <a:solidFill>
                  <a:schemeClr val="bg1"/>
                </a:solidFill>
                <a:latin typeface="微软雅黑" pitchFamily="34" charset="-122"/>
                <a:ea typeface="微软雅黑" pitchFamily="34" charset="-122"/>
              </a:rPr>
              <a:t>6 </a:t>
            </a:r>
            <a:r>
              <a:rPr lang="zh-CN" altLang="en-US" sz="2000" baseline="0" dirty="0" smtClean="0">
                <a:solidFill>
                  <a:schemeClr val="bg1"/>
                </a:solidFill>
                <a:latin typeface="微软雅黑" pitchFamily="34" charset="-122"/>
                <a:ea typeface="微软雅黑" pitchFamily="34" charset="-122"/>
              </a:rPr>
              <a:t>   逍遥游</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942205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第二章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情绪与情绪管理概述</a:t>
            </a:r>
            <a:endParaRPr lang="zh-CN" altLang="en-US" sz="2000" dirty="0">
              <a:solidFill>
                <a:schemeClr val="bg1"/>
              </a:solidFill>
              <a:latin typeface="微软雅黑" pitchFamily="34" charset="-122"/>
              <a:ea typeface="微软雅黑" pitchFamily="34" charset="-122"/>
            </a:endParaRPr>
          </a:p>
        </p:txBody>
      </p:sp>
      <p:sp>
        <p:nvSpPr>
          <p:cNvPr id="4" name="矩形 3"/>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39844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第三章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如何进行情绪管理</a:t>
            </a:r>
            <a:endParaRPr lang="zh-CN" altLang="en-US" sz="2000" dirty="0">
              <a:solidFill>
                <a:schemeClr val="bg1"/>
              </a:solidFill>
              <a:latin typeface="微软雅黑" pitchFamily="34" charset="-122"/>
              <a:ea typeface="微软雅黑" pitchFamily="34" charset="-122"/>
            </a:endParaRPr>
          </a:p>
        </p:txBody>
      </p:sp>
      <p:sp>
        <p:nvSpPr>
          <p:cNvPr id="6" name="矩形 5"/>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7680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60" r:id="rId6"/>
    <p:sldLayoutId id="2147483653" r:id="rId7"/>
    <p:sldLayoutId id="2147483654" r:id="rId8"/>
    <p:sldLayoutId id="2147483655" r:id="rId9"/>
    <p:sldLayoutId id="2147483656"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oleObject" Target="../embeddings/Microsoft_Word_97_-_2003___2.doc"/><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Microsoft_Word_97_-_2003___1.doc"/></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3.bin"/><Relationship Id="rId7" Type="http://schemas.openxmlformats.org/officeDocument/2006/relationships/oleObject" Target="../embeddings/Microsoft_Word_97_-_2003___4.doc"/><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emf"/><Relationship Id="rId4" Type="http://schemas.openxmlformats.org/officeDocument/2006/relationships/oleObject" Target="../embeddings/Microsoft_Word_97_-_2003___3.doc"/></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Microsoft_Word_97_-_2003___5.doc"/></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Microsoft_Word_97_-_2003___6.doc"/></Relationships>
</file>

<file path=ppt/slides/_rels/slide2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7.bin"/><Relationship Id="rId7" Type="http://schemas.openxmlformats.org/officeDocument/2006/relationships/oleObject" Target="../embeddings/Microsoft_Word_97_-_2003___8.doc"/><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2.emf"/><Relationship Id="rId4" Type="http://schemas.openxmlformats.org/officeDocument/2006/relationships/oleObject" Target="../embeddings/Microsoft_Word_97_-_2003___7.doc"/><Relationship Id="rId9" Type="http://schemas.openxmlformats.org/officeDocument/2006/relationships/slide" Target="slide3.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5.xml"/><Relationship Id="rId5" Type="http://schemas.openxmlformats.org/officeDocument/2006/relationships/slide" Target="slide41.xml"/><Relationship Id="rId4" Type="http://schemas.openxmlformats.org/officeDocument/2006/relationships/slide" Target="slide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840" y="1123"/>
            <a:ext cx="11967142" cy="6440225"/>
          </a:xfrm>
          <a:prstGeom prst="rect">
            <a:avLst/>
          </a:prstGeom>
          <a:noFill/>
        </p:spPr>
        <p:txBody>
          <a:bodyPr wrap="square" rtlCol="0">
            <a:spAutoFit/>
          </a:bodyPr>
          <a:lstStyle/>
          <a:p>
            <a:pPr lvl="0" algn="just">
              <a:lnSpc>
                <a:spcPct val="150000"/>
              </a:lnSpc>
            </a:pPr>
            <a:r>
              <a:rPr lang="en-US" altLang="zh-CN" sz="2500" b="1" kern="100" dirty="0" smtClean="0">
                <a:solidFill>
                  <a:schemeClr val="accent6">
                    <a:lumMod val="75000"/>
                  </a:schemeClr>
                </a:solidFill>
                <a:latin typeface="Times New Roman"/>
                <a:ea typeface="微软雅黑"/>
                <a:cs typeface="Times New Roman"/>
              </a:rPr>
              <a:t>【</a:t>
            </a:r>
            <a:r>
              <a:rPr lang="zh-CN" altLang="zh-CN" sz="2500" b="1" kern="100" dirty="0" smtClean="0">
                <a:solidFill>
                  <a:schemeClr val="accent6">
                    <a:lumMod val="75000"/>
                  </a:schemeClr>
                </a:solidFill>
                <a:latin typeface="Times New Roman"/>
                <a:ea typeface="微软雅黑"/>
                <a:cs typeface="Times New Roman"/>
              </a:rPr>
              <a:t>注</a:t>
            </a:r>
            <a:r>
              <a:rPr lang="en-US" altLang="zh-CN" sz="2500" b="1" kern="100" dirty="0" smtClean="0">
                <a:solidFill>
                  <a:schemeClr val="accent6">
                    <a:lumMod val="75000"/>
                  </a:schemeClr>
                </a:solidFill>
                <a:latin typeface="Times New Roman"/>
                <a:ea typeface="微软雅黑"/>
                <a:cs typeface="Times New Roman"/>
              </a:rPr>
              <a:t>】   </a:t>
            </a:r>
            <a:r>
              <a:rPr lang="zh-CN" altLang="en-US" sz="2500" kern="100" dirty="0" smtClean="0">
                <a:latin typeface="微软雅黑" pitchFamily="34" charset="-122"/>
                <a:ea typeface="微软雅黑" pitchFamily="34" charset="-122"/>
                <a:cs typeface="Courier New"/>
              </a:rPr>
              <a:t>庄子</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约前</a:t>
            </a:r>
            <a:r>
              <a:rPr lang="en-US" altLang="zh-CN" sz="2500" kern="100" dirty="0">
                <a:latin typeface="微软雅黑" pitchFamily="34" charset="-122"/>
                <a:ea typeface="微软雅黑" pitchFamily="34" charset="-122"/>
                <a:cs typeface="Courier New"/>
              </a:rPr>
              <a:t>369—</a:t>
            </a:r>
            <a:r>
              <a:rPr lang="zh-CN" altLang="en-US" sz="2500" kern="100" dirty="0">
                <a:latin typeface="微软雅黑" pitchFamily="34" charset="-122"/>
                <a:ea typeface="微软雅黑" pitchFamily="34" charset="-122"/>
                <a:cs typeface="Courier New"/>
              </a:rPr>
              <a:t>前</a:t>
            </a:r>
            <a:r>
              <a:rPr lang="en-US" altLang="zh-CN" sz="2500" kern="100" dirty="0">
                <a:latin typeface="微软雅黑" pitchFamily="34" charset="-122"/>
                <a:ea typeface="微软雅黑" pitchFamily="34" charset="-122"/>
                <a:cs typeface="Courier New"/>
              </a:rPr>
              <a:t>286)</a:t>
            </a:r>
            <a:r>
              <a:rPr lang="zh-CN" altLang="en-US" sz="2500" kern="100" dirty="0">
                <a:latin typeface="微软雅黑" pitchFamily="34" charset="-122"/>
                <a:ea typeface="微软雅黑" pitchFamily="34" charset="-122"/>
                <a:cs typeface="Courier New"/>
              </a:rPr>
              <a:t>，名周，字子休，战国时代宋国蒙</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今</a:t>
            </a:r>
            <a:r>
              <a:rPr lang="zh-CN" altLang="en-US" sz="2500" kern="100" dirty="0" smtClean="0">
                <a:latin typeface="微软雅黑" pitchFamily="34" charset="-122"/>
                <a:ea typeface="微软雅黑" pitchFamily="34" charset="-122"/>
                <a:cs typeface="Courier New"/>
              </a:rPr>
              <a:t>河</a:t>
            </a:r>
            <a:endParaRPr lang="en-US" altLang="zh-CN" sz="2500" kern="100" dirty="0" smtClean="0">
              <a:latin typeface="微软雅黑" pitchFamily="34" charset="-122"/>
              <a:ea typeface="微软雅黑" pitchFamily="34" charset="-122"/>
              <a:cs typeface="Courier New"/>
            </a:endParaRPr>
          </a:p>
          <a:p>
            <a:pPr lvl="0" algn="just">
              <a:lnSpc>
                <a:spcPct val="150000"/>
              </a:lnSpc>
            </a:pPr>
            <a:r>
              <a:rPr lang="zh-CN" altLang="en-US" sz="2500" kern="100" dirty="0" smtClean="0">
                <a:latin typeface="微软雅黑" pitchFamily="34" charset="-122"/>
                <a:ea typeface="微软雅黑" pitchFamily="34" charset="-122"/>
                <a:cs typeface="Courier New"/>
              </a:rPr>
              <a:t>南</a:t>
            </a:r>
            <a:r>
              <a:rPr lang="zh-CN" altLang="en-US" sz="2500" kern="100" dirty="0">
                <a:latin typeface="微软雅黑" pitchFamily="34" charset="-122"/>
                <a:ea typeface="微软雅黑" pitchFamily="34" charset="-122"/>
                <a:cs typeface="Courier New"/>
              </a:rPr>
              <a:t>商丘</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人。著名的思想家、哲学家、文学家，是道家学派的代表人物</a:t>
            </a:r>
            <a:r>
              <a:rPr lang="zh-CN" altLang="en-US" sz="2500" kern="100" dirty="0" smtClean="0">
                <a:latin typeface="微软雅黑" pitchFamily="34" charset="-122"/>
                <a:ea typeface="微软雅黑" pitchFamily="34" charset="-122"/>
                <a:cs typeface="Courier New"/>
              </a:rPr>
              <a:t>，</a:t>
            </a:r>
            <a:endParaRPr lang="en-US" altLang="zh-CN" sz="2500" kern="100" dirty="0" smtClean="0">
              <a:latin typeface="微软雅黑" pitchFamily="34" charset="-122"/>
              <a:ea typeface="微软雅黑" pitchFamily="34" charset="-122"/>
              <a:cs typeface="Courier New"/>
            </a:endParaRPr>
          </a:p>
          <a:p>
            <a:pPr lvl="0" algn="just">
              <a:lnSpc>
                <a:spcPct val="150000"/>
              </a:lnSpc>
            </a:pPr>
            <a:r>
              <a:rPr lang="zh-CN" altLang="en-US" sz="2500" kern="100" dirty="0" smtClean="0">
                <a:latin typeface="微软雅黑" pitchFamily="34" charset="-122"/>
                <a:ea typeface="微软雅黑" pitchFamily="34" charset="-122"/>
                <a:cs typeface="Courier New"/>
              </a:rPr>
              <a:t>老子</a:t>
            </a:r>
            <a:r>
              <a:rPr lang="zh-CN" altLang="en-US" sz="2500" kern="100" dirty="0">
                <a:latin typeface="微软雅黑" pitchFamily="34" charset="-122"/>
                <a:ea typeface="微软雅黑" pitchFamily="34" charset="-122"/>
                <a:cs typeface="Courier New"/>
              </a:rPr>
              <a:t>哲学思想的继承者和发展者，先秦庄子学派的创始人。他的学说</a:t>
            </a:r>
            <a:r>
              <a:rPr lang="zh-CN" altLang="en-US" sz="2500" kern="100" dirty="0" smtClean="0">
                <a:latin typeface="微软雅黑" pitchFamily="34" charset="-122"/>
                <a:ea typeface="微软雅黑" pitchFamily="34" charset="-122"/>
                <a:cs typeface="Courier New"/>
              </a:rPr>
              <a:t>涵</a:t>
            </a:r>
            <a:endParaRPr lang="en-US" altLang="zh-CN" sz="2500" kern="100" dirty="0" smtClean="0">
              <a:latin typeface="微软雅黑" pitchFamily="34" charset="-122"/>
              <a:ea typeface="微软雅黑" pitchFamily="34" charset="-122"/>
              <a:cs typeface="Courier New"/>
            </a:endParaRPr>
          </a:p>
          <a:p>
            <a:pPr lvl="0" algn="just">
              <a:lnSpc>
                <a:spcPct val="150000"/>
              </a:lnSpc>
            </a:pPr>
            <a:r>
              <a:rPr lang="zh-CN" altLang="en-US" sz="2500" kern="100" dirty="0" smtClean="0">
                <a:latin typeface="微软雅黑" pitchFamily="34" charset="-122"/>
                <a:ea typeface="微软雅黑" pitchFamily="34" charset="-122"/>
                <a:cs typeface="Courier New"/>
              </a:rPr>
              <a:t>盖着</a:t>
            </a:r>
            <a:r>
              <a:rPr lang="zh-CN" altLang="en-US" sz="2500" kern="100" dirty="0">
                <a:latin typeface="微软雅黑" pitchFamily="34" charset="-122"/>
                <a:ea typeface="微软雅黑" pitchFamily="34" charset="-122"/>
                <a:cs typeface="Courier New"/>
              </a:rPr>
              <a:t>当时社会生活的方方面面，但其根本精神还是皈依于老子的哲学</a:t>
            </a:r>
            <a:r>
              <a:rPr lang="zh-CN" altLang="en-US" sz="2500" kern="100" dirty="0" smtClean="0">
                <a:latin typeface="微软雅黑" pitchFamily="34" charset="-122"/>
                <a:ea typeface="微软雅黑" pitchFamily="34" charset="-122"/>
                <a:cs typeface="Courier New"/>
              </a:rPr>
              <a:t>。</a:t>
            </a:r>
            <a:endParaRPr lang="en-US" altLang="zh-CN" sz="2500" kern="100" dirty="0" smtClean="0">
              <a:latin typeface="微软雅黑" pitchFamily="34" charset="-122"/>
              <a:ea typeface="微软雅黑" pitchFamily="34" charset="-122"/>
              <a:cs typeface="Courier New"/>
            </a:endParaRPr>
          </a:p>
          <a:p>
            <a:pPr lvl="0" algn="just">
              <a:lnSpc>
                <a:spcPct val="150000"/>
              </a:lnSpc>
            </a:pPr>
            <a:r>
              <a:rPr lang="zh-CN" altLang="en-US" sz="2500" kern="100" dirty="0" smtClean="0">
                <a:latin typeface="微软雅黑" pitchFamily="34" charset="-122"/>
                <a:ea typeface="微软雅黑" pitchFamily="34" charset="-122"/>
                <a:cs typeface="Courier New"/>
              </a:rPr>
              <a:t>后世</a:t>
            </a:r>
            <a:r>
              <a:rPr lang="zh-CN" altLang="en-US" sz="2500" kern="100" dirty="0">
                <a:latin typeface="微软雅黑" pitchFamily="34" charset="-122"/>
                <a:ea typeface="微软雅黑" pitchFamily="34" charset="-122"/>
                <a:cs typeface="Courier New"/>
              </a:rPr>
              <a:t>将他与老子并称为</a:t>
            </a:r>
            <a:r>
              <a:rPr lang="zh-CN" altLang="en-US" sz="2500" kern="100" dirty="0">
                <a:latin typeface="宋体" pitchFamily="2" charset="-122"/>
                <a:ea typeface="宋体" pitchFamily="2" charset="-122"/>
                <a:cs typeface="Courier New"/>
              </a:rPr>
              <a:t>“</a:t>
            </a:r>
            <a:r>
              <a:rPr lang="zh-CN" altLang="en-US" sz="2500" kern="100" dirty="0">
                <a:latin typeface="微软雅黑" pitchFamily="34" charset="-122"/>
                <a:ea typeface="微软雅黑" pitchFamily="34" charset="-122"/>
                <a:cs typeface="Courier New"/>
              </a:rPr>
              <a:t>老庄</a:t>
            </a:r>
            <a:r>
              <a:rPr lang="zh-CN" altLang="en-US" sz="2500" kern="100" dirty="0">
                <a:latin typeface="宋体" pitchFamily="2" charset="-122"/>
                <a:ea typeface="宋体" pitchFamily="2" charset="-122"/>
                <a:cs typeface="Courier New"/>
              </a:rPr>
              <a:t>”</a:t>
            </a:r>
            <a:r>
              <a:rPr lang="zh-CN" altLang="en-US" sz="2500" kern="100" dirty="0">
                <a:latin typeface="微软雅黑" pitchFamily="34" charset="-122"/>
                <a:ea typeface="微软雅黑" pitchFamily="34" charset="-122"/>
                <a:cs typeface="Courier New"/>
              </a:rPr>
              <a:t>，将他们的哲学称为</a:t>
            </a:r>
            <a:r>
              <a:rPr lang="zh-CN" altLang="en-US" sz="2500" kern="100" dirty="0">
                <a:latin typeface="宋体" pitchFamily="2" charset="-122"/>
                <a:ea typeface="宋体" pitchFamily="2" charset="-122"/>
                <a:cs typeface="Courier New"/>
              </a:rPr>
              <a:t>“</a:t>
            </a:r>
            <a:r>
              <a:rPr lang="zh-CN" altLang="en-US" sz="2500" kern="100" dirty="0">
                <a:latin typeface="微软雅黑" pitchFamily="34" charset="-122"/>
                <a:ea typeface="微软雅黑" pitchFamily="34" charset="-122"/>
                <a:cs typeface="Courier New"/>
              </a:rPr>
              <a:t>老庄哲学</a:t>
            </a:r>
            <a:r>
              <a:rPr lang="zh-CN" altLang="en-US" sz="2500" kern="100" dirty="0">
                <a:latin typeface="宋体" pitchFamily="2" charset="-122"/>
                <a:ea typeface="宋体" pitchFamily="2" charset="-122"/>
                <a:cs typeface="Courier New"/>
              </a:rPr>
              <a:t>”</a:t>
            </a:r>
            <a:r>
              <a:rPr lang="zh-CN" altLang="en-US" sz="2500" kern="100" dirty="0">
                <a:latin typeface="微软雅黑" pitchFamily="34" charset="-122"/>
                <a:ea typeface="微软雅黑" pitchFamily="34" charset="-122"/>
                <a:cs typeface="Courier New"/>
              </a:rPr>
              <a:t>。庄子的主要思想有</a:t>
            </a:r>
            <a:r>
              <a:rPr lang="zh-CN" altLang="en-US" sz="2500" kern="100" dirty="0">
                <a:latin typeface="宋体" pitchFamily="2" charset="-122"/>
                <a:ea typeface="宋体" pitchFamily="2" charset="-122"/>
                <a:cs typeface="Courier New"/>
              </a:rPr>
              <a:t>“</a:t>
            </a:r>
            <a:r>
              <a:rPr lang="zh-CN" altLang="en-US" sz="2500" kern="100" dirty="0">
                <a:latin typeface="微软雅黑" pitchFamily="34" charset="-122"/>
                <a:ea typeface="微软雅黑" pitchFamily="34" charset="-122"/>
                <a:cs typeface="Courier New"/>
              </a:rPr>
              <a:t>天道无为</a:t>
            </a:r>
            <a:r>
              <a:rPr lang="zh-CN" altLang="en-US" sz="2500" kern="100" dirty="0">
                <a:latin typeface="宋体" pitchFamily="2" charset="-122"/>
                <a:ea typeface="宋体" pitchFamily="2" charset="-122"/>
                <a:cs typeface="Courier New"/>
              </a:rPr>
              <a:t>”</a:t>
            </a:r>
            <a:r>
              <a:rPr lang="zh-CN" altLang="en-US" sz="2500" kern="100" dirty="0">
                <a:latin typeface="微软雅黑" pitchFamily="34" charset="-122"/>
                <a:ea typeface="微软雅黑" pitchFamily="34" charset="-122"/>
                <a:cs typeface="Courier New"/>
              </a:rPr>
              <a:t>、相对的认识论、无条件的精神自由等。他的思想属于唯心主义体系。庄子的文章，想象奇特，构思巧妙，善用寓言和比喻，文笔汪洋恣肆，具有浪漫主义的艺术风格，鲁迅先生曾说他的作品</a:t>
            </a:r>
            <a:r>
              <a:rPr lang="zh-CN" altLang="en-US" sz="2500" kern="100" dirty="0">
                <a:latin typeface="宋体" pitchFamily="2" charset="-122"/>
                <a:ea typeface="宋体" pitchFamily="2" charset="-122"/>
                <a:cs typeface="Courier New"/>
              </a:rPr>
              <a:t>“</a:t>
            </a:r>
            <a:r>
              <a:rPr lang="zh-CN" altLang="en-US" sz="2500" kern="100" dirty="0">
                <a:latin typeface="微软雅黑" pitchFamily="34" charset="-122"/>
                <a:ea typeface="微软雅黑" pitchFamily="34" charset="-122"/>
                <a:cs typeface="Courier New"/>
              </a:rPr>
              <a:t>汪洋辟阖，仪态万方，晚周诸子之作，莫能先也</a:t>
            </a:r>
            <a:r>
              <a:rPr lang="zh-CN" altLang="en-US" sz="2500" kern="100" dirty="0">
                <a:latin typeface="宋体" pitchFamily="2" charset="-122"/>
                <a:ea typeface="宋体" pitchFamily="2" charset="-122"/>
                <a:cs typeface="Courier New"/>
              </a:rPr>
              <a:t>”</a:t>
            </a:r>
            <a:r>
              <a:rPr lang="zh-CN" altLang="en-US" sz="2500" kern="100" dirty="0">
                <a:latin typeface="微软雅黑" pitchFamily="34" charset="-122"/>
                <a:ea typeface="微软雅黑" pitchFamily="34" charset="-122"/>
                <a:cs typeface="Courier New"/>
              </a:rPr>
              <a:t>。</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庄子</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一书现存</a:t>
            </a:r>
            <a:r>
              <a:rPr lang="en-US" altLang="zh-CN" sz="2500" kern="100" dirty="0">
                <a:latin typeface="微软雅黑" pitchFamily="34" charset="-122"/>
                <a:ea typeface="微软雅黑" pitchFamily="34" charset="-122"/>
                <a:cs typeface="Courier New"/>
              </a:rPr>
              <a:t>33</a:t>
            </a:r>
            <a:r>
              <a:rPr lang="zh-CN" altLang="en-US" sz="2500" kern="100" dirty="0">
                <a:latin typeface="微软雅黑" pitchFamily="34" charset="-122"/>
                <a:ea typeface="微软雅黑" pitchFamily="34" charset="-122"/>
                <a:cs typeface="Courier New"/>
              </a:rPr>
              <a:t>篇，包括内篇</a:t>
            </a:r>
            <a:r>
              <a:rPr lang="en-US" altLang="zh-CN" sz="2500" kern="100" dirty="0">
                <a:latin typeface="微软雅黑" pitchFamily="34" charset="-122"/>
                <a:ea typeface="微软雅黑" pitchFamily="34" charset="-122"/>
                <a:cs typeface="Courier New"/>
              </a:rPr>
              <a:t>7</a:t>
            </a:r>
            <a:r>
              <a:rPr lang="zh-CN" altLang="en-US" sz="2500" kern="100" dirty="0">
                <a:latin typeface="微软雅黑" pitchFamily="34" charset="-122"/>
                <a:ea typeface="微软雅黑" pitchFamily="34" charset="-122"/>
                <a:cs typeface="Courier New"/>
              </a:rPr>
              <a:t>篇，外篇</a:t>
            </a:r>
            <a:r>
              <a:rPr lang="en-US" altLang="zh-CN" sz="2500" kern="100" dirty="0">
                <a:latin typeface="微软雅黑" pitchFamily="34" charset="-122"/>
                <a:ea typeface="微软雅黑" pitchFamily="34" charset="-122"/>
                <a:cs typeface="Courier New"/>
              </a:rPr>
              <a:t>15</a:t>
            </a:r>
            <a:r>
              <a:rPr lang="zh-CN" altLang="en-US" sz="2500" kern="100" dirty="0">
                <a:latin typeface="微软雅黑" pitchFamily="34" charset="-122"/>
                <a:ea typeface="微软雅黑" pitchFamily="34" charset="-122"/>
                <a:cs typeface="Courier New"/>
              </a:rPr>
              <a:t>篇，杂篇</a:t>
            </a:r>
            <a:r>
              <a:rPr lang="en-US" altLang="zh-CN" sz="2500" kern="100" dirty="0">
                <a:latin typeface="微软雅黑" pitchFamily="34" charset="-122"/>
                <a:ea typeface="微软雅黑" pitchFamily="34" charset="-122"/>
                <a:cs typeface="Courier New"/>
              </a:rPr>
              <a:t>11</a:t>
            </a:r>
            <a:r>
              <a:rPr lang="zh-CN" altLang="en-US" sz="2500" kern="100" dirty="0">
                <a:latin typeface="微软雅黑" pitchFamily="34" charset="-122"/>
                <a:ea typeface="微软雅黑" pitchFamily="34" charset="-122"/>
                <a:cs typeface="Courier New"/>
              </a:rPr>
              <a:t>篇。内篇大体上是庄子自撰，外篇、杂篇可能是其门人以及后来学者所作。名篇有</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逍遥游</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齐物论</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养生主</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养生主</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中的</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庖丁解牛</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尤为后世传诵。</a:t>
            </a:r>
          </a:p>
        </p:txBody>
      </p:sp>
      <p:pic>
        <p:nvPicPr>
          <p:cNvPr id="7170" name="Picture 2" descr="R12"/>
          <p:cNvPicPr>
            <a:picLocks noChangeAspect="1" noChangeArrowheads="1"/>
          </p:cNvPicPr>
          <p:nvPr/>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0274300" y="114300"/>
            <a:ext cx="1786694"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144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13923" y="428936"/>
            <a:ext cx="2358344"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二、写作背景</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8" name="TextBox 7"/>
          <p:cNvSpPr txBox="1"/>
          <p:nvPr/>
        </p:nvSpPr>
        <p:spPr>
          <a:xfrm>
            <a:off x="171891" y="1045698"/>
            <a:ext cx="11681441" cy="5262979"/>
          </a:xfrm>
          <a:prstGeom prst="rect">
            <a:avLst/>
          </a:prstGeom>
          <a:noFill/>
        </p:spPr>
        <p:txBody>
          <a:bodyPr wrap="square" rtlCol="0">
            <a:spAutoFit/>
          </a:bodyPr>
          <a:lstStyle/>
          <a:p>
            <a:pPr lvl="0" algn="just">
              <a:lnSpc>
                <a:spcPct val="150000"/>
              </a:lnSpc>
            </a:pPr>
            <a:r>
              <a:rPr lang="zh-CN" altLang="en-US" sz="2800" kern="100" dirty="0" smtClean="0">
                <a:latin typeface="微软雅黑" pitchFamily="34" charset="-122"/>
                <a:ea typeface="微软雅黑" pitchFamily="34" charset="-122"/>
                <a:cs typeface="Courier New"/>
              </a:rPr>
              <a:t>        庄子</a:t>
            </a:r>
            <a:r>
              <a:rPr lang="zh-CN" altLang="en-US" sz="2800" kern="100" dirty="0">
                <a:latin typeface="微软雅黑" pitchFamily="34" charset="-122"/>
                <a:ea typeface="微软雅黑" pitchFamily="34" charset="-122"/>
                <a:cs typeface="Courier New"/>
              </a:rPr>
              <a:t>生活的年代，正是我国古代社会大变革、大动荡、大战乱的时代。当时周王朝名存实亡，各诸侯国之间的战争愈演愈烈，战争也空前残酷。孟子所说的</a:t>
            </a:r>
            <a:r>
              <a:rPr lang="zh-CN" altLang="en-US" sz="2500" kern="100" dirty="0">
                <a:latin typeface="宋体" pitchFamily="2" charset="-122"/>
                <a:ea typeface="宋体" pitchFamily="2" charset="-122"/>
                <a:cs typeface="Courier New"/>
              </a:rPr>
              <a:t>“</a:t>
            </a:r>
            <a:r>
              <a:rPr lang="zh-CN" altLang="en-US" sz="2800" kern="100" dirty="0">
                <a:latin typeface="微软雅黑" pitchFamily="34" charset="-122"/>
                <a:ea typeface="微软雅黑" pitchFamily="34" charset="-122"/>
                <a:cs typeface="Courier New"/>
              </a:rPr>
              <a:t>争地以战，杀人盈野；争城以战，杀人盈城</a:t>
            </a:r>
            <a:r>
              <a:rPr lang="zh-CN" altLang="en-US" sz="2500" kern="100" dirty="0">
                <a:latin typeface="宋体" pitchFamily="2" charset="-122"/>
                <a:ea typeface="宋体" pitchFamily="2" charset="-122"/>
                <a:cs typeface="Courier New"/>
              </a:rPr>
              <a:t>”</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孟子</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离娄上</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就是当时社会现实的真实写照。庄子对这样的社会现实及统治者深为不满，时时进行尖锐的批判，发出沉痛的抗议；他对自己无力改变这样的社会现实心有不甘，想用自己的一套思想和人生观来影响和改造人们。正是在这种情况下，他写出了苦闷心灵的追求之歌</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逍遥游</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a:t>
            </a:r>
            <a:r>
              <a:rPr lang="zh-CN" altLang="en-US" sz="2500" kern="100" dirty="0">
                <a:latin typeface="宋体" pitchFamily="2" charset="-122"/>
                <a:ea typeface="宋体" pitchFamily="2" charset="-122"/>
                <a:cs typeface="Courier New"/>
              </a:rPr>
              <a:t>“</a:t>
            </a:r>
            <a:r>
              <a:rPr lang="zh-CN" altLang="en-US" sz="2800" kern="100" dirty="0">
                <a:latin typeface="微软雅黑" pitchFamily="34" charset="-122"/>
                <a:ea typeface="微软雅黑" pitchFamily="34" charset="-122"/>
                <a:cs typeface="Courier New"/>
              </a:rPr>
              <a:t>逍遥游</a:t>
            </a:r>
            <a:r>
              <a:rPr lang="zh-CN" altLang="en-US" sz="2500" kern="100" dirty="0">
                <a:latin typeface="宋体" pitchFamily="2" charset="-122"/>
                <a:ea typeface="宋体" pitchFamily="2" charset="-122"/>
                <a:cs typeface="Courier New"/>
              </a:rPr>
              <a:t>”</a:t>
            </a:r>
            <a:r>
              <a:rPr lang="zh-CN" altLang="en-US" sz="2800" kern="100" dirty="0">
                <a:latin typeface="微软雅黑" pitchFamily="34" charset="-122"/>
                <a:ea typeface="微软雅黑" pitchFamily="34" charset="-122"/>
                <a:cs typeface="Courier New"/>
              </a:rPr>
              <a:t>是庄子哲学思想的一个重要方面。全篇一再阐述无所依凭的主张，追求</a:t>
            </a:r>
            <a:r>
              <a:rPr lang="zh-CN" altLang="en-US" sz="2800" kern="100" dirty="0" smtClean="0">
                <a:latin typeface="微软雅黑" pitchFamily="34" charset="-122"/>
                <a:ea typeface="微软雅黑" pitchFamily="34" charset="-122"/>
                <a:cs typeface="Courier New"/>
              </a:rPr>
              <a:t>精</a:t>
            </a:r>
            <a:endParaRPr lang="zh-CN" altLang="en-US" sz="2800" kern="100" dirty="0">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459369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931398"/>
            <a:ext cx="11681441" cy="4271234"/>
          </a:xfrm>
          <a:prstGeom prst="rect">
            <a:avLst/>
          </a:prstGeom>
          <a:noFill/>
        </p:spPr>
        <p:txBody>
          <a:bodyPr wrap="square" rtlCol="0">
            <a:spAutoFit/>
          </a:bodyPr>
          <a:lstStyle/>
          <a:p>
            <a:pPr lvl="0" algn="just">
              <a:lnSpc>
                <a:spcPct val="200000"/>
              </a:lnSpc>
            </a:pPr>
            <a:r>
              <a:rPr lang="zh-CN" altLang="en-US" sz="2800" kern="100" dirty="0">
                <a:latin typeface="微软雅黑" pitchFamily="34" charset="-122"/>
                <a:ea typeface="微软雅黑" pitchFamily="34" charset="-122"/>
                <a:cs typeface="Courier New"/>
              </a:rPr>
              <a:t>神世界的绝对自由。在庄子的眼里，客观现实中的一事一物，包括人类本身都是对立而又相互依存的，这就没有绝对的自由，要想无所依凭就得无己、无功、无名。因而他希望一切顺乎自然，超脱于现实，否定人在社会生活中的一切作用，把人类的生活与万物的生存混为一体；提倡不滞于物，追求无条件的精神自由。</a:t>
            </a:r>
          </a:p>
        </p:txBody>
      </p:sp>
    </p:spTree>
    <p:extLst>
      <p:ext uri="{BB962C8B-B14F-4D97-AF65-F5344CB8AC3E}">
        <p14:creationId xmlns:p14="http://schemas.microsoft.com/office/powerpoint/2010/main" val="96388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79512" y="814786"/>
            <a:ext cx="11560932" cy="5370701"/>
          </a:xfrm>
          <a:prstGeom prst="rect">
            <a:avLst/>
          </a:prstGeom>
          <a:noFill/>
        </p:spPr>
        <p:txBody>
          <a:bodyPr wrap="square" rtlCol="0">
            <a:spAutoFit/>
          </a:bodyPr>
          <a:lstStyle/>
          <a:p>
            <a:pPr algn="just">
              <a:lnSpc>
                <a:spcPct val="175000"/>
              </a:lnSpc>
              <a:spcAft>
                <a:spcPts val="0"/>
              </a:spcAft>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．给加点的字注音</a:t>
            </a:r>
          </a:p>
          <a:p>
            <a:pPr algn="just">
              <a:lnSpc>
                <a:spcPct val="175000"/>
              </a:lnSpc>
              <a:spcAft>
                <a:spcPts val="0"/>
              </a:spcAft>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单音字</a:t>
            </a:r>
          </a:p>
          <a:p>
            <a:pPr algn="just">
              <a:lnSpc>
                <a:spcPct val="175000"/>
              </a:lnSpc>
              <a:spcAft>
                <a:spcPts val="0"/>
              </a:spcAft>
            </a:pPr>
            <a:r>
              <a:rPr lang="zh-CN" altLang="en-US" sz="2800" kern="100" dirty="0">
                <a:latin typeface="微软雅黑" pitchFamily="34" charset="-122"/>
                <a:ea typeface="微软雅黑" pitchFamily="34" charset="-122"/>
                <a:cs typeface="Courier New"/>
              </a:rPr>
              <a:t>①</a:t>
            </a:r>
            <a:r>
              <a:rPr lang="zh-CN" altLang="en-US" sz="2800" kern="100" dirty="0">
                <a:solidFill>
                  <a:srgbClr val="00B0F0"/>
                </a:solidFill>
                <a:latin typeface="微软雅黑" pitchFamily="34" charset="-122"/>
                <a:ea typeface="微软雅黑" pitchFamily="34" charset="-122"/>
                <a:cs typeface="Courier New"/>
              </a:rPr>
              <a:t>鲲</a:t>
            </a:r>
            <a:r>
              <a:rPr lang="en-US" altLang="zh-CN" sz="2800" kern="100" dirty="0" smtClean="0">
                <a:latin typeface="微软雅黑" pitchFamily="34" charset="-122"/>
                <a:ea typeface="微软雅黑" pitchFamily="34" charset="-122"/>
                <a:cs typeface="Courier New"/>
              </a:rPr>
              <a:t>(        )</a:t>
            </a:r>
            <a:r>
              <a:rPr lang="zh-CN" altLang="en-US"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a:t>
            </a:r>
            <a:r>
              <a:rPr lang="zh-CN" altLang="en-US" sz="2800" kern="100" dirty="0" smtClean="0">
                <a:latin typeface="微软雅黑" pitchFamily="34" charset="-122"/>
                <a:ea typeface="微软雅黑" pitchFamily="34" charset="-122"/>
                <a:cs typeface="Courier New"/>
              </a:rPr>
              <a:t>②</a:t>
            </a:r>
            <a:r>
              <a:rPr lang="zh-CN" altLang="en-US" sz="2800" kern="100" dirty="0">
                <a:latin typeface="微软雅黑" pitchFamily="34" charset="-122"/>
                <a:ea typeface="微软雅黑" pitchFamily="34" charset="-122"/>
                <a:cs typeface="Courier New"/>
              </a:rPr>
              <a:t>榆</a:t>
            </a:r>
            <a:r>
              <a:rPr lang="zh-CN" altLang="en-US" sz="2800" kern="100" dirty="0">
                <a:solidFill>
                  <a:srgbClr val="00B0F0"/>
                </a:solidFill>
                <a:latin typeface="微软雅黑" pitchFamily="34" charset="-122"/>
                <a:ea typeface="微软雅黑" pitchFamily="34" charset="-122"/>
                <a:cs typeface="Courier New"/>
              </a:rPr>
              <a:t>枋</a:t>
            </a:r>
            <a:r>
              <a:rPr lang="en-US" altLang="zh-CN" sz="2800" kern="100" dirty="0" smtClean="0">
                <a:latin typeface="微软雅黑" pitchFamily="34" charset="-122"/>
                <a:ea typeface="微软雅黑" pitchFamily="34" charset="-122"/>
                <a:cs typeface="Courier New"/>
              </a:rPr>
              <a:t>(         )</a:t>
            </a:r>
            <a:r>
              <a:rPr lang="zh-CN" altLang="en-US"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a:t>
            </a:r>
            <a:r>
              <a:rPr lang="zh-CN" altLang="en-US" sz="2800" kern="100" dirty="0" smtClean="0">
                <a:latin typeface="微软雅黑" pitchFamily="34" charset="-122"/>
                <a:ea typeface="微软雅黑" pitchFamily="34" charset="-122"/>
                <a:cs typeface="Courier New"/>
              </a:rPr>
              <a:t>③</a:t>
            </a:r>
            <a:r>
              <a:rPr lang="zh-CN" altLang="en-US" sz="2800" kern="100" dirty="0">
                <a:latin typeface="微软雅黑" pitchFamily="34" charset="-122"/>
                <a:ea typeface="微软雅黑" pitchFamily="34" charset="-122"/>
                <a:cs typeface="Courier New"/>
              </a:rPr>
              <a:t>北</a:t>
            </a:r>
            <a:r>
              <a:rPr lang="zh-CN" altLang="en-US" sz="2800" kern="100" dirty="0">
                <a:solidFill>
                  <a:srgbClr val="00B0F0"/>
                </a:solidFill>
                <a:latin typeface="微软雅黑" pitchFamily="34" charset="-122"/>
                <a:ea typeface="微软雅黑" pitchFamily="34" charset="-122"/>
                <a:cs typeface="Courier New"/>
              </a:rPr>
              <a:t>冥</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175000"/>
              </a:lnSpc>
              <a:spcAft>
                <a:spcPts val="0"/>
              </a:spcAft>
            </a:pPr>
            <a:r>
              <a:rPr lang="en-US" altLang="zh-CN" sz="2800" kern="100" dirty="0">
                <a:latin typeface="微软雅黑" pitchFamily="34" charset="-122"/>
                <a:ea typeface="微软雅黑" pitchFamily="34" charset="-122"/>
                <a:cs typeface="Courier New"/>
              </a:rPr>
              <a:t>④</a:t>
            </a:r>
            <a:r>
              <a:rPr lang="zh-CN" altLang="en-US" sz="2800" kern="100" dirty="0">
                <a:latin typeface="微软雅黑" pitchFamily="34" charset="-122"/>
                <a:ea typeface="微软雅黑" pitchFamily="34" charset="-122"/>
                <a:cs typeface="Courier New"/>
              </a:rPr>
              <a:t>夭</a:t>
            </a:r>
            <a:r>
              <a:rPr lang="zh-CN" altLang="en-US" sz="2800" kern="100" dirty="0">
                <a:solidFill>
                  <a:srgbClr val="00B0F0"/>
                </a:solidFill>
                <a:latin typeface="微软雅黑" pitchFamily="34" charset="-122"/>
                <a:ea typeface="微软雅黑" pitchFamily="34" charset="-122"/>
                <a:cs typeface="Courier New"/>
              </a:rPr>
              <a:t>阏</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⑤</a:t>
            </a:r>
            <a:r>
              <a:rPr lang="zh-CN" altLang="en-US" sz="2800" kern="100" dirty="0">
                <a:latin typeface="微软雅黑" pitchFamily="34" charset="-122"/>
                <a:ea typeface="微软雅黑" pitchFamily="34" charset="-122"/>
                <a:cs typeface="Courier New"/>
              </a:rPr>
              <a:t>斥 </a:t>
            </a:r>
            <a:r>
              <a:rPr lang="zh-CN" altLang="en-US" sz="2800" kern="100" dirty="0" smtClean="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⑥</a:t>
            </a:r>
            <a:r>
              <a:rPr lang="zh-CN" altLang="en-US" sz="2800" kern="100" dirty="0">
                <a:solidFill>
                  <a:srgbClr val="00B0F0"/>
                </a:solidFill>
                <a:latin typeface="微软雅黑" pitchFamily="34" charset="-122"/>
                <a:ea typeface="微软雅黑" pitchFamily="34" charset="-122"/>
                <a:cs typeface="Courier New"/>
              </a:rPr>
              <a:t>舂</a:t>
            </a:r>
            <a:r>
              <a:rPr lang="zh-CN" altLang="en-US" sz="2800" kern="100" dirty="0">
                <a:latin typeface="微软雅黑" pitchFamily="34" charset="-122"/>
                <a:ea typeface="微软雅黑" pitchFamily="34" charset="-122"/>
                <a:cs typeface="Courier New"/>
              </a:rPr>
              <a:t>粮</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175000"/>
              </a:lnSpc>
              <a:spcAft>
                <a:spcPts val="0"/>
              </a:spcAft>
            </a:pPr>
            <a:r>
              <a:rPr lang="en-US" altLang="zh-CN" sz="2800" kern="100" dirty="0">
                <a:latin typeface="微软雅黑" pitchFamily="34" charset="-122"/>
                <a:ea typeface="微软雅黑" pitchFamily="34" charset="-122"/>
                <a:cs typeface="Courier New"/>
              </a:rPr>
              <a:t>⑦</a:t>
            </a:r>
            <a:r>
              <a:rPr lang="zh-CN" altLang="en-US" sz="2800" kern="100" dirty="0">
                <a:latin typeface="微软雅黑" pitchFamily="34" charset="-122"/>
                <a:ea typeface="微软雅黑" pitchFamily="34" charset="-122"/>
                <a:cs typeface="Courier New"/>
              </a:rPr>
              <a:t>晦</a:t>
            </a:r>
            <a:r>
              <a:rPr lang="zh-CN" altLang="en-US" sz="2800" kern="100" dirty="0">
                <a:solidFill>
                  <a:srgbClr val="00B0F0"/>
                </a:solidFill>
                <a:latin typeface="微软雅黑" pitchFamily="34" charset="-122"/>
                <a:ea typeface="微软雅黑" pitchFamily="34" charset="-122"/>
                <a:cs typeface="Courier New"/>
              </a:rPr>
              <a:t>朔</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⑧</a:t>
            </a:r>
            <a:r>
              <a:rPr lang="zh-CN" altLang="en-US" sz="2800" kern="100" dirty="0">
                <a:solidFill>
                  <a:srgbClr val="00B0F0"/>
                </a:solidFill>
                <a:latin typeface="微软雅黑" pitchFamily="34" charset="-122"/>
                <a:ea typeface="微软雅黑" pitchFamily="34" charset="-122"/>
                <a:cs typeface="Courier New"/>
              </a:rPr>
              <a:t>泠</a:t>
            </a:r>
            <a:r>
              <a:rPr lang="zh-CN" altLang="en-US" sz="2800" kern="100" dirty="0">
                <a:latin typeface="微软雅黑" pitchFamily="34" charset="-122"/>
                <a:ea typeface="微软雅黑" pitchFamily="34" charset="-122"/>
                <a:cs typeface="Courier New"/>
              </a:rPr>
              <a:t>然</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⑨</a:t>
            </a:r>
            <a:r>
              <a:rPr lang="zh-CN" altLang="en-US" sz="2800" kern="100" dirty="0">
                <a:latin typeface="微软雅黑" pitchFamily="34" charset="-122"/>
                <a:ea typeface="微软雅黑" pitchFamily="34" charset="-122"/>
                <a:cs typeface="Courier New"/>
              </a:rPr>
              <a:t>蓬</a:t>
            </a:r>
            <a:r>
              <a:rPr lang="zh-CN" altLang="en-US" sz="2800" kern="100" dirty="0">
                <a:solidFill>
                  <a:srgbClr val="00B0F0"/>
                </a:solidFill>
                <a:latin typeface="微软雅黑" pitchFamily="34" charset="-122"/>
                <a:ea typeface="微软雅黑" pitchFamily="34" charset="-122"/>
                <a:cs typeface="Courier New"/>
              </a:rPr>
              <a:t>蒿</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175000"/>
              </a:lnSpc>
              <a:spcAft>
                <a:spcPts val="0"/>
              </a:spcAft>
            </a:pPr>
            <a:r>
              <a:rPr lang="en-US" altLang="zh-CN" sz="2800" kern="100" dirty="0">
                <a:latin typeface="微软雅黑" pitchFamily="34" charset="-122"/>
                <a:ea typeface="微软雅黑" pitchFamily="34" charset="-122"/>
                <a:cs typeface="Courier New"/>
              </a:rPr>
              <a:t>⑩</a:t>
            </a:r>
            <a:r>
              <a:rPr lang="zh-CN" altLang="en-US" sz="2800" kern="100" dirty="0">
                <a:solidFill>
                  <a:srgbClr val="00B0F0"/>
                </a:solidFill>
                <a:latin typeface="微软雅黑" pitchFamily="34" charset="-122"/>
                <a:ea typeface="微软雅黑" pitchFamily="34" charset="-122"/>
                <a:cs typeface="Courier New"/>
              </a:rPr>
              <a:t>坳</a:t>
            </a:r>
            <a:r>
              <a:rPr lang="zh-CN" altLang="en-US" sz="2800" kern="100" dirty="0">
                <a:latin typeface="微软雅黑" pitchFamily="34" charset="-122"/>
                <a:ea typeface="微软雅黑" pitchFamily="34" charset="-122"/>
                <a:cs typeface="Courier New"/>
              </a:rPr>
              <a:t>堂</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⑪</a:t>
            </a:r>
            <a:r>
              <a:rPr lang="zh-CN" altLang="en-US" sz="2800" kern="100" dirty="0">
                <a:solidFill>
                  <a:srgbClr val="00B0F0"/>
                </a:solidFill>
                <a:latin typeface="微软雅黑" pitchFamily="34" charset="-122"/>
                <a:ea typeface="微软雅黑" pitchFamily="34" charset="-122"/>
                <a:cs typeface="Courier New"/>
              </a:rPr>
              <a:t>翱</a:t>
            </a:r>
            <a:r>
              <a:rPr lang="zh-CN" altLang="en-US" sz="2800" kern="100" dirty="0">
                <a:latin typeface="微软雅黑" pitchFamily="34" charset="-122"/>
                <a:ea typeface="微软雅黑" pitchFamily="34" charset="-122"/>
                <a:cs typeface="Courier New"/>
              </a:rPr>
              <a:t>翔</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⑫</a:t>
            </a:r>
            <a:r>
              <a:rPr lang="zh-CN" altLang="en-US" sz="2800" kern="100" dirty="0">
                <a:solidFill>
                  <a:srgbClr val="00B0F0"/>
                </a:solidFill>
                <a:latin typeface="微软雅黑" pitchFamily="34" charset="-122"/>
                <a:ea typeface="微软雅黑" pitchFamily="34" charset="-122"/>
                <a:cs typeface="Courier New"/>
              </a:rPr>
              <a:t>蟪</a:t>
            </a:r>
            <a:r>
              <a:rPr lang="zh-CN" altLang="en-US" sz="2800" kern="100" dirty="0">
                <a:latin typeface="微软雅黑" pitchFamily="34" charset="-122"/>
                <a:ea typeface="微软雅黑" pitchFamily="34" charset="-122"/>
                <a:cs typeface="Courier New"/>
              </a:rPr>
              <a:t>蛄</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175000"/>
              </a:lnSpc>
              <a:spcAft>
                <a:spcPts val="0"/>
              </a:spcAft>
            </a:pPr>
            <a:r>
              <a:rPr lang="en-US" altLang="zh-CN" sz="2800" kern="100" dirty="0">
                <a:latin typeface="微软雅黑" pitchFamily="34" charset="-122"/>
                <a:ea typeface="微软雅黑" pitchFamily="34" charset="-122"/>
                <a:cs typeface="Courier New"/>
              </a:rPr>
              <a:t>⑬</a:t>
            </a:r>
            <a:r>
              <a:rPr lang="zh-CN" altLang="en-US" sz="2800" kern="100" dirty="0">
                <a:solidFill>
                  <a:srgbClr val="00B0F0"/>
                </a:solidFill>
                <a:latin typeface="微软雅黑" pitchFamily="34" charset="-122"/>
                <a:ea typeface="微软雅黑" pitchFamily="34" charset="-122"/>
                <a:cs typeface="Courier New"/>
              </a:rPr>
              <a:t>蜩</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⑭</a:t>
            </a:r>
            <a:r>
              <a:rPr lang="zh-CN" altLang="en-US" sz="2800" kern="100" dirty="0">
                <a:solidFill>
                  <a:srgbClr val="00B0F0"/>
                </a:solidFill>
                <a:latin typeface="微软雅黑" pitchFamily="34" charset="-122"/>
                <a:ea typeface="微软雅黑" pitchFamily="34" charset="-122"/>
                <a:cs typeface="Courier New"/>
              </a:rPr>
              <a:t>抟</a:t>
            </a:r>
            <a:r>
              <a:rPr lang="zh-CN" altLang="en-US" sz="2800" kern="100" dirty="0">
                <a:latin typeface="微软雅黑" pitchFamily="34" charset="-122"/>
                <a:ea typeface="微软雅黑" pitchFamily="34" charset="-122"/>
                <a:cs typeface="Courier New"/>
              </a:rPr>
              <a:t>扶摇而上</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p:txBody>
      </p:sp>
      <p:sp>
        <p:nvSpPr>
          <p:cNvPr id="5" name="文本框 5"/>
          <p:cNvSpPr txBox="1"/>
          <p:nvPr/>
        </p:nvSpPr>
        <p:spPr>
          <a:xfrm>
            <a:off x="215523" y="286061"/>
            <a:ext cx="2358344"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三、基础梳理</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3" name="矩形 2"/>
          <p:cNvSpPr/>
          <p:nvPr/>
        </p:nvSpPr>
        <p:spPr>
          <a:xfrm>
            <a:off x="5137317" y="2545868"/>
            <a:ext cx="95891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fānɡ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6" name="矩形 5"/>
          <p:cNvSpPr/>
          <p:nvPr/>
        </p:nvSpPr>
        <p:spPr>
          <a:xfrm>
            <a:off x="1478130" y="3281935"/>
            <a:ext cx="388248" cy="523220"/>
          </a:xfrm>
          <a:prstGeom prst="rect">
            <a:avLst/>
          </a:prstGeom>
        </p:spPr>
        <p:txBody>
          <a:bodyPr wrap="none">
            <a:spAutoFit/>
          </a:bodyPr>
          <a:lstStyle/>
          <a:p>
            <a:r>
              <a:rPr lang="en-US" altLang="zh-CN" sz="2800" kern="100" dirty="0">
                <a:solidFill>
                  <a:schemeClr val="accent6">
                    <a:lumMod val="75000"/>
                  </a:schemeClr>
                </a:solidFill>
                <a:latin typeface="微软雅黑" pitchFamily="34" charset="-122"/>
                <a:ea typeface="微软雅黑" pitchFamily="34" charset="-122"/>
                <a:cs typeface="Courier New"/>
              </a:rPr>
              <a:t>è</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7" name="矩形 46"/>
          <p:cNvSpPr/>
          <p:nvPr/>
        </p:nvSpPr>
        <p:spPr>
          <a:xfrm>
            <a:off x="1427330" y="4005835"/>
            <a:ext cx="1021433"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shuò</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8" name="矩形 47"/>
          <p:cNvSpPr/>
          <p:nvPr/>
        </p:nvSpPr>
        <p:spPr>
          <a:xfrm>
            <a:off x="1478130" y="4767835"/>
            <a:ext cx="61106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ào</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9" name="矩形 48"/>
          <p:cNvSpPr/>
          <p:nvPr/>
        </p:nvSpPr>
        <p:spPr>
          <a:xfrm>
            <a:off x="1262230" y="5517135"/>
            <a:ext cx="84029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tiáo</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0" name="矩形 49"/>
          <p:cNvSpPr/>
          <p:nvPr/>
        </p:nvSpPr>
        <p:spPr>
          <a:xfrm>
            <a:off x="1082947" y="2545335"/>
            <a:ext cx="82266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kūn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1" name="矩形 50"/>
          <p:cNvSpPr/>
          <p:nvPr/>
        </p:nvSpPr>
        <p:spPr>
          <a:xfrm>
            <a:off x="5251617" y="3282468"/>
            <a:ext cx="79541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yàn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2" name="矩形 51"/>
          <p:cNvSpPr/>
          <p:nvPr/>
        </p:nvSpPr>
        <p:spPr>
          <a:xfrm>
            <a:off x="5150017" y="3980968"/>
            <a:ext cx="82747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línɡ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3" name="矩形 52"/>
          <p:cNvSpPr/>
          <p:nvPr/>
        </p:nvSpPr>
        <p:spPr>
          <a:xfrm>
            <a:off x="5175417" y="4768368"/>
            <a:ext cx="61106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áo</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4" name="矩形 53"/>
          <p:cNvSpPr/>
          <p:nvPr/>
        </p:nvSpPr>
        <p:spPr>
          <a:xfrm>
            <a:off x="6381917" y="5517668"/>
            <a:ext cx="95891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tuán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5" name="矩形 54"/>
          <p:cNvSpPr/>
          <p:nvPr/>
        </p:nvSpPr>
        <p:spPr>
          <a:xfrm>
            <a:off x="9652000" y="2545335"/>
            <a:ext cx="106792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mínɡ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6" name="矩形 55"/>
          <p:cNvSpPr/>
          <p:nvPr/>
        </p:nvSpPr>
        <p:spPr>
          <a:xfrm>
            <a:off x="9753600" y="3256535"/>
            <a:ext cx="126348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chōnɡ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7" name="矩形 56"/>
          <p:cNvSpPr/>
          <p:nvPr/>
        </p:nvSpPr>
        <p:spPr>
          <a:xfrm>
            <a:off x="9740900" y="4018535"/>
            <a:ext cx="832279"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hāo</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8" name="矩形 57"/>
          <p:cNvSpPr/>
          <p:nvPr/>
        </p:nvSpPr>
        <p:spPr>
          <a:xfrm>
            <a:off x="9753600" y="4793235"/>
            <a:ext cx="72327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huì</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2108" y="3350627"/>
            <a:ext cx="381310" cy="361502"/>
          </a:xfrm>
          <a:prstGeom prst="rect">
            <a:avLst/>
          </a:prstGeom>
        </p:spPr>
      </p:pic>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blinds(horizontal)">
                                      <p:cBhvr>
                                        <p:cTn id="13" dur="500"/>
                                        <p:tgtEl>
                                          <p:spTgt spid="4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blinds(horizontal)">
                                      <p:cBhvr>
                                        <p:cTn id="16" dur="500"/>
                                        <p:tgtEl>
                                          <p:spTgt spid="4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blinds(horizontal)">
                                      <p:cBhvr>
                                        <p:cTn id="19" dur="500"/>
                                        <p:tgtEl>
                                          <p:spTgt spid="4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blinds(horizontal)">
                                      <p:cBhvr>
                                        <p:cTn id="25" dur="500"/>
                                        <p:tgtEl>
                                          <p:spTgt spid="5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blinds(horizontal)">
                                      <p:cBhvr>
                                        <p:cTn id="28" dur="500"/>
                                        <p:tgtEl>
                                          <p:spTgt spid="5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blinds(horizontal)">
                                      <p:cBhvr>
                                        <p:cTn id="31" dur="500"/>
                                        <p:tgtEl>
                                          <p:spTgt spid="5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blinds(horizontal)">
                                      <p:cBhvr>
                                        <p:cTn id="34" dur="500"/>
                                        <p:tgtEl>
                                          <p:spTgt spid="5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blinds(horizontal)">
                                      <p:cBhvr>
                                        <p:cTn id="37" dur="500"/>
                                        <p:tgtEl>
                                          <p:spTgt spid="5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blinds(horizontal)">
                                      <p:cBhvr>
                                        <p:cTn id="40" dur="500"/>
                                        <p:tgtEl>
                                          <p:spTgt spid="5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linds(horizontal)">
                                      <p:cBhvr>
                                        <p:cTn id="43" dur="500"/>
                                        <p:tgtEl>
                                          <p:spTgt spid="5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blinds(horizontal)">
                                      <p:cBhvr>
                                        <p:cTn id="4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47" grpId="0"/>
      <p:bldP spid="48" grpId="0"/>
      <p:bldP spid="49" grpId="0"/>
      <p:bldP spid="50" grpId="0"/>
      <p:bldP spid="51" grpId="0"/>
      <p:bldP spid="52" grpId="0"/>
      <p:bldP spid="53" grpId="0"/>
      <p:bldP spid="54" grpId="0"/>
      <p:bldP spid="55" grpId="0"/>
      <p:bldP spid="56" grpId="0"/>
      <p:bldP spid="57"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5712" y="103586"/>
            <a:ext cx="11560932" cy="2677656"/>
          </a:xfrm>
          <a:prstGeom prst="rect">
            <a:avLst/>
          </a:prstGeom>
          <a:noFill/>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多音字</a:t>
            </a:r>
          </a:p>
          <a:p>
            <a:pPr algn="just">
              <a:lnSpc>
                <a:spcPct val="200000"/>
              </a:lnSpc>
              <a:spcAft>
                <a:spcPts val="0"/>
              </a:spcAft>
            </a:pPr>
            <a:r>
              <a:rPr lang="zh-CN" altLang="en-US" sz="2800" kern="100" dirty="0">
                <a:latin typeface="Cambria Math"/>
                <a:ea typeface="微软雅黑"/>
                <a:cs typeface="Cambria Math"/>
              </a:rPr>
              <a:t>①</a:t>
            </a:r>
            <a:r>
              <a:rPr lang="zh-CN" altLang="en-US" sz="2800" kern="100" dirty="0">
                <a:solidFill>
                  <a:srgbClr val="00B0F0"/>
                </a:solidFill>
                <a:latin typeface="微软雅黑" pitchFamily="34" charset="-122"/>
                <a:ea typeface="微软雅黑" pitchFamily="34" charset="-122"/>
                <a:cs typeface="Courier New"/>
              </a:rPr>
              <a:t>数</a:t>
            </a:r>
            <a:r>
              <a:rPr lang="zh-CN" altLang="en-US" sz="2800" kern="100" dirty="0">
                <a:latin typeface="Cambria Math"/>
                <a:ea typeface="微软雅黑"/>
                <a:cs typeface="Cambria Math"/>
              </a:rPr>
              <a:t>数然</a:t>
            </a:r>
            <a:r>
              <a:rPr lang="en-US" altLang="zh-CN" sz="2800" kern="100" dirty="0" smtClean="0">
                <a:latin typeface="Cambria Math"/>
                <a:ea typeface="微软雅黑"/>
                <a:cs typeface="Cambria Math"/>
              </a:rPr>
              <a:t>(            )  </a:t>
            </a:r>
            <a:r>
              <a:rPr lang="en-US" altLang="zh-CN" sz="2800" kern="100" dirty="0">
                <a:latin typeface="Cambria Math"/>
                <a:ea typeface="微软雅黑"/>
                <a:cs typeface="Cambria Math"/>
              </a:rPr>
              <a:t>	</a:t>
            </a:r>
            <a:r>
              <a:rPr lang="en-US" altLang="zh-CN" sz="2800" kern="100" dirty="0" smtClean="0">
                <a:latin typeface="Cambria Math"/>
                <a:ea typeface="微软雅黑"/>
                <a:cs typeface="Cambria Math"/>
              </a:rPr>
              <a:t>②</a:t>
            </a:r>
            <a:r>
              <a:rPr lang="zh-CN" altLang="en-US" sz="2800" kern="100" dirty="0">
                <a:solidFill>
                  <a:srgbClr val="00B0F0"/>
                </a:solidFill>
                <a:latin typeface="微软雅黑" pitchFamily="34" charset="-122"/>
                <a:ea typeface="微软雅黑" pitchFamily="34" charset="-122"/>
                <a:cs typeface="Courier New"/>
              </a:rPr>
              <a:t>决</a:t>
            </a:r>
            <a:r>
              <a:rPr lang="zh-CN" altLang="en-US" sz="2800" kern="100" dirty="0">
                <a:latin typeface="Cambria Math"/>
                <a:ea typeface="微软雅黑"/>
                <a:cs typeface="Cambria Math"/>
              </a:rPr>
              <a:t>起而飞</a:t>
            </a:r>
            <a:r>
              <a:rPr lang="en-US" altLang="zh-CN" sz="2800" kern="100" dirty="0" smtClean="0">
                <a:latin typeface="Cambria Math"/>
                <a:ea typeface="微软雅黑"/>
                <a:cs typeface="Cambria Math"/>
              </a:rPr>
              <a:t>(	)  </a:t>
            </a:r>
            <a:r>
              <a:rPr lang="en-US" altLang="zh-CN" sz="2800" kern="100" dirty="0">
                <a:latin typeface="Cambria Math"/>
                <a:ea typeface="微软雅黑"/>
                <a:cs typeface="Cambria Math"/>
              </a:rPr>
              <a:t>	③</a:t>
            </a:r>
            <a:r>
              <a:rPr lang="zh-CN" altLang="en-US" sz="2800" kern="100" dirty="0">
                <a:solidFill>
                  <a:srgbClr val="00B0F0"/>
                </a:solidFill>
                <a:latin typeface="微软雅黑" pitchFamily="34" charset="-122"/>
                <a:ea typeface="微软雅黑" pitchFamily="34" charset="-122"/>
                <a:cs typeface="Courier New"/>
              </a:rPr>
              <a:t>恶</a:t>
            </a:r>
            <a:r>
              <a:rPr lang="zh-CN" altLang="en-US" sz="2800" kern="100" dirty="0">
                <a:latin typeface="Cambria Math"/>
                <a:ea typeface="微软雅黑"/>
                <a:cs typeface="Cambria Math"/>
              </a:rPr>
              <a:t>乎待哉</a:t>
            </a:r>
            <a:r>
              <a:rPr lang="en-US" altLang="zh-CN" sz="2800" kern="100" dirty="0" smtClean="0">
                <a:latin typeface="Cambria Math"/>
                <a:ea typeface="微软雅黑"/>
                <a:cs typeface="Cambria Math"/>
              </a:rPr>
              <a:t>(	)</a:t>
            </a:r>
            <a:endParaRPr lang="en-US" altLang="zh-CN" sz="2800" kern="100" dirty="0">
              <a:latin typeface="Cambria Math"/>
              <a:ea typeface="微软雅黑"/>
              <a:cs typeface="Cambria Math"/>
            </a:endParaRPr>
          </a:p>
          <a:p>
            <a:pPr algn="just">
              <a:lnSpc>
                <a:spcPct val="200000"/>
              </a:lnSpc>
              <a:spcAft>
                <a:spcPts val="0"/>
              </a:spcAft>
            </a:pPr>
            <a:r>
              <a:rPr lang="en-US" altLang="zh-CN" sz="2800" kern="100" dirty="0">
                <a:latin typeface="Cambria Math"/>
                <a:ea typeface="微软雅黑"/>
                <a:cs typeface="Cambria Math"/>
              </a:rPr>
              <a:t>④</a:t>
            </a:r>
            <a:r>
              <a:rPr lang="zh-CN" altLang="en-US" sz="2800" kern="100" dirty="0">
                <a:solidFill>
                  <a:srgbClr val="00B0F0"/>
                </a:solidFill>
                <a:latin typeface="微软雅黑" pitchFamily="34" charset="-122"/>
                <a:ea typeface="微软雅黑" pitchFamily="34" charset="-122"/>
                <a:cs typeface="Courier New"/>
              </a:rPr>
              <a:t>宿</a:t>
            </a:r>
            <a:r>
              <a:rPr lang="zh-CN" altLang="en-US" sz="2800" kern="100" dirty="0">
                <a:latin typeface="Cambria Math"/>
                <a:ea typeface="微软雅黑"/>
                <a:cs typeface="Cambria Math"/>
              </a:rPr>
              <a:t>舂粮</a:t>
            </a:r>
            <a:r>
              <a:rPr lang="en-US" altLang="zh-CN" sz="2800" kern="100" dirty="0" smtClean="0">
                <a:latin typeface="Cambria Math"/>
                <a:ea typeface="微软雅黑"/>
                <a:cs typeface="Cambria Math"/>
              </a:rPr>
              <a:t>(	   )  </a:t>
            </a:r>
            <a:r>
              <a:rPr lang="en-US" altLang="zh-CN" sz="2800" kern="100" dirty="0">
                <a:latin typeface="Cambria Math"/>
                <a:ea typeface="微软雅黑"/>
                <a:cs typeface="Cambria Math"/>
              </a:rPr>
              <a:t>	</a:t>
            </a:r>
            <a:r>
              <a:rPr lang="en-US" altLang="zh-CN" sz="2800" kern="100" dirty="0" smtClean="0">
                <a:latin typeface="Cambria Math"/>
                <a:ea typeface="微软雅黑"/>
                <a:cs typeface="Cambria Math"/>
              </a:rPr>
              <a:t>	⑤</a:t>
            </a:r>
            <a:r>
              <a:rPr lang="zh-CN" altLang="en-US" sz="2800" kern="100" dirty="0">
                <a:latin typeface="Cambria Math"/>
                <a:ea typeface="微软雅黑"/>
                <a:cs typeface="Cambria Math"/>
              </a:rPr>
              <a:t>穷</a:t>
            </a:r>
            <a:r>
              <a:rPr lang="zh-CN" altLang="en-US" sz="2800" kern="100" dirty="0">
                <a:solidFill>
                  <a:srgbClr val="00B0F0"/>
                </a:solidFill>
                <a:latin typeface="微软雅黑" pitchFamily="34" charset="-122"/>
                <a:ea typeface="微软雅黑" pitchFamily="34" charset="-122"/>
                <a:cs typeface="Courier New"/>
              </a:rPr>
              <a:t>发</a:t>
            </a:r>
            <a:r>
              <a:rPr lang="en-US" altLang="zh-CN" sz="2800" kern="100" dirty="0" smtClean="0">
                <a:latin typeface="Cambria Math"/>
                <a:ea typeface="微软雅黑"/>
                <a:cs typeface="Cambria Math"/>
              </a:rPr>
              <a:t>(	)</a:t>
            </a:r>
            <a:endParaRPr lang="en-US" altLang="zh-CN" sz="2800" kern="100" dirty="0">
              <a:latin typeface="Cambria Math"/>
              <a:ea typeface="微软雅黑"/>
              <a:cs typeface="Cambria Math"/>
            </a:endParaRPr>
          </a:p>
        </p:txBody>
      </p:sp>
      <p:sp>
        <p:nvSpPr>
          <p:cNvPr id="2" name="矩形 1"/>
          <p:cNvSpPr/>
          <p:nvPr/>
        </p:nvSpPr>
        <p:spPr>
          <a:xfrm>
            <a:off x="1877140" y="1262744"/>
            <a:ext cx="1021433"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shuò</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 name="矩形 3"/>
          <p:cNvSpPr/>
          <p:nvPr/>
        </p:nvSpPr>
        <p:spPr>
          <a:xfrm>
            <a:off x="5909178" y="1243178"/>
            <a:ext cx="79220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xuè</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 name="矩形 4"/>
          <p:cNvSpPr/>
          <p:nvPr/>
        </p:nvSpPr>
        <p:spPr>
          <a:xfrm>
            <a:off x="9632098" y="1281278"/>
            <a:ext cx="689612"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wū</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6" name="矩形 5"/>
          <p:cNvSpPr/>
          <p:nvPr/>
        </p:nvSpPr>
        <p:spPr>
          <a:xfrm>
            <a:off x="1883220" y="2114582"/>
            <a:ext cx="572593"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sù</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8" name="矩形 7"/>
          <p:cNvSpPr/>
          <p:nvPr/>
        </p:nvSpPr>
        <p:spPr>
          <a:xfrm>
            <a:off x="5229541" y="2127282"/>
            <a:ext cx="508473"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fà</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3" name="TextBox 42"/>
          <p:cNvSpPr txBox="1"/>
          <p:nvPr/>
        </p:nvSpPr>
        <p:spPr>
          <a:xfrm>
            <a:off x="268412" y="2757886"/>
            <a:ext cx="11560932" cy="3539430"/>
          </a:xfrm>
          <a:prstGeom prst="rect">
            <a:avLst/>
          </a:prstGeom>
          <a:noFill/>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．涵咏词义</a:t>
            </a:r>
          </a:p>
          <a:p>
            <a:pPr algn="just">
              <a:lnSpc>
                <a:spcPct val="200000"/>
              </a:lnSpc>
              <a:spcAft>
                <a:spcPts val="0"/>
              </a:spcAft>
            </a:pPr>
            <a:r>
              <a:rPr lang="en-US" altLang="zh-CN" sz="2800" kern="100" dirty="0">
                <a:latin typeface="Cambria Math"/>
                <a:ea typeface="微软雅黑"/>
                <a:cs typeface="Cambria Math"/>
              </a:rPr>
              <a:t>(1)</a:t>
            </a:r>
            <a:r>
              <a:rPr lang="zh-CN" altLang="en-US" sz="2800" kern="100" dirty="0">
                <a:latin typeface="Cambria Math"/>
                <a:ea typeface="微软雅黑"/>
                <a:cs typeface="Cambria Math"/>
              </a:rPr>
              <a:t>词义理解</a:t>
            </a:r>
          </a:p>
          <a:p>
            <a:pPr algn="just">
              <a:lnSpc>
                <a:spcPct val="200000"/>
              </a:lnSpc>
              <a:spcAft>
                <a:spcPts val="0"/>
              </a:spcAft>
            </a:pPr>
            <a:r>
              <a:rPr lang="zh-CN" altLang="en-US" sz="2800" kern="100" dirty="0">
                <a:latin typeface="Cambria Math"/>
                <a:ea typeface="微软雅黑"/>
                <a:cs typeface="Cambria Math"/>
              </a:rPr>
              <a:t>①</a:t>
            </a:r>
            <a:r>
              <a:rPr lang="zh-CN" altLang="en-US" sz="2800" kern="100" dirty="0">
                <a:solidFill>
                  <a:srgbClr val="00B0F0"/>
                </a:solidFill>
                <a:latin typeface="微软雅黑" pitchFamily="34" charset="-122"/>
                <a:ea typeface="微软雅黑" pitchFamily="34" charset="-122"/>
                <a:cs typeface="Courier New"/>
              </a:rPr>
              <a:t>怒</a:t>
            </a:r>
            <a:r>
              <a:rPr lang="zh-CN" altLang="en-US" sz="2800" kern="100" dirty="0">
                <a:latin typeface="Cambria Math"/>
                <a:ea typeface="微软雅黑"/>
                <a:cs typeface="Cambria Math"/>
              </a:rPr>
              <a:t>而飞</a:t>
            </a:r>
            <a:r>
              <a:rPr lang="zh-CN" altLang="en-US" sz="2800" kern="100" dirty="0" smtClean="0">
                <a:latin typeface="Cambria Math"/>
                <a:ea typeface="微软雅黑"/>
                <a:cs typeface="Cambria Math"/>
              </a:rPr>
              <a:t>：</a:t>
            </a:r>
            <a:r>
              <a:rPr lang="en-US" altLang="zh-CN" sz="2800" u="sng" kern="100" dirty="0" smtClean="0">
                <a:latin typeface="Cambria Math"/>
                <a:ea typeface="微软雅黑"/>
                <a:cs typeface="Cambria Math"/>
              </a:rPr>
              <a:t>						</a:t>
            </a:r>
            <a:endParaRPr lang="zh-CN" altLang="en-US" sz="2800" u="sng" kern="100" dirty="0">
              <a:latin typeface="Cambria Math"/>
              <a:ea typeface="微软雅黑"/>
              <a:cs typeface="Cambria Math"/>
            </a:endParaRPr>
          </a:p>
          <a:p>
            <a:pPr algn="just">
              <a:lnSpc>
                <a:spcPct val="200000"/>
              </a:lnSpc>
              <a:spcAft>
                <a:spcPts val="0"/>
              </a:spcAft>
            </a:pPr>
            <a:r>
              <a:rPr lang="zh-CN" altLang="en-US" sz="2800" kern="100" dirty="0">
                <a:latin typeface="Cambria Math"/>
                <a:ea typeface="微软雅黑"/>
                <a:cs typeface="Cambria Math"/>
              </a:rPr>
              <a:t>②水</a:t>
            </a:r>
            <a:r>
              <a:rPr lang="zh-CN" altLang="en-US" sz="2800" kern="100" dirty="0">
                <a:solidFill>
                  <a:srgbClr val="00B0F0"/>
                </a:solidFill>
                <a:latin typeface="微软雅黑" pitchFamily="34" charset="-122"/>
                <a:ea typeface="微软雅黑" pitchFamily="34" charset="-122"/>
                <a:cs typeface="Courier New"/>
              </a:rPr>
              <a:t>击</a:t>
            </a:r>
            <a:r>
              <a:rPr lang="zh-CN" altLang="en-US" sz="2800" kern="100" dirty="0">
                <a:latin typeface="Cambria Math"/>
                <a:ea typeface="微软雅黑"/>
                <a:cs typeface="Cambria Math"/>
              </a:rPr>
              <a:t>三千里</a:t>
            </a:r>
            <a:r>
              <a:rPr lang="zh-CN" altLang="en-US" sz="2800" kern="100" dirty="0" smtClean="0">
                <a:latin typeface="Cambria Math"/>
                <a:ea typeface="微软雅黑"/>
                <a:cs typeface="Cambria Math"/>
              </a:rPr>
              <a:t>：</a:t>
            </a:r>
            <a:r>
              <a:rPr lang="en-US" altLang="zh-CN" sz="2800" u="sng" kern="100" dirty="0" smtClean="0">
                <a:latin typeface="Cambria Math"/>
                <a:ea typeface="微软雅黑"/>
                <a:cs typeface="Cambria Math"/>
              </a:rPr>
              <a:t>		</a:t>
            </a:r>
            <a:endParaRPr lang="zh-CN" altLang="en-US" sz="2800" u="sng" kern="100" dirty="0">
              <a:latin typeface="Cambria Math"/>
              <a:ea typeface="微软雅黑"/>
              <a:cs typeface="Cambria Math"/>
            </a:endParaRPr>
          </a:p>
        </p:txBody>
      </p:sp>
      <p:sp>
        <p:nvSpPr>
          <p:cNvPr id="11" name="矩形 10"/>
          <p:cNvSpPr/>
          <p:nvPr/>
        </p:nvSpPr>
        <p:spPr>
          <a:xfrm>
            <a:off x="2923973" y="5513077"/>
            <a:ext cx="1261884" cy="523220"/>
          </a:xfrm>
          <a:prstGeom prst="rect">
            <a:avLst/>
          </a:prstGeom>
        </p:spPr>
        <p:txBody>
          <a:bodyPr wrap="none">
            <a:spAutoFit/>
          </a:bodyPr>
          <a:lstStyle/>
          <a:p>
            <a:r>
              <a:rPr lang="zh-CN" altLang="en-US" sz="2800" kern="100" dirty="0">
                <a:solidFill>
                  <a:schemeClr val="accent6">
                    <a:lumMod val="75000"/>
                  </a:schemeClr>
                </a:solidFill>
                <a:latin typeface="微软雅黑" pitchFamily="34" charset="-122"/>
                <a:ea typeface="微软雅黑" pitchFamily="34" charset="-122"/>
                <a:cs typeface="Courier New"/>
              </a:rPr>
              <a:t>拍打。</a:t>
            </a:r>
          </a:p>
        </p:txBody>
      </p:sp>
      <p:sp>
        <p:nvSpPr>
          <p:cNvPr id="56" name="矩形 55"/>
          <p:cNvSpPr/>
          <p:nvPr/>
        </p:nvSpPr>
        <p:spPr>
          <a:xfrm>
            <a:off x="2387856" y="4595125"/>
            <a:ext cx="4134465"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奋发，这里指鼓起翅膀。</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1622911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blinds(horizontal)">
                                      <p:cBhvr>
                                        <p:cTn id="24" dur="500"/>
                                        <p:tgtEl>
                                          <p:spTgt spid="5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8" grpId="0"/>
      <p:bldP spid="11"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182812" y="543318"/>
            <a:ext cx="8646988" cy="5262979"/>
          </a:xfrm>
          <a:prstGeom prst="rect">
            <a:avLst/>
          </a:prstGeom>
          <a:noFill/>
        </p:spPr>
        <p:txBody>
          <a:bodyPr wrap="square" rtlCol="0">
            <a:spAutoFit/>
          </a:bodyPr>
          <a:lstStyle/>
          <a:p>
            <a:pPr algn="just">
              <a:lnSpc>
                <a:spcPct val="150000"/>
              </a:lnSpc>
              <a:spcAft>
                <a:spcPts val="0"/>
              </a:spcAft>
            </a:pPr>
            <a:r>
              <a:rPr lang="zh-CN" altLang="en-US" sz="2800" kern="100" dirty="0">
                <a:latin typeface="Times New Roman"/>
                <a:ea typeface="微软雅黑"/>
                <a:cs typeface="Courier New"/>
              </a:rPr>
              <a:t>③置杯焉则</a:t>
            </a:r>
            <a:r>
              <a:rPr lang="zh-CN" altLang="en-US" sz="2800" kern="100" dirty="0">
                <a:solidFill>
                  <a:srgbClr val="00B0F0"/>
                </a:solidFill>
                <a:latin typeface="微软雅黑" pitchFamily="34" charset="-122"/>
                <a:ea typeface="微软雅黑" pitchFamily="34" charset="-122"/>
                <a:cs typeface="Courier New"/>
              </a:rPr>
              <a:t>胶</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endParaRPr lang="zh-CN" altLang="en-US" sz="2800" u="sng" kern="100" dirty="0">
              <a:latin typeface="Times New Roman"/>
              <a:ea typeface="微软雅黑"/>
              <a:cs typeface="Courier New"/>
            </a:endParaRPr>
          </a:p>
          <a:p>
            <a:pPr algn="just">
              <a:lnSpc>
                <a:spcPct val="150000"/>
              </a:lnSpc>
              <a:spcAft>
                <a:spcPts val="0"/>
              </a:spcAft>
            </a:pPr>
            <a:r>
              <a:rPr lang="zh-CN" altLang="en-US" sz="2800" kern="100" dirty="0">
                <a:latin typeface="Times New Roman"/>
                <a:ea typeface="微软雅黑"/>
                <a:cs typeface="Courier New"/>
              </a:rPr>
              <a:t>④而后乃今</a:t>
            </a:r>
            <a:r>
              <a:rPr lang="zh-CN" altLang="en-US" sz="2800" kern="100" dirty="0">
                <a:solidFill>
                  <a:srgbClr val="00B0F0"/>
                </a:solidFill>
                <a:latin typeface="微软雅黑" pitchFamily="34" charset="-122"/>
                <a:ea typeface="微软雅黑" pitchFamily="34" charset="-122"/>
                <a:cs typeface="Courier New"/>
              </a:rPr>
              <a:t>培</a:t>
            </a:r>
            <a:r>
              <a:rPr lang="zh-CN" altLang="en-US" sz="2800" kern="100" dirty="0">
                <a:latin typeface="Times New Roman"/>
                <a:ea typeface="微软雅黑"/>
                <a:cs typeface="Courier New"/>
              </a:rPr>
              <a:t>风</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endParaRPr lang="zh-CN" altLang="en-US" sz="2800" u="sng" kern="100" dirty="0">
              <a:latin typeface="Times New Roman"/>
              <a:ea typeface="微软雅黑"/>
              <a:cs typeface="Courier New"/>
            </a:endParaRPr>
          </a:p>
          <a:p>
            <a:pPr algn="just">
              <a:lnSpc>
                <a:spcPct val="150000"/>
              </a:lnSpc>
              <a:spcAft>
                <a:spcPts val="0"/>
              </a:spcAft>
            </a:pPr>
            <a:r>
              <a:rPr lang="zh-CN" altLang="en-US" sz="2800" kern="100" dirty="0">
                <a:latin typeface="Times New Roman"/>
                <a:ea typeface="微软雅黑"/>
                <a:cs typeface="Courier New"/>
              </a:rPr>
              <a:t>⑤莫之</a:t>
            </a:r>
            <a:r>
              <a:rPr lang="zh-CN" altLang="en-US" sz="2800" kern="100" dirty="0">
                <a:solidFill>
                  <a:srgbClr val="00B0F0"/>
                </a:solidFill>
                <a:latin typeface="微软雅黑" pitchFamily="34" charset="-122"/>
                <a:ea typeface="微软雅黑" pitchFamily="34" charset="-122"/>
                <a:cs typeface="Courier New"/>
              </a:rPr>
              <a:t>夭阏</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endParaRPr lang="zh-CN" altLang="en-US" sz="2800" u="sng" kern="100" dirty="0">
              <a:latin typeface="Times New Roman"/>
              <a:ea typeface="微软雅黑"/>
              <a:cs typeface="Courier New"/>
            </a:endParaRPr>
          </a:p>
          <a:p>
            <a:pPr algn="just">
              <a:lnSpc>
                <a:spcPct val="150000"/>
              </a:lnSpc>
              <a:spcAft>
                <a:spcPts val="0"/>
              </a:spcAft>
            </a:pPr>
            <a:r>
              <a:rPr lang="zh-CN" altLang="en-US" sz="2800" kern="100" dirty="0">
                <a:latin typeface="Times New Roman"/>
                <a:ea typeface="微软雅黑"/>
                <a:cs typeface="Courier New"/>
              </a:rPr>
              <a:t>⑥我</a:t>
            </a:r>
            <a:r>
              <a:rPr lang="zh-CN" altLang="en-US" sz="2800" kern="100" dirty="0">
                <a:solidFill>
                  <a:srgbClr val="00B0F0"/>
                </a:solidFill>
                <a:latin typeface="微软雅黑" pitchFamily="34" charset="-122"/>
                <a:ea typeface="微软雅黑" pitchFamily="34" charset="-122"/>
                <a:cs typeface="Courier New"/>
              </a:rPr>
              <a:t>决</a:t>
            </a:r>
            <a:r>
              <a:rPr lang="zh-CN" altLang="en-US" sz="2800" kern="100" dirty="0">
                <a:latin typeface="Times New Roman"/>
                <a:ea typeface="微软雅黑"/>
                <a:cs typeface="Courier New"/>
              </a:rPr>
              <a:t>起而飞</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endParaRPr lang="zh-CN" altLang="en-US" sz="2800" u="sng" kern="100" dirty="0">
              <a:latin typeface="Times New Roman"/>
              <a:ea typeface="微软雅黑"/>
              <a:cs typeface="Courier New"/>
            </a:endParaRPr>
          </a:p>
          <a:p>
            <a:pPr algn="just">
              <a:lnSpc>
                <a:spcPct val="150000"/>
              </a:lnSpc>
              <a:spcAft>
                <a:spcPts val="0"/>
              </a:spcAft>
            </a:pPr>
            <a:r>
              <a:rPr lang="zh-CN" altLang="en-US" sz="2800" kern="100" dirty="0">
                <a:latin typeface="Times New Roman"/>
                <a:ea typeface="微软雅黑"/>
                <a:cs typeface="Courier New"/>
              </a:rPr>
              <a:t>⑦</a:t>
            </a:r>
            <a:r>
              <a:rPr lang="zh-CN" altLang="en-US" sz="2800" kern="100" dirty="0">
                <a:solidFill>
                  <a:srgbClr val="00B0F0"/>
                </a:solidFill>
                <a:latin typeface="微软雅黑" pitchFamily="34" charset="-122"/>
                <a:ea typeface="微软雅黑" pitchFamily="34" charset="-122"/>
                <a:cs typeface="Courier New"/>
              </a:rPr>
              <a:t>抢</a:t>
            </a:r>
            <a:r>
              <a:rPr lang="zh-CN" altLang="en-US" sz="2800" kern="100" dirty="0">
                <a:latin typeface="Times New Roman"/>
                <a:ea typeface="微软雅黑"/>
                <a:cs typeface="Courier New"/>
              </a:rPr>
              <a:t>榆枋</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endParaRPr lang="zh-CN" altLang="en-US" sz="2800" u="sng" kern="100" dirty="0">
              <a:latin typeface="Times New Roman"/>
              <a:ea typeface="微软雅黑"/>
              <a:cs typeface="Courier New"/>
            </a:endParaRPr>
          </a:p>
          <a:p>
            <a:pPr algn="just">
              <a:lnSpc>
                <a:spcPct val="150000"/>
              </a:lnSpc>
              <a:spcAft>
                <a:spcPts val="0"/>
              </a:spcAft>
            </a:pPr>
            <a:r>
              <a:rPr lang="zh-CN" altLang="en-US" sz="2800" kern="100" dirty="0">
                <a:latin typeface="Times New Roman"/>
                <a:ea typeface="微软雅黑"/>
                <a:cs typeface="Courier New"/>
              </a:rPr>
              <a:t>⑧</a:t>
            </a:r>
            <a:r>
              <a:rPr lang="zh-CN" altLang="en-US" sz="2800" kern="100" dirty="0">
                <a:solidFill>
                  <a:srgbClr val="00B0F0"/>
                </a:solidFill>
                <a:latin typeface="微软雅黑" pitchFamily="34" charset="-122"/>
                <a:ea typeface="微软雅黑" pitchFamily="34" charset="-122"/>
                <a:cs typeface="Courier New"/>
              </a:rPr>
              <a:t>适</a:t>
            </a:r>
            <a:r>
              <a:rPr lang="zh-CN" altLang="en-US" sz="2800" kern="100" dirty="0">
                <a:latin typeface="Times New Roman"/>
                <a:ea typeface="微软雅黑"/>
                <a:cs typeface="Courier New"/>
              </a:rPr>
              <a:t>莽苍者</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endParaRPr lang="zh-CN" altLang="en-US" sz="2800" u="sng" kern="100" dirty="0">
              <a:latin typeface="Times New Roman"/>
              <a:ea typeface="微软雅黑"/>
              <a:cs typeface="Courier New"/>
            </a:endParaRPr>
          </a:p>
          <a:p>
            <a:pPr algn="just">
              <a:lnSpc>
                <a:spcPct val="150000"/>
              </a:lnSpc>
              <a:spcAft>
                <a:spcPts val="0"/>
              </a:spcAft>
            </a:pPr>
            <a:r>
              <a:rPr lang="zh-CN" altLang="en-US" sz="2800" kern="100" dirty="0">
                <a:latin typeface="Times New Roman"/>
                <a:ea typeface="微软雅黑"/>
                <a:cs typeface="Courier New"/>
              </a:rPr>
              <a:t>⑨而彭祖乃今以久</a:t>
            </a:r>
            <a:r>
              <a:rPr lang="zh-CN" altLang="en-US" sz="2800" kern="100" dirty="0">
                <a:solidFill>
                  <a:srgbClr val="00B0F0"/>
                </a:solidFill>
                <a:latin typeface="微软雅黑" pitchFamily="34" charset="-122"/>
                <a:ea typeface="微软雅黑" pitchFamily="34" charset="-122"/>
                <a:cs typeface="Courier New"/>
              </a:rPr>
              <a:t>特</a:t>
            </a:r>
            <a:r>
              <a:rPr lang="zh-CN" altLang="en-US" sz="2800" kern="100" dirty="0">
                <a:latin typeface="Times New Roman"/>
                <a:ea typeface="微软雅黑"/>
                <a:cs typeface="Courier New"/>
              </a:rPr>
              <a:t>闻</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endParaRPr lang="zh-CN" altLang="en-US" sz="2800" u="sng" kern="100" dirty="0">
              <a:latin typeface="Times New Roman"/>
              <a:ea typeface="微软雅黑"/>
              <a:cs typeface="Courier New"/>
            </a:endParaRPr>
          </a:p>
          <a:p>
            <a:pPr algn="just">
              <a:lnSpc>
                <a:spcPct val="150000"/>
              </a:lnSpc>
              <a:spcAft>
                <a:spcPts val="0"/>
              </a:spcAft>
            </a:pPr>
            <a:r>
              <a:rPr lang="zh-CN" altLang="en-US" sz="2800" kern="100" dirty="0">
                <a:latin typeface="Times New Roman"/>
                <a:ea typeface="微软雅黑"/>
                <a:cs typeface="Courier New"/>
              </a:rPr>
              <a:t>⑩众人</a:t>
            </a:r>
            <a:r>
              <a:rPr lang="zh-CN" altLang="en-US" sz="2800" kern="100" dirty="0">
                <a:solidFill>
                  <a:srgbClr val="00B0F0"/>
                </a:solidFill>
                <a:latin typeface="微软雅黑" pitchFamily="34" charset="-122"/>
                <a:ea typeface="微软雅黑" pitchFamily="34" charset="-122"/>
                <a:cs typeface="Courier New"/>
              </a:rPr>
              <a:t>匹</a:t>
            </a:r>
            <a:r>
              <a:rPr lang="zh-CN" altLang="en-US" sz="2800" kern="100" dirty="0">
                <a:latin typeface="Times New Roman"/>
                <a:ea typeface="微软雅黑"/>
                <a:cs typeface="Courier New"/>
              </a:rPr>
              <a:t>之</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endParaRPr lang="zh-CN" altLang="en-US" sz="2800" u="sng" kern="100" dirty="0">
              <a:latin typeface="Times New Roman"/>
              <a:ea typeface="微软雅黑"/>
              <a:cs typeface="Courier New"/>
            </a:endParaRPr>
          </a:p>
        </p:txBody>
      </p:sp>
      <p:sp>
        <p:nvSpPr>
          <p:cNvPr id="5" name="矩形 4"/>
          <p:cNvSpPr/>
          <p:nvPr/>
        </p:nvSpPr>
        <p:spPr>
          <a:xfrm>
            <a:off x="3990370" y="6027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粘，指着地。</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7" name="矩形 26"/>
          <p:cNvSpPr/>
          <p:nvPr/>
        </p:nvSpPr>
        <p:spPr>
          <a:xfrm>
            <a:off x="4320570" y="1225034"/>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凭。</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8" name="矩形 27"/>
          <p:cNvSpPr/>
          <p:nvPr/>
        </p:nvSpPr>
        <p:spPr>
          <a:xfrm>
            <a:off x="3482370" y="1898134"/>
            <a:ext cx="1261884"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阻塞。</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9" name="矩形 28"/>
          <p:cNvSpPr/>
          <p:nvPr/>
        </p:nvSpPr>
        <p:spPr>
          <a:xfrm>
            <a:off x="3888770" y="24950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快速的样子。</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0" name="矩形 29"/>
          <p:cNvSpPr/>
          <p:nvPr/>
        </p:nvSpPr>
        <p:spPr>
          <a:xfrm>
            <a:off x="3139470" y="3155434"/>
            <a:ext cx="1620957"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触、碰。</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1" name="矩形 30"/>
          <p:cNvSpPr/>
          <p:nvPr/>
        </p:nvSpPr>
        <p:spPr>
          <a:xfrm>
            <a:off x="3583970" y="3790434"/>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往。</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7" name="矩形 6"/>
          <p:cNvSpPr/>
          <p:nvPr/>
        </p:nvSpPr>
        <p:spPr>
          <a:xfrm>
            <a:off x="5366434" y="4412734"/>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独。</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3" name="矩形 32"/>
          <p:cNvSpPr/>
          <p:nvPr/>
        </p:nvSpPr>
        <p:spPr>
          <a:xfrm>
            <a:off x="3512234" y="5085834"/>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比。</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558920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linds(horizontal)">
                                      <p:cBhvr>
                                        <p:cTn id="19" dur="500"/>
                                        <p:tgtEl>
                                          <p:spTgt spid="3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linds(horizontal)">
                                      <p:cBhvr>
                                        <p:cTn id="2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p:bldP spid="28" grpId="0"/>
      <p:bldP spid="29" grpId="0"/>
      <p:bldP spid="30" grpId="0"/>
      <p:bldP spid="31" grpId="0"/>
      <p:bldP spid="7"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303773" y="994742"/>
            <a:ext cx="8646988" cy="4401205"/>
          </a:xfrm>
          <a:prstGeom prst="rect">
            <a:avLst/>
          </a:prstGeom>
          <a:noFill/>
        </p:spPr>
        <p:txBody>
          <a:bodyPr wrap="square" rtlCol="0">
            <a:spAutoFit/>
          </a:bodyPr>
          <a:lstStyle/>
          <a:p>
            <a:pPr algn="just">
              <a:lnSpc>
                <a:spcPct val="200000"/>
              </a:lnSpc>
              <a:spcAft>
                <a:spcPts val="0"/>
              </a:spcAft>
            </a:pPr>
            <a:r>
              <a:rPr lang="zh-CN" altLang="en-US" sz="2800" kern="100" dirty="0">
                <a:latin typeface="宋体"/>
                <a:ea typeface="微软雅黑"/>
                <a:cs typeface="Times New Roman"/>
              </a:rPr>
              <a:t>⑪未</a:t>
            </a:r>
            <a:r>
              <a:rPr lang="zh-CN" altLang="en-US" sz="2800" kern="100" dirty="0">
                <a:solidFill>
                  <a:srgbClr val="00B0F0"/>
                </a:solidFill>
                <a:latin typeface="微软雅黑" pitchFamily="34" charset="-122"/>
                <a:ea typeface="微软雅黑" pitchFamily="34" charset="-122"/>
                <a:cs typeface="Courier New"/>
              </a:rPr>
              <a:t>数数然</a:t>
            </a:r>
            <a:r>
              <a:rPr lang="zh-CN" altLang="en-US" sz="2800" kern="100" dirty="0">
                <a:latin typeface="宋体"/>
                <a:ea typeface="微软雅黑"/>
                <a:cs typeface="Times New Roman"/>
              </a:rPr>
              <a:t>也</a:t>
            </a:r>
            <a:r>
              <a:rPr lang="zh-CN" altLang="en-US" sz="2800" kern="100" dirty="0" smtClean="0">
                <a:latin typeface="宋体"/>
                <a:ea typeface="微软雅黑"/>
                <a:cs typeface="Times New Roman"/>
              </a:rPr>
              <a:t>：</a:t>
            </a:r>
            <a:r>
              <a:rPr lang="en-US" altLang="zh-CN" sz="2800" u="sng" kern="100" dirty="0" smtClean="0">
                <a:latin typeface="宋体"/>
                <a:ea typeface="微软雅黑"/>
                <a:cs typeface="Times New Roman"/>
              </a:rPr>
              <a:t>					</a:t>
            </a:r>
            <a:endParaRPr lang="zh-CN" altLang="en-US" sz="2800" u="sng" kern="100" dirty="0">
              <a:latin typeface="宋体"/>
              <a:ea typeface="微软雅黑"/>
              <a:cs typeface="Times New Roman"/>
            </a:endParaRPr>
          </a:p>
          <a:p>
            <a:pPr algn="just">
              <a:lnSpc>
                <a:spcPct val="200000"/>
              </a:lnSpc>
              <a:spcAft>
                <a:spcPts val="0"/>
              </a:spcAft>
            </a:pPr>
            <a:r>
              <a:rPr lang="zh-CN" altLang="en-US" sz="2800" kern="100" dirty="0">
                <a:latin typeface="宋体"/>
                <a:ea typeface="微软雅黑"/>
                <a:cs typeface="Times New Roman"/>
              </a:rPr>
              <a:t>⑫</a:t>
            </a:r>
            <a:r>
              <a:rPr lang="zh-CN" altLang="en-US" sz="2800" kern="100" dirty="0">
                <a:solidFill>
                  <a:srgbClr val="00B0F0"/>
                </a:solidFill>
                <a:latin typeface="微软雅黑" pitchFamily="34" charset="-122"/>
                <a:ea typeface="微软雅黑" pitchFamily="34" charset="-122"/>
                <a:cs typeface="Courier New"/>
              </a:rPr>
              <a:t>绝</a:t>
            </a:r>
            <a:r>
              <a:rPr lang="zh-CN" altLang="en-US" sz="2800" kern="100" dirty="0">
                <a:latin typeface="宋体"/>
                <a:ea typeface="微软雅黑"/>
                <a:cs typeface="Times New Roman"/>
              </a:rPr>
              <a:t>云气</a:t>
            </a:r>
            <a:r>
              <a:rPr lang="zh-CN" altLang="en-US" sz="2800" kern="100" dirty="0" smtClean="0">
                <a:latin typeface="宋体"/>
                <a:ea typeface="微软雅黑"/>
                <a:cs typeface="Times New Roman"/>
              </a:rPr>
              <a:t>：</a:t>
            </a:r>
            <a:r>
              <a:rPr lang="en-US" altLang="zh-CN" sz="2800" u="sng" kern="100" dirty="0" smtClean="0">
                <a:latin typeface="宋体"/>
                <a:ea typeface="微软雅黑"/>
                <a:cs typeface="Times New Roman"/>
              </a:rPr>
              <a:t>			</a:t>
            </a:r>
            <a:endParaRPr lang="zh-CN" altLang="en-US" sz="2800" u="sng" kern="100" dirty="0">
              <a:latin typeface="宋体"/>
              <a:ea typeface="微软雅黑"/>
              <a:cs typeface="Times New Roman"/>
            </a:endParaRPr>
          </a:p>
          <a:p>
            <a:pPr algn="just">
              <a:lnSpc>
                <a:spcPct val="200000"/>
              </a:lnSpc>
              <a:spcAft>
                <a:spcPts val="0"/>
              </a:spcAft>
            </a:pPr>
            <a:r>
              <a:rPr lang="zh-CN" altLang="en-US" sz="2800" kern="100" dirty="0">
                <a:latin typeface="宋体"/>
                <a:ea typeface="微软雅黑"/>
                <a:cs typeface="Times New Roman"/>
              </a:rPr>
              <a:t>⑬故夫知</a:t>
            </a:r>
            <a:r>
              <a:rPr lang="zh-CN" altLang="en-US" sz="2800" kern="100" dirty="0">
                <a:solidFill>
                  <a:srgbClr val="00B0F0"/>
                </a:solidFill>
                <a:latin typeface="微软雅黑" pitchFamily="34" charset="-122"/>
                <a:ea typeface="微软雅黑" pitchFamily="34" charset="-122"/>
                <a:cs typeface="Courier New"/>
              </a:rPr>
              <a:t>效</a:t>
            </a:r>
            <a:r>
              <a:rPr lang="zh-CN" altLang="en-US" sz="2800" kern="100" dirty="0">
                <a:latin typeface="宋体"/>
                <a:ea typeface="微软雅黑"/>
                <a:cs typeface="Times New Roman"/>
              </a:rPr>
              <a:t>一官</a:t>
            </a:r>
            <a:r>
              <a:rPr lang="zh-CN" altLang="en-US" sz="2800" kern="100" dirty="0" smtClean="0">
                <a:latin typeface="宋体"/>
                <a:ea typeface="微软雅黑"/>
                <a:cs typeface="Times New Roman"/>
              </a:rPr>
              <a:t>：</a:t>
            </a:r>
            <a:r>
              <a:rPr lang="en-US" altLang="zh-CN" sz="2800" u="sng" kern="100" dirty="0" smtClean="0">
                <a:latin typeface="宋体"/>
                <a:ea typeface="微软雅黑"/>
                <a:cs typeface="Times New Roman"/>
              </a:rPr>
              <a:t>						</a:t>
            </a:r>
            <a:endParaRPr lang="zh-CN" altLang="en-US" sz="2800" u="sng" kern="100" dirty="0">
              <a:latin typeface="宋体"/>
              <a:ea typeface="微软雅黑"/>
              <a:cs typeface="Times New Roman"/>
            </a:endParaRPr>
          </a:p>
          <a:p>
            <a:pPr algn="just">
              <a:lnSpc>
                <a:spcPct val="200000"/>
              </a:lnSpc>
              <a:spcAft>
                <a:spcPts val="0"/>
              </a:spcAft>
            </a:pPr>
            <a:r>
              <a:rPr lang="zh-CN" altLang="en-US" sz="2800" kern="100" dirty="0">
                <a:latin typeface="宋体"/>
                <a:ea typeface="微软雅黑"/>
                <a:cs typeface="Times New Roman"/>
              </a:rPr>
              <a:t>⑭行</a:t>
            </a:r>
            <a:r>
              <a:rPr lang="zh-CN" altLang="en-US" sz="2800" kern="100" dirty="0">
                <a:solidFill>
                  <a:srgbClr val="00B0F0"/>
                </a:solidFill>
                <a:latin typeface="微软雅黑" pitchFamily="34" charset="-122"/>
                <a:ea typeface="微软雅黑" pitchFamily="34" charset="-122"/>
                <a:cs typeface="Courier New"/>
              </a:rPr>
              <a:t>比</a:t>
            </a:r>
            <a:r>
              <a:rPr lang="zh-CN" altLang="en-US" sz="2800" kern="100" dirty="0">
                <a:latin typeface="宋体"/>
                <a:ea typeface="微软雅黑"/>
                <a:cs typeface="Times New Roman"/>
              </a:rPr>
              <a:t>一乡</a:t>
            </a:r>
            <a:r>
              <a:rPr lang="zh-CN" altLang="en-US" sz="2800" kern="100" dirty="0" smtClean="0">
                <a:latin typeface="宋体"/>
                <a:ea typeface="微软雅黑"/>
                <a:cs typeface="Times New Roman"/>
              </a:rPr>
              <a:t>：</a:t>
            </a:r>
            <a:r>
              <a:rPr lang="en-US" altLang="zh-CN" sz="2800" u="sng" kern="100" dirty="0" smtClean="0">
                <a:latin typeface="宋体"/>
                <a:ea typeface="微软雅黑"/>
                <a:cs typeface="Times New Roman"/>
              </a:rPr>
              <a:t>		</a:t>
            </a:r>
            <a:endParaRPr lang="zh-CN" altLang="en-US" sz="2800" u="sng" kern="100" dirty="0">
              <a:latin typeface="宋体"/>
              <a:ea typeface="微软雅黑"/>
              <a:cs typeface="Times New Roman"/>
            </a:endParaRPr>
          </a:p>
          <a:p>
            <a:pPr algn="just">
              <a:lnSpc>
                <a:spcPct val="200000"/>
              </a:lnSpc>
              <a:spcAft>
                <a:spcPts val="0"/>
              </a:spcAft>
            </a:pPr>
            <a:r>
              <a:rPr lang="zh-CN" altLang="en-US" sz="2800" kern="100" dirty="0">
                <a:latin typeface="宋体"/>
                <a:ea typeface="微软雅黑"/>
                <a:cs typeface="Times New Roman"/>
              </a:rPr>
              <a:t>⑮举世誉之而不加</a:t>
            </a:r>
            <a:r>
              <a:rPr lang="zh-CN" altLang="en-US" sz="2800" kern="100" dirty="0">
                <a:solidFill>
                  <a:srgbClr val="00B0F0"/>
                </a:solidFill>
                <a:latin typeface="微软雅黑" pitchFamily="34" charset="-122"/>
                <a:ea typeface="微软雅黑" pitchFamily="34" charset="-122"/>
                <a:cs typeface="Courier New"/>
              </a:rPr>
              <a:t>劝</a:t>
            </a:r>
            <a:r>
              <a:rPr lang="zh-CN" altLang="en-US" sz="2800" kern="100" dirty="0" smtClean="0">
                <a:latin typeface="宋体"/>
                <a:ea typeface="微软雅黑"/>
                <a:cs typeface="Times New Roman"/>
              </a:rPr>
              <a:t>：</a:t>
            </a:r>
            <a:r>
              <a:rPr lang="en-US" altLang="zh-CN" sz="2800" u="sng" kern="100" dirty="0" smtClean="0">
                <a:latin typeface="宋体"/>
                <a:ea typeface="微软雅黑"/>
                <a:cs typeface="Times New Roman"/>
              </a:rPr>
              <a:t>					</a:t>
            </a:r>
            <a:endParaRPr lang="zh-CN" altLang="en-US" sz="2800" u="sng" kern="100" dirty="0">
              <a:latin typeface="宋体"/>
              <a:ea typeface="微软雅黑"/>
              <a:cs typeface="Times New Roman"/>
            </a:endParaRPr>
          </a:p>
        </p:txBody>
      </p:sp>
      <p:sp>
        <p:nvSpPr>
          <p:cNvPr id="2" name="矩形 1"/>
          <p:cNvSpPr/>
          <p:nvPr/>
        </p:nvSpPr>
        <p:spPr>
          <a:xfrm>
            <a:off x="4070998" y="1227190"/>
            <a:ext cx="3057247"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拼命追求的样子。</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9" name="矩形 28"/>
          <p:cNvSpPr/>
          <p:nvPr/>
        </p:nvSpPr>
        <p:spPr>
          <a:xfrm>
            <a:off x="3232798" y="2065390"/>
            <a:ext cx="1980029"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直上穿过。</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 name="矩形 2"/>
          <p:cNvSpPr/>
          <p:nvPr/>
        </p:nvSpPr>
        <p:spPr>
          <a:xfrm>
            <a:off x="4376753" y="2890890"/>
            <a:ext cx="5211683"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功效，这里是</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胜任</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的意思。</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0" name="矩形 29"/>
          <p:cNvSpPr/>
          <p:nvPr/>
        </p:nvSpPr>
        <p:spPr>
          <a:xfrm>
            <a:off x="3754453" y="3779890"/>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合。</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1" name="矩形 30"/>
          <p:cNvSpPr/>
          <p:nvPr/>
        </p:nvSpPr>
        <p:spPr>
          <a:xfrm>
            <a:off x="5443553" y="4605390"/>
            <a:ext cx="2916183"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更加努力</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勉励</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679648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linds(horizontal)">
                                      <p:cBhvr>
                                        <p:cTn id="16" dur="500"/>
                                        <p:tgtEl>
                                          <p:spTgt spid="3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linds(horizontal)">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P spid="3" grpId="0"/>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04912" y="1386286"/>
            <a:ext cx="11560932" cy="2677656"/>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cs typeface="Courier New"/>
              </a:rPr>
              <a:t>(2)</a:t>
            </a:r>
            <a:r>
              <a:rPr lang="zh-CN" altLang="en-US" sz="2800" kern="100" dirty="0">
                <a:latin typeface="Times New Roman"/>
                <a:ea typeface="微软雅黑"/>
                <a:cs typeface="Courier New"/>
              </a:rPr>
              <a:t>解释下列成语</a:t>
            </a:r>
          </a:p>
          <a:p>
            <a:pPr algn="just">
              <a:lnSpc>
                <a:spcPct val="200000"/>
              </a:lnSpc>
              <a:spcAft>
                <a:spcPts val="0"/>
              </a:spcAft>
            </a:pPr>
            <a:r>
              <a:rPr lang="zh-CN" altLang="en-US" sz="2800" kern="100" dirty="0">
                <a:latin typeface="Times New Roman"/>
                <a:ea typeface="微软雅黑"/>
                <a:cs typeface="Courier New"/>
              </a:rPr>
              <a:t>①扶摇而上</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endParaRPr lang="zh-CN" altLang="en-US" sz="2800" u="sng" kern="100" dirty="0">
              <a:latin typeface="Times New Roman"/>
              <a:ea typeface="微软雅黑"/>
              <a:cs typeface="Courier New"/>
            </a:endParaRPr>
          </a:p>
          <a:p>
            <a:pPr algn="just">
              <a:lnSpc>
                <a:spcPct val="200000"/>
              </a:lnSpc>
              <a:spcAft>
                <a:spcPts val="0"/>
              </a:spcAft>
            </a:pPr>
            <a:r>
              <a:rPr lang="zh-CN" altLang="en-US" sz="2800" kern="100" dirty="0">
                <a:latin typeface="Times New Roman"/>
                <a:ea typeface="微软雅黑"/>
                <a:cs typeface="Courier New"/>
              </a:rPr>
              <a:t>②至人无己</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endParaRPr lang="zh-CN" altLang="en-US" sz="2800" u="sng" kern="100" dirty="0">
              <a:latin typeface="Times New Roman"/>
              <a:ea typeface="微软雅黑"/>
              <a:cs typeface="Courier New"/>
            </a:endParaRPr>
          </a:p>
        </p:txBody>
      </p:sp>
      <p:sp>
        <p:nvSpPr>
          <p:cNvPr id="2" name="矩形 1"/>
          <p:cNvSpPr/>
          <p:nvPr/>
        </p:nvSpPr>
        <p:spPr>
          <a:xfrm>
            <a:off x="-88900" y="2305735"/>
            <a:ext cx="10883900" cy="662554"/>
          </a:xfrm>
          <a:prstGeom prst="rect">
            <a:avLst/>
          </a:prstGeom>
        </p:spPr>
        <p:txBody>
          <a:bodyPr wrap="square">
            <a:spAutoFit/>
          </a:bodyPr>
          <a:lstStyle/>
          <a:p>
            <a:pPr>
              <a:lnSpc>
                <a:spcPct val="15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乘</a:t>
            </a:r>
            <a:r>
              <a:rPr lang="zh-CN" altLang="en-US" sz="2800" kern="100" dirty="0">
                <a:solidFill>
                  <a:schemeClr val="accent6">
                    <a:lumMod val="75000"/>
                  </a:schemeClr>
                </a:solidFill>
                <a:latin typeface="微软雅黑" pitchFamily="34" charset="-122"/>
                <a:ea typeface="微软雅黑" pitchFamily="34" charset="-122"/>
                <a:cs typeface="Courier New"/>
              </a:rPr>
              <a:t>着风势快速上升。也比喻仕途得志或飞快上升。</a:t>
            </a:r>
            <a:endParaRPr lang="zh-CN" altLang="zh-CN" sz="2800" kern="100" dirty="0">
              <a:solidFill>
                <a:schemeClr val="accent6">
                  <a:lumMod val="75000"/>
                </a:schemeClr>
              </a:solidFill>
              <a:latin typeface="微软雅黑" pitchFamily="34" charset="-122"/>
              <a:ea typeface="微软雅黑" pitchFamily="34" charset="-122"/>
              <a:cs typeface="Courier New"/>
            </a:endParaRPr>
          </a:p>
        </p:txBody>
      </p:sp>
      <p:sp>
        <p:nvSpPr>
          <p:cNvPr id="7" name="矩形 6"/>
          <p:cNvSpPr/>
          <p:nvPr/>
        </p:nvSpPr>
        <p:spPr>
          <a:xfrm>
            <a:off x="-76200" y="3156635"/>
            <a:ext cx="10883900" cy="662554"/>
          </a:xfrm>
          <a:prstGeom prst="rect">
            <a:avLst/>
          </a:prstGeom>
        </p:spPr>
        <p:txBody>
          <a:bodyPr wrap="square">
            <a:spAutoFit/>
          </a:bodyPr>
          <a:lstStyle/>
          <a:p>
            <a:pPr>
              <a:lnSpc>
                <a:spcPct val="15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修养</a:t>
            </a:r>
            <a:r>
              <a:rPr lang="zh-CN" altLang="en-US" sz="2800" kern="100" dirty="0">
                <a:solidFill>
                  <a:schemeClr val="accent6">
                    <a:lumMod val="75000"/>
                  </a:schemeClr>
                </a:solidFill>
                <a:latin typeface="微软雅黑" pitchFamily="34" charset="-122"/>
                <a:ea typeface="微软雅黑" pitchFamily="34" charset="-122"/>
                <a:cs typeface="Courier New"/>
              </a:rPr>
              <a:t>最高的人忘掉自我而顺应万物。</a:t>
            </a:r>
            <a:endParaRPr lang="zh-CN" altLang="zh-CN"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815720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82712" y="421086"/>
            <a:ext cx="11560932" cy="5182188"/>
          </a:xfrm>
          <a:prstGeom prst="rect">
            <a:avLst/>
          </a:prstGeom>
          <a:noFill/>
        </p:spPr>
        <p:txBody>
          <a:bodyPr wrap="square" rtlCol="0">
            <a:spAutoFit/>
          </a:bodyPr>
          <a:lstStyle/>
          <a:p>
            <a:pPr algn="just">
              <a:lnSpc>
                <a:spcPct val="150000"/>
              </a:lnSpc>
              <a:spcAft>
                <a:spcPts val="0"/>
              </a:spcAft>
            </a:pPr>
            <a:r>
              <a:rPr lang="en-US" altLang="zh-CN" sz="2800" kern="100" dirty="0">
                <a:latin typeface="宋体"/>
                <a:ea typeface="微软雅黑"/>
                <a:cs typeface="Times New Roman"/>
              </a:rPr>
              <a:t>3</a:t>
            </a:r>
            <a:r>
              <a:rPr lang="zh-CN" altLang="en-US" sz="2800" kern="100" dirty="0">
                <a:latin typeface="宋体"/>
                <a:ea typeface="微软雅黑"/>
                <a:cs typeface="Times New Roman"/>
              </a:rPr>
              <a:t>．识记文言实词和虚词</a:t>
            </a:r>
          </a:p>
          <a:p>
            <a:pPr algn="just">
              <a:lnSpc>
                <a:spcPct val="150000"/>
              </a:lnSpc>
              <a:spcAft>
                <a:spcPts val="0"/>
              </a:spcAft>
            </a:pPr>
            <a:r>
              <a:rPr lang="en-US" altLang="zh-CN" sz="2800" kern="100" dirty="0">
                <a:latin typeface="宋体"/>
                <a:ea typeface="微软雅黑"/>
                <a:cs typeface="Times New Roman"/>
              </a:rPr>
              <a:t>(1)</a:t>
            </a:r>
            <a:r>
              <a:rPr lang="zh-CN" altLang="en-US" sz="2800" kern="100" dirty="0">
                <a:latin typeface="宋体"/>
                <a:ea typeface="微软雅黑"/>
                <a:cs typeface="Times New Roman"/>
              </a:rPr>
              <a:t>通假字</a:t>
            </a:r>
          </a:p>
          <a:p>
            <a:pPr algn="just">
              <a:lnSpc>
                <a:spcPct val="150000"/>
              </a:lnSpc>
              <a:spcAft>
                <a:spcPts val="0"/>
              </a:spcAft>
            </a:pPr>
            <a:r>
              <a:rPr lang="zh-CN" altLang="en-US" sz="2800" kern="100" dirty="0">
                <a:latin typeface="宋体"/>
                <a:ea typeface="微软雅黑"/>
                <a:cs typeface="Times New Roman"/>
              </a:rPr>
              <a:t>①北</a:t>
            </a:r>
            <a:r>
              <a:rPr lang="zh-CN" altLang="en-US" sz="2800" kern="100" dirty="0">
                <a:solidFill>
                  <a:srgbClr val="00B0F0"/>
                </a:solidFill>
                <a:latin typeface="宋体"/>
                <a:ea typeface="微软雅黑"/>
                <a:cs typeface="Times New Roman"/>
              </a:rPr>
              <a:t>冥</a:t>
            </a:r>
            <a:r>
              <a:rPr lang="zh-CN" altLang="en-US" sz="2800" kern="100" dirty="0">
                <a:latin typeface="宋体"/>
                <a:ea typeface="微软雅黑"/>
                <a:cs typeface="Times New Roman"/>
              </a:rPr>
              <a:t>有鱼　　　　　　	</a:t>
            </a:r>
            <a:r>
              <a:rPr lang="en-US" altLang="zh-CN" sz="2800" u="sng" kern="100" dirty="0" smtClean="0">
                <a:latin typeface="宋体"/>
                <a:ea typeface="微软雅黑"/>
                <a:cs typeface="Times New Roman"/>
              </a:rPr>
              <a:t>				</a:t>
            </a:r>
            <a:endParaRPr lang="zh-CN" altLang="en-US" sz="2800" u="sng" kern="100" dirty="0">
              <a:latin typeface="宋体"/>
              <a:ea typeface="微软雅黑"/>
              <a:cs typeface="Times New Roman"/>
            </a:endParaRPr>
          </a:p>
          <a:p>
            <a:pPr algn="just">
              <a:lnSpc>
                <a:spcPct val="150000"/>
              </a:lnSpc>
              <a:spcAft>
                <a:spcPts val="0"/>
              </a:spcAft>
            </a:pPr>
            <a:r>
              <a:rPr lang="zh-CN" altLang="en-US" sz="2800" kern="100" dirty="0">
                <a:latin typeface="宋体"/>
                <a:ea typeface="微软雅黑"/>
                <a:cs typeface="Times New Roman"/>
              </a:rPr>
              <a:t>②小</a:t>
            </a:r>
            <a:r>
              <a:rPr lang="zh-CN" altLang="en-US" sz="2800" kern="100" dirty="0">
                <a:solidFill>
                  <a:srgbClr val="00B0F0"/>
                </a:solidFill>
                <a:latin typeface="宋体"/>
                <a:ea typeface="微软雅黑"/>
                <a:cs typeface="Times New Roman"/>
              </a:rPr>
              <a:t>知</a:t>
            </a:r>
            <a:r>
              <a:rPr lang="zh-CN" altLang="en-US" sz="2800" kern="100" dirty="0">
                <a:latin typeface="宋体"/>
                <a:ea typeface="微软雅黑"/>
                <a:cs typeface="Times New Roman"/>
              </a:rPr>
              <a:t>不及大知  		</a:t>
            </a:r>
            <a:r>
              <a:rPr lang="en-US" altLang="zh-CN" sz="2800" u="sng" kern="100" dirty="0" smtClean="0">
                <a:latin typeface="宋体"/>
                <a:ea typeface="微软雅黑"/>
                <a:cs typeface="Times New Roman"/>
              </a:rPr>
              <a:t>				</a:t>
            </a:r>
            <a:endParaRPr lang="zh-CN" altLang="en-US" sz="2800" u="sng" kern="100" dirty="0">
              <a:latin typeface="宋体"/>
              <a:ea typeface="微软雅黑"/>
              <a:cs typeface="Times New Roman"/>
            </a:endParaRPr>
          </a:p>
          <a:p>
            <a:pPr algn="just">
              <a:lnSpc>
                <a:spcPct val="150000"/>
              </a:lnSpc>
              <a:spcAft>
                <a:spcPts val="0"/>
              </a:spcAft>
            </a:pPr>
            <a:r>
              <a:rPr lang="zh-CN" altLang="en-US" sz="2800" kern="100" dirty="0">
                <a:latin typeface="宋体"/>
                <a:ea typeface="微软雅黑"/>
                <a:cs typeface="Times New Roman"/>
              </a:rPr>
              <a:t>③此小大之</a:t>
            </a:r>
            <a:r>
              <a:rPr lang="zh-CN" altLang="en-US" sz="2800" kern="100" dirty="0">
                <a:solidFill>
                  <a:srgbClr val="00B0F0"/>
                </a:solidFill>
                <a:latin typeface="宋体"/>
                <a:ea typeface="微软雅黑"/>
                <a:cs typeface="Times New Roman"/>
              </a:rPr>
              <a:t>辩</a:t>
            </a:r>
            <a:r>
              <a:rPr lang="zh-CN" altLang="en-US" sz="2800" kern="100" dirty="0">
                <a:latin typeface="宋体"/>
                <a:ea typeface="微软雅黑"/>
                <a:cs typeface="Times New Roman"/>
              </a:rPr>
              <a:t>也  		</a:t>
            </a:r>
            <a:r>
              <a:rPr lang="en-US" altLang="zh-CN" sz="2800" u="sng" kern="100" dirty="0" smtClean="0">
                <a:latin typeface="宋体"/>
                <a:ea typeface="微软雅黑"/>
                <a:cs typeface="Times New Roman"/>
              </a:rPr>
              <a:t>				</a:t>
            </a:r>
            <a:endParaRPr lang="zh-CN" altLang="en-US" sz="2800" u="sng" kern="100" dirty="0">
              <a:latin typeface="宋体"/>
              <a:ea typeface="微软雅黑"/>
              <a:cs typeface="Times New Roman"/>
            </a:endParaRPr>
          </a:p>
          <a:p>
            <a:pPr algn="just">
              <a:lnSpc>
                <a:spcPct val="150000"/>
              </a:lnSpc>
              <a:spcAft>
                <a:spcPts val="0"/>
              </a:spcAft>
            </a:pPr>
            <a:r>
              <a:rPr lang="zh-CN" altLang="en-US" sz="2800" kern="100" dirty="0">
                <a:latin typeface="宋体"/>
                <a:ea typeface="微软雅黑"/>
                <a:cs typeface="Times New Roman"/>
              </a:rPr>
              <a:t>④</a:t>
            </a:r>
            <a:r>
              <a:rPr lang="zh-CN" altLang="en-US" sz="2800" kern="100" dirty="0">
                <a:solidFill>
                  <a:srgbClr val="00B0F0"/>
                </a:solidFill>
                <a:latin typeface="宋体"/>
                <a:ea typeface="微软雅黑"/>
                <a:cs typeface="Times New Roman"/>
              </a:rPr>
              <a:t>而</a:t>
            </a:r>
            <a:r>
              <a:rPr lang="zh-CN" altLang="en-US" sz="2800" kern="100" dirty="0">
                <a:latin typeface="宋体"/>
                <a:ea typeface="微软雅黑"/>
                <a:cs typeface="Times New Roman"/>
              </a:rPr>
              <a:t>征一国  			</a:t>
            </a:r>
            <a:r>
              <a:rPr lang="en-US" altLang="zh-CN" sz="2800" u="sng" kern="100" dirty="0" smtClean="0">
                <a:latin typeface="宋体"/>
                <a:ea typeface="微软雅黑"/>
                <a:cs typeface="Times New Roman"/>
              </a:rPr>
              <a:t>				</a:t>
            </a:r>
            <a:endParaRPr lang="zh-CN" altLang="en-US" sz="2800" u="sng" kern="100" dirty="0">
              <a:latin typeface="宋体"/>
              <a:ea typeface="微软雅黑"/>
              <a:cs typeface="Times New Roman"/>
            </a:endParaRPr>
          </a:p>
          <a:p>
            <a:pPr algn="just">
              <a:lnSpc>
                <a:spcPct val="150000"/>
              </a:lnSpc>
              <a:spcAft>
                <a:spcPts val="0"/>
              </a:spcAft>
            </a:pPr>
            <a:r>
              <a:rPr lang="zh-CN" altLang="en-US" sz="2800" kern="100" dirty="0">
                <a:latin typeface="宋体"/>
                <a:ea typeface="微软雅黑"/>
                <a:cs typeface="Times New Roman"/>
              </a:rPr>
              <a:t>⑤旬有五日而后</a:t>
            </a:r>
            <a:r>
              <a:rPr lang="zh-CN" altLang="en-US" sz="2800" kern="100" dirty="0">
                <a:solidFill>
                  <a:srgbClr val="00B0F0"/>
                </a:solidFill>
                <a:latin typeface="宋体"/>
                <a:ea typeface="微软雅黑"/>
                <a:cs typeface="Times New Roman"/>
              </a:rPr>
              <a:t>反</a:t>
            </a:r>
            <a:r>
              <a:rPr lang="zh-CN" altLang="en-US" sz="2800" kern="100" dirty="0">
                <a:latin typeface="宋体"/>
                <a:ea typeface="微软雅黑"/>
                <a:cs typeface="Times New Roman"/>
              </a:rPr>
              <a:t>  		</a:t>
            </a:r>
            <a:r>
              <a:rPr lang="en-US" altLang="zh-CN" sz="2800" u="sng" kern="100" dirty="0" smtClean="0">
                <a:latin typeface="宋体"/>
                <a:ea typeface="微软雅黑"/>
                <a:cs typeface="Times New Roman"/>
              </a:rPr>
              <a:t>							</a:t>
            </a:r>
            <a:endParaRPr lang="zh-CN" altLang="en-US" sz="2800" u="sng" kern="100" dirty="0">
              <a:latin typeface="宋体"/>
              <a:ea typeface="微软雅黑"/>
              <a:cs typeface="Times New Roman"/>
            </a:endParaRPr>
          </a:p>
          <a:p>
            <a:pPr algn="just">
              <a:lnSpc>
                <a:spcPct val="150000"/>
              </a:lnSpc>
              <a:spcAft>
                <a:spcPts val="0"/>
              </a:spcAft>
            </a:pPr>
            <a:r>
              <a:rPr lang="zh-CN" altLang="en-US" sz="2800" kern="100" dirty="0">
                <a:latin typeface="宋体"/>
                <a:ea typeface="微软雅黑"/>
                <a:cs typeface="Times New Roman"/>
              </a:rPr>
              <a:t>⑥而御六气之</a:t>
            </a:r>
            <a:r>
              <a:rPr lang="zh-CN" altLang="en-US" sz="2800" kern="100" dirty="0">
                <a:solidFill>
                  <a:srgbClr val="00B0F0"/>
                </a:solidFill>
                <a:latin typeface="宋体"/>
                <a:ea typeface="微软雅黑"/>
                <a:cs typeface="Times New Roman"/>
              </a:rPr>
              <a:t>辩</a:t>
            </a:r>
            <a:r>
              <a:rPr lang="zh-CN" altLang="en-US" sz="2800" kern="100" dirty="0">
                <a:latin typeface="宋体"/>
                <a:ea typeface="微软雅黑"/>
                <a:cs typeface="Times New Roman"/>
              </a:rPr>
              <a:t>  		</a:t>
            </a:r>
            <a:r>
              <a:rPr lang="en-US" altLang="zh-CN" sz="2800" u="sng" kern="100" dirty="0" smtClean="0">
                <a:latin typeface="宋体"/>
                <a:ea typeface="微软雅黑"/>
                <a:cs typeface="Times New Roman"/>
              </a:rPr>
              <a:t>				</a:t>
            </a:r>
            <a:endParaRPr lang="zh-CN" altLang="en-US" sz="2800" u="sng" kern="100" dirty="0">
              <a:latin typeface="宋体"/>
              <a:ea typeface="微软雅黑"/>
              <a:cs typeface="Times New Roman"/>
            </a:endParaRPr>
          </a:p>
        </p:txBody>
      </p:sp>
      <p:sp>
        <p:nvSpPr>
          <p:cNvPr id="2" name="矩形 1"/>
          <p:cNvSpPr/>
          <p:nvPr/>
        </p:nvSpPr>
        <p:spPr>
          <a:xfrm>
            <a:off x="5445822" y="1593334"/>
            <a:ext cx="2339102" cy="738664"/>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通</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溟</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，海</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9" name="矩形 8"/>
          <p:cNvSpPr/>
          <p:nvPr/>
        </p:nvSpPr>
        <p:spPr>
          <a:xfrm>
            <a:off x="5445822" y="2241034"/>
            <a:ext cx="2698175" cy="738664"/>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通</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智</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，智慧</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0" name="矩形 9"/>
          <p:cNvSpPr/>
          <p:nvPr/>
        </p:nvSpPr>
        <p:spPr>
          <a:xfrm>
            <a:off x="5458522" y="2901434"/>
            <a:ext cx="2698175" cy="738664"/>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通</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辨</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，区别</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1" name="矩形 10"/>
          <p:cNvSpPr/>
          <p:nvPr/>
        </p:nvSpPr>
        <p:spPr>
          <a:xfrm>
            <a:off x="5483922" y="3549134"/>
            <a:ext cx="2698175" cy="738664"/>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通</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能</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，才能</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7" name="矩形 16"/>
          <p:cNvSpPr/>
          <p:nvPr/>
        </p:nvSpPr>
        <p:spPr>
          <a:xfrm>
            <a:off x="5458522" y="4171434"/>
            <a:ext cx="5570756" cy="738664"/>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通</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又</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反</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通</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返</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，往返</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9" name="矩形 18"/>
          <p:cNvSpPr/>
          <p:nvPr/>
        </p:nvSpPr>
        <p:spPr>
          <a:xfrm>
            <a:off x="5445822" y="4844534"/>
            <a:ext cx="2698175" cy="738664"/>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通</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变</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，变化</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1193922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7"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79512" y="-163114"/>
            <a:ext cx="11560932" cy="819455"/>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rPr>
              <a:t>(2)</a:t>
            </a:r>
            <a:r>
              <a:rPr lang="zh-CN" altLang="zh-CN" sz="2800" kern="100" dirty="0">
                <a:latin typeface="Times New Roman"/>
                <a:ea typeface="微软雅黑"/>
                <a:cs typeface="Times New Roman"/>
              </a:rPr>
              <a:t>一词多义</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79014377"/>
              </p:ext>
            </p:extLst>
          </p:nvPr>
        </p:nvGraphicFramePr>
        <p:xfrm>
          <a:off x="304800" y="3022600"/>
          <a:ext cx="10858500" cy="5422900"/>
        </p:xfrm>
        <a:graphic>
          <a:graphicData uri="http://schemas.openxmlformats.org/presentationml/2006/ole">
            <mc:AlternateContent xmlns:mc="http://schemas.openxmlformats.org/markup-compatibility/2006">
              <mc:Choice xmlns:v="urn:schemas-microsoft-com:vml" Requires="v">
                <p:oleObj spid="_x0000_s2139" name="Document" r:id="rId4" imgW="10860490" imgH="5438746" progId="Word.Document.8">
                  <p:embed/>
                </p:oleObj>
              </mc:Choice>
              <mc:Fallback>
                <p:oleObj name="Document" r:id="rId4" imgW="10860490" imgH="5438746" progId="Word.Document.8">
                  <p:embed/>
                  <p:pic>
                    <p:nvPicPr>
                      <p:cNvPr id="0" name=""/>
                      <p:cNvPicPr/>
                      <p:nvPr/>
                    </p:nvPicPr>
                    <p:blipFill>
                      <a:blip r:embed="rId5"/>
                      <a:stretch>
                        <a:fillRect/>
                      </a:stretch>
                    </p:blipFill>
                    <p:spPr>
                      <a:xfrm>
                        <a:off x="304800" y="3022600"/>
                        <a:ext cx="10858500" cy="54229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23483469"/>
              </p:ext>
            </p:extLst>
          </p:nvPr>
        </p:nvGraphicFramePr>
        <p:xfrm>
          <a:off x="302128" y="533400"/>
          <a:ext cx="10858500" cy="4521200"/>
        </p:xfrm>
        <a:graphic>
          <a:graphicData uri="http://schemas.openxmlformats.org/presentationml/2006/ole">
            <mc:AlternateContent xmlns:mc="http://schemas.openxmlformats.org/markup-compatibility/2006">
              <mc:Choice xmlns:v="urn:schemas-microsoft-com:vml" Requires="v">
                <p:oleObj spid="_x0000_s2140" name="Document" r:id="rId7" imgW="10860490" imgH="4534211" progId="Word.Document.8">
                  <p:embed/>
                </p:oleObj>
              </mc:Choice>
              <mc:Fallback>
                <p:oleObj name="Document" r:id="rId7" imgW="10860490" imgH="4534211" progId="Word.Document.8">
                  <p:embed/>
                  <p:pic>
                    <p:nvPicPr>
                      <p:cNvPr id="0" name="对象 1"/>
                      <p:cNvPicPr>
                        <a:picLocks noChangeAspect="1" noChangeArrowheads="1"/>
                      </p:cNvPicPr>
                      <p:nvPr/>
                    </p:nvPicPr>
                    <p:blipFill>
                      <a:blip r:embed="rId8"/>
                      <a:srcRect/>
                      <a:stretch>
                        <a:fillRect/>
                      </a:stretch>
                    </p:blipFill>
                    <p:spPr bwMode="auto">
                      <a:xfrm>
                        <a:off x="302128" y="533400"/>
                        <a:ext cx="108585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3488213" y="580141"/>
            <a:ext cx="3057247" cy="662554"/>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名词，气息，指风</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3" name="矩形 12"/>
          <p:cNvSpPr/>
          <p:nvPr/>
        </p:nvSpPr>
        <p:spPr>
          <a:xfrm>
            <a:off x="3843813" y="1202441"/>
            <a:ext cx="1980029" cy="657872"/>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名词，气息</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6" name="矩形 15"/>
          <p:cNvSpPr/>
          <p:nvPr/>
        </p:nvSpPr>
        <p:spPr>
          <a:xfrm>
            <a:off x="3208813" y="1824741"/>
            <a:ext cx="1980029" cy="657872"/>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动词，停止</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8" name="矩形 7"/>
          <p:cNvSpPr/>
          <p:nvPr/>
        </p:nvSpPr>
        <p:spPr>
          <a:xfrm>
            <a:off x="3521586" y="2406134"/>
            <a:ext cx="1980029" cy="662554"/>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动词，叹息</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9" name="矩形 8"/>
          <p:cNvSpPr/>
          <p:nvPr/>
        </p:nvSpPr>
        <p:spPr>
          <a:xfrm>
            <a:off x="4486786" y="3130034"/>
            <a:ext cx="1980029" cy="662554"/>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动词，记载</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0" name="矩形 9"/>
          <p:cNvSpPr/>
          <p:nvPr/>
        </p:nvSpPr>
        <p:spPr>
          <a:xfrm>
            <a:off x="5159886" y="3726934"/>
            <a:ext cx="1980029" cy="662554"/>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动词，标记</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7" name="矩形 16"/>
          <p:cNvSpPr/>
          <p:nvPr/>
        </p:nvSpPr>
        <p:spPr>
          <a:xfrm>
            <a:off x="4181986" y="4349234"/>
            <a:ext cx="1980029" cy="657872"/>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名词，志向</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8" name="矩形 17"/>
          <p:cNvSpPr/>
          <p:nvPr/>
        </p:nvSpPr>
        <p:spPr>
          <a:xfrm>
            <a:off x="2632586" y="4946134"/>
            <a:ext cx="1620957" cy="657872"/>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动词，记</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9" name="矩形 18"/>
          <p:cNvSpPr/>
          <p:nvPr/>
        </p:nvSpPr>
        <p:spPr>
          <a:xfrm>
            <a:off x="2594486" y="5543034"/>
            <a:ext cx="3416320" cy="657872"/>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名词，一种文体，记</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897250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6" grpId="0"/>
      <p:bldP spid="8" grpId="0"/>
      <p:bldP spid="9" grpId="0"/>
      <p:bldP spid="10"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48286" y="1214887"/>
            <a:ext cx="7000614" cy="1015663"/>
            <a:chOff x="3573126" y="2514877"/>
            <a:chExt cx="7000614" cy="1015663"/>
          </a:xfrm>
        </p:grpSpPr>
        <p:sp>
          <p:nvSpPr>
            <p:cNvPr id="3" name="文本占位符 3"/>
            <p:cNvSpPr txBox="1">
              <a:spLocks/>
            </p:cNvSpPr>
            <p:nvPr userDrawn="1"/>
          </p:nvSpPr>
          <p:spPr>
            <a:xfrm>
              <a:off x="5193230" y="2780928"/>
              <a:ext cx="538051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4500" dirty="0">
                  <a:solidFill>
                    <a:srgbClr val="FC6204"/>
                  </a:solidFill>
                  <a:ea typeface="微软雅黑" pitchFamily="34" charset="-122"/>
                </a:rPr>
                <a:t>逍遥游</a:t>
              </a:r>
            </a:p>
          </p:txBody>
        </p:sp>
        <p:sp>
          <p:nvSpPr>
            <p:cNvPr id="4" name="TextBox 8"/>
            <p:cNvSpPr txBox="1"/>
            <p:nvPr userDrawn="1"/>
          </p:nvSpPr>
          <p:spPr>
            <a:xfrm>
              <a:off x="3573126" y="2514877"/>
              <a:ext cx="1995045" cy="1015663"/>
            </a:xfrm>
            <a:prstGeom prst="rect">
              <a:avLst/>
            </a:prstGeom>
            <a:noFill/>
          </p:spPr>
          <p:txBody>
            <a:bodyPr wrap="square" rtlCol="0">
              <a:spAutoFit/>
            </a:bodyPr>
            <a:lstStyle/>
            <a:p>
              <a:pPr algn="ctr"/>
              <a:r>
                <a:rPr lang="en-US" altLang="zh-CN" sz="6000" b="1" dirty="0" smtClean="0">
                  <a:solidFill>
                    <a:schemeClr val="tx1">
                      <a:lumMod val="65000"/>
                      <a:lumOff val="35000"/>
                    </a:schemeClr>
                  </a:solidFill>
                  <a:latin typeface="Stencil" pitchFamily="82" charset="0"/>
                  <a:ea typeface="微软雅黑" pitchFamily="34" charset="-122"/>
                </a:rPr>
                <a:t>6</a:t>
              </a:r>
              <a:endParaRPr lang="zh-CN" altLang="en-US" sz="6000" b="1" dirty="0">
                <a:solidFill>
                  <a:schemeClr val="tx1">
                    <a:lumMod val="65000"/>
                    <a:lumOff val="35000"/>
                  </a:schemeClr>
                </a:solidFill>
                <a:latin typeface="Stencil" pitchFamily="82" charset="0"/>
                <a:ea typeface="微软雅黑" pitchFamily="34" charset="-122"/>
              </a:endParaRPr>
            </a:p>
          </p:txBody>
        </p:sp>
      </p:grpSp>
      <p:sp>
        <p:nvSpPr>
          <p:cNvPr id="8" name="矩形 7"/>
          <p:cNvSpPr/>
          <p:nvPr/>
        </p:nvSpPr>
        <p:spPr>
          <a:xfrm>
            <a:off x="225778" y="2621267"/>
            <a:ext cx="11706578" cy="3831818"/>
          </a:xfrm>
          <a:prstGeom prst="rect">
            <a:avLst/>
          </a:prstGeom>
        </p:spPr>
        <p:txBody>
          <a:bodyPr wrap="square">
            <a:spAutoFit/>
          </a:bodyPr>
          <a:lstStyle/>
          <a:p>
            <a:pPr>
              <a:lnSpc>
                <a:spcPct val="150000"/>
              </a:lnSpc>
            </a:pPr>
            <a:r>
              <a:rPr lang="zh-CN" altLang="en-US" sz="2700" dirty="0" smtClean="0">
                <a:latin typeface="微软雅黑" pitchFamily="34" charset="-122"/>
                <a:ea typeface="微软雅黑" pitchFamily="34" charset="-122"/>
              </a:rPr>
              <a:t>       </a:t>
            </a:r>
            <a:r>
              <a:rPr lang="zh-CN" altLang="en-US" sz="2700" dirty="0" smtClean="0">
                <a:latin typeface="宋体" pitchFamily="2" charset="-122"/>
                <a:ea typeface="宋体" pitchFamily="2" charset="-122"/>
              </a:rPr>
              <a:t>“</a:t>
            </a:r>
            <a:r>
              <a:rPr lang="zh-CN" altLang="en-US" sz="2700" dirty="0">
                <a:latin typeface="微软雅黑" pitchFamily="34" charset="-122"/>
                <a:ea typeface="微软雅黑" pitchFamily="34" charset="-122"/>
              </a:rPr>
              <a:t>大鹏一日同风起，扶摇直上九万里</a:t>
            </a:r>
            <a:r>
              <a:rPr lang="zh-CN" altLang="en-US" sz="2700" dirty="0">
                <a:latin typeface="宋体" pitchFamily="2" charset="-122"/>
                <a:ea typeface="宋体" pitchFamily="2" charset="-122"/>
              </a:rPr>
              <a:t>”</a:t>
            </a:r>
            <a:r>
              <a:rPr lang="zh-CN" altLang="en-US" sz="2700" dirty="0">
                <a:latin typeface="微软雅黑" pitchFamily="34" charset="-122"/>
                <a:ea typeface="微软雅黑" pitchFamily="34" charset="-122"/>
              </a:rPr>
              <a:t>，在生命层面上追求人生的飞越，这正是庄子告诉我们的。看破内心重重的樊篱障碍，得到宇宙静观天地辽阔之中人生的定位，在这样一个浩瀚的坐标系上，让人真正成为人，让我们的内心真正无所拘囿，让我们风发扬励，成为理想中的自己，让现实中种种的窘困，只在当下可以看破，而在永恒生命的引领上，有这样一番逍遥游的境界，值得我们每一个人永远去追寻。</a:t>
            </a:r>
          </a:p>
        </p:txBody>
      </p:sp>
    </p:spTree>
    <p:extLst>
      <p:ext uri="{BB962C8B-B14F-4D97-AF65-F5344CB8AC3E}">
        <p14:creationId xmlns:p14="http://schemas.microsoft.com/office/powerpoint/2010/main" val="1221173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761073228"/>
              </p:ext>
            </p:extLst>
          </p:nvPr>
        </p:nvGraphicFramePr>
        <p:xfrm>
          <a:off x="635000" y="3441700"/>
          <a:ext cx="11023600" cy="3797300"/>
        </p:xfrm>
        <a:graphic>
          <a:graphicData uri="http://schemas.openxmlformats.org/presentationml/2006/ole">
            <mc:AlternateContent xmlns:mc="http://schemas.openxmlformats.org/markup-compatibility/2006">
              <mc:Choice xmlns:v="urn:schemas-microsoft-com:vml" Requires="v">
                <p:oleObj spid="_x0000_s3177" name="Document" r:id="rId4" imgW="11025653" imgH="3807411" progId="Word.Document.8">
                  <p:embed/>
                </p:oleObj>
              </mc:Choice>
              <mc:Fallback>
                <p:oleObj name="Document" r:id="rId4" imgW="11025653" imgH="3807411" progId="Word.Document.8">
                  <p:embed/>
                  <p:pic>
                    <p:nvPicPr>
                      <p:cNvPr id="0" name="对象 1"/>
                      <p:cNvPicPr>
                        <a:picLocks noChangeAspect="1" noChangeArrowheads="1"/>
                      </p:cNvPicPr>
                      <p:nvPr/>
                    </p:nvPicPr>
                    <p:blipFill>
                      <a:blip r:embed="rId5"/>
                      <a:srcRect/>
                      <a:stretch>
                        <a:fillRect/>
                      </a:stretch>
                    </p:blipFill>
                    <p:spPr bwMode="auto">
                      <a:xfrm>
                        <a:off x="635000" y="3441700"/>
                        <a:ext cx="110236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82603650"/>
              </p:ext>
            </p:extLst>
          </p:nvPr>
        </p:nvGraphicFramePr>
        <p:xfrm>
          <a:off x="647700" y="203200"/>
          <a:ext cx="11023600" cy="4241800"/>
        </p:xfrm>
        <a:graphic>
          <a:graphicData uri="http://schemas.openxmlformats.org/presentationml/2006/ole">
            <mc:AlternateContent xmlns:mc="http://schemas.openxmlformats.org/markup-compatibility/2006">
              <mc:Choice xmlns:v="urn:schemas-microsoft-com:vml" Requires="v">
                <p:oleObj spid="_x0000_s3178" name="Document" r:id="rId7" imgW="11025653" imgH="4254090" progId="Word.Document.8">
                  <p:embed/>
                </p:oleObj>
              </mc:Choice>
              <mc:Fallback>
                <p:oleObj name="Document" r:id="rId7" imgW="11025653" imgH="4254090" progId="Word.Document.8">
                  <p:embed/>
                  <p:pic>
                    <p:nvPicPr>
                      <p:cNvPr id="0" name="对象 1"/>
                      <p:cNvPicPr>
                        <a:picLocks noChangeAspect="1" noChangeArrowheads="1"/>
                      </p:cNvPicPr>
                      <p:nvPr/>
                    </p:nvPicPr>
                    <p:blipFill>
                      <a:blip r:embed="rId8"/>
                      <a:srcRect/>
                      <a:stretch>
                        <a:fillRect/>
                      </a:stretch>
                    </p:blipFill>
                    <p:spPr bwMode="auto">
                      <a:xfrm>
                        <a:off x="647700" y="203200"/>
                        <a:ext cx="11023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2848486" y="285234"/>
            <a:ext cx="1980029" cy="662554"/>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名词，名字</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6" name="矩形 15"/>
          <p:cNvSpPr/>
          <p:nvPr/>
        </p:nvSpPr>
        <p:spPr>
          <a:xfrm>
            <a:off x="4791586" y="907534"/>
            <a:ext cx="1980029" cy="657872"/>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动词，命名</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0" name="矩形 19"/>
          <p:cNvSpPr/>
          <p:nvPr/>
        </p:nvSpPr>
        <p:spPr>
          <a:xfrm>
            <a:off x="3851786" y="1517134"/>
            <a:ext cx="2698175" cy="657872"/>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形容词，有名的</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1" name="矩形 20"/>
          <p:cNvSpPr/>
          <p:nvPr/>
        </p:nvSpPr>
        <p:spPr>
          <a:xfrm>
            <a:off x="4537586" y="2101334"/>
            <a:ext cx="2339102" cy="657872"/>
          </a:xfrm>
          <a:prstGeom prst="rect">
            <a:avLst/>
          </a:prstGeom>
        </p:spPr>
        <p:txBody>
          <a:bodyPr wrap="none">
            <a:spAutoFit/>
          </a:bodyPr>
          <a:lstStyle/>
          <a:p>
            <a:pPr>
              <a:lnSpc>
                <a:spcPct val="150000"/>
              </a:lnSpc>
            </a:pPr>
            <a:r>
              <a:rPr lang="zh-CN" altLang="zh-CN" sz="2800" kern="100" dirty="0" smtClean="0">
                <a:solidFill>
                  <a:schemeClr val="accent6">
                    <a:lumMod val="75000"/>
                  </a:schemeClr>
                </a:solidFill>
                <a:latin typeface="微软雅黑" pitchFamily="34" charset="-122"/>
                <a:ea typeface="微软雅黑" pitchFamily="34" charset="-122"/>
                <a:cs typeface="Courier New"/>
              </a:rPr>
              <a:t>形容词，出名</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1" name="矩形 10"/>
          <p:cNvSpPr/>
          <p:nvPr/>
        </p:nvSpPr>
        <p:spPr>
          <a:xfrm>
            <a:off x="6353686" y="2710934"/>
            <a:ext cx="1980029" cy="662554"/>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动词，立名</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2" name="矩形 21"/>
          <p:cNvSpPr/>
          <p:nvPr/>
        </p:nvSpPr>
        <p:spPr>
          <a:xfrm>
            <a:off x="3458086" y="3531722"/>
            <a:ext cx="1980029" cy="657872"/>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形容词，尽</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3" name="矩形 22"/>
          <p:cNvSpPr/>
          <p:nvPr/>
        </p:nvSpPr>
        <p:spPr>
          <a:xfrm>
            <a:off x="3496186" y="4154022"/>
            <a:ext cx="2698175" cy="657872"/>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形容词，不得志</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4" name="矩形 23"/>
          <p:cNvSpPr/>
          <p:nvPr/>
        </p:nvSpPr>
        <p:spPr>
          <a:xfrm>
            <a:off x="2734186" y="4738222"/>
            <a:ext cx="3057247" cy="657872"/>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形容词，生活困难</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2" name="矩形 11"/>
          <p:cNvSpPr/>
          <p:nvPr/>
        </p:nvSpPr>
        <p:spPr>
          <a:xfrm>
            <a:off x="2911986" y="5376528"/>
            <a:ext cx="2698175" cy="662554"/>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动词，走到尽头</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966278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500"/>
                                        <p:tgtEl>
                                          <p:spTgt spid="2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linds(horizontal)">
                                      <p:cBhvr>
                                        <p:cTn id="24" dur="500"/>
                                        <p:tgtEl>
                                          <p:spTgt spid="2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blinds(horizontal)">
                                      <p:cBhvr>
                                        <p:cTn id="30" dur="500"/>
                                        <p:tgtEl>
                                          <p:spTgt spid="2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20" grpId="0"/>
      <p:bldP spid="21" grpId="0"/>
      <p:bldP spid="11" grpId="0"/>
      <p:bldP spid="22" grpId="0"/>
      <p:bldP spid="23" grpId="0"/>
      <p:bldP spid="24"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8412" y="647700"/>
            <a:ext cx="11560932" cy="819455"/>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rPr>
              <a:t>(3)</a:t>
            </a:r>
            <a:r>
              <a:rPr lang="zh-CN" altLang="zh-CN" sz="2800" kern="100" dirty="0">
                <a:latin typeface="Times New Roman"/>
                <a:ea typeface="微软雅黑"/>
                <a:cs typeface="Times New Roman"/>
              </a:rPr>
              <a:t>虚词归纳</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74280543"/>
              </p:ext>
            </p:extLst>
          </p:nvPr>
        </p:nvGraphicFramePr>
        <p:xfrm>
          <a:off x="304800" y="1549400"/>
          <a:ext cx="12738100" cy="3987800"/>
        </p:xfrm>
        <a:graphic>
          <a:graphicData uri="http://schemas.openxmlformats.org/presentationml/2006/ole">
            <mc:AlternateContent xmlns:mc="http://schemas.openxmlformats.org/markup-compatibility/2006">
              <mc:Choice xmlns:v="urn:schemas-microsoft-com:vml" Requires="v">
                <p:oleObj spid="_x0000_s5187" name="Document" r:id="rId4" imgW="12802510" imgH="3705745" progId="Word.Document.8">
                  <p:embed/>
                </p:oleObj>
              </mc:Choice>
              <mc:Fallback>
                <p:oleObj name="Document" r:id="rId4" imgW="12802510" imgH="3705745" progId="Word.Document.8">
                  <p:embed/>
                  <p:pic>
                    <p:nvPicPr>
                      <p:cNvPr id="0" name="对象 2"/>
                      <p:cNvPicPr>
                        <a:picLocks noChangeAspect="1" noChangeArrowheads="1"/>
                      </p:cNvPicPr>
                      <p:nvPr/>
                    </p:nvPicPr>
                    <p:blipFill>
                      <a:blip r:embed="rId5"/>
                      <a:srcRect/>
                      <a:stretch>
                        <a:fillRect/>
                      </a:stretch>
                    </p:blipFill>
                    <p:spPr bwMode="auto">
                      <a:xfrm>
                        <a:off x="304800" y="1549400"/>
                        <a:ext cx="12738100"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3647470" y="1821934"/>
            <a:ext cx="1980029"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代词，它的</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2" name="矩形 11"/>
          <p:cNvSpPr/>
          <p:nvPr/>
        </p:nvSpPr>
        <p:spPr>
          <a:xfrm>
            <a:off x="4384070" y="2456934"/>
            <a:ext cx="7305205"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用在选择问句中，译为</a:t>
            </a:r>
            <a:r>
              <a:rPr lang="en-US" altLang="zh-CN" sz="2800" kern="100" dirty="0">
                <a:solidFill>
                  <a:schemeClr val="accent6">
                    <a:lumMod val="75000"/>
                  </a:schemeClr>
                </a:solidFill>
                <a:latin typeface="微软雅黑" pitchFamily="34" charset="-122"/>
                <a:ea typeface="微软雅黑" pitchFamily="34" charset="-122"/>
                <a:cs typeface="Courier New"/>
              </a:rPr>
              <a:t>,  </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是</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还是</a:t>
            </a:r>
            <a:r>
              <a:rPr lang="en-US" altLang="zh-CN" sz="2800" kern="100" dirty="0">
                <a:solidFill>
                  <a:schemeClr val="accent6">
                    <a:lumMod val="75000"/>
                  </a:schemeClr>
                </a:solidFill>
                <a:latin typeface="宋体" pitchFamily="2" charset="-122"/>
                <a:ea typeface="宋体" pitchFamily="2" charset="-122"/>
                <a:cs typeface="Courier New"/>
              </a:rPr>
              <a:t>……”</a:t>
            </a:r>
            <a:endParaRPr lang="zh-CN" altLang="en-US" sz="2800" kern="100" dirty="0">
              <a:solidFill>
                <a:schemeClr val="accent6">
                  <a:lumMod val="75000"/>
                </a:schemeClr>
              </a:solidFill>
              <a:latin typeface="宋体" pitchFamily="2" charset="-122"/>
              <a:ea typeface="宋体" pitchFamily="2" charset="-122"/>
              <a:cs typeface="Courier New"/>
            </a:endParaRPr>
          </a:p>
        </p:txBody>
      </p:sp>
      <p:sp>
        <p:nvSpPr>
          <p:cNvPr id="14" name="矩形 13"/>
          <p:cNvSpPr/>
          <p:nvPr/>
        </p:nvSpPr>
        <p:spPr>
          <a:xfrm>
            <a:off x="2973176" y="31300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代词，它，鹏</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5" name="矩形 14"/>
          <p:cNvSpPr/>
          <p:nvPr/>
        </p:nvSpPr>
        <p:spPr>
          <a:xfrm>
            <a:off x="3914170" y="3777734"/>
            <a:ext cx="2698175"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代词，它，指水</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3834455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90565831"/>
              </p:ext>
            </p:extLst>
          </p:nvPr>
        </p:nvGraphicFramePr>
        <p:xfrm>
          <a:off x="165100" y="1282700"/>
          <a:ext cx="12890500" cy="4610100"/>
        </p:xfrm>
        <a:graphic>
          <a:graphicData uri="http://schemas.openxmlformats.org/presentationml/2006/ole">
            <mc:AlternateContent xmlns:mc="http://schemas.openxmlformats.org/markup-compatibility/2006">
              <mc:Choice xmlns:v="urn:schemas-microsoft-com:vml" Requires="v">
                <p:oleObj spid="_x0000_s6196" name="Document" r:id="rId4" imgW="13082101" imgH="4227052" progId="Word.Document.8">
                  <p:embed/>
                </p:oleObj>
              </mc:Choice>
              <mc:Fallback>
                <p:oleObj name="Document" r:id="rId4" imgW="13082101" imgH="4227052" progId="Word.Document.8">
                  <p:embed/>
                  <p:pic>
                    <p:nvPicPr>
                      <p:cNvPr id="0" name=""/>
                      <p:cNvPicPr>
                        <a:picLocks noChangeAspect="1" noChangeArrowheads="1"/>
                      </p:cNvPicPr>
                      <p:nvPr/>
                    </p:nvPicPr>
                    <p:blipFill>
                      <a:blip r:embed="rId5"/>
                      <a:srcRect/>
                      <a:stretch>
                        <a:fillRect/>
                      </a:stretch>
                    </p:blipFill>
                    <p:spPr bwMode="auto">
                      <a:xfrm>
                        <a:off x="165100" y="1282700"/>
                        <a:ext cx="128905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2572434" y="1598533"/>
            <a:ext cx="3185487"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连词，表承接，不译</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5" name="矩形 4"/>
          <p:cNvSpPr/>
          <p:nvPr/>
        </p:nvSpPr>
        <p:spPr>
          <a:xfrm>
            <a:off x="2425615" y="2208133"/>
            <a:ext cx="2185214"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连词，表修饰</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6" name="矩形 5"/>
          <p:cNvSpPr/>
          <p:nvPr/>
        </p:nvSpPr>
        <p:spPr>
          <a:xfrm>
            <a:off x="3187615" y="2906633"/>
            <a:ext cx="2852063"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连词，表转折，却</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9" name="矩形 8"/>
          <p:cNvSpPr/>
          <p:nvPr/>
        </p:nvSpPr>
        <p:spPr>
          <a:xfrm>
            <a:off x="4940215" y="3541633"/>
            <a:ext cx="3185487"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连词，表因果，因而</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2" name="矩形 11"/>
          <p:cNvSpPr/>
          <p:nvPr/>
        </p:nvSpPr>
        <p:spPr>
          <a:xfrm>
            <a:off x="3365415" y="4265533"/>
            <a:ext cx="8634095" cy="523220"/>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连词，表承接，就</a:t>
            </a:r>
            <a:r>
              <a:rPr lang="en-US" altLang="zh-CN" sz="2600" kern="100" dirty="0">
                <a:solidFill>
                  <a:schemeClr val="accent6">
                    <a:lumMod val="75000"/>
                  </a:schemeClr>
                </a:solidFill>
                <a:latin typeface="微软雅黑" pitchFamily="34" charset="-122"/>
                <a:ea typeface="微软雅黑" pitchFamily="34" charset="-122"/>
                <a:cs typeface="Courier New"/>
              </a:rPr>
              <a:t>/</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600" kern="100" dirty="0">
                <a:solidFill>
                  <a:schemeClr val="accent6">
                    <a:lumMod val="75000"/>
                  </a:schemeClr>
                </a:solidFill>
                <a:latin typeface="微软雅黑" pitchFamily="34" charset="-122"/>
                <a:ea typeface="微软雅黑" pitchFamily="34" charset="-122"/>
                <a:cs typeface="Courier New"/>
              </a:rPr>
              <a:t>而已</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600" kern="100" dirty="0">
                <a:solidFill>
                  <a:schemeClr val="accent6">
                    <a:lumMod val="75000"/>
                  </a:schemeClr>
                </a:solidFill>
                <a:latin typeface="微软雅黑" pitchFamily="34" charset="-122"/>
                <a:ea typeface="微软雅黑" pitchFamily="34" charset="-122"/>
                <a:cs typeface="Courier New"/>
              </a:rPr>
              <a:t>连用</a:t>
            </a:r>
            <a:r>
              <a:rPr lang="zh-CN" altLang="zh-CN" sz="2600" kern="100" dirty="0" smtClean="0">
                <a:solidFill>
                  <a:schemeClr val="accent6">
                    <a:lumMod val="75000"/>
                  </a:schemeClr>
                </a:solidFill>
                <a:latin typeface="微软雅黑" pitchFamily="34" charset="-122"/>
                <a:ea typeface="微软雅黑" pitchFamily="34" charset="-122"/>
                <a:cs typeface="Courier New"/>
              </a:rPr>
              <a:t>，语气助词</a:t>
            </a:r>
            <a:r>
              <a:rPr lang="zh-CN" altLang="zh-CN" sz="2600" kern="100" dirty="0">
                <a:solidFill>
                  <a:schemeClr val="accent6">
                    <a:lumMod val="75000"/>
                  </a:schemeClr>
                </a:solidFill>
                <a:latin typeface="微软雅黑" pitchFamily="34" charset="-122"/>
                <a:ea typeface="微软雅黑" pitchFamily="34" charset="-122"/>
                <a:cs typeface="Courier New"/>
              </a:rPr>
              <a:t>，</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600" kern="100" dirty="0">
                <a:solidFill>
                  <a:schemeClr val="accent6">
                    <a:lumMod val="75000"/>
                  </a:schemeClr>
                </a:solidFill>
                <a:latin typeface="微软雅黑" pitchFamily="34" charset="-122"/>
                <a:ea typeface="微软雅黑" pitchFamily="34" charset="-122"/>
                <a:cs typeface="Courier New"/>
              </a:rPr>
              <a:t>罢了</a:t>
            </a:r>
            <a:r>
              <a:rPr lang="en-US" altLang="zh-CN" sz="2800" kern="100" dirty="0">
                <a:solidFill>
                  <a:schemeClr val="accent6">
                    <a:lumMod val="75000"/>
                  </a:schemeClr>
                </a:solidFill>
                <a:latin typeface="宋体" pitchFamily="2" charset="-122"/>
                <a:ea typeface="宋体" pitchFamily="2" charset="-122"/>
                <a:cs typeface="Courier New"/>
              </a:rPr>
              <a:t>”</a:t>
            </a:r>
            <a:endParaRPr lang="zh-CN" altLang="en-US" sz="2800" kern="100" dirty="0">
              <a:solidFill>
                <a:schemeClr val="accent6">
                  <a:lumMod val="75000"/>
                </a:schemeClr>
              </a:solidFill>
              <a:latin typeface="宋体" pitchFamily="2" charset="-122"/>
              <a:ea typeface="宋体" pitchFamily="2" charset="-122"/>
              <a:cs typeface="Courier New"/>
            </a:endParaRPr>
          </a:p>
        </p:txBody>
      </p:sp>
    </p:spTree>
    <p:extLst>
      <p:ext uri="{BB962C8B-B14F-4D97-AF65-F5344CB8AC3E}">
        <p14:creationId xmlns:p14="http://schemas.microsoft.com/office/powerpoint/2010/main" val="1432870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9"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437616029"/>
              </p:ext>
            </p:extLst>
          </p:nvPr>
        </p:nvGraphicFramePr>
        <p:xfrm>
          <a:off x="190500" y="-76200"/>
          <a:ext cx="12738100" cy="4572000"/>
        </p:xfrm>
        <a:graphic>
          <a:graphicData uri="http://schemas.openxmlformats.org/presentationml/2006/ole">
            <mc:AlternateContent xmlns:mc="http://schemas.openxmlformats.org/markup-compatibility/2006">
              <mc:Choice xmlns:v="urn:schemas-microsoft-com:vml" Requires="v">
                <p:oleObj spid="_x0000_s8266" name="Document" r:id="rId4" imgW="13082101" imgH="4240030" progId="Word.Document.8">
                  <p:embed/>
                </p:oleObj>
              </mc:Choice>
              <mc:Fallback>
                <p:oleObj name="Document" r:id="rId4" imgW="13082101" imgH="4240030" progId="Word.Document.8">
                  <p:embed/>
                  <p:pic>
                    <p:nvPicPr>
                      <p:cNvPr id="0" name=""/>
                      <p:cNvPicPr>
                        <a:picLocks noChangeAspect="1" noChangeArrowheads="1"/>
                      </p:cNvPicPr>
                      <p:nvPr/>
                    </p:nvPicPr>
                    <p:blipFill>
                      <a:blip r:embed="rId5"/>
                      <a:srcRect/>
                      <a:stretch>
                        <a:fillRect/>
                      </a:stretch>
                    </p:blipFill>
                    <p:spPr bwMode="auto">
                      <a:xfrm>
                        <a:off x="190500" y="-76200"/>
                        <a:ext cx="127381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a:xfrm>
            <a:off x="2038863" y="227736"/>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结构助词，的</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4" name="矩形 13"/>
          <p:cNvSpPr/>
          <p:nvPr/>
        </p:nvSpPr>
        <p:spPr>
          <a:xfrm>
            <a:off x="3111244" y="900836"/>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结构助词，的</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5" name="矩形 14"/>
          <p:cNvSpPr/>
          <p:nvPr/>
        </p:nvSpPr>
        <p:spPr>
          <a:xfrm>
            <a:off x="3657344" y="1561236"/>
            <a:ext cx="4134465"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结构助词，主谓之间取独</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6" name="矩形 15"/>
          <p:cNvSpPr/>
          <p:nvPr/>
        </p:nvSpPr>
        <p:spPr>
          <a:xfrm>
            <a:off x="2717544" y="2208936"/>
            <a:ext cx="2698175"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代词，它，指水</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7" name="矩形 16"/>
          <p:cNvSpPr/>
          <p:nvPr/>
        </p:nvSpPr>
        <p:spPr>
          <a:xfrm>
            <a:off x="4711444" y="2882036"/>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代词，它，鹏</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199940846"/>
              </p:ext>
            </p:extLst>
          </p:nvPr>
        </p:nvGraphicFramePr>
        <p:xfrm>
          <a:off x="152400" y="3492500"/>
          <a:ext cx="12738100" cy="4584700"/>
        </p:xfrm>
        <a:graphic>
          <a:graphicData uri="http://schemas.openxmlformats.org/presentationml/2006/ole">
            <mc:AlternateContent xmlns:mc="http://schemas.openxmlformats.org/markup-compatibility/2006">
              <mc:Choice xmlns:v="urn:schemas-microsoft-com:vml" Requires="v">
                <p:oleObj spid="_x0000_s8267" name="Document" r:id="rId7" imgW="13082101" imgH="4252648" progId="Word.Document.8">
                  <p:embed/>
                </p:oleObj>
              </mc:Choice>
              <mc:Fallback>
                <p:oleObj name="Document" r:id="rId7" imgW="13082101" imgH="4252648" progId="Word.Document.8">
                  <p:embed/>
                  <p:pic>
                    <p:nvPicPr>
                      <p:cNvPr id="0" name="对象 3"/>
                      <p:cNvPicPr>
                        <a:picLocks noChangeAspect="1" noChangeArrowheads="1"/>
                      </p:cNvPicPr>
                      <p:nvPr/>
                    </p:nvPicPr>
                    <p:blipFill>
                      <a:blip r:embed="rId8"/>
                      <a:srcRect/>
                      <a:stretch>
                        <a:fillRect/>
                      </a:stretch>
                    </p:blipFill>
                    <p:spPr bwMode="auto">
                      <a:xfrm>
                        <a:off x="152400" y="3492500"/>
                        <a:ext cx="1273810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矩形 17"/>
          <p:cNvSpPr/>
          <p:nvPr/>
        </p:nvSpPr>
        <p:spPr>
          <a:xfrm>
            <a:off x="3657344" y="3720236"/>
            <a:ext cx="4852610"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助词，与</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也</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共同表示判断</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9" name="矩形 18"/>
          <p:cNvSpPr/>
          <p:nvPr/>
        </p:nvSpPr>
        <p:spPr>
          <a:xfrm>
            <a:off x="3746244" y="4456836"/>
            <a:ext cx="5570756"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助词，与</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也</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共同表达确认语气</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0" name="矩形 19"/>
          <p:cNvSpPr/>
          <p:nvPr/>
        </p:nvSpPr>
        <p:spPr>
          <a:xfrm>
            <a:off x="5333744" y="5168036"/>
            <a:ext cx="2698175"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助词，表示停顿</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grpSp>
        <p:nvGrpSpPr>
          <p:cNvPr id="21" name="组合 20"/>
          <p:cNvGrpSpPr/>
          <p:nvPr/>
        </p:nvGrpSpPr>
        <p:grpSpPr>
          <a:xfrm rot="5400000">
            <a:off x="11465834" y="5699666"/>
            <a:ext cx="549128" cy="549414"/>
            <a:chOff x="11226607" y="6533712"/>
            <a:chExt cx="360000" cy="360000"/>
          </a:xfrm>
        </p:grpSpPr>
        <p:sp>
          <p:nvSpPr>
            <p:cNvPr id="22" name="椭圆 21">
              <a:hlinkClick r:id="rId9"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燕尾形 22">
              <a:hlinkClick r:id="rId9"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925684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linds(horizontal)">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18" y="1006748"/>
            <a:ext cx="7736782" cy="5078313"/>
          </a:xfrm>
          <a:prstGeom prst="rect">
            <a:avLst/>
          </a:prstGeom>
          <a:noFill/>
        </p:spPr>
        <p:txBody>
          <a:bodyPr wrap="square" rtlCol="0">
            <a:spAutoFit/>
          </a:bodyPr>
          <a:lstStyle/>
          <a:p>
            <a:pPr algn="just">
              <a:lnSpc>
                <a:spcPct val="200000"/>
              </a:lnSpc>
              <a:spcAft>
                <a:spcPts val="0"/>
              </a:spcAft>
            </a:pPr>
            <a:r>
              <a:rPr lang="zh-CN" altLang="zh-CN" sz="2200" b="1" kern="100" dirty="0">
                <a:solidFill>
                  <a:schemeClr val="bg1">
                    <a:lumMod val="50000"/>
                  </a:schemeClr>
                </a:solidFill>
                <a:latin typeface="Times New Roman"/>
                <a:ea typeface="微软雅黑" pitchFamily="34" charset="-122"/>
                <a:cs typeface="Times New Roman"/>
              </a:rPr>
              <a:t>一、文本助读</a:t>
            </a:r>
            <a:endParaRPr lang="zh-CN" altLang="zh-CN" sz="2200" b="1" kern="100" dirty="0">
              <a:solidFill>
                <a:schemeClr val="bg1">
                  <a:lumMod val="50000"/>
                </a:schemeClr>
              </a:solidFill>
              <a:latin typeface="宋体"/>
              <a:ea typeface="微软雅黑" pitchFamily="34" charset="-122"/>
              <a:cs typeface="Courier New"/>
            </a:endParaRPr>
          </a:p>
          <a:p>
            <a:pPr algn="just">
              <a:lnSpc>
                <a:spcPct val="200000"/>
              </a:lnSpc>
              <a:spcAft>
                <a:spcPts val="0"/>
              </a:spcAft>
            </a:pPr>
            <a:r>
              <a:rPr lang="zh-CN" altLang="en-US" sz="2600" kern="100" dirty="0" smtClean="0">
                <a:latin typeface="Times New Roman"/>
                <a:ea typeface="微软雅黑" pitchFamily="34" charset="-122"/>
                <a:cs typeface="Times New Roman"/>
              </a:rPr>
              <a:t>      </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逍遥游</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是</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庄子</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一书的第一篇，它的基本思想是：人应当不受任何束缚，自由自在地活动。这实际上反映了庄子要求超越时间和空间，摆脱客观现实的影响和制约，忘掉一切，在主观幻想中实现</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逍遥</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的人生观。</a:t>
            </a:r>
            <a:endParaRPr lang="zh-CN" altLang="zh-CN" sz="2800" kern="100" dirty="0">
              <a:effectLst/>
              <a:latin typeface="宋体"/>
              <a:ea typeface="微软雅黑" pitchFamily="34" charset="-122"/>
              <a:cs typeface="Courier New"/>
            </a:endParaRPr>
          </a:p>
        </p:txBody>
      </p:sp>
      <p:sp>
        <p:nvSpPr>
          <p:cNvPr id="6"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1037" y="-55"/>
            <a:ext cx="3895725" cy="5905500"/>
          </a:xfrm>
          <a:prstGeom prst="rect">
            <a:avLst/>
          </a:prstGeom>
        </p:spPr>
      </p:pic>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506913" y="2840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TextBox 4"/>
          <p:cNvSpPr txBox="1"/>
          <p:nvPr/>
        </p:nvSpPr>
        <p:spPr>
          <a:xfrm>
            <a:off x="251518" y="92348"/>
            <a:ext cx="11673782" cy="663643"/>
          </a:xfrm>
          <a:prstGeom prst="rect">
            <a:avLst/>
          </a:prstGeom>
          <a:noFill/>
        </p:spPr>
        <p:txBody>
          <a:bodyPr wrap="square" rtlCol="0">
            <a:spAutoFit/>
          </a:bodyPr>
          <a:lstStyle/>
          <a:p>
            <a:pPr algn="just">
              <a:lnSpc>
                <a:spcPct val="200000"/>
              </a:lnSpc>
              <a:spcAft>
                <a:spcPts val="0"/>
              </a:spcAft>
            </a:pPr>
            <a:r>
              <a:rPr lang="zh-CN" altLang="en-US" sz="2200" b="1" kern="100" dirty="0">
                <a:solidFill>
                  <a:schemeClr val="bg1">
                    <a:lumMod val="50000"/>
                  </a:schemeClr>
                </a:solidFill>
                <a:latin typeface="Times New Roman"/>
                <a:ea typeface="微软雅黑" pitchFamily="34" charset="-122"/>
                <a:cs typeface="Times New Roman"/>
              </a:rPr>
              <a:t>结构</a:t>
            </a:r>
            <a:r>
              <a:rPr lang="zh-CN" altLang="en-US" sz="2200" b="1" kern="100" dirty="0" smtClean="0">
                <a:solidFill>
                  <a:schemeClr val="bg1">
                    <a:lumMod val="50000"/>
                  </a:schemeClr>
                </a:solidFill>
                <a:latin typeface="Times New Roman"/>
                <a:ea typeface="微软雅黑" pitchFamily="34" charset="-122"/>
                <a:cs typeface="Times New Roman"/>
              </a:rPr>
              <a:t>图示</a:t>
            </a:r>
            <a:endParaRPr lang="zh-CN" altLang="zh-CN" sz="2200" b="1" kern="100" dirty="0">
              <a:solidFill>
                <a:schemeClr val="bg1">
                  <a:lumMod val="50000"/>
                </a:schemeClr>
              </a:solidFill>
              <a:latin typeface="宋体"/>
              <a:ea typeface="微软雅黑" pitchFamily="34" charset="-122"/>
              <a:cs typeface="Courier New"/>
            </a:endParaRPr>
          </a:p>
        </p:txBody>
      </p:sp>
      <p:pic>
        <p:nvPicPr>
          <p:cNvPr id="10242" name="Picture 2" descr="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699" y="689248"/>
            <a:ext cx="6690977" cy="497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196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237" y="404520"/>
            <a:ext cx="11231438" cy="5078313"/>
          </a:xfrm>
          <a:prstGeom prst="rect">
            <a:avLst/>
          </a:prstGeom>
          <a:noFill/>
        </p:spPr>
        <p:txBody>
          <a:bodyPr wrap="square" rtlCol="0">
            <a:spAutoFit/>
          </a:bodyPr>
          <a:lstStyle/>
          <a:p>
            <a:pPr algn="just">
              <a:lnSpc>
                <a:spcPct val="200000"/>
              </a:lnSpc>
              <a:spcAft>
                <a:spcPts val="0"/>
              </a:spcAft>
            </a:pPr>
            <a:r>
              <a:rPr lang="zh-CN" altLang="zh-CN" sz="2200" b="1" kern="100" dirty="0">
                <a:solidFill>
                  <a:schemeClr val="bg1">
                    <a:lumMod val="50000"/>
                  </a:schemeClr>
                </a:solidFill>
                <a:latin typeface="Times New Roman"/>
                <a:ea typeface="微软雅黑" pitchFamily="34" charset="-122"/>
                <a:cs typeface="Times New Roman"/>
              </a:rPr>
              <a:t>二、小组合作</a:t>
            </a:r>
          </a:p>
          <a:p>
            <a:pPr algn="just">
              <a:lnSpc>
                <a:spcPct val="200000"/>
              </a:lnSpc>
              <a:spcAft>
                <a:spcPts val="0"/>
              </a:spcAft>
            </a:pPr>
            <a:r>
              <a:rPr lang="zh-CN" altLang="zh-CN" sz="2800" kern="100" dirty="0">
                <a:latin typeface="Times New Roman"/>
                <a:ea typeface="微软雅黑"/>
                <a:cs typeface="Times New Roman"/>
              </a:rPr>
              <a:t>【重点词句梳理】</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微软雅黑"/>
                <a:cs typeface="Courier New"/>
              </a:rPr>
              <a:t>1</a:t>
            </a:r>
            <a:r>
              <a:rPr lang="zh-CN" altLang="en-US" sz="2800" kern="100" dirty="0">
                <a:latin typeface="Times New Roman"/>
                <a:ea typeface="微软雅黑"/>
                <a:cs typeface="Courier New"/>
              </a:rPr>
              <a:t>．古今异义</a:t>
            </a:r>
          </a:p>
          <a:p>
            <a:pPr algn="just">
              <a:lnSpc>
                <a:spcPct val="200000"/>
              </a:lnSpc>
              <a:spcAft>
                <a:spcPts val="0"/>
              </a:spcAft>
            </a:pPr>
            <a:r>
              <a:rPr lang="en-US" altLang="zh-CN" sz="2800" kern="100" dirty="0">
                <a:latin typeface="Times New Roman"/>
                <a:ea typeface="微软雅黑"/>
                <a:cs typeface="Courier New"/>
              </a:rPr>
              <a:t>(1)</a:t>
            </a:r>
            <a:r>
              <a:rPr lang="zh-CN" altLang="en-US" sz="2800" kern="100" dirty="0">
                <a:solidFill>
                  <a:srgbClr val="00B0F0"/>
                </a:solidFill>
                <a:latin typeface="Times New Roman"/>
                <a:ea typeface="微软雅黑"/>
                <a:cs typeface="Courier New"/>
              </a:rPr>
              <a:t>海运</a:t>
            </a:r>
            <a:r>
              <a:rPr lang="zh-CN" altLang="en-US" sz="2800" kern="100" dirty="0">
                <a:latin typeface="Times New Roman"/>
                <a:ea typeface="微软雅黑"/>
                <a:cs typeface="Courier New"/>
              </a:rPr>
              <a:t>则将徙于南冥</a:t>
            </a:r>
          </a:p>
          <a:p>
            <a:pPr algn="just">
              <a:lnSpc>
                <a:spcPct val="200000"/>
              </a:lnSpc>
              <a:spcAft>
                <a:spcPts val="0"/>
              </a:spcAft>
            </a:pPr>
            <a:r>
              <a:rPr lang="zh-CN" altLang="en-US" sz="2800" kern="100" dirty="0">
                <a:latin typeface="Times New Roman"/>
                <a:ea typeface="微软雅黑"/>
                <a:cs typeface="Courier New"/>
              </a:rPr>
              <a:t>古义</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200000"/>
              </a:lnSpc>
              <a:spcAft>
                <a:spcPts val="0"/>
              </a:spcAft>
            </a:pPr>
            <a:r>
              <a:rPr lang="zh-CN" altLang="en-US" sz="2800" kern="100" dirty="0">
                <a:latin typeface="Times New Roman"/>
                <a:ea typeface="微软雅黑"/>
                <a:cs typeface="Courier New"/>
              </a:rPr>
              <a:t>今义：用船舶在海洋上</a:t>
            </a:r>
            <a:r>
              <a:rPr lang="zh-CN" altLang="en-US" sz="2800" kern="100" dirty="0" smtClean="0">
                <a:latin typeface="Times New Roman"/>
                <a:ea typeface="微软雅黑"/>
                <a:cs typeface="Courier New"/>
              </a:rPr>
              <a:t>运输</a:t>
            </a:r>
            <a:endParaRPr lang="zh-CN" altLang="en-US" sz="2800" kern="100" dirty="0">
              <a:latin typeface="Times New Roman"/>
              <a:ea typeface="微软雅黑"/>
              <a:cs typeface="Courier New"/>
            </a:endParaRPr>
          </a:p>
        </p:txBody>
      </p:sp>
      <p:sp>
        <p:nvSpPr>
          <p:cNvPr id="3" name="矩形 2"/>
          <p:cNvSpPr/>
          <p:nvPr/>
        </p:nvSpPr>
        <p:spPr>
          <a:xfrm>
            <a:off x="1619934" y="3865027"/>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海动</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74071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416" y="-90780"/>
            <a:ext cx="11687480" cy="6555641"/>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微软雅黑"/>
                <a:cs typeface="Courier New"/>
              </a:rPr>
              <a:t>(2)</a:t>
            </a:r>
            <a:r>
              <a:rPr lang="zh-CN" altLang="en-US" sz="2800" kern="100" dirty="0">
                <a:solidFill>
                  <a:srgbClr val="00B0F0"/>
                </a:solidFill>
                <a:latin typeface="Times New Roman"/>
                <a:ea typeface="微软雅黑"/>
                <a:cs typeface="Courier New"/>
              </a:rPr>
              <a:t>野马</a:t>
            </a:r>
            <a:r>
              <a:rPr lang="zh-CN" altLang="en-US" sz="2800" kern="100" dirty="0">
                <a:latin typeface="Times New Roman"/>
                <a:ea typeface="微软雅黑"/>
                <a:cs typeface="Courier New"/>
              </a:rPr>
              <a:t>也，尘埃也</a:t>
            </a:r>
          </a:p>
          <a:p>
            <a:pPr algn="just">
              <a:lnSpc>
                <a:spcPct val="150000"/>
              </a:lnSpc>
              <a:spcAft>
                <a:spcPts val="0"/>
              </a:spcAft>
            </a:pPr>
            <a:r>
              <a:rPr lang="zh-CN" altLang="en-US" sz="2800" kern="100" dirty="0">
                <a:latin typeface="Times New Roman"/>
                <a:ea typeface="微软雅黑"/>
                <a:cs typeface="Courier New"/>
              </a:rPr>
              <a:t>古义</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zh-CN" altLang="en-US" sz="2800" kern="100" dirty="0">
                <a:latin typeface="Times New Roman"/>
                <a:ea typeface="微软雅黑"/>
                <a:cs typeface="Courier New"/>
              </a:rPr>
              <a:t>今义：哺乳动物，外形像家马，毛浅棕色，腹部毛色较浅，尾毛长而多</a:t>
            </a:r>
          </a:p>
          <a:p>
            <a:pPr algn="just">
              <a:lnSpc>
                <a:spcPct val="150000"/>
              </a:lnSpc>
              <a:spcAft>
                <a:spcPts val="0"/>
              </a:spcAft>
            </a:pPr>
            <a:r>
              <a:rPr lang="en-US" altLang="zh-CN" sz="2800" kern="100" dirty="0">
                <a:latin typeface="Times New Roman"/>
                <a:ea typeface="微软雅黑"/>
                <a:cs typeface="Courier New"/>
              </a:rPr>
              <a:t>(3)</a:t>
            </a:r>
            <a:r>
              <a:rPr lang="zh-CN" altLang="en-US" sz="2800" kern="100" dirty="0">
                <a:latin typeface="Times New Roman"/>
                <a:ea typeface="微软雅黑"/>
                <a:cs typeface="Courier New"/>
              </a:rPr>
              <a:t>腹犹</a:t>
            </a:r>
            <a:r>
              <a:rPr lang="zh-CN" altLang="en-US" sz="2800" kern="100" dirty="0">
                <a:solidFill>
                  <a:srgbClr val="00B0F0"/>
                </a:solidFill>
                <a:latin typeface="Times New Roman"/>
                <a:ea typeface="微软雅黑"/>
                <a:cs typeface="Courier New"/>
              </a:rPr>
              <a:t>果然</a:t>
            </a:r>
          </a:p>
          <a:p>
            <a:pPr algn="just">
              <a:lnSpc>
                <a:spcPct val="150000"/>
              </a:lnSpc>
              <a:spcAft>
                <a:spcPts val="0"/>
              </a:spcAft>
            </a:pPr>
            <a:r>
              <a:rPr lang="zh-CN" altLang="en-US" sz="2800" kern="100" dirty="0">
                <a:latin typeface="Times New Roman"/>
                <a:ea typeface="微软雅黑"/>
                <a:cs typeface="Courier New"/>
              </a:rPr>
              <a:t>古义</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zh-CN" altLang="en-US" sz="2800" kern="100" dirty="0">
                <a:latin typeface="Times New Roman"/>
                <a:ea typeface="微软雅黑"/>
                <a:cs typeface="Courier New"/>
              </a:rPr>
              <a:t>今义：副词，表示事实与所说或所料相符；连词，假设事实与所说或所料</a:t>
            </a:r>
            <a:r>
              <a:rPr lang="zh-CN" altLang="en-US" sz="2800" kern="100" dirty="0" smtClean="0">
                <a:latin typeface="Times New Roman"/>
                <a:ea typeface="微软雅黑"/>
                <a:cs typeface="Courier New"/>
              </a:rPr>
              <a:t>相符</a:t>
            </a:r>
            <a:endParaRPr lang="en-US" altLang="zh-CN" sz="2800" kern="100" dirty="0" smtClean="0">
              <a:latin typeface="Times New Roman"/>
              <a:ea typeface="微软雅黑"/>
              <a:cs typeface="Courier New"/>
            </a:endParaRPr>
          </a:p>
          <a:p>
            <a:pPr algn="just">
              <a:lnSpc>
                <a:spcPct val="150000"/>
              </a:lnSpc>
              <a:spcAft>
                <a:spcPts val="0"/>
              </a:spcAft>
            </a:pPr>
            <a:r>
              <a:rPr lang="en-US" altLang="zh-CN" sz="2800" kern="100" dirty="0">
                <a:latin typeface="Times New Roman"/>
                <a:ea typeface="微软雅黑"/>
                <a:cs typeface="Courier New"/>
              </a:rPr>
              <a:t>(4)</a:t>
            </a:r>
            <a:r>
              <a:rPr lang="zh-CN" altLang="en-US" sz="2800" kern="100" dirty="0">
                <a:latin typeface="Times New Roman"/>
                <a:ea typeface="微软雅黑"/>
                <a:cs typeface="Courier New"/>
              </a:rPr>
              <a:t>蟪蛄不知</a:t>
            </a:r>
            <a:r>
              <a:rPr lang="zh-CN" altLang="en-US" sz="2800" kern="100" dirty="0">
                <a:solidFill>
                  <a:srgbClr val="00B0F0"/>
                </a:solidFill>
                <a:latin typeface="Times New Roman"/>
                <a:ea typeface="微软雅黑"/>
                <a:cs typeface="Courier New"/>
              </a:rPr>
              <a:t>春秋</a:t>
            </a:r>
          </a:p>
          <a:p>
            <a:pPr algn="just">
              <a:lnSpc>
                <a:spcPct val="150000"/>
              </a:lnSpc>
              <a:spcAft>
                <a:spcPts val="0"/>
              </a:spcAft>
            </a:pPr>
            <a:r>
              <a:rPr lang="zh-CN" altLang="en-US" sz="2800" kern="100" dirty="0">
                <a:latin typeface="Times New Roman"/>
                <a:ea typeface="微软雅黑"/>
                <a:cs typeface="Courier New"/>
              </a:rPr>
              <a:t>古义</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zh-CN" altLang="en-US" sz="2800" kern="100" dirty="0">
                <a:latin typeface="Times New Roman"/>
                <a:ea typeface="微软雅黑"/>
                <a:cs typeface="Courier New"/>
              </a:rPr>
              <a:t>今义：春季和秋季，常用来指整个一年，泛指岁月；人的年岁</a:t>
            </a:r>
          </a:p>
        </p:txBody>
      </p:sp>
      <p:sp>
        <p:nvSpPr>
          <p:cNvPr id="3" name="矩形 2"/>
          <p:cNvSpPr/>
          <p:nvPr/>
        </p:nvSpPr>
        <p:spPr>
          <a:xfrm>
            <a:off x="1349886" y="577334"/>
            <a:ext cx="1980029"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游动的雾气</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2" name="矩形 11"/>
          <p:cNvSpPr/>
          <p:nvPr/>
        </p:nvSpPr>
        <p:spPr>
          <a:xfrm>
            <a:off x="1324486" y="2507734"/>
            <a:ext cx="1980029"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很饱的样子</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3" name="矩形 12"/>
          <p:cNvSpPr/>
          <p:nvPr/>
        </p:nvSpPr>
        <p:spPr>
          <a:xfrm>
            <a:off x="1476886" y="5123934"/>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四季</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1876489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937" y="709320"/>
            <a:ext cx="11231438" cy="4616648"/>
          </a:xfrm>
          <a:prstGeom prst="rect">
            <a:avLst/>
          </a:prstGeom>
          <a:noFill/>
        </p:spPr>
        <p:txBody>
          <a:bodyPr wrap="square" rtlCol="0">
            <a:spAutoFit/>
          </a:bodyPr>
          <a:lstStyle/>
          <a:p>
            <a:pPr algn="just">
              <a:lnSpc>
                <a:spcPct val="150000"/>
              </a:lnSpc>
              <a:spcAft>
                <a:spcPts val="0"/>
              </a:spcAft>
            </a:pPr>
            <a:r>
              <a:rPr lang="en-US" altLang="zh-CN" sz="2800" kern="100" dirty="0" smtClean="0">
                <a:latin typeface="Times New Roman"/>
                <a:ea typeface="微软雅黑"/>
                <a:cs typeface="Courier New"/>
              </a:rPr>
              <a:t>(</a:t>
            </a:r>
            <a:r>
              <a:rPr lang="en-US" altLang="zh-CN" sz="2800" kern="100" dirty="0">
                <a:latin typeface="Times New Roman"/>
                <a:ea typeface="微软雅黑"/>
                <a:cs typeface="Courier New"/>
              </a:rPr>
              <a:t>5)</a:t>
            </a:r>
            <a:r>
              <a:rPr lang="zh-CN" altLang="en-US" sz="2800" kern="100" dirty="0">
                <a:latin typeface="Times New Roman"/>
                <a:ea typeface="微软雅黑"/>
                <a:cs typeface="Courier New"/>
              </a:rPr>
              <a:t>抟扶摇</a:t>
            </a:r>
            <a:r>
              <a:rPr lang="zh-CN" altLang="en-US" sz="2800" kern="100" dirty="0">
                <a:solidFill>
                  <a:srgbClr val="00B0F0"/>
                </a:solidFill>
                <a:latin typeface="Times New Roman"/>
                <a:ea typeface="微软雅黑"/>
                <a:cs typeface="Courier New"/>
              </a:rPr>
              <a:t>羊角</a:t>
            </a:r>
            <a:r>
              <a:rPr lang="zh-CN" altLang="en-US" sz="2800" kern="100" dirty="0">
                <a:latin typeface="Times New Roman"/>
                <a:ea typeface="微软雅黑"/>
                <a:cs typeface="Courier New"/>
              </a:rPr>
              <a:t>而上者九万里</a:t>
            </a:r>
          </a:p>
          <a:p>
            <a:pPr algn="just">
              <a:lnSpc>
                <a:spcPct val="150000"/>
              </a:lnSpc>
              <a:spcAft>
                <a:spcPts val="0"/>
              </a:spcAft>
            </a:pPr>
            <a:r>
              <a:rPr lang="zh-CN" altLang="en-US" sz="2800" kern="100" dirty="0">
                <a:latin typeface="Times New Roman"/>
                <a:ea typeface="微软雅黑"/>
                <a:cs typeface="Courier New"/>
              </a:rPr>
              <a:t>古义</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zh-CN" altLang="en-US" sz="2800" kern="100" dirty="0">
                <a:latin typeface="Times New Roman"/>
                <a:ea typeface="微软雅黑"/>
                <a:cs typeface="Courier New"/>
              </a:rPr>
              <a:t>今义：羊的角</a:t>
            </a:r>
          </a:p>
          <a:p>
            <a:pPr algn="just">
              <a:lnSpc>
                <a:spcPct val="150000"/>
              </a:lnSpc>
              <a:spcAft>
                <a:spcPts val="0"/>
              </a:spcAft>
            </a:pPr>
            <a:r>
              <a:rPr lang="en-US" altLang="zh-CN" sz="2800" kern="100" dirty="0">
                <a:latin typeface="Times New Roman"/>
                <a:ea typeface="微软雅黑"/>
                <a:cs typeface="Courier New"/>
              </a:rPr>
              <a:t>(6)</a:t>
            </a:r>
            <a:r>
              <a:rPr lang="zh-CN" altLang="en-US" sz="2800" kern="100" dirty="0">
                <a:solidFill>
                  <a:srgbClr val="00B0F0"/>
                </a:solidFill>
                <a:latin typeface="Times New Roman"/>
                <a:ea typeface="微软雅黑"/>
                <a:cs typeface="Courier New"/>
              </a:rPr>
              <a:t>小年</a:t>
            </a:r>
            <a:r>
              <a:rPr lang="zh-CN" altLang="en-US" sz="2800" kern="100" dirty="0">
                <a:latin typeface="Times New Roman"/>
                <a:ea typeface="微软雅黑"/>
                <a:cs typeface="Courier New"/>
              </a:rPr>
              <a:t>不及大年</a:t>
            </a:r>
          </a:p>
          <a:p>
            <a:pPr algn="just">
              <a:lnSpc>
                <a:spcPct val="150000"/>
              </a:lnSpc>
              <a:spcAft>
                <a:spcPts val="0"/>
              </a:spcAft>
            </a:pPr>
            <a:r>
              <a:rPr lang="zh-CN" altLang="en-US" sz="2800" kern="100" dirty="0">
                <a:latin typeface="Times New Roman"/>
                <a:ea typeface="微软雅黑"/>
                <a:cs typeface="Courier New"/>
              </a:rPr>
              <a:t>古义</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zh-CN" altLang="en-US" sz="2800" kern="100" dirty="0">
                <a:latin typeface="Times New Roman"/>
                <a:ea typeface="微软雅黑"/>
                <a:cs typeface="Courier New"/>
              </a:rPr>
              <a:t>今义：农历十二月为</a:t>
            </a:r>
            <a:r>
              <a:rPr lang="en-US" altLang="zh-CN" sz="2800" kern="100" dirty="0">
                <a:latin typeface="Times New Roman"/>
                <a:ea typeface="微软雅黑"/>
                <a:cs typeface="Courier New"/>
              </a:rPr>
              <a:t>29</a:t>
            </a:r>
            <a:r>
              <a:rPr lang="zh-CN" altLang="en-US" sz="2800" kern="100" dirty="0">
                <a:latin typeface="Times New Roman"/>
                <a:ea typeface="微软雅黑"/>
                <a:cs typeface="Courier New"/>
              </a:rPr>
              <a:t>天的年份；节日，农历十二月二十三或二十四日，旧俗在这天</a:t>
            </a:r>
            <a:r>
              <a:rPr lang="zh-CN" altLang="en-US" sz="2800" kern="100" dirty="0" smtClean="0">
                <a:latin typeface="Times New Roman"/>
                <a:ea typeface="微软雅黑"/>
                <a:cs typeface="Courier New"/>
              </a:rPr>
              <a:t>祭灶</a:t>
            </a:r>
            <a:endParaRPr lang="en-US" altLang="zh-CN" sz="2800" kern="100" dirty="0" smtClean="0">
              <a:latin typeface="Times New Roman"/>
              <a:ea typeface="微软雅黑"/>
              <a:cs typeface="Courier New"/>
            </a:endParaRPr>
          </a:p>
        </p:txBody>
      </p:sp>
      <p:sp>
        <p:nvSpPr>
          <p:cNvPr id="3" name="矩形 2"/>
          <p:cNvSpPr/>
          <p:nvPr/>
        </p:nvSpPr>
        <p:spPr>
          <a:xfrm>
            <a:off x="1683434" y="1428234"/>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旋风</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 name="矩形 3"/>
          <p:cNvSpPr/>
          <p:nvPr/>
        </p:nvSpPr>
        <p:spPr>
          <a:xfrm>
            <a:off x="1683434" y="3257034"/>
            <a:ext cx="1620957"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寿命短的</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127119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937" y="620420"/>
            <a:ext cx="11231438" cy="4616648"/>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微软雅黑"/>
                <a:cs typeface="Courier New"/>
              </a:rPr>
              <a:t>(7)</a:t>
            </a:r>
            <a:r>
              <a:rPr lang="zh-CN" altLang="en-US" sz="2800" kern="100" dirty="0">
                <a:solidFill>
                  <a:srgbClr val="00B0F0"/>
                </a:solidFill>
                <a:latin typeface="Times New Roman"/>
                <a:ea typeface="微软雅黑"/>
                <a:cs typeface="Courier New"/>
              </a:rPr>
              <a:t>虽然</a:t>
            </a:r>
            <a:r>
              <a:rPr lang="zh-CN" altLang="en-US" sz="2800" kern="100" dirty="0">
                <a:latin typeface="Times New Roman"/>
                <a:ea typeface="微软雅黑"/>
                <a:cs typeface="Courier New"/>
              </a:rPr>
              <a:t>，犹有未树也</a:t>
            </a:r>
          </a:p>
          <a:p>
            <a:pPr algn="just">
              <a:lnSpc>
                <a:spcPct val="150000"/>
              </a:lnSpc>
              <a:spcAft>
                <a:spcPts val="0"/>
              </a:spcAft>
            </a:pPr>
            <a:r>
              <a:rPr lang="zh-CN" altLang="en-US" sz="2800" kern="100" dirty="0">
                <a:latin typeface="Times New Roman"/>
                <a:ea typeface="微软雅黑"/>
                <a:cs typeface="Courier New"/>
              </a:rPr>
              <a:t>古义</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zh-CN" altLang="en-US" sz="2800" kern="100" dirty="0">
                <a:latin typeface="Times New Roman"/>
                <a:ea typeface="微软雅黑"/>
                <a:cs typeface="Courier New"/>
              </a:rPr>
              <a:t>今义：连词，用在上半句，下半句往往有</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Courier New"/>
              </a:rPr>
              <a:t>可是、但是</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Courier New"/>
              </a:rPr>
              <a:t>等跟它呼应，表示承认甲事为事实，但乙事并不因为甲事而不成立</a:t>
            </a:r>
          </a:p>
          <a:p>
            <a:pPr algn="just">
              <a:lnSpc>
                <a:spcPct val="150000"/>
              </a:lnSpc>
              <a:spcAft>
                <a:spcPts val="0"/>
              </a:spcAft>
            </a:pPr>
            <a:r>
              <a:rPr lang="en-US" altLang="zh-CN" sz="2800" kern="100" dirty="0">
                <a:latin typeface="Times New Roman"/>
                <a:ea typeface="微软雅黑"/>
                <a:cs typeface="Courier New"/>
              </a:rPr>
              <a:t>(8)</a:t>
            </a:r>
            <a:r>
              <a:rPr lang="zh-CN" altLang="en-US" sz="2800" kern="100" dirty="0">
                <a:solidFill>
                  <a:srgbClr val="00B0F0"/>
                </a:solidFill>
                <a:latin typeface="Times New Roman"/>
                <a:ea typeface="微软雅黑"/>
                <a:cs typeface="Courier New"/>
              </a:rPr>
              <a:t>众人</a:t>
            </a:r>
            <a:r>
              <a:rPr lang="zh-CN" altLang="en-US" sz="2800" kern="100" dirty="0">
                <a:latin typeface="Times New Roman"/>
                <a:ea typeface="微软雅黑"/>
                <a:cs typeface="Courier New"/>
              </a:rPr>
              <a:t>匹之</a:t>
            </a:r>
          </a:p>
          <a:p>
            <a:pPr algn="just">
              <a:lnSpc>
                <a:spcPct val="150000"/>
              </a:lnSpc>
              <a:spcAft>
                <a:spcPts val="0"/>
              </a:spcAft>
            </a:pPr>
            <a:r>
              <a:rPr lang="zh-CN" altLang="en-US" sz="2800" kern="100" dirty="0">
                <a:latin typeface="Times New Roman"/>
                <a:ea typeface="微软雅黑"/>
                <a:cs typeface="Courier New"/>
              </a:rPr>
              <a:t>古义</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zh-CN" altLang="en-US" sz="2800" kern="100" dirty="0">
                <a:latin typeface="Times New Roman"/>
                <a:ea typeface="微软雅黑"/>
                <a:cs typeface="Courier New"/>
              </a:rPr>
              <a:t>今义：大家，许多人</a:t>
            </a:r>
          </a:p>
        </p:txBody>
      </p:sp>
      <p:sp>
        <p:nvSpPr>
          <p:cNvPr id="3" name="矩形 2"/>
          <p:cNvSpPr/>
          <p:nvPr/>
        </p:nvSpPr>
        <p:spPr>
          <a:xfrm>
            <a:off x="1427202" y="1275834"/>
            <a:ext cx="1620957"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虽然这样</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 name="矩形 3"/>
          <p:cNvSpPr/>
          <p:nvPr/>
        </p:nvSpPr>
        <p:spPr>
          <a:xfrm>
            <a:off x="1630402" y="3879334"/>
            <a:ext cx="1261884"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一般人</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661328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p:nvPr/>
        </p:nvSpPr>
        <p:spPr>
          <a:xfrm>
            <a:off x="1279" y="6379143"/>
            <a:ext cx="12188952" cy="27432"/>
          </a:xfrm>
          <a:prstGeom prst="rect">
            <a:avLst/>
          </a:prstGeom>
          <a:solidFill>
            <a:sysClr val="window" lastClr="FFFFFF"/>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grpSp>
        <p:nvGrpSpPr>
          <p:cNvPr id="20" name="组合 19"/>
          <p:cNvGrpSpPr/>
          <p:nvPr/>
        </p:nvGrpSpPr>
        <p:grpSpPr>
          <a:xfrm>
            <a:off x="3319949" y="1870611"/>
            <a:ext cx="6366976" cy="523221"/>
            <a:chOff x="3779912" y="1732305"/>
            <a:chExt cx="7510491" cy="540049"/>
          </a:xfrm>
        </p:grpSpPr>
        <p:sp>
          <p:nvSpPr>
            <p:cNvPr id="21" name="矩形 20"/>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2" name="矩形 21">
              <a:hlinkClick r:id="rId2" action="ppaction://hlinksldjump"/>
            </p:cNvPr>
            <p:cNvSpPr/>
            <p:nvPr/>
          </p:nvSpPr>
          <p:spPr>
            <a:xfrm>
              <a:off x="3779912" y="1732305"/>
              <a:ext cx="432048"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3" name="TextBox 37">
              <a:hlinkClick r:id="rId2" action="ppaction://hlinksldjump"/>
            </p:cNvPr>
            <p:cNvSpPr txBox="1"/>
            <p:nvPr/>
          </p:nvSpPr>
          <p:spPr>
            <a:xfrm>
              <a:off x="4231470" y="1732305"/>
              <a:ext cx="7058933" cy="540049"/>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温馨晨读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鸡声茅店月，人迹板桥霜</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24" name="组合 23"/>
          <p:cNvGrpSpPr/>
          <p:nvPr/>
        </p:nvGrpSpPr>
        <p:grpSpPr>
          <a:xfrm>
            <a:off x="3327368" y="2747266"/>
            <a:ext cx="6359557" cy="523220"/>
            <a:chOff x="3779912" y="1734172"/>
            <a:chExt cx="7495432" cy="523220"/>
          </a:xfrm>
        </p:grpSpPr>
        <p:sp>
          <p:nvSpPr>
            <p:cNvPr id="25" name="矩形 24"/>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6" name="矩形 25">
              <a:hlinkClick r:id="rId3" action="ppaction://hlinksldjump"/>
            </p:cNvPr>
            <p:cNvSpPr/>
            <p:nvPr/>
          </p:nvSpPr>
          <p:spPr>
            <a:xfrm>
              <a:off x="3779912" y="1734172"/>
              <a:ext cx="432048" cy="475256"/>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7"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自主积累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博观而约取，厚积而薄发</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28" name="组合 27"/>
          <p:cNvGrpSpPr/>
          <p:nvPr/>
        </p:nvGrpSpPr>
        <p:grpSpPr>
          <a:xfrm>
            <a:off x="3334788" y="3706072"/>
            <a:ext cx="6352138" cy="523220"/>
            <a:chOff x="3779912" y="1734172"/>
            <a:chExt cx="7495432" cy="523220"/>
          </a:xfrm>
        </p:grpSpPr>
        <p:sp>
          <p:nvSpPr>
            <p:cNvPr id="29" name="矩形 28"/>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0" name="矩形 29">
              <a:hlinkClick r:id="rId4" action="ppaction://hlinksldjump"/>
            </p:cNvPr>
            <p:cNvSpPr/>
            <p:nvPr/>
          </p:nvSpPr>
          <p:spPr>
            <a:xfrm>
              <a:off x="3779912" y="1734172"/>
              <a:ext cx="432048" cy="475256"/>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1" name="TextBox 37">
              <a:hlinkClick r:id="rId4"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合作探究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奇文共欣赏，疑义相与析</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32" name="组合 31"/>
          <p:cNvGrpSpPr/>
          <p:nvPr/>
        </p:nvGrpSpPr>
        <p:grpSpPr>
          <a:xfrm>
            <a:off x="3348958" y="4635850"/>
            <a:ext cx="6337967" cy="523220"/>
            <a:chOff x="3779912" y="1719658"/>
            <a:chExt cx="7510491" cy="523220"/>
          </a:xfrm>
        </p:grpSpPr>
        <p:sp>
          <p:nvSpPr>
            <p:cNvPr id="33" name="矩形 32"/>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4" name="矩形 33">
              <a:hlinkClick r:id="rId5" action="ppaction://hlinksldjump"/>
            </p:cNvPr>
            <p:cNvSpPr/>
            <p:nvPr/>
          </p:nvSpPr>
          <p:spPr>
            <a:xfrm>
              <a:off x="3779912" y="1719658"/>
              <a:ext cx="432048" cy="489770"/>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5" name="TextBox 37">
              <a:hlinkClick r:id="rId5" action="ppaction://hlinksldjump"/>
            </p:cNvPr>
            <p:cNvSpPr txBox="1"/>
            <p:nvPr/>
          </p:nvSpPr>
          <p:spPr>
            <a:xfrm>
              <a:off x="4231470" y="1719658"/>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文本拓展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掬水月在手，弄花香满衣</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1561112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137" y="220370"/>
            <a:ext cx="11536238" cy="5262979"/>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cs typeface="Courier New"/>
              </a:rPr>
              <a:t>2</a:t>
            </a:r>
            <a:r>
              <a:rPr lang="zh-CN" altLang="en-US" sz="2800" kern="100" dirty="0">
                <a:latin typeface="Times New Roman"/>
                <a:ea typeface="微软雅黑"/>
                <a:cs typeface="Courier New"/>
              </a:rPr>
              <a:t>．词类活用</a:t>
            </a:r>
          </a:p>
          <a:p>
            <a:pPr algn="just">
              <a:lnSpc>
                <a:spcPct val="200000"/>
              </a:lnSpc>
              <a:spcAft>
                <a:spcPts val="0"/>
              </a:spcAft>
            </a:pPr>
            <a:r>
              <a:rPr lang="en-US" altLang="zh-CN" sz="2800" kern="100" dirty="0">
                <a:latin typeface="Times New Roman"/>
                <a:ea typeface="微软雅黑"/>
                <a:cs typeface="Courier New"/>
              </a:rPr>
              <a:t>(1)</a:t>
            </a:r>
            <a:r>
              <a:rPr lang="zh-CN" altLang="en-US" sz="2800" kern="100" dirty="0">
                <a:latin typeface="Times New Roman"/>
                <a:ea typeface="微软雅黑"/>
                <a:cs typeface="Courier New"/>
              </a:rPr>
              <a:t>而后乃今将图</a:t>
            </a:r>
            <a:r>
              <a:rPr lang="zh-CN" altLang="en-US" sz="2800" kern="100" dirty="0">
                <a:solidFill>
                  <a:srgbClr val="00B0F0"/>
                </a:solidFill>
                <a:latin typeface="Times New Roman"/>
                <a:ea typeface="微软雅黑"/>
                <a:cs typeface="Courier New"/>
              </a:rPr>
              <a:t>南</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200000"/>
              </a:lnSpc>
              <a:spcAft>
                <a:spcPts val="0"/>
              </a:spcAft>
            </a:pPr>
            <a:r>
              <a:rPr lang="en-US" altLang="zh-CN" sz="2800" kern="100" dirty="0">
                <a:latin typeface="Times New Roman"/>
                <a:ea typeface="微软雅黑"/>
                <a:cs typeface="Courier New"/>
              </a:rPr>
              <a:t>(2)</a:t>
            </a:r>
            <a:r>
              <a:rPr lang="zh-CN" altLang="en-US" sz="2800" kern="100" dirty="0">
                <a:latin typeface="Times New Roman"/>
                <a:ea typeface="微软雅黑"/>
                <a:cs typeface="Courier New"/>
              </a:rPr>
              <a:t>奚以之九万里而</a:t>
            </a:r>
            <a:r>
              <a:rPr lang="zh-CN" altLang="en-US" sz="2800" kern="100" dirty="0">
                <a:solidFill>
                  <a:srgbClr val="00B0F0"/>
                </a:solidFill>
                <a:latin typeface="Times New Roman"/>
                <a:ea typeface="微软雅黑"/>
                <a:cs typeface="Courier New"/>
              </a:rPr>
              <a:t>南</a:t>
            </a:r>
            <a:r>
              <a:rPr lang="zh-CN" altLang="en-US" sz="2800" kern="100" dirty="0">
                <a:latin typeface="Times New Roman"/>
                <a:ea typeface="微软雅黑"/>
                <a:cs typeface="Courier New"/>
              </a:rPr>
              <a:t>为</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200000"/>
              </a:lnSpc>
              <a:spcAft>
                <a:spcPts val="0"/>
              </a:spcAft>
            </a:pPr>
            <a:r>
              <a:rPr lang="en-US" altLang="zh-CN" sz="2800" kern="100" dirty="0">
                <a:latin typeface="Times New Roman"/>
                <a:ea typeface="微软雅黑"/>
                <a:cs typeface="Courier New"/>
              </a:rPr>
              <a:t>(3)</a:t>
            </a:r>
            <a:r>
              <a:rPr lang="zh-CN" altLang="en-US" sz="2800" kern="100" dirty="0">
                <a:latin typeface="Times New Roman"/>
                <a:ea typeface="微软雅黑"/>
                <a:cs typeface="Courier New"/>
              </a:rPr>
              <a:t>不过数仞而</a:t>
            </a:r>
            <a:r>
              <a:rPr lang="zh-CN" altLang="en-US" sz="2800" kern="100" dirty="0">
                <a:solidFill>
                  <a:srgbClr val="00B0F0"/>
                </a:solidFill>
                <a:latin typeface="Times New Roman"/>
                <a:ea typeface="微软雅黑"/>
                <a:cs typeface="Courier New"/>
              </a:rPr>
              <a:t>下</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200000"/>
              </a:lnSpc>
              <a:spcAft>
                <a:spcPts val="0"/>
              </a:spcAft>
            </a:pPr>
            <a:r>
              <a:rPr lang="en-US" altLang="zh-CN" sz="2800" kern="100" dirty="0">
                <a:latin typeface="Times New Roman"/>
                <a:ea typeface="微软雅黑"/>
                <a:cs typeface="Courier New"/>
              </a:rPr>
              <a:t>(4)</a:t>
            </a:r>
            <a:r>
              <a:rPr lang="zh-CN" altLang="en-US" sz="2800" kern="100" dirty="0">
                <a:latin typeface="Times New Roman"/>
                <a:ea typeface="微软雅黑"/>
                <a:cs typeface="Courier New"/>
              </a:rPr>
              <a:t>彼于</a:t>
            </a:r>
            <a:r>
              <a:rPr lang="zh-CN" altLang="en-US" sz="2800" kern="100" dirty="0">
                <a:solidFill>
                  <a:srgbClr val="00B0F0"/>
                </a:solidFill>
                <a:latin typeface="Times New Roman"/>
                <a:ea typeface="微软雅黑"/>
                <a:cs typeface="Courier New"/>
              </a:rPr>
              <a:t>致</a:t>
            </a:r>
            <a:r>
              <a:rPr lang="zh-CN" altLang="en-US" sz="2800" kern="100" dirty="0">
                <a:latin typeface="Times New Roman"/>
                <a:ea typeface="微软雅黑"/>
                <a:cs typeface="Courier New"/>
              </a:rPr>
              <a:t>福者</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200000"/>
              </a:lnSpc>
              <a:spcAft>
                <a:spcPts val="0"/>
              </a:spcAft>
            </a:pPr>
            <a:r>
              <a:rPr lang="en-US" altLang="zh-CN" sz="2800" kern="100" dirty="0">
                <a:latin typeface="Times New Roman"/>
                <a:ea typeface="微软雅黑"/>
                <a:cs typeface="Courier New"/>
              </a:rPr>
              <a:t>(5)</a:t>
            </a:r>
            <a:r>
              <a:rPr lang="zh-CN" altLang="en-US" sz="2800" kern="100" dirty="0">
                <a:latin typeface="Times New Roman"/>
                <a:ea typeface="微软雅黑"/>
                <a:cs typeface="Courier New"/>
              </a:rPr>
              <a:t>德</a:t>
            </a:r>
            <a:r>
              <a:rPr lang="zh-CN" altLang="en-US" sz="2800" kern="100" dirty="0">
                <a:solidFill>
                  <a:srgbClr val="00B0F0"/>
                </a:solidFill>
                <a:latin typeface="Times New Roman"/>
                <a:ea typeface="微软雅黑"/>
                <a:cs typeface="Courier New"/>
              </a:rPr>
              <a:t>合</a:t>
            </a:r>
            <a:r>
              <a:rPr lang="zh-CN" altLang="en-US" sz="2800" kern="100" dirty="0">
                <a:latin typeface="Times New Roman"/>
                <a:ea typeface="微软雅黑"/>
                <a:cs typeface="Courier New"/>
              </a:rPr>
              <a:t>一君</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p:txBody>
      </p:sp>
      <p:sp>
        <p:nvSpPr>
          <p:cNvPr id="3" name="矩形 2"/>
          <p:cNvSpPr/>
          <p:nvPr/>
        </p:nvSpPr>
        <p:spPr>
          <a:xfrm>
            <a:off x="3782705" y="1291848"/>
            <a:ext cx="3775393"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名词用作动词，向南飞</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0" name="矩形 29"/>
          <p:cNvSpPr/>
          <p:nvPr/>
        </p:nvSpPr>
        <p:spPr>
          <a:xfrm>
            <a:off x="4227205" y="2193548"/>
            <a:ext cx="3416320"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名词用作动词，南行</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1" name="矩形 30"/>
          <p:cNvSpPr/>
          <p:nvPr/>
        </p:nvSpPr>
        <p:spPr>
          <a:xfrm>
            <a:off x="3236605" y="3044448"/>
            <a:ext cx="3775393"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名词用作动词，向下落</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2" name="矩形 31"/>
          <p:cNvSpPr/>
          <p:nvPr/>
        </p:nvSpPr>
        <p:spPr>
          <a:xfrm>
            <a:off x="2919105" y="3844548"/>
            <a:ext cx="4852610"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动词的使动用法，使</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到来</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3" name="矩形 32"/>
          <p:cNvSpPr/>
          <p:nvPr/>
        </p:nvSpPr>
        <p:spPr>
          <a:xfrm>
            <a:off x="2411105" y="4720848"/>
            <a:ext cx="4852610"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动词的使动用法，使</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满意</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3544750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linds(horizontal)">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0" grpId="0"/>
      <p:bldP spid="31" grpId="0"/>
      <p:bldP spid="32" grpId="0"/>
      <p:bldP spid="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137" y="791870"/>
            <a:ext cx="11536238" cy="4401205"/>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cs typeface="Courier New"/>
              </a:rPr>
              <a:t>(6)</a:t>
            </a:r>
            <a:r>
              <a:rPr lang="zh-CN" altLang="en-US" sz="2800" kern="100" dirty="0">
                <a:latin typeface="Times New Roman"/>
                <a:ea typeface="微软雅黑"/>
                <a:cs typeface="Courier New"/>
              </a:rPr>
              <a:t>而</a:t>
            </a:r>
            <a:r>
              <a:rPr lang="zh-CN" altLang="en-US" sz="2800" kern="100" dirty="0">
                <a:solidFill>
                  <a:srgbClr val="00B0F0"/>
                </a:solidFill>
                <a:latin typeface="Times New Roman"/>
                <a:ea typeface="微软雅黑"/>
                <a:cs typeface="Courier New"/>
              </a:rPr>
              <a:t>征</a:t>
            </a:r>
            <a:r>
              <a:rPr lang="zh-CN" altLang="en-US" sz="2800" kern="100" dirty="0">
                <a:latin typeface="Times New Roman"/>
                <a:ea typeface="微软雅黑"/>
                <a:cs typeface="Courier New"/>
              </a:rPr>
              <a:t>一国者</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200000"/>
              </a:lnSpc>
              <a:spcAft>
                <a:spcPts val="0"/>
              </a:spcAft>
            </a:pPr>
            <a:r>
              <a:rPr lang="en-US" altLang="zh-CN" sz="2800" kern="100" dirty="0">
                <a:latin typeface="Times New Roman"/>
                <a:ea typeface="微软雅黑"/>
                <a:cs typeface="Courier New"/>
              </a:rPr>
              <a:t>(7)</a:t>
            </a:r>
            <a:r>
              <a:rPr lang="zh-CN" altLang="en-US" sz="2800" kern="100" dirty="0">
                <a:latin typeface="Times New Roman"/>
                <a:ea typeface="微软雅黑"/>
                <a:cs typeface="Courier New"/>
              </a:rPr>
              <a:t>适</a:t>
            </a:r>
            <a:r>
              <a:rPr lang="zh-CN" altLang="en-US" sz="2800" kern="100" dirty="0">
                <a:solidFill>
                  <a:srgbClr val="00B0F0"/>
                </a:solidFill>
                <a:latin typeface="Times New Roman"/>
                <a:ea typeface="微软雅黑"/>
                <a:cs typeface="Courier New"/>
              </a:rPr>
              <a:t>莽苍</a:t>
            </a:r>
            <a:r>
              <a:rPr lang="zh-CN" altLang="en-US" sz="2800" kern="100" dirty="0">
                <a:latin typeface="Times New Roman"/>
                <a:ea typeface="微软雅黑"/>
                <a:cs typeface="Courier New"/>
              </a:rPr>
              <a:t>者</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200000"/>
              </a:lnSpc>
              <a:spcAft>
                <a:spcPts val="0"/>
              </a:spcAft>
            </a:pPr>
            <a:r>
              <a:rPr lang="en-US" altLang="zh-CN" sz="2800" kern="100" dirty="0">
                <a:latin typeface="Times New Roman"/>
                <a:ea typeface="微软雅黑"/>
                <a:cs typeface="Courier New"/>
              </a:rPr>
              <a:t>(8)《</a:t>
            </a:r>
            <a:r>
              <a:rPr lang="zh-CN" altLang="en-US" sz="2800" kern="100" dirty="0">
                <a:latin typeface="Times New Roman"/>
                <a:ea typeface="微软雅黑"/>
                <a:cs typeface="Courier New"/>
              </a:rPr>
              <a:t>齐谐</a:t>
            </a:r>
            <a:r>
              <a:rPr lang="en-US" altLang="zh-CN" sz="2800" kern="100" dirty="0">
                <a:latin typeface="Times New Roman"/>
                <a:ea typeface="微软雅黑"/>
                <a:cs typeface="Courier New"/>
              </a:rPr>
              <a:t>》</a:t>
            </a:r>
            <a:r>
              <a:rPr lang="zh-CN" altLang="en-US" sz="2800" kern="100" dirty="0">
                <a:latin typeface="Times New Roman"/>
                <a:ea typeface="微软雅黑"/>
                <a:cs typeface="Courier New"/>
              </a:rPr>
              <a:t>者，志</a:t>
            </a:r>
            <a:r>
              <a:rPr lang="zh-CN" altLang="en-US" sz="2800" kern="100" dirty="0">
                <a:solidFill>
                  <a:srgbClr val="00B0F0"/>
                </a:solidFill>
                <a:latin typeface="Times New Roman"/>
                <a:ea typeface="微软雅黑"/>
                <a:cs typeface="Courier New"/>
              </a:rPr>
              <a:t>怪</a:t>
            </a:r>
            <a:r>
              <a:rPr lang="zh-CN" altLang="en-US" sz="2800" kern="100" dirty="0">
                <a:latin typeface="Times New Roman"/>
                <a:ea typeface="微软雅黑"/>
                <a:cs typeface="Courier New"/>
              </a:rPr>
              <a:t>者也</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200000"/>
              </a:lnSpc>
              <a:spcAft>
                <a:spcPts val="0"/>
              </a:spcAft>
            </a:pPr>
            <a:r>
              <a:rPr lang="en-US" altLang="zh-CN" sz="2800" kern="100" dirty="0">
                <a:latin typeface="Times New Roman"/>
                <a:ea typeface="微软雅黑"/>
                <a:cs typeface="Courier New"/>
              </a:rPr>
              <a:t>(9)</a:t>
            </a:r>
            <a:r>
              <a:rPr lang="zh-CN" altLang="en-US" sz="2800" kern="100" dirty="0">
                <a:solidFill>
                  <a:srgbClr val="00B0F0"/>
                </a:solidFill>
                <a:latin typeface="Times New Roman"/>
                <a:ea typeface="微软雅黑"/>
                <a:cs typeface="Courier New"/>
              </a:rPr>
              <a:t>怒</a:t>
            </a:r>
            <a:r>
              <a:rPr lang="zh-CN" altLang="en-US" sz="2800" kern="100" dirty="0">
                <a:latin typeface="Times New Roman"/>
                <a:ea typeface="微软雅黑"/>
                <a:cs typeface="Courier New"/>
              </a:rPr>
              <a:t>而飞</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200000"/>
              </a:lnSpc>
              <a:spcAft>
                <a:spcPts val="0"/>
              </a:spcAft>
            </a:pPr>
            <a:r>
              <a:rPr lang="en-US" altLang="zh-CN" sz="2800" kern="100" dirty="0">
                <a:latin typeface="Times New Roman"/>
                <a:ea typeface="微软雅黑"/>
                <a:cs typeface="Courier New"/>
              </a:rPr>
              <a:t>(10)</a:t>
            </a:r>
            <a:r>
              <a:rPr lang="zh-CN" altLang="en-US" sz="2800" kern="100" dirty="0">
                <a:latin typeface="Times New Roman"/>
                <a:ea typeface="微软雅黑"/>
                <a:cs typeface="Courier New"/>
              </a:rPr>
              <a:t>举世</a:t>
            </a:r>
            <a:r>
              <a:rPr lang="zh-CN" altLang="en-US" sz="2800" kern="100" dirty="0">
                <a:solidFill>
                  <a:srgbClr val="00B0F0"/>
                </a:solidFill>
                <a:latin typeface="Times New Roman"/>
                <a:ea typeface="微软雅黑"/>
                <a:cs typeface="Courier New"/>
              </a:rPr>
              <a:t>非</a:t>
            </a:r>
            <a:r>
              <a:rPr lang="zh-CN" altLang="en-US" sz="2800" kern="100" dirty="0">
                <a:latin typeface="Times New Roman"/>
                <a:ea typeface="微软雅黑"/>
                <a:cs typeface="Courier New"/>
              </a:rPr>
              <a:t>之而不加沮</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p:txBody>
      </p:sp>
      <p:sp>
        <p:nvSpPr>
          <p:cNvPr id="9" name="矩形 8"/>
          <p:cNvSpPr/>
          <p:nvPr/>
        </p:nvSpPr>
        <p:spPr>
          <a:xfrm>
            <a:off x="2848191" y="980182"/>
            <a:ext cx="4852610"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动词的使动用法，使</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信任</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0" name="矩形 9"/>
          <p:cNvSpPr/>
          <p:nvPr/>
        </p:nvSpPr>
        <p:spPr>
          <a:xfrm>
            <a:off x="2479891" y="1843782"/>
            <a:ext cx="4493538"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形容词用作名词，郊野景象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1" name="矩形 10"/>
          <p:cNvSpPr/>
          <p:nvPr/>
        </p:nvSpPr>
        <p:spPr>
          <a:xfrm>
            <a:off x="4588091" y="2707382"/>
            <a:ext cx="4852610"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形容词用作名词，怪异的事物</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2" name="矩形 11"/>
          <p:cNvSpPr/>
          <p:nvPr/>
        </p:nvSpPr>
        <p:spPr>
          <a:xfrm>
            <a:off x="2098891" y="3583682"/>
            <a:ext cx="5211683"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形容词用作动词，奋发、振翅　</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3" name="矩形 12"/>
          <p:cNvSpPr/>
          <p:nvPr/>
        </p:nvSpPr>
        <p:spPr>
          <a:xfrm>
            <a:off x="4041991" y="4434582"/>
            <a:ext cx="3775393"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形容词用作动词，非议</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4290893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050" y="452145"/>
            <a:ext cx="11571762" cy="5262979"/>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微软雅黑"/>
                <a:cs typeface="Courier New"/>
              </a:rPr>
              <a:t>3</a:t>
            </a:r>
            <a:r>
              <a:rPr lang="zh-CN" altLang="en-US" sz="2800" kern="100" dirty="0">
                <a:latin typeface="Times New Roman"/>
                <a:ea typeface="微软雅黑"/>
                <a:cs typeface="Courier New"/>
              </a:rPr>
              <a:t>．说出下列句式类型</a:t>
            </a:r>
          </a:p>
          <a:p>
            <a:pPr algn="just">
              <a:lnSpc>
                <a:spcPct val="150000"/>
              </a:lnSpc>
              <a:spcAft>
                <a:spcPts val="0"/>
              </a:spcAft>
            </a:pPr>
            <a:r>
              <a:rPr lang="en-US" altLang="zh-CN" sz="2800" kern="100" dirty="0">
                <a:latin typeface="Times New Roman"/>
                <a:ea typeface="微软雅黑"/>
                <a:cs typeface="Courier New"/>
              </a:rPr>
              <a:t>(1)《</a:t>
            </a:r>
            <a:r>
              <a:rPr lang="zh-CN" altLang="en-US" sz="2800" kern="100" dirty="0">
                <a:latin typeface="Times New Roman"/>
                <a:ea typeface="微软雅黑"/>
                <a:cs typeface="Courier New"/>
              </a:rPr>
              <a:t>齐谐</a:t>
            </a:r>
            <a:r>
              <a:rPr lang="en-US" altLang="zh-CN" sz="2800" kern="100" dirty="0">
                <a:latin typeface="Times New Roman"/>
                <a:ea typeface="微软雅黑"/>
                <a:cs typeface="Courier New"/>
              </a:rPr>
              <a:t>》</a:t>
            </a:r>
            <a:r>
              <a:rPr lang="zh-CN" altLang="en-US" sz="2800" kern="100" dirty="0">
                <a:latin typeface="Times New Roman"/>
                <a:ea typeface="微软雅黑"/>
                <a:cs typeface="Courier New"/>
              </a:rPr>
              <a:t>者，志怪者</a:t>
            </a:r>
            <a:r>
              <a:rPr lang="zh-CN" altLang="en-US" sz="2800" kern="100" dirty="0" smtClean="0">
                <a:latin typeface="Times New Roman"/>
                <a:ea typeface="微软雅黑"/>
                <a:cs typeface="Courier New"/>
              </a:rPr>
              <a:t>也</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2)</a:t>
            </a:r>
            <a:r>
              <a:rPr lang="zh-CN" altLang="en-US" sz="2800" kern="100" dirty="0">
                <a:latin typeface="Times New Roman"/>
                <a:ea typeface="微软雅黑"/>
                <a:cs typeface="Courier New"/>
              </a:rPr>
              <a:t>穷发之北，有冥海者，天池也</a:t>
            </a:r>
          </a:p>
          <a:p>
            <a:pPr algn="just">
              <a:lnSpc>
                <a:spcPct val="150000"/>
              </a:lnSpc>
              <a:spcAft>
                <a:spcPts val="0"/>
              </a:spcAft>
            </a:pPr>
            <a:r>
              <a:rPr lang="en-US" altLang="zh-CN" sz="2800" kern="100" dirty="0">
                <a:latin typeface="Times New Roman"/>
                <a:ea typeface="微软雅黑"/>
                <a:cs typeface="Courier New"/>
              </a:rPr>
              <a:t>(3)</a:t>
            </a:r>
            <a:r>
              <a:rPr lang="zh-CN" altLang="en-US" sz="2800" kern="100" dirty="0">
                <a:latin typeface="Times New Roman"/>
                <a:ea typeface="微软雅黑"/>
                <a:cs typeface="Courier New"/>
              </a:rPr>
              <a:t>此小大之辩</a:t>
            </a:r>
            <a:r>
              <a:rPr lang="zh-CN" altLang="en-US" sz="2800" kern="100" dirty="0" smtClean="0">
                <a:latin typeface="Times New Roman"/>
                <a:ea typeface="微软雅黑"/>
                <a:cs typeface="Courier New"/>
              </a:rPr>
              <a:t>也</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4)</a:t>
            </a:r>
            <a:r>
              <a:rPr lang="zh-CN" altLang="en-US" sz="2800" kern="100" dirty="0">
                <a:latin typeface="Times New Roman"/>
                <a:ea typeface="微软雅黑"/>
                <a:cs typeface="Courier New"/>
              </a:rPr>
              <a:t>南冥者，天池也</a:t>
            </a:r>
          </a:p>
          <a:p>
            <a:pPr algn="just">
              <a:lnSpc>
                <a:spcPct val="150000"/>
              </a:lnSpc>
              <a:spcAft>
                <a:spcPts val="0"/>
              </a:spcAft>
            </a:pPr>
            <a:r>
              <a:rPr lang="en-US" altLang="zh-CN" sz="2800" kern="100" dirty="0">
                <a:latin typeface="Times New Roman"/>
                <a:ea typeface="微软雅黑"/>
                <a:cs typeface="Courier New"/>
              </a:rPr>
              <a:t>(5)</a:t>
            </a:r>
            <a:r>
              <a:rPr lang="zh-CN" altLang="en-US" sz="2800" kern="100" dirty="0">
                <a:latin typeface="Times New Roman"/>
                <a:ea typeface="微软雅黑"/>
                <a:cs typeface="Courier New"/>
              </a:rPr>
              <a:t>而莫之夭阏</a:t>
            </a:r>
            <a:r>
              <a:rPr lang="zh-CN" altLang="en-US" sz="2800" kern="100" dirty="0" smtClean="0">
                <a:latin typeface="Times New Roman"/>
                <a:ea typeface="微软雅黑"/>
                <a:cs typeface="Courier New"/>
              </a:rPr>
              <a:t>者</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6)</a:t>
            </a:r>
            <a:r>
              <a:rPr lang="zh-CN" altLang="en-US" sz="2800" kern="100" dirty="0">
                <a:latin typeface="Times New Roman"/>
                <a:ea typeface="微软雅黑"/>
                <a:cs typeface="Courier New"/>
              </a:rPr>
              <a:t>彼且奚适也</a:t>
            </a:r>
          </a:p>
          <a:p>
            <a:pPr algn="just">
              <a:lnSpc>
                <a:spcPct val="150000"/>
              </a:lnSpc>
              <a:spcAft>
                <a:spcPts val="0"/>
              </a:spcAft>
            </a:pPr>
            <a:r>
              <a:rPr lang="en-US" altLang="zh-CN" sz="2800" kern="100" dirty="0">
                <a:latin typeface="Times New Roman"/>
                <a:ea typeface="微软雅黑"/>
                <a:cs typeface="Courier New"/>
              </a:rPr>
              <a:t>(7)</a:t>
            </a:r>
            <a:r>
              <a:rPr lang="zh-CN" altLang="en-US" sz="2800" kern="100" dirty="0">
                <a:latin typeface="Times New Roman"/>
                <a:ea typeface="微软雅黑"/>
                <a:cs typeface="Courier New"/>
              </a:rPr>
              <a:t>奚以知其然</a:t>
            </a:r>
            <a:r>
              <a:rPr lang="zh-CN" altLang="en-US" sz="2800" kern="100" dirty="0" smtClean="0">
                <a:latin typeface="Times New Roman"/>
                <a:ea typeface="微软雅黑"/>
                <a:cs typeface="Courier New"/>
              </a:rPr>
              <a:t>也</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8)</a:t>
            </a:r>
            <a:r>
              <a:rPr lang="zh-CN" altLang="en-US" sz="2800" kern="100" dirty="0">
                <a:latin typeface="Times New Roman"/>
                <a:ea typeface="微软雅黑"/>
                <a:cs typeface="Courier New"/>
              </a:rPr>
              <a:t>之二虫又</a:t>
            </a:r>
            <a:r>
              <a:rPr lang="zh-CN" altLang="en-US" sz="2800" kern="100" dirty="0" smtClean="0">
                <a:latin typeface="Times New Roman"/>
                <a:ea typeface="微软雅黑"/>
                <a:cs typeface="Courier New"/>
              </a:rPr>
              <a:t>何知</a:t>
            </a:r>
            <a:endParaRPr lang="en-US" altLang="zh-CN" sz="2800" kern="100" dirty="0" smtClean="0">
              <a:latin typeface="Times New Roman"/>
              <a:ea typeface="微软雅黑"/>
              <a:cs typeface="Courier New"/>
            </a:endParaRPr>
          </a:p>
          <a:p>
            <a:pPr algn="just">
              <a:lnSpc>
                <a:spcPct val="150000"/>
              </a:lnSpc>
              <a:spcAft>
                <a:spcPts val="0"/>
              </a:spcAft>
            </a:pPr>
            <a:r>
              <a:rPr lang="en-US" altLang="zh-CN" sz="2800" kern="100" dirty="0" smtClean="0">
                <a:latin typeface="Times New Roman"/>
                <a:ea typeface="微软雅黑"/>
                <a:cs typeface="Courier New"/>
              </a:rPr>
              <a:t>(</a:t>
            </a:r>
            <a:r>
              <a:rPr lang="en-US" altLang="zh-CN" sz="2800" kern="100" dirty="0">
                <a:latin typeface="Times New Roman"/>
                <a:ea typeface="微软雅黑"/>
                <a:cs typeface="Courier New"/>
              </a:rPr>
              <a:t>9)</a:t>
            </a:r>
            <a:r>
              <a:rPr lang="zh-CN" altLang="en-US" sz="2800" kern="100" dirty="0">
                <a:latin typeface="Times New Roman"/>
                <a:ea typeface="微软雅黑"/>
                <a:cs typeface="Courier New"/>
              </a:rPr>
              <a:t>其自视</a:t>
            </a:r>
            <a:r>
              <a:rPr lang="zh-CN" altLang="en-US" sz="2800" kern="100" dirty="0" smtClean="0">
                <a:latin typeface="Times New Roman"/>
                <a:ea typeface="微软雅黑"/>
                <a:cs typeface="Courier New"/>
              </a:rPr>
              <a:t>也</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10)</a:t>
            </a:r>
            <a:r>
              <a:rPr lang="zh-CN" altLang="en-US" sz="2800" kern="100" dirty="0">
                <a:latin typeface="Times New Roman"/>
                <a:ea typeface="微软雅黑"/>
                <a:cs typeface="Courier New"/>
              </a:rPr>
              <a:t>覆杯水于坳堂</a:t>
            </a:r>
            <a:r>
              <a:rPr lang="zh-CN" altLang="en-US" sz="2800" kern="100" dirty="0" smtClean="0">
                <a:latin typeface="Times New Roman"/>
                <a:ea typeface="微软雅黑"/>
                <a:cs typeface="Courier New"/>
              </a:rPr>
              <a:t>之上</a:t>
            </a:r>
            <a:endParaRPr lang="en-US" altLang="zh-CN" sz="2800" kern="100" dirty="0" smtClean="0">
              <a:latin typeface="Times New Roman"/>
              <a:ea typeface="微软雅黑"/>
              <a:cs typeface="Courier New"/>
            </a:endParaRPr>
          </a:p>
          <a:p>
            <a:pPr algn="just">
              <a:lnSpc>
                <a:spcPct val="150000"/>
              </a:lnSpc>
              <a:spcAft>
                <a:spcPts val="0"/>
              </a:spcAft>
            </a:pPr>
            <a:r>
              <a:rPr lang="en-US" altLang="zh-CN" sz="2800" kern="100" dirty="0" smtClean="0">
                <a:latin typeface="Times New Roman"/>
                <a:ea typeface="微软雅黑"/>
                <a:cs typeface="Courier New"/>
              </a:rPr>
              <a:t>(</a:t>
            </a:r>
            <a:r>
              <a:rPr lang="en-US" altLang="zh-CN" sz="2800" kern="100" dirty="0">
                <a:latin typeface="Times New Roman"/>
                <a:ea typeface="微软雅黑"/>
                <a:cs typeface="Courier New"/>
              </a:rPr>
              <a:t>11)</a:t>
            </a:r>
            <a:r>
              <a:rPr lang="zh-CN" altLang="en-US" sz="2800" kern="100" dirty="0">
                <a:latin typeface="Times New Roman"/>
                <a:ea typeface="微软雅黑"/>
                <a:cs typeface="Courier New"/>
              </a:rPr>
              <a:t>其正色邪？其远而无所至极邪</a:t>
            </a:r>
          </a:p>
          <a:p>
            <a:pPr algn="just">
              <a:lnSpc>
                <a:spcPct val="150000"/>
              </a:lnSpc>
              <a:spcAft>
                <a:spcPts val="0"/>
              </a:spcAft>
            </a:pPr>
            <a:r>
              <a:rPr lang="en-US" altLang="zh-CN" sz="2800" kern="100" dirty="0">
                <a:latin typeface="Times New Roman"/>
                <a:ea typeface="微软雅黑"/>
                <a:cs typeface="Courier New"/>
              </a:rPr>
              <a:t>(12)</a:t>
            </a:r>
            <a:r>
              <a:rPr lang="zh-CN" altLang="en-US" sz="2800" kern="100" dirty="0">
                <a:latin typeface="Times New Roman"/>
                <a:ea typeface="微软雅黑"/>
                <a:cs typeface="Courier New"/>
              </a:rPr>
              <a:t>奚以之九万里而南</a:t>
            </a:r>
            <a:r>
              <a:rPr lang="zh-CN" altLang="en-US" sz="2800" kern="100" dirty="0" smtClean="0">
                <a:latin typeface="Times New Roman"/>
                <a:ea typeface="微软雅黑"/>
                <a:cs typeface="Courier New"/>
              </a:rPr>
              <a:t>为</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13)</a:t>
            </a:r>
            <a:r>
              <a:rPr lang="zh-CN" altLang="en-US" sz="2800" kern="100" dirty="0">
                <a:latin typeface="Times New Roman"/>
                <a:ea typeface="微软雅黑"/>
                <a:cs typeface="Courier New"/>
              </a:rPr>
              <a:t>彼且恶乎待哉</a:t>
            </a:r>
          </a:p>
        </p:txBody>
      </p:sp>
    </p:spTree>
    <p:extLst>
      <p:ext uri="{BB962C8B-B14F-4D97-AF65-F5344CB8AC3E}">
        <p14:creationId xmlns:p14="http://schemas.microsoft.com/office/powerpoint/2010/main" val="3370563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104" y="384885"/>
            <a:ext cx="11804355" cy="4535857"/>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smtClean="0">
                <a:latin typeface="Times New Roman"/>
                <a:ea typeface="微软雅黑" pitchFamily="34" charset="-122"/>
                <a:cs typeface="Times New Roman"/>
              </a:rPr>
              <a:t> </a:t>
            </a:r>
            <a:r>
              <a:rPr lang="en-US" altLang="zh-CN" sz="2800" kern="100" dirty="0">
                <a:latin typeface="Times New Roman"/>
                <a:ea typeface="微软雅黑" pitchFamily="34" charset="-122"/>
                <a:cs typeface="Times New Roman"/>
              </a:rPr>
              <a:t>(1)</a:t>
            </a:r>
            <a:r>
              <a:rPr lang="zh-CN" altLang="en-US" sz="2800" kern="100" dirty="0">
                <a:latin typeface="Times New Roman"/>
                <a:ea typeface="微软雅黑" pitchFamily="34" charset="-122"/>
                <a:cs typeface="Times New Roman"/>
              </a:rPr>
              <a:t>～</a:t>
            </a:r>
            <a:r>
              <a:rPr lang="en-US" altLang="zh-CN" sz="2800" kern="100" dirty="0">
                <a:latin typeface="Times New Roman"/>
                <a:ea typeface="微软雅黑" pitchFamily="34" charset="-122"/>
                <a:cs typeface="Times New Roman"/>
              </a:rPr>
              <a:t>(4)</a:t>
            </a:r>
            <a:r>
              <a:rPr lang="zh-CN" altLang="en-US" sz="2800" kern="100" dirty="0">
                <a:latin typeface="Times New Roman"/>
                <a:ea typeface="微软雅黑" pitchFamily="34" charset="-122"/>
                <a:cs typeface="Times New Roman"/>
              </a:rPr>
              <a:t>判断句：</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者</a:t>
            </a:r>
            <a:r>
              <a:rPr lang="en-US" altLang="zh-CN"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也</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或</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也</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表判断　</a:t>
            </a:r>
            <a:r>
              <a:rPr lang="en-US" altLang="zh-CN" sz="2800" kern="100" dirty="0">
                <a:latin typeface="Times New Roman"/>
                <a:ea typeface="微软雅黑" pitchFamily="34" charset="-122"/>
                <a:cs typeface="Times New Roman"/>
              </a:rPr>
              <a:t>(5)</a:t>
            </a:r>
            <a:r>
              <a:rPr lang="zh-CN" altLang="en-US" sz="2800" kern="100" dirty="0">
                <a:latin typeface="Times New Roman"/>
                <a:ea typeface="微软雅黑" pitchFamily="34" charset="-122"/>
                <a:cs typeface="Times New Roman"/>
              </a:rPr>
              <a:t>～</a:t>
            </a:r>
            <a:r>
              <a:rPr lang="en-US" altLang="zh-CN" sz="2800" kern="100" dirty="0">
                <a:latin typeface="Times New Roman"/>
                <a:ea typeface="微软雅黑" pitchFamily="34" charset="-122"/>
                <a:cs typeface="Times New Roman"/>
              </a:rPr>
              <a:t>(9)</a:t>
            </a:r>
            <a:r>
              <a:rPr lang="zh-CN" altLang="en-US" sz="2800" kern="100" dirty="0">
                <a:latin typeface="Times New Roman"/>
                <a:ea typeface="微软雅黑" pitchFamily="34" charset="-122"/>
                <a:cs typeface="Times New Roman"/>
              </a:rPr>
              <a:t>宾语前置：</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之夭阏</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即</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夭阏之</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奚适</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即</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适奚</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奚以</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即</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以奚</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何知</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即</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知何</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自视</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即</a:t>
            </a:r>
            <a:r>
              <a:rPr lang="zh-CN" altLang="en-US" sz="2800" kern="100" dirty="0" smtClean="0">
                <a:latin typeface="宋体" pitchFamily="2" charset="-122"/>
                <a:ea typeface="宋体" pitchFamily="2" charset="-122"/>
                <a:cs typeface="Times New Roman"/>
              </a:rPr>
              <a:t>“</a:t>
            </a:r>
            <a:r>
              <a:rPr lang="zh-CN" altLang="en-US" sz="2800" kern="100" dirty="0" smtClean="0">
                <a:latin typeface="Times New Roman"/>
                <a:ea typeface="微软雅黑" pitchFamily="34" charset="-122"/>
                <a:cs typeface="Times New Roman"/>
              </a:rPr>
              <a:t>视自</a:t>
            </a:r>
            <a:r>
              <a:rPr lang="zh-CN" altLang="en-US" sz="2800" kern="100" dirty="0" smtClean="0">
                <a:latin typeface="宋体" pitchFamily="2" charset="-122"/>
                <a:ea typeface="宋体" pitchFamily="2" charset="-122"/>
                <a:cs typeface="Times New Roman"/>
              </a:rPr>
              <a:t>”</a:t>
            </a:r>
            <a:r>
              <a:rPr lang="en-US" altLang="zh-CN" sz="2800" kern="100" dirty="0" smtClean="0">
                <a:latin typeface="Times New Roman"/>
                <a:ea typeface="微软雅黑" pitchFamily="34" charset="-122"/>
                <a:cs typeface="Times New Roman"/>
              </a:rPr>
              <a:t>(</a:t>
            </a:r>
            <a:r>
              <a:rPr lang="en-US" altLang="zh-CN" sz="2800" kern="100" dirty="0">
                <a:latin typeface="Times New Roman"/>
                <a:ea typeface="微软雅黑" pitchFamily="34" charset="-122"/>
                <a:cs typeface="Times New Roman"/>
              </a:rPr>
              <a:t>10)</a:t>
            </a:r>
            <a:r>
              <a:rPr lang="zh-CN" altLang="en-US" sz="2800" kern="100" dirty="0">
                <a:latin typeface="Times New Roman"/>
                <a:ea typeface="微软雅黑" pitchFamily="34" charset="-122"/>
                <a:cs typeface="Times New Roman"/>
              </a:rPr>
              <a:t>介词结构后置：</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覆杯水于坳堂”即</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于坳堂覆杯水</a:t>
            </a:r>
            <a:r>
              <a:rPr lang="zh-CN" altLang="en-US" sz="2800" kern="100" dirty="0" smtClean="0">
                <a:latin typeface="宋体" pitchFamily="2" charset="-122"/>
                <a:ea typeface="宋体" pitchFamily="2" charset="-122"/>
                <a:cs typeface="Times New Roman"/>
              </a:rPr>
              <a:t>”</a:t>
            </a:r>
            <a:r>
              <a:rPr lang="en-US" altLang="zh-CN" sz="2800" kern="100" dirty="0" smtClean="0">
                <a:latin typeface="Times New Roman"/>
                <a:ea typeface="微软雅黑" pitchFamily="34" charset="-122"/>
                <a:cs typeface="Times New Roman"/>
              </a:rPr>
              <a:t>(</a:t>
            </a:r>
            <a:r>
              <a:rPr lang="en-US" altLang="zh-CN" sz="2800" kern="100" dirty="0">
                <a:latin typeface="Times New Roman"/>
                <a:ea typeface="微软雅黑" pitchFamily="34" charset="-122"/>
                <a:cs typeface="Times New Roman"/>
              </a:rPr>
              <a:t>11)</a:t>
            </a:r>
            <a:r>
              <a:rPr lang="zh-CN" altLang="en-US" sz="2800" kern="100" dirty="0">
                <a:latin typeface="Times New Roman"/>
                <a:ea typeface="微软雅黑" pitchFamily="34" charset="-122"/>
                <a:cs typeface="Times New Roman"/>
              </a:rPr>
              <a:t>～</a:t>
            </a:r>
            <a:r>
              <a:rPr lang="en-US" altLang="zh-CN" sz="2800" kern="100" dirty="0">
                <a:latin typeface="Times New Roman"/>
                <a:ea typeface="微软雅黑" pitchFamily="34" charset="-122"/>
                <a:cs typeface="Times New Roman"/>
              </a:rPr>
              <a:t>(13)</a:t>
            </a:r>
            <a:r>
              <a:rPr lang="zh-CN" altLang="en-US" sz="2800" kern="100" dirty="0">
                <a:latin typeface="Times New Roman"/>
                <a:ea typeface="微软雅黑" pitchFamily="34" charset="-122"/>
                <a:cs typeface="Times New Roman"/>
              </a:rPr>
              <a:t>固定句式：</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其</a:t>
            </a:r>
            <a:r>
              <a:rPr lang="en-US" altLang="zh-CN"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其</a:t>
            </a:r>
            <a:r>
              <a:rPr lang="en-US" altLang="zh-CN"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用于选择句中，</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是</a:t>
            </a:r>
            <a:r>
              <a:rPr lang="en-US" altLang="zh-CN"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还是</a:t>
            </a:r>
            <a:r>
              <a:rPr lang="en-US" altLang="zh-CN"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奚以</a:t>
            </a:r>
            <a:r>
              <a:rPr lang="en-US" altLang="zh-CN"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为</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表反问，</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哪里用得着</a:t>
            </a:r>
            <a:r>
              <a:rPr lang="en-US" altLang="zh-CN"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呢</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恶乎</a:t>
            </a:r>
            <a:r>
              <a:rPr lang="en-US" altLang="zh-CN"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哉</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表疑问，</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凭借什么呢</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a:t>
            </a:r>
            <a:r>
              <a:rPr lang="en-US" altLang="zh-CN" sz="2800" kern="100" dirty="0">
                <a:latin typeface="Times New Roman"/>
                <a:ea typeface="微软雅黑" pitchFamily="34" charset="-122"/>
                <a:cs typeface="Times New Roman"/>
              </a:rPr>
              <a:t>(13)</a:t>
            </a:r>
            <a:r>
              <a:rPr lang="zh-CN" altLang="en-US" sz="2800" kern="100" dirty="0">
                <a:latin typeface="Times New Roman"/>
                <a:ea typeface="微软雅黑" pitchFamily="34" charset="-122"/>
                <a:cs typeface="Times New Roman"/>
              </a:rPr>
              <a:t>还是宾语前置句，</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恶乎待</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即</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待恶</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a:t>
            </a:r>
          </a:p>
        </p:txBody>
      </p:sp>
    </p:spTree>
    <p:extLst>
      <p:ext uri="{BB962C8B-B14F-4D97-AF65-F5344CB8AC3E}">
        <p14:creationId xmlns:p14="http://schemas.microsoft.com/office/powerpoint/2010/main" val="652772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950" y="833145"/>
            <a:ext cx="11571762" cy="2677656"/>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cs typeface="Courier New"/>
              </a:rPr>
              <a:t>4</a:t>
            </a:r>
            <a:r>
              <a:rPr lang="zh-CN" altLang="en-US" sz="2800" kern="100" dirty="0">
                <a:latin typeface="Times New Roman"/>
                <a:ea typeface="微软雅黑"/>
                <a:cs typeface="Courier New"/>
              </a:rPr>
              <a:t>．翻译句子</a:t>
            </a:r>
          </a:p>
          <a:p>
            <a:pPr algn="just">
              <a:lnSpc>
                <a:spcPct val="200000"/>
              </a:lnSpc>
              <a:spcAft>
                <a:spcPts val="0"/>
              </a:spcAft>
            </a:pPr>
            <a:r>
              <a:rPr lang="en-US" altLang="zh-CN" sz="2800" kern="100" dirty="0">
                <a:latin typeface="Times New Roman"/>
                <a:ea typeface="微软雅黑"/>
                <a:cs typeface="Courier New"/>
              </a:rPr>
              <a:t>(1)</a:t>
            </a:r>
            <a:r>
              <a:rPr lang="zh-CN" altLang="en-US" sz="2800" kern="100" dirty="0">
                <a:latin typeface="Times New Roman"/>
                <a:ea typeface="微软雅黑"/>
                <a:cs typeface="Courier New"/>
              </a:rPr>
              <a:t>且夫水之积也不厚，则其负大舟也无力。</a:t>
            </a:r>
          </a:p>
          <a:p>
            <a:pPr algn="just">
              <a:lnSpc>
                <a:spcPct val="200000"/>
              </a:lnSpc>
              <a:spcAft>
                <a:spcPts val="0"/>
              </a:spcAft>
            </a:pPr>
            <a:r>
              <a:rPr lang="zh-CN" altLang="en-US" sz="2800" kern="100" dirty="0">
                <a:latin typeface="Times New Roman"/>
                <a:ea typeface="微软雅黑"/>
                <a:cs typeface="Courier New"/>
              </a:rPr>
              <a:t>译文</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p:txBody>
      </p:sp>
      <p:sp>
        <p:nvSpPr>
          <p:cNvPr id="4" name="矩形 3"/>
          <p:cNvSpPr/>
          <p:nvPr/>
        </p:nvSpPr>
        <p:spPr>
          <a:xfrm>
            <a:off x="330200" y="2420035"/>
            <a:ext cx="10922000" cy="824136"/>
          </a:xfrm>
          <a:prstGeom prst="rect">
            <a:avLst/>
          </a:prstGeom>
        </p:spPr>
        <p:txBody>
          <a:bodyPr wrap="square">
            <a:spAutoFit/>
          </a:bodyPr>
          <a:lstStyle/>
          <a:p>
            <a:pPr>
              <a:lnSpc>
                <a:spcPct val="20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风</a:t>
            </a:r>
            <a:r>
              <a:rPr lang="zh-CN" altLang="en-US" sz="2800" kern="100" dirty="0">
                <a:solidFill>
                  <a:schemeClr val="accent6">
                    <a:lumMod val="75000"/>
                  </a:schemeClr>
                </a:solidFill>
                <a:latin typeface="微软雅黑" pitchFamily="34" charset="-122"/>
                <a:ea typeface="微软雅黑" pitchFamily="34" charset="-122"/>
                <a:cs typeface="Courier New"/>
              </a:rPr>
              <a:t>聚积得不大，那么它负载巨大的翅膀就会升力不足。</a:t>
            </a:r>
          </a:p>
        </p:txBody>
      </p:sp>
      <p:sp>
        <p:nvSpPr>
          <p:cNvPr id="5" name="TextBox 4"/>
          <p:cNvSpPr txBox="1"/>
          <p:nvPr/>
        </p:nvSpPr>
        <p:spPr>
          <a:xfrm>
            <a:off x="225250" y="3512845"/>
            <a:ext cx="11571762" cy="1685654"/>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cs typeface="Courier New"/>
              </a:rPr>
              <a:t>(2)</a:t>
            </a:r>
            <a:r>
              <a:rPr lang="zh-CN" altLang="en-US" sz="2800" kern="100" dirty="0">
                <a:latin typeface="Times New Roman"/>
                <a:ea typeface="微软雅黑"/>
                <a:cs typeface="Courier New"/>
              </a:rPr>
              <a:t>小知不及大知，小年不及大年。</a:t>
            </a:r>
          </a:p>
          <a:p>
            <a:pPr algn="just">
              <a:lnSpc>
                <a:spcPct val="200000"/>
              </a:lnSpc>
              <a:spcAft>
                <a:spcPts val="0"/>
              </a:spcAft>
            </a:pPr>
            <a:r>
              <a:rPr lang="zh-CN" altLang="en-US" sz="2800" kern="100" dirty="0">
                <a:latin typeface="Times New Roman"/>
                <a:ea typeface="微软雅黑"/>
                <a:cs typeface="Courier New"/>
              </a:rPr>
              <a:t>译文</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p:txBody>
      </p:sp>
      <p:sp>
        <p:nvSpPr>
          <p:cNvPr id="6" name="矩形 5"/>
          <p:cNvSpPr/>
          <p:nvPr/>
        </p:nvSpPr>
        <p:spPr>
          <a:xfrm>
            <a:off x="241300" y="4312335"/>
            <a:ext cx="10922000" cy="824136"/>
          </a:xfrm>
          <a:prstGeom prst="rect">
            <a:avLst/>
          </a:prstGeom>
        </p:spPr>
        <p:txBody>
          <a:bodyPr wrap="square">
            <a:spAutoFit/>
          </a:bodyPr>
          <a:lstStyle/>
          <a:p>
            <a:pPr>
              <a:lnSpc>
                <a:spcPct val="200000"/>
              </a:lnSpc>
            </a:pPr>
            <a:r>
              <a:rPr lang="zh-CN" altLang="en-US" sz="2800" kern="100" smtClean="0">
                <a:solidFill>
                  <a:schemeClr val="accent6">
                    <a:lumMod val="75000"/>
                  </a:schemeClr>
                </a:solidFill>
                <a:latin typeface="微软雅黑" pitchFamily="34" charset="-122"/>
                <a:ea typeface="微软雅黑" pitchFamily="34" charset="-122"/>
                <a:cs typeface="Courier New"/>
              </a:rPr>
              <a:t>            智慧</a:t>
            </a:r>
            <a:r>
              <a:rPr lang="zh-CN" altLang="en-US" sz="2800" kern="100" dirty="0">
                <a:solidFill>
                  <a:schemeClr val="accent6">
                    <a:lumMod val="75000"/>
                  </a:schemeClr>
                </a:solidFill>
                <a:latin typeface="微软雅黑" pitchFamily="34" charset="-122"/>
                <a:ea typeface="微软雅黑" pitchFamily="34" charset="-122"/>
                <a:cs typeface="Courier New"/>
              </a:rPr>
              <a:t>小的比不上智慧大的，年寿短的比不上年寿长的。</a:t>
            </a:r>
          </a:p>
        </p:txBody>
      </p:sp>
    </p:spTree>
    <p:extLst>
      <p:ext uri="{BB962C8B-B14F-4D97-AF65-F5344CB8AC3E}">
        <p14:creationId xmlns:p14="http://schemas.microsoft.com/office/powerpoint/2010/main" val="3436023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950" y="312445"/>
            <a:ext cx="11571762" cy="5262979"/>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微软雅黑"/>
                <a:cs typeface="Courier New"/>
              </a:rPr>
              <a:t>(3)</a:t>
            </a:r>
            <a:r>
              <a:rPr lang="zh-CN" altLang="en-US" sz="2800" kern="100" dirty="0">
                <a:latin typeface="Times New Roman"/>
                <a:ea typeface="微软雅黑"/>
                <a:cs typeface="Courier New"/>
              </a:rPr>
              <a:t>且举世誉之而不加劝，举世非之而不加沮，定乎内外之分，辩乎荣辱之境，斯已矣。</a:t>
            </a:r>
          </a:p>
          <a:p>
            <a:pPr algn="just">
              <a:lnSpc>
                <a:spcPct val="150000"/>
              </a:lnSpc>
              <a:spcAft>
                <a:spcPts val="0"/>
              </a:spcAft>
            </a:pPr>
            <a:r>
              <a:rPr lang="zh-CN" altLang="en-US" sz="2800" kern="100" dirty="0">
                <a:latin typeface="Times New Roman"/>
                <a:ea typeface="微软雅黑"/>
                <a:cs typeface="Courier New"/>
              </a:rPr>
              <a:t>译文</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en-US" altLang="zh-CN" sz="2800" kern="100" dirty="0" smtClean="0">
                <a:latin typeface="Times New Roman"/>
                <a:ea typeface="微软雅黑"/>
                <a:cs typeface="Courier New"/>
              </a:rPr>
              <a:t>(</a:t>
            </a:r>
            <a:r>
              <a:rPr lang="en-US" altLang="zh-CN" sz="2800" kern="100" dirty="0">
                <a:latin typeface="Times New Roman"/>
                <a:ea typeface="微软雅黑"/>
                <a:cs typeface="Courier New"/>
              </a:rPr>
              <a:t>4)</a:t>
            </a:r>
            <a:r>
              <a:rPr lang="zh-CN" altLang="en-US" sz="2800" kern="100" dirty="0">
                <a:latin typeface="Times New Roman"/>
                <a:ea typeface="微软雅黑"/>
                <a:cs typeface="Courier New"/>
              </a:rPr>
              <a:t>若夫乘天地之正，而御六气之辩，以游无穷者，彼且恶乎待哉？</a:t>
            </a:r>
          </a:p>
          <a:p>
            <a:pPr algn="just">
              <a:lnSpc>
                <a:spcPct val="150000"/>
              </a:lnSpc>
              <a:spcAft>
                <a:spcPts val="0"/>
              </a:spcAft>
            </a:pPr>
            <a:r>
              <a:rPr lang="zh-CN" altLang="en-US" sz="2800" kern="100" dirty="0">
                <a:latin typeface="Times New Roman"/>
                <a:ea typeface="微软雅黑"/>
                <a:cs typeface="Courier New"/>
              </a:rPr>
              <a:t>译文</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p:txBody>
      </p:sp>
      <p:sp>
        <p:nvSpPr>
          <p:cNvPr id="4" name="矩形 3"/>
          <p:cNvSpPr/>
          <p:nvPr/>
        </p:nvSpPr>
        <p:spPr>
          <a:xfrm>
            <a:off x="279027" y="1505635"/>
            <a:ext cx="11252947" cy="2031325"/>
          </a:xfrm>
          <a:prstGeom prst="rect">
            <a:avLst/>
          </a:prstGeom>
        </p:spPr>
        <p:txBody>
          <a:bodyPr wrap="square">
            <a:spAutoFit/>
          </a:bodyPr>
          <a:lstStyle/>
          <a:p>
            <a:pPr>
              <a:lnSpc>
                <a:spcPct val="15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而且</a:t>
            </a:r>
            <a:r>
              <a:rPr lang="zh-CN" altLang="en-US" sz="2800" kern="100" dirty="0">
                <a:solidFill>
                  <a:schemeClr val="accent6">
                    <a:lumMod val="75000"/>
                  </a:schemeClr>
                </a:solidFill>
                <a:latin typeface="微软雅黑" pitchFamily="34" charset="-122"/>
                <a:ea typeface="微软雅黑" pitchFamily="34" charset="-122"/>
                <a:cs typeface="Courier New"/>
              </a:rPr>
              <a:t>世人都称赞他</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宋荣子</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，他却并不因此而奋勉，整个社会的人都责难他，也不会使他更加沮丧，他能认清自我与外物的分际，辩明荣辱的界限，至此而止。</a:t>
            </a:r>
          </a:p>
        </p:txBody>
      </p:sp>
      <p:sp>
        <p:nvSpPr>
          <p:cNvPr id="6" name="矩形 5"/>
          <p:cNvSpPr/>
          <p:nvPr/>
        </p:nvSpPr>
        <p:spPr>
          <a:xfrm>
            <a:off x="313690" y="4083735"/>
            <a:ext cx="11031220" cy="1384995"/>
          </a:xfrm>
          <a:prstGeom prst="rect">
            <a:avLst/>
          </a:prstGeom>
        </p:spPr>
        <p:txBody>
          <a:bodyPr wrap="square">
            <a:spAutoFit/>
          </a:bodyPr>
          <a:lstStyle/>
          <a:p>
            <a:pPr>
              <a:lnSpc>
                <a:spcPct val="15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至于</a:t>
            </a:r>
            <a:r>
              <a:rPr lang="zh-CN" altLang="en-US" sz="2800" kern="100" dirty="0">
                <a:solidFill>
                  <a:schemeClr val="accent6">
                    <a:lumMod val="75000"/>
                  </a:schemeClr>
                </a:solidFill>
                <a:latin typeface="微软雅黑" pitchFamily="34" charset="-122"/>
                <a:ea typeface="微软雅黑" pitchFamily="34" charset="-122"/>
                <a:cs typeface="Courier New"/>
              </a:rPr>
              <a:t>顺应天地万物的本性，驾驭阴、阳、风、雨、晦、明的变化，来漫游于无穷无尽的宇宙的人，他还依靠什么呀？</a:t>
            </a:r>
          </a:p>
        </p:txBody>
      </p:sp>
    </p:spTree>
    <p:extLst>
      <p:ext uri="{BB962C8B-B14F-4D97-AF65-F5344CB8AC3E}">
        <p14:creationId xmlns:p14="http://schemas.microsoft.com/office/powerpoint/2010/main" val="3760884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404" y="398174"/>
            <a:ext cx="11804355" cy="5586145"/>
          </a:xfrm>
          <a:prstGeom prst="rect">
            <a:avLst/>
          </a:prstGeom>
          <a:noFill/>
        </p:spPr>
        <p:txBody>
          <a:bodyPr wrap="square" rtlCol="0">
            <a:spAutoFit/>
          </a:bodyPr>
          <a:lstStyle/>
          <a:p>
            <a:pPr algn="just">
              <a:lnSpc>
                <a:spcPct val="150000"/>
              </a:lnSpc>
              <a:spcAft>
                <a:spcPts val="0"/>
              </a:spcAft>
            </a:pPr>
            <a:r>
              <a:rPr lang="zh-CN" altLang="en-US" sz="2200" b="1" kern="100" dirty="0">
                <a:solidFill>
                  <a:schemeClr val="bg1">
                    <a:lumMod val="50000"/>
                  </a:schemeClr>
                </a:solidFill>
                <a:latin typeface="Times New Roman"/>
                <a:ea typeface="微软雅黑" pitchFamily="34" charset="-122"/>
                <a:cs typeface="Times New Roman"/>
              </a:rPr>
              <a:t>三、师生探究</a:t>
            </a:r>
            <a:endParaRPr lang="zh-CN" altLang="zh-CN" sz="2200" b="1" kern="100" dirty="0">
              <a:solidFill>
                <a:schemeClr val="bg1">
                  <a:lumMod val="50000"/>
                </a:schemeClr>
              </a:solidFill>
              <a:latin typeface="Times New Roman"/>
              <a:ea typeface="微软雅黑" pitchFamily="34" charset="-122"/>
              <a:cs typeface="Times New Roman"/>
            </a:endParaRPr>
          </a:p>
          <a:p>
            <a:pPr algn="just">
              <a:lnSpc>
                <a:spcPct val="150000"/>
              </a:lnSpc>
              <a:spcAft>
                <a:spcPts val="0"/>
              </a:spcAft>
            </a:pPr>
            <a:r>
              <a:rPr lang="en-US" altLang="zh-CN" sz="2600" kern="100" dirty="0">
                <a:solidFill>
                  <a:schemeClr val="tx1">
                    <a:lumMod val="75000"/>
                    <a:lumOff val="25000"/>
                  </a:schemeClr>
                </a:solidFill>
                <a:latin typeface="Times New Roman"/>
                <a:ea typeface="微软雅黑" pitchFamily="34" charset="-122"/>
                <a:cs typeface="Courier New"/>
              </a:rPr>
              <a:t>1</a:t>
            </a:r>
            <a:r>
              <a:rPr lang="zh-CN" altLang="en-US" sz="2600" kern="100" dirty="0">
                <a:solidFill>
                  <a:schemeClr val="tx1">
                    <a:lumMod val="75000"/>
                    <a:lumOff val="25000"/>
                  </a:schemeClr>
                </a:solidFill>
                <a:latin typeface="Times New Roman"/>
                <a:ea typeface="微软雅黑" pitchFamily="34" charset="-122"/>
                <a:cs typeface="Courier New"/>
              </a:rPr>
              <a:t>．作者是如何塑造大鹏形象的？这一形象有何特点？</a:t>
            </a:r>
          </a:p>
          <a:p>
            <a:pPr algn="just">
              <a:lnSpc>
                <a:spcPct val="150000"/>
              </a:lnSpc>
              <a:spcAft>
                <a:spcPts val="0"/>
              </a:spcAft>
            </a:pPr>
            <a:r>
              <a:rPr lang="zh-CN" altLang="zh-CN" sz="2600" b="1" kern="100" dirty="0" smtClean="0">
                <a:solidFill>
                  <a:srgbClr val="E36C0A"/>
                </a:solidFill>
                <a:latin typeface="Times New Roman"/>
                <a:ea typeface="微软雅黑" pitchFamily="34" charset="-122"/>
              </a:rPr>
              <a:t>答案</a:t>
            </a:r>
            <a:r>
              <a:rPr lang="zh-CN" altLang="zh-CN" sz="2600" kern="100" dirty="0" smtClean="0">
                <a:latin typeface="Times New Roman"/>
                <a:ea typeface="微软雅黑" pitchFamily="34" charset="-122"/>
                <a:cs typeface="Times New Roman"/>
              </a:rPr>
              <a:t>　</a:t>
            </a:r>
            <a:r>
              <a:rPr lang="en-US" altLang="zh-CN" sz="2600" kern="100" dirty="0">
                <a:latin typeface="Times New Roman"/>
                <a:ea typeface="微软雅黑" pitchFamily="34" charset="-122"/>
                <a:cs typeface="Times New Roman"/>
              </a:rPr>
              <a:t>(1)①</a:t>
            </a:r>
            <a:r>
              <a:rPr lang="zh-CN" altLang="en-US" sz="2600" kern="100" dirty="0">
                <a:latin typeface="Times New Roman"/>
                <a:ea typeface="微软雅黑" pitchFamily="34" charset="-122"/>
                <a:cs typeface="Times New Roman"/>
              </a:rPr>
              <a:t>以夸张的手法描写神奇莫测的大鹏。这只鸟，不仅大，它还要腾空而起，还要乘海风做万里之游，给我们展示了一幅雄奇壮丽的画卷。②以</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野马</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尘埃</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以息相吹</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与大鹏的</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海运则将徙</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做对比，说明万物都</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有待</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。③用寓言，写蜩与学鸠对大鹏的嘲笑，并以赶路备粮的比喻手法予以反驳</a:t>
            </a:r>
            <a:r>
              <a:rPr lang="zh-CN" altLang="en-US" sz="2600" kern="100" dirty="0" smtClean="0">
                <a:latin typeface="Times New Roman"/>
                <a:ea typeface="微软雅黑" pitchFamily="34" charset="-122"/>
                <a:cs typeface="Times New Roman"/>
              </a:rPr>
              <a:t>。</a:t>
            </a:r>
            <a:endParaRPr lang="en-US" altLang="zh-CN" sz="2600" kern="100" dirty="0" smtClean="0">
              <a:latin typeface="Times New Roman"/>
              <a:ea typeface="微软雅黑" pitchFamily="34" charset="-122"/>
              <a:cs typeface="Times New Roman"/>
            </a:endParaRPr>
          </a:p>
          <a:p>
            <a:pPr algn="just">
              <a:lnSpc>
                <a:spcPct val="150000"/>
              </a:lnSpc>
              <a:spcAft>
                <a:spcPts val="0"/>
              </a:spcAft>
            </a:pPr>
            <a:r>
              <a:rPr lang="en-US" altLang="zh-CN" sz="2600" kern="100" dirty="0">
                <a:latin typeface="Times New Roman"/>
                <a:ea typeface="微软雅黑" pitchFamily="34" charset="-122"/>
                <a:cs typeface="Times New Roman"/>
              </a:rPr>
              <a:t>(2)</a:t>
            </a:r>
            <a:r>
              <a:rPr lang="zh-CN" altLang="en-US" sz="2600" kern="100" dirty="0">
                <a:latin typeface="Times New Roman"/>
                <a:ea typeface="微软雅黑" pitchFamily="34" charset="-122"/>
                <a:cs typeface="Times New Roman"/>
              </a:rPr>
              <a:t>作者描绘了大鹏搏击风浪的勇气，追求理想的高远境界，表现了它力图摆脱束缚、追求</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无所待</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的绝对自由的崇高志向。这正是作者在文中阐述的主旨所在。由此可见，那雄壮的大鹏形象所体现的正是作者欲飞的理想和无法飞走的悲哀。</a:t>
            </a:r>
          </a:p>
        </p:txBody>
      </p:sp>
    </p:spTree>
    <p:extLst>
      <p:ext uri="{BB962C8B-B14F-4D97-AF65-F5344CB8AC3E}">
        <p14:creationId xmlns:p14="http://schemas.microsoft.com/office/powerpoint/2010/main" val="2207401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105" y="267999"/>
            <a:ext cx="11403596" cy="1384995"/>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2</a:t>
            </a:r>
            <a:r>
              <a:rPr lang="zh-CN" altLang="en-US" sz="2800" kern="100" dirty="0">
                <a:solidFill>
                  <a:schemeClr val="tx1">
                    <a:lumMod val="75000"/>
                    <a:lumOff val="25000"/>
                  </a:schemeClr>
                </a:solidFill>
                <a:latin typeface="Times New Roman"/>
                <a:ea typeface="微软雅黑" pitchFamily="34" charset="-122"/>
                <a:cs typeface="Courier New"/>
              </a:rPr>
              <a:t>．</a:t>
            </a:r>
            <a:r>
              <a:rPr lang="zh-CN" altLang="en-US" sz="28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汤之问棘</a:t>
            </a:r>
            <a:r>
              <a:rPr lang="zh-CN" altLang="en-US" sz="28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一段话对于大鹏的描述与第一段有关内容重复，是否啰唆赘余？</a:t>
            </a:r>
            <a:endParaRPr lang="zh-CN" altLang="zh-CN" sz="2800" kern="100" dirty="0">
              <a:solidFill>
                <a:schemeClr val="tx1">
                  <a:lumMod val="75000"/>
                  <a:lumOff val="25000"/>
                </a:schemeClr>
              </a:solidFill>
              <a:latin typeface="宋体"/>
              <a:ea typeface="微软雅黑" pitchFamily="34" charset="-122"/>
              <a:cs typeface="Courier New"/>
            </a:endParaRPr>
          </a:p>
        </p:txBody>
      </p:sp>
      <p:sp>
        <p:nvSpPr>
          <p:cNvPr id="5" name="TextBox 4"/>
          <p:cNvSpPr txBox="1"/>
          <p:nvPr/>
        </p:nvSpPr>
        <p:spPr>
          <a:xfrm>
            <a:off x="173801" y="1561480"/>
            <a:ext cx="11546640" cy="397031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Courier New"/>
              </a:rPr>
              <a:t>不啰唆赘余。</a:t>
            </a:r>
          </a:p>
          <a:p>
            <a:pPr algn="just">
              <a:lnSpc>
                <a:spcPct val="150000"/>
              </a:lnSpc>
              <a:spcAft>
                <a:spcPts val="0"/>
              </a:spcAft>
            </a:pPr>
            <a:r>
              <a:rPr lang="en-US" altLang="zh-CN" sz="2800" kern="100" dirty="0">
                <a:latin typeface="Times New Roman"/>
                <a:ea typeface="微软雅黑" pitchFamily="34" charset="-122"/>
                <a:cs typeface="Courier New"/>
              </a:rPr>
              <a:t>(1)</a:t>
            </a:r>
            <a:r>
              <a:rPr lang="zh-CN" altLang="en-US" sz="2800" kern="100" dirty="0">
                <a:latin typeface="Times New Roman"/>
                <a:ea typeface="微软雅黑" pitchFamily="34" charset="-122"/>
                <a:cs typeface="Courier New"/>
              </a:rPr>
              <a:t>第一段中对大鹏的描述出自</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齐谐</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齐谐</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是记载怪异之事的，人们会怀疑它的真实性，故而，作者引</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汤之问棘</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来加以证实。</a:t>
            </a:r>
          </a:p>
          <a:p>
            <a:pPr algn="just">
              <a:lnSpc>
                <a:spcPct val="150000"/>
              </a:lnSpc>
              <a:spcAft>
                <a:spcPts val="0"/>
              </a:spcAft>
            </a:pPr>
            <a:r>
              <a:rPr lang="en-US" altLang="zh-CN" sz="2800" kern="100" dirty="0">
                <a:latin typeface="Times New Roman"/>
                <a:ea typeface="微软雅黑" pitchFamily="34" charset="-122"/>
                <a:cs typeface="Courier New"/>
              </a:rPr>
              <a:t>(2)</a:t>
            </a:r>
            <a:r>
              <a:rPr lang="zh-CN" altLang="en-US" sz="2800" kern="100" dirty="0">
                <a:latin typeface="Times New Roman"/>
                <a:ea typeface="微软雅黑" pitchFamily="34" charset="-122"/>
                <a:cs typeface="Courier New"/>
              </a:rPr>
              <a:t>前后两处描写详略不同，描写也有差异：对于</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鹏之背</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，前者为</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不知其几千里也</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，后者为</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背若泰山</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；对于</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扶摇</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，前者没有描述其形状，后者用</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羊角</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描述其形状，显得更真实可信。</a:t>
            </a:r>
          </a:p>
        </p:txBody>
      </p:sp>
    </p:spTree>
    <p:extLst>
      <p:ext uri="{BB962C8B-B14F-4D97-AF65-F5344CB8AC3E}">
        <p14:creationId xmlns:p14="http://schemas.microsoft.com/office/powerpoint/2010/main" val="724484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768" y="1040780"/>
            <a:ext cx="11662106" cy="2677656"/>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pitchFamily="34" charset="-122"/>
                <a:cs typeface="Courier New"/>
              </a:rPr>
              <a:t>(3)</a:t>
            </a:r>
            <a:r>
              <a:rPr lang="zh-CN" altLang="en-US" sz="2800" kern="100" dirty="0">
                <a:latin typeface="Times New Roman"/>
                <a:ea typeface="微软雅黑" pitchFamily="34" charset="-122"/>
                <a:cs typeface="Courier New"/>
              </a:rPr>
              <a:t>这是庄子的有意之笔，通过重言</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即重复之言</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来加重论说的分量，加深读者对</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小大之辩</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的理解，与开头部分呼应和印证。</a:t>
            </a:r>
          </a:p>
          <a:p>
            <a:pPr algn="just">
              <a:lnSpc>
                <a:spcPct val="200000"/>
              </a:lnSpc>
              <a:spcAft>
                <a:spcPts val="0"/>
              </a:spcAft>
            </a:pPr>
            <a:r>
              <a:rPr lang="zh-CN" altLang="en-US" sz="2800" kern="100" dirty="0">
                <a:latin typeface="Times New Roman"/>
                <a:ea typeface="微软雅黑" pitchFamily="34" charset="-122"/>
                <a:cs typeface="Courier New"/>
              </a:rPr>
              <a:t>所以前后两部分并非简单重复，同中有异，互相补充和印证。</a:t>
            </a:r>
          </a:p>
        </p:txBody>
      </p:sp>
    </p:spTree>
    <p:extLst>
      <p:ext uri="{BB962C8B-B14F-4D97-AF65-F5344CB8AC3E}">
        <p14:creationId xmlns:p14="http://schemas.microsoft.com/office/powerpoint/2010/main" val="4038192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704" y="-87601"/>
            <a:ext cx="11804355" cy="738664"/>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3</a:t>
            </a:r>
            <a:r>
              <a:rPr lang="zh-CN" altLang="en-US" sz="2800" kern="100" dirty="0">
                <a:solidFill>
                  <a:schemeClr val="tx1">
                    <a:lumMod val="75000"/>
                    <a:lumOff val="25000"/>
                  </a:schemeClr>
                </a:solidFill>
                <a:latin typeface="Times New Roman"/>
                <a:ea typeface="微软雅黑" pitchFamily="34" charset="-122"/>
                <a:cs typeface="Courier New"/>
              </a:rPr>
              <a:t>．作者是如何层层深入论证</a:t>
            </a:r>
            <a:r>
              <a:rPr lang="zh-CN" altLang="en-US" sz="28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逍遥游</a:t>
            </a:r>
            <a:r>
              <a:rPr lang="zh-CN" altLang="en-US" sz="28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这种境界的呢？</a:t>
            </a:r>
            <a:endParaRPr lang="zh-CN" altLang="zh-CN" sz="2800" kern="100" dirty="0">
              <a:solidFill>
                <a:schemeClr val="tx1">
                  <a:lumMod val="75000"/>
                  <a:lumOff val="25000"/>
                </a:schemeClr>
              </a:solidFill>
              <a:latin typeface="宋体"/>
              <a:ea typeface="微软雅黑" pitchFamily="34" charset="-122"/>
              <a:cs typeface="Courier New"/>
            </a:endParaRPr>
          </a:p>
        </p:txBody>
      </p:sp>
      <p:sp>
        <p:nvSpPr>
          <p:cNvPr id="5" name="TextBox 4"/>
          <p:cNvSpPr txBox="1"/>
          <p:nvPr/>
        </p:nvSpPr>
        <p:spPr>
          <a:xfrm>
            <a:off x="159358" y="532780"/>
            <a:ext cx="11778727" cy="5953938"/>
          </a:xfrm>
          <a:prstGeom prst="rect">
            <a:avLst/>
          </a:prstGeom>
          <a:noFill/>
        </p:spPr>
        <p:txBody>
          <a:bodyPr wrap="square" rtlCol="0">
            <a:spAutoFit/>
          </a:bodyPr>
          <a:lstStyle/>
          <a:p>
            <a:pPr algn="just">
              <a:lnSpc>
                <a:spcPct val="130000"/>
              </a:lnSpc>
              <a:spcAft>
                <a:spcPts val="0"/>
              </a:spcAft>
            </a:pPr>
            <a:r>
              <a:rPr lang="zh-CN" altLang="zh-CN" sz="2500" b="1" kern="100" dirty="0" smtClean="0">
                <a:solidFill>
                  <a:srgbClr val="E36C0A"/>
                </a:solidFill>
                <a:latin typeface="Times New Roman"/>
                <a:ea typeface="微软雅黑" pitchFamily="34" charset="-122"/>
              </a:rPr>
              <a:t>答案</a:t>
            </a:r>
            <a:r>
              <a:rPr lang="zh-CN" altLang="zh-CN" sz="2500" kern="100" dirty="0" smtClean="0">
                <a:latin typeface="Times New Roman"/>
                <a:ea typeface="微软雅黑" pitchFamily="34" charset="-122"/>
                <a:cs typeface="Times New Roman"/>
              </a:rPr>
              <a:t>　</a:t>
            </a:r>
            <a:r>
              <a:rPr lang="zh-CN" altLang="en-US" sz="2500" kern="100" dirty="0">
                <a:latin typeface="Times New Roman"/>
                <a:ea typeface="微软雅黑" pitchFamily="34" charset="-122"/>
                <a:cs typeface="Courier New"/>
              </a:rPr>
              <a:t>文章先述后议，先破后立，层次清晰，论证有力。</a:t>
            </a:r>
          </a:p>
          <a:p>
            <a:pPr algn="just">
              <a:lnSpc>
                <a:spcPct val="130000"/>
              </a:lnSpc>
              <a:spcAft>
                <a:spcPts val="0"/>
              </a:spcAft>
            </a:pPr>
            <a:r>
              <a:rPr lang="en-US" altLang="zh-CN" sz="2500" kern="100" dirty="0">
                <a:latin typeface="Times New Roman"/>
                <a:ea typeface="微软雅黑" pitchFamily="34" charset="-122"/>
                <a:cs typeface="Courier New"/>
              </a:rPr>
              <a:t>(1)</a:t>
            </a:r>
            <a:r>
              <a:rPr lang="zh-CN" altLang="en-US" sz="2500" kern="100" dirty="0">
                <a:latin typeface="Times New Roman"/>
                <a:ea typeface="微软雅黑" pitchFamily="34" charset="-122"/>
                <a:cs typeface="Courier New"/>
              </a:rPr>
              <a:t>开篇以大鲲巨鹏展开想象，似乎是对鲲鹏大加褒扬，但随即笔锋一转，指出鲲鹏虽</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大</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，看似</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逍遥</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，实际还是</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有所待</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的。</a:t>
            </a:r>
            <a:r>
              <a:rPr lang="en-US" altLang="zh-CN" sz="2500" kern="100" dirty="0">
                <a:latin typeface="Times New Roman"/>
                <a:ea typeface="微软雅黑" pitchFamily="34" charset="-122"/>
                <a:cs typeface="Courier New"/>
              </a:rPr>
              <a:t>(2)</a:t>
            </a:r>
            <a:r>
              <a:rPr lang="zh-CN" altLang="en-US" sz="2500" kern="100" dirty="0">
                <a:latin typeface="Times New Roman"/>
                <a:ea typeface="微软雅黑" pitchFamily="34" charset="-122"/>
                <a:cs typeface="Courier New"/>
              </a:rPr>
              <a:t>接着列举野马、尘埃、蜩与学鸠等</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小</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的形象，以大小对立来阐述物皆有所待的道理。</a:t>
            </a:r>
            <a:r>
              <a:rPr lang="en-US" altLang="zh-CN" sz="2500" kern="100" dirty="0">
                <a:latin typeface="Times New Roman"/>
                <a:ea typeface="微软雅黑" pitchFamily="34" charset="-122"/>
                <a:cs typeface="Courier New"/>
              </a:rPr>
              <a:t>(3)</a:t>
            </a:r>
            <a:r>
              <a:rPr lang="zh-CN" altLang="en-US" sz="2500" kern="100" dirty="0">
                <a:latin typeface="Times New Roman"/>
                <a:ea typeface="微软雅黑" pitchFamily="34" charset="-122"/>
                <a:cs typeface="Courier New"/>
              </a:rPr>
              <a:t>接下来，作者列举了大年与小年对立的例子，进一步阐述了物有所待的观点，所列举的事物无论短命还是长寿，都受到时间、空间的限制。</a:t>
            </a:r>
            <a:r>
              <a:rPr lang="en-US" altLang="zh-CN" sz="2500" kern="100" dirty="0">
                <a:latin typeface="Times New Roman"/>
                <a:ea typeface="微软雅黑" pitchFamily="34" charset="-122"/>
                <a:cs typeface="Courier New"/>
              </a:rPr>
              <a:t>(4)</a:t>
            </a:r>
            <a:r>
              <a:rPr lang="zh-CN" altLang="en-US" sz="2500" kern="100" dirty="0">
                <a:latin typeface="Times New Roman"/>
                <a:ea typeface="微软雅黑" pitchFamily="34" charset="-122"/>
                <a:cs typeface="Courier New"/>
              </a:rPr>
              <a:t>随后作者借商汤和棘的问答，再次言及鲲鹏，以增强自己观点的说服力。</a:t>
            </a:r>
            <a:r>
              <a:rPr lang="en-US" altLang="zh-CN" sz="2500" kern="100" dirty="0">
                <a:latin typeface="Times New Roman"/>
                <a:ea typeface="微软雅黑" pitchFamily="34" charset="-122"/>
                <a:cs typeface="Courier New"/>
              </a:rPr>
              <a:t>(5)</a:t>
            </a:r>
            <a:r>
              <a:rPr lang="zh-CN" altLang="en-US" sz="2500" kern="100" dirty="0">
                <a:latin typeface="Times New Roman"/>
                <a:ea typeface="微软雅黑" pitchFamily="34" charset="-122"/>
                <a:cs typeface="Courier New"/>
              </a:rPr>
              <a:t>最后一段，作者列举宋荣子和列子的例子，指出尽管二人达到了较高的境界，但还是</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有所待</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的。</a:t>
            </a:r>
            <a:r>
              <a:rPr lang="en-US" altLang="zh-CN" sz="2500" kern="100" dirty="0">
                <a:latin typeface="Times New Roman"/>
                <a:ea typeface="微软雅黑" pitchFamily="34" charset="-122"/>
                <a:cs typeface="Courier New"/>
              </a:rPr>
              <a:t>(6)</a:t>
            </a:r>
            <a:r>
              <a:rPr lang="zh-CN" altLang="en-US" sz="2500" kern="100" dirty="0">
                <a:latin typeface="Times New Roman"/>
                <a:ea typeface="微软雅黑" pitchFamily="34" charset="-122"/>
                <a:cs typeface="Courier New"/>
              </a:rPr>
              <a:t>然后水到渠成地得出了自己的观点，只有</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乘天地之正，而御六气之辩，以游无穷者</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，才能做</a:t>
            </a:r>
            <a:r>
              <a:rPr lang="zh-CN" altLang="en-US" sz="2800" kern="100" dirty="0">
                <a:latin typeface="宋体" pitchFamily="2" charset="-122"/>
                <a:ea typeface="宋体" pitchFamily="2" charset="-122"/>
                <a:cs typeface="Times New Roman"/>
              </a:rPr>
              <a:t>到“</a:t>
            </a:r>
            <a:r>
              <a:rPr lang="zh-CN" altLang="en-US" sz="2500" kern="100" dirty="0">
                <a:latin typeface="Times New Roman"/>
                <a:ea typeface="微软雅黑" pitchFamily="34" charset="-122"/>
                <a:cs typeface="Courier New"/>
              </a:rPr>
              <a:t>无所待</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，才能达到“逍遥游</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，而要达到这种境界，就得做到</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无己</a:t>
            </a:r>
            <a:r>
              <a:rPr lang="zh-CN" altLang="en-US" sz="2800" kern="100" dirty="0">
                <a:latin typeface="宋体" pitchFamily="2" charset="-122"/>
                <a:ea typeface="宋体" pitchFamily="2" charset="-122"/>
                <a:cs typeface="Times New Roman"/>
              </a:rPr>
              <a:t>”</a:t>
            </a:r>
            <a:r>
              <a:rPr lang="zh-CN" altLang="en-US" sz="2800" kern="100" dirty="0" smtClean="0">
                <a:latin typeface="宋体" pitchFamily="2" charset="-122"/>
                <a:ea typeface="宋体" pitchFamily="2" charset="-122"/>
                <a:cs typeface="Times New Roman"/>
              </a:rPr>
              <a:t>“</a:t>
            </a:r>
            <a:r>
              <a:rPr lang="zh-CN" altLang="en-US" sz="2500" kern="100" dirty="0" smtClean="0">
                <a:latin typeface="Times New Roman"/>
                <a:ea typeface="微软雅黑" pitchFamily="34" charset="-122"/>
                <a:cs typeface="Courier New"/>
              </a:rPr>
              <a:t>无功</a:t>
            </a:r>
            <a:r>
              <a:rPr lang="zh-CN" altLang="en-US" sz="2800" kern="100" dirty="0" smtClean="0">
                <a:latin typeface="宋体" pitchFamily="2" charset="-122"/>
                <a:ea typeface="宋体" pitchFamily="2" charset="-122"/>
                <a:cs typeface="Times New Roman"/>
              </a:rPr>
              <a:t>”</a:t>
            </a:r>
            <a:r>
              <a:rPr lang="zh-CN" altLang="en-US" sz="2400" kern="100" dirty="0">
                <a:latin typeface="宋体" pitchFamily="2" charset="-122"/>
                <a:ea typeface="宋体" pitchFamily="2" charset="-122"/>
                <a:cs typeface="Times New Roman"/>
              </a:rPr>
              <a:t> “</a:t>
            </a:r>
            <a:r>
              <a:rPr lang="zh-CN" altLang="en-US" sz="2500" kern="100" dirty="0">
                <a:latin typeface="Times New Roman"/>
                <a:ea typeface="微软雅黑" pitchFamily="34" charset="-122"/>
                <a:cs typeface="Courier New"/>
              </a:rPr>
              <a:t>无</a:t>
            </a:r>
            <a:r>
              <a:rPr lang="zh-CN" altLang="en-US" sz="2500" kern="100" dirty="0" smtClean="0">
                <a:latin typeface="Times New Roman"/>
                <a:ea typeface="微软雅黑" pitchFamily="34" charset="-122"/>
                <a:cs typeface="Courier New"/>
              </a:rPr>
              <a:t>名</a:t>
            </a:r>
            <a:r>
              <a:rPr lang="zh-CN" altLang="en-US" sz="2800" kern="100" dirty="0" smtClean="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a:t>
            </a:r>
          </a:p>
        </p:txBody>
      </p:sp>
    </p:spTree>
    <p:extLst>
      <p:ext uri="{BB962C8B-B14F-4D97-AF65-F5344CB8AC3E}">
        <p14:creationId xmlns:p14="http://schemas.microsoft.com/office/powerpoint/2010/main" val="74217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6656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哲思品悟</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3997086" y="699170"/>
            <a:ext cx="4194413" cy="819455"/>
          </a:xfrm>
          <a:prstGeom prst="rect">
            <a:avLst/>
          </a:prstGeom>
        </p:spPr>
        <p:txBody>
          <a:bodyPr wrap="square">
            <a:spAutoFit/>
          </a:bodyPr>
          <a:lstStyle/>
          <a:p>
            <a:pPr algn="ctr">
              <a:lnSpc>
                <a:spcPct val="150000"/>
              </a:lnSpc>
            </a:pPr>
            <a:r>
              <a:rPr lang="zh-CN" altLang="en-US" sz="3500" b="1" kern="100" dirty="0">
                <a:solidFill>
                  <a:srgbClr val="00B050"/>
                </a:solidFill>
                <a:latin typeface="微软雅黑" pitchFamily="34" charset="-122"/>
                <a:ea typeface="微软雅黑" pitchFamily="34" charset="-122"/>
                <a:cs typeface="Times New Roman"/>
              </a:rPr>
              <a:t>真正的自由</a:t>
            </a:r>
            <a:endParaRPr lang="zh-CN" altLang="zh-CN" sz="3500" b="1" kern="100" dirty="0">
              <a:solidFill>
                <a:srgbClr val="00B050"/>
              </a:solidFill>
              <a:latin typeface="微软雅黑" pitchFamily="34" charset="-122"/>
              <a:ea typeface="微软雅黑" pitchFamily="34" charset="-122"/>
              <a:cs typeface="Times New Roman"/>
            </a:endParaRPr>
          </a:p>
        </p:txBody>
      </p:sp>
      <p:sp>
        <p:nvSpPr>
          <p:cNvPr id="5" name="矩形 4"/>
          <p:cNvSpPr/>
          <p:nvPr/>
        </p:nvSpPr>
        <p:spPr>
          <a:xfrm>
            <a:off x="138098" y="1401771"/>
            <a:ext cx="11907332" cy="4955203"/>
          </a:xfrm>
          <a:prstGeom prst="rect">
            <a:avLst/>
          </a:prstGeom>
        </p:spPr>
        <p:txBody>
          <a:bodyPr wrap="square">
            <a:spAutoFit/>
          </a:bodyPr>
          <a:lstStyle/>
          <a:p>
            <a:pPr algn="just">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一</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只鸟侥幸逃出了鸟笼，飞入了一片广阔自由的树林，但快乐并没有持续多久。这天，它躲进低矮的灌木丛里唉声叹气：树林里危机四伏</a:t>
            </a:r>
            <a:r>
              <a:rPr lang="en-US" altLang="zh-CN" sz="2600" kern="100" dirty="0">
                <a:solidFill>
                  <a:schemeClr val="tx1">
                    <a:lumMod val="75000"/>
                    <a:lumOff val="25000"/>
                  </a:schemeClr>
                </a:solidFill>
                <a:latin typeface="黑体" pitchFamily="49" charset="-122"/>
                <a:ea typeface="黑体" pitchFamily="49"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不但夏有狂风暴雨、冬有冰刀霜剑，更可怕的是，常常遭到猛禽的袭击，还有猎人枪口的追击。</a:t>
            </a:r>
          </a:p>
          <a:p>
            <a:pPr algn="just">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另</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一只鸟似乎看出了它的痛苦，站在枝头对它大声说道：</a:t>
            </a:r>
            <a:r>
              <a:rPr lang="zh-CN" altLang="en-US" sz="27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你知道吗？尽管你已身处自由天地，但心还在被一个鸟笼囚禁</a:t>
            </a:r>
            <a:r>
              <a:rPr lang="en-US" altLang="zh-CN"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对于一个怯懦的生命来说，哪怕给它整个世界，也只是给了它一座最大的牢笼！</a:t>
            </a:r>
            <a:r>
              <a:rPr lang="zh-CN" altLang="en-US" sz="2700" dirty="0">
                <a:latin typeface="宋体" pitchFamily="2" charset="-122"/>
                <a:ea typeface="宋体" pitchFamily="2" charset="-122"/>
              </a:rPr>
              <a:t>”</a:t>
            </a:r>
          </a:p>
        </p:txBody>
      </p:sp>
      <p:sp>
        <p:nvSpPr>
          <p:cNvPr id="12" name="TextBox 37"/>
          <p:cNvSpPr txBox="1"/>
          <p:nvPr/>
        </p:nvSpPr>
        <p:spPr>
          <a:xfrm>
            <a:off x="56444" y="76145"/>
            <a:ext cx="8015112"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704" y="77499"/>
            <a:ext cx="11804355" cy="1255728"/>
          </a:xfrm>
          <a:prstGeom prst="rect">
            <a:avLst/>
          </a:prstGeom>
          <a:noFill/>
        </p:spPr>
        <p:txBody>
          <a:bodyPr wrap="square" rtlCol="0">
            <a:spAutoFit/>
          </a:bodyPr>
          <a:lstStyle/>
          <a:p>
            <a:pPr algn="just">
              <a:lnSpc>
                <a:spcPct val="135000"/>
              </a:lnSpc>
              <a:spcAft>
                <a:spcPts val="0"/>
              </a:spcAft>
            </a:pPr>
            <a:r>
              <a:rPr lang="en-US" altLang="zh-CN" sz="2600" kern="100" dirty="0">
                <a:solidFill>
                  <a:schemeClr val="tx1">
                    <a:lumMod val="75000"/>
                    <a:lumOff val="25000"/>
                  </a:schemeClr>
                </a:solidFill>
                <a:latin typeface="Times New Roman"/>
                <a:ea typeface="微软雅黑" pitchFamily="34" charset="-122"/>
                <a:cs typeface="Courier New"/>
              </a:rPr>
              <a:t>4</a:t>
            </a:r>
            <a:r>
              <a:rPr lang="zh-CN" altLang="en-US" sz="2600" kern="100" dirty="0">
                <a:solidFill>
                  <a:schemeClr val="tx1">
                    <a:lumMod val="75000"/>
                    <a:lumOff val="25000"/>
                  </a:schemeClr>
                </a:solidFill>
                <a:latin typeface="Times New Roman"/>
                <a:ea typeface="微软雅黑" pitchFamily="34" charset="-122"/>
                <a:cs typeface="Courier New"/>
              </a:rPr>
              <a:t>．总结</a:t>
            </a:r>
            <a:r>
              <a:rPr lang="zh-CN" altLang="en-US" sz="2800" kern="100" dirty="0">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Times New Roman"/>
                <a:ea typeface="微软雅黑" pitchFamily="34" charset="-122"/>
                <a:cs typeface="Courier New"/>
              </a:rPr>
              <a:t>逍遥游</a:t>
            </a:r>
            <a:r>
              <a:rPr lang="zh-CN" altLang="en-US" sz="2800" kern="100" dirty="0">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Times New Roman"/>
                <a:ea typeface="微软雅黑" pitchFamily="34" charset="-122"/>
                <a:cs typeface="Courier New"/>
              </a:rPr>
              <a:t>的含义，并回答怎样才能达到</a:t>
            </a:r>
            <a:r>
              <a:rPr lang="zh-CN" altLang="en-US" sz="2800" kern="100" dirty="0">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Times New Roman"/>
                <a:ea typeface="微软雅黑" pitchFamily="34" charset="-122"/>
                <a:cs typeface="Courier New"/>
              </a:rPr>
              <a:t>逍遥</a:t>
            </a:r>
            <a:r>
              <a:rPr lang="zh-CN" altLang="en-US" sz="2800" kern="100" dirty="0">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Times New Roman"/>
                <a:ea typeface="微软雅黑" pitchFamily="34" charset="-122"/>
                <a:cs typeface="Courier New"/>
              </a:rPr>
              <a:t>的境界。什么样的人才能达到</a:t>
            </a:r>
            <a:r>
              <a:rPr lang="zh-CN" altLang="en-US" sz="2800" kern="100" dirty="0">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Times New Roman"/>
                <a:ea typeface="微软雅黑" pitchFamily="34" charset="-122"/>
                <a:cs typeface="Courier New"/>
              </a:rPr>
              <a:t>逍遥</a:t>
            </a:r>
            <a:r>
              <a:rPr lang="zh-CN" altLang="en-US" sz="2800" kern="100" dirty="0">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Times New Roman"/>
                <a:ea typeface="微软雅黑" pitchFamily="34" charset="-122"/>
                <a:cs typeface="Courier New"/>
              </a:rPr>
              <a:t>的境界？</a:t>
            </a:r>
          </a:p>
        </p:txBody>
      </p:sp>
      <p:sp>
        <p:nvSpPr>
          <p:cNvPr id="5" name="TextBox 4"/>
          <p:cNvSpPr txBox="1"/>
          <p:nvPr/>
        </p:nvSpPr>
        <p:spPr>
          <a:xfrm>
            <a:off x="159358" y="1307480"/>
            <a:ext cx="11778727" cy="4989636"/>
          </a:xfrm>
          <a:prstGeom prst="rect">
            <a:avLst/>
          </a:prstGeom>
          <a:noFill/>
        </p:spPr>
        <p:txBody>
          <a:bodyPr wrap="square" rtlCol="0">
            <a:spAutoFit/>
          </a:bodyPr>
          <a:lstStyle/>
          <a:p>
            <a:pPr algn="just">
              <a:lnSpc>
                <a:spcPct val="130000"/>
              </a:lnSpc>
              <a:spcAft>
                <a:spcPts val="0"/>
              </a:spcAft>
            </a:pPr>
            <a:r>
              <a:rPr lang="zh-CN" altLang="zh-CN" sz="2600" b="1" kern="100" dirty="0" smtClean="0">
                <a:solidFill>
                  <a:srgbClr val="E36C0A"/>
                </a:solidFill>
                <a:latin typeface="Times New Roman"/>
                <a:ea typeface="微软雅黑" pitchFamily="34" charset="-122"/>
              </a:rPr>
              <a:t>答案</a:t>
            </a:r>
            <a:r>
              <a:rPr lang="zh-CN" altLang="zh-CN" sz="2600" kern="100" dirty="0" smtClean="0">
                <a:latin typeface="Times New Roman"/>
                <a:ea typeface="微软雅黑" pitchFamily="34" charset="-122"/>
                <a:cs typeface="Times New Roman"/>
              </a:rPr>
              <a:t>　</a:t>
            </a:r>
            <a:r>
              <a:rPr lang="en-US" altLang="zh-CN" sz="2600" kern="100" dirty="0">
                <a:latin typeface="Times New Roman"/>
                <a:ea typeface="微软雅黑" pitchFamily="34" charset="-122"/>
                <a:cs typeface="Courier New"/>
              </a:rPr>
              <a:t>(1)</a:t>
            </a:r>
            <a:r>
              <a:rPr lang="en-US" altLang="zh-CN"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逍遥</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是一种闲适自得的心理状态。</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游</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主要有两层含义：①无限的思维空间。摆脱仁义是非的束缚，思想自由遨游，是超脱功利和现实境遇的神游；②自由无碍的心之</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逍遥</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之</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游</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，没有世俗的羁绊，也没有不平的情绪，真正做到无所忌惮，保持淳朴真实的自然心态。</a:t>
            </a:r>
          </a:p>
          <a:p>
            <a:pPr algn="just">
              <a:lnSpc>
                <a:spcPct val="130000"/>
              </a:lnSpc>
              <a:spcAft>
                <a:spcPts val="0"/>
              </a:spcAft>
            </a:pPr>
            <a:r>
              <a:rPr lang="en-US" altLang="zh-CN" sz="2600" kern="100" dirty="0">
                <a:latin typeface="Times New Roman"/>
                <a:ea typeface="微软雅黑" pitchFamily="34" charset="-122"/>
                <a:cs typeface="Courier New"/>
              </a:rPr>
              <a:t>(2)</a:t>
            </a:r>
            <a:r>
              <a:rPr lang="en-US" altLang="zh-CN"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无己、无功、无名</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才能达到</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逍遥</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的境界。</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无己</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是忘掉自我，不受外物束缚，达到恬淡自如的境界。</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无功</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是去掉功名利禄之心，不汲汲追逐外物。</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无名</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就是忘掉荣辱毁誉得失，淡泊名利</a:t>
            </a:r>
            <a:r>
              <a:rPr lang="zh-CN" altLang="en-US" sz="2600" kern="100" dirty="0" smtClean="0">
                <a:latin typeface="Times New Roman"/>
                <a:ea typeface="微软雅黑" pitchFamily="34" charset="-122"/>
                <a:cs typeface="Courier New"/>
              </a:rPr>
              <a:t>。</a:t>
            </a:r>
            <a:endParaRPr lang="en-US" altLang="zh-CN" sz="2600" kern="100" dirty="0" smtClean="0">
              <a:latin typeface="Times New Roman"/>
              <a:ea typeface="微软雅黑" pitchFamily="34" charset="-122"/>
              <a:cs typeface="Courier New"/>
            </a:endParaRPr>
          </a:p>
          <a:p>
            <a:pPr algn="just">
              <a:lnSpc>
                <a:spcPct val="130000"/>
              </a:lnSpc>
              <a:spcAft>
                <a:spcPts val="0"/>
              </a:spcAft>
            </a:pPr>
            <a:r>
              <a:rPr lang="en-US" altLang="zh-CN" sz="2600" kern="100" dirty="0">
                <a:latin typeface="Times New Roman"/>
                <a:ea typeface="微软雅黑" pitchFamily="34" charset="-122"/>
                <a:cs typeface="Courier New"/>
              </a:rPr>
              <a:t>(3)</a:t>
            </a:r>
            <a:r>
              <a:rPr lang="zh-CN" altLang="en-US" sz="2600" kern="100" dirty="0">
                <a:latin typeface="Times New Roman"/>
                <a:ea typeface="微软雅黑" pitchFamily="34" charset="-122"/>
                <a:cs typeface="Courier New"/>
              </a:rPr>
              <a:t>像</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至人、神人、圣人</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那样忘我、无为、无所待的绝对自由，才能达到</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逍遥</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的境界。</a:t>
            </a:r>
          </a:p>
        </p:txBody>
      </p:sp>
      <p:grpSp>
        <p:nvGrpSpPr>
          <p:cNvPr id="4" name="组合 3"/>
          <p:cNvGrpSpPr/>
          <p:nvPr/>
        </p:nvGrpSpPr>
        <p:grpSpPr>
          <a:xfrm rot="5400000">
            <a:off x="11465834" y="5699666"/>
            <a:ext cx="549128" cy="549414"/>
            <a:chOff x="11226607" y="6533712"/>
            <a:chExt cx="360000" cy="360000"/>
          </a:xfrm>
        </p:grpSpPr>
        <p:sp>
          <p:nvSpPr>
            <p:cNvPr id="6" name="椭圆 5">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燕尾形 6">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138954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4" name="TextBox 3"/>
          <p:cNvSpPr txBox="1"/>
          <p:nvPr/>
        </p:nvSpPr>
        <p:spPr>
          <a:xfrm>
            <a:off x="132268" y="618047"/>
            <a:ext cx="11856532" cy="5373779"/>
          </a:xfrm>
          <a:prstGeom prst="rect">
            <a:avLst/>
          </a:prstGeom>
          <a:noFill/>
        </p:spPr>
        <p:txBody>
          <a:bodyPr wrap="square" rtlCol="0">
            <a:spAutoFit/>
          </a:bodyPr>
          <a:lstStyle/>
          <a:p>
            <a:pPr>
              <a:lnSpc>
                <a:spcPct val="120000"/>
              </a:lnSpc>
              <a:spcAft>
                <a:spcPts val="0"/>
              </a:spcAft>
            </a:pPr>
            <a:r>
              <a:rPr lang="zh-CN" altLang="en-US" sz="2200" b="1" dirty="0" smtClean="0">
                <a:solidFill>
                  <a:schemeClr val="bg1">
                    <a:lumMod val="50000"/>
                  </a:schemeClr>
                </a:solidFill>
                <a:latin typeface="微软雅黑" pitchFamily="34" charset="-122"/>
                <a:ea typeface="微软雅黑" pitchFamily="34" charset="-122"/>
              </a:rPr>
              <a:t>一</a:t>
            </a:r>
            <a:r>
              <a:rPr lang="zh-CN" altLang="en-US" sz="2200" b="1" dirty="0">
                <a:solidFill>
                  <a:schemeClr val="bg1">
                    <a:lumMod val="50000"/>
                  </a:schemeClr>
                </a:solidFill>
                <a:latin typeface="微软雅黑" pitchFamily="34" charset="-122"/>
                <a:ea typeface="微软雅黑" pitchFamily="34" charset="-122"/>
              </a:rPr>
              <a:t>、阅读</a:t>
            </a:r>
            <a:r>
              <a:rPr lang="zh-CN" altLang="en-US" sz="2200" b="1" dirty="0" smtClean="0">
                <a:solidFill>
                  <a:schemeClr val="bg1">
                    <a:lumMod val="50000"/>
                  </a:schemeClr>
                </a:solidFill>
                <a:latin typeface="微软雅黑" pitchFamily="34" charset="-122"/>
                <a:ea typeface="微软雅黑" pitchFamily="34" charset="-122"/>
              </a:rPr>
              <a:t>延伸</a:t>
            </a:r>
            <a:endParaRPr lang="en-US" altLang="zh-CN" sz="3000" b="1" kern="100" dirty="0">
              <a:solidFill>
                <a:srgbClr val="00B050"/>
              </a:solidFill>
              <a:latin typeface="Times New Roman"/>
              <a:ea typeface="微软雅黑" pitchFamily="34" charset="-122"/>
              <a:cs typeface="Courier New"/>
            </a:endParaRPr>
          </a:p>
          <a:p>
            <a:pPr algn="ctr">
              <a:lnSpc>
                <a:spcPct val="120000"/>
              </a:lnSpc>
              <a:spcAft>
                <a:spcPts val="0"/>
              </a:spcAft>
            </a:pPr>
            <a:r>
              <a:rPr lang="zh-CN" altLang="en-US" sz="3000" b="1" kern="100" dirty="0">
                <a:solidFill>
                  <a:srgbClr val="00B050"/>
                </a:solidFill>
                <a:latin typeface="Times New Roman"/>
                <a:ea typeface="微软雅黑" pitchFamily="34" charset="-122"/>
                <a:cs typeface="Courier New"/>
              </a:rPr>
              <a:t>庄子：在我们无路可走的时候</a:t>
            </a:r>
            <a:endParaRPr lang="en-US" altLang="zh-CN" sz="3000" b="1" kern="100" dirty="0" smtClean="0">
              <a:solidFill>
                <a:srgbClr val="00B050"/>
              </a:solidFill>
              <a:latin typeface="Times New Roman"/>
              <a:ea typeface="微软雅黑" pitchFamily="34" charset="-122"/>
              <a:cs typeface="Courier New"/>
            </a:endParaRPr>
          </a:p>
          <a:p>
            <a:pPr algn="ctr">
              <a:lnSpc>
                <a:spcPct val="120000"/>
              </a:lnSpc>
              <a:spcAft>
                <a:spcPts val="0"/>
              </a:spcAft>
            </a:pPr>
            <a:r>
              <a:rPr lang="zh-CN" altLang="en-US" sz="2600" kern="100" dirty="0">
                <a:latin typeface="Times New Roman"/>
                <a:ea typeface="微软雅黑" pitchFamily="34" charset="-122"/>
                <a:cs typeface="Courier New"/>
              </a:rPr>
              <a:t>鲍鹏山</a:t>
            </a:r>
          </a:p>
          <a:p>
            <a:pPr algn="just">
              <a:lnSpc>
                <a:spcPct val="120000"/>
              </a:lnSpc>
              <a:spcAft>
                <a:spcPts val="0"/>
              </a:spcAft>
            </a:pPr>
            <a:r>
              <a:rPr lang="zh-CN" altLang="en-US" sz="2400" kern="100" dirty="0" smtClean="0">
                <a:latin typeface="Times New Roman"/>
                <a:ea typeface="微软雅黑" pitchFamily="34" charset="-122"/>
                <a:cs typeface="Courier New"/>
              </a:rPr>
              <a:t>        当</a:t>
            </a:r>
            <a:r>
              <a:rPr lang="zh-CN" altLang="en-US" sz="2400" kern="100" dirty="0">
                <a:latin typeface="Times New Roman"/>
                <a:ea typeface="微软雅黑" pitchFamily="34" charset="-122"/>
                <a:cs typeface="Courier New"/>
              </a:rPr>
              <a:t>一种美，美得让我们无所适从时，我们就会意识到自身的局限。</a:t>
            </a:r>
            <a:r>
              <a:rPr lang="zh-CN" altLang="en-US" sz="2800" kern="100" dirty="0">
                <a:latin typeface="宋体" pitchFamily="2" charset="-122"/>
                <a:ea typeface="宋体" pitchFamily="2" charset="-122"/>
                <a:cs typeface="Times New Roman"/>
              </a:rPr>
              <a:t>“</a:t>
            </a:r>
            <a:r>
              <a:rPr lang="zh-CN" altLang="en-US" sz="2400" kern="100" dirty="0">
                <a:latin typeface="Times New Roman"/>
                <a:ea typeface="微软雅黑" pitchFamily="34" charset="-122"/>
                <a:cs typeface="Courier New"/>
              </a:rPr>
              <a:t>山阴道上，目不暇接</a:t>
            </a:r>
            <a:r>
              <a:rPr lang="zh-CN" altLang="en-US" sz="2800" kern="100" dirty="0">
                <a:latin typeface="宋体" pitchFamily="2" charset="-122"/>
                <a:ea typeface="宋体" pitchFamily="2" charset="-122"/>
                <a:cs typeface="Times New Roman"/>
              </a:rPr>
              <a:t>”</a:t>
            </a:r>
            <a:r>
              <a:rPr lang="zh-CN" altLang="en-US" sz="2400" kern="100" dirty="0">
                <a:latin typeface="Times New Roman"/>
                <a:ea typeface="微软雅黑" pitchFamily="34" charset="-122"/>
                <a:cs typeface="Courier New"/>
              </a:rPr>
              <a:t>之时，我们不就能体验到我们渺小的心智与有限的感官无福消受这天赐的过多福祉吗？读庄子，我们也往往被庄子拨弄得手足无措，有时只好手之舞之，足之蹈之。除此，我们还有什么方式来表达我们内心的感动？这位</a:t>
            </a:r>
            <a:r>
              <a:rPr lang="zh-CN" altLang="en-US" sz="2800" kern="100" dirty="0">
                <a:latin typeface="宋体" pitchFamily="2" charset="-122"/>
                <a:ea typeface="宋体" pitchFamily="2" charset="-122"/>
                <a:cs typeface="Times New Roman"/>
              </a:rPr>
              <a:t>“</a:t>
            </a:r>
            <a:r>
              <a:rPr lang="zh-CN" altLang="en-US" sz="2400" kern="100" dirty="0">
                <a:latin typeface="Times New Roman"/>
                <a:ea typeface="微软雅黑" pitchFamily="34" charset="-122"/>
                <a:cs typeface="Courier New"/>
              </a:rPr>
              <a:t>天仙才子</a:t>
            </a:r>
            <a:r>
              <a:rPr lang="zh-CN" altLang="en-US" sz="2800" kern="100" dirty="0">
                <a:latin typeface="宋体" pitchFamily="2" charset="-122"/>
                <a:ea typeface="宋体" pitchFamily="2" charset="-122"/>
                <a:cs typeface="Times New Roman"/>
              </a:rPr>
              <a:t>”</a:t>
            </a:r>
            <a:r>
              <a:rPr lang="zh-CN" altLang="en-US" sz="2400" kern="100" dirty="0">
                <a:latin typeface="Times New Roman"/>
                <a:ea typeface="微软雅黑" pitchFamily="34" charset="-122"/>
                <a:cs typeface="Courier New"/>
              </a:rPr>
              <a:t>，他幻化无方，意出尘外，鬼话连篇，奇怪迭出。他总在一些地方吓着我们，而等我们惊魂甫定，便会发现：呈现在我们面前的，是朝暾夕月，落崖惊风。我们的视界为之一开，我们的俗情为之一扫。同时，他永远有着我们不懂的地方，山重水复，柳暗花明；永远有着我们不曾涉及的境界，仰之弥高，钻之弥坚</a:t>
            </a:r>
            <a:r>
              <a:rPr lang="zh-CN" altLang="en-US" sz="2400" kern="100" dirty="0" smtClean="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 </a:t>
            </a:r>
            <a:r>
              <a:rPr lang="zh-CN" altLang="en-US" sz="2800" kern="100" dirty="0">
                <a:latin typeface="宋体" pitchFamily="2" charset="-122"/>
                <a:ea typeface="宋体" pitchFamily="2" charset="-122"/>
                <a:cs typeface="Times New Roman"/>
              </a:rPr>
              <a:t>“</a:t>
            </a:r>
            <a:r>
              <a:rPr lang="zh-CN" altLang="en-US" sz="2400" kern="100" dirty="0">
                <a:latin typeface="Times New Roman"/>
                <a:ea typeface="微软雅黑" pitchFamily="34" charset="-122"/>
                <a:cs typeface="Courier New"/>
              </a:rPr>
              <a:t>造化钟神秀</a:t>
            </a:r>
            <a:r>
              <a:rPr lang="zh-CN" altLang="en-US" sz="2800" kern="100" dirty="0">
                <a:latin typeface="宋体" pitchFamily="2" charset="-122"/>
                <a:ea typeface="宋体" pitchFamily="2" charset="-122"/>
                <a:cs typeface="Times New Roman"/>
              </a:rPr>
              <a:t>”</a:t>
            </a:r>
            <a:r>
              <a:rPr lang="zh-CN" altLang="en-US" sz="2400" kern="100" dirty="0">
                <a:latin typeface="Times New Roman"/>
                <a:ea typeface="微软雅黑" pitchFamily="34" charset="-122"/>
                <a:cs typeface="Courier New"/>
              </a:rPr>
              <a:t>，造化把何等样的神秀聚焦</a:t>
            </a:r>
            <a:r>
              <a:rPr lang="zh-CN" altLang="en-US" sz="2400" kern="100" dirty="0" smtClean="0">
                <a:latin typeface="Times New Roman"/>
                <a:ea typeface="微软雅黑" pitchFamily="34" charset="-122"/>
                <a:cs typeface="Courier New"/>
              </a:rPr>
              <a:t>在</a:t>
            </a:r>
            <a:endParaRPr lang="zh-CN" altLang="en-US" sz="2400" kern="100" dirty="0">
              <a:latin typeface="Times New Roman"/>
              <a:ea typeface="微软雅黑" pitchFamily="34" charset="-122"/>
              <a:cs typeface="Courier New"/>
            </a:endParaRPr>
          </a:p>
        </p:txBody>
      </p:sp>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452403"/>
            <a:ext cx="11709322" cy="5133713"/>
          </a:xfrm>
          <a:prstGeom prst="rect">
            <a:avLst/>
          </a:prstGeom>
          <a:noFill/>
        </p:spPr>
        <p:txBody>
          <a:bodyPr wrap="square" rtlCol="0">
            <a:spAutoFit/>
          </a:bodyPr>
          <a:lstStyle/>
          <a:p>
            <a:pPr algn="just">
              <a:lnSpc>
                <a:spcPct val="130000"/>
              </a:lnSpc>
            </a:pPr>
            <a:r>
              <a:rPr lang="zh-CN" altLang="en-US" sz="2800" kern="100" dirty="0" smtClean="0">
                <a:latin typeface="Times New Roman"/>
                <a:ea typeface="微软雅黑" pitchFamily="34" charset="-122"/>
                <a:cs typeface="Courier New"/>
              </a:rPr>
              <a:t>这个</a:t>
            </a:r>
            <a:r>
              <a:rPr lang="zh-CN" altLang="en-US" sz="2800" kern="100" dirty="0" smtClean="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槁项黄馘</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的哲人身上啊！</a:t>
            </a:r>
          </a:p>
          <a:p>
            <a:pPr algn="just">
              <a:lnSpc>
                <a:spcPct val="130000"/>
              </a:lnSpc>
              <a:spcAft>
                <a:spcPts val="0"/>
              </a:spcAft>
            </a:pPr>
            <a:r>
              <a:rPr lang="zh-CN" altLang="en-US" sz="2800" kern="100" dirty="0" smtClean="0">
                <a:latin typeface="Times New Roman"/>
                <a:ea typeface="微软雅黑" pitchFamily="34" charset="-122"/>
                <a:cs typeface="Courier New"/>
              </a:rPr>
              <a:t>        </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庄子钓于濮水。楚王使大夫二人往先焉。曰：</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愿以境内累矣。</a:t>
            </a:r>
            <a:r>
              <a:rPr lang="zh-CN" altLang="en-US" sz="2800" kern="100" dirty="0">
                <a:latin typeface="宋体" pitchFamily="2" charset="-122"/>
                <a:ea typeface="宋体" pitchFamily="2" charset="-122"/>
                <a:cs typeface="Courier New"/>
              </a:rPr>
              <a:t>’”</a:t>
            </a:r>
          </a:p>
          <a:p>
            <a:pPr algn="just">
              <a:lnSpc>
                <a:spcPct val="130000"/>
              </a:lnSpc>
              <a:spcAft>
                <a:spcPts val="0"/>
              </a:spcAft>
            </a:pPr>
            <a:r>
              <a:rPr lang="zh-CN" altLang="en-US" sz="2800" kern="100" dirty="0" smtClean="0">
                <a:latin typeface="Times New Roman"/>
                <a:ea typeface="微软雅黑" pitchFamily="34" charset="-122"/>
                <a:cs typeface="Courier New"/>
              </a:rPr>
              <a:t>          先秦</a:t>
            </a:r>
            <a:r>
              <a:rPr lang="zh-CN" altLang="en-US" sz="2800" kern="100" dirty="0">
                <a:latin typeface="Times New Roman"/>
                <a:ea typeface="微软雅黑" pitchFamily="34" charset="-122"/>
                <a:cs typeface="Courier New"/>
              </a:rPr>
              <a:t>诸子，谁不想做官？</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一朝权在手，便把令来行。</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在其位，谋其政。</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君子之仕，行其义也。</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谁不想通过世俗的权力，来杠杆天下，实现自己的乌托邦之梦？庄子的机会来了，但庄子的心已冷了。这是一个有趣的情景：一边是濮水边心如澄澈秋水、身如不系之舟的庄周先生，一边是身负楚王使命，恭敬不怠、颠沛以之的两大夫。两边谁更能享受生命的真乐趣？这可能是一个永远聚讼不已、不能有统一志趣的话题。对幸福的理解太多样了。我的看法是，庄周们一定能掂出各级官僚们</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威福</a:t>
            </a:r>
            <a:r>
              <a:rPr lang="zh-CN" altLang="en-US" sz="2800" kern="100" dirty="0">
                <a:latin typeface="宋体" pitchFamily="2" charset="-122"/>
                <a:ea typeface="宋体" pitchFamily="2" charset="-122"/>
                <a:cs typeface="Courier New"/>
              </a:rPr>
              <a:t>”</a:t>
            </a:r>
          </a:p>
        </p:txBody>
      </p:sp>
    </p:spTree>
    <p:extLst>
      <p:ext uri="{BB962C8B-B14F-4D97-AF65-F5344CB8AC3E}">
        <p14:creationId xmlns:p14="http://schemas.microsoft.com/office/powerpoint/2010/main" val="74409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467" y="-100483"/>
            <a:ext cx="11944679" cy="6580376"/>
          </a:xfrm>
          <a:prstGeom prst="rect">
            <a:avLst/>
          </a:prstGeom>
          <a:noFill/>
        </p:spPr>
        <p:txBody>
          <a:bodyPr wrap="square" rtlCol="0">
            <a:spAutoFit/>
          </a:bodyPr>
          <a:lstStyle/>
          <a:p>
            <a:pPr algn="just">
              <a:lnSpc>
                <a:spcPct val="150000"/>
              </a:lnSpc>
            </a:pPr>
            <a:r>
              <a:rPr lang="zh-CN" altLang="en-US" sz="2800" kern="100" dirty="0">
                <a:latin typeface="Times New Roman"/>
                <a:ea typeface="微软雅黑" pitchFamily="34" charset="-122"/>
                <a:cs typeface="Courier New"/>
              </a:rPr>
              <a:t>的分量，而大小官僚们永远不可能理解庄周们的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闲福</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对真正人生的意义。这有关对</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自由</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的价值评价。这也是一个似曾相识的情景</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它使我们一下子就想到了距庄子七百多年前渭水边上发生的一幕：八十多岁的姜太公用直钩钓鱼，用意却在钓文王。他成功了。而比姜太公年轻得多的庄子</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他死时也只有六十来岁</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，此时是真心真意地在钓鱼，且可能毫无诗意</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他可能真的需要一条鱼来充实他的辘辘饥肠。庄子此时面临着双重诱惑：他的前面是清波粼粼的濮水以及水中从容不迫的游鱼，他的背后则是楚国的相位</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楚威王要把境内的国事交给他了。大概楚威王也知道庄子的脾气，所以用了一个</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累</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字，只是庄子要不要这种</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累</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？多少人在这种累赘中体味到权力给人的充实感、成就感？这是生命中不能承受之</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重</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a:t>
            </a:r>
          </a:p>
        </p:txBody>
      </p:sp>
    </p:spTree>
    <p:extLst>
      <p:ext uri="{BB962C8B-B14F-4D97-AF65-F5344CB8AC3E}">
        <p14:creationId xmlns:p14="http://schemas.microsoft.com/office/powerpoint/2010/main" val="2025856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467" y="-113183"/>
            <a:ext cx="11944679" cy="6555641"/>
          </a:xfrm>
          <a:prstGeom prst="rect">
            <a:avLst/>
          </a:prstGeom>
          <a:noFill/>
        </p:spPr>
        <p:txBody>
          <a:bodyPr wrap="square" rtlCol="0">
            <a:spAutoFit/>
          </a:bodyPr>
          <a:lstStyle/>
          <a:p>
            <a:pPr algn="just">
              <a:lnSpc>
                <a:spcPct val="150000"/>
              </a:lnSpc>
            </a:pPr>
            <a:r>
              <a:rPr lang="zh-CN" altLang="en-US" sz="2800" kern="100" dirty="0" smtClean="0">
                <a:latin typeface="Times New Roman"/>
                <a:ea typeface="微软雅黑" pitchFamily="34" charset="-122"/>
                <a:cs typeface="Courier New"/>
              </a:rPr>
              <a:t>       </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庄子持竿不顾。</a:t>
            </a:r>
            <a:r>
              <a:rPr lang="zh-CN" altLang="en-US" sz="2800" kern="100" dirty="0">
                <a:latin typeface="宋体" pitchFamily="2" charset="-122"/>
                <a:ea typeface="宋体" pitchFamily="2" charset="-122"/>
                <a:cs typeface="Courier New"/>
              </a:rPr>
              <a:t>”</a:t>
            </a:r>
          </a:p>
          <a:p>
            <a:pPr algn="just">
              <a:lnSpc>
                <a:spcPct val="150000"/>
              </a:lnSpc>
            </a:pPr>
            <a:r>
              <a:rPr lang="zh-CN" altLang="en-US" sz="2800" kern="100" dirty="0" smtClean="0">
                <a:latin typeface="Times New Roman"/>
                <a:ea typeface="微软雅黑" pitchFamily="34" charset="-122"/>
                <a:cs typeface="Courier New"/>
              </a:rPr>
              <a:t>       好一个</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不顾</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濮水的清波吸引了他，他无暇回头看身后的权势。他那么不经意地推掉了在俗人看来千载难逢的发达机遇。他把这看成了无聊的打扰。如果他学许由，他该跳进濮水洗洗他干皱的耳朵了。大约怕惊走了在鱼钩边游荡试探的鱼，他没有这么做。从而也没有让这两位风尘仆仆的大夫太难堪。他只问了两位衣着锦绣的大夫一个似乎毫不相关的问题：楚国水田里的乌龟，它们是愿意到楚王那里，让楚王用精致的竹箱装着它，用丝绸的巾饰覆盖它，珍藏在宗庙里，用死来换取</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留骨而贵</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呢，还是愿意拖着尾巴在泥水里自由自在地活着？二位大夫此时倒很有一点正常人的心智，回答说：</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宁愿拖着尾巴在泥水中活着。</a:t>
            </a:r>
            <a:r>
              <a:rPr lang="zh-CN" altLang="en-US" sz="2800" kern="100" dirty="0">
                <a:latin typeface="宋体" pitchFamily="2" charset="-122"/>
                <a:ea typeface="宋体" pitchFamily="2" charset="-122"/>
                <a:cs typeface="Courier New"/>
              </a:rPr>
              <a:t>”</a:t>
            </a:r>
          </a:p>
        </p:txBody>
      </p:sp>
    </p:spTree>
    <p:extLst>
      <p:ext uri="{BB962C8B-B14F-4D97-AF65-F5344CB8AC3E}">
        <p14:creationId xmlns:p14="http://schemas.microsoft.com/office/powerpoint/2010/main" val="1250808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467" y="267817"/>
            <a:ext cx="11944679" cy="5909310"/>
          </a:xfrm>
          <a:prstGeom prst="rect">
            <a:avLst/>
          </a:prstGeom>
          <a:noFill/>
        </p:spPr>
        <p:txBody>
          <a:bodyPr wrap="square" rtlCol="0">
            <a:spAutoFit/>
          </a:bodyPr>
          <a:lstStyle/>
          <a:p>
            <a:pPr algn="just">
              <a:lnSpc>
                <a:spcPct val="150000"/>
              </a:lnSpc>
            </a:pPr>
            <a:r>
              <a:rPr lang="zh-CN" altLang="en-US" sz="2800" kern="100" dirty="0" smtClean="0">
                <a:latin typeface="Times New Roman"/>
                <a:ea typeface="微软雅黑" pitchFamily="34" charset="-122"/>
                <a:cs typeface="Courier New"/>
              </a:rPr>
              <a:t>        庄子</a:t>
            </a:r>
            <a:r>
              <a:rPr lang="zh-CN" altLang="en-US" sz="2800" kern="100" dirty="0">
                <a:latin typeface="Times New Roman"/>
                <a:ea typeface="微软雅黑" pitchFamily="34" charset="-122"/>
                <a:cs typeface="Courier New"/>
              </a:rPr>
              <a:t>曰：</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往矣，吾将曳尾于涂中</a:t>
            </a:r>
            <a:r>
              <a:rPr lang="zh-CN" altLang="en-US" sz="2800" kern="100" dirty="0" smtClean="0">
                <a:latin typeface="Times New Roman"/>
                <a:ea typeface="微软雅黑" pitchFamily="34" charset="-122"/>
                <a:cs typeface="Courier New"/>
              </a:rPr>
              <a:t>。</a:t>
            </a:r>
            <a:endParaRPr lang="zh-CN" altLang="en-US" sz="2800" kern="100" dirty="0">
              <a:latin typeface="宋体" pitchFamily="2" charset="-122"/>
              <a:ea typeface="宋体" pitchFamily="2" charset="-122"/>
              <a:cs typeface="Courier New"/>
            </a:endParaRPr>
          </a:p>
          <a:p>
            <a:pPr algn="just">
              <a:lnSpc>
                <a:spcPct val="150000"/>
              </a:lnSpc>
            </a:pPr>
            <a:r>
              <a:rPr lang="zh-CN" altLang="en-US" sz="2800" kern="100" dirty="0" smtClean="0">
                <a:latin typeface="Times New Roman"/>
                <a:ea typeface="微软雅黑" pitchFamily="34" charset="-122"/>
                <a:cs typeface="Courier New"/>
              </a:rPr>
              <a:t>        你们</a:t>
            </a:r>
            <a:r>
              <a:rPr lang="zh-CN" altLang="en-US" sz="2800" kern="100" dirty="0">
                <a:latin typeface="Times New Roman"/>
                <a:ea typeface="微软雅黑" pitchFamily="34" charset="-122"/>
                <a:cs typeface="Courier New"/>
              </a:rPr>
              <a:t>走吧！我也是这样选择的。这则记载在</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秋水</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篇中的故事，不知会让多少人暗自惭愧汗颜。这是由超凡绝俗的大智慧中生长出来的清洁的精神，又由这种清洁的精神滋养出拒绝诱惑的惊人内力。当然，我们不能以此悬的，来要求心智不高内力不坚的芸芸众生，但我仍很高兴能看到在中国古代文人中有这样一个拒绝权势媒聘、坚决不合作的例子。是的，在一个文化屈从权势的传统中，庄子是一棵孤独的树，是一棵孤独地在深夜看守心灵月亮的树。当我们大都在黑夜里昧昧昏睡时，月亮为什么没有丢失？就是因为有了这样一两棵在清风夜唳的夜中独自看守月亮的树。</a:t>
            </a:r>
          </a:p>
        </p:txBody>
      </p:sp>
    </p:spTree>
    <p:extLst>
      <p:ext uri="{BB962C8B-B14F-4D97-AF65-F5344CB8AC3E}">
        <p14:creationId xmlns:p14="http://schemas.microsoft.com/office/powerpoint/2010/main" val="726458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467" y="432917"/>
            <a:ext cx="11944679" cy="5262979"/>
          </a:xfrm>
          <a:prstGeom prst="rect">
            <a:avLst/>
          </a:prstGeom>
          <a:noFill/>
        </p:spPr>
        <p:txBody>
          <a:bodyPr wrap="square" rtlCol="0">
            <a:spAutoFit/>
          </a:bodyPr>
          <a:lstStyle/>
          <a:p>
            <a:pPr algn="just">
              <a:lnSpc>
                <a:spcPct val="150000"/>
              </a:lnSpc>
            </a:pPr>
            <a:r>
              <a:rPr lang="zh-CN" altLang="en-US" sz="2800" kern="100" dirty="0" smtClean="0">
                <a:latin typeface="Times New Roman"/>
                <a:ea typeface="微软雅黑" pitchFamily="34" charset="-122"/>
                <a:cs typeface="Courier New"/>
              </a:rPr>
              <a:t>        一</a:t>
            </a:r>
            <a:r>
              <a:rPr lang="zh-CN" altLang="en-US" sz="2800" kern="100" dirty="0">
                <a:latin typeface="Times New Roman"/>
                <a:ea typeface="微软雅黑" pitchFamily="34" charset="-122"/>
                <a:cs typeface="Courier New"/>
              </a:rPr>
              <a:t>轮孤月之下一株孤独的树，这是一种不可企及的妩媚。</a:t>
            </a:r>
          </a:p>
          <a:p>
            <a:pPr algn="just">
              <a:lnSpc>
                <a:spcPct val="150000"/>
              </a:lnSpc>
            </a:pPr>
            <a:r>
              <a:rPr lang="zh-CN" altLang="en-US" sz="2800" kern="100" dirty="0" smtClean="0">
                <a:latin typeface="Times New Roman"/>
                <a:ea typeface="微软雅黑" pitchFamily="34" charset="-122"/>
                <a:cs typeface="Courier New"/>
              </a:rPr>
              <a:t>        一</a:t>
            </a:r>
            <a:r>
              <a:rPr lang="zh-CN" altLang="en-US" sz="2800" kern="100" dirty="0">
                <a:latin typeface="Times New Roman"/>
                <a:ea typeface="微软雅黑" pitchFamily="34" charset="-122"/>
                <a:cs typeface="Courier New"/>
              </a:rPr>
              <a:t>部</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庄子</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，一言以蔽之，就是对人类的怜悯！庄子似因无情而坚强，实则因最多情而最虚弱！庄子是人类最脆弱的心灵，最温柔的心灵，最敏感因而也最易受到伤害的心灵</a:t>
            </a:r>
            <a:r>
              <a:rPr lang="en-US" altLang="zh-CN" sz="2800" kern="100" dirty="0">
                <a:latin typeface="宋体" pitchFamily="2" charset="-122"/>
                <a:ea typeface="宋体" pitchFamily="2" charset="-122"/>
                <a:cs typeface="Courier New"/>
              </a:rPr>
              <a:t>……</a:t>
            </a:r>
          </a:p>
          <a:p>
            <a:pPr algn="just">
              <a:lnSpc>
                <a:spcPct val="150000"/>
              </a:lnSpc>
            </a:pPr>
            <a:r>
              <a:rPr lang="zh-CN" altLang="en-US" sz="2800" kern="100" dirty="0" smtClean="0">
                <a:latin typeface="Times New Roman"/>
                <a:ea typeface="微软雅黑" pitchFamily="34" charset="-122"/>
                <a:cs typeface="Courier New"/>
              </a:rPr>
              <a:t>        胡</a:t>
            </a:r>
            <a:r>
              <a:rPr lang="zh-CN" altLang="en-US" sz="2800" kern="100" dirty="0">
                <a:latin typeface="Times New Roman"/>
                <a:ea typeface="微软雅黑" pitchFamily="34" charset="-122"/>
                <a:cs typeface="Courier New"/>
              </a:rPr>
              <a:t>文英这样说庄子：</a:t>
            </a:r>
          </a:p>
          <a:p>
            <a:pPr algn="just">
              <a:lnSpc>
                <a:spcPct val="150000"/>
              </a:lnSpc>
            </a:pPr>
            <a:r>
              <a:rPr lang="zh-CN" altLang="en-US" sz="2800" kern="100" dirty="0" smtClean="0">
                <a:latin typeface="Times New Roman"/>
                <a:ea typeface="微软雅黑" pitchFamily="34" charset="-122"/>
                <a:cs typeface="Courier New"/>
              </a:rPr>
              <a:t>        庄子</a:t>
            </a:r>
            <a:r>
              <a:rPr lang="zh-CN" altLang="en-US" sz="2800" kern="100" dirty="0">
                <a:latin typeface="Times New Roman"/>
                <a:ea typeface="微软雅黑" pitchFamily="34" charset="-122"/>
                <a:cs typeface="Courier New"/>
              </a:rPr>
              <a:t>眼极冷，心肠极热。眼冷，故是非不管；心肠热，故悲慨万端。虽知无用，而未能忘情，到底是热肠挂住；虽不能忘情，而终不下手，到底是冷眼看穿。</a:t>
            </a:r>
          </a:p>
        </p:txBody>
      </p:sp>
    </p:spTree>
    <p:extLst>
      <p:ext uri="{BB962C8B-B14F-4D97-AF65-F5344CB8AC3E}">
        <p14:creationId xmlns:p14="http://schemas.microsoft.com/office/powerpoint/2010/main" val="3505167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467" y="369417"/>
            <a:ext cx="11944679" cy="5262979"/>
          </a:xfrm>
          <a:prstGeom prst="rect">
            <a:avLst/>
          </a:prstGeom>
          <a:noFill/>
        </p:spPr>
        <p:txBody>
          <a:bodyPr wrap="square" rtlCol="0">
            <a:spAutoFit/>
          </a:bodyPr>
          <a:lstStyle/>
          <a:p>
            <a:pPr algn="just">
              <a:lnSpc>
                <a:spcPct val="150000"/>
              </a:lnSpc>
            </a:pPr>
            <a:r>
              <a:rPr lang="zh-CN" altLang="en-US" sz="2800" kern="100" dirty="0" smtClean="0">
                <a:latin typeface="Times New Roman"/>
                <a:ea typeface="微软雅黑" pitchFamily="34" charset="-122"/>
                <a:cs typeface="Courier New"/>
              </a:rPr>
              <a:t>          这</a:t>
            </a:r>
            <a:r>
              <a:rPr lang="zh-CN" altLang="en-US" sz="2800" kern="100" dirty="0">
                <a:latin typeface="Times New Roman"/>
                <a:ea typeface="微软雅黑" pitchFamily="34" charset="-122"/>
                <a:cs typeface="Courier New"/>
              </a:rPr>
              <a:t>是庄子自己的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哲学困境</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此时的庄子，徘徊两间，在内心的矛盾中作困兽之斗。他自己管不住自己，自己被自己纠缠而无计脱身，自己对自己无所适从无可奈何。他有蛇的冷酷犀利，更有鸽子的温柔宽仁。对人世间的种种荒唐与罪恶，他自知不能用书生的秃笔来与之叫阵，只好冷眼相看，但终于耿耿而不能释怀，于是，随着诸侯们的剑锋残忍到极致，他的笔锋也就荒唐到极致；因着世界黑暗到了极致，他的态度也就偏激到极致。天下污浊，不能用庄重正派的语言与之对话，只好以谬悠之说、荒唐之言、无端崖之辞来与之周旋。他好像在和这个世界比试谁更无赖，谁更无理，谁更无情</a:t>
            </a:r>
            <a:r>
              <a:rPr lang="zh-CN" altLang="en-US" sz="2800" kern="100" dirty="0" smtClean="0">
                <a:latin typeface="Times New Roman"/>
                <a:ea typeface="微软雅黑" pitchFamily="34" charset="-122"/>
                <a:cs typeface="Courier New"/>
              </a:rPr>
              <a:t>，</a:t>
            </a:r>
            <a:endParaRPr lang="zh-CN" altLang="en-US" sz="2800" kern="100" dirty="0">
              <a:latin typeface="Times New Roman"/>
              <a:ea typeface="微软雅黑" pitchFamily="34" charset="-122"/>
              <a:cs typeface="Courier New"/>
            </a:endParaRPr>
          </a:p>
        </p:txBody>
      </p:sp>
    </p:spTree>
    <p:extLst>
      <p:ext uri="{BB962C8B-B14F-4D97-AF65-F5344CB8AC3E}">
        <p14:creationId xmlns:p14="http://schemas.microsoft.com/office/powerpoint/2010/main" val="3019607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467" y="1042517"/>
            <a:ext cx="11944679" cy="3409203"/>
          </a:xfrm>
          <a:prstGeom prst="rect">
            <a:avLst/>
          </a:prstGeom>
          <a:noFill/>
        </p:spPr>
        <p:txBody>
          <a:bodyPr wrap="square" rtlCol="0">
            <a:spAutoFit/>
          </a:bodyPr>
          <a:lstStyle/>
          <a:p>
            <a:pPr algn="just">
              <a:lnSpc>
                <a:spcPct val="200000"/>
              </a:lnSpc>
            </a:pPr>
            <a:r>
              <a:rPr lang="zh-CN" altLang="en-US" sz="2800" kern="100" dirty="0" smtClean="0">
                <a:latin typeface="Times New Roman"/>
                <a:ea typeface="微软雅黑" pitchFamily="34" charset="-122"/>
                <a:cs typeface="Courier New"/>
              </a:rPr>
              <a:t>谁</a:t>
            </a:r>
            <a:r>
              <a:rPr lang="zh-CN" altLang="en-US" sz="2800" kern="100" dirty="0">
                <a:latin typeface="Times New Roman"/>
                <a:ea typeface="微软雅黑" pitchFamily="34" charset="-122"/>
                <a:cs typeface="Courier New"/>
              </a:rPr>
              <a:t>更无聊，谁更无所顾忌，谁更无所关爱。谁更赤条条来去无牵挂，从而谁更能破罐子破摔。谁更无正义无逻辑无方向无心肝</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只是，有谁看不出他满纸荒唐言中的一把辛酸泪呢？对这种充满血泪的怪诞与孤傲，我们怎能不悚然面对，肃然起敬，油然生爱？</a:t>
            </a:r>
          </a:p>
        </p:txBody>
      </p:sp>
    </p:spTree>
    <p:extLst>
      <p:ext uri="{BB962C8B-B14F-4D97-AF65-F5344CB8AC3E}">
        <p14:creationId xmlns:p14="http://schemas.microsoft.com/office/powerpoint/2010/main" val="856076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661" y="29564"/>
            <a:ext cx="11675939" cy="6286336"/>
          </a:xfrm>
          <a:prstGeom prst="rect">
            <a:avLst/>
          </a:prstGeom>
          <a:noFill/>
        </p:spPr>
        <p:txBody>
          <a:bodyPr wrap="square" rtlCol="0">
            <a:spAutoFit/>
          </a:bodyPr>
          <a:lstStyle/>
          <a:p>
            <a:pPr>
              <a:lnSpc>
                <a:spcPct val="175000"/>
              </a:lnSpc>
              <a:spcAft>
                <a:spcPts val="0"/>
              </a:spcAft>
            </a:pPr>
            <a:r>
              <a:rPr lang="zh-CN" altLang="zh-CN" sz="2200" b="1" dirty="0">
                <a:solidFill>
                  <a:schemeClr val="bg1">
                    <a:lumMod val="50000"/>
                  </a:schemeClr>
                </a:solidFill>
                <a:latin typeface="微软雅黑" pitchFamily="34" charset="-122"/>
                <a:ea typeface="微软雅黑" pitchFamily="34" charset="-122"/>
              </a:rPr>
              <a:t>二、写法迁移</a:t>
            </a:r>
          </a:p>
          <a:p>
            <a:pPr algn="just">
              <a:lnSpc>
                <a:spcPct val="175000"/>
              </a:lnSpc>
              <a:spcAft>
                <a:spcPts val="0"/>
              </a:spcAft>
            </a:pPr>
            <a:r>
              <a:rPr lang="en-US" altLang="zh-CN" sz="2600" kern="100" dirty="0" smtClean="0">
                <a:latin typeface="Times New Roman"/>
                <a:ea typeface="微软雅黑" pitchFamily="34" charset="-122"/>
                <a:cs typeface="Times New Roman"/>
              </a:rPr>
              <a:t>         《</a:t>
            </a:r>
            <a:r>
              <a:rPr lang="zh-CN" altLang="en-US" sz="2600" kern="100" dirty="0">
                <a:latin typeface="Times New Roman"/>
                <a:ea typeface="微软雅黑" pitchFamily="34" charset="-122"/>
                <a:cs typeface="Times New Roman"/>
              </a:rPr>
              <a:t>逍遥游</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采用先述后议、叙议结合的写法，在列举了种种有所待的现象和事物之后阐述了什么是逍遥之境，怎样才能达到逍遥之境。思路严谨，感情炽烈。</a:t>
            </a:r>
          </a:p>
          <a:p>
            <a:pPr algn="just">
              <a:lnSpc>
                <a:spcPct val="175000"/>
              </a:lnSpc>
              <a:spcAft>
                <a:spcPts val="0"/>
              </a:spcAft>
            </a:pPr>
            <a:r>
              <a:rPr lang="zh-CN" altLang="en-US" sz="2600" kern="100" dirty="0" smtClean="0">
                <a:latin typeface="Times New Roman"/>
                <a:ea typeface="微软雅黑" pitchFamily="34" charset="-122"/>
                <a:cs typeface="Times New Roman"/>
              </a:rPr>
              <a:t>         </a:t>
            </a:r>
            <a:r>
              <a:rPr lang="zh-CN" altLang="en-US" sz="2800" kern="100" dirty="0">
                <a:latin typeface="宋体" pitchFamily="2" charset="-122"/>
                <a:ea typeface="宋体" pitchFamily="2" charset="-122"/>
                <a:cs typeface="Courier New"/>
              </a:rPr>
              <a:t>“</a:t>
            </a:r>
            <a:r>
              <a:rPr lang="zh-CN" altLang="en-US" sz="2600" kern="100" dirty="0" smtClean="0">
                <a:latin typeface="Times New Roman"/>
                <a:ea typeface="微软雅黑" pitchFamily="34" charset="-122"/>
                <a:cs typeface="Times New Roman"/>
              </a:rPr>
              <a:t>叙议结合</a:t>
            </a:r>
            <a:r>
              <a:rPr lang="zh-CN" altLang="en-US" sz="2800" kern="100" dirty="0">
                <a:latin typeface="宋体" pitchFamily="2" charset="-122"/>
                <a:ea typeface="宋体" pitchFamily="2" charset="-122"/>
                <a:cs typeface="Courier New"/>
              </a:rPr>
              <a:t>”</a:t>
            </a:r>
            <a:r>
              <a:rPr lang="zh-CN" altLang="en-US" sz="2600" kern="100" dirty="0">
                <a:latin typeface="Times New Roman"/>
                <a:ea typeface="微软雅黑" pitchFamily="34" charset="-122"/>
                <a:cs typeface="Times New Roman"/>
              </a:rPr>
              <a:t>是议论文写作中常用的一种写法，主要有以下几种方式。</a:t>
            </a:r>
            <a:r>
              <a:rPr lang="en-US" altLang="zh-CN" sz="2600" kern="100" dirty="0">
                <a:latin typeface="Times New Roman"/>
                <a:ea typeface="微软雅黑" pitchFamily="34" charset="-122"/>
                <a:cs typeface="Times New Roman"/>
              </a:rPr>
              <a:t>(1)</a:t>
            </a:r>
            <a:r>
              <a:rPr lang="zh-CN" altLang="en-US" sz="2600" kern="100" dirty="0">
                <a:latin typeface="Times New Roman"/>
                <a:ea typeface="微软雅黑" pitchFamily="34" charset="-122"/>
                <a:cs typeface="Times New Roman"/>
              </a:rPr>
              <a:t>夹叙夹议。即一边叙述材料一边议论分析。</a:t>
            </a:r>
            <a:r>
              <a:rPr lang="en-US" altLang="zh-CN" sz="2600" kern="100" dirty="0">
                <a:latin typeface="Times New Roman"/>
                <a:ea typeface="微软雅黑" pitchFamily="34" charset="-122"/>
                <a:cs typeface="Times New Roman"/>
              </a:rPr>
              <a:t>(2)</a:t>
            </a:r>
            <a:r>
              <a:rPr lang="zh-CN" altLang="en-US" sz="2600" kern="100" dirty="0">
                <a:latin typeface="Times New Roman"/>
                <a:ea typeface="微软雅黑" pitchFamily="34" charset="-122"/>
                <a:cs typeface="Times New Roman"/>
              </a:rPr>
              <a:t>先议后叙。即在论点后面，用一句或几句带有过渡性质的分析议论，将所选论据引出，并规定后面所引的论据与论点相吻合的那个方面。</a:t>
            </a:r>
            <a:r>
              <a:rPr lang="en-US" altLang="zh-CN" sz="2600" kern="100" dirty="0">
                <a:latin typeface="Times New Roman"/>
                <a:ea typeface="微软雅黑" pitchFamily="34" charset="-122"/>
                <a:cs typeface="Times New Roman"/>
              </a:rPr>
              <a:t>(3)</a:t>
            </a:r>
            <a:r>
              <a:rPr lang="zh-CN" altLang="en-US" sz="2600" kern="100" dirty="0">
                <a:latin typeface="Times New Roman"/>
                <a:ea typeface="微软雅黑" pitchFamily="34" charset="-122"/>
                <a:cs typeface="Times New Roman"/>
              </a:rPr>
              <a:t>先叙后议。即在论据之后进行精当的分析议论，从而揭示出论据蕴含的意义，阐明论据与论点的联系</a:t>
            </a:r>
            <a:r>
              <a:rPr lang="zh-CN" altLang="en-US" sz="2600" kern="100" dirty="0" smtClean="0">
                <a:latin typeface="Times New Roman"/>
                <a:ea typeface="微软雅黑" pitchFamily="34" charset="-122"/>
                <a:cs typeface="Times New Roman"/>
              </a:rPr>
              <a:t>。</a:t>
            </a:r>
            <a:endParaRPr lang="zh-CN" altLang="en-US" sz="26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3015003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4345" y="842971"/>
            <a:ext cx="7156255" cy="4955203"/>
          </a:xfrm>
          <a:prstGeom prst="rect">
            <a:avLst/>
          </a:prstGeom>
        </p:spPr>
        <p:txBody>
          <a:bodyPr wrap="square">
            <a:spAutoFit/>
          </a:bodyPr>
          <a:lstStyle/>
          <a:p>
            <a:pPr algn="just">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灌木丛</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里的鸟低声说：</a:t>
            </a:r>
            <a:r>
              <a:rPr lang="zh-CN" altLang="en-US" sz="27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如果广阔的世界充满了更多的威胁，我宁愿再次回到狭小但安宁的鸟笼</a:t>
            </a:r>
            <a:r>
              <a:rPr lang="en-US" altLang="zh-CN" sz="2700" dirty="0">
                <a:latin typeface="宋体" pitchFamily="2" charset="-122"/>
                <a:ea typeface="宋体" pitchFamily="2" charset="-122"/>
              </a:rPr>
              <a:t>……”</a:t>
            </a:r>
          </a:p>
          <a:p>
            <a:pPr algn="just">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就是</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这样，如果你的内心不足够强大，那么，给你的世界越大，你受到的禁锢就越大，你得到的痛苦就越多。</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1104900"/>
            <a:ext cx="4368101" cy="3886200"/>
          </a:xfrm>
          <a:prstGeom prst="rect">
            <a:avLst/>
          </a:prstGeom>
        </p:spPr>
      </p:pic>
    </p:spTree>
    <p:extLst>
      <p:ext uri="{BB962C8B-B14F-4D97-AF65-F5344CB8AC3E}">
        <p14:creationId xmlns:p14="http://schemas.microsoft.com/office/powerpoint/2010/main" val="355410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101" y="194664"/>
            <a:ext cx="6477000" cy="6324808"/>
          </a:xfrm>
          <a:prstGeom prst="rect">
            <a:avLst/>
          </a:prstGeom>
          <a:noFill/>
        </p:spPr>
        <p:txBody>
          <a:bodyPr wrap="square" rtlCol="0">
            <a:spAutoFit/>
          </a:bodyPr>
          <a:lstStyle/>
          <a:p>
            <a:pPr>
              <a:lnSpc>
                <a:spcPct val="150000"/>
              </a:lnSpc>
              <a:spcAft>
                <a:spcPts val="0"/>
              </a:spcAft>
            </a:pPr>
            <a:r>
              <a:rPr lang="zh-CN" altLang="en-US" sz="2200" b="1" dirty="0" smtClean="0">
                <a:solidFill>
                  <a:schemeClr val="bg1">
                    <a:lumMod val="50000"/>
                  </a:schemeClr>
                </a:solidFill>
                <a:latin typeface="微软雅黑" pitchFamily="34" charset="-122"/>
                <a:ea typeface="微软雅黑" pitchFamily="34" charset="-122"/>
              </a:rPr>
              <a:t>我</a:t>
            </a:r>
            <a:r>
              <a:rPr lang="zh-CN" altLang="en-US" sz="2200" b="1" dirty="0">
                <a:solidFill>
                  <a:schemeClr val="bg1">
                    <a:lumMod val="50000"/>
                  </a:schemeClr>
                </a:solidFill>
                <a:latin typeface="微软雅黑" pitchFamily="34" charset="-122"/>
                <a:ea typeface="微软雅黑" pitchFamily="34" charset="-122"/>
              </a:rPr>
              <a:t>来练笔</a:t>
            </a:r>
            <a:endParaRPr lang="zh-CN" altLang="zh-CN" sz="2200" b="1" dirty="0">
              <a:solidFill>
                <a:schemeClr val="bg1">
                  <a:lumMod val="50000"/>
                </a:schemeClr>
              </a:solidFill>
              <a:latin typeface="微软雅黑" pitchFamily="34" charset="-122"/>
              <a:ea typeface="微软雅黑" pitchFamily="34" charset="-122"/>
            </a:endParaRPr>
          </a:p>
          <a:p>
            <a:pPr algn="just">
              <a:lnSpc>
                <a:spcPct val="150000"/>
              </a:lnSpc>
              <a:spcAft>
                <a:spcPts val="0"/>
              </a:spcAft>
            </a:pPr>
            <a:r>
              <a:rPr lang="zh-CN" altLang="en-US" sz="2800" kern="100" dirty="0" smtClean="0">
                <a:latin typeface="Times New Roman"/>
                <a:ea typeface="微软雅黑" pitchFamily="34" charset="-122"/>
                <a:cs typeface="Times New Roman"/>
              </a:rPr>
              <a:t>         被</a:t>
            </a:r>
            <a:r>
              <a:rPr lang="zh-CN" altLang="en-US" sz="2800" kern="100" dirty="0">
                <a:latin typeface="Times New Roman"/>
                <a:ea typeface="微软雅黑" pitchFamily="34" charset="-122"/>
                <a:cs typeface="Times New Roman"/>
              </a:rPr>
              <a:t>誉为</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Times New Roman"/>
              </a:rPr>
              <a:t>湖南张海迪</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Times New Roman"/>
              </a:rPr>
              <a:t>的李丽自幼患小儿麻痹症，终身与轮椅相伴，但她却创办了</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Times New Roman"/>
              </a:rPr>
              <a:t>李丽家庭教育工作室</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Times New Roman"/>
              </a:rPr>
              <a:t>与</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Times New Roman"/>
              </a:rPr>
              <a:t>丽爱天空</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Times New Roman"/>
              </a:rPr>
              <a:t>公益网站，帮助百名厌学孩子重返校园，为服刑人员找回心灵的归宿。</a:t>
            </a:r>
          </a:p>
          <a:p>
            <a:pPr algn="just">
              <a:lnSpc>
                <a:spcPct val="150000"/>
              </a:lnSpc>
              <a:spcAft>
                <a:spcPts val="0"/>
              </a:spcAft>
            </a:pPr>
            <a:r>
              <a:rPr lang="zh-CN" altLang="en-US" sz="2800" kern="100" dirty="0" smtClean="0">
                <a:latin typeface="Times New Roman"/>
                <a:ea typeface="微软雅黑" pitchFamily="34" charset="-122"/>
                <a:cs typeface="Times New Roman"/>
              </a:rPr>
              <a:t>        请</a:t>
            </a:r>
            <a:r>
              <a:rPr lang="zh-CN" altLang="en-US" sz="2800" kern="100" dirty="0">
                <a:latin typeface="Times New Roman"/>
                <a:ea typeface="微软雅黑" pitchFamily="34" charset="-122"/>
                <a:cs typeface="Times New Roman"/>
              </a:rPr>
              <a:t>结合上面的材料，以</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Times New Roman"/>
              </a:rPr>
              <a:t>乐观</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Times New Roman"/>
              </a:rPr>
              <a:t>为主题，写一段不少于</a:t>
            </a:r>
            <a:r>
              <a:rPr lang="en-US" altLang="zh-CN" sz="2800" kern="100" dirty="0">
                <a:latin typeface="Times New Roman"/>
                <a:ea typeface="微软雅黑" pitchFamily="34" charset="-122"/>
                <a:cs typeface="Times New Roman"/>
              </a:rPr>
              <a:t>200</a:t>
            </a:r>
            <a:r>
              <a:rPr lang="zh-CN" altLang="en-US" sz="2800" kern="100" dirty="0">
                <a:latin typeface="Times New Roman"/>
                <a:ea typeface="微软雅黑" pitchFamily="34" charset="-122"/>
                <a:cs typeface="Times New Roman"/>
              </a:rPr>
              <a:t>字的议论文片段。</a:t>
            </a:r>
          </a:p>
          <a:p>
            <a:pPr algn="just">
              <a:lnSpc>
                <a:spcPct val="150000"/>
              </a:lnSpc>
              <a:spcAft>
                <a:spcPts val="0"/>
              </a:spcAft>
            </a:pPr>
            <a:endParaRPr lang="zh-CN" altLang="zh-CN" sz="2400" kern="100" dirty="0">
              <a:effectLst/>
              <a:latin typeface="宋体"/>
              <a:ea typeface="微软雅黑" pitchFamily="34" charset="-122"/>
              <a:cs typeface="Courier New"/>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7899" y="118464"/>
            <a:ext cx="4109711" cy="6138472"/>
          </a:xfrm>
          <a:prstGeom prst="rect">
            <a:avLst/>
          </a:prstGeom>
        </p:spPr>
      </p:pic>
    </p:spTree>
    <p:extLst>
      <p:ext uri="{BB962C8B-B14F-4D97-AF65-F5344CB8AC3E}">
        <p14:creationId xmlns:p14="http://schemas.microsoft.com/office/powerpoint/2010/main" val="165864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531" y="333063"/>
            <a:ext cx="11360414" cy="5521512"/>
          </a:xfrm>
          <a:prstGeom prst="rect">
            <a:avLst/>
          </a:prstGeom>
          <a:noFill/>
        </p:spPr>
        <p:txBody>
          <a:bodyPr wrap="square" rtlCol="0">
            <a:spAutoFit/>
          </a:bodyPr>
          <a:lstStyle/>
          <a:p>
            <a:pPr algn="just">
              <a:lnSpc>
                <a:spcPct val="140000"/>
              </a:lnSpc>
              <a:spcAft>
                <a:spcPts val="0"/>
              </a:spcAft>
            </a:pPr>
            <a:r>
              <a:rPr lang="zh-CN" altLang="zh-CN" sz="2800" kern="100" dirty="0">
                <a:solidFill>
                  <a:srgbClr val="E36C0A"/>
                </a:solidFill>
                <a:latin typeface="Times New Roman"/>
                <a:ea typeface="微软雅黑" pitchFamily="34" charset="-122"/>
                <a:cs typeface="Times New Roman"/>
              </a:rPr>
              <a:t>答案示例</a:t>
            </a:r>
            <a:r>
              <a:rPr lang="en-US" altLang="zh-CN" sz="2800" kern="100" dirty="0">
                <a:solidFill>
                  <a:srgbClr val="E36C0A"/>
                </a:solidFill>
                <a:latin typeface="Times New Roman"/>
                <a:ea typeface="微软雅黑" pitchFamily="34" charset="-122"/>
                <a:cs typeface="Courier New"/>
              </a:rPr>
              <a:t> </a:t>
            </a:r>
            <a:endParaRPr lang="zh-CN" altLang="zh-CN" sz="2800" kern="100" dirty="0">
              <a:latin typeface="宋体"/>
              <a:ea typeface="微软雅黑" pitchFamily="34" charset="-122"/>
              <a:cs typeface="Courier New"/>
            </a:endParaRPr>
          </a:p>
          <a:p>
            <a:pPr indent="713740">
              <a:lnSpc>
                <a:spcPct val="140000"/>
              </a:lnSpc>
              <a:spcAft>
                <a:spcPts val="0"/>
              </a:spcAft>
            </a:pPr>
            <a:r>
              <a:rPr lang="zh-CN" altLang="en-US" sz="2800" kern="100" dirty="0">
                <a:latin typeface="Times New Roman"/>
                <a:ea typeface="微软雅黑" pitchFamily="34" charset="-122"/>
                <a:cs typeface="Times New Roman"/>
              </a:rPr>
              <a:t>被誉为</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湖南张海迪</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的李丽自幼患小儿麻痹症，终身与轮椅相伴，但她却坦然接受命运对她的不公，接受了这一片挥之不去、笼罩她一生的阴影，积极乐观地生活、工作，创办了</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李丽家庭教育工作室</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与</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丽爱天空</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公益网站，帮助百名厌学孩子重返校园，为服刑人员找回心灵的归宿，她用爱的阳光让他们找回了失落的天空。如果李丽不能接受身体重度残疾的事实，也许她只能蜷缩在轮椅中哭泣，在无尽的痛苦中延挨时日，甚至绝望地拒绝播撒来的阳光，当然更谈不上去照亮他人了。可见，接受阴影也是人生的智慧，美好的阳光就在不远处。</a:t>
            </a:r>
          </a:p>
        </p:txBody>
      </p:sp>
      <p:grpSp>
        <p:nvGrpSpPr>
          <p:cNvPr id="4" name="组合 3"/>
          <p:cNvGrpSpPr/>
          <p:nvPr/>
        </p:nvGrpSpPr>
        <p:grpSpPr>
          <a:xfrm rot="5400000">
            <a:off x="114531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燕尾形 6">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4032217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113923" y="70161"/>
            <a:ext cx="1793896" cy="532453"/>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佳句咀华</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8" name="TextBox 7"/>
          <p:cNvSpPr txBox="1"/>
          <p:nvPr/>
        </p:nvSpPr>
        <p:spPr>
          <a:xfrm>
            <a:off x="196696" y="485779"/>
            <a:ext cx="11482781" cy="5693866"/>
          </a:xfrm>
          <a:prstGeom prst="rect">
            <a:avLst/>
          </a:prstGeom>
          <a:noFill/>
        </p:spPr>
        <p:txBody>
          <a:bodyPr wrap="square" rtlCol="0">
            <a:spAutoFit/>
          </a:bodyPr>
          <a:lstStyle/>
          <a:p>
            <a:pPr algn="just">
              <a:lnSpc>
                <a:spcPct val="200000"/>
              </a:lnSpc>
              <a:spcAft>
                <a:spcPts val="0"/>
              </a:spcAft>
            </a:pPr>
            <a:r>
              <a:rPr lang="zh-CN" altLang="en-US" sz="2600" b="1" kern="100" dirty="0">
                <a:solidFill>
                  <a:srgbClr val="00B050"/>
                </a:solidFill>
                <a:latin typeface="微软雅黑" pitchFamily="34" charset="-122"/>
                <a:ea typeface="微软雅黑" pitchFamily="34" charset="-122"/>
                <a:cs typeface="Courier New"/>
              </a:rPr>
              <a:t>一、文本名句</a:t>
            </a:r>
          </a:p>
          <a:p>
            <a:pPr algn="just">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1</a:t>
            </a:r>
            <a:r>
              <a:rPr lang="zh-CN" altLang="en-US" sz="2600" b="1" kern="100" dirty="0">
                <a:solidFill>
                  <a:srgbClr val="00B050"/>
                </a:solidFill>
                <a:latin typeface="微软雅黑" pitchFamily="34" charset="-122"/>
                <a:ea typeface="微软雅黑" pitchFamily="34" charset="-122"/>
                <a:cs typeface="Courier New"/>
              </a:rPr>
              <a:t>．鹏之徙于南冥也，水击三千里，</a:t>
            </a:r>
            <a:r>
              <a:rPr lang="zh-CN" altLang="en-US" sz="2600" b="1" u="sng" kern="100" dirty="0">
                <a:solidFill>
                  <a:srgbClr val="00B050"/>
                </a:solidFill>
                <a:latin typeface="微软雅黑" pitchFamily="34" charset="-122"/>
                <a:ea typeface="微软雅黑" pitchFamily="34" charset="-122"/>
                <a:cs typeface="Courier New"/>
              </a:rPr>
              <a:t>抟扶摇而上者九万里</a:t>
            </a:r>
            <a:r>
              <a:rPr lang="zh-CN" altLang="en-US" sz="2600" b="1" kern="100" dirty="0">
                <a:solidFill>
                  <a:srgbClr val="00B050"/>
                </a:solidFill>
                <a:latin typeface="微软雅黑" pitchFamily="34" charset="-122"/>
                <a:ea typeface="微软雅黑" pitchFamily="34" charset="-122"/>
                <a:cs typeface="Courier New"/>
              </a:rPr>
              <a:t>。</a:t>
            </a:r>
          </a:p>
          <a:p>
            <a:pPr algn="just">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2</a:t>
            </a:r>
            <a:r>
              <a:rPr lang="zh-CN" altLang="en-US" sz="2600" b="1" kern="100" dirty="0">
                <a:solidFill>
                  <a:srgbClr val="00B050"/>
                </a:solidFill>
                <a:latin typeface="微软雅黑" pitchFamily="34" charset="-122"/>
                <a:ea typeface="微软雅黑" pitchFamily="34" charset="-122"/>
                <a:cs typeface="Courier New"/>
              </a:rPr>
              <a:t>．且夫水之积也不厚，</a:t>
            </a:r>
            <a:r>
              <a:rPr lang="zh-CN" altLang="en-US" sz="2600" b="1" u="sng" kern="100" dirty="0">
                <a:solidFill>
                  <a:srgbClr val="00B050"/>
                </a:solidFill>
                <a:latin typeface="微软雅黑" pitchFamily="34" charset="-122"/>
                <a:ea typeface="微软雅黑" pitchFamily="34" charset="-122"/>
                <a:cs typeface="Courier New"/>
              </a:rPr>
              <a:t>则其负大舟也无力</a:t>
            </a:r>
            <a:r>
              <a:rPr lang="zh-CN" altLang="en-US" sz="2600" b="1" kern="100" dirty="0">
                <a:solidFill>
                  <a:srgbClr val="00B050"/>
                </a:solidFill>
                <a:latin typeface="微软雅黑" pitchFamily="34" charset="-122"/>
                <a:ea typeface="微软雅黑" pitchFamily="34" charset="-122"/>
                <a:cs typeface="Courier New"/>
              </a:rPr>
              <a:t>。</a:t>
            </a:r>
          </a:p>
          <a:p>
            <a:pPr algn="just">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3</a:t>
            </a:r>
            <a:r>
              <a:rPr lang="zh-CN" altLang="en-US" sz="2600" b="1" kern="100" dirty="0">
                <a:solidFill>
                  <a:srgbClr val="00B050"/>
                </a:solidFill>
                <a:latin typeface="微软雅黑" pitchFamily="34" charset="-122"/>
                <a:ea typeface="微软雅黑" pitchFamily="34" charset="-122"/>
                <a:cs typeface="Courier New"/>
              </a:rPr>
              <a:t>．小知不及大知，</a:t>
            </a:r>
            <a:r>
              <a:rPr lang="zh-CN" altLang="en-US" sz="2600" b="1" u="sng" kern="100" dirty="0">
                <a:solidFill>
                  <a:srgbClr val="00B050"/>
                </a:solidFill>
                <a:latin typeface="微软雅黑" pitchFamily="34" charset="-122"/>
                <a:ea typeface="微软雅黑" pitchFamily="34" charset="-122"/>
                <a:cs typeface="Courier New"/>
              </a:rPr>
              <a:t>小年不及大年</a:t>
            </a:r>
            <a:r>
              <a:rPr lang="zh-CN" altLang="en-US" sz="2600" b="1" kern="100" dirty="0">
                <a:solidFill>
                  <a:srgbClr val="00B050"/>
                </a:solidFill>
                <a:latin typeface="微软雅黑" pitchFamily="34" charset="-122"/>
                <a:ea typeface="微软雅黑" pitchFamily="34" charset="-122"/>
                <a:cs typeface="Courier New"/>
              </a:rPr>
              <a:t>。</a:t>
            </a:r>
          </a:p>
          <a:p>
            <a:pPr algn="just">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4</a:t>
            </a:r>
            <a:r>
              <a:rPr lang="zh-CN" altLang="en-US" sz="2600" b="1" kern="100" dirty="0">
                <a:solidFill>
                  <a:srgbClr val="00B050"/>
                </a:solidFill>
                <a:latin typeface="微软雅黑" pitchFamily="34" charset="-122"/>
                <a:ea typeface="微软雅黑" pitchFamily="34" charset="-122"/>
                <a:cs typeface="Courier New"/>
              </a:rPr>
              <a:t>．且举世誉之而不加劝，</a:t>
            </a:r>
            <a:r>
              <a:rPr lang="zh-CN" altLang="en-US" sz="2600" b="1" u="sng" kern="100" dirty="0">
                <a:solidFill>
                  <a:srgbClr val="00B050"/>
                </a:solidFill>
                <a:latin typeface="微软雅黑" pitchFamily="34" charset="-122"/>
                <a:ea typeface="微软雅黑" pitchFamily="34" charset="-122"/>
                <a:cs typeface="Courier New"/>
              </a:rPr>
              <a:t>举世非之而不加沮</a:t>
            </a:r>
            <a:r>
              <a:rPr lang="zh-CN" altLang="en-US" sz="2600" b="1" kern="100" dirty="0">
                <a:solidFill>
                  <a:srgbClr val="00B050"/>
                </a:solidFill>
                <a:latin typeface="微软雅黑" pitchFamily="34" charset="-122"/>
                <a:ea typeface="微软雅黑" pitchFamily="34" charset="-122"/>
                <a:cs typeface="Courier New"/>
              </a:rPr>
              <a:t>，</a:t>
            </a:r>
            <a:r>
              <a:rPr lang="zh-CN" altLang="en-US" sz="2600" b="1" u="sng" kern="100" dirty="0">
                <a:solidFill>
                  <a:srgbClr val="00B050"/>
                </a:solidFill>
                <a:latin typeface="微软雅黑" pitchFamily="34" charset="-122"/>
                <a:ea typeface="微软雅黑" pitchFamily="34" charset="-122"/>
                <a:cs typeface="Courier New"/>
              </a:rPr>
              <a:t>定乎内外之分</a:t>
            </a:r>
            <a:r>
              <a:rPr lang="zh-CN" altLang="en-US" sz="2600" b="1" kern="100" dirty="0">
                <a:solidFill>
                  <a:srgbClr val="00B050"/>
                </a:solidFill>
                <a:latin typeface="微软雅黑" pitchFamily="34" charset="-122"/>
                <a:ea typeface="微软雅黑" pitchFamily="34" charset="-122"/>
                <a:cs typeface="Courier New"/>
              </a:rPr>
              <a:t>，辩乎荣辱之境</a:t>
            </a:r>
            <a:r>
              <a:rPr lang="zh-CN" altLang="en-US" sz="2600" b="1" kern="100" dirty="0" smtClean="0">
                <a:solidFill>
                  <a:srgbClr val="00B050"/>
                </a:solidFill>
                <a:latin typeface="微软雅黑" pitchFamily="34" charset="-122"/>
                <a:ea typeface="微软雅黑" pitchFamily="34" charset="-122"/>
                <a:cs typeface="Courier New"/>
              </a:rPr>
              <a:t>，</a:t>
            </a:r>
            <a:endParaRPr lang="en-US" altLang="zh-CN" sz="2600" b="1" kern="100" dirty="0" smtClean="0">
              <a:solidFill>
                <a:srgbClr val="00B050"/>
              </a:solidFill>
              <a:latin typeface="微软雅黑" pitchFamily="34" charset="-122"/>
              <a:ea typeface="微软雅黑" pitchFamily="34" charset="-122"/>
              <a:cs typeface="Courier New"/>
            </a:endParaRPr>
          </a:p>
          <a:p>
            <a:pPr algn="just">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 </a:t>
            </a:r>
            <a:r>
              <a:rPr lang="zh-CN" altLang="en-US" sz="2600" b="1" kern="100" dirty="0" smtClean="0">
                <a:solidFill>
                  <a:srgbClr val="00B050"/>
                </a:solidFill>
                <a:latin typeface="微软雅黑" pitchFamily="34" charset="-122"/>
                <a:ea typeface="微软雅黑" pitchFamily="34" charset="-122"/>
                <a:cs typeface="Courier New"/>
              </a:rPr>
              <a:t>    斯</a:t>
            </a:r>
            <a:r>
              <a:rPr lang="zh-CN" altLang="en-US" sz="2600" b="1" kern="100" dirty="0">
                <a:solidFill>
                  <a:srgbClr val="00B050"/>
                </a:solidFill>
                <a:latin typeface="微软雅黑" pitchFamily="34" charset="-122"/>
                <a:ea typeface="微软雅黑" pitchFamily="34" charset="-122"/>
                <a:cs typeface="Courier New"/>
              </a:rPr>
              <a:t>已矣。</a:t>
            </a:r>
          </a:p>
          <a:p>
            <a:pPr algn="just">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5</a:t>
            </a:r>
            <a:r>
              <a:rPr lang="zh-CN" altLang="en-US" sz="2600" b="1" kern="100" dirty="0">
                <a:solidFill>
                  <a:srgbClr val="00B050"/>
                </a:solidFill>
                <a:latin typeface="微软雅黑" pitchFamily="34" charset="-122"/>
                <a:ea typeface="微软雅黑" pitchFamily="34" charset="-122"/>
                <a:cs typeface="Courier New"/>
              </a:rPr>
              <a:t>．至人无己，</a:t>
            </a:r>
            <a:r>
              <a:rPr lang="zh-CN" altLang="en-US" sz="2600" b="1" u="sng" kern="100" dirty="0">
                <a:solidFill>
                  <a:srgbClr val="00B050"/>
                </a:solidFill>
                <a:latin typeface="微软雅黑" pitchFamily="34" charset="-122"/>
                <a:ea typeface="微软雅黑" pitchFamily="34" charset="-122"/>
                <a:cs typeface="Courier New"/>
              </a:rPr>
              <a:t>神人无功</a:t>
            </a:r>
            <a:r>
              <a:rPr lang="zh-CN" altLang="en-US" sz="2600" b="1" kern="100" dirty="0">
                <a:solidFill>
                  <a:srgbClr val="00B050"/>
                </a:solidFill>
                <a:latin typeface="微软雅黑" pitchFamily="34" charset="-122"/>
                <a:ea typeface="微软雅黑" pitchFamily="34" charset="-122"/>
                <a:cs typeface="Courier New"/>
              </a:rPr>
              <a:t>，</a:t>
            </a:r>
            <a:r>
              <a:rPr lang="zh-CN" altLang="en-US" sz="2600" b="1" u="sng" kern="100" dirty="0">
                <a:solidFill>
                  <a:srgbClr val="00B050"/>
                </a:solidFill>
                <a:latin typeface="微软雅黑" pitchFamily="34" charset="-122"/>
                <a:ea typeface="微软雅黑" pitchFamily="34" charset="-122"/>
                <a:cs typeface="Courier New"/>
              </a:rPr>
              <a:t>圣人无名</a:t>
            </a:r>
            <a:r>
              <a:rPr lang="zh-CN" altLang="en-US" sz="2600" b="1" kern="100" dirty="0">
                <a:solidFill>
                  <a:srgbClr val="00B050"/>
                </a:solidFill>
                <a:latin typeface="微软雅黑" pitchFamily="34" charset="-122"/>
                <a:ea typeface="微软雅黑" pitchFamily="34" charset="-122"/>
                <a:cs typeface="Courier New"/>
              </a:rPr>
              <a:t>。</a:t>
            </a:r>
          </a:p>
        </p:txBody>
      </p:sp>
    </p:spTree>
    <p:extLst>
      <p:ext uri="{BB962C8B-B14F-4D97-AF65-F5344CB8AC3E}">
        <p14:creationId xmlns:p14="http://schemas.microsoft.com/office/powerpoint/2010/main" val="1676072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6696" y="206379"/>
            <a:ext cx="11482781" cy="5770811"/>
          </a:xfrm>
          <a:prstGeom prst="rect">
            <a:avLst/>
          </a:prstGeom>
          <a:noFill/>
        </p:spPr>
        <p:txBody>
          <a:bodyPr wrap="square" rtlCol="0">
            <a:spAutoFit/>
          </a:bodyPr>
          <a:lstStyle/>
          <a:p>
            <a:pPr algn="just">
              <a:lnSpc>
                <a:spcPct val="150000"/>
              </a:lnSpc>
              <a:spcAft>
                <a:spcPts val="0"/>
              </a:spcAft>
            </a:pPr>
            <a:r>
              <a:rPr lang="zh-CN" altLang="en-US" sz="2600" b="1" kern="100" dirty="0">
                <a:solidFill>
                  <a:srgbClr val="00B050"/>
                </a:solidFill>
                <a:latin typeface="微软雅黑" pitchFamily="34" charset="-122"/>
                <a:ea typeface="微软雅黑" pitchFamily="34" charset="-122"/>
                <a:cs typeface="Courier New"/>
              </a:rPr>
              <a:t>二、作者名句</a:t>
            </a: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1</a:t>
            </a:r>
            <a:r>
              <a:rPr lang="zh-CN" altLang="en-US" sz="2600" b="1" kern="100" dirty="0">
                <a:solidFill>
                  <a:srgbClr val="00B050"/>
                </a:solidFill>
                <a:latin typeface="微软雅黑" pitchFamily="34" charset="-122"/>
                <a:ea typeface="微软雅黑" pitchFamily="34" charset="-122"/>
                <a:cs typeface="Courier New"/>
              </a:rPr>
              <a:t>．吾生也有涯，而知也无涯</a:t>
            </a:r>
            <a:r>
              <a:rPr lang="zh-CN" altLang="en-US" sz="2600" b="1" kern="100" dirty="0" smtClean="0">
                <a:solidFill>
                  <a:srgbClr val="00B050"/>
                </a:solidFill>
                <a:latin typeface="微软雅黑" pitchFamily="34" charset="-122"/>
                <a:ea typeface="微软雅黑" pitchFamily="34" charset="-122"/>
                <a:cs typeface="Courier New"/>
              </a:rPr>
              <a:t>。</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a:solidFill>
                  <a:srgbClr val="00B050"/>
                </a:solidFill>
                <a:latin typeface="微软雅黑" pitchFamily="34" charset="-122"/>
                <a:ea typeface="微软雅黑" pitchFamily="34" charset="-122"/>
                <a:cs typeface="Courier New"/>
              </a:rPr>
              <a:t>庄子</a:t>
            </a:r>
            <a:r>
              <a:rPr lang="en-US" altLang="zh-CN" sz="2600" b="1" kern="100" dirty="0">
                <a:solidFill>
                  <a:srgbClr val="00B050"/>
                </a:solidFill>
                <a:latin typeface="微软雅黑" pitchFamily="34" charset="-122"/>
                <a:ea typeface="微软雅黑" pitchFamily="34" charset="-122"/>
                <a:cs typeface="Courier New"/>
              </a:rPr>
              <a:t>•</a:t>
            </a:r>
            <a:r>
              <a:rPr lang="zh-CN" altLang="en-US" sz="2600" b="1" kern="100" dirty="0">
                <a:solidFill>
                  <a:srgbClr val="00B050"/>
                </a:solidFill>
                <a:latin typeface="微软雅黑" pitchFamily="34" charset="-122"/>
                <a:ea typeface="微软雅黑" pitchFamily="34" charset="-122"/>
                <a:cs typeface="Courier New"/>
              </a:rPr>
              <a:t>养生主</a:t>
            </a:r>
            <a:r>
              <a:rPr lang="en-US" altLang="zh-CN" sz="2600" b="1" kern="100" dirty="0">
                <a:solidFill>
                  <a:srgbClr val="00B050"/>
                </a:solidFill>
                <a:latin typeface="微软雅黑" pitchFamily="34" charset="-122"/>
                <a:ea typeface="微软雅黑" pitchFamily="34" charset="-122"/>
                <a:cs typeface="Courier New"/>
              </a:rPr>
              <a:t>》</a:t>
            </a:r>
          </a:p>
          <a:p>
            <a:pPr algn="just">
              <a:lnSpc>
                <a:spcPct val="150000"/>
              </a:lnSpc>
              <a:spcAft>
                <a:spcPts val="0"/>
              </a:spcAft>
            </a:pPr>
            <a:r>
              <a:rPr lang="zh-CN" altLang="en-US" sz="2800" b="1" kern="100" dirty="0">
                <a:solidFill>
                  <a:srgbClr val="E36C0A"/>
                </a:solidFill>
                <a:latin typeface="微软雅黑" pitchFamily="34" charset="-122"/>
                <a:ea typeface="微软雅黑" pitchFamily="34" charset="-122"/>
                <a:cs typeface="Times New Roman"/>
              </a:rPr>
              <a:t>赏读：</a:t>
            </a:r>
            <a:r>
              <a:rPr lang="zh-CN" altLang="en-US" sz="2800" kern="100" dirty="0">
                <a:latin typeface="微软雅黑" pitchFamily="34" charset="-122"/>
                <a:ea typeface="微软雅黑" pitchFamily="34" charset="-122"/>
                <a:cs typeface="Times New Roman"/>
              </a:rPr>
              <a:t>人的生命是有限的，而知识是无限的。应当把有限的生命投入到无限的学习之中。</a:t>
            </a: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2</a:t>
            </a:r>
            <a:r>
              <a:rPr lang="zh-CN" altLang="en-US" sz="2600" b="1" kern="100" dirty="0">
                <a:solidFill>
                  <a:srgbClr val="00B050"/>
                </a:solidFill>
                <a:latin typeface="微软雅黑" pitchFamily="34" charset="-122"/>
                <a:ea typeface="微软雅黑" pitchFamily="34" charset="-122"/>
                <a:cs typeface="Courier New"/>
              </a:rPr>
              <a:t>．不以物挫志</a:t>
            </a:r>
            <a:r>
              <a:rPr lang="zh-CN" altLang="en-US" sz="2600" b="1" kern="100" dirty="0" smtClean="0">
                <a:solidFill>
                  <a:srgbClr val="00B050"/>
                </a:solidFill>
                <a:latin typeface="微软雅黑" pitchFamily="34" charset="-122"/>
                <a:ea typeface="微软雅黑" pitchFamily="34" charset="-122"/>
                <a:cs typeface="Courier New"/>
              </a:rPr>
              <a:t>。</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a:solidFill>
                  <a:srgbClr val="00B050"/>
                </a:solidFill>
                <a:latin typeface="微软雅黑" pitchFamily="34" charset="-122"/>
                <a:ea typeface="微软雅黑" pitchFamily="34" charset="-122"/>
                <a:cs typeface="Courier New"/>
              </a:rPr>
              <a:t>庄子</a:t>
            </a:r>
            <a:r>
              <a:rPr lang="en-US" altLang="zh-CN" sz="2600" b="1" kern="100" dirty="0">
                <a:solidFill>
                  <a:srgbClr val="00B050"/>
                </a:solidFill>
                <a:latin typeface="微软雅黑" pitchFamily="34" charset="-122"/>
                <a:ea typeface="微软雅黑" pitchFamily="34" charset="-122"/>
                <a:cs typeface="Courier New"/>
              </a:rPr>
              <a:t>•</a:t>
            </a:r>
            <a:r>
              <a:rPr lang="zh-CN" altLang="en-US" sz="2600" b="1" kern="100" dirty="0">
                <a:solidFill>
                  <a:srgbClr val="00B050"/>
                </a:solidFill>
                <a:latin typeface="微软雅黑" pitchFamily="34" charset="-122"/>
                <a:ea typeface="微软雅黑" pitchFamily="34" charset="-122"/>
                <a:cs typeface="Courier New"/>
              </a:rPr>
              <a:t>天地</a:t>
            </a:r>
            <a:r>
              <a:rPr lang="en-US" altLang="zh-CN" sz="2600" b="1" kern="100" dirty="0">
                <a:solidFill>
                  <a:srgbClr val="00B050"/>
                </a:solidFill>
                <a:latin typeface="微软雅黑" pitchFamily="34" charset="-122"/>
                <a:ea typeface="微软雅黑" pitchFamily="34" charset="-122"/>
                <a:cs typeface="Courier New"/>
              </a:rPr>
              <a:t>》</a:t>
            </a:r>
          </a:p>
          <a:p>
            <a:pPr algn="just">
              <a:lnSpc>
                <a:spcPct val="150000"/>
              </a:lnSpc>
            </a:pPr>
            <a:r>
              <a:rPr lang="zh-CN" altLang="en-US" sz="2800" b="1" kern="100" dirty="0">
                <a:solidFill>
                  <a:srgbClr val="E36C0A"/>
                </a:solidFill>
                <a:latin typeface="微软雅黑" pitchFamily="34" charset="-122"/>
                <a:ea typeface="微软雅黑" pitchFamily="34" charset="-122"/>
                <a:cs typeface="Times New Roman"/>
              </a:rPr>
              <a:t>赏读：</a:t>
            </a:r>
            <a:r>
              <a:rPr lang="zh-CN" altLang="en-US" sz="2800" kern="100" dirty="0">
                <a:latin typeface="微软雅黑" pitchFamily="34" charset="-122"/>
                <a:ea typeface="微软雅黑" pitchFamily="34" charset="-122"/>
                <a:cs typeface="Times New Roman"/>
              </a:rPr>
              <a:t>因外物而扰乱自己的心志，这样，德性就没有了。不可玩物丧志。</a:t>
            </a:r>
          </a:p>
          <a:p>
            <a:pPr algn="just">
              <a:lnSpc>
                <a:spcPct val="150000"/>
              </a:lnSpc>
            </a:pPr>
            <a:r>
              <a:rPr lang="en-US" altLang="zh-CN" sz="2600" b="1" kern="100" dirty="0">
                <a:solidFill>
                  <a:srgbClr val="00B050"/>
                </a:solidFill>
                <a:latin typeface="微软雅黑" pitchFamily="34" charset="-122"/>
                <a:ea typeface="微软雅黑" pitchFamily="34" charset="-122"/>
                <a:cs typeface="Courier New"/>
              </a:rPr>
              <a:t>3</a:t>
            </a:r>
            <a:r>
              <a:rPr lang="zh-CN" altLang="en-US" sz="2600" b="1" kern="100" dirty="0">
                <a:solidFill>
                  <a:srgbClr val="00B050"/>
                </a:solidFill>
                <a:latin typeface="微软雅黑" pitchFamily="34" charset="-122"/>
                <a:ea typeface="微软雅黑" pitchFamily="34" charset="-122"/>
                <a:cs typeface="Courier New"/>
              </a:rPr>
              <a:t>．夫哀莫大于心死，而人死亦次之。</a:t>
            </a:r>
            <a:r>
              <a:rPr lang="en-US" altLang="zh-CN" sz="2600" b="1" kern="100" dirty="0">
                <a:solidFill>
                  <a:srgbClr val="00B050"/>
                </a:solidFill>
                <a:latin typeface="微软雅黑" pitchFamily="34" charset="-122"/>
                <a:ea typeface="微软雅黑" pitchFamily="34" charset="-122"/>
                <a:cs typeface="Courier New"/>
              </a:rPr>
              <a:t>			——《</a:t>
            </a:r>
            <a:r>
              <a:rPr lang="zh-CN" altLang="en-US" sz="2600" b="1" kern="100" dirty="0">
                <a:solidFill>
                  <a:srgbClr val="00B050"/>
                </a:solidFill>
                <a:latin typeface="微软雅黑" pitchFamily="34" charset="-122"/>
                <a:ea typeface="微软雅黑" pitchFamily="34" charset="-122"/>
                <a:cs typeface="Courier New"/>
              </a:rPr>
              <a:t>庄子</a:t>
            </a:r>
            <a:r>
              <a:rPr lang="en-US" altLang="zh-CN" sz="2600" b="1" kern="100" dirty="0">
                <a:solidFill>
                  <a:srgbClr val="00B050"/>
                </a:solidFill>
                <a:latin typeface="微软雅黑" pitchFamily="34" charset="-122"/>
                <a:ea typeface="微软雅黑" pitchFamily="34" charset="-122"/>
                <a:cs typeface="Courier New"/>
              </a:rPr>
              <a:t>•</a:t>
            </a:r>
            <a:r>
              <a:rPr lang="zh-CN" altLang="en-US" sz="2600" b="1" kern="100" dirty="0">
                <a:solidFill>
                  <a:srgbClr val="00B050"/>
                </a:solidFill>
                <a:latin typeface="微软雅黑" pitchFamily="34" charset="-122"/>
                <a:ea typeface="微软雅黑" pitchFamily="34" charset="-122"/>
                <a:cs typeface="Courier New"/>
              </a:rPr>
              <a:t>田子方</a:t>
            </a:r>
            <a:r>
              <a:rPr lang="en-US" altLang="zh-CN" sz="2600" b="1" kern="100" dirty="0">
                <a:solidFill>
                  <a:srgbClr val="00B050"/>
                </a:solidFill>
                <a:latin typeface="微软雅黑" pitchFamily="34" charset="-122"/>
                <a:ea typeface="微软雅黑" pitchFamily="34" charset="-122"/>
                <a:cs typeface="Courier New"/>
              </a:rPr>
              <a:t>》</a:t>
            </a:r>
          </a:p>
          <a:p>
            <a:pPr algn="just">
              <a:lnSpc>
                <a:spcPct val="150000"/>
              </a:lnSpc>
            </a:pPr>
            <a:r>
              <a:rPr lang="zh-CN" altLang="en-US" sz="2800" b="1" kern="100" dirty="0">
                <a:solidFill>
                  <a:srgbClr val="E36C0A"/>
                </a:solidFill>
                <a:latin typeface="微软雅黑" pitchFamily="34" charset="-122"/>
                <a:ea typeface="微软雅黑" pitchFamily="34" charset="-122"/>
                <a:cs typeface="Times New Roman"/>
              </a:rPr>
              <a:t>赏读：</a:t>
            </a:r>
            <a:r>
              <a:rPr lang="zh-CN" altLang="en-US" sz="2800" kern="100" dirty="0">
                <a:latin typeface="微软雅黑" pitchFamily="34" charset="-122"/>
                <a:ea typeface="微软雅黑" pitchFamily="34" charset="-122"/>
                <a:cs typeface="Times New Roman"/>
              </a:rPr>
              <a:t>最大的悲哀莫过于心如死灰，精神毁灭，而人的身体的死亡还是次要的。人是要有点精神的。</a:t>
            </a:r>
          </a:p>
        </p:txBody>
      </p:sp>
    </p:spTree>
    <p:extLst>
      <p:ext uri="{BB962C8B-B14F-4D97-AF65-F5344CB8AC3E}">
        <p14:creationId xmlns:p14="http://schemas.microsoft.com/office/powerpoint/2010/main" val="2418012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rot="5400000">
            <a:off x="11465834" y="5509166"/>
            <a:ext cx="549128" cy="549414"/>
            <a:chOff x="11226607" y="6533712"/>
            <a:chExt cx="360000" cy="360000"/>
          </a:xfrm>
        </p:grpSpPr>
        <p:sp>
          <p:nvSpPr>
            <p:cNvPr id="14" name="椭圆 1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燕尾形 14">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7" name="TextBox 6"/>
          <p:cNvSpPr txBox="1"/>
          <p:nvPr/>
        </p:nvSpPr>
        <p:spPr>
          <a:xfrm>
            <a:off x="196696" y="396879"/>
            <a:ext cx="11482781" cy="4278094"/>
          </a:xfrm>
          <a:prstGeom prst="rect">
            <a:avLst/>
          </a:prstGeom>
          <a:noFill/>
        </p:spPr>
        <p:txBody>
          <a:bodyPr wrap="square" rtlCol="0">
            <a:spAutoFit/>
          </a:bodyPr>
          <a:lstStyle/>
          <a:p>
            <a:pPr algn="just">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4</a:t>
            </a:r>
            <a:r>
              <a:rPr lang="zh-CN" altLang="en-US" sz="2600" b="1" kern="100" dirty="0">
                <a:solidFill>
                  <a:srgbClr val="00B050"/>
                </a:solidFill>
                <a:latin typeface="微软雅黑" pitchFamily="34" charset="-122"/>
                <a:ea typeface="微软雅黑" pitchFamily="34" charset="-122"/>
                <a:cs typeface="Courier New"/>
              </a:rPr>
              <a:t>．大寒既至，霜雪既降，吾是以知松柏之茂也</a:t>
            </a:r>
            <a:r>
              <a:rPr lang="zh-CN" altLang="en-US" sz="2600" b="1" kern="100" dirty="0" smtClean="0">
                <a:solidFill>
                  <a:srgbClr val="00B050"/>
                </a:solidFill>
                <a:latin typeface="微软雅黑" pitchFamily="34" charset="-122"/>
                <a:ea typeface="微软雅黑" pitchFamily="34" charset="-122"/>
                <a:cs typeface="Courier New"/>
              </a:rPr>
              <a:t>。</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a:solidFill>
                  <a:srgbClr val="00B050"/>
                </a:solidFill>
                <a:latin typeface="微软雅黑" pitchFamily="34" charset="-122"/>
                <a:ea typeface="微软雅黑" pitchFamily="34" charset="-122"/>
                <a:cs typeface="Courier New"/>
              </a:rPr>
              <a:t>庄子</a:t>
            </a:r>
            <a:r>
              <a:rPr lang="en-US" altLang="zh-CN" sz="2600" b="1" kern="100" dirty="0">
                <a:solidFill>
                  <a:srgbClr val="00B050"/>
                </a:solidFill>
                <a:latin typeface="微软雅黑" pitchFamily="34" charset="-122"/>
                <a:ea typeface="微软雅黑" pitchFamily="34" charset="-122"/>
                <a:cs typeface="Courier New"/>
              </a:rPr>
              <a:t>•</a:t>
            </a:r>
            <a:r>
              <a:rPr lang="zh-CN" altLang="en-US" sz="2600" b="1" kern="100" dirty="0">
                <a:solidFill>
                  <a:srgbClr val="00B050"/>
                </a:solidFill>
                <a:latin typeface="微软雅黑" pitchFamily="34" charset="-122"/>
                <a:ea typeface="微软雅黑" pitchFamily="34" charset="-122"/>
                <a:cs typeface="Courier New"/>
              </a:rPr>
              <a:t>让王</a:t>
            </a:r>
            <a:r>
              <a:rPr lang="en-US" altLang="zh-CN" sz="2600" b="1" kern="100" dirty="0">
                <a:solidFill>
                  <a:srgbClr val="00B050"/>
                </a:solidFill>
                <a:latin typeface="微软雅黑" pitchFamily="34" charset="-122"/>
                <a:ea typeface="微软雅黑" pitchFamily="34" charset="-122"/>
                <a:cs typeface="Courier New"/>
              </a:rPr>
              <a:t>》</a:t>
            </a:r>
          </a:p>
          <a:p>
            <a:pPr algn="just">
              <a:lnSpc>
                <a:spcPct val="150000"/>
              </a:lnSpc>
            </a:pPr>
            <a:r>
              <a:rPr lang="zh-CN" altLang="en-US" sz="2800" b="1" kern="100" dirty="0">
                <a:solidFill>
                  <a:srgbClr val="E36C0A"/>
                </a:solidFill>
                <a:latin typeface="微软雅黑" pitchFamily="34" charset="-122"/>
                <a:ea typeface="微软雅黑" pitchFamily="34" charset="-122"/>
                <a:cs typeface="Times New Roman"/>
              </a:rPr>
              <a:t>赏读：</a:t>
            </a:r>
            <a:r>
              <a:rPr lang="zh-CN" altLang="en-US" sz="2800" kern="100" dirty="0">
                <a:latin typeface="微软雅黑" pitchFamily="34" charset="-122"/>
                <a:ea typeface="微软雅黑" pitchFamily="34" charset="-122"/>
                <a:cs typeface="Times New Roman"/>
              </a:rPr>
              <a:t>大寒季节到了，霜雪降临了，这时候更能显出松树和柏树的茂盛。“松柏之茂”喻君子品德高尚。</a:t>
            </a:r>
          </a:p>
          <a:p>
            <a:pPr algn="just">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5</a:t>
            </a:r>
            <a:r>
              <a:rPr lang="zh-CN" altLang="en-US" sz="2600" b="1" kern="100" dirty="0">
                <a:solidFill>
                  <a:srgbClr val="00B050"/>
                </a:solidFill>
                <a:latin typeface="微软雅黑" pitchFamily="34" charset="-122"/>
                <a:ea typeface="微软雅黑" pitchFamily="34" charset="-122"/>
                <a:cs typeface="Courier New"/>
              </a:rPr>
              <a:t>．人生天地之间，若白驹过隙，忽然而已</a:t>
            </a:r>
            <a:r>
              <a:rPr lang="zh-CN" altLang="en-US" sz="2600" b="1" kern="100" dirty="0" smtClean="0">
                <a:solidFill>
                  <a:srgbClr val="00B050"/>
                </a:solidFill>
                <a:latin typeface="微软雅黑" pitchFamily="34" charset="-122"/>
                <a:ea typeface="微软雅黑" pitchFamily="34" charset="-122"/>
                <a:cs typeface="Courier New"/>
              </a:rPr>
              <a:t>。</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a:solidFill>
                  <a:srgbClr val="00B050"/>
                </a:solidFill>
                <a:latin typeface="微软雅黑" pitchFamily="34" charset="-122"/>
                <a:ea typeface="微软雅黑" pitchFamily="34" charset="-122"/>
                <a:cs typeface="Courier New"/>
              </a:rPr>
              <a:t>庄子</a:t>
            </a:r>
            <a:r>
              <a:rPr lang="en-US" altLang="zh-CN" sz="2600" b="1" kern="100" dirty="0">
                <a:solidFill>
                  <a:srgbClr val="00B050"/>
                </a:solidFill>
                <a:latin typeface="微软雅黑" pitchFamily="34" charset="-122"/>
                <a:ea typeface="微软雅黑" pitchFamily="34" charset="-122"/>
                <a:cs typeface="Courier New"/>
              </a:rPr>
              <a:t>•</a:t>
            </a:r>
            <a:r>
              <a:rPr lang="zh-CN" altLang="en-US" sz="2600" b="1" kern="100" dirty="0">
                <a:solidFill>
                  <a:srgbClr val="00B050"/>
                </a:solidFill>
                <a:latin typeface="微软雅黑" pitchFamily="34" charset="-122"/>
                <a:ea typeface="微软雅黑" pitchFamily="34" charset="-122"/>
                <a:cs typeface="Courier New"/>
              </a:rPr>
              <a:t>知北游</a:t>
            </a:r>
            <a:r>
              <a:rPr lang="en-US" altLang="zh-CN" sz="2600" b="1" kern="100" dirty="0">
                <a:solidFill>
                  <a:srgbClr val="00B050"/>
                </a:solidFill>
                <a:latin typeface="微软雅黑" pitchFamily="34" charset="-122"/>
                <a:ea typeface="微软雅黑" pitchFamily="34" charset="-122"/>
                <a:cs typeface="Courier New"/>
              </a:rPr>
              <a:t>》</a:t>
            </a:r>
          </a:p>
          <a:p>
            <a:pPr algn="just">
              <a:lnSpc>
                <a:spcPct val="150000"/>
              </a:lnSpc>
            </a:pPr>
            <a:r>
              <a:rPr lang="zh-CN" altLang="en-US" sz="2800" b="1" kern="100" dirty="0">
                <a:solidFill>
                  <a:srgbClr val="E36C0A"/>
                </a:solidFill>
                <a:latin typeface="微软雅黑" pitchFamily="34" charset="-122"/>
                <a:ea typeface="微软雅黑" pitchFamily="34" charset="-122"/>
                <a:cs typeface="Times New Roman"/>
              </a:rPr>
              <a:t>赏读：</a:t>
            </a:r>
            <a:r>
              <a:rPr lang="zh-CN" altLang="en-US" sz="2800" kern="100" dirty="0">
                <a:latin typeface="微软雅黑" pitchFamily="34" charset="-122"/>
                <a:ea typeface="微软雅黑" pitchFamily="34" charset="-122"/>
                <a:cs typeface="Times New Roman"/>
              </a:rPr>
              <a:t>人生在天地之间，就像透过缝隙看到白马飞驰而过，不过一瞬间罢了。成语“白驹过隙”出于此。人生短促，切勿浪费。</a:t>
            </a:r>
          </a:p>
        </p:txBody>
      </p:sp>
    </p:spTree>
    <p:extLst>
      <p:ext uri="{BB962C8B-B14F-4D97-AF65-F5344CB8AC3E}">
        <p14:creationId xmlns:p14="http://schemas.microsoft.com/office/powerpoint/2010/main" val="838697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1011380"/>
            <a:ext cx="2234166"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一、作者视窗</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7"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11" name="TextBox 10"/>
          <p:cNvSpPr txBox="1"/>
          <p:nvPr/>
        </p:nvSpPr>
        <p:spPr>
          <a:xfrm>
            <a:off x="134052" y="1660241"/>
            <a:ext cx="11753148" cy="4401205"/>
          </a:xfrm>
          <a:prstGeom prst="rect">
            <a:avLst/>
          </a:prstGeom>
          <a:noFill/>
        </p:spPr>
        <p:txBody>
          <a:bodyPr wrap="square" rtlCol="0">
            <a:spAutoFit/>
          </a:bodyPr>
          <a:lstStyle/>
          <a:p>
            <a:pPr algn="just">
              <a:lnSpc>
                <a:spcPct val="200000"/>
              </a:lnSpc>
              <a:spcAft>
                <a:spcPts val="0"/>
              </a:spcAft>
            </a:pPr>
            <a:r>
              <a:rPr lang="zh-CN" altLang="en-US" sz="2800" kern="100" dirty="0">
                <a:latin typeface="微软雅黑" pitchFamily="34" charset="-122"/>
                <a:ea typeface="微软雅黑" pitchFamily="34" charset="-122"/>
                <a:cs typeface="Times New Roman"/>
              </a:rPr>
              <a:t> </a:t>
            </a:r>
            <a:r>
              <a:rPr lang="zh-CN" altLang="en-US" sz="2800" kern="100" dirty="0" smtClean="0">
                <a:latin typeface="微软雅黑" pitchFamily="34" charset="-122"/>
                <a:ea typeface="微软雅黑" pitchFamily="34" charset="-122"/>
                <a:cs typeface="Times New Roman"/>
              </a:rPr>
              <a:t>        九万</a:t>
            </a:r>
            <a:r>
              <a:rPr lang="zh-CN" altLang="en-US" sz="2800" kern="100" dirty="0">
                <a:latin typeface="微软雅黑" pitchFamily="34" charset="-122"/>
                <a:ea typeface="微软雅黑" pitchFamily="34" charset="-122"/>
                <a:cs typeface="Times New Roman"/>
              </a:rPr>
              <a:t>里的情怀荡漾于三千濮水之上。赤子之心归于自然，终成南华真经。曳尾涂中，逍遥一游于尘世，哲学的巅峰便已铸就。他有蛇的冷酷犀利，更有鸽子的温柔宽仁。踌躇满志却又似是而非，螳臂当车却又游刃有余。有谁看不出他满纸荒唐言中的一把辛酸泪呢</a:t>
            </a:r>
            <a:r>
              <a:rPr lang="zh-CN" altLang="en-US" sz="2800" kern="100" dirty="0" smtClean="0">
                <a:latin typeface="微软雅黑" pitchFamily="34" charset="-122"/>
                <a:ea typeface="微软雅黑" pitchFamily="34" charset="-122"/>
                <a:cs typeface="Times New Roman"/>
              </a:rPr>
              <a:t>？</a:t>
            </a:r>
            <a:endParaRPr lang="en-US" altLang="zh-CN" sz="2800" kern="100" dirty="0" smtClean="0">
              <a:latin typeface="微软雅黑" pitchFamily="34" charset="-122"/>
              <a:ea typeface="微软雅黑" pitchFamily="34" charset="-122"/>
              <a:cs typeface="Times New Roman"/>
            </a:endParaRPr>
          </a:p>
          <a:p>
            <a:pPr algn="just">
              <a:lnSpc>
                <a:spcPct val="200000"/>
              </a:lnSpc>
              <a:spcAft>
                <a:spcPts val="0"/>
              </a:spcAft>
            </a:pPr>
            <a:r>
              <a:rPr lang="zh-CN" altLang="en-US" sz="2800" kern="100" dirty="0">
                <a:latin typeface="微软雅黑" pitchFamily="34" charset="-122"/>
                <a:ea typeface="微软雅黑" pitchFamily="34" charset="-122"/>
                <a:cs typeface="Courier New"/>
              </a:rPr>
              <a:t> </a:t>
            </a:r>
            <a:r>
              <a:rPr lang="zh-CN" altLang="en-US" sz="2800" kern="100" dirty="0" smtClean="0">
                <a:latin typeface="微软雅黑" pitchFamily="34" charset="-122"/>
                <a:ea typeface="微软雅黑" pitchFamily="34" charset="-122"/>
                <a:cs typeface="Courier New"/>
              </a:rPr>
              <a:t>       对</a:t>
            </a:r>
            <a:r>
              <a:rPr lang="zh-CN" altLang="en-US" sz="2800" kern="100" dirty="0">
                <a:latin typeface="微软雅黑" pitchFamily="34" charset="-122"/>
                <a:ea typeface="微软雅黑" pitchFamily="34" charset="-122"/>
                <a:cs typeface="Courier New"/>
              </a:rPr>
              <a:t>这种充满血泪的怪诞与孤傲，我们怎能不肃然起敬。</a:t>
            </a:r>
            <a:endParaRPr lang="zh-CN" altLang="zh-CN" sz="2800" kern="100" dirty="0">
              <a:effectLst/>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3501</TotalTime>
  <Words>4076</Words>
  <Application>Microsoft Office PowerPoint</Application>
  <PresentationFormat>自定义</PresentationFormat>
  <Paragraphs>293</Paragraphs>
  <Slides>52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54" baseType="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admin</cp:lastModifiedBy>
  <cp:revision>503</cp:revision>
  <dcterms:created xsi:type="dcterms:W3CDTF">2013-09-20T02:31:37Z</dcterms:created>
  <dcterms:modified xsi:type="dcterms:W3CDTF">2015-03-28T02:29:46Z</dcterms:modified>
</cp:coreProperties>
</file>