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992888" cy="3414241"/>
          </a:xfrm>
        </p:spPr>
        <p:txBody>
          <a:bodyPr>
            <a:normAutofit fontScale="90000"/>
          </a:bodyPr>
          <a:lstStyle/>
          <a:p>
            <a:r>
              <a:rPr lang="zh-CN" altLang="en-US" sz="6700" dirty="0" smtClean="0"/>
              <a:t>必修二</a:t>
            </a:r>
            <a:r>
              <a:rPr lang="en-US" altLang="zh-CN" sz="6700" dirty="0" smtClean="0"/>
              <a:t/>
            </a:r>
            <a:br>
              <a:rPr lang="en-US" altLang="zh-CN" sz="6700" dirty="0" smtClean="0"/>
            </a:br>
            <a:r>
              <a:rPr lang="zh-CN" altLang="en-US" sz="5300" dirty="0"/>
              <a:t>兰亭集</a:t>
            </a:r>
            <a:r>
              <a:rPr lang="zh-CN" altLang="en-US" sz="5300" dirty="0" smtClean="0"/>
              <a:t>序</a:t>
            </a:r>
            <a:r>
              <a:rPr lang="en-US" altLang="zh-CN" sz="5300" dirty="0" smtClean="0"/>
              <a:t/>
            </a:r>
            <a:br>
              <a:rPr lang="en-US" altLang="zh-CN" sz="5300" dirty="0" smtClean="0"/>
            </a:br>
            <a:r>
              <a:rPr lang="zh-CN" altLang="en-US" sz="5300" dirty="0"/>
              <a:t>赤壁</a:t>
            </a:r>
            <a:r>
              <a:rPr lang="zh-CN" altLang="en-US" sz="5300" dirty="0" smtClean="0"/>
              <a:t>赋</a:t>
            </a:r>
            <a:r>
              <a:rPr lang="en-US" altLang="zh-CN" sz="5300" dirty="0" smtClean="0"/>
              <a:t/>
            </a:r>
            <a:br>
              <a:rPr lang="en-US" altLang="zh-CN" sz="5300" dirty="0" smtClean="0"/>
            </a:br>
            <a:r>
              <a:rPr lang="zh-CN" altLang="en-US" sz="5300" dirty="0"/>
              <a:t>游褒禅山</a:t>
            </a:r>
            <a:r>
              <a:rPr lang="zh-CN" altLang="en-US" sz="5300" dirty="0" smtClean="0"/>
              <a:t>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624"/>
            <a:ext cx="9144000" cy="681337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兰亭集序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王羲之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 永</a:t>
            </a:r>
            <a:r>
              <a:rPr lang="zh-CN" altLang="en-US" sz="2400" b="1" dirty="0">
                <a:solidFill>
                  <a:schemeClr val="tx1"/>
                </a:solidFill>
              </a:rPr>
              <a:t>和九年，岁在癸丑，暮春之初，</a:t>
            </a:r>
            <a:r>
              <a:rPr lang="zh-CN" altLang="en-US" sz="2400" b="1" dirty="0">
                <a:solidFill>
                  <a:srgbClr val="C00000"/>
                </a:solidFill>
              </a:rPr>
              <a:t>会于会稽山阴之兰亭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，修</a:t>
            </a:r>
            <a:r>
              <a:rPr lang="zh-CN" altLang="en-US" sz="2400" b="1" dirty="0">
                <a:solidFill>
                  <a:schemeClr val="tx1"/>
                </a:solidFill>
              </a:rPr>
              <a:t>禊事也。群贤毕至，少长咸集。此地有崇山峻岭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，茂</a:t>
            </a:r>
            <a:r>
              <a:rPr lang="zh-CN" altLang="en-US" sz="2400" b="1" dirty="0">
                <a:solidFill>
                  <a:schemeClr val="tx1"/>
                </a:solidFill>
              </a:rPr>
              <a:t>林修竹；又有清流激湍，映带左右，</a:t>
            </a:r>
            <a:r>
              <a:rPr lang="zh-CN" altLang="en-US" sz="2400" b="1" dirty="0">
                <a:solidFill>
                  <a:srgbClr val="C00000"/>
                </a:solidFill>
              </a:rPr>
              <a:t>引以为流觞曲水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，列</a:t>
            </a:r>
            <a:r>
              <a:rPr lang="zh-CN" altLang="en-US" sz="2400" b="1" dirty="0">
                <a:solidFill>
                  <a:srgbClr val="C00000"/>
                </a:solidFill>
              </a:rPr>
              <a:t>坐其次。</a:t>
            </a:r>
            <a:r>
              <a:rPr lang="zh-CN" altLang="en-US" sz="2400" b="1" dirty="0">
                <a:solidFill>
                  <a:schemeClr val="tx1"/>
                </a:solidFill>
              </a:rPr>
              <a:t>虽无丝竹管弦之盛，一觞一咏，亦足以畅叙幽情。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  是</a:t>
            </a:r>
            <a:r>
              <a:rPr lang="zh-CN" altLang="en-US" sz="2400" b="1" dirty="0">
                <a:solidFill>
                  <a:schemeClr val="tx1"/>
                </a:solidFill>
              </a:rPr>
              <a:t>日也，天朗气清，惠风和畅，仰观宇宙之大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，俯察</a:t>
            </a:r>
            <a:r>
              <a:rPr lang="zh-CN" altLang="en-US" sz="2400" b="1" dirty="0">
                <a:solidFill>
                  <a:schemeClr val="tx1"/>
                </a:solidFill>
              </a:rPr>
              <a:t>品类之盛，所以游目骋怀，足以极视听之娱，</a:t>
            </a:r>
            <a:r>
              <a:rPr lang="zh-CN" altLang="en-US" sz="2400" b="1" dirty="0">
                <a:solidFill>
                  <a:srgbClr val="C00000"/>
                </a:solidFill>
              </a:rPr>
              <a:t>信可乐也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b="1" dirty="0" smtClean="0">
                <a:solidFill>
                  <a:srgbClr val="C00000"/>
                </a:solidFill>
              </a:rPr>
              <a:t>         夫人</a:t>
            </a:r>
            <a:r>
              <a:rPr lang="zh-CN" altLang="en-US" sz="2400" b="1" dirty="0">
                <a:solidFill>
                  <a:srgbClr val="C00000"/>
                </a:solidFill>
              </a:rPr>
              <a:t>之相与，俯仰一世，或取诸怀抱，悟言一室之内</a:t>
            </a:r>
            <a:r>
              <a:rPr lang="zh-CN" altLang="en-US" sz="2400" b="1" dirty="0">
                <a:solidFill>
                  <a:schemeClr val="tx1"/>
                </a:solidFill>
              </a:rPr>
              <a:t>；或因寄所托，放浪形骸之外。虽趣舍万殊，静躁不同，当其欣于所遇，暂得于己，快然自足，不知老之将至。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   及其</a:t>
            </a:r>
            <a:r>
              <a:rPr lang="zh-CN" altLang="en-US" sz="2400" b="1" dirty="0">
                <a:solidFill>
                  <a:schemeClr val="tx1"/>
                </a:solidFill>
              </a:rPr>
              <a:t>所之既倦，情随事迁，感慨系之矣。向之所欣，俯仰之间，已为陈迹，犹不能不以之兴怀。况修短随化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，终</a:t>
            </a:r>
            <a:r>
              <a:rPr lang="zh-CN" altLang="en-US" sz="2400" b="1" dirty="0">
                <a:solidFill>
                  <a:schemeClr val="tx1"/>
                </a:solidFill>
              </a:rPr>
              <a:t>期于尽。古人云：</a:t>
            </a:r>
            <a:r>
              <a:rPr lang="en-US" altLang="zh-CN" sz="2400" b="1" dirty="0">
                <a:solidFill>
                  <a:schemeClr val="tx1"/>
                </a:solidFill>
              </a:rPr>
              <a:t>"</a:t>
            </a:r>
            <a:r>
              <a:rPr lang="zh-CN" altLang="en-US" sz="2400" b="1" dirty="0">
                <a:solidFill>
                  <a:schemeClr val="tx1"/>
                </a:solidFill>
              </a:rPr>
              <a:t>死生亦大矣。</a:t>
            </a:r>
            <a:r>
              <a:rPr lang="en-US" altLang="zh-CN" sz="2400" b="1" dirty="0">
                <a:solidFill>
                  <a:schemeClr val="tx1"/>
                </a:solidFill>
              </a:rPr>
              <a:t>"</a:t>
            </a:r>
            <a:r>
              <a:rPr lang="zh-CN" altLang="en-US" sz="2400" b="1" dirty="0">
                <a:solidFill>
                  <a:schemeClr val="tx1"/>
                </a:solidFill>
              </a:rPr>
              <a:t>岂不痛哉！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   每</a:t>
            </a:r>
            <a:r>
              <a:rPr lang="zh-CN" altLang="en-US" sz="2400" b="1" dirty="0">
                <a:solidFill>
                  <a:schemeClr val="tx1"/>
                </a:solidFill>
              </a:rPr>
              <a:t>览昔人兴感之由，若合一契，未尝不临文嗟悼，不能喻之于怀。固知一死生为虚诞，齐彭殇为妄作。后之视今，亦犹今之视昔。悲夫！故列叙时人，录其所述，虽世殊事异，所以兴怀，其致一也。后之览者，亦将有感于斯文。</a:t>
            </a:r>
          </a:p>
          <a:p>
            <a:pPr algn="l"/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4874096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赤壁赋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               苏轼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壬戌之秋，七月既望，苏子与客泛舟游于赤壁之下。清风徐来，水波不兴。举酒属客，诵明月之诗，歌窈窕之章。少焉，月出于东山之上，徘徊于斗牛之间。白露横江，水光接天。纵一苇之所如，凌万顷之茫然。浩浩乎如冯虚御风，而不知其所止；飘飘乎如遗世独立，羽化而登仙。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      于是饮酒乐甚，扣舷而歌之。歌曰：“桂棹兮兰桨，击空明兮溯流光；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渺渺兮予怀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，望美人兮天一方。”客有吹洞箫者，倚歌而和之。其声呜呜然，如怨如慕，如泣如诉；余音袅袅，不绝</a:t>
            </a:r>
            <a:r>
              <a:rPr lang="zh-CN" altLang="en-US" sz="2400" b="1" dirty="0">
                <a:solidFill>
                  <a:schemeClr val="tx1"/>
                </a:solidFill>
              </a:rPr>
              <a:t>如屡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，舞幽壑之潜蛟，泣孤舟之嫠妇。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       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211088"/>
            <a:ext cx="8784976" cy="4874096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 苏子</a:t>
            </a:r>
            <a:r>
              <a:rPr lang="zh-CN" altLang="en-US" sz="2400" b="1" dirty="0">
                <a:solidFill>
                  <a:schemeClr val="tx1"/>
                </a:solidFill>
              </a:rPr>
              <a:t>愀然，正襟危坐而问客曰：“何为其然也？”客曰：“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‘月明星稀，乌鹊南飞’</a:t>
            </a:r>
            <a:r>
              <a:rPr lang="zh-CN" altLang="en-US" sz="2400" b="1" dirty="0">
                <a:solidFill>
                  <a:schemeClr val="tx1"/>
                </a:solidFill>
              </a:rPr>
              <a:t>，此非曹孟德之诗乎？西望夏口，东望武昌，山川相缪，郁乎苍苍，此非孟德之困于周郎者乎？方其破荆州，下江陵，顺流而东也，舳舻千里，旌旗蔽空，酾酒临江，横槊赋诗，固一世之雄也，而今安在哉？况吾与子渔樵于江渚之上，侣鱼虾而友麋鹿，驾一叶之扁舟，举匏樽以相属。寄蜉蝣于天地，渺沧海之一粟，</a:t>
            </a:r>
            <a:r>
              <a:rPr lang="zh-CN" altLang="en-US" sz="2400" b="1" dirty="0">
                <a:solidFill>
                  <a:srgbClr val="C00000"/>
                </a:solidFill>
              </a:rPr>
              <a:t>哀吾生之须臾</a:t>
            </a:r>
            <a:r>
              <a:rPr lang="zh-CN" altLang="en-US" sz="2400" b="1" dirty="0">
                <a:solidFill>
                  <a:schemeClr val="tx1"/>
                </a:solidFill>
              </a:rPr>
              <a:t>，羡长江之无穷。挟飞仙以遨游，抱明月而长终。知不可乎骤得，托遗响于悲风。”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        苏子曰：“客亦知夫水与月乎？逝者如斯，而未尝往也；盈虚者如彼，而卒莫消长也。盖将自其变者而观之，则天地曾不能以一瞬；自其不变者而观之，则物与我皆无尽也，而又何羡乎？且夫天地之间，物各有主，苟非吾之所有，虽一毫而莫取，惟江上之清风，与山间之明月，耳得之而为声，目遇之而成色；取之无禁，用之不竭。是造物者之无尽藏也，而吾与子之所共适。”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客喜而笑，洗盏更酌。肴核既尽，杯盘狼籍。相与枕藉乎舟中，不知东方之既白。</a:t>
            </a:r>
          </a:p>
        </p:txBody>
      </p:sp>
    </p:spTree>
    <p:extLst>
      <p:ext uri="{BB962C8B-B14F-4D97-AF65-F5344CB8AC3E}">
        <p14:creationId xmlns:p14="http://schemas.microsoft.com/office/powerpoint/2010/main" val="317826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游褒禅山记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               </a:t>
            </a:r>
            <a:r>
              <a:rPr lang="zh-CN" altLang="en-US" sz="2700" b="1" dirty="0" smtClean="0"/>
              <a:t>王安石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848128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         褒</a:t>
            </a:r>
            <a:r>
              <a:rPr lang="zh-CN" altLang="en-US" sz="2400" b="1" dirty="0"/>
              <a:t>禅山亦谓之华山，唐浮图慧褒始舍于其址，而卒葬之；以故其后名之曰“褒禅”。今所谓慧空禅院者，褒之庐冢也。距其院东五里，所谓华山洞者，</a:t>
            </a:r>
            <a:r>
              <a:rPr lang="zh-CN" altLang="en-US" sz="2400" b="1" dirty="0">
                <a:solidFill>
                  <a:srgbClr val="C00000"/>
                </a:solidFill>
              </a:rPr>
              <a:t>以其</a:t>
            </a:r>
            <a:r>
              <a:rPr lang="zh-CN" altLang="en-US" sz="2400" b="1" dirty="0">
                <a:solidFill>
                  <a:srgbClr val="C00000"/>
                </a:solidFill>
                <a:hlinkClick r:id="rId2" action="ppaction://hlinksldjump"/>
              </a:rPr>
              <a:t>乃</a:t>
            </a:r>
            <a:r>
              <a:rPr lang="zh-CN" altLang="en-US" sz="2400" b="1" dirty="0">
                <a:solidFill>
                  <a:srgbClr val="C00000"/>
                </a:solidFill>
              </a:rPr>
              <a:t>华山之阳名之也</a:t>
            </a:r>
            <a:r>
              <a:rPr lang="zh-CN" altLang="en-US" sz="2400" b="1" dirty="0"/>
              <a:t>。距洞百余步，</a:t>
            </a:r>
            <a:r>
              <a:rPr lang="zh-CN" altLang="en-US" sz="2400" b="1" dirty="0">
                <a:solidFill>
                  <a:srgbClr val="C00000"/>
                </a:solidFill>
              </a:rPr>
              <a:t>有碑仆道</a:t>
            </a:r>
            <a:r>
              <a:rPr lang="zh-CN" altLang="en-US" sz="2400" b="1" dirty="0"/>
              <a:t>，其文漫灭，独其为文犹可识曰“花山”。今言“华”如“华实”之“华”者，盖音谬也。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 其</a:t>
            </a:r>
            <a:r>
              <a:rPr lang="zh-CN" altLang="en-US" sz="2400" b="1" dirty="0"/>
              <a:t>下平旷，有泉侧出，而记游者甚众，所谓前洞也。由山以上五六里，有穴窈然，入之甚寒，问其深，则其好游者不能穷也，谓之后洞。</a:t>
            </a:r>
            <a:r>
              <a:rPr lang="zh-CN" altLang="en-US" sz="2400" b="1" dirty="0">
                <a:solidFill>
                  <a:srgbClr val="C00000"/>
                </a:solidFill>
              </a:rPr>
              <a:t>余与四人拥火以入</a:t>
            </a:r>
            <a:r>
              <a:rPr lang="zh-CN" altLang="en-US" sz="2400" b="1" dirty="0"/>
              <a:t>，入之愈深，其进愈难，而其见愈奇。有怠而欲出者，曰：“</a:t>
            </a:r>
            <a:r>
              <a:rPr lang="zh-CN" altLang="en-US" sz="2400" b="1" dirty="0">
                <a:solidFill>
                  <a:srgbClr val="C00000"/>
                </a:solidFill>
              </a:rPr>
              <a:t>不出，火且尽</a:t>
            </a:r>
            <a:r>
              <a:rPr lang="zh-CN" altLang="en-US" sz="2400" b="1" dirty="0"/>
              <a:t>。”遂与之俱出。盖余所至，比好游者尚不能十一，然视其左右，来而记之者已少。盖其又深，则其至又加少矣。方是时，余之力尚足以入，火尚足以明也。既其出，则</a:t>
            </a:r>
            <a:r>
              <a:rPr lang="zh-CN" altLang="en-US" sz="2400" b="1" dirty="0">
                <a:hlinkClick r:id="rId3" action="ppaction://hlinksldjump"/>
              </a:rPr>
              <a:t>或</a:t>
            </a:r>
            <a:r>
              <a:rPr lang="zh-CN" altLang="en-US" sz="2400" b="1" dirty="0"/>
              <a:t>咎其欲出者，</a:t>
            </a:r>
            <a:r>
              <a:rPr lang="zh-CN" altLang="en-US" sz="2400" b="1" dirty="0">
                <a:solidFill>
                  <a:srgbClr val="C00000"/>
                </a:solidFill>
              </a:rPr>
              <a:t>而余亦悔其随之，而不得极夫游之乐也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2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836712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         于是</a:t>
            </a:r>
            <a:r>
              <a:rPr lang="zh-CN" altLang="en-US" sz="2400" b="1" dirty="0">
                <a:solidFill>
                  <a:srgbClr val="C00000"/>
                </a:solidFill>
              </a:rPr>
              <a:t>余有叹焉</a:t>
            </a:r>
            <a:r>
              <a:rPr lang="zh-CN" altLang="en-US" sz="2400" b="1" dirty="0"/>
              <a:t>。古人之观于天地、山川、草木、虫鱼、鸟兽，往往有得，以其求思之深而无不在也。</a:t>
            </a:r>
            <a:r>
              <a:rPr lang="zh-CN" altLang="en-US" sz="2400" b="1" dirty="0">
                <a:solidFill>
                  <a:srgbClr val="C00000"/>
                </a:solidFill>
              </a:rPr>
              <a:t>夫夷以近，则游者众；险以远，则至者少</a:t>
            </a:r>
            <a:r>
              <a:rPr lang="zh-CN" altLang="en-US" sz="2400" b="1" dirty="0"/>
              <a:t>。而世之奇伟、瑰怪，非常之观，常在于险远，而人之所罕至焉，故非有志者不能至也。有志矣，不随以止也，然力不足者，亦不能至也。有志与力，而又不随以怠，</a:t>
            </a:r>
            <a:r>
              <a:rPr lang="zh-CN" altLang="en-US" sz="2400" b="1" dirty="0">
                <a:solidFill>
                  <a:srgbClr val="C00000"/>
                </a:solidFill>
              </a:rPr>
              <a:t>至于幽暗昏惑而无物以</a:t>
            </a:r>
            <a:r>
              <a:rPr lang="zh-CN" altLang="en-US" sz="2400" b="1" dirty="0">
                <a:solidFill>
                  <a:srgbClr val="C00000"/>
                </a:solidFill>
                <a:hlinkClick r:id="rId2" action="ppaction://hlinksldjump"/>
              </a:rPr>
              <a:t>相</a:t>
            </a:r>
            <a:r>
              <a:rPr lang="zh-CN" altLang="en-US" sz="2400" b="1" dirty="0">
                <a:solidFill>
                  <a:srgbClr val="C00000"/>
                </a:solidFill>
              </a:rPr>
              <a:t>之</a:t>
            </a:r>
            <a:r>
              <a:rPr lang="zh-CN" altLang="en-US" sz="2400" b="1" dirty="0"/>
              <a:t>，亦不能至也。然力足以至焉，于人为可讥，而在己为有悔；尽吾志也而不能至者，可以无悔矣，</a:t>
            </a:r>
            <a:r>
              <a:rPr lang="zh-CN" altLang="en-US" sz="2400" b="1" dirty="0">
                <a:solidFill>
                  <a:srgbClr val="C00000"/>
                </a:solidFill>
              </a:rPr>
              <a:t>其孰能讥之乎？</a:t>
            </a:r>
            <a:r>
              <a:rPr lang="zh-CN" altLang="en-US" sz="2400" b="1" dirty="0"/>
              <a:t>此余之所得也！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  余</a:t>
            </a:r>
            <a:r>
              <a:rPr lang="zh-CN" altLang="en-US" sz="2400" b="1" dirty="0"/>
              <a:t>于仆碑，又以悲夫古书之不存，后世之谬其传而莫能名者，何可胜道也哉！此所以学者</a:t>
            </a:r>
            <a:r>
              <a:rPr lang="zh-CN" altLang="en-US" sz="2400" b="1" dirty="0" smtClean="0"/>
              <a:t>不可以不深思而慎</a:t>
            </a:r>
            <a:r>
              <a:rPr lang="zh-CN" altLang="en-US" sz="2400" b="1" dirty="0"/>
              <a:t>取之也。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  四</a:t>
            </a:r>
            <a:r>
              <a:rPr lang="zh-CN" altLang="en-US" sz="2400" b="1" dirty="0"/>
              <a:t>人者：庐陵萧君圭君玉，长乐王回深父，余弟安国平</a:t>
            </a:r>
            <a:r>
              <a:rPr lang="zh-CN" altLang="en-US" sz="2400" b="1" dirty="0" smtClean="0"/>
              <a:t>父，安上</a:t>
            </a:r>
            <a:r>
              <a:rPr lang="zh-CN" altLang="en-US" sz="2400" b="1" dirty="0"/>
              <a:t>纯父</a:t>
            </a:r>
            <a:r>
              <a:rPr lang="zh-CN" altLang="en-US" sz="2400" b="1" dirty="0" smtClean="0"/>
              <a:t>。至</a:t>
            </a:r>
            <a:r>
              <a:rPr lang="zh-CN" altLang="en-US" sz="2400" b="1" dirty="0"/>
              <a:t>和元年七月某日，临川王某记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34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77800" y="-317500"/>
            <a:ext cx="7772400" cy="1143000"/>
          </a:xfrm>
        </p:spPr>
        <p:txBody>
          <a:bodyPr/>
          <a:lstStyle/>
          <a:p>
            <a:r>
              <a:rPr lang="en-US" altLang="zh-CN" b="1" smtClean="0"/>
              <a:t>54.</a:t>
            </a:r>
            <a:r>
              <a:rPr lang="zh-CN" altLang="zh-CN" b="1" smtClean="0"/>
              <a:t>乃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844675"/>
            <a:ext cx="5330825" cy="45720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zh-CN" sz="2400" b="1" kern="1200" dirty="0"/>
              <a:t>1.</a:t>
            </a:r>
            <a:r>
              <a:rPr lang="zh-CN" altLang="zh-CN" sz="2400" b="1" kern="1200" dirty="0"/>
              <a:t>尔其无忘乃父之志。</a:t>
            </a:r>
            <a:r>
              <a:rPr lang="en-US" altLang="zh-CN" sz="2400" b="1" kern="1200" dirty="0"/>
              <a:t/>
            </a:r>
            <a:br>
              <a:rPr lang="en-US" altLang="zh-CN" sz="2400" b="1" kern="1200" dirty="0"/>
            </a:br>
            <a:r>
              <a:rPr lang="en-US" altLang="zh-CN" sz="2400" b="1" kern="1200" dirty="0" smtClean="0"/>
              <a:t>2.</a:t>
            </a:r>
            <a:r>
              <a:rPr lang="zh-CN" altLang="en-US" sz="2400" b="1" kern="1200" dirty="0" smtClean="0"/>
              <a:t>当立者，乃公子扶苏</a:t>
            </a:r>
            <a:endParaRPr lang="en-US" altLang="zh-CN" sz="2400" b="1" kern="1200" dirty="0" smtClean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zh-CN" sz="2400" b="1" kern="1200" dirty="0" smtClean="0"/>
              <a:t>3</a:t>
            </a:r>
            <a:r>
              <a:rPr lang="en-US" altLang="zh-CN" sz="2400" b="1" kern="1200" dirty="0"/>
              <a:t>.</a:t>
            </a:r>
            <a:r>
              <a:rPr lang="zh-CN" altLang="zh-CN" sz="2400" b="1" kern="1200" dirty="0"/>
              <a:t>好雨知时节，当春乃发生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zh-CN" sz="2400" b="1" kern="1200" dirty="0"/>
              <a:t>4.</a:t>
            </a:r>
            <a:r>
              <a:rPr lang="zh-CN" altLang="zh-CN" sz="2400" b="1" kern="1200" dirty="0"/>
              <a:t>度我至军中，公乃入。</a:t>
            </a:r>
            <a:endParaRPr lang="en-US" altLang="zh-CN" sz="2400" b="1" kern="12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zh-CN" sz="2400" b="1" kern="1200" dirty="0"/>
              <a:t>5.</a:t>
            </a:r>
            <a:r>
              <a:rPr lang="zh-CN" altLang="zh-CN" sz="2400" b="1" kern="1200" dirty="0"/>
              <a:t>至东城，乃有二十八骑。</a:t>
            </a:r>
            <a:endParaRPr lang="en-US" altLang="zh-CN" sz="2400" b="1" kern="12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zh-CN" sz="2400" b="1" kern="1200" dirty="0"/>
              <a:t>6.</a:t>
            </a:r>
            <a:r>
              <a:rPr lang="zh-CN" altLang="zh-CN" sz="2400" b="1" kern="1200" dirty="0"/>
              <a:t>而陋者乃以斧斤考击求之，自以为 得其实。</a:t>
            </a:r>
            <a:endParaRPr lang="en-US" altLang="zh-CN" sz="2400" b="1" kern="12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zh-CN" sz="2400" b="1" kern="1200" dirty="0"/>
              <a:t>7.</a:t>
            </a:r>
            <a:r>
              <a:rPr lang="zh-CN" altLang="zh-CN" sz="2400" b="1" kern="1200" dirty="0"/>
              <a:t>刿曰：“肉食者鄙，未能远谋。”乃 入见。</a:t>
            </a:r>
            <a:endParaRPr lang="zh-CN" altLang="en-US" sz="2400" b="1" kern="1200" dirty="0"/>
          </a:p>
        </p:txBody>
      </p:sp>
      <p:sp>
        <p:nvSpPr>
          <p:cNvPr id="6963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BD7230-4467-4B4E-BE8A-B71B746F31A8}" type="datetime1">
              <a:rPr lang="zh-CN" altLang="en-US" sz="1400" smtClean="0">
                <a:solidFill>
                  <a:schemeClr val="tx2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2015-08-12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64163" y="1844824"/>
            <a:ext cx="3729037" cy="38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zh-CN" sz="2400" b="1" dirty="0"/>
              <a:t>代词，你（们），的</a:t>
            </a:r>
            <a:r>
              <a:rPr lang="en-US" altLang="zh-CN" sz="2400" b="1" dirty="0"/>
              <a:t> </a:t>
            </a:r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/>
              <a:t>动词，表判断，相当“是”</a:t>
            </a:r>
            <a:r>
              <a:rPr lang="en-US" altLang="zh-CN" sz="2400" b="1" dirty="0"/>
              <a:t> 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zh-CN" sz="2400" b="1" dirty="0"/>
              <a:t>表承接，就、便、即</a:t>
            </a:r>
            <a:endParaRPr lang="en-US" altLang="zh-CN" sz="2400" b="1" dirty="0"/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zh-CN" sz="2400" b="1" dirty="0"/>
              <a:t>表时间间隔之长，才，再</a:t>
            </a:r>
            <a:endParaRPr lang="zh-CN" altLang="zh-CN" sz="2400" dirty="0"/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zh-CN" sz="2400" b="1" dirty="0"/>
              <a:t>表范围，只，仅仅表意外，竟然，却</a:t>
            </a:r>
            <a:endParaRPr lang="en-US" altLang="zh-CN" sz="2400" b="1" dirty="0"/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endParaRPr lang="en-US" altLang="zh-CN" sz="2400" b="1" dirty="0"/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zh-CN" sz="2400" b="1" dirty="0"/>
              <a:t>连词，表承接，于是，就 </a:t>
            </a:r>
            <a:endParaRPr lang="zh-CN" altLang="zh-CN" sz="2400" dirty="0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428624" y="580018"/>
            <a:ext cx="85709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algn="l" defTabSz="0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Perpetua" charset="0"/>
              </a:defRPr>
            </a:lvl1pPr>
            <a:lvl2pPr marL="549275" indent="-228600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2pPr>
            <a:lvl3pPr marL="822325" indent="-227013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3pPr>
            <a:lvl4pPr marL="1096963" indent="-227013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4pPr>
            <a:lvl5pPr marL="1371600" indent="-228600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5pPr>
            <a:lvl6pPr marL="18288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6pPr>
            <a:lvl7pPr marL="22860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7pPr>
            <a:lvl8pPr marL="27432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8pPr>
            <a:lvl9pPr marL="32004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u="sng" kern="0" dirty="0" smtClean="0">
                <a:latin typeface="宋体" pitchFamily="2" charset="-122"/>
              </a:rPr>
              <a:t>“</a:t>
            </a:r>
            <a:r>
              <a:rPr lang="zh-CN" altLang="en-US" sz="2800" b="1" u="sng" kern="0" dirty="0" smtClean="0">
                <a:solidFill>
                  <a:srgbClr val="FF0000"/>
                </a:solidFill>
                <a:latin typeface="宋体" pitchFamily="2" charset="-122"/>
              </a:rPr>
              <a:t>你们</a:t>
            </a:r>
            <a:r>
              <a:rPr lang="zh-CN" altLang="en-US" sz="2800" b="1" u="sng" kern="0" dirty="0" smtClean="0">
                <a:latin typeface="宋体" pitchFamily="2" charset="-122"/>
              </a:rPr>
              <a:t>”“</a:t>
            </a:r>
            <a:r>
              <a:rPr lang="zh-CN" altLang="en-US" sz="2800" b="1" u="sng" kern="0" dirty="0" smtClean="0">
                <a:solidFill>
                  <a:srgbClr val="FF0000"/>
                </a:solidFill>
                <a:latin typeface="宋体" pitchFamily="2" charset="-122"/>
              </a:rPr>
              <a:t>竟然</a:t>
            </a:r>
            <a:r>
              <a:rPr lang="zh-CN" altLang="en-US" sz="2800" b="1" u="sng" kern="0" dirty="0" smtClean="0">
                <a:latin typeface="宋体" pitchFamily="2" charset="-122"/>
              </a:rPr>
              <a:t>”“</a:t>
            </a:r>
            <a:r>
              <a:rPr lang="zh-CN" altLang="en-US" sz="2800" b="1" u="sng" kern="0" dirty="0" smtClean="0">
                <a:solidFill>
                  <a:srgbClr val="FF0000"/>
                </a:solidFill>
                <a:latin typeface="宋体" pitchFamily="2" charset="-122"/>
              </a:rPr>
              <a:t>就（于是）</a:t>
            </a:r>
            <a:r>
              <a:rPr lang="zh-CN" altLang="en-US" sz="2800" b="1" u="sng" kern="0" dirty="0" smtClean="0">
                <a:latin typeface="宋体" pitchFamily="2" charset="-122"/>
              </a:rPr>
              <a:t>”以为自己是“</a:t>
            </a:r>
            <a:r>
              <a:rPr lang="zh-CN" altLang="en-US" sz="2800" b="1" u="sng" kern="0" dirty="0" smtClean="0">
                <a:solidFill>
                  <a:srgbClr val="FF0000"/>
                </a:solidFill>
                <a:latin typeface="宋体" pitchFamily="2" charset="-122"/>
              </a:rPr>
              <a:t>便（就、即）、才（再）</a:t>
            </a:r>
            <a:r>
              <a:rPr lang="zh-CN" altLang="en-US" sz="2800" b="1" u="sng" kern="0" dirty="0" smtClean="0">
                <a:latin typeface="宋体" pitchFamily="2" charset="-122"/>
              </a:rPr>
              <a:t>”其实“</a:t>
            </a:r>
            <a:r>
              <a:rPr lang="zh-CN" altLang="en-US" sz="2800" b="1" u="sng" kern="0" dirty="0" smtClean="0">
                <a:solidFill>
                  <a:srgbClr val="FF0000"/>
                </a:solidFill>
                <a:latin typeface="宋体" pitchFamily="2" charset="-122"/>
              </a:rPr>
              <a:t>仅仅</a:t>
            </a:r>
            <a:r>
              <a:rPr lang="zh-CN" altLang="en-US" sz="2800" b="1" u="sng" kern="0" dirty="0" smtClean="0">
                <a:latin typeface="宋体" pitchFamily="2" charset="-122"/>
              </a:rPr>
              <a:t>”是个意外。</a:t>
            </a:r>
            <a:endParaRPr lang="zh-CN" altLang="zh-CN" sz="2800" b="1" u="sng" kern="0" dirty="0" smtClean="0">
              <a:latin typeface="宋体" pitchFamily="2" charset="-122"/>
            </a:endParaRPr>
          </a:p>
        </p:txBody>
      </p:sp>
      <p:sp>
        <p:nvSpPr>
          <p:cNvPr id="7" name="笑脸 6">
            <a:hlinkClick r:id="rId2" action="ppaction://hlinksldjump"/>
          </p:cNvPr>
          <p:cNvSpPr/>
          <p:nvPr/>
        </p:nvSpPr>
        <p:spPr>
          <a:xfrm>
            <a:off x="68263" y="1579563"/>
            <a:ext cx="360362" cy="3603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36. </a:t>
            </a:r>
            <a:r>
              <a:rPr lang="zh-CN" altLang="en-US" dirty="0" smtClean="0"/>
              <a:t>或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186449" y="3040902"/>
            <a:ext cx="5259388" cy="23083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kern="1200" dirty="0">
                <a:latin typeface="Arial" pitchFamily="34" charset="0"/>
                <a:ea typeface="宋体" pitchFamily="2" charset="-122"/>
              </a:rPr>
              <a:t>①或师焉，或不焉</a:t>
            </a:r>
            <a:endParaRPr lang="en-US" altLang="zh-CN" sz="2400" b="1" kern="12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kern="1200" dirty="0">
                <a:latin typeface="Arial" pitchFamily="34" charset="0"/>
                <a:ea typeface="宋体" pitchFamily="2" charset="-122"/>
              </a:rPr>
              <a:t>或百步而后止，或五十步而后止。</a:t>
            </a:r>
            <a:endParaRPr lang="en-US" altLang="zh-CN" sz="2400" b="1" kern="12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kern="1200" smtClean="0">
                <a:latin typeface="Arial" pitchFamily="34" charset="0"/>
                <a:ea typeface="宋体" pitchFamily="2" charset="-122"/>
              </a:rPr>
              <a:t>②？</a:t>
            </a:r>
            <a:endParaRPr lang="en-US" altLang="zh-CN" sz="2400" b="1" kern="12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kern="1200" dirty="0" smtClean="0">
                <a:latin typeface="Arial" pitchFamily="34" charset="0"/>
                <a:ea typeface="宋体" pitchFamily="2" charset="-122"/>
              </a:rPr>
              <a:t>③</a:t>
            </a:r>
            <a:r>
              <a:rPr lang="zh-CN" altLang="en-US" sz="2400" b="1" kern="1200" dirty="0">
                <a:latin typeface="Arial" pitchFamily="34" charset="0"/>
                <a:ea typeface="宋体" pitchFamily="2" charset="-122"/>
              </a:rPr>
              <a:t>所守或匪亲，化为狼与豺。</a:t>
            </a:r>
            <a:endParaRPr lang="en-US" altLang="zh-CN" sz="2400" b="1" kern="12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kern="1200" dirty="0">
                <a:latin typeface="Arial" pitchFamily="34" charset="0"/>
                <a:ea typeface="宋体" pitchFamily="2" charset="-122"/>
              </a:rPr>
              <a:t>④云霞明灭或可睹</a:t>
            </a:r>
            <a:endParaRPr lang="en-US" altLang="zh-CN" sz="2400" b="1" kern="12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kern="1200" dirty="0">
                <a:latin typeface="Arial" pitchFamily="34" charset="0"/>
                <a:ea typeface="宋体" pitchFamily="2" charset="-122"/>
              </a:rPr>
              <a:t>⑤军亡导，或失道。</a:t>
            </a:r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0A3F24-664F-41BD-A362-0CD47CEF0DDB}" type="datetime1">
              <a:rPr lang="zh-CN" altLang="en-US" sz="1400" smtClean="0">
                <a:solidFill>
                  <a:schemeClr val="tx2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2015-08-12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5723542" y="3068835"/>
            <a:ext cx="2378075" cy="237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4638" indent="-274638" defTabSz="0" eaLnBrk="1" hangingPunct="1">
              <a:buClrTx/>
              <a:buSzTx/>
              <a:buFontTx/>
              <a:buNone/>
              <a:defRPr sz="2400" b="1">
                <a:sym typeface="Perpetua" charset="0"/>
              </a:defRPr>
            </a:lvl1pPr>
            <a:lvl2pPr marL="549275" indent="-228600" defTabSz="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latin typeface="+mn-lt"/>
                <a:ea typeface="+mn-ea"/>
                <a:sym typeface="Perpetua" charset="0"/>
              </a:defRPr>
            </a:lvl2pPr>
            <a:lvl3pPr marL="822325" indent="-227013" defTabSz="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latin typeface="+mn-lt"/>
                <a:ea typeface="+mn-ea"/>
                <a:sym typeface="Perpetua" charset="0"/>
              </a:defRPr>
            </a:lvl3pPr>
            <a:lvl4pPr marL="1096963" indent="-227013" defTabSz="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latin typeface="+mn-lt"/>
                <a:ea typeface="+mn-ea"/>
                <a:sym typeface="Perpetua" charset="0"/>
              </a:defRPr>
            </a:lvl4pPr>
            <a:lvl5pPr marL="1371600" indent="-228600" defTabSz="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latin typeface="+mn-lt"/>
                <a:ea typeface="+mn-ea"/>
                <a:sym typeface="Perpetua" charset="0"/>
              </a:defRPr>
            </a:lvl5pPr>
            <a:lvl6pPr marL="1828800" indent="-228600" defTabSz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latin typeface="+mn-lt"/>
                <a:ea typeface="+mn-ea"/>
                <a:sym typeface="Perpetua" charset="0"/>
              </a:defRPr>
            </a:lvl6pPr>
            <a:lvl7pPr marL="2286000" indent="-228600" defTabSz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latin typeface="+mn-lt"/>
                <a:ea typeface="+mn-ea"/>
                <a:sym typeface="Perpetua" charset="0"/>
              </a:defRPr>
            </a:lvl7pPr>
            <a:lvl8pPr marL="2743200" indent="-228600" defTabSz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latin typeface="+mn-lt"/>
                <a:ea typeface="+mn-ea"/>
                <a:sym typeface="Perpetua" charset="0"/>
              </a:defRPr>
            </a:lvl8pPr>
            <a:lvl9pPr marL="3200400" indent="-228600" defTabSz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latin typeface="+mn-lt"/>
                <a:ea typeface="+mn-ea"/>
                <a:sym typeface="Perpetua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zh-CN" altLang="en-US" dirty="0"/>
              <a:t>有的人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有时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如果、倘若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或许，也许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通“惑”，迷惑</a:t>
            </a: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754063" y="1771650"/>
            <a:ext cx="7707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solidFill>
                  <a:srgbClr val="FF0000"/>
                </a:solidFill>
                <a:latin typeface="Arial" pitchFamily="34" charset="0"/>
              </a:rPr>
              <a:t>“有人”“有时”“如果”“迷惑”</a:t>
            </a:r>
            <a:r>
              <a:rPr lang="zh-CN" altLang="en-US" sz="2400" b="1" u="sng" dirty="0">
                <a:latin typeface="Arial" pitchFamily="34" charset="0"/>
              </a:rPr>
              <a:t>你，千万别上当。</a:t>
            </a:r>
          </a:p>
        </p:txBody>
      </p:sp>
      <p:sp>
        <p:nvSpPr>
          <p:cNvPr id="7" name="笑脸 6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31788"/>
            <a:ext cx="7805738" cy="738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dirty="0" smtClean="0">
                <a:ea typeface="宋体" pitchFamily="2" charset="-122"/>
              </a:rPr>
              <a:t>91.</a:t>
            </a:r>
            <a:r>
              <a:rPr lang="zh-CN" altLang="en-US" sz="4800" b="1" dirty="0">
                <a:ea typeface="宋体" pitchFamily="2" charset="-122"/>
              </a:rPr>
              <a:t>相</a:t>
            </a:r>
            <a:endParaRPr lang="zh-CN" altLang="en-US" sz="4800" b="1" dirty="0" smtClean="0">
              <a:ea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508429" y="1489450"/>
            <a:ext cx="3889782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辅佐君王的人，宰相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    古代</a:t>
            </a:r>
            <a:r>
              <a:rPr lang="zh-CN" altLang="en-US" sz="2400" b="1" dirty="0"/>
              <a:t>主持</a:t>
            </a:r>
            <a:r>
              <a:rPr lang="zh-CN" altLang="en-US" sz="2400" b="1" dirty="0" smtClean="0"/>
              <a:t>礼仪的官</a:t>
            </a:r>
            <a:r>
              <a:rPr lang="zh-CN" altLang="zh-CN" sz="2400" b="1" dirty="0" smtClean="0"/>
              <a:t>）</a:t>
            </a:r>
            <a:endParaRPr lang="zh-CN" altLang="zh-CN" sz="2400" b="1" dirty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（辅助，扶住，扶住盲人）</a:t>
            </a:r>
            <a:endParaRPr lang="en-US" altLang="zh-CN" sz="2400" b="1" dirty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（彼此，相互）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（动作偏执的一方）</a:t>
            </a:r>
            <a:endParaRPr lang="en-US" altLang="zh-CN" sz="2400" b="1" dirty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形貌，状貌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省视，察看</a:t>
            </a:r>
            <a:r>
              <a:rPr lang="zh-CN" altLang="zh-CN" sz="2400" b="1" dirty="0" smtClean="0"/>
              <a:t>）</a:t>
            </a:r>
            <a:endParaRPr lang="en-US" altLang="zh-CN" sz="2400" b="1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177800" y="1504950"/>
            <a:ext cx="565308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①沛公欲王关中，使子婴为相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②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至于幽暗昏惑而无物以相之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③臣以为布衣之交尚不相欺，况大国乎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④吾已失恩义，会不相从许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⑤而已薄禄相，幸复得此妇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⑥相高下，视肥绕</a:t>
            </a:r>
            <a:endParaRPr lang="en-US" altLang="zh-CN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1618</Words>
  <Application>Microsoft Office PowerPoint</Application>
  <PresentationFormat>全屏显示(4:3)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必修二 兰亭集序 赤壁赋 游褒禅山记 </vt:lpstr>
      <vt:lpstr>PowerPoint 演示文稿</vt:lpstr>
      <vt:lpstr>PowerPoint 演示文稿</vt:lpstr>
      <vt:lpstr>PowerPoint 演示文稿</vt:lpstr>
      <vt:lpstr>游褒禅山记                         王安石</vt:lpstr>
      <vt:lpstr>PowerPoint 演示文稿</vt:lpstr>
      <vt:lpstr>54.乃</vt:lpstr>
      <vt:lpstr>36. 或</vt:lpstr>
      <vt:lpstr>91.相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必修二 兰亭集序 赤壁赋 游褒禅山记 </dc:title>
  <dc:creator>USER</dc:creator>
  <cp:lastModifiedBy>USER</cp:lastModifiedBy>
  <cp:revision>14</cp:revision>
  <dcterms:created xsi:type="dcterms:W3CDTF">2015-08-11T05:15:25Z</dcterms:created>
  <dcterms:modified xsi:type="dcterms:W3CDTF">2015-08-12T09:34:03Z</dcterms:modified>
</cp:coreProperties>
</file>