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7" r:id="rId4"/>
    <p:sldId id="261" r:id="rId5"/>
    <p:sldId id="262" r:id="rId6"/>
    <p:sldId id="264" r:id="rId7"/>
    <p:sldId id="263" r:id="rId8"/>
    <p:sldId id="266" r:id="rId9"/>
    <p:sldId id="268" r:id="rId10"/>
    <p:sldId id="269" r:id="rId11"/>
    <p:sldId id="265" r:id="rId12"/>
    <p:sldId id="257" r:id="rId13"/>
    <p:sldId id="270" r:id="rId14"/>
    <p:sldId id="275" r:id="rId15"/>
    <p:sldId id="271" r:id="rId16"/>
    <p:sldId id="272" r:id="rId17"/>
    <p:sldId id="273" r:id="rId18"/>
    <p:sldId id="274" r:id="rId19"/>
    <p:sldId id="280" r:id="rId20"/>
    <p:sldId id="278" r:id="rId21"/>
    <p:sldId id="281" r:id="rId22"/>
    <p:sldId id="276" r:id="rId23"/>
    <p:sldId id="282" r:id="rId24"/>
    <p:sldId id="283" r:id="rId25"/>
    <p:sldId id="284" r:id="rId26"/>
    <p:sldId id="277" r:id="rId27"/>
    <p:sldId id="279" r:id="rId28"/>
    <p:sldId id="285" r:id="rId29"/>
    <p:sldId id="287" r:id="rId30"/>
    <p:sldId id="286" r:id="rId31"/>
    <p:sldId id="288" r:id="rId32"/>
    <p:sldId id="296" r:id="rId33"/>
    <p:sldId id="289" r:id="rId34"/>
    <p:sldId id="290" r:id="rId35"/>
    <p:sldId id="292" r:id="rId36"/>
    <p:sldId id="293" r:id="rId37"/>
    <p:sldId id="291" r:id="rId38"/>
    <p:sldId id="294" r:id="rId39"/>
    <p:sldId id="295" r:id="rId40"/>
    <p:sldId id="29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1" d="100"/>
          <a:sy n="81" d="100"/>
        </p:scale>
        <p:origin x="-18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C5B0-2061-417C-A9FC-4FFBE4FB7896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9633-E632-48E8-B18C-ABF966F849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83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346838" cy="166762113"/>
          </a:xfrm>
        </p:spPr>
      </p:sp>
      <p:sp>
        <p:nvSpPr>
          <p:cNvPr id="9318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é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A7BAF-440A-4489-819E-982AEE41D401}" type="datetime1">
              <a:rPr lang="zh-CN" altLang="en-US"/>
              <a:pPr>
                <a:defRPr/>
              </a:pPr>
              <a:t>2015-9-05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HGｺﾞｼｯｸM" charset="0"/>
                <a:cs typeface="HGｺﾞｼｯｸM" charset="0"/>
              </a:defRPr>
            </a:lvl1pPr>
          </a:lstStyle>
          <a:p>
            <a:pPr>
              <a:defRPr/>
            </a:pPr>
            <a:fld id="{6FB8D501-2D1A-4354-9C01-DC5DFFB56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31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2.xml"/><Relationship Id="rId7" Type="http://schemas.openxmlformats.org/officeDocument/2006/relationships/slide" Target="slide2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9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hyperlink" Target="http://baike.baidu.com/view/19124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hyperlink" Target="http://baike.baidu.com/view/85990.htm" TargetMode="External"/><Relationship Id="rId4" Type="http://schemas.openxmlformats.org/officeDocument/2006/relationships/slide" Target="slide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861033.htm" TargetMode="Externa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高考文言文专题复习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人教版教材梳理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7128792" cy="30243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必修一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sz="5600" b="1" dirty="0" smtClean="0">
                <a:solidFill>
                  <a:srgbClr val="0070C0"/>
                </a:solidFill>
                <a:hlinkClick r:id="rId2" action="ppaction://hlinksldjump"/>
              </a:rPr>
              <a:t>烛</a:t>
            </a:r>
            <a:r>
              <a:rPr lang="zh-CN" altLang="en-US" sz="5600" b="1" dirty="0">
                <a:solidFill>
                  <a:srgbClr val="0070C0"/>
                </a:solidFill>
                <a:hlinkClick r:id="rId2" action="ppaction://hlinksldjump"/>
              </a:rPr>
              <a:t>之武退</a:t>
            </a:r>
            <a:r>
              <a:rPr lang="zh-CN" altLang="en-US" sz="5600" b="1" dirty="0" smtClean="0">
                <a:solidFill>
                  <a:srgbClr val="0070C0"/>
                </a:solidFill>
                <a:hlinkClick r:id="rId2" action="ppaction://hlinksldjump"/>
              </a:rPr>
              <a:t>秦师</a:t>
            </a:r>
            <a:endParaRPr lang="en-US" altLang="zh-CN" sz="5600" b="1" dirty="0" smtClean="0">
              <a:solidFill>
                <a:srgbClr val="0070C0"/>
              </a:solidFill>
            </a:endParaRPr>
          </a:p>
          <a:p>
            <a:r>
              <a:rPr lang="zh-CN" altLang="en-US" sz="5600" b="1" dirty="0">
                <a:solidFill>
                  <a:srgbClr val="0070C0"/>
                </a:solidFill>
                <a:hlinkClick r:id="rId3" action="ppaction://hlinksldjump"/>
              </a:rPr>
              <a:t>鸿门宴</a:t>
            </a:r>
            <a:endParaRPr lang="zh-CN" altLang="en-US" sz="5600" dirty="0">
              <a:solidFill>
                <a:srgbClr val="0070C0"/>
              </a:solidFill>
            </a:endParaRPr>
          </a:p>
          <a:p>
            <a:r>
              <a:rPr lang="zh-CN" altLang="en-US" sz="5600" b="1" dirty="0" smtClean="0">
                <a:solidFill>
                  <a:srgbClr val="0070C0"/>
                </a:solidFill>
                <a:hlinkClick r:id="rId4" action="ppaction://hlinksldjump"/>
              </a:rPr>
              <a:t>荆轲</a:t>
            </a:r>
            <a:r>
              <a:rPr lang="zh-CN" altLang="en-US" sz="5600" b="1" dirty="0">
                <a:solidFill>
                  <a:srgbClr val="0070C0"/>
                </a:solidFill>
                <a:hlinkClick r:id="rId4" action="ppaction://hlinksldjump"/>
              </a:rPr>
              <a:t>刺秦</a:t>
            </a:r>
            <a:r>
              <a:rPr lang="zh-CN" altLang="en-US" sz="5600" b="1" dirty="0" smtClean="0">
                <a:solidFill>
                  <a:srgbClr val="0070C0"/>
                </a:solidFill>
                <a:hlinkClick r:id="rId4" action="ppaction://hlinksldjump"/>
              </a:rPr>
              <a:t>王</a:t>
            </a:r>
            <a:endParaRPr lang="en-US" altLang="zh-CN" sz="5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467544" y="-19708"/>
            <a:ext cx="7805737" cy="73818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4800" b="1" dirty="0" smtClean="0">
                <a:ea typeface="宋体" pitchFamily="2" charset="-122"/>
              </a:rPr>
              <a:t>89.</a:t>
            </a:r>
            <a:r>
              <a:rPr lang="zh-CN" altLang="en-US" sz="4800" b="1" dirty="0" smtClean="0">
                <a:ea typeface="宋体" pitchFamily="2" charset="-122"/>
              </a:rPr>
              <a:t>微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4724565" y="687462"/>
            <a:ext cx="432048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（隐蔽</a:t>
            </a:r>
            <a:r>
              <a:rPr lang="en-US" altLang="zh-CN" sz="2400" b="1" dirty="0"/>
              <a:t>/</a:t>
            </a:r>
            <a:r>
              <a:rPr lang="zh-CN" altLang="en-US" sz="2400" b="1" dirty="0" smtClean="0"/>
              <a:t>不显露，而改穿便服</a:t>
            </a:r>
            <a:r>
              <a:rPr lang="zh-CN" altLang="zh-CN" sz="2400" b="1" dirty="0" smtClean="0"/>
              <a:t>）</a:t>
            </a:r>
            <a:endParaRPr lang="zh-CN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zh-CN" altLang="en-US" sz="2400" b="1" dirty="0" smtClean="0"/>
              <a:t>暗中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秘密的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偷偷</a:t>
            </a:r>
            <a:r>
              <a:rPr lang="zh-CN" altLang="en-US" sz="2400" b="1" dirty="0"/>
              <a:t>的）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（极微小的事，</a:t>
            </a:r>
            <a:r>
              <a:rPr lang="zh-CN" altLang="en-US" sz="2400" b="1" dirty="0"/>
              <a:t>细小）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精微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精妙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精深奥妙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低贱</a:t>
            </a:r>
            <a:r>
              <a:rPr lang="zh-CN" altLang="en-US" sz="2400" b="1" dirty="0"/>
              <a:t>，卑下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/>
              <a:t>                  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稍微）</a:t>
            </a:r>
            <a:r>
              <a:rPr lang="en-US" altLang="zh-CN" sz="2400" b="1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zh-CN" altLang="zh-CN" sz="2400" b="1" dirty="0"/>
              <a:t>（没有，</a:t>
            </a:r>
            <a:r>
              <a:rPr lang="zh-CN" altLang="en-US" sz="2400" b="1" dirty="0"/>
              <a:t>如果</a:t>
            </a:r>
            <a:r>
              <a:rPr lang="zh-CN" altLang="zh-CN" sz="2400" b="1" dirty="0"/>
              <a:t>不是） 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（稍微，略微）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（衰败，衰落）</a:t>
            </a:r>
            <a:endParaRPr lang="zh-CN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134575" y="705470"/>
            <a:ext cx="5473700" cy="632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① </a:t>
            </a:r>
            <a:r>
              <a:rPr lang="zh-CN" altLang="zh-CN" sz="2400" b="1" dirty="0" smtClean="0"/>
              <a:t>微服私访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② </a:t>
            </a:r>
            <a:r>
              <a:rPr lang="zh-CN" altLang="zh-CN" sz="2400" b="1" dirty="0" smtClean="0"/>
              <a:t>微察公子，公子颜色愈和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③ </a:t>
            </a:r>
            <a:r>
              <a:rPr lang="zh-CN" altLang="zh-CN" sz="2400" b="1" dirty="0" smtClean="0"/>
              <a:t>祸患</a:t>
            </a:r>
            <a:r>
              <a:rPr lang="zh-CN" altLang="zh-CN" sz="2400" b="1" dirty="0"/>
              <a:t>常积于忽</a:t>
            </a:r>
            <a:r>
              <a:rPr lang="zh-CN" altLang="zh-CN" sz="2400" b="1" dirty="0" smtClean="0"/>
              <a:t>微</a:t>
            </a:r>
            <a:endParaRPr lang="zh-CN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④ </a:t>
            </a:r>
            <a:r>
              <a:rPr lang="zh-CN" altLang="zh-CN" sz="2400" b="1" dirty="0" smtClean="0"/>
              <a:t>其</a:t>
            </a:r>
            <a:r>
              <a:rPr lang="zh-CN" altLang="zh-CN" sz="2400" b="1" dirty="0"/>
              <a:t>文约，其辞</a:t>
            </a:r>
            <a:r>
              <a:rPr lang="zh-CN" altLang="zh-CN" sz="2400" b="1" dirty="0" smtClean="0"/>
              <a:t>微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；微言大义</a:t>
            </a:r>
            <a:endParaRPr lang="zh-CN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⑥ </a:t>
            </a:r>
            <a:r>
              <a:rPr lang="zh-CN" altLang="zh-CN" sz="2400" b="1" dirty="0" smtClean="0"/>
              <a:t>亡国贱俘，至微至陋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⑦ </a:t>
            </a:r>
            <a:r>
              <a:rPr lang="zh-CN" altLang="zh-CN" sz="2400" b="1" dirty="0" smtClean="0"/>
              <a:t>东</a:t>
            </a:r>
            <a:r>
              <a:rPr lang="zh-CN" altLang="zh-CN" sz="2400" b="1" dirty="0"/>
              <a:t>坡现右足，鲁直现左足，各微</a:t>
            </a:r>
            <a:r>
              <a:rPr lang="zh-CN" altLang="zh-CN" sz="2400" b="1" dirty="0" smtClean="0"/>
              <a:t>侧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⑧ </a:t>
            </a:r>
            <a:r>
              <a:rPr lang="zh-CN" altLang="zh-CN" sz="2400" b="1" dirty="0" smtClean="0"/>
              <a:t>微</a:t>
            </a:r>
            <a:r>
              <a:rPr lang="zh-CN" altLang="zh-CN" sz="2400" b="1" dirty="0"/>
              <a:t>夫人之力不及</a:t>
            </a:r>
            <a:r>
              <a:rPr lang="zh-CN" altLang="zh-CN" sz="2400" b="1" dirty="0" smtClean="0"/>
              <a:t>此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  ⑩见其发矢十中八九，但微颔之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 smtClean="0"/>
              <a:t>⑾式微，式微，胡不归？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         王朝式微</a:t>
            </a:r>
            <a:endParaRPr lang="en-US" altLang="zh-CN" sz="2400" b="1" dirty="0" smtClean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7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其</a:t>
            </a:r>
            <a:r>
              <a:rPr lang="en-US" altLang="zh-CN" b="1" dirty="0"/>
              <a:t> </a:t>
            </a:r>
            <a:r>
              <a:rPr lang="zh-CN" altLang="en-US" dirty="0" smtClean="0"/>
              <a:t>：</a:t>
            </a:r>
            <a:r>
              <a:rPr lang="zh-CN" altLang="zh-CN" b="1" u="sng" dirty="0" smtClean="0"/>
              <a:t>代词</a:t>
            </a:r>
            <a:r>
              <a:rPr lang="zh-CN" altLang="zh-CN" b="1" u="sng" dirty="0"/>
              <a:t>、副词、</a:t>
            </a:r>
            <a:r>
              <a:rPr lang="zh-CN" altLang="zh-CN" b="1" i="1" dirty="0"/>
              <a:t>助词、连词</a:t>
            </a:r>
            <a:r>
              <a:rPr lang="zh-CN" altLang="zh-CN" b="1" i="1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zh-CN" altLang="zh-CN" sz="3600" b="1" dirty="0">
                <a:solidFill>
                  <a:srgbClr val="C00000"/>
                </a:solidFill>
              </a:rPr>
              <a:t>一</a:t>
            </a:r>
            <a:r>
              <a:rPr lang="en-US" altLang="zh-CN" sz="3600" b="1" dirty="0">
                <a:solidFill>
                  <a:srgbClr val="C00000"/>
                </a:solidFill>
              </a:rPr>
              <a:t>)</a:t>
            </a:r>
            <a:r>
              <a:rPr lang="zh-CN" altLang="zh-CN" sz="3600" b="1" dirty="0">
                <a:solidFill>
                  <a:srgbClr val="C00000"/>
                </a:solidFill>
              </a:rPr>
              <a:t>用作代词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。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en-US" altLang="zh-CN" sz="3600" b="1" dirty="0"/>
              <a:t>1</a:t>
            </a:r>
            <a:r>
              <a:rPr lang="zh-CN" altLang="zh-CN" sz="3600" b="1" dirty="0"/>
              <a:t>、第三</a:t>
            </a:r>
            <a:r>
              <a:rPr lang="zh-CN" altLang="zh-CN" sz="3600" b="1" u="sng" dirty="0"/>
              <a:t>人称代词</a:t>
            </a:r>
            <a:r>
              <a:rPr lang="zh-CN" altLang="zh-CN" sz="3600" b="1" dirty="0"/>
              <a:t>。可代人、事、物，译为“他</a:t>
            </a:r>
            <a:r>
              <a:rPr lang="en-US" altLang="zh-CN" sz="3600" b="1" dirty="0"/>
              <a:t>/</a:t>
            </a:r>
            <a:r>
              <a:rPr lang="zh-CN" altLang="zh-CN" sz="3600" b="1" dirty="0"/>
              <a:t>它的”（们）（的）。</a:t>
            </a:r>
            <a:endParaRPr lang="zh-CN" altLang="zh-CN" sz="3600" dirty="0"/>
          </a:p>
          <a:p>
            <a:r>
              <a:rPr lang="zh-CN" altLang="zh-CN" sz="3600" b="1" dirty="0"/>
              <a:t>生乎吾前，其闻道也固先乎吾。（他们）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zh-CN" altLang="zh-CN" sz="3600" b="1" dirty="0"/>
              <a:t>郯子之徒</a:t>
            </a:r>
            <a:r>
              <a:rPr lang="en-US" altLang="zh-CN" sz="3600" b="1" dirty="0"/>
              <a:t>,</a:t>
            </a:r>
            <a:r>
              <a:rPr lang="zh-CN" altLang="zh-CN" sz="3600" b="1" dirty="0"/>
              <a:t>其贤不及孔子。（他们的）</a:t>
            </a:r>
            <a:endParaRPr lang="zh-CN" altLang="zh-CN" sz="3600" dirty="0"/>
          </a:p>
          <a:p>
            <a:r>
              <a:rPr lang="zh-CN" altLang="zh-CN" sz="3600" b="1" dirty="0"/>
              <a:t>鸟之将死</a:t>
            </a:r>
            <a:r>
              <a:rPr lang="en-US" altLang="zh-CN" sz="3600" b="1" dirty="0"/>
              <a:t>,</a:t>
            </a:r>
            <a:r>
              <a:rPr lang="zh-CN" altLang="zh-CN" sz="3600" b="1" dirty="0"/>
              <a:t>其鸣也哀。（它的）</a:t>
            </a:r>
            <a:endParaRPr lang="zh-CN" altLang="zh-CN" sz="3600" dirty="0"/>
          </a:p>
          <a:p>
            <a:r>
              <a:rPr lang="en-US" altLang="zh-CN" sz="3600" b="1" dirty="0" smtClean="0"/>
              <a:t>2</a:t>
            </a:r>
            <a:r>
              <a:rPr lang="zh-CN" altLang="zh-CN" sz="3600" b="1" dirty="0"/>
              <a:t>、活用为第一人称。可译为“我的</a:t>
            </a:r>
            <a:r>
              <a:rPr lang="en-US" altLang="zh-CN" sz="3600" b="1" dirty="0"/>
              <a:t>/</a:t>
            </a:r>
            <a:r>
              <a:rPr lang="zh-CN" altLang="zh-CN" sz="3600" b="1" dirty="0"/>
              <a:t>自己”</a:t>
            </a:r>
            <a:r>
              <a:rPr lang="zh-CN" altLang="zh-CN" sz="3600" b="1" dirty="0" smtClean="0"/>
              <a:t>。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zh-CN" altLang="zh-CN" sz="3600" b="1" dirty="0"/>
              <a:t>而余亦悔其随之而不得极夫游之乐也。（《游褒禅山记》）</a:t>
            </a:r>
            <a:r>
              <a:rPr lang="en-US" altLang="zh-CN" sz="3600" b="1" dirty="0"/>
              <a:t> </a:t>
            </a:r>
            <a:endParaRPr lang="zh-CN" altLang="zh-CN" sz="3600" dirty="0"/>
          </a:p>
          <a:p>
            <a:r>
              <a:rPr lang="en-US" altLang="zh-CN" sz="3600" b="1" dirty="0"/>
              <a:t>3</a:t>
            </a:r>
            <a:r>
              <a:rPr lang="zh-CN" altLang="zh-CN" sz="3600" b="1" dirty="0"/>
              <a:t>、</a:t>
            </a:r>
            <a:r>
              <a:rPr lang="zh-CN" altLang="zh-CN" sz="3600" b="1" u="sng" dirty="0"/>
              <a:t>指示代词</a:t>
            </a:r>
            <a:r>
              <a:rPr lang="zh-CN" altLang="zh-CN" sz="3600" b="1" dirty="0"/>
              <a:t>，表远指（那、那个、那些、那里）、近指（这样</a:t>
            </a:r>
            <a:r>
              <a:rPr lang="en-US" altLang="zh-CN" sz="3600" b="1" dirty="0"/>
              <a:t>/</a:t>
            </a:r>
            <a:r>
              <a:rPr lang="zh-CN" altLang="zh-CN" sz="3600" b="1" dirty="0"/>
              <a:t>如此）或中指（其中）。</a:t>
            </a:r>
            <a:endParaRPr lang="zh-CN" altLang="zh-CN" sz="3600" dirty="0"/>
          </a:p>
          <a:p>
            <a:r>
              <a:rPr lang="zh-CN" altLang="zh-CN" sz="3600" b="1" dirty="0"/>
              <a:t>则或咎其欲出者。（《游褒禅山记》）</a:t>
            </a:r>
            <a:endParaRPr lang="zh-CN" altLang="zh-CN" sz="3600" dirty="0"/>
          </a:p>
          <a:p>
            <a:r>
              <a:rPr lang="zh-CN" altLang="zh-CN" sz="3600" b="1" dirty="0"/>
              <a:t>不乏其人。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zh-CN" altLang="zh-CN" sz="3600" b="1" dirty="0"/>
              <a:t>于乱石间择其一二扣之。（《石钟山记》）</a:t>
            </a:r>
            <a:r>
              <a:rPr lang="en-US" altLang="zh-CN" sz="3600" b="1" dirty="0"/>
              <a:t> 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5" name="心形 4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5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 lnSpcReduction="10000"/>
          </a:bodyPr>
          <a:lstStyle/>
          <a:p>
            <a:r>
              <a:rPr lang="en-US" altLang="zh-CN" sz="2500" b="1" dirty="0">
                <a:solidFill>
                  <a:srgbClr val="C00000"/>
                </a:solidFill>
              </a:rPr>
              <a:t>(</a:t>
            </a:r>
            <a:r>
              <a:rPr lang="zh-CN" altLang="zh-CN" sz="2500" b="1" dirty="0">
                <a:solidFill>
                  <a:srgbClr val="C00000"/>
                </a:solidFill>
              </a:rPr>
              <a:t>二</a:t>
            </a:r>
            <a:r>
              <a:rPr lang="en-US" altLang="zh-CN" sz="2500" b="1" dirty="0">
                <a:solidFill>
                  <a:srgbClr val="C00000"/>
                </a:solidFill>
              </a:rPr>
              <a:t>)</a:t>
            </a:r>
            <a:r>
              <a:rPr lang="zh-CN" altLang="zh-CN" sz="2500" b="1" dirty="0">
                <a:solidFill>
                  <a:srgbClr val="C00000"/>
                </a:solidFill>
              </a:rPr>
              <a:t>用作副词。</a:t>
            </a:r>
            <a:r>
              <a:rPr lang="en-US" altLang="zh-CN" sz="2500" b="1" dirty="0">
                <a:solidFill>
                  <a:srgbClr val="C00000"/>
                </a:solidFill>
              </a:rPr>
              <a:t>(</a:t>
            </a:r>
            <a:r>
              <a:rPr lang="zh-CN" altLang="zh-CN" sz="2500" b="1" dirty="0">
                <a:solidFill>
                  <a:srgbClr val="C00000"/>
                </a:solidFill>
              </a:rPr>
              <a:t>特别重要</a:t>
            </a:r>
            <a:r>
              <a:rPr lang="en-US" altLang="zh-CN" sz="2500" b="1" dirty="0">
                <a:solidFill>
                  <a:srgbClr val="C00000"/>
                </a:solidFill>
              </a:rPr>
              <a:t>)</a:t>
            </a:r>
            <a:endParaRPr lang="zh-CN" altLang="zh-CN" sz="2500" b="1" dirty="0">
              <a:solidFill>
                <a:srgbClr val="C00000"/>
              </a:solidFill>
            </a:endParaRPr>
          </a:p>
          <a:p>
            <a:r>
              <a:rPr lang="zh-CN" altLang="zh-CN" b="1" dirty="0"/>
              <a:t>放在句首或句中，表示猜测、反问、商量、期望、祈使</a:t>
            </a:r>
            <a:r>
              <a:rPr lang="en-US" altLang="zh-CN" b="1" dirty="0"/>
              <a:t>,</a:t>
            </a:r>
            <a:r>
              <a:rPr lang="zh-CN" altLang="zh-CN" b="1" dirty="0"/>
              <a:t>未来等语气，常和放在句末的语气助词配合，视情况译为“大概</a:t>
            </a:r>
            <a:r>
              <a:rPr lang="en-US" altLang="zh-CN" b="1" dirty="0"/>
              <a:t>/</a:t>
            </a:r>
            <a:r>
              <a:rPr lang="zh-CN" altLang="zh-CN" b="1" dirty="0"/>
              <a:t>难道</a:t>
            </a:r>
            <a:r>
              <a:rPr lang="en-US" altLang="zh-CN" b="1" dirty="0"/>
              <a:t>/</a:t>
            </a:r>
            <a:r>
              <a:rPr lang="zh-CN" altLang="zh-CN" b="1" dirty="0"/>
              <a:t>还是</a:t>
            </a:r>
            <a:r>
              <a:rPr lang="en-US" altLang="zh-CN" b="1" dirty="0"/>
              <a:t>/</a:t>
            </a:r>
            <a:r>
              <a:rPr lang="zh-CN" altLang="zh-CN" b="1" dirty="0"/>
              <a:t>一定</a:t>
            </a:r>
            <a:r>
              <a:rPr lang="en-US" altLang="zh-CN" b="1" dirty="0"/>
              <a:t>/</a:t>
            </a:r>
            <a:r>
              <a:rPr lang="zh-CN" altLang="zh-CN" b="1" dirty="0"/>
              <a:t>千万，将”等。</a:t>
            </a:r>
            <a:endParaRPr lang="zh-CN" altLang="zh-CN" dirty="0"/>
          </a:p>
          <a:p>
            <a:r>
              <a:rPr lang="zh-CN" altLang="zh-CN" b="1" dirty="0"/>
              <a:t>圣人之所以为圣，愚人之所以为愚，其皆出于此乎？（《师说》表测度，“大概”）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b="1" dirty="0"/>
              <a:t>吾其还也。（表婉商“还是”）</a:t>
            </a:r>
            <a:endParaRPr lang="zh-CN" altLang="zh-CN" dirty="0"/>
          </a:p>
          <a:p>
            <a:r>
              <a:rPr lang="zh-CN" altLang="zh-CN" b="1" dirty="0"/>
              <a:t>尽吾志可以无悔矣，其孰能讥之乎？（《游褒禅山记》表反诘，“难道”。）</a:t>
            </a:r>
            <a:endParaRPr lang="zh-CN" altLang="zh-CN" dirty="0"/>
          </a:p>
          <a:p>
            <a:r>
              <a:rPr lang="zh-CN" altLang="zh-CN" b="1" dirty="0"/>
              <a:t>尔其无忘乃父之志！（《伶官传序》表期望，“千万”。）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吾其何择哉？（表将来，将）</a:t>
            </a:r>
            <a:endParaRPr lang="zh-CN" altLang="en-US" dirty="0"/>
          </a:p>
        </p:txBody>
      </p:sp>
      <p:sp>
        <p:nvSpPr>
          <p:cNvPr id="5" name="心形 4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r>
              <a:rPr lang="zh-CN" altLang="zh-CN" b="1" dirty="0" smtClean="0"/>
              <a:t>连词，</a:t>
            </a:r>
            <a:r>
              <a:rPr lang="zh-CN" altLang="zh-CN" b="1" dirty="0"/>
              <a:t>通常放在句首，又分为两种情况：</a:t>
            </a:r>
            <a:endParaRPr lang="zh-CN" altLang="zh-CN" dirty="0"/>
          </a:p>
          <a:p>
            <a:r>
              <a:rPr lang="zh-CN" altLang="zh-CN" b="1" dirty="0"/>
              <a:t>表选择，可译为“是</a:t>
            </a:r>
            <a:r>
              <a:rPr lang="en-US" altLang="zh-CN" b="1" dirty="0"/>
              <a:t>…</a:t>
            </a:r>
            <a:r>
              <a:rPr lang="zh-CN" altLang="zh-CN" b="1" dirty="0"/>
              <a:t>还是”；或表假设，可译为“如果”例如：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r>
              <a:rPr lang="zh-CN" altLang="zh-CN" b="1" u="sng" dirty="0" smtClean="0"/>
              <a:t>其</a:t>
            </a:r>
            <a:r>
              <a:rPr lang="zh-CN" altLang="zh-CN" b="1" u="sng" dirty="0"/>
              <a:t>真无马耶？其真不知马耶！（《马说》）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其</a:t>
            </a:r>
            <a:r>
              <a:rPr lang="zh-CN" altLang="zh-CN" b="1" dirty="0"/>
              <a:t>若是，孰能御之？（《孟子见梁襄王》）</a:t>
            </a:r>
            <a:endParaRPr lang="zh-CN" altLang="zh-CN" dirty="0"/>
          </a:p>
        </p:txBody>
      </p:sp>
      <p:sp>
        <p:nvSpPr>
          <p:cNvPr id="5" name="心形 4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86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2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鸿门宴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沛公军霸上</a:t>
            </a:r>
            <a:r>
              <a:rPr lang="zh-CN" altLang="en-US" b="1" dirty="0"/>
              <a:t>，未得与项羽相见。沛公左司马曹无伤使人言于项羽曰：“沛公欲</a:t>
            </a:r>
            <a:r>
              <a:rPr lang="zh-CN" altLang="en-US" b="1" dirty="0" smtClean="0"/>
              <a:t>王关中</a:t>
            </a:r>
            <a:r>
              <a:rPr lang="zh-CN" altLang="en-US" b="1" dirty="0"/>
              <a:t>，使子婴为相，珍宝尽有之。”项羽大怒</a:t>
            </a:r>
            <a:r>
              <a:rPr lang="en-US" altLang="zh-CN" b="1" dirty="0"/>
              <a:t>,</a:t>
            </a:r>
            <a:r>
              <a:rPr lang="zh-CN" altLang="en-US" b="1" dirty="0"/>
              <a:t>曰：“</a:t>
            </a:r>
            <a:r>
              <a:rPr lang="zh-CN" altLang="en-US" b="1" dirty="0">
                <a:solidFill>
                  <a:srgbClr val="FF0000"/>
                </a:solidFill>
              </a:rPr>
              <a:t>旦日</a:t>
            </a:r>
            <a:r>
              <a:rPr lang="zh-CN" altLang="en-US" b="1" dirty="0" smtClean="0">
                <a:solidFill>
                  <a:srgbClr val="FF0000"/>
                </a:solidFill>
              </a:rPr>
              <a:t>飨士卒</a:t>
            </a:r>
            <a:r>
              <a:rPr lang="zh-CN" altLang="en-US" b="1" dirty="0">
                <a:solidFill>
                  <a:srgbClr val="FF0000"/>
                </a:solidFill>
              </a:rPr>
              <a:t>，为击破沛公军！</a:t>
            </a:r>
            <a:r>
              <a:rPr lang="zh-CN" altLang="en-US" b="1" dirty="0"/>
              <a:t>”当是时，项羽兵四十万，在新丰鸿门；沛公兵十万，在霸上。范增说（</a:t>
            </a:r>
            <a:r>
              <a:rPr lang="en-US" altLang="zh-CN" b="1" dirty="0" err="1"/>
              <a:t>shuì</a:t>
            </a:r>
            <a:r>
              <a:rPr lang="en-US" altLang="zh-CN" b="1" dirty="0"/>
              <a:t>)</a:t>
            </a:r>
            <a:r>
              <a:rPr lang="zh-CN" altLang="en-US" b="1" dirty="0"/>
              <a:t>项羽曰：“沛公居山东时，贪于财货，好美姬。今入关，财物无所取，妇女无所</a:t>
            </a:r>
            <a:r>
              <a:rPr lang="zh-CN" altLang="en-US" b="1" dirty="0">
                <a:hlinkClick r:id="rId2" action="ppaction://hlinksldjump"/>
              </a:rPr>
              <a:t>幸</a:t>
            </a:r>
            <a:r>
              <a:rPr lang="zh-CN" altLang="en-US" b="1" dirty="0"/>
              <a:t>，此其志不在小。吾令人望其气，皆为龙虎，成五采，此天子气也。急击勿失！”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="" xmlns:p14="http://schemas.microsoft.com/office/powerpoint/2010/main" val="17498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5472608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zh-CN" altLang="en-US" sz="2400" b="1" dirty="0"/>
              <a:t>　</a:t>
            </a:r>
            <a:r>
              <a:rPr lang="zh-CN" altLang="en-US" sz="2400" b="1" dirty="0" smtClean="0"/>
              <a:t>楚左尹项伯者</a:t>
            </a:r>
            <a:r>
              <a:rPr lang="zh-CN" altLang="en-US" sz="2400" b="1" dirty="0"/>
              <a:t>，项羽季父也，</a:t>
            </a:r>
            <a:r>
              <a:rPr lang="zh-CN" altLang="en-US" sz="2400" b="1" dirty="0">
                <a:solidFill>
                  <a:srgbClr val="FF0000"/>
                </a:solidFill>
                <a:hlinkClick r:id="rId2" action="ppaction://hlinksldjump"/>
              </a:rPr>
              <a:t>素</a:t>
            </a:r>
            <a:r>
              <a:rPr lang="zh-CN" altLang="en-US" sz="2400" b="1" dirty="0">
                <a:solidFill>
                  <a:srgbClr val="FF0000"/>
                </a:solidFill>
                <a:hlinkClick r:id="rId3" action="ppaction://hlinksldjump"/>
              </a:rPr>
              <a:t>善</a:t>
            </a:r>
            <a:r>
              <a:rPr lang="zh-CN" altLang="en-US" sz="2400" b="1" dirty="0">
                <a:solidFill>
                  <a:srgbClr val="FF0000"/>
                </a:solidFill>
              </a:rPr>
              <a:t>留侯张良</a:t>
            </a:r>
            <a:r>
              <a:rPr lang="zh-CN" altLang="en-US" sz="2400" b="1" dirty="0"/>
              <a:t>。张良是时从沛公，</a:t>
            </a:r>
            <a:r>
              <a:rPr lang="zh-CN" altLang="en-US" sz="2400" b="1" dirty="0">
                <a:solidFill>
                  <a:srgbClr val="FF0000"/>
                </a:solidFill>
              </a:rPr>
              <a:t>项伯乃夜驰之沛公军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hlinkClick r:id="rId4" action="ppaction://hlinksldjump"/>
              </a:rPr>
              <a:t>私</a:t>
            </a:r>
            <a:r>
              <a:rPr lang="zh-CN" altLang="en-US" sz="2400" b="1" dirty="0"/>
              <a:t>见张良，</a:t>
            </a:r>
            <a:r>
              <a:rPr lang="zh-CN" altLang="en-US" sz="2400" b="1" dirty="0">
                <a:solidFill>
                  <a:srgbClr val="FF0000"/>
                </a:solidFill>
              </a:rPr>
              <a:t>具告以事</a:t>
            </a:r>
            <a:r>
              <a:rPr lang="zh-CN" altLang="en-US" sz="2400" b="1" dirty="0"/>
              <a:t>，欲呼张良与俱去，曰：“</a:t>
            </a:r>
            <a:r>
              <a:rPr lang="zh-CN" altLang="en-US" sz="2400" b="1" dirty="0" smtClean="0"/>
              <a:t>毋从</a:t>
            </a:r>
            <a:r>
              <a:rPr lang="zh-CN" altLang="en-US" sz="2400" b="1" dirty="0"/>
              <a:t>俱死也！”张良曰：“臣为韩王送沛公，沛公今事有急，亡去不义，不可不</a:t>
            </a:r>
            <a:r>
              <a:rPr lang="zh-CN" altLang="en-US" sz="2400" b="1" dirty="0" smtClean="0"/>
              <a:t>语。</a:t>
            </a:r>
            <a:r>
              <a:rPr lang="zh-CN" altLang="en-US" sz="2400" b="1" dirty="0"/>
              <a:t>” </a:t>
            </a:r>
            <a:r>
              <a:rPr lang="zh-CN" altLang="en-US" sz="2400" b="1" dirty="0">
                <a:solidFill>
                  <a:srgbClr val="FF0000"/>
                </a:solidFill>
              </a:rPr>
              <a:t>良乃入，具告沛公</a:t>
            </a:r>
            <a:r>
              <a:rPr lang="zh-CN" altLang="en-US" sz="2400" b="1" dirty="0"/>
              <a:t>。沛公大惊，曰：“</a:t>
            </a:r>
            <a:r>
              <a:rPr lang="zh-CN" altLang="en-US" sz="2400" b="1" dirty="0" smtClean="0"/>
              <a:t>为之</a:t>
            </a:r>
            <a:r>
              <a:rPr lang="zh-CN" altLang="en-US" sz="2400" b="1" dirty="0"/>
              <a:t>奈何？”张良曰：“谁为大王为此计者？”曰：“</a:t>
            </a:r>
            <a:r>
              <a:rPr lang="zh-CN" altLang="en-US" sz="2400" b="1" dirty="0" smtClean="0"/>
              <a:t>鲰生</a:t>
            </a:r>
            <a:r>
              <a:rPr lang="zh-CN" altLang="en-US" sz="2400" b="1" dirty="0" smtClean="0"/>
              <a:t>说我</a:t>
            </a:r>
            <a:r>
              <a:rPr lang="zh-CN" altLang="en-US" sz="2400" b="1" dirty="0"/>
              <a:t>曰：‘距关，毋</a:t>
            </a:r>
            <a:r>
              <a:rPr lang="zh-CN" altLang="en-US" sz="2400" b="1" dirty="0">
                <a:hlinkClick r:id="rId5" action="ppaction://hlinksldjump"/>
              </a:rPr>
              <a:t>内</a:t>
            </a:r>
            <a:r>
              <a:rPr lang="zh-CN" altLang="en-US" sz="2400" b="1" dirty="0"/>
              <a:t>诸侯，秦地可尽王也。’故听之。”良曰：“料大王士卒足以当项王乎？”沛公默然，曰：“固不如也！且为之奈何？”张良曰：“请往谓项伯，言沛公不敢背项王也。”沛公曰：“</a:t>
            </a:r>
            <a:r>
              <a:rPr lang="zh-CN" altLang="en-US" sz="2400" b="1" dirty="0">
                <a:solidFill>
                  <a:srgbClr val="FF0000"/>
                </a:solidFill>
              </a:rPr>
              <a:t>君</a:t>
            </a:r>
            <a:r>
              <a:rPr lang="zh-CN" altLang="en-US" sz="2400" b="1" dirty="0">
                <a:solidFill>
                  <a:srgbClr val="FF0000"/>
                </a:solidFill>
                <a:hlinkClick r:id="rId6" action="ppaction://hlinksldjump"/>
              </a:rPr>
              <a:t>安</a:t>
            </a:r>
            <a:r>
              <a:rPr lang="zh-CN" altLang="en-US" sz="2400" b="1" dirty="0">
                <a:solidFill>
                  <a:srgbClr val="FF0000"/>
                </a:solidFill>
              </a:rPr>
              <a:t>与项伯有</a:t>
            </a:r>
            <a:r>
              <a:rPr lang="zh-CN" altLang="en-US" sz="2400" b="1" dirty="0">
                <a:solidFill>
                  <a:srgbClr val="FF0000"/>
                </a:solidFill>
                <a:hlinkClick r:id="rId7" action="ppaction://hlinksldjump"/>
              </a:rPr>
              <a:t>故</a:t>
            </a:r>
            <a:r>
              <a:rPr lang="zh-CN" altLang="en-US" sz="2400" b="1" dirty="0"/>
              <a:t>？”张良曰：“</a:t>
            </a:r>
            <a:r>
              <a:rPr lang="zh-CN" altLang="en-US" sz="2400" b="1" dirty="0">
                <a:solidFill>
                  <a:srgbClr val="FF0000"/>
                </a:solidFill>
              </a:rPr>
              <a:t>秦时与臣游，项伯杀人，臣活之</a:t>
            </a:r>
            <a:r>
              <a:rPr lang="zh-CN" altLang="en-US" sz="2400" b="1" dirty="0"/>
              <a:t>；今事有急，故</a:t>
            </a:r>
            <a:r>
              <a:rPr lang="zh-CN" altLang="en-US" sz="2400" b="1" dirty="0">
                <a:hlinkClick r:id="rId8" action="ppaction://hlinksldjump"/>
              </a:rPr>
              <a:t>幸</a:t>
            </a:r>
            <a:r>
              <a:rPr lang="zh-CN" altLang="en-US" sz="2400" b="1" dirty="0"/>
              <a:t>来告良。”沛公曰：“孰与君</a:t>
            </a:r>
            <a:r>
              <a:rPr lang="zh-CN" altLang="en-US" sz="2400" b="1" dirty="0" smtClean="0"/>
              <a:t>少长？</a:t>
            </a:r>
            <a:r>
              <a:rPr lang="zh-CN" altLang="en-US" sz="2400" b="1" dirty="0"/>
              <a:t>”良曰：“长于臣。”沛公曰：“</a:t>
            </a:r>
            <a:r>
              <a:rPr lang="zh-CN" altLang="en-US" sz="2400" b="1" dirty="0">
                <a:solidFill>
                  <a:srgbClr val="FF0000"/>
                </a:solidFill>
              </a:rPr>
              <a:t>君为我呼入，吾得兄事之</a:t>
            </a:r>
            <a:r>
              <a:rPr lang="zh-CN" altLang="en-US" sz="2400" b="1" dirty="0"/>
              <a:t>。”张良出，</a:t>
            </a:r>
            <a:r>
              <a:rPr lang="zh-CN" altLang="en-US" sz="2400" b="1" dirty="0" smtClean="0">
                <a:hlinkClick r:id="rId9" action="ppaction://hlinksldjump"/>
              </a:rPr>
              <a:t>要</a:t>
            </a:r>
            <a:r>
              <a:rPr lang="zh-CN" altLang="en-US" sz="2400" b="1" dirty="0" smtClean="0"/>
              <a:t>项</a:t>
            </a:r>
            <a:r>
              <a:rPr lang="zh-CN" altLang="en-US" sz="2400" b="1" dirty="0"/>
              <a:t>伯。项伯即入见沛公。</a:t>
            </a:r>
            <a:r>
              <a:rPr lang="zh-CN" altLang="en-US" sz="2400" b="1" dirty="0">
                <a:solidFill>
                  <a:srgbClr val="FF0000"/>
                </a:solidFill>
              </a:rPr>
              <a:t>沛公奉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卮酒</a:t>
            </a:r>
            <a:r>
              <a:rPr lang="zh-CN" altLang="en-US" sz="2400" b="1" dirty="0">
                <a:solidFill>
                  <a:srgbClr val="FF0000"/>
                </a:solidFill>
              </a:rPr>
              <a:t>为寿，约为婚姻</a:t>
            </a:r>
            <a:r>
              <a:rPr lang="zh-CN" altLang="en-US" sz="2400" b="1" dirty="0"/>
              <a:t>，曰：“吾入关，秋毫不敢有所近，籍吏民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封府库，而待将军。</a:t>
            </a:r>
            <a:r>
              <a:rPr lang="zh-CN" altLang="en-US" sz="2400" b="1" dirty="0">
                <a:solidFill>
                  <a:srgbClr val="FF0000"/>
                </a:solidFill>
              </a:rPr>
              <a:t>所以遣将守关者，备他盗之出入与非常也</a:t>
            </a:r>
            <a:r>
              <a:rPr lang="zh-CN" altLang="en-US" sz="2400" b="1" dirty="0"/>
              <a:t>。日夜望将军至，岂敢反乎！愿伯具言臣之不敢倍德也。”项伯许诺，谓沛公曰：“旦日不可不蚤自来谢项王！”沛公曰：“诺。”于是项伯复夜去，至军中，具以沛公言报项王，因言曰：“沛公不先破关中，公岂敢入乎？今人有大功而击之，不义也。不如因而善遇之。”项王许诺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4033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" y="331440"/>
            <a:ext cx="8795320" cy="62659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800" b="1" dirty="0" smtClean="0"/>
              <a:t>       沛</a:t>
            </a:r>
            <a:r>
              <a:rPr lang="zh-CN" altLang="en-US" sz="2800" b="1" dirty="0"/>
              <a:t>公旦日从百余</a:t>
            </a:r>
            <a:r>
              <a:rPr lang="zh-CN" altLang="en-US" sz="2800" b="1" dirty="0" smtClean="0"/>
              <a:t>骑来</a:t>
            </a:r>
            <a:r>
              <a:rPr lang="zh-CN" altLang="en-US" sz="2800" b="1" dirty="0"/>
              <a:t>见项王，至鸿门，谢曰：“臣与将军戮力而攻秦，将军战河北，臣战河南，然不自意能先入关破秦，得复见将军于此。今者有小人之言，令将军与臣有郤”项王曰：“此沛公左司马曹无伤言之，不然，籍何以至此</a:t>
            </a:r>
            <a:r>
              <a:rPr lang="en-US" altLang="zh-CN" sz="2800" b="1" dirty="0"/>
              <a:t>?”</a:t>
            </a:r>
            <a:r>
              <a:rPr lang="zh-CN" altLang="en-US" sz="2800" b="1" dirty="0"/>
              <a:t>项王即日因留沛公与饮。项王、项伯东向坐；亚父南向坐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亚父者，范增也；沛公北向坐，张良西向侍。范增</a:t>
            </a:r>
            <a:r>
              <a:rPr lang="zh-CN" altLang="en-US" sz="2800" b="1" dirty="0" smtClean="0"/>
              <a:t>数目</a:t>
            </a:r>
            <a:r>
              <a:rPr lang="zh-CN" altLang="en-US" sz="2800" b="1" dirty="0"/>
              <a:t>项王，举所佩玉玦以示之者三，项王默然不应。范增起，出，召项庄，谓曰：“君王为人不忍。</a:t>
            </a:r>
            <a:r>
              <a:rPr lang="zh-CN" altLang="en-US" sz="2800" b="1" dirty="0">
                <a:solidFill>
                  <a:srgbClr val="FF0000"/>
                </a:solidFill>
              </a:rPr>
              <a:t>若入前为寿，寿毕，请以剑舞，因击沛公于坐，杀之。不者，若属皆且为所虏！</a:t>
            </a:r>
            <a:r>
              <a:rPr lang="zh-CN" altLang="en-US" sz="2800" b="1" dirty="0"/>
              <a:t>”庄则入为寿。寿毕，曰：“君王与沛公饮，军中无以为乐，请以剑舞。”项王曰：“诺。”项庄拔剑起舞，项伯亦拔剑起舞，常以身翼蔽沛公，庄不得击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59523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91276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zh-CN" altLang="en-US" sz="5900" dirty="0" smtClean="0"/>
              <a:t>于是</a:t>
            </a:r>
            <a:r>
              <a:rPr lang="zh-CN" altLang="en-US" sz="5900" dirty="0"/>
              <a:t>张良至军门见樊</a:t>
            </a:r>
            <a:r>
              <a:rPr lang="zh-CN" altLang="en-US" sz="5900" dirty="0" smtClean="0"/>
              <a:t>哙。</a:t>
            </a:r>
            <a:r>
              <a:rPr lang="zh-CN" altLang="en-US" sz="5900" dirty="0"/>
              <a:t>樊哙曰：“今日之事何如？”良曰：“甚急！今者项庄拔剑舞，其意常在沛公也。”哙曰：“此迫矣！臣请入，与之同命！”哙即带剑拥盾入军门。交戟之卫士欲止不内，樊哙侧其盾以撞，卫士仆地，哙遂入，披帷西向立，瞋目视项王，头发上指，目眦尽裂。项王按剑而跽曰：“客何为者？”张良曰：“沛公之参</a:t>
            </a:r>
            <a:r>
              <a:rPr lang="zh-CN" altLang="en-US" sz="5900" dirty="0" smtClean="0"/>
              <a:t>乘樊</a:t>
            </a:r>
            <a:r>
              <a:rPr lang="zh-CN" altLang="en-US" sz="5900" dirty="0"/>
              <a:t>哙者也。”项王曰：“壮士！赐之卮酒！”则与斗卮酒。哙拜谢，起，立而饮之。项王曰：“赐之彘肩！”则与一生彘肩。樊哙覆其盾于地，加彘肩上，拔剑切而啖之。项王曰：“壮士！能复饮乎？”樊哙曰：“臣死且不避，卮酒安足辞！夫秦王有虎狼之心，杀人如不能举，刑人如恐不胜，天下皆叛之。怀王与诸将约曰：‘先破秦入咸阳者王之。’今沛公先破秦入咸阳，毫毛不敢有所近，封闭宫室，还军霸上，以待大王来。故遣将守关者，备他盗出入与非常也。劳苦而功高如此，未有封侯之赏，而听细说，欲诛有功之人。此亡秦之续耳，窃为大王不取也！”项王未有以应，曰：“坐！”樊哙从良坐。坐须臾，沛公起如厕，因招樊哙出</a:t>
            </a:r>
            <a:r>
              <a:rPr lang="zh-CN" altLang="en-US" sz="59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23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7424"/>
            <a:ext cx="8856984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沛</a:t>
            </a:r>
            <a:r>
              <a:rPr lang="zh-CN" altLang="en-US" sz="2400" b="1" dirty="0"/>
              <a:t>公已出，项王使都尉陈平召沛公。沛公曰：“今者出，未辞也，为之奈何？”樊哙曰：“大行不顾细谨，大礼不辞小让。</a:t>
            </a:r>
            <a:r>
              <a:rPr lang="zh-CN" altLang="en-US" sz="2400" b="1" dirty="0">
                <a:solidFill>
                  <a:srgbClr val="FF0000"/>
                </a:solidFill>
              </a:rPr>
              <a:t>如今人方为刀俎，我为鱼肉，何辞为。</a:t>
            </a:r>
            <a:r>
              <a:rPr lang="zh-CN" altLang="en-US" sz="2400" b="1" dirty="0"/>
              <a:t>”于是遂去。乃令张良留谢。良问曰：“大王来何操？”曰：“我持白璧一双，欲献项王，玉斗一双，欲与亚父。会其怒，不敢献。公为我献之。”张良曰：“谨诺。”当是时，项王军在鸿门下，沛公军在霸上，相去四十里。沛公则置车骑，脱身独骑，与樊哙、夏侯婴、</a:t>
            </a:r>
            <a:r>
              <a:rPr lang="zh-CN" altLang="en-US" sz="2400" b="1" dirty="0" smtClean="0"/>
              <a:t>靳强</a:t>
            </a:r>
            <a:r>
              <a:rPr lang="zh-CN" altLang="en-US" sz="2400" b="1" dirty="0"/>
              <a:t>、纪信等四人持剑盾步走，从郦山下，道芷阳间行。沛公谓张良曰：“从此道至吾军，不过二十里耳。</a:t>
            </a:r>
            <a:r>
              <a:rPr lang="zh-CN" altLang="en-US" sz="2400" b="1" dirty="0">
                <a:solidFill>
                  <a:srgbClr val="FF0000"/>
                </a:solidFill>
              </a:rPr>
              <a:t>度我至军中，公乃入。</a:t>
            </a:r>
            <a:r>
              <a:rPr lang="zh-CN" altLang="en-US" sz="2400" b="1" dirty="0"/>
              <a:t>”</a:t>
            </a:r>
          </a:p>
          <a:p>
            <a:pPr marL="0" indent="0">
              <a:buNone/>
            </a:pPr>
            <a:r>
              <a:rPr lang="zh-CN" altLang="en-US" sz="2400" b="1" dirty="0"/>
              <a:t>沛公已去，间至军中。张良入谢，曰：“沛公不胜</a:t>
            </a:r>
            <a:r>
              <a:rPr lang="zh-CN" altLang="en-US" sz="2400" b="1" dirty="0" smtClean="0"/>
              <a:t>杯杓，</a:t>
            </a:r>
            <a:r>
              <a:rPr lang="zh-CN" altLang="en-US" sz="2400" b="1" dirty="0"/>
              <a:t>不能辞。谨使臣良奉白璧一双，再拜献大王足下；玉斗一双，再拜奉大将军足下。”项王曰：“</a:t>
            </a:r>
            <a:r>
              <a:rPr lang="zh-CN" altLang="en-US" sz="2400" b="1" dirty="0">
                <a:solidFill>
                  <a:srgbClr val="FF0000"/>
                </a:solidFill>
              </a:rPr>
              <a:t>沛公安在？</a:t>
            </a:r>
            <a:r>
              <a:rPr lang="zh-CN" altLang="en-US" sz="2400" b="1" dirty="0"/>
              <a:t>”良曰：“</a:t>
            </a:r>
            <a:r>
              <a:rPr lang="zh-CN" altLang="en-US" sz="2400" b="1" dirty="0">
                <a:solidFill>
                  <a:srgbClr val="FF0000"/>
                </a:solidFill>
              </a:rPr>
              <a:t>闻大王有意督过之</a:t>
            </a:r>
            <a:r>
              <a:rPr lang="zh-CN" altLang="en-US" sz="2400" b="1" dirty="0"/>
              <a:t>，脱身独去，已至军矣。”项王则受璧，置之坐上。亚父受玉斗，置之地，拔剑撞而破之，曰：“唉！竖子不足与谋！夺项王天下者，必沛公也！吾属今为之虏矣！”</a:t>
            </a:r>
          </a:p>
          <a:p>
            <a:pPr marL="0" indent="0">
              <a:buNone/>
            </a:pPr>
            <a:r>
              <a:rPr lang="zh-CN" altLang="en-US" sz="2400" b="1" dirty="0"/>
              <a:t>沛公至军，立诛杀曹无伤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20782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t>、安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ChangeArrowheads="1"/>
          </p:cNvSpPr>
          <p:nvPr/>
        </p:nvSpPr>
        <p:spPr bwMode="auto">
          <a:xfrm>
            <a:off x="0" y="1357313"/>
            <a:ext cx="892968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u="sng">
                <a:sym typeface="宋体" pitchFamily="2" charset="-122"/>
              </a:rPr>
              <a:t>“安”在古代基础意象是“</a:t>
            </a:r>
            <a:r>
              <a:rPr lang="zh-CN" altLang="en-US" sz="2400" b="1" u="sng">
                <a:solidFill>
                  <a:srgbClr val="FF0000"/>
                </a:solidFill>
                <a:sym typeface="宋体" pitchFamily="2" charset="-122"/>
              </a:rPr>
              <a:t>安定，安稳，安逸</a:t>
            </a:r>
            <a:r>
              <a:rPr lang="zh-CN" altLang="en-US" sz="2400" b="1" u="sng">
                <a:sym typeface="宋体" pitchFamily="2" charset="-122"/>
              </a:rPr>
              <a:t>”之意，所以需要“</a:t>
            </a:r>
            <a:r>
              <a:rPr lang="zh-CN" altLang="en-US" sz="2400" b="1" u="sng">
                <a:solidFill>
                  <a:srgbClr val="FF0000"/>
                </a:solidFill>
                <a:sym typeface="宋体" pitchFamily="2" charset="-122"/>
              </a:rPr>
              <a:t>安抚，安置</a:t>
            </a:r>
            <a:r>
              <a:rPr lang="zh-CN" altLang="en-US" sz="2400" b="1" u="sng">
                <a:sym typeface="宋体" pitchFamily="2" charset="-122"/>
              </a:rPr>
              <a:t>”才会让百姓“</a:t>
            </a:r>
            <a:r>
              <a:rPr lang="zh-CN" altLang="en-US" sz="2400" b="1" u="sng">
                <a:solidFill>
                  <a:srgbClr val="FF0000"/>
                </a:solidFill>
                <a:sym typeface="宋体" pitchFamily="2" charset="-122"/>
              </a:rPr>
              <a:t>习惯</a:t>
            </a:r>
            <a:r>
              <a:rPr lang="zh-CN" altLang="en-US" sz="2400" b="1" u="sng">
                <a:sym typeface="宋体" pitchFamily="2" charset="-122"/>
              </a:rPr>
              <a:t>”在 “</a:t>
            </a:r>
            <a:r>
              <a:rPr lang="zh-CN" altLang="en-US" sz="2400" b="1" u="sng">
                <a:solidFill>
                  <a:srgbClr val="FF0000"/>
                </a:solidFill>
                <a:sym typeface="宋体" pitchFamily="2" charset="-122"/>
              </a:rPr>
              <a:t>哪里</a:t>
            </a:r>
            <a:r>
              <a:rPr lang="zh-CN" altLang="en-US" sz="2400" b="1" u="sng">
                <a:sym typeface="宋体" pitchFamily="2" charset="-122"/>
              </a:rPr>
              <a:t>” 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1800" b="1" i="1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i="1">
                <a:sym typeface="宋体" pitchFamily="2" charset="-122"/>
              </a:rPr>
              <a:t/>
            </a:r>
            <a:br>
              <a:rPr lang="zh-CN" altLang="en-US" sz="2400" b="1" i="1">
                <a:sym typeface="宋体" pitchFamily="2" charset="-122"/>
              </a:rPr>
            </a:br>
            <a:r>
              <a:rPr lang="zh-CN" altLang="en-US" sz="2400" b="1" i="1">
                <a:sym typeface="宋体" pitchFamily="2" charset="-122"/>
              </a:rPr>
              <a:t> 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857875" y="2714625"/>
            <a:ext cx="29289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（安稳）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（安逸）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（安抚，抚慰）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（安置、安放）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（习惯、 满足）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（哪里）</a:t>
            </a:r>
            <a:r>
              <a:rPr lang="en-US" altLang="zh-CN" sz="2400" b="1" dirty="0"/>
              <a:t>  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Arial" pitchFamily="34" charset="0"/>
              </a:rPr>
              <a:t>（怎么）</a:t>
            </a: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5125" name="矩形 6"/>
          <p:cNvSpPr>
            <a:spLocks noChangeArrowheads="1"/>
          </p:cNvSpPr>
          <p:nvPr/>
        </p:nvSpPr>
        <p:spPr bwMode="auto">
          <a:xfrm>
            <a:off x="571500" y="2714625"/>
            <a:ext cx="45720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>
                <a:sym typeface="宋体" pitchFamily="2" charset="-122"/>
              </a:rPr>
              <a:t>．风雨不动安如山</a:t>
            </a:r>
            <a:r>
              <a:rPr lang="en-US" altLang="zh-CN" sz="2400" b="1" dirty="0"/>
              <a:t> </a:t>
            </a:r>
            <a:r>
              <a:rPr lang="zh-CN" altLang="en-US" sz="2400" b="1" dirty="0">
                <a:sym typeface="宋体" pitchFamily="2" charset="-122"/>
              </a:rPr>
              <a:t>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2</a:t>
            </a:r>
            <a:r>
              <a:rPr lang="zh-CN" altLang="en-US" sz="2400" b="1" dirty="0">
                <a:sym typeface="宋体" pitchFamily="2" charset="-122"/>
              </a:rPr>
              <a:t>．然后得一夕安寝</a:t>
            </a:r>
            <a:r>
              <a:rPr lang="en-US" altLang="zh-CN" sz="2400" b="1" dirty="0"/>
              <a:t> </a:t>
            </a:r>
            <a:r>
              <a:rPr lang="zh-CN" altLang="en-US" sz="2400" b="1" dirty="0">
                <a:sym typeface="宋体" pitchFamily="2" charset="-122"/>
              </a:rPr>
              <a:t>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3</a:t>
            </a:r>
            <a:r>
              <a:rPr lang="zh-CN" altLang="en-US" sz="2400" b="1" dirty="0">
                <a:sym typeface="宋体" pitchFamily="2" charset="-122"/>
              </a:rPr>
              <a:t>．则宜抚安，与结盟好</a:t>
            </a:r>
            <a:r>
              <a:rPr lang="en-US" altLang="zh-CN" sz="2400" b="1" dirty="0"/>
              <a:t> </a:t>
            </a:r>
            <a:r>
              <a:rPr lang="zh-CN" altLang="en-US" sz="2400" b="1" dirty="0">
                <a:sym typeface="宋体" pitchFamily="2" charset="-122"/>
              </a:rPr>
              <a:t>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4</a:t>
            </a:r>
            <a:r>
              <a:rPr lang="zh-CN" altLang="en-US" sz="2400" b="1" dirty="0">
                <a:sym typeface="宋体" pitchFamily="2" charset="-122"/>
              </a:rPr>
              <a:t>．离山十里有王平安营。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>
                <a:sym typeface="宋体" pitchFamily="2" charset="-122"/>
              </a:rPr>
              <a:t>．安于现状，随遇而安。</a:t>
            </a:r>
            <a:r>
              <a:rPr lang="en-US" altLang="zh-CN" sz="2400" b="1" dirty="0"/>
              <a:t> 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6</a:t>
            </a:r>
            <a:r>
              <a:rPr lang="zh-CN" altLang="en-US" sz="2400" b="1" dirty="0">
                <a:sym typeface="宋体" pitchFamily="2" charset="-122"/>
              </a:rPr>
              <a:t>．沛公安在</a:t>
            </a:r>
            <a:r>
              <a:rPr lang="zh-CN" altLang="en-US" sz="2400" b="1" dirty="0" smtClean="0">
                <a:sym typeface="宋体" pitchFamily="2" charset="-122"/>
              </a:rPr>
              <a:t>？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7. </a:t>
            </a:r>
            <a:r>
              <a:rPr lang="zh-CN" altLang="zh-CN" sz="2400" b="1" dirty="0" smtClean="0"/>
              <a:t>君</a:t>
            </a:r>
            <a:r>
              <a:rPr lang="zh-CN" altLang="zh-CN" sz="2400" b="1" dirty="0"/>
              <a:t>安与项伯有故（怎么）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2" name="心形 1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38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  <p:bldP spid="5124" grpId="0" bldLvl="0" autoUpdateAnimBg="0"/>
      <p:bldP spid="512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95739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3100" b="1" dirty="0"/>
              <a:t>烛之武退秦</a:t>
            </a:r>
            <a:r>
              <a:rPr lang="zh-CN" altLang="en-US" sz="3100" b="1" dirty="0" smtClean="0"/>
              <a:t>师（</a:t>
            </a:r>
            <a:r>
              <a:rPr lang="zh-CN" altLang="en-US" sz="3100" b="1" dirty="0"/>
              <a:t>选自</a:t>
            </a:r>
            <a:r>
              <a:rPr lang="en-US" altLang="zh-CN" sz="3100" b="1" dirty="0"/>
              <a:t>《</a:t>
            </a:r>
            <a:r>
              <a:rPr lang="zh-CN" altLang="en-US" sz="3100" b="1" dirty="0">
                <a:hlinkClick r:id="rId2"/>
              </a:rPr>
              <a:t>左传</a:t>
            </a:r>
            <a:r>
              <a:rPr lang="en-US" altLang="zh-CN" sz="3100" b="1" dirty="0"/>
              <a:t>》</a:t>
            </a:r>
            <a:r>
              <a:rPr lang="zh-CN" altLang="en-US" sz="3100" b="1" dirty="0"/>
              <a:t>）</a:t>
            </a:r>
          </a:p>
          <a:p>
            <a:pPr algn="l"/>
            <a:r>
              <a:rPr lang="zh-CN" altLang="en-US" sz="3100" b="1" dirty="0"/>
              <a:t>晋侯、</a:t>
            </a:r>
            <a:r>
              <a:rPr lang="zh-CN" altLang="en-US" sz="3100" b="1" dirty="0" smtClean="0"/>
              <a:t>秦伯围</a:t>
            </a:r>
            <a:r>
              <a:rPr lang="zh-CN" altLang="en-US" sz="3100" b="1" dirty="0"/>
              <a:t>郑，</a:t>
            </a:r>
            <a:r>
              <a:rPr lang="zh-CN" altLang="en-US" sz="3100" b="1" dirty="0">
                <a:solidFill>
                  <a:srgbClr val="FF0000"/>
                </a:solidFill>
              </a:rPr>
              <a:t>以其无礼于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晋，</a:t>
            </a:r>
            <a:r>
              <a:rPr lang="zh-CN" altLang="en-US" sz="3100" b="1" dirty="0">
                <a:solidFill>
                  <a:srgbClr val="FF0000"/>
                </a:solidFill>
              </a:rPr>
              <a:t>且贰于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楚也</a:t>
            </a:r>
            <a:r>
              <a:rPr lang="zh-CN" altLang="en-US" sz="3100" b="1" dirty="0">
                <a:solidFill>
                  <a:srgbClr val="FF0000"/>
                </a:solidFill>
              </a:rPr>
              <a:t>。</a:t>
            </a:r>
            <a:r>
              <a:rPr lang="zh-CN" altLang="en-US" sz="3100" b="1" dirty="0"/>
              <a:t>晋军函</a:t>
            </a:r>
            <a:r>
              <a:rPr lang="zh-CN" altLang="en-US" sz="3100" b="1" dirty="0" smtClean="0"/>
              <a:t>陵，</a:t>
            </a:r>
            <a:r>
              <a:rPr lang="zh-CN" altLang="en-US" sz="3100" b="1" dirty="0"/>
              <a:t>秦军氾</a:t>
            </a:r>
            <a:r>
              <a:rPr lang="zh-CN" altLang="en-US" sz="3100" b="1" dirty="0" smtClean="0"/>
              <a:t>南。</a:t>
            </a:r>
            <a:endParaRPr lang="zh-CN" altLang="en-US" sz="3100" b="1" dirty="0"/>
          </a:p>
          <a:p>
            <a:pPr algn="l"/>
            <a:r>
              <a:rPr lang="zh-CN" altLang="en-US" sz="3100" b="1" dirty="0"/>
              <a:t>佚（</a:t>
            </a:r>
            <a:r>
              <a:rPr lang="en-US" altLang="zh-CN" sz="3100" b="1" dirty="0" err="1"/>
              <a:t>yì</a:t>
            </a:r>
            <a:r>
              <a:rPr lang="zh-CN" altLang="en-US" sz="3100" b="1" dirty="0"/>
              <a:t>）之</a:t>
            </a:r>
            <a:r>
              <a:rPr lang="zh-CN" altLang="en-US" sz="3100" b="1" dirty="0" smtClean="0"/>
              <a:t>狐言</a:t>
            </a:r>
            <a:r>
              <a:rPr lang="zh-CN" altLang="en-US" sz="3100" b="1" dirty="0"/>
              <a:t>于郑伯曰：“国危矣，</a:t>
            </a:r>
            <a:r>
              <a:rPr lang="zh-CN" altLang="en-US" sz="3100" b="1" dirty="0" smtClean="0"/>
              <a:t>若使</a:t>
            </a:r>
            <a:r>
              <a:rPr lang="zh-CN" altLang="en-US" sz="3100" b="1" dirty="0"/>
              <a:t>烛之武见秦君，师必退。”公从之。</a:t>
            </a:r>
            <a:r>
              <a:rPr lang="zh-CN" altLang="en-US" sz="3100" b="1" dirty="0" smtClean="0">
                <a:hlinkClick r:id="rId3" action="ppaction://hlinksldjump"/>
              </a:rPr>
              <a:t>辞</a:t>
            </a:r>
            <a:r>
              <a:rPr lang="zh-CN" altLang="en-US" sz="3100" b="1" dirty="0" smtClean="0"/>
              <a:t>曰</a:t>
            </a:r>
            <a:r>
              <a:rPr lang="zh-CN" altLang="en-US" sz="3100" b="1" dirty="0"/>
              <a:t>：“臣之壮</a:t>
            </a:r>
            <a:r>
              <a:rPr lang="zh-CN" altLang="en-US" sz="3100" b="1" dirty="0" smtClean="0"/>
              <a:t>也，犹不如</a:t>
            </a:r>
            <a:r>
              <a:rPr lang="zh-CN" altLang="en-US" sz="3100" b="1" dirty="0"/>
              <a:t>人；今老矣，无能为也</a:t>
            </a:r>
            <a:r>
              <a:rPr lang="zh-CN" altLang="en-US" sz="3100" b="1" dirty="0" smtClean="0"/>
              <a:t>已。</a:t>
            </a:r>
            <a:r>
              <a:rPr lang="zh-CN" altLang="en-US" sz="3100" b="1" dirty="0"/>
              <a:t>”公曰：“吾不能早</a:t>
            </a:r>
            <a:r>
              <a:rPr lang="zh-CN" altLang="en-US" sz="3100" b="1" dirty="0" smtClean="0"/>
              <a:t>用子</a:t>
            </a:r>
            <a:r>
              <a:rPr lang="zh-CN" altLang="en-US" sz="3100" b="1" dirty="0"/>
              <a:t>，今急而求子，</a:t>
            </a:r>
            <a:r>
              <a:rPr lang="zh-CN" altLang="en-US" sz="3100" b="1" dirty="0">
                <a:hlinkClick r:id="rId4" action="ppaction://hlinksldjump"/>
              </a:rPr>
              <a:t>是</a:t>
            </a:r>
            <a:r>
              <a:rPr lang="zh-CN" altLang="en-US" sz="3100" b="1" dirty="0"/>
              <a:t>寡人之过</a:t>
            </a:r>
            <a:r>
              <a:rPr lang="zh-CN" altLang="en-US" sz="3100" b="1" dirty="0" smtClean="0"/>
              <a:t>也。然郑</a:t>
            </a:r>
            <a:r>
              <a:rPr lang="zh-CN" altLang="en-US" sz="3100" b="1" dirty="0"/>
              <a:t>亡，子亦有不利焉！”许之</a:t>
            </a:r>
            <a:r>
              <a:rPr lang="zh-CN" altLang="en-US" sz="3100" b="1" dirty="0" smtClean="0"/>
              <a:t>。</a:t>
            </a:r>
            <a:endParaRPr lang="zh-CN" altLang="en-US" sz="3100" b="1" dirty="0"/>
          </a:p>
          <a:p>
            <a:pPr algn="l"/>
            <a:r>
              <a:rPr lang="zh-CN" altLang="en-US" sz="3100" b="1" dirty="0" smtClean="0"/>
              <a:t>夜缒（</a:t>
            </a:r>
            <a:r>
              <a:rPr lang="en-US" altLang="zh-CN" sz="3100" b="1" dirty="0" err="1" smtClean="0"/>
              <a:t>zhuì</a:t>
            </a:r>
            <a:r>
              <a:rPr lang="zh-CN" altLang="en-US" sz="3100" b="1" dirty="0" smtClean="0"/>
              <a:t>）而出，见秦伯，曰：“秦、晋围郑，郑既知</a:t>
            </a:r>
            <a:r>
              <a:rPr lang="zh-CN" altLang="en-US" sz="3100" b="1" dirty="0" smtClean="0">
                <a:hlinkClick r:id="rId5" action="ppaction://hlinksldjump"/>
              </a:rPr>
              <a:t>亡</a:t>
            </a:r>
            <a:r>
              <a:rPr lang="zh-CN" altLang="en-US" sz="3100" b="1" dirty="0" smtClean="0"/>
              <a:t>矣。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若亡郑而有益于君，敢以烦执事。</a:t>
            </a:r>
            <a:r>
              <a:rPr lang="zh-CN" altLang="en-US" sz="3100" b="1" dirty="0" smtClean="0"/>
              <a:t>越国以</a:t>
            </a:r>
            <a:r>
              <a:rPr lang="zh-CN" altLang="en-US" sz="3100" b="1" dirty="0" smtClean="0">
                <a:hlinkClick r:id="rId6" action="ppaction://hlinksldjump"/>
              </a:rPr>
              <a:t>鄙</a:t>
            </a:r>
            <a:r>
              <a:rPr lang="zh-CN" altLang="en-US" sz="3100" b="1" dirty="0" smtClean="0"/>
              <a:t>远，君知其难也，焉用亡郑以陪邻？邻之厚，君之薄也。若舍郑以为东道主，行李之往来，共其乏困，君亦无所害。且君尝为晋君赐矣，</a:t>
            </a:r>
            <a:r>
              <a:rPr lang="zh-CN" altLang="en-US" sz="3100" b="1" dirty="0" smtClean="0">
                <a:hlinkClick r:id="rId7" action="ppaction://hlinksldjump"/>
              </a:rPr>
              <a:t>许</a:t>
            </a:r>
            <a:r>
              <a:rPr lang="zh-CN" altLang="en-US" sz="3100" b="1" dirty="0" smtClean="0"/>
              <a:t>君焦、瑕，</a:t>
            </a:r>
            <a:r>
              <a:rPr lang="zh-CN" altLang="en-US" sz="3100" b="1" dirty="0" smtClean="0">
                <a:solidFill>
                  <a:srgbClr val="FF0000"/>
                </a:solidFill>
                <a:hlinkClick r:id="rId8" action="ppaction://hlinksldjump"/>
              </a:rPr>
              <a:t>朝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济而夕设版焉</a:t>
            </a:r>
            <a:r>
              <a:rPr lang="zh-CN" altLang="en-US" sz="3100" b="1" dirty="0" smtClean="0"/>
              <a:t>，君之所知也。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夫晋，何厌之有？</a:t>
            </a:r>
            <a:r>
              <a:rPr lang="zh-CN" altLang="en-US" sz="3100" b="1" dirty="0" smtClean="0"/>
              <a:t>既东封郑，又欲肆其西封，若不阙（</a:t>
            </a:r>
            <a:r>
              <a:rPr lang="en-US" altLang="zh-CN" sz="3100" b="1" dirty="0" err="1" smtClean="0"/>
              <a:t>jué</a:t>
            </a:r>
            <a:r>
              <a:rPr lang="zh-CN" altLang="en-US" sz="3100" b="1" dirty="0" smtClean="0"/>
              <a:t>）秦，将焉取之？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阙秦以利晋，唯君图之。</a:t>
            </a:r>
            <a:r>
              <a:rPr lang="zh-CN" altLang="en-US" sz="3100" b="1" dirty="0" smtClean="0"/>
              <a:t>”秦伯</a:t>
            </a:r>
            <a:r>
              <a:rPr lang="zh-CN" altLang="en-US" sz="3100" b="1" dirty="0" smtClean="0">
                <a:hlinkClick r:id="rId9" action="ppaction://hlinksldjump"/>
              </a:rPr>
              <a:t>说</a:t>
            </a:r>
            <a:r>
              <a:rPr lang="zh-CN" altLang="en-US" sz="3100" b="1" dirty="0" smtClean="0"/>
              <a:t>（</a:t>
            </a:r>
            <a:r>
              <a:rPr lang="en-US" altLang="zh-CN" sz="3100" b="1" dirty="0" err="1" smtClean="0"/>
              <a:t>yuè</a:t>
            </a:r>
            <a:r>
              <a:rPr lang="en-US" altLang="zh-CN" sz="3100" b="1" dirty="0" smtClean="0"/>
              <a:t> </a:t>
            </a:r>
            <a:r>
              <a:rPr lang="zh-CN" altLang="en-US" sz="3100" b="1" dirty="0" smtClean="0"/>
              <a:t>），与郑人盟。使杞子、逢（</a:t>
            </a:r>
            <a:r>
              <a:rPr lang="en-US" altLang="zh-CN" sz="3100" b="1" dirty="0" err="1" smtClean="0"/>
              <a:t>páng</a:t>
            </a:r>
            <a:r>
              <a:rPr lang="zh-CN" altLang="en-US" sz="3100" b="1" dirty="0" smtClean="0"/>
              <a:t>）孙、杨孙戍之，乃还（</a:t>
            </a:r>
            <a:r>
              <a:rPr lang="en-US" altLang="zh-CN" sz="3100" b="1" dirty="0" err="1" smtClean="0"/>
              <a:t>huán</a:t>
            </a:r>
            <a:r>
              <a:rPr lang="zh-CN" altLang="en-US" sz="3100" b="1" dirty="0" smtClean="0"/>
              <a:t>）。</a:t>
            </a:r>
          </a:p>
          <a:p>
            <a:pPr algn="l"/>
            <a:r>
              <a:rPr lang="zh-CN" altLang="en-US" sz="3100" b="1" dirty="0" smtClean="0"/>
              <a:t>子</a:t>
            </a:r>
            <a:r>
              <a:rPr lang="zh-CN" altLang="en-US" sz="3100" b="1" dirty="0"/>
              <a:t>犯请击之。公曰：“不可。</a:t>
            </a:r>
            <a:r>
              <a:rPr lang="zh-CN" altLang="en-US" sz="3100" b="1" dirty="0">
                <a:solidFill>
                  <a:srgbClr val="FF0000"/>
                </a:solidFill>
                <a:hlinkClick r:id="rId10" action="ppaction://hlinksldjump"/>
              </a:rPr>
              <a:t>微</a:t>
            </a:r>
            <a:r>
              <a:rPr lang="zh-CN" altLang="en-US" sz="3100" b="1" dirty="0">
                <a:solidFill>
                  <a:srgbClr val="FF0000"/>
                </a:solidFill>
              </a:rPr>
              <a:t>夫人之力不及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此</a:t>
            </a:r>
            <a:r>
              <a:rPr lang="zh-CN" altLang="en-US" sz="3100" b="1" dirty="0" smtClean="0"/>
              <a:t>。</a:t>
            </a:r>
            <a:r>
              <a:rPr lang="zh-CN" altLang="en-US" sz="3100" b="1" dirty="0">
                <a:solidFill>
                  <a:srgbClr val="FF0000"/>
                </a:solidFill>
              </a:rPr>
              <a:t>因人之力而敝之</a:t>
            </a:r>
            <a:r>
              <a:rPr lang="zh-CN" altLang="en-US" sz="3100" b="1" dirty="0"/>
              <a:t>，</a:t>
            </a:r>
            <a:r>
              <a:rPr lang="zh-CN" altLang="en-US" sz="3100" b="1" dirty="0" smtClean="0"/>
              <a:t>不仁；</a:t>
            </a:r>
            <a:r>
              <a:rPr lang="zh-CN" altLang="en-US" sz="3100" b="1" dirty="0"/>
              <a:t>失其所与，不知（</a:t>
            </a:r>
            <a:r>
              <a:rPr lang="en-US" altLang="zh-CN" sz="3100" b="1" dirty="0" err="1"/>
              <a:t>zhì</a:t>
            </a:r>
            <a:r>
              <a:rPr lang="zh-CN" altLang="en-US" sz="3100" b="1" dirty="0" smtClean="0"/>
              <a:t>）；</a:t>
            </a:r>
            <a:r>
              <a:rPr lang="zh-CN" altLang="en-US" sz="3100" b="1" dirty="0"/>
              <a:t>以乱易整，不</a:t>
            </a:r>
            <a:r>
              <a:rPr lang="zh-CN" altLang="en-US" sz="3100" b="1" dirty="0" smtClean="0"/>
              <a:t>武。</a:t>
            </a:r>
            <a:r>
              <a:rPr lang="zh-CN" altLang="en-US" sz="3100" b="1" dirty="0">
                <a:solidFill>
                  <a:srgbClr val="FF0000"/>
                </a:solidFill>
              </a:rPr>
              <a:t>吾</a:t>
            </a:r>
            <a:r>
              <a:rPr lang="zh-CN" altLang="en-US" sz="3100" b="1" dirty="0">
                <a:solidFill>
                  <a:srgbClr val="FF0000"/>
                </a:solidFill>
                <a:hlinkClick r:id="rId11" action="ppaction://hlinksldjump"/>
              </a:rPr>
              <a:t>其</a:t>
            </a:r>
            <a:r>
              <a:rPr lang="zh-CN" altLang="en-US" sz="3100" b="1" dirty="0">
                <a:solidFill>
                  <a:srgbClr val="FF0000"/>
                </a:solidFill>
              </a:rPr>
              <a:t>还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也。</a:t>
            </a:r>
            <a:r>
              <a:rPr lang="zh-CN" altLang="en-US" sz="3100" b="1" dirty="0"/>
              <a:t>”亦去</a:t>
            </a:r>
            <a:r>
              <a:rPr lang="zh-CN" altLang="en-US" sz="3100" b="1" dirty="0" smtClean="0"/>
              <a:t>之。</a:t>
            </a:r>
            <a:endParaRPr lang="zh-CN" altLang="en-US" sz="31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81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31788"/>
            <a:ext cx="7805738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smtClean="0">
                <a:ea typeface="宋体" pitchFamily="2" charset="-122"/>
              </a:rPr>
              <a:t>96.</a:t>
            </a:r>
            <a:r>
              <a:rPr lang="zh-CN" altLang="en-US" sz="4800" b="1" smtClean="0">
                <a:ea typeface="宋体" pitchFamily="2" charset="-122"/>
              </a:rPr>
              <a:t>幸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508625" y="1371655"/>
            <a:ext cx="4067175" cy="616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ts val="3700"/>
              </a:lnSpc>
              <a:buFont typeface="Wingdings 2" pitchFamily="18" charset="2"/>
              <a:buNone/>
            </a:pPr>
            <a:r>
              <a:rPr lang="zh-CN" altLang="zh-CN" sz="2400" b="1" dirty="0"/>
              <a:t>（</a:t>
            </a:r>
            <a:r>
              <a:rPr lang="zh-CN" altLang="zh-CN" sz="2400" b="1" dirty="0" smtClean="0"/>
              <a:t>幸运</a:t>
            </a:r>
            <a:r>
              <a:rPr lang="zh-CN" altLang="en-US" sz="2400" b="1" dirty="0" smtClean="0"/>
              <a:t>，幸福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>
              <a:lnSpc>
                <a:spcPts val="3700"/>
              </a:lnSpc>
              <a:buFont typeface="Wingdings 2" pitchFamily="18" charset="2"/>
              <a:buNone/>
            </a:pPr>
            <a:endParaRPr lang="en-US" altLang="zh-CN" sz="2400" b="1" dirty="0" smtClean="0"/>
          </a:p>
          <a:p>
            <a:pPr>
              <a:lnSpc>
                <a:spcPts val="37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（喜悦，高兴）</a:t>
            </a:r>
            <a:endParaRPr lang="zh-CN" altLang="zh-CN" sz="2400" b="1" dirty="0"/>
          </a:p>
          <a:p>
            <a:pPr>
              <a:lnSpc>
                <a:spcPts val="3700"/>
              </a:lnSpc>
              <a:buFont typeface="Wingdings 2" pitchFamily="18" charset="2"/>
              <a:buNone/>
            </a:pPr>
            <a:r>
              <a:rPr lang="zh-CN" altLang="en-US" sz="2400" b="1" dirty="0"/>
              <a:t>（</a:t>
            </a:r>
            <a:r>
              <a:rPr lang="zh-CN" altLang="zh-CN" sz="2400" b="1" dirty="0"/>
              <a:t>侥幸，幸而，幸亏）</a:t>
            </a:r>
            <a:r>
              <a:rPr lang="en-US" altLang="zh-CN" sz="2400" b="1" dirty="0"/>
              <a:t> </a:t>
            </a:r>
          </a:p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（希望）</a:t>
            </a:r>
            <a:endParaRPr lang="en-US" altLang="zh-CN" sz="2400" b="1" dirty="0" smtClean="0"/>
          </a:p>
          <a:p>
            <a:pPr>
              <a:lnSpc>
                <a:spcPts val="37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宠爱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  </a:t>
            </a:r>
          </a:p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皇帝亲临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</a:t>
            </a:r>
          </a:p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（敬辞</a:t>
            </a:r>
            <a:r>
              <a:rPr lang="zh-CN" altLang="en-US" sz="2400" b="1" dirty="0" smtClean="0"/>
              <a:t>，表对方这样做使自己感到幸运</a:t>
            </a:r>
            <a:r>
              <a:rPr lang="zh-CN" altLang="zh-CN" sz="2400" b="1" dirty="0" smtClean="0"/>
              <a:t>）</a:t>
            </a:r>
          </a:p>
          <a:p>
            <a:pPr>
              <a:lnSpc>
                <a:spcPct val="150000"/>
              </a:lnSpc>
              <a:buNone/>
            </a:pPr>
            <a:endParaRPr lang="zh-CN" altLang="zh-CN" sz="2400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zh-CN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57981" y="1255860"/>
            <a:ext cx="54737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① </a:t>
            </a:r>
            <a:r>
              <a:rPr lang="zh-CN" altLang="en-US" sz="2400" b="1" dirty="0" smtClean="0"/>
              <a:t>苟不从吾，非吾不幸也，是众人之不幸也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②妒人之能，幸人之失 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③</a:t>
            </a:r>
            <a:r>
              <a:rPr lang="zh-CN" altLang="zh-CN" sz="2400" b="1" dirty="0" smtClean="0"/>
              <a:t>今</a:t>
            </a:r>
            <a:r>
              <a:rPr lang="zh-CN" altLang="zh-CN" sz="2400" b="1" dirty="0"/>
              <a:t>事有急，故幸来告良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④罪当应死，犹幸上怜赦之耳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⑤</a:t>
            </a:r>
            <a:r>
              <a:rPr lang="zh-CN" altLang="zh-CN" sz="2400" b="1" dirty="0" smtClean="0"/>
              <a:t>妇女</a:t>
            </a:r>
            <a:r>
              <a:rPr lang="zh-CN" altLang="zh-CN" sz="2400" b="1" dirty="0"/>
              <a:t>无所幸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⑥</a:t>
            </a:r>
            <a:r>
              <a:rPr lang="zh-CN" altLang="zh-CN" sz="2400" b="1" dirty="0" smtClean="0"/>
              <a:t>始皇帝</a:t>
            </a:r>
            <a:r>
              <a:rPr lang="zh-CN" altLang="en-US" sz="2400" b="1" dirty="0" smtClean="0"/>
              <a:t>幸</a:t>
            </a:r>
            <a:r>
              <a:rPr lang="zh-CN" altLang="zh-CN" sz="2400" b="1" dirty="0" smtClean="0"/>
              <a:t>梁山宫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⑦</a:t>
            </a:r>
            <a:r>
              <a:rPr lang="zh-CN" altLang="zh-CN" sz="2400" b="1" dirty="0" smtClean="0"/>
              <a:t>陛下</a:t>
            </a:r>
            <a:r>
              <a:rPr lang="zh-CN" altLang="zh-CN" sz="2400" b="1" dirty="0"/>
              <a:t>幸优</a:t>
            </a:r>
            <a:r>
              <a:rPr lang="zh-CN" altLang="zh-CN" sz="2400" b="1" dirty="0" smtClean="0"/>
              <a:t>边境</a:t>
            </a:r>
            <a:endParaRPr lang="zh-CN" altLang="zh-CN" sz="2400" b="1" dirty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25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ctrTitle"/>
          </p:nvPr>
        </p:nvSpPr>
        <p:spPr>
          <a:xfrm>
            <a:off x="754251" y="907845"/>
            <a:ext cx="7805737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ea typeface="宋体" pitchFamily="2" charset="-122"/>
              </a:rPr>
              <a:t>79.</a:t>
            </a:r>
            <a:r>
              <a:rPr lang="zh-CN" altLang="zh-CN" sz="4800" dirty="0" smtClean="0"/>
              <a:t>素</a:t>
            </a:r>
            <a:endParaRPr lang="zh-CN" altLang="en-US" sz="48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4932165" y="2348505"/>
            <a:ext cx="462319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（白绢）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>
                <a:solidFill>
                  <a:srgbClr val="000000"/>
                </a:solidFill>
              </a:rPr>
              <a:t>（白色）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（朴素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，本来的，未加修饰的</a:t>
            </a:r>
            <a:r>
              <a:rPr lang="zh-CN" altLang="zh-CN" sz="2400" b="1" dirty="0" smtClean="0"/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（真情）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（一向</a:t>
            </a:r>
            <a:r>
              <a:rPr lang="zh-CN" altLang="en-US" sz="2400" b="1" dirty="0" smtClean="0"/>
              <a:t>，平素</a:t>
            </a:r>
            <a:r>
              <a:rPr lang="zh-CN" altLang="zh-CN" sz="2400" b="1" dirty="0" smtClean="0"/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  </a:t>
            </a:r>
            <a:endParaRPr lang="zh-CN" altLang="en-US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endParaRPr lang="zh-CN" altLang="zh-CN" sz="2400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610185" y="2132406"/>
            <a:ext cx="54737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① </a:t>
            </a:r>
            <a:r>
              <a:rPr lang="zh-CN" altLang="zh-CN" sz="2400" b="1" dirty="0" smtClean="0"/>
              <a:t>十三</a:t>
            </a:r>
            <a:r>
              <a:rPr lang="zh-CN" altLang="zh-CN" sz="2400" b="1" dirty="0"/>
              <a:t>能织</a:t>
            </a:r>
            <a:r>
              <a:rPr lang="zh-CN" altLang="zh-CN" sz="2400" b="1" dirty="0" smtClean="0"/>
              <a:t>素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② </a:t>
            </a:r>
            <a:r>
              <a:rPr lang="zh-CN" altLang="zh-CN" sz="2400" b="1" dirty="0" smtClean="0"/>
              <a:t>纤纤擢素手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③ </a:t>
            </a:r>
            <a:r>
              <a:rPr lang="zh-CN" altLang="zh-CN" sz="2400" b="1" dirty="0" smtClean="0"/>
              <a:t>吾</a:t>
            </a:r>
            <a:r>
              <a:rPr lang="zh-CN" altLang="zh-CN" sz="2400" b="1" dirty="0"/>
              <a:t>独以俭素为</a:t>
            </a:r>
            <a:r>
              <a:rPr lang="zh-CN" altLang="zh-CN" sz="2400" b="1" dirty="0" smtClean="0"/>
              <a:t>美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④ 惟有朴忠之素，既久而犹坚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⑤ </a:t>
            </a:r>
            <a:r>
              <a:rPr lang="zh-CN" altLang="zh-CN" sz="2400" b="1" dirty="0" smtClean="0"/>
              <a:t>素</a:t>
            </a:r>
            <a:r>
              <a:rPr lang="zh-CN" altLang="zh-CN" sz="2400" b="1" dirty="0"/>
              <a:t>善留侯</a:t>
            </a:r>
            <a:r>
              <a:rPr lang="zh-CN" altLang="zh-CN" sz="2400" b="1" dirty="0" smtClean="0"/>
              <a:t>张良</a:t>
            </a:r>
            <a:endParaRPr lang="zh-CN" altLang="zh-CN" sz="2400" b="1" dirty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57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66.</a:t>
            </a:r>
            <a:r>
              <a:rPr lang="zh-CN" altLang="en-US" b="1" dirty="0" smtClean="0"/>
              <a:t>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020" y="1447800"/>
            <a:ext cx="5042310" cy="45720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① </a:t>
            </a:r>
            <a:r>
              <a:rPr lang="zh-CN" altLang="zh-CN" b="1" dirty="0" smtClean="0"/>
              <a:t>积善</a:t>
            </a:r>
            <a:r>
              <a:rPr lang="zh-CN" altLang="zh-CN" b="1" dirty="0"/>
              <a:t>成德，而神明</a:t>
            </a:r>
            <a:r>
              <a:rPr lang="zh-CN" altLang="zh-CN" b="1" dirty="0" smtClean="0"/>
              <a:t>自得</a:t>
            </a:r>
            <a:endParaRPr lang="en-US" altLang="zh-CN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② </a:t>
            </a:r>
            <a:r>
              <a:rPr lang="zh-CN" altLang="zh-CN" b="1" dirty="0" smtClean="0"/>
              <a:t>素</a:t>
            </a:r>
            <a:r>
              <a:rPr lang="zh-CN" altLang="zh-CN" b="1" dirty="0"/>
              <a:t>善留侯</a:t>
            </a:r>
            <a:r>
              <a:rPr lang="zh-CN" altLang="zh-CN" b="1" dirty="0" smtClean="0"/>
              <a:t>张良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zh-CN" altLang="en-US" b="1" dirty="0" smtClean="0"/>
              <a:t>③ </a:t>
            </a:r>
            <a:r>
              <a:rPr lang="zh-CN" altLang="zh-CN" b="1" dirty="0" smtClean="0"/>
              <a:t>君子</a:t>
            </a:r>
            <a:r>
              <a:rPr lang="zh-CN" altLang="zh-CN" b="1" dirty="0"/>
              <a:t>生非异也，善假于物</a:t>
            </a:r>
            <a:r>
              <a:rPr lang="zh-CN" altLang="zh-CN" b="1" dirty="0" smtClean="0"/>
              <a:t>也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zh-CN" altLang="en-US" b="1" dirty="0" smtClean="0"/>
              <a:t>④ </a:t>
            </a:r>
            <a:r>
              <a:rPr lang="zh-CN" altLang="zh-CN" b="1" dirty="0" smtClean="0"/>
              <a:t>先主曰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善</a:t>
            </a:r>
            <a:r>
              <a:rPr lang="en-US" altLang="zh-CN" b="1" dirty="0" smtClean="0"/>
              <a:t>”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 smtClean="0"/>
              <a:t>⑤穷则独善其身，达则兼济天下</a:t>
            </a:r>
            <a:endParaRPr lang="en-US" altLang="zh-CN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⑥</a:t>
            </a:r>
            <a:r>
              <a:rPr lang="zh-CN" altLang="zh-CN" b="1" dirty="0" smtClean="0"/>
              <a:t>善</a:t>
            </a:r>
            <a:r>
              <a:rPr lang="zh-CN" altLang="zh-CN" b="1" dirty="0"/>
              <a:t>万物之得时，感吾生之行</a:t>
            </a:r>
            <a:r>
              <a:rPr lang="zh-CN" altLang="zh-CN" b="1" dirty="0" smtClean="0"/>
              <a:t>休</a:t>
            </a:r>
            <a:endParaRPr lang="zh-CN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9D7A3-CA76-480D-A3D7-A2616437E03F}" type="datetime1">
              <a:rPr lang="zh-CN" altLang="en-US" smtClean="0"/>
              <a:pPr>
                <a:defRPr/>
              </a:pPr>
              <a:t>2015-9-05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48264" y="1450188"/>
            <a:ext cx="482621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defTabSz="0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Perpetua" charset="0"/>
              </a:defRPr>
            </a:lvl1pPr>
            <a:lvl2pPr marL="549275" indent="-228600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2pPr>
            <a:lvl3pPr marL="822325" indent="-227013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3pPr>
            <a:lvl4pPr marL="1096963" indent="-227013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4pPr>
            <a:lvl5pPr marL="1371600" indent="-228600" algn="l" defTabSz="0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5pPr>
            <a:lvl6pPr marL="18288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6pPr>
            <a:lvl7pPr marL="22860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7pPr>
            <a:lvl8pPr marL="27432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8pPr>
            <a:lvl9pPr marL="3200400" indent="-228600" algn="l" defTabSz="0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sym typeface="Perpetua" charset="0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b="1" kern="0" dirty="0" smtClean="0"/>
              <a:t>（好事，好的行为）</a:t>
            </a:r>
          </a:p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b="1" kern="0" dirty="0" smtClean="0"/>
              <a:t>（友好，亲善</a:t>
            </a:r>
            <a:r>
              <a:rPr lang="zh-CN" altLang="en-US" b="1" kern="0" dirty="0" smtClean="0"/>
              <a:t>，与</a:t>
            </a:r>
            <a:r>
              <a:rPr lang="en-US" altLang="zh-CN" b="1" kern="0" dirty="0" smtClean="0"/>
              <a:t>……</a:t>
            </a:r>
            <a:r>
              <a:rPr lang="zh-CN" altLang="en-US" b="1" kern="0" dirty="0" smtClean="0"/>
              <a:t>交好</a:t>
            </a:r>
            <a:r>
              <a:rPr lang="zh-CN" altLang="zh-CN" b="1" kern="0" dirty="0" smtClean="0"/>
              <a:t>）</a:t>
            </a:r>
            <a:r>
              <a:rPr lang="en-US" altLang="zh-CN" b="1" kern="0" dirty="0" smtClean="0"/>
              <a:t>  </a:t>
            </a:r>
            <a:br>
              <a:rPr lang="en-US" altLang="zh-CN" b="1" kern="0" dirty="0" smtClean="0"/>
            </a:br>
            <a:r>
              <a:rPr lang="zh-CN" altLang="zh-CN" b="1" kern="0" dirty="0" smtClean="0"/>
              <a:t>（擅长</a:t>
            </a:r>
            <a:r>
              <a:rPr lang="zh-CN" altLang="en-US" b="1" kern="0" dirty="0" smtClean="0"/>
              <a:t>，</a:t>
            </a:r>
            <a:r>
              <a:rPr lang="zh-CN" altLang="zh-CN" b="1" kern="0" dirty="0" smtClean="0"/>
              <a:t>善于）</a:t>
            </a:r>
            <a:r>
              <a:rPr lang="en-US" altLang="zh-CN" b="1" kern="0" dirty="0" smtClean="0"/>
              <a:t>  </a:t>
            </a:r>
            <a:br>
              <a:rPr lang="en-US" altLang="zh-CN" b="1" kern="0" dirty="0" smtClean="0"/>
            </a:br>
            <a:r>
              <a:rPr lang="zh-CN" altLang="zh-CN" b="1" kern="0" dirty="0" smtClean="0"/>
              <a:t>（ </a:t>
            </a:r>
            <a:r>
              <a:rPr lang="zh-CN" altLang="en-US" b="1" kern="0" dirty="0" smtClean="0"/>
              <a:t>认为好</a:t>
            </a:r>
            <a:r>
              <a:rPr lang="zh-CN" altLang="zh-CN" b="1" kern="0" dirty="0" smtClean="0"/>
              <a:t>）</a:t>
            </a:r>
            <a:r>
              <a:rPr lang="en-US" altLang="zh-CN" b="1" kern="0" dirty="0" smtClean="0"/>
              <a:t>  </a:t>
            </a:r>
            <a:br>
              <a:rPr lang="en-US" altLang="zh-CN" b="1" kern="0" dirty="0" smtClean="0"/>
            </a:br>
            <a:r>
              <a:rPr lang="zh-CN" altLang="zh-CN" b="1" kern="0" dirty="0" smtClean="0"/>
              <a:t>（</a:t>
            </a:r>
            <a:r>
              <a:rPr lang="zh-CN" altLang="en-US" b="1" kern="0" dirty="0" smtClean="0"/>
              <a:t>使美好，修治</a:t>
            </a:r>
            <a:r>
              <a:rPr lang="zh-CN" altLang="zh-CN" b="1" kern="0" dirty="0" smtClean="0"/>
              <a:t>）</a:t>
            </a:r>
          </a:p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zh-CN" altLang="zh-CN" b="1" kern="0" dirty="0" smtClean="0"/>
              <a:t>（爱惜</a:t>
            </a:r>
            <a:r>
              <a:rPr lang="zh-CN" altLang="en-US" b="1" kern="0" dirty="0" smtClean="0"/>
              <a:t>，喜好，羡慕</a:t>
            </a:r>
            <a:r>
              <a:rPr lang="zh-CN" altLang="zh-CN" b="1" kern="0" dirty="0" smtClean="0"/>
              <a:t>）</a:t>
            </a:r>
            <a:r>
              <a:rPr lang="en-US" altLang="zh-CN" b="1" kern="0" dirty="0" smtClean="0"/>
              <a:t> </a:t>
            </a:r>
            <a:r>
              <a:rPr lang="en-US" altLang="zh-CN" kern="0" dirty="0" smtClean="0"/>
              <a:t>   </a:t>
            </a:r>
            <a:endParaRPr lang="zh-CN" altLang="zh-CN" kern="0" dirty="0" smtClean="0"/>
          </a:p>
          <a:p>
            <a:endParaRPr lang="zh-CN" altLang="en-US" kern="0" dirty="0"/>
          </a:p>
        </p:txBody>
      </p:sp>
      <p:sp>
        <p:nvSpPr>
          <p:cNvPr id="8" name="心形 7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958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31788"/>
            <a:ext cx="7805738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ea typeface="宋体" pitchFamily="2" charset="-122"/>
              </a:rPr>
              <a:t>80.</a:t>
            </a:r>
            <a:r>
              <a:rPr lang="zh-CN" altLang="en-US" sz="4800" b="1" dirty="0">
                <a:ea typeface="宋体" pitchFamily="2" charset="-122"/>
              </a:rPr>
              <a:t>私</a:t>
            </a:r>
            <a:endParaRPr lang="zh-CN" altLang="en-US" sz="48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364363" y="1371655"/>
            <a:ext cx="4211437" cy="40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（私人，</a:t>
            </a:r>
            <a:r>
              <a:rPr lang="zh-CN" altLang="en-US" sz="2400" b="1" dirty="0" smtClean="0"/>
              <a:t>个人</a:t>
            </a:r>
            <a:r>
              <a:rPr lang="zh-CN" altLang="zh-CN" sz="2400" b="1" dirty="0" smtClean="0"/>
              <a:t>，与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公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相对）</a:t>
            </a:r>
            <a:endParaRPr lang="en-US" altLang="zh-CN" sz="2400" b="1" dirty="0" smtClean="0"/>
          </a:p>
          <a:p>
            <a:pPr>
              <a:lnSpc>
                <a:spcPts val="3700"/>
              </a:lnSpc>
              <a:buFont typeface="Wingdings 2" pitchFamily="18" charset="2"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偏爱）</a:t>
            </a:r>
            <a:r>
              <a:rPr lang="en-US" altLang="zh-CN" sz="2400" b="1" dirty="0" smtClean="0"/>
              <a:t> </a:t>
            </a:r>
            <a:endParaRPr lang="zh-CN" altLang="zh-CN" sz="2400" b="1" dirty="0"/>
          </a:p>
          <a:p>
            <a:pPr>
              <a:lnSpc>
                <a:spcPts val="37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私下，私密地）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（私利、私事）</a:t>
            </a:r>
            <a:r>
              <a:rPr lang="en-US" altLang="zh-CN" sz="2400" b="1" dirty="0" smtClean="0"/>
              <a:t>  </a:t>
            </a:r>
          </a:p>
          <a:p>
            <a:pPr>
              <a:lnSpc>
                <a:spcPts val="3700"/>
              </a:lnSpc>
              <a:buNone/>
            </a:pPr>
            <a:r>
              <a:rPr lang="zh-CN" altLang="zh-CN" sz="2400" b="1" dirty="0" smtClean="0"/>
              <a:t>（私交、秘密的活动）</a:t>
            </a:r>
          </a:p>
          <a:p>
            <a:pPr>
              <a:lnSpc>
                <a:spcPct val="150000"/>
              </a:lnSpc>
              <a:buNone/>
            </a:pPr>
            <a:endParaRPr lang="zh-CN" altLang="zh-CN" sz="2400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zh-CN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57981" y="1255860"/>
            <a:ext cx="5473700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①</a:t>
            </a:r>
            <a:r>
              <a:rPr lang="zh-CN" altLang="zh-CN" sz="2400" b="1" dirty="0" smtClean="0"/>
              <a:t>乌鸟私情愿乞终养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②</a:t>
            </a:r>
            <a:r>
              <a:rPr lang="zh-CN" altLang="zh-CN" sz="2400" b="1" dirty="0" smtClean="0"/>
              <a:t>吾妻之美我者，私我也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③</a:t>
            </a:r>
            <a:r>
              <a:rPr lang="zh-CN" altLang="zh-CN" sz="2400" b="1" dirty="0" smtClean="0"/>
              <a:t>私见张良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④</a:t>
            </a:r>
            <a:r>
              <a:rPr lang="zh-CN" altLang="zh-CN" sz="2400" b="1" dirty="0" smtClean="0"/>
              <a:t>丹</a:t>
            </a:r>
            <a:r>
              <a:rPr lang="zh-CN" altLang="zh-CN" sz="2400" b="1" dirty="0"/>
              <a:t>不忍以已之私，而伤长者之</a:t>
            </a:r>
            <a:r>
              <a:rPr lang="zh-CN" altLang="zh-CN" sz="2400" b="1" dirty="0" smtClean="0"/>
              <a:t>意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⑤</a:t>
            </a:r>
            <a:r>
              <a:rPr lang="zh-CN" altLang="zh-CN" sz="2400" b="1" dirty="0" smtClean="0"/>
              <a:t>项</a:t>
            </a:r>
            <a:r>
              <a:rPr lang="zh-CN" altLang="zh-CN" sz="2400" b="1" dirty="0"/>
              <a:t>王乃疑范增与汉有私，稍夺之</a:t>
            </a:r>
            <a:r>
              <a:rPr lang="zh-CN" altLang="zh-CN" sz="2400" b="1" dirty="0" smtClean="0"/>
              <a:t>权</a:t>
            </a:r>
            <a:endParaRPr lang="zh-CN" altLang="zh-CN" sz="2400" b="1" dirty="0"/>
          </a:p>
        </p:txBody>
      </p:sp>
      <p:sp>
        <p:nvSpPr>
          <p:cNvPr id="6" name="心形 5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21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466725" y="44450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56</a:t>
            </a:r>
            <a:r>
              <a:rPr lang="zh-CN" altLang="en-US" sz="3600" dirty="0" smtClean="0">
                <a:ea typeface="宋体" pitchFamily="2" charset="-122"/>
              </a:rPr>
              <a:t>、</a:t>
            </a:r>
            <a:r>
              <a:rPr lang="zh-CN" altLang="en-US" sz="3600" b="1" dirty="0" smtClean="0">
                <a:ea typeface="宋体" pitchFamily="2" charset="-122"/>
              </a:rPr>
              <a:t>内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220297" y="1123944"/>
            <a:ext cx="34194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（里边，与“外”相对）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ym typeface="宋体" pitchFamily="2" charset="-122"/>
              </a:rPr>
              <a:t>（内心）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/>
              <a:t>色:神色，样子；厉:凶猛；荏:软弱。外表强硬，内心虚弱。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（内室</a:t>
            </a:r>
            <a:r>
              <a:rPr lang="zh-CN" altLang="en-US" sz="2400" b="1" dirty="0" smtClean="0"/>
              <a:t>，卧房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>
                <a:sym typeface="宋体" pitchFamily="2" charset="-122"/>
              </a:rPr>
              <a:t> 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 smtClean="0">
                <a:sym typeface="宋体" pitchFamily="2" charset="-122"/>
              </a:rPr>
              <a:t>（妻妾，宫娥，妇女）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（通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/>
              <a:t>纳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，接纳）</a:t>
            </a:r>
            <a:r>
              <a:rPr lang="en-US" altLang="zh-CN" sz="2400" b="1" dirty="0" smtClean="0"/>
              <a:t> 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交纳）</a:t>
            </a:r>
            <a:r>
              <a:rPr lang="en-US" altLang="zh-CN" sz="2400" b="1" dirty="0" smtClean="0"/>
              <a:t>   </a:t>
            </a:r>
            <a:endParaRPr lang="zh-CN" altLang="en-US" sz="2400" b="1" dirty="0">
              <a:sym typeface="宋体" pitchFamily="2" charset="-122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569495" y="1123944"/>
            <a:ext cx="5186363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①四海之内皆兄弟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②色厉内荏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③</a:t>
            </a:r>
            <a:r>
              <a:rPr lang="zh-CN" altLang="zh-CN" sz="2400" b="1" dirty="0" smtClean="0"/>
              <a:t>家有一堂二内</a:t>
            </a:r>
            <a:r>
              <a:rPr lang="en-US" altLang="zh-CN" sz="2400" b="1" dirty="0" smtClean="0"/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皇宫，尊称大内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④齐侯好内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⑤</a:t>
            </a:r>
            <a:r>
              <a:rPr lang="zh-CN" altLang="zh-CN" sz="2400" b="1" dirty="0" smtClean="0"/>
              <a:t>距</a:t>
            </a:r>
            <a:r>
              <a:rPr lang="zh-CN" altLang="zh-CN" sz="2400" b="1" dirty="0"/>
              <a:t>关毋内</a:t>
            </a:r>
            <a:r>
              <a:rPr lang="zh-CN" altLang="zh-CN" sz="2400" b="1" dirty="0" smtClean="0"/>
              <a:t>诸侯</a:t>
            </a:r>
            <a:r>
              <a:rPr lang="en-US" altLang="zh-CN" sz="2400" b="1" dirty="0"/>
              <a:t> </a:t>
            </a:r>
            <a:br>
              <a:rPr lang="en-US" altLang="zh-CN" sz="2400" b="1" dirty="0"/>
            </a:br>
            <a:r>
              <a:rPr lang="zh-CN" altLang="en-US" sz="2400" b="1" dirty="0" smtClean="0"/>
              <a:t>⑥</a:t>
            </a:r>
            <a:r>
              <a:rPr lang="zh-CN" altLang="zh-CN" sz="2400" b="1" dirty="0" smtClean="0"/>
              <a:t>百姓</a:t>
            </a:r>
            <a:r>
              <a:rPr lang="zh-CN" altLang="zh-CN" sz="2400" b="1" dirty="0"/>
              <a:t>内粟千石，拜爵</a:t>
            </a:r>
            <a:r>
              <a:rPr lang="zh-CN" altLang="zh-CN" sz="2400" b="1" dirty="0" smtClean="0"/>
              <a:t>一级</a:t>
            </a:r>
            <a:endParaRPr lang="en-US" altLang="zh-CN" sz="2400" b="1" dirty="0"/>
          </a:p>
        </p:txBody>
      </p:sp>
      <p:sp>
        <p:nvSpPr>
          <p:cNvPr id="6" name="心形 5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91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538163" y="155714"/>
            <a:ext cx="7805737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101</a:t>
            </a:r>
            <a:r>
              <a:rPr lang="en-US" altLang="zh-CN" sz="3600" b="1" dirty="0" smtClean="0">
                <a:ea typeface="宋体" pitchFamily="2" charset="-122"/>
              </a:rPr>
              <a:t>. </a:t>
            </a:r>
            <a:r>
              <a:rPr lang="zh-CN" altLang="en-US" sz="3600" b="1" dirty="0">
                <a:ea typeface="宋体" pitchFamily="2" charset="-122"/>
              </a:rPr>
              <a:t>要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148264" y="763779"/>
            <a:ext cx="4067175" cy="59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（腰）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（半路拦截）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（要挟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（求取）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（设法取得信任和重用）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同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邀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，邀请，邀约）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重要</a:t>
            </a:r>
            <a:r>
              <a:rPr lang="zh-CN" altLang="zh-CN" sz="2400" b="1" dirty="0" smtClean="0"/>
              <a:t>，简要）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（总括、概括）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（需要，符合，适合） </a:t>
            </a:r>
            <a:r>
              <a:rPr lang="en-US" altLang="zh-CN" sz="2400" b="1" dirty="0" smtClean="0"/>
              <a:t> </a:t>
            </a:r>
            <a:endParaRPr lang="zh-CN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关键，要领，</a:t>
            </a:r>
            <a:r>
              <a:rPr lang="zh-CN" altLang="zh-CN" sz="2400" b="1" dirty="0" smtClean="0"/>
              <a:t>险要）</a:t>
            </a:r>
            <a:endParaRPr lang="en-US" altLang="zh-CN" sz="2400" b="1" dirty="0" smtClean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（想要）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ym typeface="宋体" pitchFamily="2" charset="-122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646113" y="903210"/>
            <a:ext cx="4646217" cy="526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①</a:t>
            </a:r>
            <a:r>
              <a:rPr lang="zh-CN" altLang="en-US" sz="2400" b="1" dirty="0" smtClean="0"/>
              <a:t>昔者先君灵王好小要</a:t>
            </a:r>
            <a:endParaRPr lang="en-US" altLang="zh-CN" sz="2400" b="1" dirty="0" smtClean="0"/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②遣兵于东界要之</a:t>
            </a:r>
            <a:endParaRPr lang="zh-CN" altLang="zh-CN" sz="2400" b="1" dirty="0"/>
          </a:p>
          <a:p>
            <a:pPr>
              <a:lnSpc>
                <a:spcPts val="3200"/>
              </a:lnSpc>
              <a:buNone/>
            </a:pPr>
            <a:r>
              <a:rPr lang="zh-CN" altLang="zh-CN" sz="2400" b="1" dirty="0" smtClean="0"/>
              <a:t>③</a:t>
            </a:r>
            <a:r>
              <a:rPr lang="zh-CN" altLang="en-US" sz="2400" b="1" dirty="0" smtClean="0"/>
              <a:t>夫仲达以所能要其君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④</a:t>
            </a:r>
            <a:r>
              <a:rPr lang="zh-CN" altLang="zh-CN" sz="2400" b="1" dirty="0" smtClean="0"/>
              <a:t>仁者不违义以要功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⑤夫士以才智要其君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⑥</a:t>
            </a:r>
            <a:r>
              <a:rPr lang="zh-CN" altLang="zh-CN" sz="2400" b="1" dirty="0" smtClean="0"/>
              <a:t>张良</a:t>
            </a:r>
            <a:r>
              <a:rPr lang="zh-CN" altLang="zh-CN" sz="2400" b="1" dirty="0"/>
              <a:t>出，要项</a:t>
            </a:r>
            <a:r>
              <a:rPr lang="zh-CN" altLang="zh-CN" sz="2400" b="1" dirty="0" smtClean="0"/>
              <a:t>伯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⑦</a:t>
            </a:r>
            <a:r>
              <a:rPr lang="en-US" altLang="zh-CN" sz="2400" b="1" dirty="0" err="1" smtClean="0"/>
              <a:t>yào</a:t>
            </a:r>
            <a:r>
              <a:rPr lang="zh-CN" altLang="zh-CN" sz="2400" b="1" dirty="0" smtClean="0"/>
              <a:t>增减要语，奉行者莫辨也</a:t>
            </a:r>
            <a:endParaRPr lang="zh-CN" altLang="zh-CN" sz="2400" b="1" dirty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⑧</a:t>
            </a:r>
            <a:r>
              <a:rPr lang="zh-CN" altLang="zh-CN" sz="2400" b="1" dirty="0" smtClean="0"/>
              <a:t>要而言之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 smtClean="0"/>
              <a:t>⑨</a:t>
            </a:r>
            <a:r>
              <a:rPr lang="zh-CN" altLang="zh-CN" sz="2400" b="1" dirty="0" smtClean="0"/>
              <a:t>凡</a:t>
            </a:r>
            <a:r>
              <a:rPr lang="zh-CN" altLang="zh-CN" sz="2400" b="1" dirty="0"/>
              <a:t>先王之法，有要于时</a:t>
            </a:r>
            <a:r>
              <a:rPr lang="zh-CN" altLang="zh-CN" sz="2400" b="1" dirty="0" smtClean="0"/>
              <a:t>也</a:t>
            </a:r>
            <a:endParaRPr lang="en-US" altLang="zh-CN" sz="2400" b="1" dirty="0" smtClean="0"/>
          </a:p>
          <a:p>
            <a:pPr>
              <a:lnSpc>
                <a:spcPts val="3200"/>
              </a:lnSpc>
              <a:buNone/>
            </a:pPr>
            <a:r>
              <a:rPr lang="zh-CN" altLang="en-US" sz="2400" b="1" dirty="0"/>
              <a:t>⑩</a:t>
            </a:r>
            <a:r>
              <a:rPr lang="zh-CN" altLang="zh-CN" sz="2400" b="1" dirty="0" smtClean="0"/>
              <a:t>险关要塞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>
              <a:lnSpc>
                <a:spcPts val="3200"/>
              </a:lnSpc>
              <a:buNone/>
            </a:pPr>
            <a:r>
              <a:rPr lang="en-US" altLang="zh-CN" sz="2400" b="1" dirty="0" smtClean="0"/>
              <a:t>11</a:t>
            </a:r>
            <a:r>
              <a:rPr lang="zh-CN" altLang="zh-CN" sz="2400" b="1" dirty="0" smtClean="0"/>
              <a:t>若要人不知</a:t>
            </a:r>
            <a:r>
              <a:rPr lang="zh-CN" altLang="zh-CN" sz="2400" b="1" dirty="0"/>
              <a:t>，除非已莫</a:t>
            </a:r>
            <a:r>
              <a:rPr lang="zh-CN" altLang="zh-CN" sz="2400" b="1" dirty="0" smtClean="0"/>
              <a:t>为</a:t>
            </a:r>
            <a:endParaRPr lang="zh-CN" altLang="zh-CN" sz="2400" b="1" dirty="0"/>
          </a:p>
        </p:txBody>
      </p:sp>
      <p:sp>
        <p:nvSpPr>
          <p:cNvPr id="6" name="心形 5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42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44450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ea typeface="宋体" pitchFamily="2" charset="-122"/>
              </a:rPr>
              <a:t>26、故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93700" y="765175"/>
            <a:ext cx="8572500" cy="1873250"/>
          </a:xfrm>
        </p:spPr>
        <p:txBody>
          <a:bodyPr/>
          <a:lstStyle/>
          <a:p>
            <a:pPr marL="274638" indent="-274638" algn="l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“旧交”</a:t>
            </a:r>
            <a:r>
              <a:rPr lang="zh-CN" altLang="zh-CN" sz="2400" b="1" u="sng" smtClean="0">
                <a:latin typeface="宋体" pitchFamily="2" charset="-122"/>
              </a:rPr>
              <a:t>就是“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旧有的，原来的</a:t>
            </a:r>
            <a:r>
              <a:rPr lang="zh-CN" altLang="zh-CN" sz="2400" b="1" u="sng" smtClean="0">
                <a:latin typeface="宋体" pitchFamily="2" charset="-122"/>
              </a:rPr>
              <a:t>”所结交的朋友，因为相知相识的“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缘故、原因</a:t>
            </a:r>
            <a:r>
              <a:rPr lang="zh-CN" altLang="zh-CN" sz="2400" b="1" u="sng" smtClean="0">
                <a:latin typeface="宋体" pitchFamily="2" charset="-122"/>
              </a:rPr>
              <a:t>”，“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所以</a:t>
            </a:r>
            <a:r>
              <a:rPr lang="zh-CN" altLang="zh-CN" sz="2400" b="1" u="sng" smtClean="0">
                <a:latin typeface="宋体" pitchFamily="2" charset="-122"/>
              </a:rPr>
              <a:t>”朋友虽逐渐“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衰老</a:t>
            </a:r>
            <a:r>
              <a:rPr lang="zh-CN" altLang="zh-CN" sz="2400" b="1" u="sng" smtClean="0">
                <a:latin typeface="宋体" pitchFamily="2" charset="-122"/>
              </a:rPr>
              <a:t>”，但不会“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故意、特意</a:t>
            </a:r>
            <a:r>
              <a:rPr lang="zh-CN" altLang="zh-CN" sz="2400" b="1" u="sng" smtClean="0">
                <a:latin typeface="宋体" pitchFamily="2" charset="-122"/>
              </a:rPr>
              <a:t>”掩饰。</a:t>
            </a:r>
          </a:p>
          <a:p>
            <a:pPr marL="274638" indent="-274638" algn="l" eaLnBrk="1" hangingPunct="1">
              <a:lnSpc>
                <a:spcPct val="150000"/>
              </a:lnSpc>
            </a:pPr>
            <a:endParaRPr lang="zh-CN" altLang="zh-CN" sz="2400" b="1" u="sng" smtClean="0">
              <a:latin typeface="宋体" pitchFamily="2" charset="-122"/>
            </a:endParaRP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5219700" y="2852738"/>
            <a:ext cx="30734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（衰老）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（旧有的，原来的）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（所以） 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（旧交）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（缘故，原因）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（故意、特意）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609600" y="2925763"/>
            <a:ext cx="3962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1、暮去朝来颜色故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2、故垒西边，人道是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3、故木受绳则直　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4、君安与项伯有故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5、既克，公问其故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6、欲擒故纵 　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  <p:sp>
        <p:nvSpPr>
          <p:cNvPr id="8" name="心形 7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 bldLvl="0" autoUpdateAnimBg="0"/>
      <p:bldP spid="30725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538163" y="403225"/>
            <a:ext cx="7805737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76</a:t>
            </a:r>
            <a:r>
              <a:rPr lang="zh-CN" altLang="en-US" sz="3600" b="1" dirty="0" smtClean="0">
                <a:ea typeface="宋体" pitchFamily="2" charset="-122"/>
              </a:rPr>
              <a:t>、孰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292724" y="1988340"/>
            <a:ext cx="40671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dirty="0" smtClean="0"/>
              <a:t>（通</a:t>
            </a:r>
            <a:r>
              <a:rPr lang="en-US" altLang="zh-CN" sz="2400" dirty="0" smtClean="0"/>
              <a:t>"</a:t>
            </a:r>
            <a:r>
              <a:rPr lang="zh-CN" altLang="zh-CN" sz="2400" dirty="0" smtClean="0"/>
              <a:t>熟</a:t>
            </a:r>
            <a:r>
              <a:rPr lang="en-US" altLang="zh-CN" sz="2400" dirty="0" smtClean="0"/>
              <a:t>"</a:t>
            </a:r>
            <a:r>
              <a:rPr lang="zh-CN" altLang="zh-CN" sz="2400" dirty="0" smtClean="0"/>
              <a:t>，仔细）</a:t>
            </a:r>
            <a:r>
              <a:rPr lang="en-US" altLang="zh-CN" sz="2400" dirty="0" smtClean="0"/>
              <a:t> 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（</a:t>
            </a:r>
            <a:r>
              <a:rPr lang="zh-CN" altLang="zh-CN" sz="2400" dirty="0" smtClean="0"/>
              <a:t>谁，哪个）</a:t>
            </a:r>
            <a:r>
              <a:rPr lang="en-US" altLang="zh-CN" sz="2400" dirty="0" smtClean="0"/>
              <a:t> 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 smtClean="0"/>
              <a:t>（孰与：与</a:t>
            </a:r>
            <a:r>
              <a:rPr lang="en-US" altLang="zh-CN" sz="2400" dirty="0" smtClean="0"/>
              <a:t>……</a:t>
            </a:r>
            <a:r>
              <a:rPr lang="zh-CN" altLang="zh-CN" sz="2400" dirty="0" smtClean="0"/>
              <a:t>比，哪一个更</a:t>
            </a:r>
            <a:r>
              <a:rPr lang="en-US" altLang="zh-CN" sz="2400" dirty="0" smtClean="0"/>
              <a:t>……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 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dirty="0" smtClean="0"/>
              <a:t>（</a:t>
            </a:r>
            <a:r>
              <a:rPr lang="zh-CN" altLang="en-US" sz="2400" dirty="0" smtClean="0"/>
              <a:t>两者抉择，更倾向于后一种：</a:t>
            </a:r>
            <a:r>
              <a:rPr lang="zh-CN" altLang="zh-CN" sz="2400" dirty="0" smtClean="0"/>
              <a:t>哪如、哪里比得上）</a:t>
            </a:r>
            <a:r>
              <a:rPr lang="en-US" altLang="zh-CN" sz="2400" dirty="0" smtClean="0"/>
              <a:t> </a:t>
            </a:r>
            <a:endParaRPr lang="zh-CN" altLang="zh-CN" sz="2400" dirty="0" smtClean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190343" y="1988340"/>
            <a:ext cx="54737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①</a:t>
            </a:r>
            <a:r>
              <a:rPr lang="zh-CN" altLang="zh-CN" sz="2400" dirty="0" smtClean="0"/>
              <a:t>唯大王与群臣孰计议之</a:t>
            </a:r>
            <a:endParaRPr lang="zh-CN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②</a:t>
            </a:r>
            <a:r>
              <a:rPr lang="zh-CN" altLang="zh-CN" sz="2400" dirty="0" smtClean="0"/>
              <a:t>人非生而知之者，孰能无惑</a:t>
            </a:r>
            <a:endParaRPr lang="zh-CN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③</a:t>
            </a:r>
            <a:r>
              <a:rPr lang="zh-CN" altLang="zh-CN" sz="2400" u="sng" dirty="0" smtClean="0"/>
              <a:t>孰与</a:t>
            </a:r>
            <a:r>
              <a:rPr lang="zh-CN" altLang="zh-CN" sz="2400" dirty="0" smtClean="0"/>
              <a:t>君少长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我</a:t>
            </a:r>
            <a:r>
              <a:rPr lang="zh-CN" altLang="zh-CN" sz="2400" u="sng" dirty="0" smtClean="0"/>
              <a:t>孰与</a:t>
            </a:r>
            <a:r>
              <a:rPr lang="zh-CN" altLang="en-US" sz="2400" dirty="0" smtClean="0"/>
              <a:t>城北徐公美</a:t>
            </a:r>
            <a:endParaRPr lang="zh-CN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zh-CN" sz="2400" b="1" dirty="0" smtClean="0"/>
              <a:t>④</a:t>
            </a:r>
            <a:r>
              <a:rPr lang="zh-CN" altLang="en-US" sz="2400" b="1" dirty="0" smtClean="0"/>
              <a:t>与其</a:t>
            </a:r>
            <a:r>
              <a:rPr lang="zh-CN" altLang="en-US" sz="2400" dirty="0" smtClean="0"/>
              <a:t>杀是童，</a:t>
            </a:r>
            <a:r>
              <a:rPr lang="zh-CN" altLang="zh-CN" sz="2400" u="sng" dirty="0" smtClean="0"/>
              <a:t>孰若</a:t>
            </a:r>
            <a:r>
              <a:rPr lang="zh-CN" altLang="en-US" sz="2400" u="sng" dirty="0" smtClean="0"/>
              <a:t>卖之？</a:t>
            </a:r>
            <a:endParaRPr lang="zh-CN" altLang="zh-CN" sz="2400" b="1" dirty="0"/>
          </a:p>
        </p:txBody>
      </p:sp>
      <p:sp>
        <p:nvSpPr>
          <p:cNvPr id="6" name="心形 5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93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荆轲刺秦王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zh-CN" altLang="en-US" sz="4400" b="1" dirty="0" smtClean="0"/>
              <a:t>        秦</a:t>
            </a:r>
            <a:r>
              <a:rPr lang="zh-CN" altLang="en-US" sz="4400" b="1" dirty="0"/>
              <a:t>将王翦破赵，虏赵王，尽收其地，进兵北</a:t>
            </a:r>
            <a:r>
              <a:rPr lang="zh-CN" altLang="en-US" sz="4400" b="1" dirty="0" smtClean="0"/>
              <a:t>略地</a:t>
            </a:r>
            <a:r>
              <a:rPr lang="zh-CN" altLang="en-US" sz="4400" b="1" dirty="0"/>
              <a:t>，至燕南界。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4400" b="1" dirty="0" smtClean="0"/>
              <a:t>        太子</a:t>
            </a:r>
            <a:r>
              <a:rPr lang="zh-CN" altLang="en-US" sz="4400" b="1" dirty="0"/>
              <a:t>丹恐惧，乃</a:t>
            </a:r>
            <a:r>
              <a:rPr lang="zh-CN" altLang="en-US" sz="4400" b="1" dirty="0">
                <a:hlinkClick r:id="rId2" action="ppaction://hlinksldjump"/>
              </a:rPr>
              <a:t>请</a:t>
            </a:r>
            <a:r>
              <a:rPr lang="zh-CN" altLang="en-US" sz="4400" b="1" dirty="0" smtClean="0"/>
              <a:t>荆卿曰</a:t>
            </a:r>
            <a:r>
              <a:rPr lang="zh-CN" altLang="en-US" sz="4400" b="1" dirty="0"/>
              <a:t>：“秦兵旦暮渡易</a:t>
            </a:r>
            <a:r>
              <a:rPr lang="zh-CN" altLang="en-US" sz="4400" b="1" dirty="0" smtClean="0"/>
              <a:t>水，</a:t>
            </a:r>
            <a:r>
              <a:rPr lang="zh-CN" altLang="en-US" sz="4400" b="1" dirty="0"/>
              <a:t>则虽欲长</a:t>
            </a:r>
            <a:r>
              <a:rPr lang="zh-CN" altLang="en-US" sz="4400" b="1" dirty="0" smtClean="0"/>
              <a:t>侍足下</a:t>
            </a:r>
            <a:r>
              <a:rPr lang="zh-CN" altLang="en-US" sz="4400" b="1" dirty="0"/>
              <a:t>，岂可得哉？”荆卿曰：“微太子言，臣愿得谒</a:t>
            </a:r>
            <a:r>
              <a:rPr lang="zh-CN" altLang="en-US" sz="4400" b="1" dirty="0" smtClean="0"/>
              <a:t>之。</a:t>
            </a:r>
            <a:r>
              <a:rPr lang="zh-CN" altLang="en-US" sz="4400" b="1" dirty="0"/>
              <a:t>今行而无</a:t>
            </a:r>
            <a:r>
              <a:rPr lang="zh-CN" altLang="en-US" sz="4400" b="1" dirty="0">
                <a:hlinkClick r:id="rId3" action="ppaction://hlinksldjump"/>
              </a:rPr>
              <a:t>信</a:t>
            </a:r>
            <a:r>
              <a:rPr lang="zh-CN" altLang="en-US" sz="4400" b="1" dirty="0"/>
              <a:t>，则秦未可亲</a:t>
            </a:r>
            <a:r>
              <a:rPr lang="zh-CN" altLang="en-US" sz="4400" b="1" dirty="0" smtClean="0"/>
              <a:t>也。</a:t>
            </a:r>
            <a:r>
              <a:rPr lang="zh-CN" altLang="en-US" sz="4400" b="1" dirty="0"/>
              <a:t>夫今</a:t>
            </a:r>
            <a:r>
              <a:rPr lang="zh-CN" altLang="en-US" sz="4400" b="1" dirty="0" smtClean="0"/>
              <a:t>樊将军，</a:t>
            </a:r>
            <a:r>
              <a:rPr lang="zh-CN" altLang="en-US" sz="4400" b="1" dirty="0"/>
              <a:t>秦王购之金千</a:t>
            </a:r>
            <a:r>
              <a:rPr lang="zh-CN" altLang="en-US" sz="4400" b="1" dirty="0" smtClean="0"/>
              <a:t>斤，</a:t>
            </a:r>
            <a:r>
              <a:rPr lang="zh-CN" altLang="en-US" sz="4400" b="1" dirty="0"/>
              <a:t>邑万家。</a:t>
            </a:r>
            <a:r>
              <a:rPr lang="zh-CN" altLang="en-US" sz="4400" b="1" dirty="0">
                <a:hlinkClick r:id="rId4" action="ppaction://hlinksldjump"/>
              </a:rPr>
              <a:t>诚</a:t>
            </a:r>
            <a:r>
              <a:rPr lang="zh-CN" altLang="en-US" sz="4400" b="1" dirty="0"/>
              <a:t>能得樊将军首，与燕督</a:t>
            </a:r>
            <a:r>
              <a:rPr lang="zh-CN" altLang="en-US" sz="4400" b="1" dirty="0" smtClean="0"/>
              <a:t>亢之</a:t>
            </a:r>
            <a:r>
              <a:rPr lang="zh-CN" altLang="en-US" sz="4400" b="1" dirty="0"/>
              <a:t>地图献秦王，秦王必</a:t>
            </a:r>
            <a:r>
              <a:rPr lang="zh-CN" altLang="en-US" sz="4400" b="1" dirty="0" smtClean="0"/>
              <a:t>说见</a:t>
            </a:r>
            <a:r>
              <a:rPr lang="zh-CN" altLang="en-US" sz="4400" b="1" dirty="0"/>
              <a:t>臣，臣乃得有以报（太子）。”太子曰：“</a:t>
            </a:r>
            <a:r>
              <a:rPr lang="zh-CN" altLang="en-US" sz="4400" b="1" dirty="0">
                <a:solidFill>
                  <a:srgbClr val="FF0000"/>
                </a:solidFill>
              </a:rPr>
              <a:t>樊将军以穷困来归丹</a:t>
            </a:r>
            <a:r>
              <a:rPr lang="zh-CN" altLang="en-US" sz="4400" b="1" dirty="0"/>
              <a:t>，丹不忍以己之私，而伤长者之意，愿足下更虑</a:t>
            </a:r>
            <a:r>
              <a:rPr lang="zh-CN" altLang="en-US" sz="4400" b="1" dirty="0" smtClean="0"/>
              <a:t>之！</a:t>
            </a:r>
            <a:r>
              <a:rPr lang="zh-CN" altLang="en-US" sz="4400" b="1" dirty="0"/>
              <a:t>”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4400" b="1" dirty="0" smtClean="0"/>
              <a:t>         荆轲知</a:t>
            </a:r>
            <a:r>
              <a:rPr lang="zh-CN" altLang="en-US" sz="4400" b="1" dirty="0"/>
              <a:t>太子不忍，乃遂</a:t>
            </a:r>
            <a:r>
              <a:rPr lang="zh-CN" altLang="en-US" sz="4400" b="1" dirty="0" smtClean="0"/>
              <a:t>私见</a:t>
            </a:r>
            <a:r>
              <a:rPr lang="zh-CN" altLang="en-US" sz="4400" b="1" dirty="0"/>
              <a:t>樊於期</a:t>
            </a:r>
            <a:r>
              <a:rPr lang="en-US" altLang="zh-CN" sz="4400" b="1" dirty="0"/>
              <a:t>[</a:t>
            </a:r>
            <a:r>
              <a:rPr lang="en-US" altLang="zh-CN" sz="4400" b="1" dirty="0" err="1"/>
              <a:t>fán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wū</a:t>
            </a:r>
            <a:r>
              <a:rPr lang="en-US" altLang="zh-CN" sz="4400" b="1" dirty="0"/>
              <a:t> qi]</a:t>
            </a:r>
            <a:r>
              <a:rPr lang="zh-CN" altLang="en-US" sz="4400" b="1" dirty="0"/>
              <a:t>，曰：“</a:t>
            </a:r>
            <a:r>
              <a:rPr lang="zh-CN" altLang="en-US" sz="4400" b="1" dirty="0" smtClean="0"/>
              <a:t>秦之遇将军</a:t>
            </a:r>
            <a:r>
              <a:rPr lang="zh-CN" altLang="en-US" sz="4400" b="1" dirty="0"/>
              <a:t>，可谓</a:t>
            </a:r>
            <a:r>
              <a:rPr lang="zh-CN" altLang="en-US" sz="4400" b="1" dirty="0" smtClean="0"/>
              <a:t>深矣</a:t>
            </a:r>
            <a:r>
              <a:rPr lang="zh-CN" altLang="en-US" sz="4400" b="1" dirty="0"/>
              <a:t>。父母宗族，皆为戮</a:t>
            </a:r>
            <a:r>
              <a:rPr lang="zh-CN" altLang="en-US" sz="4400" b="1" dirty="0" smtClean="0"/>
              <a:t>没。</a:t>
            </a:r>
            <a:r>
              <a:rPr lang="zh-CN" altLang="en-US" sz="4400" b="1" dirty="0"/>
              <a:t>今闻购将军之首，金千斤，邑万家，将奈何？”樊将军仰天太息流涕曰：“吾每念，常痛于骨髓，顾计不知所出耳</a:t>
            </a:r>
            <a:r>
              <a:rPr lang="zh-CN" altLang="en-US" sz="4400" b="1" dirty="0" smtClean="0"/>
              <a:t>！”</a:t>
            </a:r>
            <a:r>
              <a:rPr lang="zh-CN" altLang="en-US" sz="4400" b="1" dirty="0"/>
              <a:t>轲曰：“今有一言，可以解</a:t>
            </a:r>
            <a:r>
              <a:rPr lang="zh-CN" altLang="en-US" sz="4400" b="1" dirty="0">
                <a:hlinkClick r:id="rId5"/>
              </a:rPr>
              <a:t>燕国</a:t>
            </a:r>
            <a:r>
              <a:rPr lang="zh-CN" altLang="en-US" sz="4400" b="1" dirty="0"/>
              <a:t>之患，而报将军之仇者，何如？” 樊於期乃前曰：“为之奈何？”荆轲曰：“愿得将军之首以献秦，秦王必喜而</a:t>
            </a:r>
            <a:r>
              <a:rPr lang="zh-CN" altLang="en-US" sz="4400" b="1" dirty="0" smtClean="0"/>
              <a:t>善见</a:t>
            </a:r>
            <a:r>
              <a:rPr lang="zh-CN" altLang="en-US" sz="4400" b="1" dirty="0"/>
              <a:t>臣。臣左手</a:t>
            </a:r>
            <a:r>
              <a:rPr lang="zh-CN" altLang="en-US" sz="4400" b="1" dirty="0" smtClean="0"/>
              <a:t>把其</a:t>
            </a:r>
            <a:r>
              <a:rPr lang="zh-CN" altLang="en-US" sz="4400" b="1" dirty="0"/>
              <a:t>袖，而右手揕（</a:t>
            </a:r>
            <a:r>
              <a:rPr lang="en-US" altLang="zh-CN" sz="4400" b="1" dirty="0" err="1"/>
              <a:t>zhèn</a:t>
            </a:r>
            <a:r>
              <a:rPr lang="zh-CN" altLang="en-US" sz="4400" b="1" dirty="0" smtClean="0"/>
              <a:t>）其</a:t>
            </a:r>
            <a:r>
              <a:rPr lang="zh-CN" altLang="en-US" sz="4400" b="1" dirty="0"/>
              <a:t>胸，然则将军之仇报，而燕国</a:t>
            </a:r>
            <a:r>
              <a:rPr lang="zh-CN" altLang="en-US" sz="4400" b="1" dirty="0">
                <a:hlinkClick r:id="rId6" action="ppaction://hlinksldjump"/>
              </a:rPr>
              <a:t>见</a:t>
            </a:r>
            <a:r>
              <a:rPr lang="zh-CN" altLang="en-US" sz="4400" b="1" dirty="0"/>
              <a:t>陵之</a:t>
            </a:r>
            <a:r>
              <a:rPr lang="zh-CN" altLang="en-US" sz="4400" b="1" dirty="0" smtClean="0"/>
              <a:t>耻除</a:t>
            </a:r>
            <a:r>
              <a:rPr lang="zh-CN" altLang="en-US" sz="4400" b="1" dirty="0"/>
              <a:t>矣。将军岂有意乎？”樊於期偏袒（</a:t>
            </a:r>
            <a:r>
              <a:rPr lang="en-US" altLang="zh-CN" sz="4400" b="1" dirty="0" err="1"/>
              <a:t>tǎn</a:t>
            </a:r>
            <a:r>
              <a:rPr lang="zh-CN" altLang="en-US" sz="4400" b="1" dirty="0"/>
              <a:t>）扼（</a:t>
            </a:r>
            <a:r>
              <a:rPr lang="en-US" altLang="zh-CN" sz="4400" b="1" dirty="0"/>
              <a:t>è</a:t>
            </a:r>
            <a:r>
              <a:rPr lang="zh-CN" altLang="en-US" sz="4400" b="1" dirty="0"/>
              <a:t>）腕而</a:t>
            </a:r>
            <a:r>
              <a:rPr lang="zh-CN" altLang="en-US" sz="4400" b="1" dirty="0" smtClean="0"/>
              <a:t>进曰</a:t>
            </a:r>
            <a:r>
              <a:rPr lang="zh-CN" altLang="en-US" sz="4400" b="1" dirty="0"/>
              <a:t>：“此臣之日夜切齿拊（</a:t>
            </a:r>
            <a:r>
              <a:rPr lang="en-US" altLang="zh-CN" sz="4400" b="1" dirty="0" err="1"/>
              <a:t>fǔ</a:t>
            </a:r>
            <a:r>
              <a:rPr lang="zh-CN" altLang="en-US" sz="4400" b="1" dirty="0"/>
              <a:t>）</a:t>
            </a:r>
            <a:r>
              <a:rPr lang="zh-CN" altLang="en-US" sz="4400" b="1" dirty="0" smtClean="0"/>
              <a:t>心也</a:t>
            </a:r>
            <a:r>
              <a:rPr lang="zh-CN" altLang="en-US" sz="4400" b="1" dirty="0"/>
              <a:t>，乃今得闻教！”遂自刎。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97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16632"/>
            <a:ext cx="8892480" cy="659735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3400" b="1" dirty="0" smtClean="0"/>
              <a:t>        太子</a:t>
            </a:r>
            <a:r>
              <a:rPr lang="zh-CN" altLang="en-US" sz="3400" b="1" dirty="0"/>
              <a:t>闻之，驰往，伏尸而哭，极哀。既已，不可奈何，乃遂收盛（</a:t>
            </a:r>
            <a:r>
              <a:rPr lang="en-US" altLang="zh-CN" sz="3400" b="1" dirty="0" err="1"/>
              <a:t>chéng</a:t>
            </a:r>
            <a:r>
              <a:rPr lang="zh-CN" altLang="en-US" sz="3400" b="1" dirty="0" smtClean="0"/>
              <a:t>）樊</a:t>
            </a:r>
            <a:r>
              <a:rPr lang="zh-CN" altLang="en-US" sz="3400" b="1" dirty="0"/>
              <a:t>於期之首，函封</a:t>
            </a:r>
            <a:r>
              <a:rPr lang="zh-CN" altLang="en-US" sz="3400" b="1" dirty="0" smtClean="0"/>
              <a:t>之。</a:t>
            </a:r>
            <a:r>
              <a:rPr lang="zh-CN" altLang="en-US" sz="3400" b="1" dirty="0"/>
              <a:t>荆轲刺秦王</a:t>
            </a:r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3400" b="1" dirty="0" smtClean="0"/>
              <a:t>       于是</a:t>
            </a:r>
            <a:r>
              <a:rPr lang="zh-CN" altLang="en-US" sz="3400" b="1" dirty="0"/>
              <a:t>太子预求天下之利匕首，得赵人徐</a:t>
            </a:r>
            <a:r>
              <a:rPr lang="zh-CN" altLang="en-US" sz="3400" b="1" dirty="0" smtClean="0"/>
              <a:t>夫人之</a:t>
            </a:r>
            <a:r>
              <a:rPr lang="zh-CN" altLang="en-US" sz="3400" b="1" dirty="0"/>
              <a:t>匕首，取之百金，使工以药淬（</a:t>
            </a:r>
            <a:r>
              <a:rPr lang="en-US" altLang="zh-CN" sz="3400" b="1" dirty="0" err="1"/>
              <a:t>cuì</a:t>
            </a:r>
            <a:r>
              <a:rPr lang="zh-CN" altLang="en-US" sz="3400" b="1" dirty="0"/>
              <a:t>）</a:t>
            </a:r>
            <a:r>
              <a:rPr lang="zh-CN" altLang="en-US" sz="3400" b="1" dirty="0" smtClean="0"/>
              <a:t>之。</a:t>
            </a:r>
            <a:r>
              <a:rPr lang="zh-CN" altLang="en-US" sz="3400" b="1" dirty="0"/>
              <a:t>以试人，血濡（</a:t>
            </a:r>
            <a:r>
              <a:rPr lang="en-US" altLang="zh-CN" sz="3400" b="1" dirty="0" err="1"/>
              <a:t>rú</a:t>
            </a:r>
            <a:r>
              <a:rPr lang="zh-CN" altLang="en-US" sz="3400" b="1" dirty="0"/>
              <a:t>）</a:t>
            </a:r>
            <a:r>
              <a:rPr lang="zh-CN" altLang="en-US" sz="3400" b="1" dirty="0" smtClean="0"/>
              <a:t>缕</a:t>
            </a:r>
            <a:r>
              <a:rPr lang="en-US" altLang="zh-CN" sz="3400" b="1" dirty="0" smtClean="0"/>
              <a:t>,</a:t>
            </a:r>
            <a:r>
              <a:rPr lang="zh-CN" altLang="en-US" sz="3400" b="1" dirty="0"/>
              <a:t>人无不立死者。乃为装遣荆轲。</a:t>
            </a:r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3400" b="1" dirty="0" smtClean="0"/>
              <a:t>       燕国</a:t>
            </a:r>
            <a:r>
              <a:rPr lang="zh-CN" altLang="en-US" sz="3400" b="1" dirty="0"/>
              <a:t>有</a:t>
            </a:r>
            <a:r>
              <a:rPr lang="zh-CN" altLang="en-US" sz="3400" b="1" dirty="0" smtClean="0"/>
              <a:t>勇士秦武阳，年</a:t>
            </a:r>
            <a:r>
              <a:rPr lang="zh-CN" altLang="en-US" sz="3400" b="1" dirty="0"/>
              <a:t>十二，杀人，人不敢与忤（</a:t>
            </a:r>
            <a:r>
              <a:rPr lang="en-US" altLang="zh-CN" sz="3400" b="1" dirty="0" err="1"/>
              <a:t>wǔ</a:t>
            </a:r>
            <a:r>
              <a:rPr lang="zh-CN" altLang="en-US" sz="3400" b="1" dirty="0"/>
              <a:t>）</a:t>
            </a:r>
            <a:r>
              <a:rPr lang="zh-CN" altLang="en-US" sz="3400" b="1" dirty="0" smtClean="0"/>
              <a:t>视。</a:t>
            </a:r>
            <a:r>
              <a:rPr lang="zh-CN" altLang="en-US" sz="3400" b="1" dirty="0"/>
              <a:t>乃令秦武阳为</a:t>
            </a:r>
            <a:r>
              <a:rPr lang="zh-CN" altLang="en-US" sz="3400" b="1" dirty="0" smtClean="0"/>
              <a:t>副。</a:t>
            </a:r>
            <a:endParaRPr lang="zh-CN" altLang="en-US" sz="3400" b="1" dirty="0"/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3400" b="1" dirty="0" smtClean="0"/>
              <a:t>      荆轲</a:t>
            </a:r>
            <a:r>
              <a:rPr lang="zh-CN" altLang="en-US" sz="3400" b="1" dirty="0"/>
              <a:t>有所待，欲与</a:t>
            </a:r>
            <a:r>
              <a:rPr lang="zh-CN" altLang="en-US" sz="3400" b="1" dirty="0" smtClean="0"/>
              <a:t>俱，</a:t>
            </a:r>
            <a:r>
              <a:rPr lang="zh-CN" altLang="en-US" sz="3400" b="1" dirty="0"/>
              <a:t>其人居远未来，而为留待。顷之未发，太子</a:t>
            </a:r>
            <a:r>
              <a:rPr lang="zh-CN" altLang="en-US" sz="3400" b="1" dirty="0" smtClean="0"/>
              <a:t>迟之。</a:t>
            </a:r>
            <a:r>
              <a:rPr lang="zh-CN" altLang="en-US" sz="3400" b="1" dirty="0"/>
              <a:t>疑其有改悔，乃复请之曰：“日以尽矣，荆卿岂无意哉？丹请先遣秦武阳！”荆轲怒， 叱（</a:t>
            </a:r>
            <a:r>
              <a:rPr lang="en-US" altLang="zh-CN" sz="3400" b="1" dirty="0" err="1"/>
              <a:t>chì</a:t>
            </a:r>
            <a:r>
              <a:rPr lang="zh-CN" altLang="en-US" sz="3400" b="1" dirty="0"/>
              <a:t>）太子曰：“今日往而不反者，竖子</a:t>
            </a:r>
            <a:r>
              <a:rPr lang="zh-CN" altLang="en-US" sz="3400" b="1" dirty="0" smtClean="0"/>
              <a:t>也！</a:t>
            </a:r>
            <a:r>
              <a:rPr lang="zh-CN" altLang="en-US" sz="3400" b="1" dirty="0"/>
              <a:t>今提一匕首入</a:t>
            </a:r>
            <a:r>
              <a:rPr lang="zh-CN" altLang="en-US" sz="3400" b="1" dirty="0" smtClean="0"/>
              <a:t>不测之</a:t>
            </a:r>
            <a:r>
              <a:rPr lang="zh-CN" altLang="en-US" sz="3400" b="1" dirty="0"/>
              <a:t>强秦，仆所以留者，待吾客与俱。今太子迟之，请辞决</a:t>
            </a:r>
            <a:r>
              <a:rPr lang="zh-CN" altLang="en-US" sz="3400" b="1" dirty="0" smtClean="0"/>
              <a:t>矣！</a:t>
            </a:r>
            <a:r>
              <a:rPr lang="zh-CN" altLang="en-US" sz="3400" b="1" dirty="0"/>
              <a:t>”遂发</a:t>
            </a:r>
            <a:r>
              <a:rPr lang="zh-CN" altLang="en-US" sz="3400" b="1" dirty="0" smtClean="0"/>
              <a:t>。</a:t>
            </a:r>
            <a:r>
              <a:rPr lang="zh-CN" altLang="en-US" sz="3600" b="1" dirty="0"/>
              <a:t>太子及宾客知其事者，皆白衣冠以送之。至易水上，既祖，</a:t>
            </a:r>
            <a:r>
              <a:rPr lang="zh-CN" altLang="en-US" sz="3600" b="1" dirty="0" smtClean="0"/>
              <a:t>取道。</a:t>
            </a:r>
            <a:r>
              <a:rPr lang="zh-CN" altLang="en-US" sz="3600" b="1" dirty="0"/>
              <a:t>高渐</a:t>
            </a:r>
            <a:r>
              <a:rPr lang="zh-CN" altLang="en-US" sz="3600" b="1" dirty="0" smtClean="0"/>
              <a:t>离击筑</a:t>
            </a:r>
            <a:r>
              <a:rPr lang="zh-CN" altLang="en-US" sz="3600" b="1" dirty="0"/>
              <a:t>，荆轲和（</a:t>
            </a:r>
            <a:r>
              <a:rPr lang="en-US" altLang="zh-CN" sz="3600" b="1" dirty="0" err="1"/>
              <a:t>hè</a:t>
            </a:r>
            <a:r>
              <a:rPr lang="zh-CN" altLang="en-US" sz="3600" b="1" dirty="0"/>
              <a:t>）而歌，为变徵（</a:t>
            </a:r>
            <a:r>
              <a:rPr lang="en-US" altLang="zh-CN" sz="3600" b="1" dirty="0" err="1"/>
              <a:t>zhǐ</a:t>
            </a:r>
            <a:r>
              <a:rPr lang="zh-CN" altLang="en-US" sz="3600" b="1" dirty="0"/>
              <a:t>）之</a:t>
            </a:r>
            <a:r>
              <a:rPr lang="zh-CN" altLang="en-US" sz="3600" b="1" dirty="0" smtClean="0"/>
              <a:t>声，</a:t>
            </a:r>
            <a:r>
              <a:rPr lang="zh-CN" altLang="en-US" sz="3600" b="1" dirty="0"/>
              <a:t>士皆垂泪涕泣。又前而为歌曰：“风萧萧兮易水寒，壮士一去兮不复还！”复为慷慨羽</a:t>
            </a:r>
            <a:r>
              <a:rPr lang="zh-CN" altLang="en-US" sz="3600" b="1" dirty="0" smtClean="0"/>
              <a:t>声士</a:t>
            </a:r>
            <a:r>
              <a:rPr lang="zh-CN" altLang="en-US" sz="3600" b="1" dirty="0"/>
              <a:t>皆瞋（</a:t>
            </a:r>
            <a:r>
              <a:rPr lang="en-US" altLang="zh-CN" sz="3600" b="1" dirty="0" err="1"/>
              <a:t>chēn</a:t>
            </a:r>
            <a:r>
              <a:rPr lang="zh-CN" altLang="en-US" sz="3600" b="1" dirty="0"/>
              <a:t>）</a:t>
            </a:r>
            <a:r>
              <a:rPr lang="zh-CN" altLang="en-US" sz="3600" b="1" dirty="0" smtClean="0"/>
              <a:t>目，</a:t>
            </a:r>
            <a:r>
              <a:rPr lang="zh-CN" altLang="en-US" sz="3600" b="1" dirty="0"/>
              <a:t>发尽上指冠。于是荆轲遂</a:t>
            </a:r>
            <a:r>
              <a:rPr lang="zh-CN" altLang="en-US" sz="3600" b="1" dirty="0">
                <a:hlinkClick r:id="rId2" action="ppaction://hlinksldjump"/>
              </a:rPr>
              <a:t>就</a:t>
            </a:r>
            <a:r>
              <a:rPr lang="zh-CN" altLang="en-US" sz="3600" b="1" dirty="0"/>
              <a:t>车而去，终已</a:t>
            </a:r>
            <a:r>
              <a:rPr lang="zh-CN" altLang="en-US" sz="3600" b="1" dirty="0" smtClean="0"/>
              <a:t>不</a:t>
            </a:r>
            <a:r>
              <a:rPr lang="zh-CN" altLang="en-US" sz="3600" b="1" dirty="0" smtClean="0">
                <a:hlinkClick r:id="rId3" action="ppaction://hlinksldjump"/>
              </a:rPr>
              <a:t>顾</a:t>
            </a:r>
            <a:r>
              <a:rPr lang="zh-CN" altLang="en-US" sz="3600" b="1" dirty="0" smtClean="0"/>
              <a:t>。</a:t>
            </a:r>
            <a:endParaRPr lang="zh-CN" altLang="en-US" sz="3600" b="1" dirty="0"/>
          </a:p>
          <a:p>
            <a:pPr marL="0" indent="0">
              <a:buNone/>
            </a:pPr>
            <a:endParaRPr lang="zh-CN" altLang="en-US" sz="3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9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0"/>
            <a:ext cx="7772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t>15.辞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214313" y="1071563"/>
            <a:ext cx="8572500" cy="12049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u="sng" smtClean="0"/>
              <a:t>“辞”基础义是</a:t>
            </a:r>
            <a:r>
              <a:rPr lang="zh-CN" altLang="en-US" sz="2400" b="1" u="sng" smtClean="0">
                <a:solidFill>
                  <a:srgbClr val="FF0000"/>
                </a:solidFill>
              </a:rPr>
              <a:t>“言辞”</a:t>
            </a:r>
            <a:r>
              <a:rPr lang="zh-CN" altLang="en-US" sz="2400" b="1" u="sng" smtClean="0"/>
              <a:t>。有时是精美的</a:t>
            </a:r>
            <a:r>
              <a:rPr lang="zh-CN" altLang="en-US" sz="2400" b="1" u="sng" smtClean="0">
                <a:solidFill>
                  <a:srgbClr val="FF0000"/>
                </a:solidFill>
              </a:rPr>
              <a:t>“文辞”</a:t>
            </a:r>
            <a:r>
              <a:rPr lang="zh-CN" altLang="en-US" sz="2400" b="1" u="sng" smtClean="0"/>
              <a:t>。更多的则是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“辞别，推辞，计较”</a:t>
            </a:r>
            <a:r>
              <a:rPr lang="zh-CN" altLang="en-US" sz="2400" b="1" u="sng" smtClean="0"/>
              <a:t>的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“借口” </a:t>
            </a:r>
            <a:r>
              <a:rPr lang="zh-CN" altLang="en-US" sz="2400" b="1" u="sng" smtClean="0"/>
              <a:t>。</a:t>
            </a:r>
          </a:p>
        </p:txBody>
      </p:sp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5857875" y="2436813"/>
            <a:ext cx="30718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（讼词，口供）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（言辞，言语）</a:t>
            </a:r>
            <a:r>
              <a:rPr lang="en-US" altLang="zh-CN" sz="2400" b="1" dirty="0"/>
              <a:t>  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（文辞，文学）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>
                <a:sym typeface="宋体" pitchFamily="2" charset="-122"/>
              </a:rPr>
              <a:t>（借口，理由）</a:t>
            </a:r>
            <a:endParaRPr lang="zh-CN" altLang="en-US" sz="1800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（告别，辞别）</a:t>
            </a:r>
            <a:r>
              <a:rPr lang="en-US" altLang="zh-CN" sz="2400" b="1" dirty="0"/>
              <a:t>  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（推辞，推脱）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（讲究，计较）</a:t>
            </a:r>
            <a:r>
              <a:rPr lang="en-US" altLang="zh-CN" sz="2400" b="1" dirty="0"/>
              <a:t>  </a:t>
            </a:r>
            <a:endParaRPr lang="zh-CN" altLang="en-US" sz="2400" b="1" dirty="0"/>
          </a:p>
        </p:txBody>
      </p:sp>
      <p:sp>
        <p:nvSpPr>
          <p:cNvPr id="21509" name="矩形 4"/>
          <p:cNvSpPr>
            <a:spLocks noChangeArrowheads="1"/>
          </p:cNvSpPr>
          <p:nvPr/>
        </p:nvSpPr>
        <p:spPr bwMode="auto">
          <a:xfrm>
            <a:off x="452438" y="2420938"/>
            <a:ext cx="564356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 </a:t>
            </a:r>
            <a:r>
              <a:rPr lang="en-US" altLang="zh-CN" sz="2400" b="1" dirty="0"/>
              <a:t>1</a:t>
            </a:r>
            <a:r>
              <a:rPr lang="zh-CN" altLang="en-US" sz="2400" b="1" dirty="0">
                <a:sym typeface="宋体" pitchFamily="2" charset="-122"/>
              </a:rPr>
              <a:t>．听其狱讼，察其辞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en-US" altLang="zh-CN" sz="2400" b="1" dirty="0">
                <a:sym typeface="宋体" pitchFamily="2" charset="-122"/>
              </a:rPr>
              <a:t> 2.  </a:t>
            </a:r>
            <a:r>
              <a:rPr lang="zh-CN" altLang="en-US" sz="2400" b="1" dirty="0">
                <a:sym typeface="宋体" pitchFamily="2" charset="-122"/>
              </a:rPr>
              <a:t>而侯生曾无一言半辞送我。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 3</a:t>
            </a:r>
            <a:r>
              <a:rPr lang="en-US" altLang="zh-CN" sz="2400" b="1" dirty="0">
                <a:sym typeface="宋体" pitchFamily="2" charset="-122"/>
              </a:rPr>
              <a:t>.   </a:t>
            </a:r>
            <a:r>
              <a:rPr lang="zh-CN" altLang="en-US" sz="2400" b="1" dirty="0">
                <a:sym typeface="宋体" pitchFamily="2" charset="-122"/>
              </a:rPr>
              <a:t>皆好辞而以赋见称</a:t>
            </a:r>
            <a:r>
              <a:rPr lang="en-US" altLang="zh-CN" sz="2400" b="1" dirty="0"/>
              <a:t> 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 4</a:t>
            </a:r>
            <a:r>
              <a:rPr lang="zh-CN" altLang="en-US" sz="2400" b="1" dirty="0">
                <a:sym typeface="宋体" pitchFamily="2" charset="-122"/>
              </a:rPr>
              <a:t>．君子疾夫舍曰欲之而必为之辞。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宋体" pitchFamily="2" charset="-122"/>
              </a:rPr>
              <a:t> 5.   </a:t>
            </a:r>
            <a:r>
              <a:rPr lang="zh-CN" altLang="en-US" sz="2400" b="1" dirty="0">
                <a:sym typeface="宋体" pitchFamily="2" charset="-122"/>
              </a:rPr>
              <a:t>我从去年辞帝京，谪居卧病浔阳城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6</a:t>
            </a:r>
            <a:r>
              <a:rPr lang="zh-CN" altLang="en-US" sz="2400" b="1" dirty="0">
                <a:sym typeface="宋体" pitchFamily="2" charset="-122"/>
              </a:rPr>
              <a:t>．臣死且不避，卮酒安足辞</a:t>
            </a:r>
            <a:r>
              <a:rPr lang="en-US" altLang="zh-CN" sz="2400" b="1" dirty="0"/>
              <a:t> 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 7</a:t>
            </a:r>
            <a:r>
              <a:rPr lang="zh-CN" altLang="en-US" sz="2400" b="1" dirty="0">
                <a:sym typeface="宋体" pitchFamily="2" charset="-122"/>
              </a:rPr>
              <a:t>．大礼不辞小让。</a:t>
            </a:r>
            <a:endParaRPr lang="zh-CN" altLang="en-US" sz="2400" b="1" dirty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62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0" autoUpdateAnimBg="0"/>
      <p:bldP spid="21508" grpId="0" bldLvl="0" autoUpdateAnimBg="0"/>
      <p:bldP spid="21509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58547"/>
            <a:ext cx="8964488" cy="682683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dirty="0" smtClean="0"/>
              <a:t>     </a:t>
            </a:r>
            <a:r>
              <a:rPr lang="zh-CN" altLang="en-US" b="1" dirty="0" smtClean="0"/>
              <a:t>既</a:t>
            </a:r>
            <a:r>
              <a:rPr lang="zh-CN" altLang="en-US" b="1" dirty="0"/>
              <a:t>至秦，持千金之资币</a:t>
            </a:r>
            <a:r>
              <a:rPr lang="zh-CN" altLang="en-US" b="1" dirty="0" smtClean="0"/>
              <a:t>物，厚</a:t>
            </a:r>
            <a:r>
              <a:rPr lang="zh-CN" altLang="en-US" b="1" dirty="0" smtClean="0">
                <a:hlinkClick r:id="rId2" action="ppaction://hlinksldjump"/>
              </a:rPr>
              <a:t>遗</a:t>
            </a:r>
            <a:r>
              <a:rPr lang="zh-CN" altLang="en-US" b="1" dirty="0"/>
              <a:t>（</a:t>
            </a:r>
            <a:r>
              <a:rPr lang="en-US" altLang="zh-CN" b="1" dirty="0" err="1"/>
              <a:t>wèi</a:t>
            </a:r>
            <a:r>
              <a:rPr lang="zh-CN" altLang="en-US" b="1" dirty="0"/>
              <a:t>）秦王宠臣中庶子</a:t>
            </a:r>
            <a:r>
              <a:rPr lang="zh-CN" altLang="en-US" b="1" dirty="0">
                <a:hlinkClick r:id="rId3"/>
              </a:rPr>
              <a:t>蒙</a:t>
            </a:r>
            <a:r>
              <a:rPr lang="zh-CN" altLang="en-US" b="1" dirty="0" smtClean="0">
                <a:hlinkClick r:id="rId3"/>
              </a:rPr>
              <a:t>嘉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 marL="0" indent="0">
              <a:lnSpc>
                <a:spcPts val="3500"/>
              </a:lnSpc>
              <a:buNone/>
            </a:pPr>
            <a:r>
              <a:rPr lang="zh-CN" altLang="en-US" b="1" dirty="0" smtClean="0"/>
              <a:t>      嘉</a:t>
            </a:r>
            <a:r>
              <a:rPr lang="zh-CN" altLang="en-US" b="1" dirty="0"/>
              <a:t>为先言于秦王曰：“燕王诚振</a:t>
            </a:r>
            <a:r>
              <a:rPr lang="zh-CN" altLang="en-US" b="1" dirty="0" smtClean="0"/>
              <a:t>怖大王</a:t>
            </a:r>
            <a:r>
              <a:rPr lang="zh-CN" altLang="en-US" b="1" dirty="0"/>
              <a:t>之威，不敢兴兵以拒大王，愿</a:t>
            </a:r>
            <a:r>
              <a:rPr lang="zh-CN" altLang="en-US" b="1" dirty="0">
                <a:hlinkClick r:id="rId4" action="ppaction://hlinksldjump"/>
              </a:rPr>
              <a:t>举</a:t>
            </a:r>
            <a:r>
              <a:rPr lang="zh-CN" altLang="en-US" b="1" dirty="0"/>
              <a:t>国为内臣。</a:t>
            </a:r>
            <a:r>
              <a:rPr lang="zh-CN" altLang="en-US" b="1" dirty="0" smtClean="0"/>
              <a:t>比诸侯</a:t>
            </a:r>
            <a:r>
              <a:rPr lang="zh-CN" altLang="en-US" b="1" dirty="0"/>
              <a:t>之列，给贡职如</a:t>
            </a:r>
            <a:r>
              <a:rPr lang="zh-CN" altLang="en-US" b="1" dirty="0" smtClean="0"/>
              <a:t>郡县，</a:t>
            </a:r>
            <a:r>
              <a:rPr lang="zh-CN" altLang="en-US" b="1" dirty="0"/>
              <a:t>而得奉守先王之</a:t>
            </a:r>
            <a:r>
              <a:rPr lang="zh-CN" altLang="en-US" b="1" dirty="0" smtClean="0"/>
              <a:t>宗庙。</a:t>
            </a:r>
            <a:r>
              <a:rPr lang="zh-CN" altLang="en-US" b="1" dirty="0"/>
              <a:t>恐惧不敢自陈，谨斩樊於期头，及献燕之督亢之地图，函封，燕王拜送于庭，</a:t>
            </a:r>
            <a:r>
              <a:rPr lang="zh-CN" altLang="en-US" b="1" dirty="0" smtClean="0"/>
              <a:t>使使以</a:t>
            </a:r>
            <a:r>
              <a:rPr lang="zh-CN" altLang="en-US" b="1" dirty="0"/>
              <a:t>闻大王。唯大王命</a:t>
            </a:r>
            <a:r>
              <a:rPr lang="zh-CN" altLang="en-US" b="1" dirty="0" smtClean="0"/>
              <a:t>之。</a:t>
            </a:r>
            <a:r>
              <a:rPr lang="zh-CN" altLang="en-US" b="1" dirty="0"/>
              <a:t>”</a:t>
            </a:r>
          </a:p>
          <a:p>
            <a:pPr marL="0" indent="0">
              <a:lnSpc>
                <a:spcPts val="3500"/>
              </a:lnSpc>
              <a:buNone/>
            </a:pPr>
            <a:r>
              <a:rPr lang="zh-CN" altLang="en-US" b="1" dirty="0" smtClean="0"/>
              <a:t>       秦</a:t>
            </a:r>
            <a:r>
              <a:rPr lang="zh-CN" altLang="en-US" b="1" dirty="0"/>
              <a:t>王闻之，大喜。乃朝服，</a:t>
            </a:r>
            <a:r>
              <a:rPr lang="zh-CN" altLang="en-US" b="1" dirty="0" smtClean="0"/>
              <a:t>设九宾，</a:t>
            </a:r>
            <a:r>
              <a:rPr lang="zh-CN" altLang="en-US" b="1" dirty="0"/>
              <a:t>见燕使者咸阳宫。</a:t>
            </a:r>
          </a:p>
          <a:p>
            <a:pPr marL="0" indent="0">
              <a:lnSpc>
                <a:spcPts val="3500"/>
              </a:lnSpc>
              <a:buNone/>
            </a:pPr>
            <a:r>
              <a:rPr lang="zh-CN" altLang="en-US" b="1" dirty="0" smtClean="0"/>
              <a:t>       荆轲奉樊</a:t>
            </a:r>
            <a:r>
              <a:rPr lang="zh-CN" altLang="en-US" b="1" dirty="0"/>
              <a:t>於期头函，而秦武阳奉地图匣，</a:t>
            </a:r>
            <a:r>
              <a:rPr lang="zh-CN" altLang="en-US" b="1" dirty="0">
                <a:solidFill>
                  <a:srgbClr val="FF0000"/>
                </a:solidFill>
              </a:rPr>
              <a:t>以次</a:t>
            </a:r>
            <a:r>
              <a:rPr lang="zh-CN" altLang="en-US" b="1" dirty="0" smtClean="0">
                <a:solidFill>
                  <a:srgbClr val="FF0000"/>
                </a:solidFill>
              </a:rPr>
              <a:t>进</a:t>
            </a:r>
            <a:r>
              <a:rPr lang="zh-CN" altLang="en-US" b="1" dirty="0" smtClean="0"/>
              <a:t>。</a:t>
            </a:r>
            <a:r>
              <a:rPr lang="zh-CN" altLang="en-US" b="1" dirty="0"/>
              <a:t>至</a:t>
            </a:r>
            <a:r>
              <a:rPr lang="zh-CN" altLang="en-US" b="1" dirty="0" smtClean="0"/>
              <a:t>陛下</a:t>
            </a:r>
            <a:r>
              <a:rPr lang="zh-CN" altLang="en-US" b="1" dirty="0"/>
              <a:t>，</a:t>
            </a:r>
            <a:r>
              <a:rPr lang="zh-CN" altLang="en-US" b="1" dirty="0" smtClean="0"/>
              <a:t>秦武阳色</a:t>
            </a:r>
            <a:r>
              <a:rPr lang="zh-CN" altLang="en-US" b="1" dirty="0"/>
              <a:t>变振恐，群臣怪之，荆轲</a:t>
            </a:r>
            <a:r>
              <a:rPr lang="zh-CN" altLang="en-US" b="1" dirty="0">
                <a:solidFill>
                  <a:srgbClr val="FF0000"/>
                </a:solidFill>
              </a:rPr>
              <a:t>顾</a:t>
            </a:r>
            <a:r>
              <a:rPr lang="zh-CN" altLang="en-US" b="1" dirty="0"/>
              <a:t>笑武</a:t>
            </a:r>
            <a:r>
              <a:rPr lang="zh-CN" altLang="en-US" b="1" dirty="0" smtClean="0"/>
              <a:t>阳，</a:t>
            </a:r>
            <a:r>
              <a:rPr lang="zh-CN" altLang="en-US" b="1" dirty="0"/>
              <a:t>前为</a:t>
            </a:r>
            <a:r>
              <a:rPr lang="zh-CN" altLang="en-US" b="1" dirty="0">
                <a:solidFill>
                  <a:srgbClr val="FF0000"/>
                </a:solidFill>
              </a:rPr>
              <a:t>谢</a:t>
            </a:r>
            <a:r>
              <a:rPr lang="zh-CN" altLang="en-US" b="1" dirty="0"/>
              <a:t>曰：“北蛮夷之</a:t>
            </a:r>
            <a:r>
              <a:rPr lang="zh-CN" altLang="en-US" b="1" dirty="0">
                <a:solidFill>
                  <a:srgbClr val="FF0000"/>
                </a:solidFill>
              </a:rPr>
              <a:t>鄙</a:t>
            </a:r>
            <a:r>
              <a:rPr lang="zh-CN" altLang="en-US" b="1" dirty="0"/>
              <a:t>人，未尝见天子，故振慑（</a:t>
            </a:r>
            <a:r>
              <a:rPr lang="en-US" altLang="zh-CN" b="1" dirty="0" err="1"/>
              <a:t>shè</a:t>
            </a:r>
            <a:r>
              <a:rPr lang="zh-CN" altLang="en-US" b="1" dirty="0"/>
              <a:t>），愿大王少假借</a:t>
            </a:r>
            <a:r>
              <a:rPr lang="zh-CN" altLang="en-US" b="1" dirty="0" smtClean="0"/>
              <a:t>之，</a:t>
            </a:r>
            <a:r>
              <a:rPr lang="zh-CN" altLang="en-US" b="1" dirty="0"/>
              <a:t>使毕使于</a:t>
            </a:r>
            <a:r>
              <a:rPr lang="zh-CN" altLang="en-US" b="1" dirty="0" smtClean="0"/>
              <a:t>前。</a:t>
            </a:r>
            <a:r>
              <a:rPr lang="zh-CN" altLang="en-US" b="1" dirty="0"/>
              <a:t>”秦王谓轲曰：“起，取武阳所持图！”</a:t>
            </a:r>
          </a:p>
          <a:p>
            <a:pPr marL="0" indent="0">
              <a:lnSpc>
                <a:spcPts val="3500"/>
              </a:lnSpc>
              <a:buNone/>
            </a:pPr>
            <a:r>
              <a:rPr lang="zh-CN" altLang="en-US" b="1" dirty="0" smtClean="0"/>
              <a:t>        轲</a:t>
            </a:r>
            <a:r>
              <a:rPr lang="zh-CN" altLang="en-US" b="1" dirty="0"/>
              <a:t>既取图奉之， 发（</a:t>
            </a:r>
            <a:r>
              <a:rPr lang="en-US" altLang="zh-CN" b="1" dirty="0" err="1"/>
              <a:t>fā</a:t>
            </a:r>
            <a:r>
              <a:rPr lang="zh-CN" altLang="en-US" b="1" dirty="0" smtClean="0"/>
              <a:t>）图</a:t>
            </a:r>
            <a:r>
              <a:rPr lang="zh-CN" altLang="en-US" b="1" dirty="0"/>
              <a:t>，图穷而匕首见。因左手把秦王之袖，而右手持匕首揕之。未至身，秦王惊，自引而起，绝</a:t>
            </a:r>
            <a:r>
              <a:rPr lang="zh-CN" altLang="en-US" b="1" dirty="0" smtClean="0"/>
              <a:t>袖。</a:t>
            </a:r>
            <a:r>
              <a:rPr lang="zh-CN" altLang="en-US" b="1" dirty="0"/>
              <a:t>拔剑，剑长，操其</a:t>
            </a:r>
            <a:r>
              <a:rPr lang="zh-CN" altLang="en-US" b="1" dirty="0" smtClean="0"/>
              <a:t>室。</a:t>
            </a:r>
            <a:r>
              <a:rPr lang="zh-CN" altLang="en-US" b="1" dirty="0"/>
              <a:t>时恐急，剑</a:t>
            </a:r>
            <a:r>
              <a:rPr lang="zh-CN" altLang="en-US" b="1" dirty="0" smtClean="0"/>
              <a:t>坚，</a:t>
            </a:r>
            <a:r>
              <a:rPr lang="zh-CN" altLang="en-US" b="1" dirty="0"/>
              <a:t>故不可立拔。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257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424936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4400" dirty="0" smtClean="0"/>
              <a:t>        荆轲</a:t>
            </a:r>
            <a:r>
              <a:rPr lang="zh-CN" altLang="en-US" sz="4400" dirty="0"/>
              <a:t>逐秦王，</a:t>
            </a:r>
            <a:r>
              <a:rPr lang="zh-CN" altLang="en-US" sz="4400" dirty="0">
                <a:solidFill>
                  <a:srgbClr val="FF0000"/>
                </a:solidFill>
              </a:rPr>
              <a:t>秦王还柱而走</a:t>
            </a:r>
            <a:r>
              <a:rPr lang="zh-CN" altLang="en-US" sz="4400" dirty="0"/>
              <a:t>。群臣惊愕，</a:t>
            </a:r>
            <a:r>
              <a:rPr lang="zh-CN" altLang="en-US" sz="4400" dirty="0">
                <a:hlinkClick r:id="rId2" action="ppaction://hlinksldjump"/>
              </a:rPr>
              <a:t>卒</a:t>
            </a:r>
            <a:r>
              <a:rPr lang="zh-CN" altLang="en-US" sz="4400" dirty="0"/>
              <a:t>起不意，尽失其度。而秦法，群臣侍殿上者，不得持尺兵；诸郎中执兵，皆陈殿下，非有诏不得上。方急时，不及召下兵，以故荆轲逐秦王，而卒（</a:t>
            </a:r>
            <a:r>
              <a:rPr lang="en-US" altLang="zh-CN" sz="4400" dirty="0" err="1"/>
              <a:t>cù</a:t>
            </a:r>
            <a:r>
              <a:rPr lang="zh-CN" altLang="en-US" sz="4400" dirty="0"/>
              <a:t>）惶急无以击轲，而乃以手共搏之。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4400" dirty="0"/>
              <a:t>是时，侍医夏无且</a:t>
            </a:r>
            <a:r>
              <a:rPr lang="en-US" altLang="zh-CN" sz="4400" dirty="0"/>
              <a:t>(</a:t>
            </a:r>
            <a:r>
              <a:rPr lang="en-US" altLang="zh-CN" sz="4400" dirty="0" err="1"/>
              <a:t>jū</a:t>
            </a:r>
            <a:r>
              <a:rPr lang="en-US" altLang="zh-CN" sz="4400" dirty="0"/>
              <a:t>)</a:t>
            </a:r>
            <a:r>
              <a:rPr lang="zh-CN" altLang="en-US" sz="4400" dirty="0"/>
              <a:t>以其所奉药囊提（</a:t>
            </a:r>
            <a:r>
              <a:rPr lang="en-US" altLang="zh-CN" sz="4400" dirty="0" err="1"/>
              <a:t>dǐ</a:t>
            </a:r>
            <a:r>
              <a:rPr lang="en-US" altLang="zh-CN" sz="4400" dirty="0"/>
              <a:t> </a:t>
            </a:r>
            <a:r>
              <a:rPr lang="zh-CN" altLang="en-US" sz="4400" dirty="0"/>
              <a:t>）轲。秦王</a:t>
            </a:r>
            <a:r>
              <a:rPr lang="zh-CN" altLang="en-US" sz="4400" dirty="0" smtClean="0"/>
              <a:t>方还柱走，</a:t>
            </a:r>
            <a:r>
              <a:rPr lang="zh-CN" altLang="en-US" sz="4400" dirty="0"/>
              <a:t>卒惶急不知所为。左右乃曰：“王负剑！王负剑！</a:t>
            </a:r>
            <a:r>
              <a:rPr lang="zh-CN" altLang="en-US" sz="4400" dirty="0" smtClean="0"/>
              <a:t>”遂</a:t>
            </a:r>
            <a:r>
              <a:rPr lang="zh-CN" altLang="en-US" sz="4400" dirty="0"/>
              <a:t>拔以击荆轲，断其左股。荆轲废，乃引其匕首提秦王，不中，中柱。秦王复击轲，被八创（</a:t>
            </a:r>
            <a:r>
              <a:rPr lang="en-US" altLang="zh-CN" sz="4400" dirty="0" err="1"/>
              <a:t>chuāng</a:t>
            </a:r>
            <a:r>
              <a:rPr lang="zh-CN" altLang="en-US" sz="4400" dirty="0"/>
              <a:t>）。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4400" dirty="0" smtClean="0"/>
              <a:t>       轲</a:t>
            </a:r>
            <a:r>
              <a:rPr lang="zh-CN" altLang="en-US" sz="4400" dirty="0"/>
              <a:t>自知事不就，倚柱而笑，箕（</a:t>
            </a:r>
            <a:r>
              <a:rPr lang="en-US" altLang="zh-CN" sz="4400" dirty="0" err="1"/>
              <a:t>jī</a:t>
            </a:r>
            <a:r>
              <a:rPr lang="zh-CN" altLang="en-US" sz="4400" dirty="0"/>
              <a:t>）踞以骂曰：“事所以不成者，乃欲以生劫之，必得约契以报太子也。”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4400" dirty="0" smtClean="0"/>
              <a:t>        左右</a:t>
            </a:r>
            <a:r>
              <a:rPr lang="zh-CN" altLang="en-US" sz="4400" dirty="0"/>
              <a:t>既前，斩荆轲。秦王目眩良久。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52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538163" y="410299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59. </a:t>
            </a:r>
            <a:r>
              <a:rPr lang="zh-CN" altLang="en-US" sz="3600" dirty="0" smtClean="0">
                <a:ea typeface="宋体" pitchFamily="2" charset="-122"/>
              </a:rPr>
              <a:t>请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834670" y="1484109"/>
            <a:ext cx="341947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</a:t>
            </a:r>
            <a:r>
              <a:rPr lang="zh-CN" altLang="zh-CN" sz="2400" b="1" dirty="0" smtClean="0"/>
              <a:t>请求，请求</a:t>
            </a:r>
            <a:r>
              <a:rPr lang="zh-CN" altLang="en-US" sz="2400" b="1" dirty="0" smtClean="0"/>
              <a:t>给予</a:t>
            </a:r>
            <a:r>
              <a:rPr lang="zh-CN" altLang="en-US" sz="2400" b="1" dirty="0" smtClean="0">
                <a:sym typeface="宋体" pitchFamily="2" charset="-122"/>
              </a:rPr>
              <a:t>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（请求，相当于请允许我，请让我）</a:t>
            </a:r>
            <a:r>
              <a:rPr lang="zh-CN" altLang="en-US" sz="2400" b="1" dirty="0" smtClean="0">
                <a:sym typeface="宋体" pitchFamily="2" charset="-122"/>
              </a:rPr>
              <a:t>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（谒见、</a:t>
            </a:r>
            <a:r>
              <a:rPr lang="zh-CN" altLang="en-US" sz="2400" b="1" dirty="0" smtClean="0"/>
              <a:t>拜见</a:t>
            </a:r>
            <a:r>
              <a:rPr lang="zh-CN" altLang="zh-CN" sz="2400" b="1" dirty="0" smtClean="0"/>
              <a:t>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（宴请、邀请）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（问候，询问，告诉）</a:t>
            </a:r>
            <a:r>
              <a:rPr lang="en-US" altLang="zh-CN" sz="2400" b="1" dirty="0" smtClean="0"/>
              <a:t>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①请求保全生命或解除疾苦②请示③请求任命官职</a:t>
            </a:r>
            <a:endParaRPr lang="en-US" altLang="zh-CN" sz="2400" b="1" dirty="0" smtClean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22053" y="1484109"/>
            <a:ext cx="561856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① </a:t>
            </a:r>
            <a:r>
              <a:rPr lang="zh-CN" altLang="zh-CN" sz="2400" b="1" dirty="0" smtClean="0"/>
              <a:t>太子</a:t>
            </a:r>
            <a:r>
              <a:rPr lang="zh-CN" altLang="zh-CN" sz="2400" b="1" dirty="0"/>
              <a:t>丹恐惧，乃请</a:t>
            </a:r>
            <a:r>
              <a:rPr lang="zh-CN" altLang="zh-CN" sz="2400" b="1" dirty="0" smtClean="0"/>
              <a:t>荆轲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② </a:t>
            </a:r>
            <a:r>
              <a:rPr lang="zh-CN" altLang="zh-CN" sz="2400" b="1" dirty="0" smtClean="0"/>
              <a:t>丹</a:t>
            </a:r>
            <a:r>
              <a:rPr lang="zh-CN" altLang="zh-CN" sz="2400" b="1" dirty="0"/>
              <a:t>请先遣</a:t>
            </a:r>
            <a:r>
              <a:rPr lang="zh-CN" altLang="zh-CN" sz="2400" b="1" dirty="0" smtClean="0"/>
              <a:t>秦武阳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请以剑舞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③ </a:t>
            </a:r>
            <a:r>
              <a:rPr lang="zh-CN" altLang="zh-CN" sz="2400" b="1" dirty="0" smtClean="0"/>
              <a:t>公子</a:t>
            </a:r>
            <a:r>
              <a:rPr lang="zh-CN" altLang="zh-CN" sz="2400" b="1" dirty="0"/>
              <a:t>闻之，往请，欲厚遗之，不肯</a:t>
            </a:r>
            <a:r>
              <a:rPr lang="zh-CN" altLang="zh-CN" sz="2400" b="1" dirty="0" smtClean="0"/>
              <a:t>受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④ </a:t>
            </a:r>
            <a:r>
              <a:rPr lang="zh-CN" altLang="zh-CN" sz="2400" b="1" dirty="0" smtClean="0"/>
              <a:t>乃</a:t>
            </a:r>
            <a:r>
              <a:rPr lang="zh-CN" altLang="zh-CN" sz="2400" b="1" dirty="0"/>
              <a:t>置酒请</a:t>
            </a:r>
            <a:r>
              <a:rPr lang="zh-CN" altLang="zh-CN" sz="2400" b="1" dirty="0" smtClean="0"/>
              <a:t>之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⑤ 病时，未尝请疾，薨，又不侍丧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⑥ </a:t>
            </a:r>
            <a:r>
              <a:rPr lang="zh-CN" altLang="zh-CN" sz="2400" b="1" u="sng" dirty="0" smtClean="0"/>
              <a:t>请命</a:t>
            </a:r>
            <a:r>
              <a:rPr lang="zh-CN" altLang="zh-CN" sz="2400" b="1" dirty="0" smtClean="0"/>
              <a:t>：</a:t>
            </a:r>
            <a:endParaRPr lang="en-US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28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115482"/>
            <a:ext cx="7805738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ea typeface="宋体" pitchFamily="2" charset="-122"/>
              </a:rPr>
              <a:t>93.</a:t>
            </a:r>
            <a:r>
              <a:rPr lang="zh-CN" altLang="en-US" sz="4800" b="1" dirty="0">
                <a:ea typeface="宋体" pitchFamily="2" charset="-122"/>
              </a:rPr>
              <a:t>信</a:t>
            </a:r>
            <a:endParaRPr lang="zh-CN" altLang="en-US" sz="4800" b="1" dirty="0" smtClean="0">
              <a:ea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148264" y="907845"/>
            <a:ext cx="3601650" cy="572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</a:t>
            </a:r>
            <a:r>
              <a:rPr lang="zh-CN" altLang="en-US" sz="2400" b="1" dirty="0"/>
              <a:t>言语真实，诚实</a:t>
            </a:r>
            <a:r>
              <a:rPr lang="zh-CN" altLang="zh-CN" sz="2400" b="1" dirty="0"/>
              <a:t>）</a:t>
            </a:r>
          </a:p>
          <a:p>
            <a:pPr>
              <a:lnSpc>
                <a:spcPts val="3900"/>
              </a:lnSpc>
              <a:buNone/>
            </a:pPr>
            <a:r>
              <a:rPr lang="zh-CN" altLang="en-US" sz="2400" b="1" dirty="0"/>
              <a:t>（确实，的确，果真）</a:t>
            </a:r>
            <a:endParaRPr lang="en-US" altLang="zh-CN" sz="2400" b="1" dirty="0"/>
          </a:p>
          <a:p>
            <a:pPr>
              <a:lnSpc>
                <a:spcPts val="3900"/>
              </a:lnSpc>
              <a:buNone/>
            </a:pPr>
            <a:r>
              <a:rPr lang="zh-CN" altLang="en-US" sz="2400" b="1" dirty="0"/>
              <a:t>（信用，守信用）</a:t>
            </a:r>
            <a:endParaRPr lang="en-US" altLang="zh-CN" sz="2400" b="1" dirty="0"/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</a:t>
            </a:r>
            <a:r>
              <a:rPr lang="zh-CN" altLang="en-US" sz="2400" b="1" dirty="0"/>
              <a:t>相信，信任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 </a:t>
            </a:r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（信物、凭</a:t>
            </a:r>
            <a:r>
              <a:rPr lang="zh-CN" altLang="en-US" sz="2400" b="1" dirty="0"/>
              <a:t>证</a:t>
            </a:r>
            <a:r>
              <a:rPr lang="zh-CN" altLang="zh-CN" sz="2400" b="1" dirty="0"/>
              <a:t>）</a:t>
            </a:r>
            <a:endParaRPr lang="en-US" altLang="zh-CN" sz="2400" b="1" dirty="0"/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（可靠的）</a:t>
            </a:r>
            <a:r>
              <a:rPr lang="en-US" altLang="zh-CN" sz="2400" b="1" dirty="0"/>
              <a:t>   </a:t>
            </a:r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（信使 信息）</a:t>
            </a:r>
            <a:r>
              <a:rPr lang="en-US" altLang="zh-CN" sz="2400" b="1" dirty="0"/>
              <a:t> </a:t>
            </a:r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（随意，随便）</a:t>
            </a:r>
            <a:endParaRPr lang="en-US" altLang="zh-CN" sz="2400" b="1" dirty="0"/>
          </a:p>
          <a:p>
            <a:pPr>
              <a:lnSpc>
                <a:spcPts val="3900"/>
              </a:lnSpc>
              <a:buNone/>
            </a:pPr>
            <a:r>
              <a:rPr lang="zh-CN" altLang="en-US" sz="2400" b="1" dirty="0"/>
              <a:t>（准时，有规律）</a:t>
            </a:r>
            <a:endParaRPr lang="en-US" altLang="zh-CN" sz="2400" b="1" dirty="0"/>
          </a:p>
          <a:p>
            <a:pPr>
              <a:lnSpc>
                <a:spcPts val="3900"/>
              </a:lnSpc>
              <a:buNone/>
            </a:pPr>
            <a:r>
              <a:rPr lang="zh-CN" altLang="zh-CN" sz="2400" b="1" dirty="0"/>
              <a:t>（同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伸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，伸张）</a:t>
            </a:r>
            <a:r>
              <a:rPr lang="en-US" altLang="zh-CN" sz="2400" b="1" dirty="0"/>
              <a:t> </a:t>
            </a:r>
            <a:endParaRPr lang="zh-CN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934245" y="763779"/>
            <a:ext cx="435808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① </a:t>
            </a:r>
            <a:r>
              <a:rPr lang="zh-CN" altLang="en-US" sz="2400" b="1" dirty="0" smtClean="0"/>
              <a:t>言而有信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②</a:t>
            </a:r>
            <a:r>
              <a:rPr lang="zh-CN" altLang="zh-CN" sz="2400" b="1" dirty="0"/>
              <a:t>足以极视听之娱，信可乐也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③夫轻诺必寡信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④</a:t>
            </a:r>
            <a:r>
              <a:rPr lang="zh-CN" altLang="zh-CN" sz="2400" b="1" dirty="0"/>
              <a:t>疏屈平而信上官大夫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⑤</a:t>
            </a:r>
            <a:r>
              <a:rPr lang="zh-CN" altLang="zh-CN" sz="2400" b="1" dirty="0"/>
              <a:t>今行而无信则秦未可亲也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⑥</a:t>
            </a:r>
            <a:r>
              <a:rPr lang="zh-CN" altLang="zh-CN" sz="2400" b="1" dirty="0"/>
              <a:t>信臣精卒陈利兵而谁何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⑦</a:t>
            </a:r>
            <a:r>
              <a:rPr lang="zh-CN" altLang="zh-CN" sz="2400" b="1" dirty="0"/>
              <a:t>自可断来信，徐徐更谓之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⑧</a:t>
            </a:r>
            <a:r>
              <a:rPr lang="zh-CN" altLang="zh-CN" sz="2400" b="1" dirty="0"/>
              <a:t>低眉信手续续</a:t>
            </a:r>
            <a:r>
              <a:rPr lang="zh-CN" altLang="zh-CN" sz="2400" b="1" dirty="0" smtClean="0"/>
              <a:t>弹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⑨如日月之明，如四时之信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⑩</a:t>
            </a:r>
            <a:r>
              <a:rPr lang="zh-CN" altLang="zh-CN" sz="2400" b="1" dirty="0" smtClean="0"/>
              <a:t>欲</a:t>
            </a:r>
            <a:r>
              <a:rPr lang="zh-CN" altLang="zh-CN" sz="2400" b="1" dirty="0"/>
              <a:t>信大义于</a:t>
            </a:r>
            <a:r>
              <a:rPr lang="zh-CN" altLang="zh-CN" sz="2400" b="1" dirty="0" smtClean="0"/>
              <a:t>天下</a:t>
            </a:r>
            <a:endParaRPr lang="zh-CN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94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43863" cy="7969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宋体" pitchFamily="2" charset="-122"/>
              </a:rPr>
              <a:t>13、诚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42875" y="1285875"/>
            <a:ext cx="8715375" cy="1071563"/>
          </a:xfrm>
        </p:spPr>
        <p:txBody>
          <a:bodyPr/>
          <a:lstStyle/>
          <a:p>
            <a:pPr eaLnBrk="1" hangingPunct="1"/>
            <a:r>
              <a:rPr lang="zh-CN" altLang="en-US" sz="2400" b="1" u="sng" dirty="0" smtClean="0">
                <a:solidFill>
                  <a:srgbClr val="FF0000"/>
                </a:solidFill>
              </a:rPr>
              <a:t>“如果”</a:t>
            </a:r>
            <a:r>
              <a:rPr lang="zh-CN" altLang="en-US" sz="2400" b="1" u="sng" dirty="0" smtClean="0"/>
              <a:t>能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“真诚”</a:t>
            </a:r>
            <a:r>
              <a:rPr lang="zh-CN" altLang="en-US" sz="2400" b="1" u="sng" dirty="0" smtClean="0"/>
              <a:t>做事；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“实在、的确”</a:t>
            </a:r>
            <a:r>
              <a:rPr lang="zh-CN" altLang="en-US" sz="2400" b="1" u="sng" dirty="0" smtClean="0"/>
              <a:t>是最好不过的了。</a:t>
            </a:r>
            <a:endParaRPr lang="en-US" altLang="zh-CN" dirty="0" smtClean="0"/>
          </a:p>
        </p:txBody>
      </p:sp>
      <p:sp>
        <p:nvSpPr>
          <p:cNvPr id="18436" name="TextBox 3"/>
          <p:cNvSpPr>
            <a:spLocks noChangeArrowheads="1"/>
          </p:cNvSpPr>
          <p:nvPr/>
        </p:nvSpPr>
        <p:spPr bwMode="auto">
          <a:xfrm>
            <a:off x="533687" y="3038031"/>
            <a:ext cx="561403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zh-CN" altLang="en-US" sz="2400" b="1" dirty="0" smtClean="0">
                <a:sym typeface="宋体" pitchFamily="2" charset="-122"/>
              </a:rPr>
              <a:t>①帝</a:t>
            </a:r>
            <a:r>
              <a:rPr lang="zh-CN" altLang="en-US" sz="2400" b="1" dirty="0">
                <a:sym typeface="宋体" pitchFamily="2" charset="-122"/>
              </a:rPr>
              <a:t>感其诚，命夸娥氏二子负二山。</a:t>
            </a:r>
          </a:p>
          <a:p>
            <a:pPr mar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zh-CN" altLang="en-US" sz="2400" b="1" dirty="0">
                <a:sym typeface="宋体" pitchFamily="2" charset="-122"/>
              </a:rPr>
              <a:t>②</a:t>
            </a:r>
            <a:r>
              <a:rPr lang="zh-CN" altLang="en-US" sz="2400" b="1" dirty="0" smtClean="0">
                <a:sym typeface="宋体" pitchFamily="2" charset="-122"/>
              </a:rPr>
              <a:t>此</a:t>
            </a:r>
            <a:r>
              <a:rPr lang="zh-CN" altLang="en-US" sz="2400" b="1" dirty="0">
                <a:sym typeface="宋体" pitchFamily="2" charset="-122"/>
              </a:rPr>
              <a:t>诚危急存亡之秋也</a:t>
            </a:r>
            <a:r>
              <a:rPr lang="zh-CN" altLang="en-US" sz="2400" b="1" dirty="0" smtClean="0">
                <a:sym typeface="宋体" pitchFamily="2" charset="-122"/>
              </a:rPr>
              <a:t>。</a:t>
            </a:r>
            <a:endParaRPr lang="en-US" altLang="zh-CN" sz="2400" b="1" dirty="0" smtClean="0">
              <a:sym typeface="宋体" pitchFamily="2" charset="-122"/>
            </a:endParaRPr>
          </a:p>
          <a:p>
            <a:pPr mar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zh-CN" altLang="en-US" sz="2400" b="1" dirty="0">
                <a:sym typeface="宋体" pitchFamily="2" charset="-122"/>
              </a:rPr>
              <a:t>③</a:t>
            </a:r>
            <a:r>
              <a:rPr lang="zh-CN" altLang="en-US" sz="2400" b="1" dirty="0" smtClean="0">
                <a:sym typeface="宋体" pitchFamily="2" charset="-122"/>
              </a:rPr>
              <a:t>楚诚能</a:t>
            </a:r>
            <a:r>
              <a:rPr lang="zh-CN" altLang="en-US" sz="2400" b="1" dirty="0">
                <a:sym typeface="宋体" pitchFamily="2" charset="-122"/>
              </a:rPr>
              <a:t>绝齐</a:t>
            </a:r>
            <a:r>
              <a:rPr lang="en-US" altLang="zh-CN" sz="2400" b="1" dirty="0"/>
              <a:t>, </a:t>
            </a:r>
            <a:r>
              <a:rPr lang="zh-CN" altLang="en-US" sz="2400" b="1" dirty="0">
                <a:sym typeface="宋体" pitchFamily="2" charset="-122"/>
              </a:rPr>
              <a:t>秦愿献商于之地六百里。</a:t>
            </a:r>
            <a:endParaRPr lang="en-US" altLang="zh-CN" sz="1800" dirty="0">
              <a:latin typeface="Arial" pitchFamily="34" charset="0"/>
            </a:endParaRPr>
          </a:p>
        </p:txBody>
      </p:sp>
      <p:sp>
        <p:nvSpPr>
          <p:cNvPr id="18437" name="TextBox 4"/>
          <p:cNvSpPr>
            <a:spLocks noChangeArrowheads="1"/>
          </p:cNvSpPr>
          <p:nvPr/>
        </p:nvSpPr>
        <p:spPr bwMode="auto">
          <a:xfrm>
            <a:off x="6416557" y="2924769"/>
            <a:ext cx="2000250" cy="135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 smtClean="0">
                <a:sym typeface="宋体" pitchFamily="2" charset="-122"/>
              </a:rPr>
              <a:t>真诚，真心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的确，确实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如果</a:t>
            </a: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7" name="笑脸 6">
            <a:hlinkClick r:id="rId3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27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0" autoUpdateAnimBg="0"/>
      <p:bldP spid="18436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466725" y="44450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43. </a:t>
            </a:r>
            <a:r>
              <a:rPr lang="zh-CN" altLang="en-US" sz="3600" b="1" dirty="0" smtClean="0">
                <a:ea typeface="宋体" pitchFamily="2" charset="-122"/>
              </a:rPr>
              <a:t>见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28625" y="642938"/>
            <a:ext cx="8570913" cy="1873250"/>
          </a:xfrm>
        </p:spPr>
        <p:txBody>
          <a:bodyPr/>
          <a:lstStyle/>
          <a:p>
            <a:pPr marL="274638" indent="-274638" algn="l" eaLnBrk="1" hangingPunct="1">
              <a:lnSpc>
                <a:spcPct val="150000"/>
              </a:lnSpc>
            </a:pPr>
            <a:r>
              <a:rPr lang="zh-CN" altLang="en-US" sz="2800" b="1" u="sng" dirty="0" smtClean="0">
                <a:latin typeface="宋体" pitchFamily="2" charset="-122"/>
              </a:rPr>
              <a:t>本义是“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看见、见到</a:t>
            </a:r>
            <a:r>
              <a:rPr lang="zh-CN" altLang="en-US" sz="2800" b="1" u="sng" dirty="0" smtClean="0">
                <a:latin typeface="宋体" pitchFamily="2" charset="-122"/>
              </a:rPr>
              <a:t>”，引申为“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出现、显现</a:t>
            </a:r>
            <a:r>
              <a:rPr lang="zh-CN" altLang="en-US" sz="2800" b="1" u="sng" dirty="0" smtClean="0">
                <a:latin typeface="宋体" pitchFamily="2" charset="-122"/>
              </a:rPr>
              <a:t>”，“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我</a:t>
            </a:r>
            <a:r>
              <a:rPr lang="zh-CN" altLang="en-US" sz="2800" b="1" u="sng" dirty="0" smtClean="0">
                <a:latin typeface="宋体" pitchFamily="2" charset="-122"/>
              </a:rPr>
              <a:t>”“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被</a:t>
            </a:r>
            <a:r>
              <a:rPr lang="zh-CN" altLang="en-US" sz="2800" b="1" u="sng" dirty="0" smtClean="0">
                <a:latin typeface="宋体" pitchFamily="2" charset="-122"/>
              </a:rPr>
              <a:t>”“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召见、拜见、接见</a:t>
            </a:r>
            <a:r>
              <a:rPr lang="zh-CN" altLang="en-US" sz="2800" b="1" u="sng" dirty="0" smtClean="0">
                <a:latin typeface="宋体" pitchFamily="2" charset="-122"/>
              </a:rPr>
              <a:t>”。</a:t>
            </a:r>
            <a:endParaRPr lang="zh-CN" altLang="zh-CN" sz="2800" b="1" u="sng" dirty="0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508429" y="2060373"/>
            <a:ext cx="3817749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（看见）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ym typeface="宋体" pitchFamily="2" charset="-122"/>
              </a:rPr>
              <a:t>（</a:t>
            </a:r>
            <a:r>
              <a:rPr lang="zh-CN" altLang="en-US" sz="2400" b="1" dirty="0" smtClean="0">
                <a:sym typeface="宋体" pitchFamily="2" charset="-122"/>
              </a:rPr>
              <a:t>会见，拜见，遇见，接见，引见，听见）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ym typeface="宋体" pitchFamily="2" charset="-122"/>
              </a:rPr>
              <a:t>（见识，见解，理解）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ym typeface="宋体" pitchFamily="2" charset="-122"/>
              </a:rPr>
              <a:t>（通“现”，出现）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（见＋</a:t>
            </a:r>
            <a:r>
              <a:rPr lang="en-US" altLang="zh-CN" sz="2400" b="1" dirty="0" smtClean="0">
                <a:sym typeface="宋体" pitchFamily="2" charset="-122"/>
              </a:rPr>
              <a:t>v</a:t>
            </a:r>
            <a:r>
              <a:rPr lang="zh-CN" altLang="en-US" sz="2400" b="1" dirty="0" smtClean="0">
                <a:sym typeface="宋体" pitchFamily="2" charset="-122"/>
              </a:rPr>
              <a:t>：我</a:t>
            </a:r>
            <a:r>
              <a:rPr lang="zh-CN" altLang="en-US" sz="2400" b="1" dirty="0">
                <a:sym typeface="宋体" pitchFamily="2" charset="-122"/>
              </a:rPr>
              <a:t>） 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（见＋</a:t>
            </a:r>
            <a:r>
              <a:rPr lang="en-US" altLang="zh-CN" sz="2400" b="1" dirty="0" smtClean="0">
                <a:sym typeface="宋体" pitchFamily="2" charset="-122"/>
              </a:rPr>
              <a:t>v</a:t>
            </a:r>
            <a:r>
              <a:rPr lang="zh-CN" altLang="en-US" sz="2400" b="1" dirty="0" smtClean="0">
                <a:sym typeface="宋体" pitchFamily="2" charset="-122"/>
              </a:rPr>
              <a:t>：被</a:t>
            </a:r>
            <a:r>
              <a:rPr lang="zh-CN" altLang="en-US" sz="2400" b="1" dirty="0">
                <a:sym typeface="宋体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83952" y="2132406"/>
            <a:ext cx="551338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① 吾</a:t>
            </a:r>
            <a:r>
              <a:rPr lang="zh-CN" altLang="en-US" sz="2400" b="1" dirty="0"/>
              <a:t>尝跂而望矣，不如登高之博见也。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② 移</a:t>
            </a:r>
            <a:r>
              <a:rPr lang="zh-CN" altLang="en-US" sz="2400" b="1" dirty="0"/>
              <a:t>船相近邀相见。　　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 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③ 区区短见 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④ 图穷而匕首见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⑤ 慈父</a:t>
            </a:r>
            <a:r>
              <a:rPr lang="zh-CN" altLang="en-US" sz="2400" b="1" dirty="0"/>
              <a:t>见背。　　 　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⑥燕国见陵之耻可除矣</a:t>
            </a:r>
            <a:r>
              <a:rPr lang="zh-CN" altLang="en-US" sz="2400" b="1" dirty="0"/>
              <a:t>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32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466725" y="44450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45</a:t>
            </a:r>
            <a:r>
              <a:rPr lang="zh-CN" altLang="en-US" sz="3600" dirty="0" smtClean="0">
                <a:ea typeface="宋体" pitchFamily="2" charset="-122"/>
              </a:rPr>
              <a:t>、</a:t>
            </a:r>
            <a:r>
              <a:rPr lang="zh-CN" altLang="en-US" sz="3600" b="1" dirty="0" smtClean="0">
                <a:ea typeface="宋体" pitchFamily="2" charset="-122"/>
              </a:rPr>
              <a:t>就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28625" y="642938"/>
            <a:ext cx="8570913" cy="1873250"/>
          </a:xfrm>
        </p:spPr>
        <p:txBody>
          <a:bodyPr>
            <a:normAutofit fontScale="92500"/>
          </a:bodyPr>
          <a:lstStyle/>
          <a:p>
            <a:pPr marL="274638" indent="-274638">
              <a:lnSpc>
                <a:spcPct val="150000"/>
              </a:lnSpc>
              <a:defRPr/>
            </a:pPr>
            <a:r>
              <a:rPr lang="zh-CN" altLang="en-US" sz="2800" b="1" u="sng" dirty="0" smtClean="0">
                <a:latin typeface="宋体" pitchFamily="2" charset="-122"/>
              </a:rPr>
              <a:t>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靠近、接近</a:t>
            </a:r>
            <a:r>
              <a:rPr lang="zh-CN" altLang="en-US" sz="2800" b="1" u="sng" dirty="0" smtClean="0">
                <a:latin typeface="宋体" pitchFamily="2" charset="-122"/>
              </a:rPr>
              <a:t>”，“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登上</a:t>
            </a:r>
            <a:r>
              <a:rPr lang="zh-CN" altLang="en-US" sz="2800" b="1" u="sng" dirty="0" smtClean="0">
                <a:latin typeface="宋体" pitchFamily="2" charset="-122"/>
              </a:rPr>
              <a:t>”马车；赶赴“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就任、上任</a:t>
            </a:r>
            <a:r>
              <a:rPr lang="zh-CN" altLang="en-US" sz="2800" b="1" u="sng" dirty="0" smtClean="0">
                <a:latin typeface="宋体" pitchFamily="2" charset="-122"/>
              </a:rPr>
              <a:t>”，“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接受、承受</a:t>
            </a:r>
            <a:r>
              <a:rPr lang="zh-CN" altLang="en-US" sz="2800" b="1" u="sng" dirty="0" smtClean="0">
                <a:latin typeface="宋体" pitchFamily="2" charset="-122"/>
              </a:rPr>
              <a:t>”压力，“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完成</a:t>
            </a:r>
            <a:r>
              <a:rPr lang="zh-CN" altLang="en-US" sz="2800" b="1" u="sng" dirty="0" smtClean="0">
                <a:latin typeface="宋体" pitchFamily="2" charset="-122"/>
              </a:rPr>
              <a:t>”功业，“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成就</a:t>
            </a:r>
            <a:r>
              <a:rPr lang="zh-CN" altLang="en-US" sz="2800" b="1" u="sng" dirty="0" smtClean="0">
                <a:latin typeface="宋体" pitchFamily="2" charset="-122"/>
              </a:rPr>
              <a:t>”功名。</a:t>
            </a:r>
            <a:endParaRPr lang="zh-CN" sz="2800" b="1" u="sng" dirty="0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724525" y="2492375"/>
            <a:ext cx="3419475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（登上）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（成就）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（完成、成功）  </a:t>
            </a:r>
            <a:r>
              <a:rPr lang="zh-CN" altLang="en-US" sz="2400" b="1" dirty="0">
                <a:sym typeface="宋体" pitchFamily="2" charset="-122"/>
              </a:rPr>
              <a:t>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（接近、</a:t>
            </a:r>
            <a:r>
              <a:rPr lang="zh-CN" altLang="en-US" sz="2400" b="1" dirty="0" smtClean="0">
                <a:sym typeface="宋体" pitchFamily="2" charset="-122"/>
              </a:rPr>
              <a:t>靠近）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（就职、赴任、前往）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（受、承受</a:t>
            </a:r>
            <a:r>
              <a:rPr lang="zh-CN" altLang="en-US" sz="2400" b="1" dirty="0">
                <a:sym typeface="宋体" pitchFamily="2" charset="-122"/>
              </a:rPr>
              <a:t>、接受）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755650" y="2565400"/>
            <a:ext cx="51863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① 荆轲</a:t>
            </a:r>
            <a:r>
              <a:rPr lang="zh-CN" altLang="en-US" sz="2400" b="1" dirty="0"/>
              <a:t>就车而去。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② 然</a:t>
            </a:r>
            <a:r>
              <a:rPr lang="zh-CN" altLang="en-US" sz="2400" b="1" dirty="0"/>
              <a:t>嬴欲就公子之名。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③ </a:t>
            </a:r>
            <a:r>
              <a:rPr lang="zh-CN" altLang="zh-CN" sz="2400" b="1" dirty="0" smtClean="0"/>
              <a:t>轲</a:t>
            </a:r>
            <a:r>
              <a:rPr lang="zh-CN" altLang="zh-CN" sz="2400" b="1" dirty="0"/>
              <a:t>自知事不</a:t>
            </a:r>
            <a:r>
              <a:rPr lang="zh-CN" altLang="zh-CN" sz="2400" b="1" dirty="0" smtClean="0"/>
              <a:t>就</a:t>
            </a:r>
            <a:r>
              <a:rPr lang="zh-CN" altLang="en-US" sz="2400" b="1" dirty="0"/>
              <a:t>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④ 金</a:t>
            </a:r>
            <a:r>
              <a:rPr lang="zh-CN" altLang="en-US" sz="2400" b="1" dirty="0"/>
              <a:t>就砺则利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/>
              <a:t>⑤臣具以表闻，辞不就职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⑥ 是</a:t>
            </a:r>
            <a:r>
              <a:rPr lang="zh-CN" altLang="en-US" sz="2400" b="1" dirty="0"/>
              <a:t>以就极刑而无愠色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38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69863"/>
            <a:ext cx="7805738" cy="738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ea typeface="宋体" pitchFamily="2" charset="-122"/>
              </a:rPr>
              <a:t>27、顾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57188" y="908050"/>
            <a:ext cx="8570912" cy="1439863"/>
          </a:xfrm>
        </p:spPr>
        <p:txBody>
          <a:bodyPr/>
          <a:lstStyle/>
          <a:p>
            <a:pPr marL="274638" indent="-274638" algn="l" eaLnBrk="1" hangingPunct="1">
              <a:lnSpc>
                <a:spcPct val="150000"/>
              </a:lnSpc>
            </a:pPr>
            <a:r>
              <a:rPr lang="zh-CN" altLang="zh-CN" sz="2400" b="1" u="sng" smtClean="0">
                <a:latin typeface="宋体" pitchFamily="2" charset="-122"/>
              </a:rPr>
              <a:t>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看望、拜访</a:t>
            </a:r>
            <a:r>
              <a:rPr lang="zh-CN" altLang="zh-CN" sz="2400" b="1" u="sng" smtClean="0">
                <a:latin typeface="宋体" pitchFamily="2" charset="-122"/>
              </a:rPr>
              <a:t>”结束，忍不住“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回头看</a:t>
            </a:r>
            <a:r>
              <a:rPr lang="zh-CN" altLang="zh-CN" sz="2400" b="1" u="sng" smtClean="0">
                <a:latin typeface="宋体" pitchFamily="2" charset="-122"/>
              </a:rPr>
              <a:t>”，“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只是</a:t>
            </a:r>
            <a:r>
              <a:rPr lang="zh-CN" altLang="zh-CN" sz="2400" b="1" u="sng" smtClean="0">
                <a:latin typeface="宋体" pitchFamily="2" charset="-122"/>
              </a:rPr>
              <a:t>”意味着“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顾念、顾及</a:t>
            </a:r>
            <a:r>
              <a:rPr lang="zh-CN" altLang="zh-CN" sz="2400" b="1" u="sng" smtClean="0">
                <a:latin typeface="宋体" pitchFamily="2" charset="-122"/>
              </a:rPr>
              <a:t>”，“</a:t>
            </a:r>
            <a:r>
              <a:rPr lang="zh-CN" altLang="zh-CN" sz="2400" b="1" u="sng" smtClean="0">
                <a:solidFill>
                  <a:srgbClr val="FF0000"/>
                </a:solidFill>
                <a:latin typeface="宋体" pitchFamily="2" charset="-122"/>
              </a:rPr>
              <a:t>难道</a:t>
            </a:r>
            <a:r>
              <a:rPr lang="zh-CN" altLang="zh-CN" sz="2400" b="1" u="sng" smtClean="0">
                <a:latin typeface="宋体" pitchFamily="2" charset="-122"/>
              </a:rPr>
              <a:t>”还有其他行动？</a:t>
            </a:r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6445250" y="2492375"/>
            <a:ext cx="23050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（回头看）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（只是）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（看望，拜访）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（反而，难道）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（顾及、考虑</a:t>
            </a:r>
            <a:r>
              <a:rPr lang="zh-CN" altLang="en-US" sz="2400" b="1" dirty="0" smtClean="0">
                <a:sym typeface="宋体" pitchFamily="2" charset="-122"/>
              </a:rPr>
              <a:t>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（顾念、关心）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31749" name="矩形 4"/>
          <p:cNvSpPr>
            <a:spLocks noChangeArrowheads="1"/>
          </p:cNvSpPr>
          <p:nvPr/>
        </p:nvSpPr>
        <p:spPr bwMode="auto">
          <a:xfrm>
            <a:off x="755650" y="2565400"/>
            <a:ext cx="58340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1、茕茕白兔，东走西顾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2、吾每念常痛于骨髓，顾不知计所出耳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3、三顾臣于草庐之中　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4、人之立志，顾不如蜀鄙之僧哉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5、大行不顾细</a:t>
            </a:r>
            <a:r>
              <a:rPr lang="zh-CN" altLang="en-US" sz="2400" b="1" dirty="0" smtClean="0"/>
              <a:t>谨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、人情莫不念父母，顾妻子</a:t>
            </a:r>
            <a:endParaRPr lang="en-US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44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ldLvl="0" autoUpdateAnimBg="0"/>
      <p:bldP spid="31749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657654" y="619713"/>
            <a:ext cx="7805737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103</a:t>
            </a:r>
            <a:r>
              <a:rPr lang="en-US" altLang="zh-CN" sz="3600" b="1" dirty="0" smtClean="0">
                <a:ea typeface="宋体" pitchFamily="2" charset="-122"/>
              </a:rPr>
              <a:t>. </a:t>
            </a:r>
            <a:r>
              <a:rPr lang="zh-CN" altLang="en-US" sz="3600" b="1" dirty="0" smtClean="0">
                <a:ea typeface="宋体" pitchFamily="2" charset="-122"/>
              </a:rPr>
              <a:t>遗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076825" y="1844274"/>
            <a:ext cx="4067175" cy="350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（丢失</a:t>
            </a:r>
            <a:r>
              <a:rPr lang="zh-CN" altLang="en-US" sz="2400" b="1" dirty="0" smtClean="0"/>
              <a:t>、丢失的东西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</a:t>
            </a:r>
            <a:endParaRPr lang="zh-CN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（遗漏，</a:t>
            </a:r>
            <a:r>
              <a:rPr lang="zh-CN" altLang="en-US" sz="2400" b="1" dirty="0" smtClean="0"/>
              <a:t>遗漏的东西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 </a:t>
            </a:r>
            <a:endParaRPr lang="zh-CN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（遗留，剩下） 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（特指死去的人留下的）</a:t>
            </a:r>
            <a:endParaRPr lang="zh-CN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>
                <a:solidFill>
                  <a:srgbClr val="000000"/>
                </a:solidFill>
              </a:rPr>
              <a:t>排泄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给予</a:t>
            </a:r>
            <a:r>
              <a:rPr lang="zh-CN" altLang="en-US" sz="2400" b="1" dirty="0" smtClean="0"/>
              <a:t>、馈赠</a:t>
            </a:r>
            <a:r>
              <a:rPr lang="zh-CN" altLang="zh-CN" sz="2400" b="1" dirty="0" smtClean="0"/>
              <a:t>）</a:t>
            </a:r>
            <a:endParaRPr lang="en-US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</a:t>
            </a:r>
            <a:r>
              <a:rPr lang="zh-CN" altLang="en-US" sz="2400" b="1" dirty="0"/>
              <a:t>送</a:t>
            </a:r>
            <a:r>
              <a:rPr lang="zh-CN" altLang="zh-CN" sz="2400" b="1" dirty="0" smtClean="0"/>
              <a:t>）</a:t>
            </a:r>
            <a:endParaRPr lang="en-US" altLang="zh-CN" sz="2400" b="1" dirty="0">
              <a:sym typeface="宋体" pitchFamily="2" charset="-122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646113" y="1844274"/>
            <a:ext cx="4646612" cy="350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①</a:t>
            </a:r>
            <a:r>
              <a:rPr lang="en-US" altLang="zh-CN" sz="2400" b="1" dirty="0"/>
              <a:t> </a:t>
            </a:r>
            <a:r>
              <a:rPr lang="zh-CN" altLang="zh-CN" sz="2400" b="1" dirty="0"/>
              <a:t>路不拾遗</a:t>
            </a:r>
            <a:r>
              <a:rPr lang="en-US" altLang="zh-CN" sz="2400" b="1" dirty="0"/>
              <a:t> </a:t>
            </a:r>
            <a:br>
              <a:rPr lang="en-US" altLang="zh-CN" sz="2400" b="1" dirty="0"/>
            </a:br>
            <a:r>
              <a:rPr lang="zh-CN" altLang="en-US" sz="2400" b="1" dirty="0"/>
              <a:t>②</a:t>
            </a:r>
            <a:r>
              <a:rPr lang="zh-CN" altLang="zh-CN" sz="2400" b="1" dirty="0"/>
              <a:t>小学而大遗，吾未见其明也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③</a:t>
            </a:r>
            <a:r>
              <a:rPr lang="zh-CN" altLang="zh-CN" sz="2400" b="1" dirty="0"/>
              <a:t>不遗余力</a:t>
            </a:r>
            <a:endParaRPr lang="en-US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/>
              <a:t>④</a:t>
            </a:r>
            <a:r>
              <a:rPr lang="zh-CN" altLang="zh-CN" sz="2400" b="1" dirty="0"/>
              <a:t>遗诏、遗容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⑤</a:t>
            </a:r>
            <a:r>
              <a:rPr lang="zh-CN" altLang="zh-CN" sz="2400" b="1" dirty="0"/>
              <a:t>一饭三遗矢</a:t>
            </a:r>
            <a:r>
              <a:rPr lang="en-US" altLang="zh-CN" sz="2400" b="1" dirty="0"/>
              <a:t> </a:t>
            </a:r>
            <a:br>
              <a:rPr lang="en-US" altLang="zh-CN" sz="2400" b="1" dirty="0"/>
            </a:br>
            <a:r>
              <a:rPr lang="zh-CN" altLang="en-US" sz="2400" b="1" dirty="0"/>
              <a:t>⑥</a:t>
            </a:r>
            <a:r>
              <a:rPr lang="zh-CN" altLang="zh-CN" sz="2400" b="1" dirty="0"/>
              <a:t>厚遗秦王宠臣</a:t>
            </a:r>
            <a:r>
              <a:rPr lang="en-US" altLang="zh-CN" sz="2400" b="1" dirty="0"/>
              <a:t> </a:t>
            </a:r>
            <a:r>
              <a:rPr lang="zh-CN" altLang="en-US" sz="2400" dirty="0"/>
              <a:t> （</a:t>
            </a:r>
            <a:r>
              <a:rPr lang="en-US" altLang="zh-CN" sz="2400" dirty="0" err="1"/>
              <a:t>wèi</a:t>
            </a:r>
            <a:r>
              <a:rPr lang="zh-CN" altLang="en-US" sz="2400" dirty="0"/>
              <a:t>）</a:t>
            </a:r>
            <a:endParaRPr lang="zh-CN" altLang="zh-CN" sz="2400" b="1" dirty="0"/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/>
              <a:t>⑦</a:t>
            </a:r>
            <a:r>
              <a:rPr lang="zh-CN" altLang="zh-CN" sz="2400" b="1" dirty="0"/>
              <a:t>父遗其子，兄遗其</a:t>
            </a:r>
            <a:r>
              <a:rPr lang="zh-CN" altLang="zh-CN" sz="2400" b="1" dirty="0" smtClean="0"/>
              <a:t>弟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wèi</a:t>
            </a:r>
            <a:r>
              <a:rPr lang="zh-CN" altLang="en-US" sz="2400" dirty="0"/>
              <a:t>）</a:t>
            </a:r>
            <a:endParaRPr lang="zh-CN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39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-3017714" y="-27384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46</a:t>
            </a:r>
            <a:r>
              <a:rPr lang="zh-CN" altLang="en-US" sz="3600" dirty="0" smtClean="0">
                <a:ea typeface="宋体" pitchFamily="2" charset="-122"/>
              </a:rPr>
              <a:t>、</a:t>
            </a:r>
            <a:r>
              <a:rPr lang="zh-CN" altLang="en-US" sz="3600" b="1" dirty="0" smtClean="0">
                <a:ea typeface="宋体" pitchFamily="2" charset="-122"/>
              </a:rPr>
              <a:t>举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584325" y="116632"/>
            <a:ext cx="7165975" cy="1873250"/>
          </a:xfrm>
        </p:spPr>
        <p:txBody>
          <a:bodyPr>
            <a:normAutofit fontScale="92500" lnSpcReduction="10000"/>
          </a:bodyPr>
          <a:lstStyle/>
          <a:p>
            <a:pPr marL="274638" indent="-274638" algn="l">
              <a:lnSpc>
                <a:spcPct val="150000"/>
              </a:lnSpc>
              <a:defRPr/>
            </a:pPr>
            <a:r>
              <a:rPr lang="zh-CN" altLang="en-US" sz="2800" b="1" u="sng" dirty="0" smtClean="0">
                <a:latin typeface="宋体" pitchFamily="2" charset="-122"/>
              </a:rPr>
              <a:t>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举起、抬起</a:t>
            </a:r>
            <a:r>
              <a:rPr lang="zh-CN" altLang="en-US" sz="2800" b="1" u="sng" dirty="0" smtClean="0">
                <a:latin typeface="宋体" pitchFamily="2" charset="-122"/>
              </a:rPr>
              <a:t>”武器，“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选拔、推荐</a:t>
            </a:r>
            <a:r>
              <a:rPr lang="zh-CN" altLang="en-US" sz="2800" b="1" u="sng" dirty="0" smtClean="0">
                <a:latin typeface="宋体" pitchFamily="2" charset="-122"/>
              </a:rPr>
              <a:t>”人才，“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举出、提出</a:t>
            </a:r>
            <a:r>
              <a:rPr lang="zh-CN" altLang="en-US" sz="2800" b="1" u="sng" dirty="0" smtClean="0">
                <a:latin typeface="宋体" pitchFamily="2" charset="-122"/>
              </a:rPr>
              <a:t>”策略，“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兴起、发动</a:t>
            </a:r>
            <a:r>
              <a:rPr lang="zh-CN" altLang="en-US" sz="2800" b="1" u="sng" dirty="0" smtClean="0">
                <a:latin typeface="宋体" pitchFamily="2" charset="-122"/>
              </a:rPr>
              <a:t>”战争，“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尽</a:t>
            </a:r>
            <a:r>
              <a:rPr lang="zh-CN" altLang="en-US" sz="2800" b="1" u="sng" dirty="0" smtClean="0">
                <a:latin typeface="宋体" pitchFamily="2" charset="-122"/>
              </a:rPr>
              <a:t>”全国之力，“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攻克、占领</a:t>
            </a:r>
            <a:r>
              <a:rPr lang="zh-CN" altLang="en-US" sz="2800" b="1" u="sng" dirty="0" smtClean="0">
                <a:latin typeface="宋体" pitchFamily="2" charset="-122"/>
              </a:rPr>
              <a:t>”阵地。</a:t>
            </a:r>
            <a:endParaRPr lang="zh-CN" sz="2800" b="1" u="sng" dirty="0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6156325" y="1752600"/>
            <a:ext cx="2593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（举起、抬起） 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（兴起、发动）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（举出、提出） </a:t>
            </a:r>
            <a:endParaRPr lang="en-US" altLang="zh-CN" sz="2400" b="1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>
                <a:sym typeface="宋体" pitchFamily="2" charset="-122"/>
              </a:rPr>
              <a:t>（推荐、选拔）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>
                <a:sym typeface="宋体" pitchFamily="2" charset="-122"/>
              </a:rPr>
              <a:t>（攻克、占领）</a:t>
            </a:r>
            <a:endParaRPr lang="en-US" altLang="zh-CN" sz="2400" b="1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>
                <a:sym typeface="宋体" pitchFamily="2" charset="-122"/>
              </a:rPr>
              <a:t>（拿、用）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ym typeface="宋体" pitchFamily="2" charset="-122"/>
              </a:rPr>
              <a:t>（尽）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>
                <a:sym typeface="宋体" pitchFamily="2" charset="-122"/>
              </a:rPr>
              <a:t>（全、皆）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>
                <a:sym typeface="宋体" pitchFamily="2" charset="-122"/>
              </a:rPr>
              <a:t>（举动）</a:t>
            </a: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198438" y="1771650"/>
            <a:ext cx="6196012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/>
              <a:t>1、举所佩玉玦以示之者三。　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/>
              <a:t>2、今亡亦死，举大计亦死。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3、举一隅不以三隅反，则不复也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/>
              <a:t>4、后刺史臣荣举臣秀才。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/>
              <a:t>5、戍卒叫，函谷举。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6</a:t>
            </a:r>
            <a:r>
              <a:rPr lang="zh-CN" altLang="en-US" sz="2400" b="1"/>
              <a:t>、吾不能举全吴之地，十万之众，受制于人。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7</a:t>
            </a:r>
            <a:r>
              <a:rPr lang="zh-CN" altLang="en-US" sz="2400" b="1"/>
              <a:t>、杀人如不能举。　　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8</a:t>
            </a:r>
            <a:r>
              <a:rPr lang="zh-CN" altLang="en-US" sz="2400" b="1"/>
              <a:t>、举家庆贺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9</a:t>
            </a:r>
            <a:r>
              <a:rPr lang="zh-CN" altLang="en-US" sz="2400" b="1"/>
              <a:t>、荣禄密谋，全在天津之举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　 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46050" y="1268413"/>
            <a:ext cx="360363" cy="3603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29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72.</a:t>
            </a:r>
            <a:r>
              <a:rPr lang="zh-CN" altLang="en-US" dirty="0" smtClean="0"/>
              <a:t>是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5097463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Perpetua" charset="0"/>
                <a:ea typeface="宋体" pitchFamily="2" charset="-122"/>
                <a:sym typeface="Perpetua" charset="0"/>
              </a:rPr>
              <a:t>①实迷途其未远，觉今是而昨非</a:t>
            </a:r>
            <a:endParaRPr lang="en-US" altLang="zh-CN" sz="2400" b="1" dirty="0">
              <a:latin typeface="Perpetua" charset="0"/>
              <a:ea typeface="宋体" pitchFamily="2" charset="-122"/>
              <a:sym typeface="Perpetua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Perpetua" charset="0"/>
                <a:ea typeface="宋体" pitchFamily="2" charset="-122"/>
                <a:sym typeface="Perpetua" charset="0"/>
              </a:rPr>
              <a:t>②是</a:t>
            </a:r>
            <a:r>
              <a:rPr lang="zh-CN" altLang="en-US" sz="2400" b="1" dirty="0">
                <a:latin typeface="Perpetua" charset="0"/>
                <a:ea typeface="宋体" pitchFamily="2" charset="-122"/>
                <a:sym typeface="Perpetua" charset="0"/>
              </a:rPr>
              <a:t>己而非人，俗之同病</a:t>
            </a:r>
            <a:endParaRPr lang="en-US" altLang="zh-CN" sz="2400" b="1" dirty="0">
              <a:latin typeface="Perpetua" charset="0"/>
              <a:ea typeface="宋体" pitchFamily="2" charset="-122"/>
              <a:sym typeface="Perpetua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Perpetua" charset="0"/>
                <a:ea typeface="宋体" pitchFamily="2" charset="-122"/>
                <a:sym typeface="Perpetua" charset="0"/>
              </a:rPr>
              <a:t>③问</a:t>
            </a:r>
            <a:r>
              <a:rPr lang="zh-CN" altLang="en-US" sz="2400" b="1" dirty="0">
                <a:latin typeface="Perpetua" charset="0"/>
                <a:ea typeface="宋体" pitchFamily="2" charset="-122"/>
                <a:sym typeface="Perpetua" charset="0"/>
              </a:rPr>
              <a:t>今是何世，乃不知有汉</a:t>
            </a:r>
            <a:endParaRPr lang="en-US" altLang="zh-CN" sz="2400" b="1" dirty="0">
              <a:latin typeface="Perpetua" charset="0"/>
              <a:ea typeface="宋体" pitchFamily="2" charset="-122"/>
              <a:sym typeface="Perpetua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Perpetua" charset="0"/>
                <a:ea typeface="宋体" pitchFamily="2" charset="-122"/>
                <a:sym typeface="Perpetua" charset="0"/>
              </a:rPr>
              <a:t>④</a:t>
            </a:r>
            <a:r>
              <a:rPr lang="zh-CN" altLang="zh-CN" sz="2400" b="1" dirty="0" smtClean="0">
                <a:latin typeface="Perpetua" charset="0"/>
                <a:ea typeface="宋体" pitchFamily="2" charset="-122"/>
                <a:sym typeface="Perpetua" charset="0"/>
              </a:rPr>
              <a:t>是</a:t>
            </a:r>
            <a:r>
              <a:rPr lang="zh-CN" altLang="zh-CN" sz="2400" b="1" dirty="0">
                <a:latin typeface="Perpetua" charset="0"/>
                <a:ea typeface="宋体" pitchFamily="2" charset="-122"/>
                <a:sym typeface="Perpetua" charset="0"/>
              </a:rPr>
              <a:t>寡人之过也</a:t>
            </a:r>
            <a:r>
              <a:rPr lang="en-US" altLang="zh-CN" sz="2400" b="1" dirty="0">
                <a:latin typeface="Perpetua" charset="0"/>
                <a:ea typeface="宋体" pitchFamily="2" charset="-122"/>
                <a:sym typeface="Perpetua" charset="0"/>
              </a:rPr>
              <a:t> 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Perpetua" charset="0"/>
                <a:ea typeface="宋体" pitchFamily="2" charset="-122"/>
                <a:sym typeface="Perpetua" charset="0"/>
              </a:rPr>
              <a:t>⑤求</a:t>
            </a:r>
            <a:r>
              <a:rPr lang="zh-CN" altLang="en-US" sz="2400" b="1" dirty="0">
                <a:latin typeface="Perpetua" charset="0"/>
                <a:ea typeface="宋体" pitchFamily="2" charset="-122"/>
                <a:sym typeface="Perpetua" charset="0"/>
              </a:rPr>
              <a:t>，无乃尔是过与？</a:t>
            </a:r>
            <a:endParaRPr lang="en-US" altLang="zh-CN" sz="2400" b="1" dirty="0">
              <a:latin typeface="Perpetua" charset="0"/>
              <a:ea typeface="宋体" pitchFamily="2" charset="-122"/>
              <a:sym typeface="Perpetua" charset="0"/>
            </a:endParaRPr>
          </a:p>
          <a:p>
            <a:endParaRPr lang="zh-CN" altLang="en-US" dirty="0" smtClean="0"/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44F86A-163E-4483-A6D3-E1AEA0E440DB}" type="datetime1">
              <a:rPr lang="zh-CN" altLang="en-US" sz="1400" smtClean="0">
                <a:solidFill>
                  <a:schemeClr val="tx2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2015-9-05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292080" y="1646798"/>
            <a:ext cx="40671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（正确）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（认为</a:t>
            </a:r>
            <a:r>
              <a:rPr lang="en-US" altLang="zh-CN" sz="2400" b="1" dirty="0">
                <a:sym typeface="宋体" pitchFamily="2" charset="-122"/>
              </a:rPr>
              <a:t>……</a:t>
            </a:r>
            <a:r>
              <a:rPr lang="zh-CN" altLang="en-US" sz="2400" b="1" dirty="0">
                <a:sym typeface="宋体" pitchFamily="2" charset="-122"/>
              </a:rPr>
              <a:t>正确，肯定）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（是，表判断）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ym typeface="宋体" pitchFamily="2" charset="-122"/>
              </a:rPr>
              <a:t> </a:t>
            </a:r>
            <a:r>
              <a:rPr lang="zh-CN" altLang="en-US" sz="2400" b="1" dirty="0" smtClean="0">
                <a:sym typeface="宋体" pitchFamily="2" charset="-122"/>
              </a:rPr>
              <a:t>（这</a:t>
            </a:r>
            <a:r>
              <a:rPr lang="zh-CN" altLang="en-US" sz="2400" b="1" dirty="0">
                <a:sym typeface="宋体" pitchFamily="2" charset="-122"/>
              </a:rPr>
              <a:t>，这个，这样）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宋体" pitchFamily="2" charset="-122"/>
              </a:rPr>
              <a:t> </a:t>
            </a:r>
            <a:r>
              <a:rPr lang="zh-CN" altLang="en-US" sz="2400" b="1" dirty="0">
                <a:sym typeface="宋体" pitchFamily="2" charset="-122"/>
              </a:rPr>
              <a:t>（宾语前置标志）</a:t>
            </a:r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3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466725" y="44450"/>
            <a:ext cx="7805738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114</a:t>
            </a:r>
            <a:r>
              <a:rPr lang="zh-CN" altLang="en-US" sz="3600" dirty="0" smtClean="0">
                <a:ea typeface="宋体" pitchFamily="2" charset="-122"/>
              </a:rPr>
              <a:t>、卒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357188" y="1052513"/>
            <a:ext cx="8572500" cy="1128712"/>
          </a:xfrm>
        </p:spPr>
        <p:txBody>
          <a:bodyPr>
            <a:normAutofit fontScale="92500" lnSpcReduction="20000"/>
          </a:bodyPr>
          <a:lstStyle/>
          <a:p>
            <a:pPr marL="274638" indent="-274638" algn="l">
              <a:lnSpc>
                <a:spcPct val="150000"/>
              </a:lnSpc>
            </a:pPr>
            <a:r>
              <a:rPr lang="zh-CN" altLang="en-US" sz="2800" b="1" u="sng" dirty="0" smtClean="0">
                <a:latin typeface="宋体" pitchFamily="2" charset="-122"/>
              </a:rPr>
              <a:t>尽管“</a:t>
            </a:r>
            <a:r>
              <a:rPr lang="zh-CN" altLang="en-US" sz="2800" b="1" u="sng" dirty="0">
                <a:solidFill>
                  <a:srgbClr val="FF0000"/>
                </a:solidFill>
                <a:latin typeface="宋体" pitchFamily="2" charset="-122"/>
              </a:rPr>
              <a:t>步兵</a:t>
            </a:r>
            <a:r>
              <a:rPr lang="zh-CN" altLang="en-US" sz="2800" b="1" u="sng" dirty="0" smtClean="0">
                <a:latin typeface="宋体" pitchFamily="2" charset="-122"/>
              </a:rPr>
              <a:t>”“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差役</a:t>
            </a:r>
            <a:r>
              <a:rPr lang="zh-CN" altLang="en-US" sz="2800" b="1" u="sng" dirty="0" smtClean="0">
                <a:latin typeface="宋体" pitchFamily="2" charset="-122"/>
              </a:rPr>
              <a:t>”反应“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敏捷</a:t>
            </a:r>
            <a:r>
              <a:rPr lang="zh-CN" altLang="en-US" sz="2800" b="1" u="sng" dirty="0" smtClean="0">
                <a:latin typeface="宋体" pitchFamily="2" charset="-122"/>
              </a:rPr>
              <a:t>”，但对方“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军队</a:t>
            </a:r>
            <a:r>
              <a:rPr lang="zh-CN" altLang="en-US" sz="2800" b="1" u="sng" dirty="0" smtClean="0">
                <a:latin typeface="宋体" pitchFamily="2" charset="-122"/>
              </a:rPr>
              <a:t>”攻击太过“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突然</a:t>
            </a:r>
            <a:r>
              <a:rPr lang="zh-CN" altLang="en-US" sz="2800" b="1" u="sng" dirty="0" smtClean="0">
                <a:latin typeface="宋体" pitchFamily="2" charset="-122"/>
              </a:rPr>
              <a:t>”，最“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终</a:t>
            </a:r>
            <a:r>
              <a:rPr lang="zh-CN" altLang="en-US" sz="2800" b="1" u="sng" dirty="0" smtClean="0">
                <a:latin typeface="宋体" pitchFamily="2" charset="-122"/>
              </a:rPr>
              <a:t>”大家都“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死</a:t>
            </a:r>
            <a:r>
              <a:rPr lang="zh-CN" altLang="en-US" sz="2800" b="1" u="sng" dirty="0" smtClean="0">
                <a:latin typeface="宋体" pitchFamily="2" charset="-122"/>
              </a:rPr>
              <a:t>”了</a:t>
            </a:r>
            <a:endParaRPr lang="zh-CN" altLang="zh-CN" sz="2800" b="1" u="sng" dirty="0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076825" y="2348505"/>
            <a:ext cx="4067175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ts val="3300"/>
              </a:lnSpc>
              <a:buFont typeface="Wingdings 2" pitchFamily="18" charset="2"/>
              <a:buNone/>
            </a:pPr>
            <a:r>
              <a:rPr lang="zh-CN" altLang="en-US" sz="2400" b="1" dirty="0"/>
              <a:t>步兵</a:t>
            </a:r>
            <a:endParaRPr lang="en-US" altLang="zh-CN" sz="2400" b="1" dirty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 smtClean="0">
                <a:sym typeface="宋体" pitchFamily="2" charset="-122"/>
              </a:rPr>
              <a:t>死</a:t>
            </a:r>
            <a:endParaRPr lang="en-US" altLang="zh-CN" sz="2400" b="1" dirty="0" smtClean="0">
              <a:sym typeface="宋体" pitchFamily="2" charset="-122"/>
            </a:endParaRPr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 smtClean="0"/>
              <a:t>终、尽、终于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 smtClean="0"/>
              <a:t>通猝：迅疾、敏捷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通</a:t>
            </a:r>
            <a:r>
              <a:rPr lang="zh-CN" altLang="en-US" sz="2400" b="1" dirty="0" smtClean="0"/>
              <a:t>猝：突然、急遽</a:t>
            </a:r>
            <a:endParaRPr lang="en-US" altLang="zh-CN" sz="2400" b="1" dirty="0" smtClean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610199" y="2420538"/>
            <a:ext cx="4393999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① 旦日飨士卒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②冬，晋文公卒 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③人始于生而卒于死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④力贵突，智贵</a:t>
            </a:r>
            <a:r>
              <a:rPr lang="zh-CN" altLang="en-US" sz="2400" b="1" dirty="0" smtClean="0"/>
              <a:t>卒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sz="2400" b="1" dirty="0"/>
              <a:t>⑤群臣惊愕，卒起</a:t>
            </a:r>
            <a:r>
              <a:rPr lang="zh-CN" altLang="en-US" sz="2400" b="1" dirty="0" smtClean="0"/>
              <a:t>不意</a:t>
            </a:r>
            <a:endParaRPr lang="en-US" altLang="zh-CN" sz="2400" b="1" dirty="0"/>
          </a:p>
        </p:txBody>
      </p:sp>
      <p:sp>
        <p:nvSpPr>
          <p:cNvPr id="6" name="笑脸 5">
            <a:hlinkClick r:id="rId2" action="ppaction://hlinksldjump"/>
          </p:cNvPr>
          <p:cNvSpPr/>
          <p:nvPr/>
        </p:nvSpPr>
        <p:spPr>
          <a:xfrm>
            <a:off x="177800" y="6165850"/>
            <a:ext cx="360363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23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538163" y="403225"/>
            <a:ext cx="7805737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>
                <a:ea typeface="宋体" pitchFamily="2" charset="-122"/>
              </a:rPr>
              <a:t>8</a:t>
            </a:r>
            <a:r>
              <a:rPr lang="en-US" altLang="zh-CN" sz="3600" dirty="0" smtClean="0">
                <a:ea typeface="宋体" pitchFamily="2" charset="-122"/>
              </a:rPr>
              <a:t>5</a:t>
            </a:r>
            <a:r>
              <a:rPr lang="zh-CN" altLang="en-US" sz="3600" b="1" dirty="0" smtClean="0">
                <a:ea typeface="宋体" pitchFamily="2" charset="-122"/>
              </a:rPr>
              <a:t>、亡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-177800" y="1538288"/>
            <a:ext cx="9545638" cy="1873250"/>
          </a:xfrm>
        </p:spPr>
        <p:txBody>
          <a:bodyPr/>
          <a:lstStyle/>
          <a:p>
            <a:pPr marL="274638" indent="-274638" algn="l">
              <a:lnSpc>
                <a:spcPct val="150000"/>
              </a:lnSpc>
            </a:pPr>
            <a:r>
              <a:rPr lang="zh-CN" altLang="en-US" sz="2800" b="1" u="sng" dirty="0" smtClean="0">
                <a:latin typeface="宋体" pitchFamily="2" charset="-122"/>
              </a:rPr>
              <a:t>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没有</a:t>
            </a:r>
            <a:r>
              <a:rPr lang="zh-CN" altLang="en-US" sz="2800" b="1" u="sng" dirty="0" smtClean="0">
                <a:latin typeface="宋体" pitchFamily="2" charset="-122"/>
              </a:rPr>
              <a:t>”原则“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丢失</a:t>
            </a:r>
            <a:r>
              <a:rPr lang="zh-CN" altLang="en-US" sz="2800" b="1" u="sng" dirty="0" smtClean="0">
                <a:latin typeface="宋体" pitchFamily="2" charset="-122"/>
              </a:rPr>
              <a:t>”自我的“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逃跑</a:t>
            </a:r>
            <a:r>
              <a:rPr lang="zh-CN" altLang="en-US" sz="2800" b="1" u="sng" dirty="0" smtClean="0">
                <a:latin typeface="宋体" pitchFamily="2" charset="-122"/>
              </a:rPr>
              <a:t>”终究是自取“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itchFamily="2" charset="-122"/>
              </a:rPr>
              <a:t>灭亡</a:t>
            </a:r>
            <a:r>
              <a:rPr lang="zh-CN" altLang="en-US" sz="2800" b="1" u="sng" dirty="0" smtClean="0">
                <a:latin typeface="宋体" pitchFamily="2" charset="-122"/>
              </a:rPr>
              <a:t>”</a:t>
            </a:r>
            <a:endParaRPr lang="zh-CN" altLang="zh-CN" sz="2800" b="1" u="sng" dirty="0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292725" y="2997200"/>
            <a:ext cx="40671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（逃亡，逃跑）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（灭亡</a:t>
            </a:r>
            <a:r>
              <a:rPr lang="en-US" altLang="zh-CN" sz="2400" b="1" dirty="0">
                <a:sym typeface="宋体" pitchFamily="2" charset="-122"/>
              </a:rPr>
              <a:t>&lt;</a:t>
            </a:r>
            <a:r>
              <a:rPr lang="zh-CN" altLang="en-US" sz="2400" b="1" dirty="0">
                <a:sym typeface="宋体" pitchFamily="2" charset="-122"/>
              </a:rPr>
              <a:t>使动</a:t>
            </a:r>
            <a:r>
              <a:rPr lang="en-US" altLang="zh-CN" sz="2400" b="1" dirty="0">
                <a:sym typeface="宋体" pitchFamily="2" charset="-122"/>
              </a:rPr>
              <a:t>&gt;</a:t>
            </a:r>
            <a:r>
              <a:rPr lang="zh-CN" altLang="en-US" sz="2400" b="1" dirty="0">
                <a:sym typeface="宋体" pitchFamily="2" charset="-122"/>
              </a:rPr>
              <a:t>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（失去，丢失</a:t>
            </a:r>
            <a:r>
              <a:rPr lang="zh-CN" altLang="en-US" sz="2400" b="1" dirty="0" smtClean="0">
                <a:sym typeface="宋体" pitchFamily="2" charset="-122"/>
              </a:rPr>
              <a:t>）</a:t>
            </a:r>
            <a:endParaRPr lang="en-US" altLang="zh-CN" sz="2400" b="1" dirty="0" smtClean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（出外、不在）</a:t>
            </a:r>
            <a:r>
              <a:rPr lang="en-US" altLang="zh-CN" sz="2400" b="1" dirty="0" smtClean="0"/>
              <a:t> </a:t>
            </a:r>
            <a:r>
              <a:rPr lang="zh-CN" altLang="en-US" sz="2400" b="1" dirty="0" smtClean="0"/>
              <a:t>　　 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>
                <a:sym typeface="宋体" pitchFamily="2" charset="-122"/>
              </a:rPr>
              <a:t> （无，没有）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ym typeface="宋体" pitchFamily="2" charset="-122"/>
              </a:rPr>
              <a:t> </a:t>
            </a:r>
            <a:endParaRPr lang="zh-CN" altLang="en-US" sz="2400" b="1" dirty="0">
              <a:sym typeface="宋体" pitchFamily="2" charset="-122"/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50838" y="2997200"/>
            <a:ext cx="54737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①沛公今事有急 ，亡去不义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②亡郑而有益于君　　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③</a:t>
            </a:r>
            <a:r>
              <a:rPr lang="zh-CN" altLang="en-US" sz="2400" b="1" dirty="0" smtClean="0"/>
              <a:t>亡</a:t>
            </a:r>
            <a:r>
              <a:rPr lang="zh-CN" altLang="zh-CN" sz="2400" b="1" dirty="0" smtClean="0"/>
              <a:t>羊补牢</a:t>
            </a:r>
            <a:r>
              <a:rPr lang="zh-CN" altLang="zh-CN" sz="2400" b="1" dirty="0"/>
              <a:t>，未为迟也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④</a:t>
            </a:r>
            <a:r>
              <a:rPr lang="zh-CN" altLang="en-US" sz="2400" b="1" dirty="0" smtClean="0"/>
              <a:t>孔</a:t>
            </a:r>
            <a:r>
              <a:rPr lang="zh-CN" altLang="zh-CN" sz="2400" b="1" dirty="0" smtClean="0"/>
              <a:t>子时</a:t>
            </a:r>
            <a:r>
              <a:rPr lang="zh-CN" altLang="zh-CN" sz="2400" b="1" dirty="0"/>
              <a:t>（伺）其亡</a:t>
            </a:r>
            <a:r>
              <a:rPr lang="zh-CN" altLang="zh-CN" sz="2400" b="1" dirty="0" smtClean="0"/>
              <a:t>也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而</a:t>
            </a:r>
            <a:r>
              <a:rPr lang="zh-CN" altLang="zh-CN" sz="2400" b="1" dirty="0"/>
              <a:t>往拜之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⑤</a:t>
            </a:r>
            <a:r>
              <a:rPr lang="zh-CN" altLang="en-US" sz="2400" b="1" dirty="0" smtClean="0"/>
              <a:t>河</a:t>
            </a:r>
            <a:r>
              <a:rPr lang="zh-CN" altLang="zh-CN" sz="2400" b="1" dirty="0" smtClean="0"/>
              <a:t>曲</a:t>
            </a:r>
            <a:r>
              <a:rPr lang="zh-CN" altLang="zh-CN" sz="2400" b="1" dirty="0"/>
              <a:t>智叟亡以应</a:t>
            </a:r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21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0"/>
            <a:ext cx="7772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鄙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28625" y="1285875"/>
            <a:ext cx="8429625" cy="22669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u="sng" smtClean="0"/>
              <a:t>“</a:t>
            </a:r>
            <a:r>
              <a:rPr lang="zh-CN" altLang="en-US" sz="2400" b="1" u="sng" smtClean="0">
                <a:solidFill>
                  <a:srgbClr val="FF0000"/>
                </a:solidFill>
              </a:rPr>
              <a:t>边疆、边远的地方</a:t>
            </a:r>
            <a:r>
              <a:rPr lang="zh-CN" altLang="en-US" sz="2400" b="1" u="sng" smtClean="0"/>
              <a:t>”往往“</a:t>
            </a:r>
            <a:r>
              <a:rPr lang="zh-CN" altLang="en-US" sz="2400" b="1" u="sng" smtClean="0">
                <a:solidFill>
                  <a:srgbClr val="FF0000"/>
                </a:solidFill>
              </a:rPr>
              <a:t>浅陋、庸俗</a:t>
            </a:r>
            <a:r>
              <a:rPr lang="zh-CN" altLang="en-US" sz="2400" b="1" u="sng" smtClean="0"/>
              <a:t>”，也容易被“</a:t>
            </a:r>
            <a:r>
              <a:rPr lang="zh-CN" altLang="en-US" sz="2400" b="1" u="sng" smtClean="0">
                <a:solidFill>
                  <a:srgbClr val="FF0000"/>
                </a:solidFill>
              </a:rPr>
              <a:t>轻视、看不起</a:t>
            </a:r>
            <a:r>
              <a:rPr lang="zh-CN" altLang="en-US" sz="2400" b="1" u="sng" smtClean="0"/>
              <a:t>”，所以传统美德下，要“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谦称自己”</a:t>
            </a:r>
            <a:r>
              <a:rPr lang="zh-CN" altLang="en-US" sz="2400" b="1" u="sng" smtClean="0"/>
              <a:t>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1400" b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1800" b="1" smtClean="0"/>
              <a:t/>
            </a:r>
            <a:br>
              <a:rPr lang="zh-CN" altLang="en-US" sz="1800" b="1" smtClean="0"/>
            </a:br>
            <a:r>
              <a:rPr lang="zh-CN" altLang="en-US" sz="1800" b="1" smtClean="0"/>
              <a:t> </a:t>
            </a: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5508104" y="2928938"/>
            <a:ext cx="377877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</a:t>
            </a:r>
            <a:r>
              <a:rPr lang="zh-CN" altLang="en-US" sz="2400" b="1" dirty="0" smtClean="0">
                <a:sym typeface="宋体" pitchFamily="2" charset="-122"/>
              </a:rPr>
              <a:t>边界、边远 的地方）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 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 </a:t>
            </a:r>
            <a:r>
              <a:rPr lang="zh-CN" altLang="en-US" sz="2400" b="1" dirty="0">
                <a:sym typeface="宋体" pitchFamily="2" charset="-122"/>
              </a:rPr>
              <a:t>（轻视，看不起</a:t>
            </a:r>
            <a:r>
              <a:rPr lang="en-US" altLang="zh-CN" sz="2400" b="1" dirty="0">
                <a:sym typeface="宋体" pitchFamily="2" charset="-122"/>
              </a:rPr>
              <a:t>v</a:t>
            </a:r>
            <a:r>
              <a:rPr lang="zh-CN" altLang="en-US" sz="2400" b="1" dirty="0">
                <a:sym typeface="宋体" pitchFamily="2" charset="-122"/>
              </a:rPr>
              <a:t>）</a:t>
            </a:r>
            <a:r>
              <a:rPr lang="en-US" altLang="zh-CN" sz="2400" b="1" dirty="0"/>
              <a:t>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（庸俗，浅陋</a:t>
            </a:r>
            <a:r>
              <a:rPr lang="en-US" altLang="zh-CN" sz="2400" b="1" dirty="0" err="1"/>
              <a:t>adj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（鄙贱，</a:t>
            </a:r>
            <a:r>
              <a:rPr lang="zh-CN" altLang="en-US" sz="2400" b="1" dirty="0" smtClean="0"/>
              <a:t>粗野、浅陋无知）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（鄙人，谦辞）</a:t>
            </a:r>
            <a:r>
              <a:rPr lang="en-US" altLang="zh-CN" sz="2400" b="1" dirty="0"/>
              <a:t> </a:t>
            </a: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357188" y="3000375"/>
            <a:ext cx="5715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①蜀之鄙有二僧，其一贫，其一富。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②</a:t>
            </a:r>
            <a:r>
              <a:rPr lang="zh-CN" altLang="en-US" sz="2400" b="1" dirty="0" smtClean="0"/>
              <a:t>孔</a:t>
            </a:r>
            <a:r>
              <a:rPr lang="zh-CN" altLang="zh-CN" sz="2400" b="1" dirty="0" smtClean="0"/>
              <a:t>子</a:t>
            </a:r>
            <a:r>
              <a:rPr lang="zh-CN" altLang="zh-CN" sz="2400" b="1" dirty="0"/>
              <a:t>鄙其小器。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 smtClean="0"/>
              <a:t>③</a:t>
            </a:r>
            <a:r>
              <a:rPr lang="zh-CN" altLang="en-US" sz="2400" b="1" dirty="0" smtClean="0"/>
              <a:t>肉食</a:t>
            </a:r>
            <a:r>
              <a:rPr lang="zh-CN" altLang="zh-CN" sz="2400" b="1" dirty="0" smtClean="0"/>
              <a:t>者</a:t>
            </a:r>
            <a:r>
              <a:rPr lang="zh-CN" altLang="zh-CN" sz="2400" b="1" dirty="0"/>
              <a:t>鄙，未能远谋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 smtClean="0"/>
              <a:t>④</a:t>
            </a:r>
            <a:r>
              <a:rPr lang="zh-CN" altLang="en-US" sz="2400" b="1" dirty="0" smtClean="0"/>
              <a:t>鄙</a:t>
            </a:r>
            <a:r>
              <a:rPr lang="zh-CN" altLang="zh-CN" sz="2400" b="1" dirty="0" smtClean="0"/>
              <a:t>贱</a:t>
            </a:r>
            <a:r>
              <a:rPr lang="zh-CN" altLang="zh-CN" sz="2400" b="1" dirty="0"/>
              <a:t>之人，不知将军宽之至此也。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⑤</a:t>
            </a:r>
            <a:r>
              <a:rPr lang="zh-CN" altLang="en-US" sz="2400" b="1" dirty="0" smtClean="0"/>
              <a:t>鄙</a:t>
            </a:r>
            <a:r>
              <a:rPr lang="zh-CN" altLang="zh-CN" sz="2400" b="1" dirty="0" smtClean="0"/>
              <a:t>人不知</a:t>
            </a:r>
            <a:r>
              <a:rPr lang="zh-CN" altLang="zh-CN" sz="2400" b="1" dirty="0"/>
              <a:t>忌讳。</a:t>
            </a:r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46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utoUpdateAnimBg="0"/>
      <p:bldP spid="922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538163" y="403225"/>
            <a:ext cx="7805737" cy="7381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 smtClean="0">
                <a:ea typeface="宋体" pitchFamily="2" charset="-122"/>
              </a:rPr>
              <a:t>99</a:t>
            </a:r>
            <a:r>
              <a:rPr lang="en-US" altLang="zh-CN" sz="3600" b="1" dirty="0" smtClean="0">
                <a:ea typeface="宋体" pitchFamily="2" charset="-122"/>
              </a:rPr>
              <a:t>. </a:t>
            </a:r>
            <a:r>
              <a:rPr lang="zh-CN" altLang="en-US" sz="3600" b="1" dirty="0" smtClean="0">
                <a:ea typeface="宋体" pitchFamily="2" charset="-122"/>
              </a:rPr>
              <a:t>许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-177800" y="1538288"/>
            <a:ext cx="9545638" cy="1873250"/>
          </a:xfrm>
        </p:spPr>
        <p:txBody>
          <a:bodyPr/>
          <a:lstStyle/>
          <a:p>
            <a:pPr marL="274638" indent="-274638" algn="l">
              <a:lnSpc>
                <a:spcPct val="150000"/>
              </a:lnSpc>
            </a:pPr>
            <a:r>
              <a:rPr lang="zh-CN" altLang="en-US" sz="2800" b="1" u="sng" smtClean="0">
                <a:latin typeface="宋体" pitchFamily="2" charset="-122"/>
              </a:rPr>
              <a:t>“</a:t>
            </a:r>
            <a:r>
              <a:rPr lang="zh-CN" altLang="en-US" sz="2800" b="1" u="sng" smtClean="0">
                <a:solidFill>
                  <a:srgbClr val="FF0000"/>
                </a:solidFill>
                <a:latin typeface="宋体" pitchFamily="2" charset="-122"/>
              </a:rPr>
              <a:t>没有</a:t>
            </a:r>
            <a:r>
              <a:rPr lang="zh-CN" altLang="en-US" sz="2800" b="1" u="sng" smtClean="0">
                <a:latin typeface="宋体" pitchFamily="2" charset="-122"/>
              </a:rPr>
              <a:t>”原则“</a:t>
            </a:r>
            <a:r>
              <a:rPr lang="zh-CN" altLang="en-US" sz="2800" b="1" u="sng" smtClean="0">
                <a:solidFill>
                  <a:srgbClr val="FF0000"/>
                </a:solidFill>
                <a:latin typeface="宋体" pitchFamily="2" charset="-122"/>
              </a:rPr>
              <a:t>丢失</a:t>
            </a:r>
            <a:r>
              <a:rPr lang="zh-CN" altLang="en-US" sz="2800" b="1" u="sng" smtClean="0">
                <a:latin typeface="宋体" pitchFamily="2" charset="-122"/>
              </a:rPr>
              <a:t>”自我的“</a:t>
            </a:r>
            <a:r>
              <a:rPr lang="zh-CN" altLang="en-US" sz="2800" b="1" u="sng" smtClean="0">
                <a:solidFill>
                  <a:srgbClr val="FF0000"/>
                </a:solidFill>
                <a:latin typeface="宋体" pitchFamily="2" charset="-122"/>
              </a:rPr>
              <a:t>逃跑</a:t>
            </a:r>
            <a:r>
              <a:rPr lang="zh-CN" altLang="en-US" sz="2800" b="1" u="sng" smtClean="0">
                <a:latin typeface="宋体" pitchFamily="2" charset="-122"/>
              </a:rPr>
              <a:t>”终究是自取“</a:t>
            </a:r>
            <a:r>
              <a:rPr lang="zh-CN" altLang="en-US" sz="2800" b="1" u="sng" smtClean="0">
                <a:solidFill>
                  <a:srgbClr val="FF0000"/>
                </a:solidFill>
                <a:latin typeface="宋体" pitchFamily="2" charset="-122"/>
              </a:rPr>
              <a:t>灭亡</a:t>
            </a:r>
            <a:r>
              <a:rPr lang="zh-CN" altLang="en-US" sz="2800" b="1" u="sng" smtClean="0">
                <a:latin typeface="宋体" pitchFamily="2" charset="-122"/>
              </a:rPr>
              <a:t>”</a:t>
            </a:r>
            <a:endParaRPr lang="zh-CN" altLang="zh-CN" sz="2800" b="1" u="sng" smtClean="0">
              <a:latin typeface="宋体" pitchFamily="2" charset="-122"/>
            </a:endParaRP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6012660" y="2605868"/>
            <a:ext cx="40671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（答应，允许）</a:t>
            </a:r>
            <a:r>
              <a:rPr lang="en-US" altLang="zh-CN" sz="2400" b="1" dirty="0" smtClean="0"/>
              <a:t>  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（赞同，称许）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（约数）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（处所）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/>
              <a:t>（期望</a:t>
            </a:r>
            <a:r>
              <a:rPr lang="zh-CN" altLang="en-US" sz="2400" b="1" dirty="0" smtClean="0"/>
              <a:t>）</a:t>
            </a:r>
            <a:endParaRPr lang="zh-CN" altLang="zh-CN" sz="2400" b="1" dirty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90432" y="2594603"/>
            <a:ext cx="54737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①许君焦瑕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/>
              <a:t>②自比于管仲乐毅，时人莫之许也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③</a:t>
            </a:r>
            <a:r>
              <a:rPr lang="zh-CN" altLang="en-US" sz="2400" b="1" dirty="0" smtClean="0"/>
              <a:t>相</a:t>
            </a:r>
            <a:r>
              <a:rPr lang="zh-CN" altLang="zh-CN" sz="2400" b="1" dirty="0" smtClean="0"/>
              <a:t>去</a:t>
            </a:r>
            <a:r>
              <a:rPr lang="zh-CN" altLang="zh-CN" sz="2400" b="1" dirty="0"/>
              <a:t>复几许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 smtClean="0"/>
              <a:t>④</a:t>
            </a:r>
            <a:r>
              <a:rPr lang="zh-CN" altLang="en-US" sz="2400" b="1" dirty="0" smtClean="0"/>
              <a:t>先生不</a:t>
            </a:r>
            <a:r>
              <a:rPr lang="zh-CN" altLang="zh-CN" sz="2400" b="1" dirty="0" smtClean="0"/>
              <a:t>知</a:t>
            </a:r>
            <a:r>
              <a:rPr lang="zh-CN" altLang="zh-CN" sz="2400" b="1" dirty="0"/>
              <a:t>何许人也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⑤</a:t>
            </a:r>
            <a:r>
              <a:rPr lang="zh-CN" altLang="en-US" sz="2400" b="1" dirty="0" smtClean="0"/>
              <a:t>塞</a:t>
            </a:r>
            <a:r>
              <a:rPr lang="zh-CN" altLang="zh-CN" sz="2400" b="1" dirty="0" smtClean="0"/>
              <a:t>上</a:t>
            </a:r>
            <a:r>
              <a:rPr lang="zh-CN" altLang="zh-CN" sz="2400" b="1" dirty="0"/>
              <a:t>长城空自许，镜中衰鬓已先斑</a:t>
            </a:r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04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ldLvl="0" autoUpdateAnimBg="0"/>
      <p:bldP spid="3584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0"/>
            <a:ext cx="8286750" cy="100012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Perpetua" charset="0"/>
                <a:ea typeface="宋体" pitchFamily="2" charset="-122"/>
                <a:sym typeface="Perpetua" charset="0"/>
              </a:rPr>
              <a:t>10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  <a:sym typeface="宋体" pitchFamily="2" charset="-122"/>
              </a:rPr>
              <a:t>.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sym typeface="宋体" pitchFamily="2" charset="-122"/>
              </a:rPr>
              <a:t>朝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95792" y="1124744"/>
            <a:ext cx="8380746" cy="864096"/>
          </a:xfrm>
        </p:spPr>
        <p:txBody>
          <a:bodyPr/>
          <a:lstStyle/>
          <a:p>
            <a:pPr eaLnBrk="1" hangingPunct="1"/>
            <a:r>
              <a:rPr lang="zh-CN" altLang="en-US" sz="2400" b="1" u="sng" dirty="0" smtClean="0">
                <a:solidFill>
                  <a:srgbClr val="FF0000"/>
                </a:solidFill>
              </a:rPr>
              <a:t>“早晨”</a:t>
            </a:r>
            <a:r>
              <a:rPr lang="zh-CN" altLang="en-US" sz="2400" b="1" u="sng" dirty="0" smtClean="0"/>
              <a:t>在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“朝廷”</a:t>
            </a:r>
            <a:r>
              <a:rPr lang="zh-CN" altLang="en-US" sz="2400" b="1" u="sng" dirty="0" smtClean="0"/>
              <a:t>上“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朝见、朝拜”</a:t>
            </a:r>
            <a:r>
              <a:rPr lang="zh-CN" altLang="en-US" sz="2400" b="1" u="sng" dirty="0" smtClean="0"/>
              <a:t>帝王，面议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“朝政”</a:t>
            </a:r>
            <a:r>
              <a:rPr lang="zh-CN" altLang="en-US" sz="2400" b="1" u="sng" dirty="0" smtClean="0"/>
              <a:t> 。最后引申为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“朝代”</a:t>
            </a:r>
            <a:r>
              <a:rPr lang="zh-CN" altLang="en-US" sz="2400" b="1" u="sng" dirty="0" smtClean="0"/>
              <a:t>。</a:t>
            </a:r>
          </a:p>
          <a:p>
            <a:pPr eaLnBrk="1" hangingPunct="1"/>
            <a:endParaRPr lang="en-US" altLang="zh-CN" sz="2400" b="1" u="sng" dirty="0" smtClean="0"/>
          </a:p>
          <a:p>
            <a:pPr eaLnBrk="1" hangingPunct="1"/>
            <a:endParaRPr lang="zh-CN" altLang="en-US" sz="2400" b="1" u="sng" dirty="0" smtClean="0"/>
          </a:p>
          <a:p>
            <a:pPr eaLnBrk="1" hangingPunct="1"/>
            <a:endParaRPr lang="zh-CN" altLang="en-US" sz="2400" u="sng" dirty="0" smtClean="0"/>
          </a:p>
          <a:p>
            <a:pPr eaLnBrk="1" hangingPunct="1"/>
            <a:endParaRPr lang="zh-CN" altLang="en-US" sz="2400" u="sng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u="sng" dirty="0" smtClean="0"/>
          </a:p>
          <a:p>
            <a:pPr eaLnBrk="1" hangingPunct="1"/>
            <a:endParaRPr lang="zh-CN" altLang="en-US" sz="2400" u="sng" dirty="0" smtClean="0"/>
          </a:p>
        </p:txBody>
      </p:sp>
      <p:sp>
        <p:nvSpPr>
          <p:cNvPr id="13316" name="TextBox 3"/>
          <p:cNvSpPr>
            <a:spLocks noChangeArrowheads="1"/>
          </p:cNvSpPr>
          <p:nvPr/>
        </p:nvSpPr>
        <p:spPr bwMode="auto">
          <a:xfrm>
            <a:off x="5076824" y="2708920"/>
            <a:ext cx="323959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（早晨</a:t>
            </a:r>
            <a:r>
              <a:rPr lang="zh-CN" altLang="en-US" sz="2400" b="1" dirty="0">
                <a:sym typeface="宋体" pitchFamily="2" charset="-122"/>
              </a:rPr>
              <a:t>，</a:t>
            </a:r>
            <a:r>
              <a:rPr lang="zh-CN" altLang="en-US" sz="2400" b="1" dirty="0" smtClean="0">
                <a:sym typeface="宋体" pitchFamily="2" charset="-122"/>
              </a:rPr>
              <a:t>初）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（朝见</a:t>
            </a:r>
            <a:r>
              <a:rPr lang="zh-CN" altLang="en-US" sz="2400" b="1" dirty="0">
                <a:sym typeface="宋体" pitchFamily="2" charset="-122"/>
              </a:rPr>
              <a:t>，使</a:t>
            </a:r>
            <a:r>
              <a:rPr lang="en-US" altLang="zh-CN" sz="2400" b="1" dirty="0">
                <a:sym typeface="宋体" pitchFamily="2" charset="-122"/>
              </a:rPr>
              <a:t>……</a:t>
            </a:r>
            <a:r>
              <a:rPr lang="zh-CN" altLang="en-US" sz="2400" b="1" dirty="0" smtClean="0">
                <a:sym typeface="宋体" pitchFamily="2" charset="-122"/>
              </a:rPr>
              <a:t>朝见）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2400" b="1" dirty="0" smtClean="0">
                <a:sym typeface="宋体" pitchFamily="2" charset="-122"/>
              </a:rPr>
              <a:t>（朝廷）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宋体" pitchFamily="2" charset="-122"/>
              </a:rPr>
              <a:t>（</a:t>
            </a:r>
            <a:r>
              <a:rPr lang="zh-CN" altLang="en-US" sz="2400" b="1" dirty="0" smtClean="0">
                <a:sym typeface="宋体" pitchFamily="2" charset="-122"/>
              </a:rPr>
              <a:t>朝代）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ym typeface="宋体" pitchFamily="2" charset="-122"/>
              </a:rPr>
              <a:t>（政事）</a:t>
            </a:r>
            <a:endParaRPr lang="en-US" altLang="zh-CN" sz="2400" b="1" dirty="0">
              <a:sym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itchFamily="34" charset="0"/>
                <a:sym typeface="宋体" pitchFamily="2" charset="-122"/>
              </a:rPr>
              <a:t>（</a:t>
            </a:r>
            <a:r>
              <a:rPr lang="zh-CN" altLang="en-US" sz="2400" b="1" dirty="0" smtClean="0">
                <a:latin typeface="Arial" pitchFamily="34" charset="0"/>
                <a:sym typeface="宋体" pitchFamily="2" charset="-122"/>
              </a:rPr>
              <a:t>向着</a:t>
            </a:r>
            <a:r>
              <a:rPr lang="zh-CN" altLang="en-US" sz="2400" b="1" dirty="0">
                <a:latin typeface="Arial" pitchFamily="34" charset="0"/>
                <a:sym typeface="宋体" pitchFamily="2" charset="-122"/>
              </a:rPr>
              <a:t>，</a:t>
            </a:r>
            <a:r>
              <a:rPr lang="zh-CN" altLang="en-US" sz="2400" b="1" dirty="0" smtClean="0">
                <a:latin typeface="Arial" pitchFamily="34" charset="0"/>
                <a:sym typeface="宋体" pitchFamily="2" charset="-122"/>
              </a:rPr>
              <a:t>对着）</a:t>
            </a:r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762044" y="2708920"/>
            <a:ext cx="3953972" cy="26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/>
              <a:t>① 朝辞白帝彩云间。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② 相如每朝时，常称病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③ 于是入朝见威王。</a:t>
            </a:r>
          </a:p>
          <a:p>
            <a:pPr eaLnBrk="1" hangingPunct="1">
              <a:buNone/>
            </a:pPr>
            <a:r>
              <a:rPr lang="zh-CN" altLang="en-US" sz="2400" b="1" dirty="0"/>
              <a:t>④ 逮奉圣朝，沐浴清化。</a:t>
            </a:r>
          </a:p>
          <a:p>
            <a:pPr eaLnBrk="1" hangingPunct="1">
              <a:buNone/>
            </a:pPr>
            <a:r>
              <a:rPr lang="zh-CN" altLang="en-US" sz="2400" b="1" dirty="0"/>
              <a:t>⑤ 期年不听朝。</a:t>
            </a:r>
          </a:p>
          <a:p>
            <a:pPr eaLnBrk="1" hangingPunct="1">
              <a:buNone/>
            </a:pPr>
            <a:r>
              <a:rPr lang="zh-CN" altLang="en-US" sz="2400" b="1" dirty="0"/>
              <a:t>⑥ </a:t>
            </a:r>
            <a:r>
              <a:rPr lang="en-US" altLang="zh-CN" sz="2400" b="1" dirty="0" err="1"/>
              <a:t>坐北</a:t>
            </a:r>
            <a:r>
              <a:rPr lang="zh-CN" altLang="en-US" sz="2400" b="1" dirty="0"/>
              <a:t>朝</a:t>
            </a:r>
            <a:r>
              <a:rPr lang="en-US" altLang="zh-CN" sz="2400" b="1" dirty="0"/>
              <a:t>南</a:t>
            </a:r>
            <a:r>
              <a:rPr lang="en-US" altLang="zh-CN" sz="2400" b="1" dirty="0" smtClean="0"/>
              <a:t>。</a:t>
            </a:r>
            <a:endParaRPr lang="en-US" altLang="zh-CN" sz="2400" b="1" dirty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30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ctrTitle"/>
          </p:nvPr>
        </p:nvSpPr>
        <p:spPr>
          <a:xfrm>
            <a:off x="754251" y="1195977"/>
            <a:ext cx="7805737" cy="73818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4800" b="1" dirty="0" smtClean="0">
                <a:ea typeface="宋体" pitchFamily="2" charset="-122"/>
              </a:rPr>
              <a:t>79.</a:t>
            </a:r>
            <a:r>
              <a:rPr lang="zh-CN" altLang="en-US" sz="4800" b="1" dirty="0" smtClean="0">
                <a:ea typeface="宋体" pitchFamily="2" charset="-122"/>
              </a:rPr>
              <a:t>说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272349" y="2564604"/>
            <a:ext cx="40671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（陈述</a:t>
            </a:r>
            <a:r>
              <a:rPr lang="zh-CN" altLang="en-US" sz="2400" b="1" dirty="0" smtClean="0"/>
              <a:t>，解释，说明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/>
              <a:t>  </a:t>
            </a:r>
            <a:endParaRPr lang="zh-CN" altLang="en-US" sz="2400" b="1" dirty="0">
              <a:sym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（言论，说法，主张）</a:t>
            </a:r>
            <a:r>
              <a:rPr lang="en-US" altLang="zh-CN" sz="2400" b="1" dirty="0" smtClean="0"/>
              <a:t> 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/>
              <a:t>（</a:t>
            </a:r>
            <a:r>
              <a:rPr lang="zh-CN" altLang="zh-CN" sz="2400" b="1" dirty="0" smtClean="0"/>
              <a:t>文体的一种）</a:t>
            </a:r>
            <a:r>
              <a:rPr lang="en-US" altLang="zh-CN" sz="2400" b="1" dirty="0" smtClean="0"/>
              <a:t>  </a:t>
            </a:r>
            <a:br>
              <a:rPr lang="en-US" altLang="zh-CN" sz="2400" b="1" dirty="0" smtClean="0"/>
            </a:br>
            <a:r>
              <a:rPr lang="zh-CN" altLang="zh-CN" sz="2400" b="1" dirty="0" smtClean="0"/>
              <a:t>（劝说，说服）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（通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悦</a:t>
            </a:r>
            <a:r>
              <a:rPr lang="en-US" altLang="zh-CN" sz="2400" b="1" dirty="0" smtClean="0"/>
              <a:t>"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400" b="1" dirty="0" smtClean="0"/>
              <a:t>（通“脱”）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zh-CN" sz="2400" dirty="0" smtClean="0"/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1114416" y="2564604"/>
            <a:ext cx="5473700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0A9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o"/>
              <a:defRPr sz="2000">
                <a:solidFill>
                  <a:schemeClr val="tx1"/>
                </a:solidFill>
                <a:latin typeface="Perpetua" charset="0"/>
                <a:ea typeface="宋体" pitchFamily="2" charset="-122"/>
                <a:sym typeface="Perpetua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① 道听途说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② </a:t>
            </a:r>
            <a:r>
              <a:rPr lang="zh-CN" altLang="zh-CN" sz="2400" b="1" dirty="0" smtClean="0"/>
              <a:t>而</a:t>
            </a:r>
            <a:r>
              <a:rPr lang="zh-CN" altLang="zh-CN" sz="2400" b="1" dirty="0"/>
              <a:t>听细说，欲诛有功之</a:t>
            </a:r>
            <a:r>
              <a:rPr lang="zh-CN" altLang="zh-CN" sz="2400" b="1" dirty="0" smtClean="0"/>
              <a:t>人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③</a:t>
            </a:r>
            <a:r>
              <a:rPr lang="zh-CN" altLang="zh-CN" sz="2400" b="1" dirty="0" smtClean="0"/>
              <a:t>《师说》《捕蛇者说》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④ </a:t>
            </a:r>
            <a:r>
              <a:rPr lang="zh-CN" altLang="zh-CN" sz="2400" b="1" dirty="0" smtClean="0"/>
              <a:t>范增</a:t>
            </a:r>
            <a:r>
              <a:rPr lang="zh-CN" altLang="zh-CN" sz="2400" b="1" dirty="0"/>
              <a:t>说项羽</a:t>
            </a:r>
            <a:r>
              <a:rPr lang="zh-CN" altLang="zh-CN" sz="2400" b="1" dirty="0" smtClean="0"/>
              <a:t>曰</a:t>
            </a:r>
            <a:r>
              <a:rPr lang="en-US" altLang="zh-CN" sz="2400" b="1" dirty="0"/>
              <a:t> </a:t>
            </a:r>
            <a:br>
              <a:rPr lang="en-US" altLang="zh-CN" sz="2400" b="1" dirty="0"/>
            </a:br>
            <a:r>
              <a:rPr lang="zh-CN" altLang="en-US" sz="2400" b="1" dirty="0" smtClean="0"/>
              <a:t>⑤ </a:t>
            </a:r>
            <a:r>
              <a:rPr lang="zh-CN" altLang="zh-CN" sz="2400" b="1" dirty="0" smtClean="0"/>
              <a:t>秦伯说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⑥ </a:t>
            </a:r>
            <a:r>
              <a:rPr lang="zh-CN" altLang="zh-CN" sz="2400" b="1" dirty="0" smtClean="0"/>
              <a:t>士</a:t>
            </a:r>
            <a:r>
              <a:rPr lang="zh-CN" altLang="zh-CN" sz="2400" b="1" dirty="0"/>
              <a:t>之耽兮，犹可说</a:t>
            </a:r>
            <a:r>
              <a:rPr lang="zh-CN" altLang="zh-CN" sz="2400" b="1" dirty="0" smtClean="0"/>
              <a:t>也</a:t>
            </a:r>
            <a:endParaRPr lang="zh-CN" altLang="zh-CN" sz="2400" b="1" dirty="0"/>
          </a:p>
        </p:txBody>
      </p:sp>
      <p:sp>
        <p:nvSpPr>
          <p:cNvPr id="7" name="心形 6">
            <a:hlinkClick r:id="rId2" action="ppaction://hlinksldjump"/>
          </p:cNvPr>
          <p:cNvSpPr/>
          <p:nvPr/>
        </p:nvSpPr>
        <p:spPr>
          <a:xfrm>
            <a:off x="107504" y="6381328"/>
            <a:ext cx="463996" cy="4766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22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utoUpdateAnimBg="0"/>
      <p:bldP spid="35845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FFFFFF"/>
    </a:accent3>
    <a:accent4>
      <a:srgbClr val="000000"/>
    </a:accent4>
    <a:accent5>
      <a:srgbClr val="E6B1AB"/>
    </a:accent5>
    <a:accent6>
      <a:srgbClr val="8C281B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4361</Words>
  <Application>Microsoft Office PowerPoint</Application>
  <PresentationFormat>全屏显示(4:3)</PresentationFormat>
  <Paragraphs>405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高考文言文专题复习 人教版教材梳理</vt:lpstr>
      <vt:lpstr>幻灯片 2</vt:lpstr>
      <vt:lpstr>15.辞</vt:lpstr>
      <vt:lpstr>72.是</vt:lpstr>
      <vt:lpstr>85、亡</vt:lpstr>
      <vt:lpstr>6.鄙</vt:lpstr>
      <vt:lpstr>99. 许</vt:lpstr>
      <vt:lpstr>10.朝</vt:lpstr>
      <vt:lpstr>79.说</vt:lpstr>
      <vt:lpstr>89.微</vt:lpstr>
      <vt:lpstr>其 ：代词、副词、助词、连词。</vt:lpstr>
      <vt:lpstr>幻灯片 12</vt:lpstr>
      <vt:lpstr>幻灯片 13</vt:lpstr>
      <vt:lpstr>鸿门宴</vt:lpstr>
      <vt:lpstr>幻灯片 15</vt:lpstr>
      <vt:lpstr>幻灯片 16</vt:lpstr>
      <vt:lpstr>幻灯片 17</vt:lpstr>
      <vt:lpstr>幻灯片 18</vt:lpstr>
      <vt:lpstr>2、安</vt:lpstr>
      <vt:lpstr>96.幸</vt:lpstr>
      <vt:lpstr>79.素</vt:lpstr>
      <vt:lpstr>66.善</vt:lpstr>
      <vt:lpstr>80.私</vt:lpstr>
      <vt:lpstr>56、内</vt:lpstr>
      <vt:lpstr>101. 要</vt:lpstr>
      <vt:lpstr>26、故</vt:lpstr>
      <vt:lpstr>76、孰</vt:lpstr>
      <vt:lpstr>荆轲刺秦王</vt:lpstr>
      <vt:lpstr>幻灯片 29</vt:lpstr>
      <vt:lpstr>幻灯片 30</vt:lpstr>
      <vt:lpstr>幻灯片 31</vt:lpstr>
      <vt:lpstr>59. 请</vt:lpstr>
      <vt:lpstr>93.信</vt:lpstr>
      <vt:lpstr>13、诚</vt:lpstr>
      <vt:lpstr>43. 见</vt:lpstr>
      <vt:lpstr>45、就</vt:lpstr>
      <vt:lpstr>27、顾</vt:lpstr>
      <vt:lpstr>103. 遗</vt:lpstr>
      <vt:lpstr>46、举</vt:lpstr>
      <vt:lpstr>114、卒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高考文言文专题复习 人教版教材梳理</dc:title>
  <dc:creator>USER</dc:creator>
  <cp:lastModifiedBy>Jrn</cp:lastModifiedBy>
  <cp:revision>50</cp:revision>
  <dcterms:created xsi:type="dcterms:W3CDTF">2015-08-04T09:28:04Z</dcterms:created>
  <dcterms:modified xsi:type="dcterms:W3CDTF">2015-09-05T00:53:42Z</dcterms:modified>
</cp:coreProperties>
</file>