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4" r:id="rId5"/>
    <p:sldId id="265" r:id="rId6"/>
    <p:sldId id="262" r:id="rId7"/>
    <p:sldId id="263" r:id="rId8"/>
    <p:sldId id="260" r:id="rId9"/>
    <p:sldId id="261" r:id="rId10"/>
    <p:sldId id="269" r:id="rId11"/>
    <p:sldId id="268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72D2D"/>
    <a:srgbClr val="BE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6178" autoAdjust="0"/>
  </p:normalViewPr>
  <p:slideViewPr>
    <p:cSldViewPr>
      <p:cViewPr varScale="1">
        <p:scale>
          <a:sx n="101" d="100"/>
          <a:sy n="101" d="100"/>
        </p:scale>
        <p:origin x="108" y="276"/>
      </p:cViewPr>
      <p:guideLst>
        <p:guide orient="horz" pos="2156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74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D61-4DC9-49C9-A184-17EAA0CB1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1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无机非金属材料的主角</a:t>
            </a:r>
            <a:r>
              <a:rPr lang="en-US" altLang="zh-CN" smtClean="0"/>
              <a:t>——</a:t>
            </a:r>
            <a:r>
              <a:rPr lang="zh-CN" altLang="en-US" smtClean="0"/>
              <a:t>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219\Desktop\&#26089;&#25805;-&#30005;&#24433;&#21407;&#22768;.mp3" TargetMode="External"/><Relationship Id="rId1" Type="http://schemas.microsoft.com/office/2007/relationships/media" Target="file:///C:\Users\219\Desktop\&#26089;&#25805;-&#30005;&#24433;&#21407;&#22768;.mp3" TargetMode="Externa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1020" y="4725144"/>
            <a:ext cx="6192688" cy="1752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黄毓展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2016-10-15</a:t>
            </a:r>
          </a:p>
          <a:p>
            <a:pPr algn="ctr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早操-电影原声.mp3"/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0" y="6143625"/>
            <a:ext cx="619125" cy="6191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0826" y="2060848"/>
            <a:ext cx="8458200" cy="1470025"/>
          </a:xfrm>
        </p:spPr>
        <p:txBody>
          <a:bodyPr/>
          <a:lstStyle/>
          <a:p>
            <a:r>
              <a:rPr lang="zh-CN" altLang="en-US" dirty="0" smtClean="0"/>
              <a:t>化学平衡与转化率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"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879486"/>
            <a:ext cx="8572560" cy="470975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反应物用量的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影响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（不等比例，恒温恒压）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3.1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 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起始时加入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平衡后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，再加入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2mol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，相当于先加入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，再加入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平衡右移，先看成等效平衡，再加入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的转化率减少，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的转化率增加。</a:t>
            </a:r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699792" y="1772816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48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879486"/>
            <a:ext cx="8572560" cy="5717866"/>
          </a:xfrm>
        </p:spPr>
        <p:txBody>
          <a:bodyPr>
            <a:normAutofit lnSpcReduction="10000"/>
          </a:bodyPr>
          <a:lstStyle/>
          <a:p>
            <a:pPr marL="357188" indent="-357188" algn="just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反应物用量的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影响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（不等比例，恒温恒容）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3.1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 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起始时加入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平衡后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，再加入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2mol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，相当于先加入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，再加入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分析过程：（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先加入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）再加入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的转化率增大，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的转化率减少；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）最终判断，（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）两过程结合判断。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699792" y="1772816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3573016"/>
            <a:ext cx="43402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23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6657" y="1772816"/>
            <a:ext cx="8572560" cy="4264026"/>
          </a:xfrm>
        </p:spPr>
        <p:txBody>
          <a:bodyPr>
            <a:normAutofit/>
          </a:bodyPr>
          <a:lstStyle/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．温度和压强的影响</a:t>
            </a:r>
          </a:p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温度或压强改变后，若能引起平衡向正反应方向移动，则反应物的转化率一定增大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方正书宋_GBK" pitchFamily="65" charset="-122"/>
              <a:cs typeface="Times New Roman" pitchFamily="18" charset="0"/>
            </a:endParaRPr>
          </a:p>
          <a:p>
            <a:pPr marL="357188" indent="-357188" algn="just" eaLnBrk="1" hangingPunct="1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方正书宋_GBK" pitchFamily="65" charset="-122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Eg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在恒温恒容的条件下，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(g)+H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2NH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，该反应达到平衡时，充入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1mol He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的转化率怎么变化？如果反应是恒温恒压呢？ </a:t>
            </a: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730910"/>
            <a:ext cx="678661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专题一、平衡移动与转化率</a:t>
            </a:r>
            <a:endParaRPr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5652120" y="4365104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35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180528" y="1047193"/>
            <a:ext cx="8696325" cy="4048125"/>
          </a:xfrm>
        </p:spPr>
        <p:txBody>
          <a:bodyPr>
            <a:normAutofit fontScale="92500" lnSpcReduction="10000"/>
          </a:bodyPr>
          <a:lstStyle/>
          <a:p>
            <a:pPr marL="534988" indent="0" algn="just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．反应物用量的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影响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（恒温恒容）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4988" indent="0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若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反应物不止一种，如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endParaRPr lang="en-US" altLang="zh-CN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4988" indent="0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若只增加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的量，平衡向正反应方向移动，则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的转化率减小，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的转化率增大。若只减少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的量，平衡向逆反应方向移动，则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的转化率减小。</a:t>
            </a:r>
            <a:endParaRPr lang="zh-CN" alt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4988" indent="0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若反应物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的物质的量同倍数的增加，平衡向正反应方向移动，此种情况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相当于加压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，反应物的转化率与气态物质化学计量数有关。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4736850"/>
            <a:ext cx="43402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5436096" y="1786239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000628" y="509002"/>
            <a:ext cx="3714776" cy="83099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加反应物平衡肯定正移，</a:t>
            </a:r>
            <a:endParaRPr lang="en-US" altLang="zh-CN" sz="2400" b="1" dirty="0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  <a:cs typeface="Times New Roman" pitchFamily="18" charset="0"/>
            </a:endParaRPr>
          </a:p>
          <a:p>
            <a:pPr algn="just"/>
            <a:r>
              <a:rPr lang="zh-CN" altLang="en-US" sz="2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但转化率的变化则不一定</a:t>
            </a:r>
          </a:p>
        </p:txBody>
      </p:sp>
    </p:spTree>
    <p:extLst>
      <p:ext uri="{BB962C8B-B14F-4D97-AF65-F5344CB8AC3E}">
        <p14:creationId xmlns:p14="http://schemas.microsoft.com/office/powerpoint/2010/main" val="39565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879486"/>
            <a:ext cx="8572560" cy="4264026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．反应物用量的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影响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（恒温恒容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2.2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若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反应物只有一种，如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ea typeface="方正书宋_GBK" pitchFamily="65" charset="-122"/>
                <a:cs typeface="Times New Roman" pitchFamily="18" charset="0"/>
              </a:rPr>
              <a:t>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，增加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的量，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的浓度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增大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（且相当于等比例加入反应物），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平衡正向移动，此种情况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相当于加压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的转化率与气态物质的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化学计量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数有关：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1819" y="3861048"/>
            <a:ext cx="3814763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4959201" y="1772816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76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879486"/>
            <a:ext cx="8572560" cy="470975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．反应物用量的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影响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（恒温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恒压）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2.3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ea typeface="方正书宋_GBK" pitchFamily="65" charset="-122"/>
                <a:cs typeface="Times New Roman" pitchFamily="18" charset="0"/>
              </a:rPr>
              <a:t>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，增加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的量；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方正书宋_GBK" pitchFamily="65" charset="-122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等比例增加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的量；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转化率均不变。（“等效平衡”）</a:t>
            </a:r>
            <a:endParaRPr lang="en-US" altLang="zh-CN" sz="24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“等效平衡”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相同条件下，仅有起始时加入物质的物质的量不同，达到平衡时，同种物质的百分含量（质量分数，体积分数，物质的量分数）相同，称之为等效平衡。</a:t>
            </a:r>
            <a:endParaRPr lang="zh-CN" altLang="en-US" sz="2000" b="1" dirty="0" smtClean="0">
              <a:solidFill>
                <a:schemeClr val="tx2"/>
              </a:solidFill>
              <a:latin typeface="Times New Roman" pitchFamily="18" charset="0"/>
              <a:ea typeface="方正书宋_GBK" pitchFamily="65" charset="-122"/>
              <a:cs typeface="Times New Roman" pitchFamily="18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1835696" y="1772816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915816" y="2348880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63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68B55D-BD33-4604-9C5A-74B352267327}" type="slidenum">
              <a:rPr lang="en-US" altLang="zh-CN" b="0"/>
              <a:pPr/>
              <a:t>6</a:t>
            </a:fld>
            <a:endParaRPr lang="en-US" altLang="zh-CN" b="0"/>
          </a:p>
        </p:txBody>
      </p:sp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611188" y="16287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</a:rPr>
              <a:t>AD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0" y="3357563"/>
            <a:ext cx="9144000" cy="15525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0000CC"/>
                </a:solidFill>
              </a:rPr>
              <a:t>解析：由于体积减小一半，则体系压强为原来的两倍，若平衡不移动，则</a:t>
            </a:r>
            <a:r>
              <a:rPr lang="en-US" altLang="zh-CN" sz="2400" b="0" dirty="0">
                <a:solidFill>
                  <a:srgbClr val="0000CC"/>
                </a:solidFill>
              </a:rPr>
              <a:t>A</a:t>
            </a:r>
            <a:r>
              <a:rPr lang="zh-CN" altLang="en-US" sz="2400" b="0" dirty="0">
                <a:solidFill>
                  <a:srgbClr val="0000CC"/>
                </a:solidFill>
              </a:rPr>
              <a:t>、</a:t>
            </a:r>
            <a:r>
              <a:rPr lang="en-US" altLang="zh-CN" sz="2400" b="0" dirty="0">
                <a:solidFill>
                  <a:srgbClr val="0000CC"/>
                </a:solidFill>
              </a:rPr>
              <a:t>B</a:t>
            </a:r>
            <a:r>
              <a:rPr lang="zh-CN" altLang="en-US" sz="2400" b="0" dirty="0">
                <a:solidFill>
                  <a:srgbClr val="0000CC"/>
                </a:solidFill>
              </a:rPr>
              <a:t>、</a:t>
            </a:r>
            <a:r>
              <a:rPr lang="en-US" altLang="zh-CN" sz="2400" b="0" dirty="0">
                <a:solidFill>
                  <a:srgbClr val="0000CC"/>
                </a:solidFill>
              </a:rPr>
              <a:t>C</a:t>
            </a:r>
            <a:r>
              <a:rPr lang="zh-CN" altLang="en-US" sz="2400" b="0" dirty="0">
                <a:solidFill>
                  <a:srgbClr val="0000CC"/>
                </a:solidFill>
              </a:rPr>
              <a:t>、的的浓度应为原来的两倍，今</a:t>
            </a:r>
            <a:r>
              <a:rPr lang="en-US" altLang="zh-CN" sz="2400" b="0" dirty="0">
                <a:solidFill>
                  <a:srgbClr val="0000CC"/>
                </a:solidFill>
              </a:rPr>
              <a:t>B</a:t>
            </a:r>
            <a:r>
              <a:rPr lang="zh-CN" altLang="en-US" sz="2400" b="0" dirty="0">
                <a:solidFill>
                  <a:srgbClr val="0000CC"/>
                </a:solidFill>
              </a:rPr>
              <a:t>和</a:t>
            </a:r>
            <a:r>
              <a:rPr lang="en-US" altLang="zh-CN" sz="2400" b="0" dirty="0">
                <a:solidFill>
                  <a:srgbClr val="0000CC"/>
                </a:solidFill>
              </a:rPr>
              <a:t>C</a:t>
            </a:r>
            <a:r>
              <a:rPr lang="zh-CN" altLang="en-US" sz="2400" b="0" dirty="0">
                <a:solidFill>
                  <a:srgbClr val="0000CC"/>
                </a:solidFill>
              </a:rPr>
              <a:t>的浓度均是原来的</a:t>
            </a:r>
            <a:r>
              <a:rPr lang="en-US" altLang="zh-CN" sz="2400" b="0" dirty="0">
                <a:solidFill>
                  <a:srgbClr val="0000CC"/>
                </a:solidFill>
              </a:rPr>
              <a:t>2.2</a:t>
            </a:r>
            <a:r>
              <a:rPr lang="zh-CN" altLang="en-US" sz="2400" b="0" dirty="0">
                <a:solidFill>
                  <a:srgbClr val="0000CC"/>
                </a:solidFill>
              </a:rPr>
              <a:t>倍，故平衡应正向移动。而加压平衡向气体体积减小方向移动，所以</a:t>
            </a:r>
            <a:r>
              <a:rPr lang="zh-CN" altLang="en-US" sz="2400" b="0" i="1" dirty="0">
                <a:solidFill>
                  <a:srgbClr val="0000CC"/>
                </a:solidFill>
              </a:rPr>
              <a:t>ｍ</a:t>
            </a:r>
            <a:r>
              <a:rPr lang="en-US" altLang="zh-CN" sz="2400" b="0" dirty="0">
                <a:solidFill>
                  <a:srgbClr val="0000CC"/>
                </a:solidFill>
              </a:rPr>
              <a:t>&gt;2</a:t>
            </a:r>
            <a:r>
              <a:rPr lang="zh-CN" altLang="en-US" sz="2400" b="0" i="1" dirty="0">
                <a:solidFill>
                  <a:srgbClr val="0000CC"/>
                </a:solidFill>
              </a:rPr>
              <a:t>ｎ</a:t>
            </a:r>
            <a:r>
              <a:rPr lang="zh-CN" altLang="en-US" sz="2400" b="0" dirty="0">
                <a:solidFill>
                  <a:srgbClr val="0000CC"/>
                </a:solidFill>
              </a:rPr>
              <a:t>故答案为</a:t>
            </a:r>
            <a:r>
              <a:rPr lang="en-US" altLang="zh-CN" sz="2400" b="0" dirty="0">
                <a:solidFill>
                  <a:srgbClr val="0000CC"/>
                </a:solidFill>
              </a:rPr>
              <a:t>A</a:t>
            </a:r>
            <a:r>
              <a:rPr lang="zh-CN" altLang="en-US" sz="2400" b="0" dirty="0">
                <a:solidFill>
                  <a:srgbClr val="0000CC"/>
                </a:solidFill>
              </a:rPr>
              <a:t>、</a:t>
            </a:r>
            <a:r>
              <a:rPr lang="en-US" altLang="zh-CN" sz="2400" b="0" dirty="0">
                <a:solidFill>
                  <a:srgbClr val="0000CC"/>
                </a:solidFill>
              </a:rPr>
              <a:t>D</a:t>
            </a:r>
            <a:r>
              <a:rPr lang="zh-CN" altLang="en-US" sz="2400" b="0" dirty="0">
                <a:solidFill>
                  <a:srgbClr val="0000CC"/>
                </a:solidFill>
              </a:rPr>
              <a:t>。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250825" y="549275"/>
            <a:ext cx="8353425" cy="2282825"/>
            <a:chOff x="158" y="346"/>
            <a:chExt cx="5262" cy="1438"/>
          </a:xfrm>
        </p:grpSpPr>
        <p:sp>
          <p:nvSpPr>
            <p:cNvPr id="69638" name="Text Box 5"/>
            <p:cNvSpPr txBox="1">
              <a:spLocks noChangeArrowheads="1"/>
            </p:cNvSpPr>
            <p:nvPr/>
          </p:nvSpPr>
          <p:spPr bwMode="auto">
            <a:xfrm>
              <a:off x="158" y="346"/>
              <a:ext cx="5262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 dirty="0">
                  <a:solidFill>
                    <a:schemeClr val="tx2"/>
                  </a:solidFill>
                </a:rPr>
                <a:t>例</a:t>
              </a:r>
              <a:r>
                <a:rPr lang="en-US" altLang="zh-CN" sz="2400" b="0" dirty="0">
                  <a:solidFill>
                    <a:schemeClr val="tx2"/>
                  </a:solidFill>
                </a:rPr>
                <a:t>1</a:t>
              </a:r>
              <a:r>
                <a:rPr lang="zh-CN" altLang="en-US" sz="2400" b="0" dirty="0"/>
                <a:t>：在一密闭容器中，反应</a:t>
              </a:r>
              <a:r>
                <a:rPr lang="zh-CN" altLang="en-US" sz="2400" b="0" i="1" dirty="0"/>
                <a:t>ｍ</a:t>
              </a:r>
              <a:r>
                <a:rPr lang="en-US" altLang="zh-CN" sz="2400" b="0" dirty="0"/>
                <a:t>A(</a:t>
              </a:r>
              <a:r>
                <a:rPr lang="zh-CN" altLang="en-US" sz="2400" b="0" dirty="0"/>
                <a:t>ｇ</a:t>
              </a:r>
              <a:r>
                <a:rPr lang="en-US" altLang="zh-CN" sz="2400" b="0" dirty="0"/>
                <a:t>)</a:t>
              </a:r>
              <a:r>
                <a:rPr lang="en-US" altLang="zh-CN" sz="2400" dirty="0"/>
                <a:t>     </a:t>
              </a:r>
              <a:r>
                <a:rPr lang="zh-CN" altLang="en-US" sz="2400" b="0" i="1" dirty="0"/>
                <a:t>ｎ</a:t>
              </a:r>
              <a:r>
                <a:rPr lang="en-US" altLang="zh-CN" sz="2400" b="0" dirty="0"/>
                <a:t>B(</a:t>
              </a:r>
              <a:r>
                <a:rPr lang="zh-CN" altLang="en-US" sz="2400" b="0" dirty="0"/>
                <a:t>ｇ</a:t>
              </a:r>
              <a:r>
                <a:rPr lang="en-US" altLang="zh-CN" sz="2400" b="0" dirty="0"/>
                <a:t>)</a:t>
              </a:r>
              <a:r>
                <a:rPr lang="zh-CN" altLang="en-US" sz="2400" b="0" dirty="0"/>
                <a:t>＋</a:t>
              </a:r>
              <a:r>
                <a:rPr lang="zh-CN" altLang="en-US" sz="2400" b="0" i="1" dirty="0"/>
                <a:t>ｎ</a:t>
              </a:r>
              <a:r>
                <a:rPr lang="en-US" altLang="zh-CN" sz="2400" b="0" dirty="0"/>
                <a:t>C(</a:t>
              </a:r>
              <a:r>
                <a:rPr lang="zh-CN" altLang="en-US" sz="2400" b="0" dirty="0"/>
                <a:t>ｇ</a:t>
              </a:r>
              <a:r>
                <a:rPr lang="en-US" altLang="zh-CN" sz="2400" b="0" dirty="0"/>
                <a:t>)</a:t>
              </a:r>
              <a:r>
                <a:rPr lang="zh-CN" altLang="en-US" sz="2400" b="0" dirty="0"/>
                <a:t>达平衡后，保持温度不变，将容器容积压缩到原来的一半，当达到新的平衡时，</a:t>
              </a:r>
              <a:r>
                <a:rPr lang="en-US" altLang="zh-CN" sz="2400" b="0" dirty="0"/>
                <a:t>B</a:t>
              </a:r>
              <a:r>
                <a:rPr lang="zh-CN" altLang="en-US" sz="2400" b="0" dirty="0"/>
                <a:t>和</a:t>
              </a:r>
              <a:r>
                <a:rPr lang="en-US" altLang="zh-CN" sz="2400" b="0" dirty="0"/>
                <a:t>C</a:t>
              </a:r>
              <a:r>
                <a:rPr lang="zh-CN" altLang="en-US" sz="2400" b="0" dirty="0"/>
                <a:t>的浓度均是原来的</a:t>
              </a:r>
              <a:r>
                <a:rPr lang="en-US" altLang="zh-CN" sz="2400" b="0" dirty="0"/>
                <a:t>2.2</a:t>
              </a:r>
              <a:r>
                <a:rPr lang="zh-CN" altLang="en-US" sz="2400" b="0" dirty="0"/>
                <a:t>倍，则错误的为： （       ）</a:t>
              </a:r>
            </a:p>
            <a:p>
              <a:pPr eaLnBrk="1" hangingPunct="1"/>
              <a:r>
                <a:rPr lang="en-US" altLang="zh-CN" sz="2400" b="0" dirty="0"/>
                <a:t>A.</a:t>
              </a:r>
              <a:r>
                <a:rPr lang="zh-CN" altLang="en-US" sz="2400" b="0" dirty="0"/>
                <a:t>平衡向逆反应方向移动了               </a:t>
              </a:r>
              <a:r>
                <a:rPr lang="en-US" altLang="zh-CN" sz="2400" b="0" dirty="0"/>
                <a:t>B.</a:t>
              </a:r>
              <a:r>
                <a:rPr lang="zh-CN" altLang="en-US" sz="2400" b="0" dirty="0"/>
                <a:t>物质</a:t>
              </a:r>
              <a:r>
                <a:rPr lang="en-US" altLang="zh-CN" sz="2400" b="0" dirty="0"/>
                <a:t>A</a:t>
              </a:r>
              <a:r>
                <a:rPr lang="zh-CN" altLang="en-US" sz="2400" b="0" dirty="0"/>
                <a:t>的转化率增加了</a:t>
              </a:r>
            </a:p>
            <a:p>
              <a:pPr eaLnBrk="1" hangingPunct="1"/>
              <a:r>
                <a:rPr lang="en-US" altLang="zh-CN" sz="2400" b="0" dirty="0"/>
                <a:t>C.</a:t>
              </a:r>
              <a:r>
                <a:rPr lang="zh-CN" altLang="en-US" sz="2400" b="0" dirty="0"/>
                <a:t>物质</a:t>
              </a:r>
              <a:r>
                <a:rPr lang="en-US" altLang="zh-CN" sz="2400" b="0" dirty="0"/>
                <a:t>C</a:t>
              </a:r>
              <a:r>
                <a:rPr lang="zh-CN" altLang="en-US" sz="2400" b="0" dirty="0"/>
                <a:t>的质量分数增加了                </a:t>
              </a:r>
              <a:r>
                <a:rPr lang="en-US" altLang="zh-CN" sz="2400" b="0" dirty="0"/>
                <a:t>D. </a:t>
              </a:r>
              <a:r>
                <a:rPr lang="zh-CN" altLang="en-US" sz="2400" b="0" i="1" dirty="0"/>
                <a:t>ｍ</a:t>
              </a:r>
              <a:r>
                <a:rPr lang="zh-CN" altLang="en-US" sz="2400" b="0" dirty="0"/>
                <a:t>＜</a:t>
              </a:r>
              <a:r>
                <a:rPr lang="en-US" altLang="zh-CN" sz="2400" b="0" dirty="0"/>
                <a:t>2</a:t>
              </a:r>
              <a:r>
                <a:rPr lang="zh-CN" altLang="en-US" sz="2400" b="0" i="1" dirty="0"/>
                <a:t>ｎ</a:t>
              </a:r>
            </a:p>
          </p:txBody>
        </p:sp>
        <p:sp>
          <p:nvSpPr>
            <p:cNvPr id="69639" name="Line 6"/>
            <p:cNvSpPr>
              <a:spLocks noChangeShapeType="1"/>
            </p:cNvSpPr>
            <p:nvPr/>
          </p:nvSpPr>
          <p:spPr bwMode="auto">
            <a:xfrm>
              <a:off x="3288" y="48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0" name="Line 7"/>
            <p:cNvSpPr>
              <a:spLocks noChangeShapeType="1"/>
            </p:cNvSpPr>
            <p:nvPr/>
          </p:nvSpPr>
          <p:spPr bwMode="auto">
            <a:xfrm flipH="1">
              <a:off x="3288" y="52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/>
      <p:bldP spid="2539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18F9FC-6B2F-45E2-BCFD-ED9708B0A220}" type="slidenum">
              <a:rPr lang="en-US" altLang="zh-CN" b="0"/>
              <a:pPr/>
              <a:t>7</a:t>
            </a:fld>
            <a:endParaRPr lang="en-US" altLang="zh-CN" b="0"/>
          </a:p>
        </p:txBody>
      </p:sp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468313" y="1052513"/>
            <a:ext cx="84248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/>
              <a:t>例</a:t>
            </a:r>
            <a:r>
              <a:rPr lang="en-US" altLang="zh-CN" sz="2400" b="0" dirty="0"/>
              <a:t>2</a:t>
            </a:r>
            <a:r>
              <a:rPr lang="zh-CN" altLang="en-US" sz="2400" b="0" dirty="0" smtClean="0"/>
              <a:t>：</a:t>
            </a:r>
            <a:r>
              <a:rPr lang="zh-CN" altLang="en-GB" sz="2400" b="0" dirty="0" smtClean="0"/>
              <a:t>可逆反应</a:t>
            </a:r>
            <a:r>
              <a:rPr lang="zh-CN" altLang="en-GB" sz="2400" b="0" dirty="0"/>
              <a:t>：</a:t>
            </a:r>
            <a:r>
              <a:rPr lang="en-GB" altLang="zh-CN" sz="2400" b="0" dirty="0"/>
              <a:t>3A(g)</a:t>
            </a:r>
            <a:r>
              <a:rPr lang="en-US" altLang="zh-CN" sz="2400" b="0" dirty="0">
                <a:sym typeface="Wingdings 3" panose="05040102010807070707" pitchFamily="18" charset="2"/>
              </a:rPr>
              <a:t></a:t>
            </a:r>
            <a:r>
              <a:rPr lang="en-GB" altLang="zh-CN" sz="2400" b="0" dirty="0"/>
              <a:t>3B(?)+C</a:t>
            </a:r>
            <a:r>
              <a:rPr lang="en-GB" altLang="zh-CN" sz="2400" b="0" dirty="0" smtClean="0"/>
              <a:t>(?)  </a:t>
            </a:r>
            <a:r>
              <a:rPr lang="en-US" altLang="zh-CN" sz="2400" b="0" dirty="0" smtClean="0"/>
              <a:t>+</a:t>
            </a:r>
            <a:r>
              <a:rPr lang="en-GB" altLang="zh-CN" sz="2400" b="0" dirty="0" smtClean="0"/>
              <a:t>Q</a:t>
            </a:r>
            <a:r>
              <a:rPr lang="zh-CN" altLang="en-GB" sz="2400" b="0" dirty="0"/>
              <a:t>，随着温度升高，气体平均相对分子质量有变小趋势，则下列判断正确的是     （        ）</a:t>
            </a:r>
          </a:p>
          <a:p>
            <a:pPr eaLnBrk="1" hangingPunct="1"/>
            <a:r>
              <a:rPr lang="en-GB" altLang="zh-CN" sz="2400" b="0" dirty="0"/>
              <a:t>A</a:t>
            </a:r>
            <a:r>
              <a:rPr lang="zh-CN" altLang="en-GB" sz="2400" b="0" dirty="0"/>
              <a:t>、 </a:t>
            </a:r>
            <a:r>
              <a:rPr lang="en-GB" altLang="zh-CN" sz="2400" b="0" dirty="0"/>
              <a:t>B</a:t>
            </a:r>
            <a:r>
              <a:rPr lang="zh-CN" altLang="en-GB" sz="2400" b="0" dirty="0"/>
              <a:t>和</a:t>
            </a:r>
            <a:r>
              <a:rPr lang="en-GB" altLang="zh-CN" sz="2400" b="0" dirty="0"/>
              <a:t>C</a:t>
            </a:r>
            <a:r>
              <a:rPr lang="zh-CN" altLang="en-GB" sz="2400" b="0" dirty="0"/>
              <a:t>可能都是固体                   </a:t>
            </a:r>
            <a:r>
              <a:rPr lang="en-GB" altLang="zh-CN" sz="2400" b="0" dirty="0"/>
              <a:t>B </a:t>
            </a:r>
            <a:r>
              <a:rPr lang="zh-CN" altLang="en-GB" sz="2400" b="0" dirty="0"/>
              <a:t>、</a:t>
            </a:r>
            <a:r>
              <a:rPr lang="en-GB" altLang="zh-CN" sz="2400" b="0" dirty="0"/>
              <a:t>B</a:t>
            </a:r>
            <a:r>
              <a:rPr lang="zh-CN" altLang="en-GB" sz="2400" b="0" dirty="0"/>
              <a:t>和</a:t>
            </a:r>
            <a:r>
              <a:rPr lang="en-GB" altLang="zh-CN" sz="2400" b="0" dirty="0"/>
              <a:t>C</a:t>
            </a:r>
            <a:r>
              <a:rPr lang="zh-CN" altLang="en-GB" sz="2400" b="0" dirty="0"/>
              <a:t>一定都是气体</a:t>
            </a:r>
          </a:p>
          <a:p>
            <a:pPr eaLnBrk="1" hangingPunct="1"/>
            <a:r>
              <a:rPr lang="en-GB" altLang="zh-CN" sz="2400" b="0" dirty="0"/>
              <a:t>C</a:t>
            </a:r>
            <a:r>
              <a:rPr lang="zh-CN" altLang="en-GB" sz="2400" b="0" dirty="0"/>
              <a:t>、若</a:t>
            </a:r>
            <a:r>
              <a:rPr lang="en-GB" altLang="zh-CN" sz="2400" b="0" dirty="0"/>
              <a:t>C </a:t>
            </a:r>
            <a:r>
              <a:rPr lang="zh-CN" altLang="en-GB" sz="2400" b="0" dirty="0"/>
              <a:t>为固体，则</a:t>
            </a:r>
            <a:r>
              <a:rPr lang="en-GB" altLang="zh-CN" sz="2400" b="0" dirty="0"/>
              <a:t>B</a:t>
            </a:r>
            <a:r>
              <a:rPr lang="zh-CN" altLang="en-GB" sz="2400" b="0" dirty="0"/>
              <a:t>一定是气体    </a:t>
            </a:r>
            <a:r>
              <a:rPr lang="en-GB" altLang="zh-CN" sz="2400" b="0" dirty="0"/>
              <a:t>D</a:t>
            </a:r>
            <a:r>
              <a:rPr lang="zh-CN" altLang="en-GB" sz="2400" b="0" dirty="0"/>
              <a:t>、</a:t>
            </a:r>
            <a:r>
              <a:rPr lang="en-GB" altLang="zh-CN" sz="2400" b="0" dirty="0"/>
              <a:t>B</a:t>
            </a:r>
            <a:r>
              <a:rPr lang="zh-CN" altLang="en-GB" sz="2400" b="0" dirty="0"/>
              <a:t>和</a:t>
            </a:r>
            <a:r>
              <a:rPr lang="en-GB" altLang="zh-CN" sz="2400" b="0" dirty="0"/>
              <a:t>C</a:t>
            </a:r>
            <a:r>
              <a:rPr lang="zh-CN" altLang="en-GB" sz="2400" b="0" dirty="0"/>
              <a:t>可能都是气体</a:t>
            </a:r>
            <a:endParaRPr lang="zh-CN" altLang="en-US" sz="2400" b="0" dirty="0"/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899592" y="1793409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</a:rPr>
              <a:t>CD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0" y="3500438"/>
            <a:ext cx="9144000" cy="267765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GB" sz="2400" b="0" dirty="0">
                <a:solidFill>
                  <a:srgbClr val="0000CC"/>
                </a:solidFill>
              </a:rPr>
              <a:t>解析：此题虽然没有直接问</a:t>
            </a:r>
            <a:r>
              <a:rPr lang="en-GB" altLang="zh-CN" sz="2400" b="0" dirty="0">
                <a:solidFill>
                  <a:srgbClr val="0000CC"/>
                </a:solidFill>
              </a:rPr>
              <a:t>A</a:t>
            </a:r>
            <a:r>
              <a:rPr lang="zh-CN" altLang="en-GB" sz="2400" b="0" dirty="0">
                <a:solidFill>
                  <a:srgbClr val="0000CC"/>
                </a:solidFill>
              </a:rPr>
              <a:t>的转化率。当温度升高，气体的相对分子质量变小，而正反应是吸热反应，所以平衡正向移动，由于没有改变</a:t>
            </a:r>
            <a:r>
              <a:rPr lang="en-GB" altLang="zh-CN" sz="2400" b="0" dirty="0">
                <a:solidFill>
                  <a:srgbClr val="0000CC"/>
                </a:solidFill>
              </a:rPr>
              <a:t>A</a:t>
            </a:r>
            <a:r>
              <a:rPr lang="zh-CN" altLang="en-GB" sz="2400" b="0" dirty="0">
                <a:solidFill>
                  <a:srgbClr val="0000CC"/>
                </a:solidFill>
              </a:rPr>
              <a:t>的初始量，则</a:t>
            </a:r>
            <a:r>
              <a:rPr lang="en-GB" altLang="zh-CN" sz="2400" b="0" dirty="0">
                <a:solidFill>
                  <a:srgbClr val="0000CC"/>
                </a:solidFill>
              </a:rPr>
              <a:t>A</a:t>
            </a:r>
            <a:r>
              <a:rPr lang="zh-CN" altLang="en-GB" sz="2400" b="0" dirty="0">
                <a:solidFill>
                  <a:srgbClr val="0000CC"/>
                </a:solidFill>
              </a:rPr>
              <a:t>的转化率必然提高。气体平均相对分子质量</a:t>
            </a:r>
            <a:r>
              <a:rPr lang="en-GB" altLang="zh-CN" sz="2400" b="0" dirty="0">
                <a:solidFill>
                  <a:srgbClr val="0000CC"/>
                </a:solidFill>
              </a:rPr>
              <a:t>=m/n</a:t>
            </a:r>
            <a:r>
              <a:rPr lang="zh-CN" altLang="en-GB" sz="2400" b="0" dirty="0">
                <a:solidFill>
                  <a:srgbClr val="0000CC"/>
                </a:solidFill>
              </a:rPr>
              <a:t>，</a:t>
            </a:r>
            <a:r>
              <a:rPr lang="zh-CN" altLang="en-GB" sz="2400" b="0" dirty="0">
                <a:solidFill>
                  <a:srgbClr val="FF0000"/>
                </a:solidFill>
              </a:rPr>
              <a:t>若</a:t>
            </a:r>
            <a:r>
              <a:rPr lang="en-GB" altLang="zh-CN" sz="2400" b="0" dirty="0">
                <a:solidFill>
                  <a:srgbClr val="FF0000"/>
                </a:solidFill>
              </a:rPr>
              <a:t>B</a:t>
            </a:r>
            <a:r>
              <a:rPr lang="zh-CN" altLang="en-GB" sz="2400" b="0" dirty="0">
                <a:solidFill>
                  <a:srgbClr val="FF0000"/>
                </a:solidFill>
              </a:rPr>
              <a:t>和</a:t>
            </a:r>
            <a:r>
              <a:rPr lang="en-GB" altLang="zh-CN" sz="2400" b="0" dirty="0">
                <a:solidFill>
                  <a:srgbClr val="FF0000"/>
                </a:solidFill>
              </a:rPr>
              <a:t>C</a:t>
            </a:r>
            <a:r>
              <a:rPr lang="zh-CN" altLang="en-GB" sz="2400" b="0" dirty="0">
                <a:solidFill>
                  <a:srgbClr val="FF0000"/>
                </a:solidFill>
              </a:rPr>
              <a:t>都是固体，则气体只有</a:t>
            </a:r>
            <a:r>
              <a:rPr lang="en-GB" altLang="zh-CN" sz="2400" b="0" dirty="0">
                <a:solidFill>
                  <a:srgbClr val="FF0000"/>
                </a:solidFill>
              </a:rPr>
              <a:t>A</a:t>
            </a:r>
            <a:r>
              <a:rPr lang="zh-CN" altLang="en-GB" sz="2400" b="0" dirty="0">
                <a:solidFill>
                  <a:srgbClr val="FF0000"/>
                </a:solidFill>
              </a:rPr>
              <a:t>，其相对分子质量不变；</a:t>
            </a:r>
            <a:r>
              <a:rPr lang="zh-CN" altLang="en-GB" sz="2400" b="0" dirty="0">
                <a:solidFill>
                  <a:srgbClr val="0000CC"/>
                </a:solidFill>
              </a:rPr>
              <a:t>若</a:t>
            </a:r>
            <a:r>
              <a:rPr lang="en-GB" altLang="zh-CN" sz="2400" b="0" dirty="0">
                <a:solidFill>
                  <a:srgbClr val="0000CC"/>
                </a:solidFill>
              </a:rPr>
              <a:t>B</a:t>
            </a:r>
            <a:r>
              <a:rPr lang="zh-CN" altLang="en-GB" sz="2400" b="0" dirty="0">
                <a:solidFill>
                  <a:srgbClr val="0000CC"/>
                </a:solidFill>
              </a:rPr>
              <a:t>和</a:t>
            </a:r>
            <a:r>
              <a:rPr lang="en-GB" altLang="zh-CN" sz="2400" b="0" dirty="0">
                <a:solidFill>
                  <a:srgbClr val="0000CC"/>
                </a:solidFill>
              </a:rPr>
              <a:t>C</a:t>
            </a:r>
            <a:r>
              <a:rPr lang="zh-CN" altLang="en-GB" sz="2400" b="0" dirty="0">
                <a:solidFill>
                  <a:srgbClr val="0000CC"/>
                </a:solidFill>
              </a:rPr>
              <a:t>都是气体，则</a:t>
            </a:r>
            <a:r>
              <a:rPr lang="en-GB" altLang="zh-CN" sz="2400" b="0" dirty="0">
                <a:solidFill>
                  <a:srgbClr val="0000CC"/>
                </a:solidFill>
              </a:rPr>
              <a:t>m</a:t>
            </a:r>
            <a:r>
              <a:rPr lang="zh-CN" altLang="en-GB" sz="2400" b="0" dirty="0">
                <a:solidFill>
                  <a:srgbClr val="0000CC"/>
                </a:solidFill>
              </a:rPr>
              <a:t>不变，而</a:t>
            </a:r>
            <a:r>
              <a:rPr lang="en-GB" altLang="zh-CN" sz="2400" b="0" dirty="0">
                <a:solidFill>
                  <a:srgbClr val="0000CC"/>
                </a:solidFill>
              </a:rPr>
              <a:t>n</a:t>
            </a:r>
            <a:r>
              <a:rPr lang="zh-CN" altLang="en-GB" sz="2400" b="0" dirty="0">
                <a:solidFill>
                  <a:srgbClr val="0000CC"/>
                </a:solidFill>
              </a:rPr>
              <a:t>变大，气体的相对分子质量变小；若</a:t>
            </a:r>
            <a:r>
              <a:rPr lang="en-GB" altLang="zh-CN" sz="2400" b="0" dirty="0">
                <a:solidFill>
                  <a:srgbClr val="0000CC"/>
                </a:solidFill>
              </a:rPr>
              <a:t>C </a:t>
            </a:r>
            <a:r>
              <a:rPr lang="zh-CN" altLang="en-GB" sz="2400" b="0" dirty="0">
                <a:solidFill>
                  <a:srgbClr val="0000CC"/>
                </a:solidFill>
              </a:rPr>
              <a:t>为固体，则</a:t>
            </a:r>
            <a:r>
              <a:rPr lang="en-GB" altLang="zh-CN" sz="2400" b="0" dirty="0">
                <a:solidFill>
                  <a:srgbClr val="0000CC"/>
                </a:solidFill>
              </a:rPr>
              <a:t>B</a:t>
            </a:r>
            <a:r>
              <a:rPr lang="zh-CN" altLang="en-GB" sz="2400" b="0" dirty="0">
                <a:solidFill>
                  <a:srgbClr val="0000CC"/>
                </a:solidFill>
              </a:rPr>
              <a:t>一定是气体，这时气体的</a:t>
            </a:r>
            <a:r>
              <a:rPr lang="en-GB" altLang="zh-CN" sz="2400" b="0" dirty="0">
                <a:solidFill>
                  <a:srgbClr val="0000CC"/>
                </a:solidFill>
              </a:rPr>
              <a:t>n</a:t>
            </a:r>
            <a:r>
              <a:rPr lang="zh-CN" altLang="en-GB" sz="2400" b="0" dirty="0">
                <a:solidFill>
                  <a:srgbClr val="0000CC"/>
                </a:solidFill>
              </a:rPr>
              <a:t>不变，而</a:t>
            </a:r>
            <a:r>
              <a:rPr lang="en-GB" altLang="zh-CN" sz="2400" b="0" dirty="0">
                <a:solidFill>
                  <a:srgbClr val="0000CC"/>
                </a:solidFill>
              </a:rPr>
              <a:t>m</a:t>
            </a:r>
            <a:r>
              <a:rPr lang="zh-CN" altLang="en-GB" sz="2400" b="0" dirty="0">
                <a:solidFill>
                  <a:srgbClr val="0000CC"/>
                </a:solidFill>
              </a:rPr>
              <a:t>变小，气体的相对分子质量变小，正确答案为</a:t>
            </a:r>
            <a:r>
              <a:rPr lang="en-GB" altLang="zh-CN" sz="2400" b="0" dirty="0">
                <a:solidFill>
                  <a:srgbClr val="0000CC"/>
                </a:solidFill>
              </a:rPr>
              <a:t>CD</a:t>
            </a:r>
            <a:r>
              <a:rPr lang="zh-CN" altLang="en-GB" sz="2400" b="0" dirty="0">
                <a:solidFill>
                  <a:srgbClr val="0000CC"/>
                </a:solidFill>
              </a:rPr>
              <a:t>。</a:t>
            </a:r>
            <a:endParaRPr lang="zh-CN" altLang="en-US" sz="2400" b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/>
      <p:bldP spid="257027" grpId="0"/>
      <p:bldP spid="2570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5766" y="320675"/>
            <a:ext cx="8458200" cy="4892675"/>
          </a:xfrm>
        </p:spPr>
        <p:txBody>
          <a:bodyPr/>
          <a:lstStyle/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PCl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PCl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    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①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2HI(g)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    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②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2NO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    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③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在一定条件下，达到化学平衡时，反应物的转化率均是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。若保持各反应的温度和容器的体积都不改变，分别再加入一定量的各自的反应物，则转化率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．均不变  		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增大，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不变，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减小</a:t>
            </a: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．均增大 		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减小，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不变，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增大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3517900" y="606425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1873250" y="1214438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051050" y="1866900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572250" y="3429000"/>
            <a:ext cx="4079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29" y="155575"/>
            <a:ext cx="8596313" cy="34163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在一容积固定不变的容器内进行，反应达到平衡后。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以下填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增大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减小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不变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，增大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的浓度，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	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，增大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的浓度，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(2)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若将反应改为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，容器体积固定不变，且起始时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的物质的量之比为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∶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214563" y="447675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4714875" y="2627313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429000"/>
            <a:ext cx="900112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①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平衡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的转化率之比是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400" b="1" kern="0" dirty="0">
              <a:solidFill>
                <a:srgbClr val="000000"/>
              </a:solidFill>
              <a:latin typeface="+mn-lt"/>
              <a:ea typeface="+mn-ea"/>
              <a:cs typeface="Times New Roman" pitchFamily="18" charset="0"/>
            </a:endParaRP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②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若增大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的浓度，则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400" b="1" kern="0" dirty="0">
              <a:solidFill>
                <a:srgbClr val="000000"/>
              </a:solidFill>
              <a:latin typeface="+mn-lt"/>
              <a:ea typeface="+mn-ea"/>
              <a:cs typeface="Times New Roman" pitchFamily="18" charset="0"/>
            </a:endParaRP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③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若同时同等倍数地增大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的浓度，则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填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  <a:r>
              <a:rPr lang="en-US" altLang="zh-CN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lang="en-US" altLang="zh-CN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＝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时，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的转化率同时增大。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4313" y="5999185"/>
            <a:ext cx="82867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algn="just">
              <a:lnSpc>
                <a:spcPts val="43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不变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增大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减小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③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33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940</TotalTime>
  <Words>1020</Words>
  <Application>Microsoft Office PowerPoint</Application>
  <PresentationFormat>全屏显示(4:3)</PresentationFormat>
  <Paragraphs>61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ZBFH</vt:lpstr>
      <vt:lpstr>方正书宋_GBK</vt:lpstr>
      <vt:lpstr>方正姚体</vt:lpstr>
      <vt:lpstr>仿宋_GB2312</vt:lpstr>
      <vt:lpstr>黑体</vt:lpstr>
      <vt:lpstr>华文楷体</vt:lpstr>
      <vt:lpstr>楷体_GB2312</vt:lpstr>
      <vt:lpstr>宋体</vt:lpstr>
      <vt:lpstr>Arial</vt:lpstr>
      <vt:lpstr>Calibri</vt:lpstr>
      <vt:lpstr>Georgia</vt:lpstr>
      <vt:lpstr>Times New Roman</vt:lpstr>
      <vt:lpstr>Trebuchet MS</vt:lpstr>
      <vt:lpstr>Wingdings 2</vt:lpstr>
      <vt:lpstr>Wingdings 3</vt:lpstr>
      <vt:lpstr>都市</vt:lpstr>
      <vt:lpstr>化学平衡与转化率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我的中国“芯” 无机非金属材料的主角——硅</dc:title>
  <dc:creator>fuck</dc:creator>
  <cp:lastModifiedBy>USER</cp:lastModifiedBy>
  <cp:revision>480</cp:revision>
  <dcterms:created xsi:type="dcterms:W3CDTF">2014-12-15T05:46:00Z</dcterms:created>
  <dcterms:modified xsi:type="dcterms:W3CDTF">2016-10-17T08:41:33Z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