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75" r:id="rId9"/>
    <p:sldId id="276" r:id="rId10"/>
    <p:sldId id="277" r:id="rId11"/>
    <p:sldId id="278" r:id="rId12"/>
    <p:sldId id="279" r:id="rId13"/>
    <p:sldId id="280" r:id="rId14"/>
    <p:sldId id="290" r:id="rId15"/>
    <p:sldId id="281" r:id="rId16"/>
    <p:sldId id="282" r:id="rId17"/>
    <p:sldId id="283" r:id="rId18"/>
    <p:sldId id="293" r:id="rId19"/>
    <p:sldId id="294" r:id="rId20"/>
    <p:sldId id="292" r:id="rId21"/>
    <p:sldId id="284" r:id="rId22"/>
    <p:sldId id="285" r:id="rId23"/>
    <p:sldId id="286" r:id="rId24"/>
    <p:sldId id="287" r:id="rId25"/>
    <p:sldId id="288" r:id="rId26"/>
    <p:sldId id="289" r:id="rId27"/>
    <p:sldId id="261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09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2D2D"/>
    <a:srgbClr val="BE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6178" autoAdjust="0"/>
  </p:normalViewPr>
  <p:slideViewPr>
    <p:cSldViewPr>
      <p:cViewPr varScale="1">
        <p:scale>
          <a:sx n="101" d="100"/>
          <a:sy n="101" d="100"/>
        </p:scale>
        <p:origin x="72" y="222"/>
      </p:cViewPr>
      <p:guideLst>
        <p:guide orient="horz" pos="2156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74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AAD61-4DC9-49C9-A184-17EAA0CB1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73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1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无机非金属材料的主角</a:t>
            </a:r>
            <a:r>
              <a:rPr lang="en-US" altLang="zh-CN" smtClean="0"/>
              <a:t>——</a:t>
            </a:r>
            <a:r>
              <a:rPr lang="zh-CN" altLang="en-US" smtClean="0"/>
              <a:t>硅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219\Desktop\&#26089;&#25805;-&#30005;&#24433;&#21407;&#22768;.mp3" TargetMode="External"/><Relationship Id="rId1" Type="http://schemas.microsoft.com/office/2007/relationships/media" Target="file:///C:\Users\219\Desktop\&#26089;&#25805;-&#30005;&#24433;&#21407;&#22768;.mp3" TargetMode="Externa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../&#23450;&#21521;&#29190;&#30772;.avi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31020" y="4725144"/>
            <a:ext cx="6192688" cy="17526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黄毓展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2016-10-2</a:t>
            </a:r>
            <a:endParaRPr lang="en-US" altLang="zh-CN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早操-电影原声.mp3"/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250" y="6143625"/>
            <a:ext cx="619125" cy="6191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380826" y="2060848"/>
            <a:ext cx="8458200" cy="1470025"/>
          </a:xfrm>
        </p:spPr>
        <p:txBody>
          <a:bodyPr/>
          <a:lstStyle/>
          <a:p>
            <a:r>
              <a:rPr lang="zh-CN" altLang="en-US" dirty="0" smtClean="0"/>
              <a:t>化学平衡及其标志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" numSld="999" showWhenStopped="0">
                <p:cTn id="7" repeatCount="indefinite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0EB5E2-BA4B-44F1-A5BA-CECC2DBB77F6}" type="slidenum">
              <a:rPr lang="en-US" altLang="zh-CN" b="0"/>
              <a:pPr/>
              <a:t>10</a:t>
            </a:fld>
            <a:endParaRPr lang="en-US" altLang="zh-CN" b="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84963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讨论：在一定条件下，达到溶解平衡后，蔗糖晶体的质量和溶液的浓度是否变化？溶解和结晶过程是否停止？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90500" y="2290713"/>
            <a:ext cx="86296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晶体质量和溶液的浓度不会发生改变，但溶解和结晶过程并未停止，</a:t>
            </a:r>
            <a:r>
              <a:rPr kumimoji="1" lang="zh-CN" altLang="en-US" sz="3600">
                <a:solidFill>
                  <a:schemeClr val="hlink"/>
                </a:solidFill>
                <a:latin typeface="Cataneo BT" pitchFamily="66" charset="0"/>
              </a:rPr>
              <a:t> </a:t>
            </a:r>
            <a:r>
              <a:rPr kumimoji="1" lang="en-US" altLang="zh-CN" sz="3600">
                <a:solidFill>
                  <a:schemeClr val="hlink"/>
                </a:solidFill>
                <a:latin typeface="Cataneo BT" pitchFamily="66" charset="0"/>
              </a:rPr>
              <a:t>v</a:t>
            </a:r>
            <a:r>
              <a:rPr kumimoji="1" lang="zh-CN" altLang="en-US" sz="3600" baseline="-25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溶解</a:t>
            </a:r>
            <a:r>
              <a:rPr kumimoji="1" lang="zh-CN" altLang="en-US" sz="36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3600">
                <a:solidFill>
                  <a:schemeClr val="hlink"/>
                </a:solidFill>
                <a:latin typeface="Cataneo BT" pitchFamily="66" charset="0"/>
              </a:rPr>
              <a:t>v</a:t>
            </a:r>
            <a:r>
              <a:rPr kumimoji="1" lang="zh-CN" altLang="en-US" sz="3600" baseline="-25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结晶</a:t>
            </a:r>
            <a:r>
              <a:rPr kumimoji="1" lang="zh-CN" altLang="en-US" sz="36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，蔗糖溶解多少则结晶多少。</a:t>
            </a:r>
            <a:endParaRPr kumimoji="1" lang="zh-CN" altLang="en-US" sz="3600" baseline="-2500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323850" y="4437112"/>
            <a:ext cx="8748712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此时溶液特点：</a:t>
            </a:r>
            <a:r>
              <a:rPr kumimoji="1" lang="zh-CN" altLang="en-US" sz="3600" dirty="0" smtClean="0">
                <a:latin typeface="Times New Roman" panose="02020603050405020304" pitchFamily="18" charset="0"/>
                <a:ea typeface="楷体_GB2312" pitchFamily="49" charset="-122"/>
              </a:rPr>
              <a:t>浓度不变、溶解和结晶过程仍在进行、溶解的量等于结晶的量、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8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utoUpdateAnimBg="0"/>
      <p:bldP spid="18330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17DCBC-D85F-4AD8-8CD7-60529A2C8F64}" type="slidenum">
              <a:rPr lang="en-US" altLang="zh-CN" b="0"/>
              <a:pPr/>
              <a:t>11</a:t>
            </a:fld>
            <a:endParaRPr lang="en-US" altLang="zh-CN" b="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151793" y="504755"/>
            <a:ext cx="6840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类比推论：化学平衡</a:t>
            </a:r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的建立过程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7037" y="1398090"/>
            <a:ext cx="9144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在反应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CO+H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O            CO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+H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中，将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0.01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楷体_GB2312" pitchFamily="49" charset="-122"/>
              </a:rPr>
              <a:t>mol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CO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0.01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楷体_GB2312" pitchFamily="49" charset="-122"/>
              </a:rPr>
              <a:t>mol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 H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O (g)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通入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1L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密闭容器中，反应一段时间后，各物质浓度不变。</a:t>
            </a:r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139372"/>
              </p:ext>
            </p:extLst>
          </p:nvPr>
        </p:nvGraphicFramePr>
        <p:xfrm>
          <a:off x="2987824" y="1258713"/>
          <a:ext cx="100806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r:id="rId3" imgW="600159" imgH="276117" progId="Paint.Picture">
                  <p:embed/>
                </p:oleObj>
              </mc:Choice>
              <mc:Fallback>
                <p:oleObj r:id="rId3" imgW="600159" imgH="2761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258713"/>
                        <a:ext cx="1008062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34925" y="2995761"/>
            <a:ext cx="8964613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、反应刚开始时：                            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反应物浓度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————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，正反应速率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————  </a:t>
            </a:r>
            <a:r>
              <a:rPr kumimoji="1" lang="zh-CN" altLang="en-US" sz="3200" baseline="-250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生成物浓度为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————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，逆反应速率为</a:t>
            </a:r>
            <a:r>
              <a:rPr kumimoji="1"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3200" baseline="-250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dirty="0"/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2124075" y="3506936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最大</a:t>
            </a: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5651500" y="3578374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最大</a:t>
            </a: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5003800" y="4154636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1258888" y="4076849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5203825" y="4865836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逐渐减小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971550" y="5372249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逐渐</a:t>
            </a:r>
            <a:r>
              <a:rPr kumimoji="1"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减小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5148263" y="5372249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逐渐增大</a:t>
            </a: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811213" y="5873899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逐渐增大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0" y="4899174"/>
            <a:ext cx="882015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、反应过程中：反应物浓度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</a:rPr>
              <a:t>———————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，正反应速率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</a:rPr>
              <a:t>———————  </a:t>
            </a:r>
            <a:r>
              <a:rPr kumimoji="1" lang="zh-CN" altLang="en-US" sz="3200" baseline="-250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生成物浓度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</a:rPr>
              <a:t>——————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，逆反应速率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</a:rPr>
              <a:t>————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47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5" grpId="0" autoUpdateAnimBg="0"/>
      <p:bldP spid="184326" grpId="0" autoUpdateAnimBg="0"/>
      <p:bldP spid="184327" grpId="0" autoUpdateAnimBg="0"/>
      <p:bldP spid="184328" grpId="0" autoUpdateAnimBg="0"/>
      <p:bldP spid="184329" grpId="0" autoUpdateAnimBg="0"/>
      <p:bldP spid="184330" grpId="0" autoUpdateAnimBg="0"/>
      <p:bldP spid="184331" grpId="0" autoUpdateAnimBg="0"/>
      <p:bldP spid="184332" grpId="0" autoUpdateAnimBg="0"/>
      <p:bldP spid="184333" grpId="0" autoUpdateAnimBg="0"/>
      <p:bldP spid="18433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3FA7A87-6C09-4FB9-9B94-8F2647B63F29}" type="slidenum">
              <a:rPr lang="en-US" altLang="zh-CN" b="0"/>
              <a:pPr/>
              <a:t>12</a:t>
            </a:fld>
            <a:endParaRPr lang="en-US" altLang="zh-CN" b="0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10332" y="846659"/>
            <a:ext cx="6481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、一定时间后，必然出现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4776787" y="763320"/>
            <a:ext cx="43672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zh-CN" alt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正反应速率</a:t>
            </a:r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zh-CN" alt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逆反应速率</a:t>
            </a:r>
          </a:p>
        </p:txBody>
      </p:sp>
      <p:sp>
        <p:nvSpPr>
          <p:cNvPr id="185348" name="Line 4"/>
          <p:cNvSpPr>
            <a:spLocks noChangeShapeType="1"/>
          </p:cNvSpPr>
          <p:nvPr/>
        </p:nvSpPr>
        <p:spPr bwMode="auto">
          <a:xfrm>
            <a:off x="3767138" y="5268913"/>
            <a:ext cx="1371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2700338" y="4125913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>
                <a:solidFill>
                  <a:srgbClr val="FF0000"/>
                </a:solidFill>
                <a:latin typeface="Times New Roman" panose="02020603050405020304" pitchFamily="18" charset="0"/>
              </a:rPr>
              <a:t>·</a:t>
            </a:r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2700338" y="5557838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>
                <a:solidFill>
                  <a:srgbClr val="FF0000"/>
                </a:solidFill>
                <a:latin typeface="Times New Roman" panose="02020603050405020304" pitchFamily="18" charset="0"/>
              </a:rPr>
              <a:t>·</a:t>
            </a: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3624263" y="4795838"/>
            <a:ext cx="3365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800" b="0">
                <a:solidFill>
                  <a:srgbClr val="00FF00"/>
                </a:solidFill>
                <a:latin typeface="Times New Roman" panose="02020603050405020304" pitchFamily="18" charset="0"/>
              </a:rPr>
              <a:t>·</a:t>
            </a:r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>
            <a:off x="3767138" y="41783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5353" name="Group 9"/>
          <p:cNvGrpSpPr>
            <a:grpSpLocks/>
          </p:cNvGrpSpPr>
          <p:nvPr/>
        </p:nvGrpSpPr>
        <p:grpSpPr bwMode="auto">
          <a:xfrm>
            <a:off x="2832100" y="3716338"/>
            <a:ext cx="2592388" cy="2290762"/>
            <a:chOff x="3923" y="2478"/>
            <a:chExt cx="1633" cy="1443"/>
          </a:xfrm>
        </p:grpSpPr>
        <p:grpSp>
          <p:nvGrpSpPr>
            <p:cNvPr id="14349" name="Group 10"/>
            <p:cNvGrpSpPr>
              <a:grpSpLocks/>
            </p:cNvGrpSpPr>
            <p:nvPr/>
          </p:nvGrpSpPr>
          <p:grpSpPr bwMode="auto">
            <a:xfrm>
              <a:off x="3923" y="2478"/>
              <a:ext cx="1633" cy="1393"/>
              <a:chOff x="3936" y="2493"/>
              <a:chExt cx="1637" cy="1396"/>
            </a:xfrm>
          </p:grpSpPr>
          <p:sp>
            <p:nvSpPr>
              <p:cNvPr id="14356" name="Line 11"/>
              <p:cNvSpPr>
                <a:spLocks noChangeShapeType="1"/>
              </p:cNvSpPr>
              <p:nvPr/>
            </p:nvSpPr>
            <p:spPr bwMode="auto">
              <a:xfrm flipV="1">
                <a:off x="3936" y="2592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7" name="Line 12"/>
              <p:cNvSpPr>
                <a:spLocks noChangeShapeType="1"/>
              </p:cNvSpPr>
              <p:nvPr/>
            </p:nvSpPr>
            <p:spPr bwMode="auto">
              <a:xfrm>
                <a:off x="3936" y="388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8" name="Text Box 13"/>
              <p:cNvSpPr txBox="1">
                <a:spLocks noChangeArrowheads="1"/>
              </p:cNvSpPr>
              <p:nvPr/>
            </p:nvSpPr>
            <p:spPr bwMode="auto">
              <a:xfrm>
                <a:off x="3984" y="2493"/>
                <a:ext cx="22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Cataneo BT" pitchFamily="66" charset="0"/>
                  </a:rPr>
                  <a:t>v</a:t>
                </a:r>
              </a:p>
            </p:txBody>
          </p:sp>
          <p:sp>
            <p:nvSpPr>
              <p:cNvPr id="14359" name="Text Box 14"/>
              <p:cNvSpPr txBox="1">
                <a:spLocks noChangeArrowheads="1"/>
              </p:cNvSpPr>
              <p:nvPr/>
            </p:nvSpPr>
            <p:spPr bwMode="auto">
              <a:xfrm>
                <a:off x="5393" y="3600"/>
                <a:ext cx="18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Cataneo BT" pitchFamily="66" charset="0"/>
                  </a:rPr>
                  <a:t>t</a:t>
                </a:r>
              </a:p>
            </p:txBody>
          </p:sp>
        </p:grpSp>
        <p:sp>
          <p:nvSpPr>
            <p:cNvPr id="14350" name="Line 15"/>
            <p:cNvSpPr>
              <a:spLocks noChangeShapeType="1"/>
            </p:cNvSpPr>
            <p:nvPr/>
          </p:nvSpPr>
          <p:spPr bwMode="auto">
            <a:xfrm>
              <a:off x="3936" y="2961"/>
              <a:ext cx="575" cy="47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Line 16"/>
            <p:cNvSpPr>
              <a:spLocks noChangeShapeType="1"/>
            </p:cNvSpPr>
            <p:nvPr/>
          </p:nvSpPr>
          <p:spPr bwMode="auto">
            <a:xfrm flipV="1">
              <a:off x="3936" y="3456"/>
              <a:ext cx="575" cy="43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Rectangle 17"/>
            <p:cNvSpPr>
              <a:spLocks noChangeArrowheads="1"/>
            </p:cNvSpPr>
            <p:nvPr/>
          </p:nvSpPr>
          <p:spPr bwMode="auto">
            <a:xfrm>
              <a:off x="3932" y="2784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Cataneo BT" pitchFamily="66" charset="0"/>
                </a:rPr>
                <a:t>v</a:t>
              </a:r>
              <a:r>
                <a:rPr kumimoji="1" lang="zh-CN" altLang="en-US" sz="2000" baseline="-25000">
                  <a:latin typeface="Cataneo BT" pitchFamily="66" charset="0"/>
                  <a:ea typeface="楷体_GB2312" pitchFamily="49" charset="-122"/>
                </a:rPr>
                <a:t>正</a:t>
              </a:r>
            </a:p>
          </p:txBody>
        </p:sp>
        <p:sp>
          <p:nvSpPr>
            <p:cNvPr id="14353" name="Rectangle 18"/>
            <p:cNvSpPr>
              <a:spLocks noChangeArrowheads="1"/>
            </p:cNvSpPr>
            <p:nvPr/>
          </p:nvSpPr>
          <p:spPr bwMode="auto">
            <a:xfrm>
              <a:off x="3923" y="3597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Cataneo BT" pitchFamily="66" charset="0"/>
                </a:rPr>
                <a:t>v</a:t>
              </a:r>
              <a:r>
                <a:rPr kumimoji="1" lang="zh-CN" altLang="en-US" sz="2000" baseline="-25000">
                  <a:latin typeface="Cataneo BT" pitchFamily="66" charset="0"/>
                  <a:ea typeface="楷体_GB2312" pitchFamily="49" charset="-122"/>
                </a:rPr>
                <a:t>逆</a:t>
              </a:r>
            </a:p>
          </p:txBody>
        </p:sp>
        <p:sp>
          <p:nvSpPr>
            <p:cNvPr id="14354" name="Rectangle 19"/>
            <p:cNvSpPr>
              <a:spLocks noChangeArrowheads="1"/>
            </p:cNvSpPr>
            <p:nvPr/>
          </p:nvSpPr>
          <p:spPr bwMode="auto">
            <a:xfrm>
              <a:off x="4608" y="3201"/>
              <a:ext cx="7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Cataneo BT" pitchFamily="66" charset="0"/>
                </a:rPr>
                <a:t>v’</a:t>
              </a:r>
              <a:r>
                <a:rPr kumimoji="1" lang="zh-CN" altLang="en-US" sz="2000" baseline="-25000">
                  <a:latin typeface="Cataneo BT" pitchFamily="66" charset="0"/>
                  <a:ea typeface="楷体_GB2312" pitchFamily="49" charset="-122"/>
                </a:rPr>
                <a:t>正</a:t>
              </a:r>
              <a:r>
                <a:rPr kumimoji="1" lang="zh-CN" altLang="en-US" sz="2000">
                  <a:latin typeface="Cataneo BT" pitchFamily="66" charset="0"/>
                  <a:ea typeface="楷体_GB2312" pitchFamily="49" charset="-122"/>
                </a:rPr>
                <a:t>＝ </a:t>
              </a:r>
              <a:r>
                <a:rPr kumimoji="1" lang="en-US" altLang="zh-CN" sz="2000">
                  <a:latin typeface="Cataneo BT" pitchFamily="66" charset="0"/>
                </a:rPr>
                <a:t>v’</a:t>
              </a:r>
              <a:r>
                <a:rPr kumimoji="1" lang="zh-CN" altLang="en-US" sz="2000" baseline="-25000">
                  <a:latin typeface="Cataneo BT" pitchFamily="66" charset="0"/>
                  <a:ea typeface="楷体_GB2312" pitchFamily="49" charset="-122"/>
                </a:rPr>
                <a:t>逆</a:t>
              </a:r>
            </a:p>
          </p:txBody>
        </p:sp>
        <p:sp>
          <p:nvSpPr>
            <p:cNvPr id="14355" name="Rectangle 20"/>
            <p:cNvSpPr>
              <a:spLocks noChangeArrowheads="1"/>
            </p:cNvSpPr>
            <p:nvPr/>
          </p:nvSpPr>
          <p:spPr bwMode="auto">
            <a:xfrm>
              <a:off x="4481" y="3633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Cataneo BT" pitchFamily="66" charset="0"/>
                </a:rPr>
                <a:t>t</a:t>
              </a:r>
              <a:r>
                <a:rPr kumimoji="1" lang="en-US" altLang="zh-CN" sz="2400" baseline="-25000">
                  <a:latin typeface="Cataneo BT" pitchFamily="66" charset="0"/>
                </a:rPr>
                <a:t>1</a:t>
              </a:r>
            </a:p>
          </p:txBody>
        </p:sp>
      </p:grpSp>
      <p:sp>
        <p:nvSpPr>
          <p:cNvPr id="185365" name="Text Box 21"/>
          <p:cNvSpPr txBox="1">
            <a:spLocks noChangeArrowheads="1"/>
          </p:cNvSpPr>
          <p:nvPr/>
        </p:nvSpPr>
        <p:spPr bwMode="auto">
          <a:xfrm>
            <a:off x="0" y="1877675"/>
            <a:ext cx="9144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3200" dirty="0">
                <a:latin typeface="Cataneo BT" pitchFamily="66" charset="0"/>
                <a:ea typeface="楷体_GB2312" pitchFamily="49" charset="-122"/>
              </a:rPr>
              <a:t>t</a:t>
            </a:r>
            <a:r>
              <a:rPr kumimoji="1" lang="en-US" altLang="zh-CN" sz="3200" baseline="-25000" dirty="0">
                <a:latin typeface="Cataneo BT" pitchFamily="66" charset="0"/>
                <a:ea typeface="楷体_GB2312" pitchFamily="49" charset="-122"/>
              </a:rPr>
              <a:t>1</a:t>
            </a: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时刻后， </a:t>
            </a:r>
            <a:r>
              <a:rPr kumimoji="1" lang="en-US" altLang="zh-CN" sz="3200" dirty="0">
                <a:solidFill>
                  <a:srgbClr val="FF0000"/>
                </a:solidFill>
                <a:latin typeface="Cataneo BT" pitchFamily="66" charset="0"/>
              </a:rPr>
              <a:t>v</a:t>
            </a:r>
            <a:r>
              <a:rPr kumimoji="1" lang="zh-CN" altLang="en-US" sz="3200" baseline="-25000" dirty="0">
                <a:solidFill>
                  <a:srgbClr val="FF0000"/>
                </a:solidFill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3200" dirty="0">
                <a:solidFill>
                  <a:srgbClr val="FF0000"/>
                </a:solidFill>
                <a:latin typeface="Cataneo BT" pitchFamily="66" charset="0"/>
                <a:ea typeface="楷体_GB2312" pitchFamily="49" charset="-122"/>
              </a:rPr>
              <a:t>＝ </a:t>
            </a:r>
            <a:r>
              <a:rPr kumimoji="1" lang="en-US" altLang="zh-CN" sz="3200" dirty="0">
                <a:solidFill>
                  <a:srgbClr val="FF0000"/>
                </a:solidFill>
                <a:latin typeface="Cataneo BT" pitchFamily="66" charset="0"/>
              </a:rPr>
              <a:t>v</a:t>
            </a:r>
            <a:r>
              <a:rPr kumimoji="1" lang="zh-CN" altLang="en-US" sz="3200" baseline="-25000" dirty="0">
                <a:solidFill>
                  <a:srgbClr val="FF0000"/>
                </a:solidFill>
                <a:latin typeface="Cataneo BT" pitchFamily="66" charset="0"/>
                <a:ea typeface="楷体_GB2312" pitchFamily="49" charset="-122"/>
              </a:rPr>
              <a:t>逆</a:t>
            </a:r>
            <a:r>
              <a:rPr kumimoji="1" lang="zh-CN" altLang="en-US" sz="3200" baseline="-25000" dirty="0">
                <a:latin typeface="Cataneo BT" pitchFamily="66" charset="0"/>
                <a:ea typeface="楷体_GB2312" pitchFamily="49" charset="-122"/>
              </a:rPr>
              <a:t> </a:t>
            </a:r>
            <a:r>
              <a:rPr kumimoji="1" lang="en-US" altLang="zh-CN" sz="3200" baseline="-25000" dirty="0">
                <a:latin typeface="Cataneo BT" pitchFamily="66" charset="0"/>
                <a:ea typeface="楷体_GB2312" pitchFamily="49" charset="-122"/>
              </a:rPr>
              <a:t>,</a:t>
            </a: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即正反应消耗的反应物的量与逆反应生成的反应物的量相等，反应物和生成物的浓度不再发生变化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endParaRPr kumimoji="1" lang="en-US" altLang="zh-CN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5366" name="Text Box 22"/>
          <p:cNvSpPr txBox="1">
            <a:spLocks noChangeArrowheads="1"/>
          </p:cNvSpPr>
          <p:nvPr/>
        </p:nvSpPr>
        <p:spPr bwMode="auto">
          <a:xfrm>
            <a:off x="6090349" y="2850813"/>
            <a:ext cx="2465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化学平衡</a:t>
            </a:r>
          </a:p>
        </p:txBody>
      </p:sp>
    </p:spTree>
    <p:extLst>
      <p:ext uri="{BB962C8B-B14F-4D97-AF65-F5344CB8AC3E}">
        <p14:creationId xmlns:p14="http://schemas.microsoft.com/office/powerpoint/2010/main" val="192736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8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utoUpdateAnimBg="0"/>
      <p:bldP spid="185348" grpId="0" animBg="1"/>
      <p:bldP spid="185349" grpId="0"/>
      <p:bldP spid="185350" grpId="0"/>
      <p:bldP spid="185351" grpId="0"/>
      <p:bldP spid="185352" grpId="0" animBg="1"/>
      <p:bldP spid="185365" grpId="0" autoUpdateAnimBg="0"/>
      <p:bldP spid="18536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B5461C-983E-4ED5-B79F-CE4B927726F9}" type="slidenum">
              <a:rPr lang="en-US" altLang="zh-CN" b="0"/>
              <a:pPr/>
              <a:t>13</a:t>
            </a:fld>
            <a:endParaRPr lang="en-US" altLang="zh-CN" b="0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3103562" y="927760"/>
            <a:ext cx="2936875" cy="64135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二、化学平衡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0" y="2128838"/>
            <a:ext cx="91440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、概念：</a:t>
            </a:r>
          </a:p>
          <a:p>
            <a:pPr eaLnBrk="1" hangingPunct="1"/>
            <a:r>
              <a:rPr kumimoji="1" lang="zh-CN" altLang="en-US" sz="36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在外界条件不变的情况下，</a:t>
            </a:r>
            <a:r>
              <a:rPr kumimoji="1"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可逆反应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进行到一定的程度时，</a:t>
            </a:r>
            <a:r>
              <a:rPr kumimoji="1"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kumimoji="1" lang="zh-CN" altLang="en-US" sz="36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正反应速率</a:t>
            </a:r>
            <a:r>
              <a:rPr kumimoji="1"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=V</a:t>
            </a:r>
            <a:r>
              <a:rPr kumimoji="1" lang="zh-CN" altLang="en-US" sz="36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逆反应速率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，化学反应进行到最大限度，反应物和生成物的</a:t>
            </a:r>
            <a:r>
              <a:rPr kumimoji="1"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浓度不再发生变化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，反应混合物处于化学平衡状态，简称</a:t>
            </a:r>
            <a:r>
              <a:rPr kumimoji="1"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化学平衡</a:t>
            </a:r>
          </a:p>
        </p:txBody>
      </p:sp>
    </p:spTree>
    <p:extLst>
      <p:ext uri="{BB962C8B-B14F-4D97-AF65-F5344CB8AC3E}">
        <p14:creationId xmlns:p14="http://schemas.microsoft.com/office/powerpoint/2010/main" val="68330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44CB41-58EB-477E-8632-641BEEF8A832}" type="slidenum">
              <a:rPr lang="en-US" altLang="zh-CN" b="0"/>
              <a:pPr/>
              <a:t>14</a:t>
            </a:fld>
            <a:endParaRPr lang="en-US" altLang="zh-CN" b="0"/>
          </a:p>
        </p:txBody>
      </p:sp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250825" y="700088"/>
            <a:ext cx="2936875" cy="641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⑴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反应条件：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2484438" y="1341438"/>
            <a:ext cx="4672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温度、压强、浓度等不变</a:t>
            </a: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250825" y="2565400"/>
            <a:ext cx="8343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可逆反应，不可逆反应一般不会出现平衡状态</a:t>
            </a:r>
            <a:endParaRPr kumimoji="1" lang="zh-CN" altLang="en-US" sz="320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2987675" y="692150"/>
            <a:ext cx="429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hlink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kumimoji="1" lang="zh-CN" altLang="en-US" sz="3600">
                <a:solidFill>
                  <a:schemeClr val="hlink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条件不变是</a:t>
            </a:r>
            <a:r>
              <a:rPr kumimoji="1" lang="zh-CN" altLang="en-US" sz="36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基础</a:t>
            </a:r>
          </a:p>
        </p:txBody>
      </p:sp>
      <p:sp>
        <p:nvSpPr>
          <p:cNvPr id="187399" name="Text Box 7"/>
          <p:cNvSpPr txBox="1">
            <a:spLocks noChangeArrowheads="1"/>
          </p:cNvSpPr>
          <p:nvPr/>
        </p:nvSpPr>
        <p:spPr bwMode="auto">
          <a:xfrm>
            <a:off x="250825" y="1844675"/>
            <a:ext cx="2936875" cy="641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⑵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研究对象：</a:t>
            </a:r>
          </a:p>
        </p:txBody>
      </p:sp>
      <p:sp>
        <p:nvSpPr>
          <p:cNvPr id="187400" name="Rectangle 8"/>
          <p:cNvSpPr>
            <a:spLocks noChangeArrowheads="1"/>
          </p:cNvSpPr>
          <p:nvPr/>
        </p:nvSpPr>
        <p:spPr bwMode="auto">
          <a:xfrm>
            <a:off x="2987675" y="1844675"/>
            <a:ext cx="429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3600">
                <a:solidFill>
                  <a:schemeClr val="hlink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可逆反应是</a:t>
            </a:r>
            <a:r>
              <a:rPr kumimoji="1" lang="zh-CN" altLang="en-US" sz="36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前提</a:t>
            </a:r>
          </a:p>
        </p:txBody>
      </p:sp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250825" y="3141663"/>
            <a:ext cx="2019300" cy="641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⑶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本质：</a:t>
            </a:r>
          </a:p>
        </p:txBody>
      </p:sp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611188" y="3789363"/>
            <a:ext cx="75612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rgbClr val="FF0000"/>
                </a:solidFill>
                <a:latin typeface="Cataneo BT" pitchFamily="66" charset="0"/>
              </a:rPr>
              <a:t>                     v</a:t>
            </a:r>
            <a:r>
              <a:rPr kumimoji="1" lang="zh-CN" altLang="en-US" sz="3600" baseline="-25000">
                <a:solidFill>
                  <a:srgbClr val="FF0000"/>
                </a:solidFill>
                <a:latin typeface="Cataneo BT" pitchFamily="66" charset="0"/>
                <a:ea typeface="楷体_GB2312" pitchFamily="49" charset="-122"/>
              </a:rPr>
              <a:t>正</a:t>
            </a:r>
            <a:r>
              <a:rPr kumimoji="1" lang="zh-CN" altLang="en-US" sz="3600">
                <a:solidFill>
                  <a:srgbClr val="FF0000"/>
                </a:solidFill>
                <a:latin typeface="Cataneo BT" pitchFamily="66" charset="0"/>
                <a:ea typeface="楷体_GB2312" pitchFamily="49" charset="-122"/>
              </a:rPr>
              <a:t>＝ </a:t>
            </a:r>
            <a:r>
              <a:rPr kumimoji="1" lang="en-US" altLang="zh-CN" sz="3600">
                <a:solidFill>
                  <a:srgbClr val="FF0000"/>
                </a:solidFill>
                <a:latin typeface="Cataneo BT" pitchFamily="66" charset="0"/>
              </a:rPr>
              <a:t>v</a:t>
            </a:r>
            <a:r>
              <a:rPr kumimoji="1" lang="zh-CN" altLang="en-US" sz="3600" baseline="-25000">
                <a:solidFill>
                  <a:srgbClr val="FF0000"/>
                </a:solidFill>
                <a:latin typeface="Cataneo BT" pitchFamily="66" charset="0"/>
                <a:ea typeface="楷体_GB2312" pitchFamily="49" charset="-122"/>
              </a:rPr>
              <a:t>逆</a:t>
            </a:r>
          </a:p>
          <a:p>
            <a:pPr eaLnBrk="1" hangingPunct="1"/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kumimoji="1"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同一物质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消耗速率与生成速率相等</a:t>
            </a:r>
          </a:p>
        </p:txBody>
      </p:sp>
      <p:sp>
        <p:nvSpPr>
          <p:cNvPr id="187403" name="Rectangle 11"/>
          <p:cNvSpPr>
            <a:spLocks noChangeArrowheads="1"/>
          </p:cNvSpPr>
          <p:nvPr/>
        </p:nvSpPr>
        <p:spPr bwMode="auto">
          <a:xfrm>
            <a:off x="2195513" y="3141663"/>
            <a:ext cx="429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36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速率相等是</a:t>
            </a:r>
            <a:r>
              <a:rPr kumimoji="1" lang="zh-CN" altLang="en-US" sz="36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实质</a:t>
            </a:r>
          </a:p>
        </p:txBody>
      </p:sp>
      <p:sp>
        <p:nvSpPr>
          <p:cNvPr id="187404" name="Text Box 12"/>
          <p:cNvSpPr txBox="1">
            <a:spLocks noChangeArrowheads="1"/>
          </p:cNvSpPr>
          <p:nvPr/>
        </p:nvSpPr>
        <p:spPr bwMode="auto">
          <a:xfrm>
            <a:off x="222250" y="5091906"/>
            <a:ext cx="2019300" cy="641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⑷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现象：</a:t>
            </a:r>
          </a:p>
        </p:txBody>
      </p:sp>
      <p:sp>
        <p:nvSpPr>
          <p:cNvPr id="187405" name="Rectangle 13"/>
          <p:cNvSpPr>
            <a:spLocks noChangeArrowheads="1"/>
          </p:cNvSpPr>
          <p:nvPr/>
        </p:nvSpPr>
        <p:spPr bwMode="auto">
          <a:xfrm>
            <a:off x="900113" y="5857875"/>
            <a:ext cx="6711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反应混合物组成成分的浓度保持不变</a:t>
            </a:r>
            <a:endParaRPr kumimoji="1" lang="zh-CN" altLang="en-US" sz="32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87406" name="Rectangle 14"/>
          <p:cNvSpPr>
            <a:spLocks noChangeArrowheads="1"/>
          </p:cNvSpPr>
          <p:nvPr/>
        </p:nvSpPr>
        <p:spPr bwMode="auto">
          <a:xfrm>
            <a:off x="2339975" y="5092700"/>
            <a:ext cx="429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36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浓度不变是</a:t>
            </a:r>
            <a:r>
              <a:rPr kumimoji="1" lang="zh-CN" altLang="en-US" sz="36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标志</a:t>
            </a:r>
          </a:p>
        </p:txBody>
      </p:sp>
    </p:spTree>
    <p:extLst>
      <p:ext uri="{BB962C8B-B14F-4D97-AF65-F5344CB8AC3E}">
        <p14:creationId xmlns:p14="http://schemas.microsoft.com/office/powerpoint/2010/main" val="351659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nimBg="1"/>
      <p:bldP spid="187396" grpId="0"/>
      <p:bldP spid="187397" grpId="0"/>
      <p:bldP spid="187398" grpId="0"/>
      <p:bldP spid="187399" grpId="0" animBg="1"/>
      <p:bldP spid="187400" grpId="0"/>
      <p:bldP spid="187401" grpId="0" animBg="1"/>
      <p:bldP spid="187402" grpId="0"/>
      <p:bldP spid="187403" grpId="0"/>
      <p:bldP spid="187404" grpId="0" animBg="1"/>
      <p:bldP spid="187405" grpId="0"/>
      <p:bldP spid="1874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107504" y="210530"/>
            <a:ext cx="9036496" cy="282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化学平衡的特点</a:t>
            </a:r>
            <a:endParaRPr lang="en-US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逆：研究对象必须是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反应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动：化学平衡是一种</a:t>
            </a:r>
            <a:r>
              <a:rPr lang="zh-CN" altLang="en-US" sz="24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平衡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等：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定：反应物和生成物的</a:t>
            </a:r>
            <a:r>
              <a:rPr lang="zh-CN" altLang="en-US" sz="24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保持不变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⑤变：条件改变，平衡状态 </a:t>
            </a:r>
            <a:r>
              <a:rPr lang="zh-CN" altLang="en-US" sz="24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改变，新条件下建立新的平衡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261592" y="1188542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动态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727127" y="2002732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浓度或质量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923928" y="2482314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可能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123229" y="1575297"/>
            <a:ext cx="316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正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</a:rPr>
              <a:t>＝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)&gt;0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325490" y="697155"/>
            <a:ext cx="803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可逆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0675" y="3119961"/>
            <a:ext cx="8928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(1)</a:t>
            </a:r>
            <a:r>
              <a:rPr lang="zh-CN" altLang="zh-CN" sz="2400" b="1" dirty="0">
                <a:solidFill>
                  <a:srgbClr val="FF0000"/>
                </a:solidFill>
              </a:rPr>
              <a:t>化学反应的平衡状态可以从正反应方向建立，也可以从逆反应方向建立。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(2)</a:t>
            </a:r>
            <a:r>
              <a:rPr lang="zh-CN" altLang="zh-CN" sz="2400" b="1" dirty="0">
                <a:solidFill>
                  <a:srgbClr val="FF0000"/>
                </a:solidFill>
              </a:rPr>
              <a:t>化学反应达到化学平衡状态的正、逆反应速率相等，是指同一物质的消耗速率和生成速率相等，若用不同物质表示时，反应速率不一定相等。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(3)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化学反应</a:t>
            </a:r>
            <a:r>
              <a:rPr lang="zh-CN" altLang="zh-CN" sz="2400" b="1" dirty="0">
                <a:solidFill>
                  <a:srgbClr val="FF0000"/>
                </a:solidFill>
              </a:rPr>
              <a:t>达平衡状态时，各组分的浓度、百分含量保持不变，但不一定相等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(4)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影响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化学反应速率的外因会同时影响正、逆反应速率，由于影响的程度不一样，所以导致平衡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移动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5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68648" y="1155032"/>
            <a:ext cx="8391525" cy="243998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(1)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等速标志 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lang="zh-CN" altLang="en-US" sz="2800" b="1" baseline="-25000" dirty="0">
                <a:solidFill>
                  <a:srgbClr val="FF0000"/>
                </a:solidFill>
                <a:latin typeface="Times New Roman" pitchFamily="18" charset="0"/>
              </a:rPr>
              <a:t>正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lang="zh-CN" altLang="en-US" sz="2800" b="1" baseline="-25000" dirty="0">
                <a:solidFill>
                  <a:srgbClr val="FF0000"/>
                </a:solidFill>
                <a:latin typeface="Times New Roman" pitchFamily="18" charset="0"/>
              </a:rPr>
              <a:t>逆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 （本质特征）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</a:rPr>
              <a:t>   ① 同一种物质：该物质的生成速率等于消耗速率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</a:rPr>
              <a:t>   ② 不同的物质：速率之比等于方程式中各物质的计量数之比，但必须是不同方向的速率。</a:t>
            </a:r>
          </a:p>
        </p:txBody>
      </p:sp>
      <p:sp>
        <p:nvSpPr>
          <p:cNvPr id="4" name="矩形 3"/>
          <p:cNvSpPr/>
          <p:nvPr/>
        </p:nvSpPr>
        <p:spPr>
          <a:xfrm>
            <a:off x="2678853" y="463114"/>
            <a:ext cx="350046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化学平衡的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标志</a:t>
            </a:r>
          </a:p>
        </p:txBody>
      </p:sp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500067" y="3664861"/>
            <a:ext cx="8286746" cy="2751522"/>
            <a:chOff x="-285722" y="3786190"/>
            <a:chExt cx="8286766" cy="2751907"/>
          </a:xfrm>
        </p:grpSpPr>
        <p:sp>
          <p:nvSpPr>
            <p:cNvPr id="44034" name="Rectangle 2"/>
            <p:cNvSpPr>
              <a:spLocks noChangeArrowheads="1"/>
            </p:cNvSpPr>
            <p:nvPr/>
          </p:nvSpPr>
          <p:spPr bwMode="auto">
            <a:xfrm>
              <a:off x="-285722" y="3786190"/>
              <a:ext cx="8286766" cy="2751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lnSpc>
                  <a:spcPct val="120000"/>
                </a:lnSpc>
                <a:defRPr/>
              </a:pP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例题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下列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可以证明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 b="1" baseline="-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+3H</a:t>
              </a:r>
              <a:r>
                <a:rPr lang="en-US" altLang="zh-CN" sz="2400" b="1" baseline="-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          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2NH</a:t>
              </a:r>
              <a:r>
                <a:rPr lang="en-US" altLang="zh-CN" sz="2400" b="1" baseline="-30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已达到平衡状态的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是</a:t>
              </a:r>
              <a:endParaRPr lang="zh-CN" altLang="en-US" sz="4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457200" indent="-457200" eaLnBrk="0" hangingPunct="0">
                <a:lnSpc>
                  <a:spcPct val="120000"/>
                </a:lnSpc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A.  1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个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N≡N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键断裂的同时，有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个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H—H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键断裂</a:t>
              </a:r>
              <a:endPara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457200" indent="-457200" eaLnBrk="0" hangingPunct="0">
                <a:lnSpc>
                  <a:spcPct val="120000"/>
                </a:lnSpc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B.  1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个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N≡N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键断裂的同时，有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个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H—H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键形成</a:t>
              </a:r>
              <a:endPara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457200" indent="-457200" eaLnBrk="0" hangingPunct="0">
                <a:lnSpc>
                  <a:spcPct val="120000"/>
                </a:lnSpc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C.  3</a:t>
              </a:r>
              <a:r>
                <a:rPr lang="en-US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24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）＝</a:t>
              </a:r>
              <a:r>
                <a:rPr lang="en-US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24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endPara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457200" indent="-457200" eaLnBrk="0" hangingPunct="0">
                <a:lnSpc>
                  <a:spcPct val="120000"/>
                </a:lnSpc>
                <a:defRPr/>
              </a:pP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D. </a:t>
              </a:r>
              <a:r>
                <a:rPr lang="en-US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zh-CN" altLang="en-US" sz="24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正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24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）＝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zh-CN" altLang="en-US" sz="24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逆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24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endPara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457200" indent="-457200" eaLnBrk="0" hangingPunct="0">
                <a:lnSpc>
                  <a:spcPct val="120000"/>
                </a:lnSpc>
                <a:defRPr/>
              </a:pP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E. 2</a:t>
              </a:r>
              <a:r>
                <a:rPr lang="en-US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zh-CN" altLang="en-US" sz="24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正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24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）＝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zh-CN" altLang="en-US" sz="24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逆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NH</a:t>
              </a:r>
              <a:r>
                <a:rPr lang="en-US" sz="2400" b="1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endPara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" name="组合 7"/>
            <p:cNvGrpSpPr>
              <a:grpSpLocks/>
            </p:cNvGrpSpPr>
            <p:nvPr/>
          </p:nvGrpSpPr>
          <p:grpSpPr bwMode="auto">
            <a:xfrm>
              <a:off x="3286116" y="3929066"/>
              <a:ext cx="428628" cy="214315"/>
              <a:chOff x="7643834" y="428603"/>
              <a:chExt cx="642942" cy="214315"/>
            </a:xfrm>
          </p:grpSpPr>
          <p:cxnSp>
            <p:nvCxnSpPr>
              <p:cNvPr id="54280" name="直接连接符 8"/>
              <p:cNvCxnSpPr>
                <a:cxnSpLocks noChangeShapeType="1"/>
              </p:cNvCxnSpPr>
              <p:nvPr/>
            </p:nvCxnSpPr>
            <p:spPr bwMode="auto">
              <a:xfrm>
                <a:off x="7643834" y="500042"/>
                <a:ext cx="642942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4281" name="直接连接符 9"/>
              <p:cNvCxnSpPr>
                <a:cxnSpLocks noChangeShapeType="1"/>
              </p:cNvCxnSpPr>
              <p:nvPr/>
            </p:nvCxnSpPr>
            <p:spPr bwMode="auto">
              <a:xfrm>
                <a:off x="7643834" y="571481"/>
                <a:ext cx="642942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4282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8072462" y="428603"/>
                <a:ext cx="214314" cy="7143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4283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7643834" y="571480"/>
                <a:ext cx="214314" cy="7143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5" name="矩形 14"/>
          <p:cNvSpPr/>
          <p:nvPr/>
        </p:nvSpPr>
        <p:spPr>
          <a:xfrm>
            <a:off x="7843746" y="4455847"/>
            <a:ext cx="928694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46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552" y="1052736"/>
            <a:ext cx="8242995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宋体"/>
                <a:cs typeface="+mj-cs"/>
              </a:rPr>
              <a:t>(2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/>
                <a:cs typeface="+mj-cs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  <a:cs typeface="+mj-cs"/>
              </a:rPr>
              <a:t>单一物质含量标志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/>
                <a:cs typeface="+mj-cs"/>
              </a:rPr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  <a:cs typeface="+mj-cs"/>
              </a:rPr>
              <a:t>体系中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  <a:cs typeface="+mj-cs"/>
              </a:rPr>
              <a:t>各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  <a:cs typeface="+mj-cs"/>
              </a:rPr>
              <a:t>组分的含量或其分数保持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  <a:cs typeface="+mj-cs"/>
              </a:rPr>
              <a:t>不变</a:t>
            </a:r>
            <a:endParaRPr lang="zh-CN" altLang="en-US" sz="2800" b="1" dirty="0">
              <a:solidFill>
                <a:srgbClr val="FF0000"/>
              </a:solidFill>
              <a:latin typeface="宋体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52" y="2420888"/>
            <a:ext cx="8250263" cy="394017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</a:rPr>
              <a:t>①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各组成成分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</a:rPr>
              <a:t>的质量、物质的量、分子数、体积（气体）、物质的量浓度均保持不变。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</a:rPr>
              <a:t>②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各组成成分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</a:rPr>
              <a:t>的质量分数、物质的量分数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</a:rPr>
              <a:t>、某种气体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</a:rPr>
              <a:t>的体积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</a:rPr>
              <a:t>分数，某气体分压均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</a:rPr>
              <a:t>保持不变。      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</a:rPr>
              <a:t>③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反应物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</a:rPr>
              <a:t>的转化率、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产物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</a:rPr>
              <a:t>的产率保持不变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</a:rPr>
              <a:t>。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57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12776"/>
            <a:ext cx="8229600" cy="5161760"/>
          </a:xfrm>
        </p:spPr>
        <p:txBody>
          <a:bodyPr/>
          <a:lstStyle/>
          <a:p>
            <a:r>
              <a:rPr lang="en-US" altLang="zh-CN" dirty="0" smtClean="0"/>
              <a:t>3.1  </a:t>
            </a:r>
            <a:r>
              <a:rPr lang="zh-CN" altLang="en-US" dirty="0" smtClean="0"/>
              <a:t>全部物质均为气体</a:t>
            </a:r>
            <a:endParaRPr lang="en-US" altLang="zh-CN" dirty="0" smtClean="0"/>
          </a:p>
          <a:p>
            <a:pPr marL="109855" indent="0">
              <a:buNone/>
            </a:pPr>
            <a:r>
              <a:rPr lang="en-US" altLang="zh-CN" dirty="0" smtClean="0"/>
              <a:t>3.1.1</a:t>
            </a:r>
          </a:p>
          <a:p>
            <a:pPr marL="109855" indent="0">
              <a:buNone/>
            </a:pPr>
            <a:endParaRPr lang="en-US" altLang="zh-CN" dirty="0"/>
          </a:p>
          <a:p>
            <a:pPr marL="109855" indent="0">
              <a:buNone/>
            </a:pPr>
            <a:endParaRPr lang="en-US" altLang="zh-CN" dirty="0" smtClean="0"/>
          </a:p>
          <a:p>
            <a:pPr marL="109855" indent="0">
              <a:buNone/>
            </a:pPr>
            <a:endParaRPr lang="en-US" altLang="zh-CN" dirty="0"/>
          </a:p>
          <a:p>
            <a:pPr marL="109855" indent="0">
              <a:buNone/>
            </a:pPr>
            <a:endParaRPr lang="en-US" altLang="zh-CN" dirty="0" smtClean="0"/>
          </a:p>
          <a:p>
            <a:pPr marL="109855" indent="0">
              <a:buNone/>
            </a:pPr>
            <a:endParaRPr lang="en-US" altLang="zh-CN" dirty="0"/>
          </a:p>
          <a:p>
            <a:pPr marL="109855" indent="0">
              <a:buNone/>
            </a:pPr>
            <a:endParaRPr lang="en-US" altLang="zh-CN" dirty="0" smtClean="0"/>
          </a:p>
          <a:p>
            <a:pPr marL="109855" indent="0">
              <a:buNone/>
            </a:pPr>
            <a:r>
              <a:rPr lang="en-US" altLang="zh-CN" dirty="0" smtClean="0"/>
              <a:t>3.1.2 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4817" y="618980"/>
            <a:ext cx="8242995" cy="576064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宋体"/>
                <a:cs typeface="+mj-cs"/>
              </a:rPr>
              <a:t>(3)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  <a:cs typeface="+mj-cs"/>
              </a:rPr>
              <a:t>总反应体系含量标志</a:t>
            </a:r>
            <a:endParaRPr lang="zh-CN" altLang="en-US" sz="2800" b="1" dirty="0">
              <a:solidFill>
                <a:srgbClr val="FF0000"/>
              </a:solidFill>
              <a:latin typeface="宋体"/>
              <a:cs typeface="+mj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217502" y="1412776"/>
            <a:ext cx="4913525" cy="490322"/>
            <a:chOff x="2987824" y="979767"/>
            <a:chExt cx="4913525" cy="490322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2987824" y="979767"/>
              <a:ext cx="49135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以反应</a:t>
              </a:r>
              <a:r>
                <a:rPr kumimoji="1" lang="en-US" altLang="zh-CN" sz="2400" dirty="0">
                  <a:solidFill>
                    <a:schemeClr val="tx2"/>
                  </a:solidFill>
                  <a:latin typeface="Cataneo BT" pitchFamily="66" charset="0"/>
                  <a:ea typeface="楷体_GB2312" pitchFamily="49" charset="-122"/>
                </a:rPr>
                <a:t>mA(g)+</a:t>
              </a:r>
              <a:r>
                <a:rPr kumimoji="1" lang="en-US" altLang="zh-CN" sz="2400" dirty="0" err="1">
                  <a:solidFill>
                    <a:schemeClr val="tx2"/>
                  </a:solidFill>
                  <a:latin typeface="Cataneo BT" pitchFamily="66" charset="0"/>
                  <a:ea typeface="楷体_GB2312" pitchFamily="49" charset="-122"/>
                </a:rPr>
                <a:t>nB</a:t>
              </a:r>
              <a:r>
                <a:rPr kumimoji="1" lang="en-US" altLang="zh-CN" sz="2400" dirty="0">
                  <a:solidFill>
                    <a:schemeClr val="tx2"/>
                  </a:solidFill>
                  <a:latin typeface="Cataneo BT" pitchFamily="66" charset="0"/>
                  <a:ea typeface="楷体_GB2312" pitchFamily="49" charset="-122"/>
                </a:rPr>
                <a:t> (g)    </a:t>
              </a:r>
              <a:r>
                <a:rPr kumimoji="1" lang="en-US" altLang="zh-CN" sz="2400" dirty="0" err="1" smtClean="0">
                  <a:solidFill>
                    <a:schemeClr val="tx2"/>
                  </a:solidFill>
                  <a:latin typeface="Cataneo BT" pitchFamily="66" charset="0"/>
                  <a:ea typeface="楷体_GB2312" pitchFamily="49" charset="-122"/>
                </a:rPr>
                <a:t>pC</a:t>
              </a:r>
              <a:r>
                <a:rPr kumimoji="1" lang="en-US" altLang="zh-CN" sz="2400" dirty="0" smtClean="0">
                  <a:solidFill>
                    <a:schemeClr val="tx2"/>
                  </a:solidFill>
                  <a:latin typeface="Cataneo BT" pitchFamily="66" charset="0"/>
                  <a:ea typeface="楷体_GB2312" pitchFamily="49" charset="-122"/>
                </a:rPr>
                <a:t>(g</a:t>
              </a:r>
              <a:r>
                <a:rPr kumimoji="1" lang="en-US" altLang="zh-CN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r>
                <a:rPr kumimoji="1"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为例</a:t>
              </a: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5940152" y="1022365"/>
              <a:ext cx="431676" cy="447724"/>
              <a:chOff x="1744" y="1862"/>
              <a:chExt cx="1045" cy="708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1744" y="2092"/>
                <a:ext cx="1045" cy="235"/>
                <a:chOff x="1627" y="2092"/>
                <a:chExt cx="1350" cy="247"/>
              </a:xfrm>
            </p:grpSpPr>
            <p:grpSp>
              <p:nvGrpSpPr>
                <p:cNvPr id="10" name="Group 6"/>
                <p:cNvGrpSpPr>
                  <a:grpSpLocks/>
                </p:cNvGrpSpPr>
                <p:nvPr/>
              </p:nvGrpSpPr>
              <p:grpSpPr bwMode="auto">
                <a:xfrm>
                  <a:off x="1652" y="2092"/>
                  <a:ext cx="1325" cy="89"/>
                  <a:chOff x="1652" y="2092"/>
                  <a:chExt cx="1325" cy="89"/>
                </a:xfrm>
              </p:grpSpPr>
              <p:sp>
                <p:nvSpPr>
                  <p:cNvPr id="14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652" y="2181"/>
                    <a:ext cx="131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5" name="Line 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35" y="2092"/>
                    <a:ext cx="142" cy="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  <p:grpSp>
              <p:nvGrpSpPr>
                <p:cNvPr id="11" name="Group 9"/>
                <p:cNvGrpSpPr>
                  <a:grpSpLocks/>
                </p:cNvGrpSpPr>
                <p:nvPr/>
              </p:nvGrpSpPr>
              <p:grpSpPr bwMode="auto">
                <a:xfrm flipH="1" flipV="1">
                  <a:off x="1627" y="2250"/>
                  <a:ext cx="1325" cy="89"/>
                  <a:chOff x="1652" y="2092"/>
                  <a:chExt cx="1325" cy="89"/>
                </a:xfrm>
              </p:grpSpPr>
              <p:sp>
                <p:nvSpPr>
                  <p:cNvPr id="1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652" y="2181"/>
                    <a:ext cx="131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3" name="Line 1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35" y="2092"/>
                    <a:ext cx="142" cy="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  <p:sp>
            <p:nvSpPr>
              <p:cNvPr id="8" name="Text Box 12"/>
              <p:cNvSpPr txBox="1">
                <a:spLocks noChangeArrowheads="1"/>
              </p:cNvSpPr>
              <p:nvPr/>
            </p:nvSpPr>
            <p:spPr bwMode="auto">
              <a:xfrm>
                <a:off x="2013" y="1862"/>
                <a:ext cx="764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zh-CN" sz="3200" b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13"/>
              <p:cNvSpPr txBox="1">
                <a:spLocks noChangeArrowheads="1"/>
              </p:cNvSpPr>
              <p:nvPr/>
            </p:nvSpPr>
            <p:spPr bwMode="auto">
              <a:xfrm>
                <a:off x="1943" y="2258"/>
                <a:ext cx="764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zh-CN" sz="3200" b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403648" y="1904454"/>
            <a:ext cx="28520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 err="1">
                <a:solidFill>
                  <a:srgbClr val="FF0000"/>
                </a:solidFill>
                <a:latin typeface="Cataneo BT" pitchFamily="66" charset="0"/>
              </a:rPr>
              <a:t>m+n≠p</a:t>
            </a:r>
            <a:r>
              <a:rPr kumimoji="1" lang="en-US" altLang="zh-CN" sz="3200" dirty="0">
                <a:solidFill>
                  <a:srgbClr val="FF0000"/>
                </a:solidFill>
                <a:latin typeface="Cataneo BT" pitchFamily="66" charset="0"/>
              </a:rPr>
              <a:t> 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Cataneo BT" pitchFamily="66" charset="0"/>
                <a:ea typeface="楷体_GB2312" pitchFamily="49" charset="-122"/>
              </a:rPr>
              <a:t>的情况</a:t>
            </a:r>
            <a:endParaRPr kumimoji="1" lang="zh-CN" altLang="en-US" sz="3200" dirty="0">
              <a:solidFill>
                <a:srgbClr val="FF0000"/>
              </a:solidFill>
              <a:latin typeface="Cataneo BT" pitchFamily="66" charset="0"/>
              <a:ea typeface="楷体_GB2312" pitchFamily="49" charset="-122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23528" y="2424304"/>
            <a:ext cx="9144000" cy="12741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①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混合气体的</a:t>
            </a:r>
            <a:r>
              <a:rPr kumimoji="1"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总</a:t>
            </a:r>
            <a:r>
              <a:rPr kumimoji="1" lang="zh-CN" altLang="en-US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压强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</a:rPr>
              <a:t>（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恒温、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</a:rPr>
              <a:t>恒容） </a:t>
            </a:r>
            <a:r>
              <a:rPr kumimoji="1" lang="zh-CN" altLang="en-US" sz="3200" dirty="0" smtClean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总体积、总物质的量不随时间改变</a:t>
            </a:r>
            <a:r>
              <a:rPr kumimoji="1" lang="zh-CN" altLang="en-US" sz="3200" dirty="0" smtClean="0">
                <a:latin typeface="Times New Roman" panose="02020603050405020304" pitchFamily="18" charset="0"/>
                <a:ea typeface="楷体_GB2312" pitchFamily="49" charset="-122"/>
              </a:rPr>
              <a:t>而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改变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99728" y="3733548"/>
            <a:ext cx="8636768" cy="12741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②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、混合气体的平均相对分子质量、</a:t>
            </a:r>
            <a:r>
              <a:rPr kumimoji="1" lang="zh-CN" altLang="en-US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密度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（恒温、恒压）</a:t>
            </a:r>
            <a:r>
              <a:rPr kumimoji="1" lang="zh-CN" altLang="en-US" sz="3200" dirty="0" smtClean="0">
                <a:latin typeface="Times New Roman" panose="02020603050405020304" pitchFamily="18" charset="0"/>
                <a:ea typeface="楷体_GB2312" pitchFamily="49" charset="-122"/>
              </a:rPr>
              <a:t>不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随时间改变</a:t>
            </a:r>
            <a:r>
              <a:rPr kumimoji="1" lang="zh-CN" altLang="en-US" sz="3200" dirty="0" smtClean="0">
                <a:latin typeface="Times New Roman" panose="02020603050405020304" pitchFamily="18" charset="0"/>
                <a:ea typeface="楷体_GB2312" pitchFamily="49" charset="-122"/>
              </a:rPr>
              <a:t>而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改变</a:t>
            </a:r>
            <a:endParaRPr kumimoji="1" lang="zh-CN" altLang="en-US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259632" y="5056384"/>
            <a:ext cx="28520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 err="1" smtClean="0">
                <a:solidFill>
                  <a:srgbClr val="FF0000"/>
                </a:solidFill>
                <a:latin typeface="Cataneo BT" pitchFamily="66" charset="0"/>
              </a:rPr>
              <a:t>m+n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Cataneo BT" pitchFamily="66" charset="0"/>
              </a:rPr>
              <a:t>=p 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Cataneo BT" pitchFamily="66" charset="0"/>
                <a:ea typeface="楷体_GB2312" pitchFamily="49" charset="-122"/>
              </a:rPr>
              <a:t>的情况</a:t>
            </a:r>
            <a:endParaRPr kumimoji="1" lang="zh-CN" altLang="en-US" sz="3200" dirty="0">
              <a:solidFill>
                <a:srgbClr val="FF0000"/>
              </a:solidFill>
              <a:latin typeface="Cataneo BT" pitchFamily="66" charset="0"/>
              <a:ea typeface="楷体_GB2312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3465" y="5782833"/>
            <a:ext cx="8217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当混合气体的总体积、总压强、总物质的量不变时，能否说明反应达到平衡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？平均相对分子质量呢？密度呢？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23" name="线形标注 1(无边框) 22"/>
          <p:cNvSpPr/>
          <p:nvPr/>
        </p:nvSpPr>
        <p:spPr>
          <a:xfrm>
            <a:off x="5926581" y="4778948"/>
            <a:ext cx="3024336" cy="864096"/>
          </a:xfrm>
          <a:prstGeom prst="callout1">
            <a:avLst>
              <a:gd name="adj1" fmla="val 18750"/>
              <a:gd name="adj2" fmla="val -8333"/>
              <a:gd name="adj3" fmla="val -55051"/>
              <a:gd name="adj4" fmla="val 549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若是恒温恒容条件则如何？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禁止符 24"/>
          <p:cNvSpPr/>
          <p:nvPr/>
        </p:nvSpPr>
        <p:spPr>
          <a:xfrm>
            <a:off x="3923928" y="5445224"/>
            <a:ext cx="1512168" cy="1412776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utoUpdateAnimBg="0"/>
      <p:bldP spid="20" grpId="0" animBg="1" autoUpdateAnimBg="0"/>
      <p:bldP spid="21" grpId="0" autoUpdateAnimBg="0"/>
      <p:bldP spid="22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105" y="1368115"/>
            <a:ext cx="8229600" cy="5161760"/>
          </a:xfrm>
        </p:spPr>
        <p:txBody>
          <a:bodyPr/>
          <a:lstStyle/>
          <a:p>
            <a:r>
              <a:rPr lang="en-US" altLang="zh-CN" dirty="0" smtClean="0"/>
              <a:t>3.2  </a:t>
            </a:r>
            <a:r>
              <a:rPr lang="zh-CN" altLang="en-US" dirty="0" smtClean="0"/>
              <a:t>有非气体物质的反应</a:t>
            </a:r>
            <a:endParaRPr lang="en-US" altLang="zh-CN" dirty="0" smtClean="0"/>
          </a:p>
          <a:p>
            <a:r>
              <a:rPr lang="en-US" altLang="zh-CN" dirty="0" smtClean="0"/>
              <a:t>3.2.1</a:t>
            </a:r>
          </a:p>
          <a:p>
            <a:pPr marL="109855" indent="0">
              <a:buNone/>
            </a:pPr>
            <a:endParaRPr lang="en-US" altLang="zh-CN" dirty="0"/>
          </a:p>
          <a:p>
            <a:pPr marL="109855" indent="0">
              <a:buNone/>
            </a:pPr>
            <a:endParaRPr lang="en-US" altLang="zh-CN" dirty="0" smtClean="0"/>
          </a:p>
          <a:p>
            <a:pPr marL="109855" indent="0">
              <a:buNone/>
            </a:pPr>
            <a:endParaRPr lang="en-US" altLang="zh-CN" dirty="0"/>
          </a:p>
          <a:p>
            <a:pPr marL="109855" indent="0">
              <a:buNone/>
            </a:pPr>
            <a:endParaRPr lang="en-US" altLang="zh-CN" dirty="0" smtClean="0"/>
          </a:p>
          <a:p>
            <a:pPr marL="109855" indent="0">
              <a:buNone/>
            </a:pPr>
            <a:endParaRPr lang="en-US" altLang="zh-CN" dirty="0"/>
          </a:p>
          <a:p>
            <a:pPr marL="109855" indent="0">
              <a:buNone/>
            </a:pPr>
            <a:endParaRPr lang="en-US" altLang="zh-CN" dirty="0" smtClean="0"/>
          </a:p>
          <a:p>
            <a:pPr marL="109855" indent="0">
              <a:buNone/>
            </a:pPr>
            <a:r>
              <a:rPr lang="en-US" altLang="zh-CN" dirty="0" smtClean="0"/>
              <a:t>3.2.2 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4817" y="618980"/>
            <a:ext cx="8242995" cy="576064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宋体"/>
                <a:cs typeface="+mj-cs"/>
              </a:rPr>
              <a:t>(3)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  <a:cs typeface="+mj-cs"/>
              </a:rPr>
              <a:t>总反应体系含量标志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/>
                <a:cs typeface="+mj-cs"/>
              </a:rPr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  <a:cs typeface="+mj-cs"/>
              </a:rPr>
              <a:t>气体质量一定改变的。</a:t>
            </a:r>
            <a:endParaRPr lang="zh-CN" altLang="en-US" sz="2800" b="1" dirty="0">
              <a:solidFill>
                <a:srgbClr val="FF0000"/>
              </a:solidFill>
              <a:latin typeface="宋体"/>
              <a:cs typeface="+mj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374691" y="1411282"/>
            <a:ext cx="4913525" cy="490322"/>
            <a:chOff x="2987824" y="979767"/>
            <a:chExt cx="4913525" cy="490322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2987824" y="979767"/>
              <a:ext cx="49135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以反应</a:t>
              </a:r>
              <a:r>
                <a:rPr kumimoji="1" lang="en-US" altLang="zh-CN" sz="2400" dirty="0">
                  <a:solidFill>
                    <a:schemeClr val="tx2"/>
                  </a:solidFill>
                  <a:latin typeface="Cataneo BT" pitchFamily="66" charset="0"/>
                  <a:ea typeface="楷体_GB2312" pitchFamily="49" charset="-122"/>
                </a:rPr>
                <a:t>mA(g)+</a:t>
              </a:r>
              <a:r>
                <a:rPr kumimoji="1" lang="en-US" altLang="zh-CN" sz="2400" dirty="0" err="1">
                  <a:solidFill>
                    <a:schemeClr val="tx2"/>
                  </a:solidFill>
                  <a:latin typeface="Cataneo BT" pitchFamily="66" charset="0"/>
                  <a:ea typeface="楷体_GB2312" pitchFamily="49" charset="-122"/>
                </a:rPr>
                <a:t>nB</a:t>
              </a:r>
              <a:r>
                <a:rPr kumimoji="1" lang="en-US" altLang="zh-CN" sz="2400" dirty="0">
                  <a:solidFill>
                    <a:schemeClr val="tx2"/>
                  </a:solidFill>
                  <a:latin typeface="Cataneo BT" pitchFamily="66" charset="0"/>
                  <a:ea typeface="楷体_GB2312" pitchFamily="49" charset="-122"/>
                </a:rPr>
                <a:t> </a:t>
              </a:r>
              <a:r>
                <a:rPr kumimoji="1" lang="en-US" altLang="zh-CN" sz="2400" dirty="0" smtClean="0">
                  <a:solidFill>
                    <a:schemeClr val="tx2"/>
                  </a:solidFill>
                  <a:latin typeface="Cataneo BT" pitchFamily="66" charset="0"/>
                  <a:ea typeface="楷体_GB2312" pitchFamily="49" charset="-122"/>
                </a:rPr>
                <a:t>(s)    </a:t>
              </a:r>
              <a:r>
                <a:rPr kumimoji="1" lang="en-US" altLang="zh-CN" sz="2400" dirty="0" err="1" smtClean="0">
                  <a:solidFill>
                    <a:schemeClr val="tx2"/>
                  </a:solidFill>
                  <a:latin typeface="Cataneo BT" pitchFamily="66" charset="0"/>
                  <a:ea typeface="楷体_GB2312" pitchFamily="49" charset="-122"/>
                </a:rPr>
                <a:t>pC</a:t>
              </a:r>
              <a:r>
                <a:rPr kumimoji="1" lang="en-US" altLang="zh-CN" sz="2400" dirty="0" smtClean="0">
                  <a:solidFill>
                    <a:schemeClr val="tx2"/>
                  </a:solidFill>
                  <a:latin typeface="Cataneo BT" pitchFamily="66" charset="0"/>
                  <a:ea typeface="楷体_GB2312" pitchFamily="49" charset="-122"/>
                </a:rPr>
                <a:t>(g</a:t>
              </a:r>
              <a:r>
                <a:rPr kumimoji="1" lang="en-US" altLang="zh-CN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r>
                <a:rPr kumimoji="1"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为例</a:t>
              </a: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5940152" y="1022365"/>
              <a:ext cx="431676" cy="447724"/>
              <a:chOff x="1744" y="1862"/>
              <a:chExt cx="1045" cy="708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1744" y="2092"/>
                <a:ext cx="1045" cy="235"/>
                <a:chOff x="1627" y="2092"/>
                <a:chExt cx="1350" cy="247"/>
              </a:xfrm>
            </p:grpSpPr>
            <p:grpSp>
              <p:nvGrpSpPr>
                <p:cNvPr id="10" name="Group 6"/>
                <p:cNvGrpSpPr>
                  <a:grpSpLocks/>
                </p:cNvGrpSpPr>
                <p:nvPr/>
              </p:nvGrpSpPr>
              <p:grpSpPr bwMode="auto">
                <a:xfrm>
                  <a:off x="1652" y="2092"/>
                  <a:ext cx="1325" cy="89"/>
                  <a:chOff x="1652" y="2092"/>
                  <a:chExt cx="1325" cy="89"/>
                </a:xfrm>
              </p:grpSpPr>
              <p:sp>
                <p:nvSpPr>
                  <p:cNvPr id="14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1652" y="2181"/>
                    <a:ext cx="131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5" name="Line 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35" y="2092"/>
                    <a:ext cx="142" cy="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  <p:grpSp>
              <p:nvGrpSpPr>
                <p:cNvPr id="11" name="Group 9"/>
                <p:cNvGrpSpPr>
                  <a:grpSpLocks/>
                </p:cNvGrpSpPr>
                <p:nvPr/>
              </p:nvGrpSpPr>
              <p:grpSpPr bwMode="auto">
                <a:xfrm flipH="1" flipV="1">
                  <a:off x="1627" y="2250"/>
                  <a:ext cx="1325" cy="89"/>
                  <a:chOff x="1652" y="2092"/>
                  <a:chExt cx="1325" cy="89"/>
                </a:xfrm>
              </p:grpSpPr>
              <p:sp>
                <p:nvSpPr>
                  <p:cNvPr id="1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652" y="2181"/>
                    <a:ext cx="131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3" name="Line 1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35" y="2092"/>
                    <a:ext cx="142" cy="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  <p:sp>
            <p:nvSpPr>
              <p:cNvPr id="8" name="Text Box 12"/>
              <p:cNvSpPr txBox="1">
                <a:spLocks noChangeArrowheads="1"/>
              </p:cNvSpPr>
              <p:nvPr/>
            </p:nvSpPr>
            <p:spPr bwMode="auto">
              <a:xfrm>
                <a:off x="2013" y="1862"/>
                <a:ext cx="764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zh-CN" sz="3200" b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13"/>
              <p:cNvSpPr txBox="1">
                <a:spLocks noChangeArrowheads="1"/>
              </p:cNvSpPr>
              <p:nvPr/>
            </p:nvSpPr>
            <p:spPr bwMode="auto">
              <a:xfrm>
                <a:off x="1943" y="2258"/>
                <a:ext cx="764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zh-CN" sz="3200" b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385249" y="1844866"/>
            <a:ext cx="23871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 err="1" smtClean="0">
                <a:solidFill>
                  <a:srgbClr val="FF0000"/>
                </a:solidFill>
                <a:latin typeface="Cataneo BT" pitchFamily="66" charset="0"/>
              </a:rPr>
              <a:t>m≠</a:t>
            </a:r>
            <a:r>
              <a:rPr kumimoji="1" lang="en-US" altLang="zh-CN" sz="3200" dirty="0" err="1">
                <a:solidFill>
                  <a:srgbClr val="FF0000"/>
                </a:solidFill>
                <a:latin typeface="Cataneo BT" pitchFamily="66" charset="0"/>
              </a:rPr>
              <a:t>p</a:t>
            </a:r>
            <a:r>
              <a:rPr kumimoji="1" lang="en-US" altLang="zh-CN" sz="3200" dirty="0">
                <a:solidFill>
                  <a:srgbClr val="FF0000"/>
                </a:solidFill>
                <a:latin typeface="Cataneo BT" pitchFamily="66" charset="0"/>
              </a:rPr>
              <a:t> </a:t>
            </a:r>
            <a:r>
              <a:rPr kumimoji="1" lang="zh-CN" altLang="en-US" sz="3200" dirty="0">
                <a:solidFill>
                  <a:srgbClr val="FF0000"/>
                </a:solidFill>
                <a:latin typeface="Cataneo BT" pitchFamily="66" charset="0"/>
                <a:ea typeface="楷体_GB2312" pitchFamily="49" charset="-122"/>
              </a:rPr>
              <a:t>的反应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23528" y="2424304"/>
            <a:ext cx="9144000" cy="12741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①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混合气体的</a:t>
            </a:r>
            <a:r>
              <a:rPr kumimoji="1"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总</a:t>
            </a:r>
            <a:r>
              <a:rPr kumimoji="1" lang="zh-CN" altLang="en-US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压强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</a:rPr>
              <a:t>（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恒温、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</a:rPr>
              <a:t>恒容） </a:t>
            </a:r>
            <a:r>
              <a:rPr kumimoji="1" lang="zh-CN" altLang="en-US" sz="3200" dirty="0" smtClean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总体积、总物质的量不随时间改变</a:t>
            </a:r>
            <a:r>
              <a:rPr kumimoji="1" lang="zh-CN" altLang="en-US" sz="3200" dirty="0" smtClean="0">
                <a:latin typeface="Times New Roman" panose="02020603050405020304" pitchFamily="18" charset="0"/>
                <a:ea typeface="楷体_GB2312" pitchFamily="49" charset="-122"/>
              </a:rPr>
              <a:t>而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改变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83618" y="3640515"/>
            <a:ext cx="8636768" cy="12741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②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、混合气体的平均相对分子质量、</a:t>
            </a:r>
            <a:r>
              <a:rPr kumimoji="1" lang="zh-CN" altLang="en-US" sz="32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密度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</a:rPr>
              <a:t>（恒温、恒压）</a:t>
            </a:r>
            <a:r>
              <a:rPr kumimoji="1" lang="zh-CN" altLang="en-US" sz="3200" dirty="0" smtClean="0">
                <a:latin typeface="Times New Roman" panose="02020603050405020304" pitchFamily="18" charset="0"/>
                <a:ea typeface="楷体_GB2312" pitchFamily="49" charset="-122"/>
              </a:rPr>
              <a:t>不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随时间改变</a:t>
            </a:r>
            <a:r>
              <a:rPr kumimoji="1" lang="zh-CN" altLang="en-US" sz="3200" dirty="0" smtClean="0">
                <a:latin typeface="Times New Roman" panose="02020603050405020304" pitchFamily="18" charset="0"/>
                <a:ea typeface="楷体_GB2312" pitchFamily="49" charset="-122"/>
              </a:rPr>
              <a:t>而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改变</a:t>
            </a:r>
            <a:endParaRPr kumimoji="1" lang="zh-CN" altLang="en-US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259632" y="5056384"/>
            <a:ext cx="23871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 smtClean="0">
                <a:solidFill>
                  <a:srgbClr val="FF0000"/>
                </a:solidFill>
                <a:latin typeface="Cataneo BT" pitchFamily="66" charset="0"/>
              </a:rPr>
              <a:t>m=p </a:t>
            </a:r>
            <a:r>
              <a:rPr kumimoji="1" lang="zh-CN" altLang="en-US" sz="3200" dirty="0">
                <a:solidFill>
                  <a:srgbClr val="FF0000"/>
                </a:solidFill>
                <a:latin typeface="Cataneo BT" pitchFamily="66" charset="0"/>
                <a:ea typeface="楷体_GB2312" pitchFamily="49" charset="-122"/>
              </a:rPr>
              <a:t>的反应</a:t>
            </a:r>
          </a:p>
        </p:txBody>
      </p:sp>
      <p:sp>
        <p:nvSpPr>
          <p:cNvPr id="22" name="矩形 21"/>
          <p:cNvSpPr/>
          <p:nvPr/>
        </p:nvSpPr>
        <p:spPr>
          <a:xfrm>
            <a:off x="493465" y="5782833"/>
            <a:ext cx="8217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当混合气体的总体积、总压强、总物质的量不变时，能否说明反应达到平衡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？平均相对分子质量呢？密度呢？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23" name="线形标注 1(无边框) 22"/>
          <p:cNvSpPr/>
          <p:nvPr/>
        </p:nvSpPr>
        <p:spPr>
          <a:xfrm>
            <a:off x="5926581" y="4778948"/>
            <a:ext cx="3024336" cy="864096"/>
          </a:xfrm>
          <a:prstGeom prst="callout1">
            <a:avLst>
              <a:gd name="adj1" fmla="val 18750"/>
              <a:gd name="adj2" fmla="val -8333"/>
              <a:gd name="adj3" fmla="val -55051"/>
              <a:gd name="adj4" fmla="val 549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若是恒温恒容条件则如何？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五角星 1"/>
          <p:cNvSpPr/>
          <p:nvPr/>
        </p:nvSpPr>
        <p:spPr>
          <a:xfrm>
            <a:off x="4372298" y="6241066"/>
            <a:ext cx="288032" cy="359646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五角星 23"/>
          <p:cNvSpPr/>
          <p:nvPr/>
        </p:nvSpPr>
        <p:spPr>
          <a:xfrm>
            <a:off x="6397402" y="6198331"/>
            <a:ext cx="288032" cy="359646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6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utoUpdateAnimBg="0"/>
      <p:bldP spid="20" grpId="0" animBg="1" autoUpdateAnimBg="0"/>
      <p:bldP spid="21" grpId="0" autoUpdateAnimBg="0"/>
      <p:bldP spid="22" grpId="0"/>
      <p:bldP spid="23" grpId="0" animBg="1"/>
      <p:bldP spid="2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pic_223055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43" y="430191"/>
            <a:ext cx="2987675" cy="597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3024218" y="302359"/>
            <a:ext cx="6011863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　　　</a:t>
            </a:r>
            <a:r>
              <a:rPr kumimoji="1"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炼铁高炉尾气之谜</a:t>
            </a:r>
          </a:p>
          <a:p>
            <a:pPr latinLnBrk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prstClr val="black"/>
                </a:solidFill>
                <a:latin typeface="宋体" pitchFamily="2" charset="-122"/>
              </a:rPr>
              <a:t>高炉炼铁 的主要反应是</a:t>
            </a:r>
            <a:r>
              <a:rPr kumimoji="1" lang="en-US" altLang="zh-CN" sz="2400" b="1" dirty="0">
                <a:solidFill>
                  <a:prstClr val="black"/>
                </a:solidFill>
                <a:latin typeface="宋体" pitchFamily="2" charset="-122"/>
              </a:rPr>
              <a:t>:</a:t>
            </a:r>
          </a:p>
          <a:p>
            <a:pPr latinLnBrk="1">
              <a:lnSpc>
                <a:spcPct val="150000"/>
              </a:lnSpc>
            </a:pPr>
            <a:r>
              <a:rPr kumimoji="1" lang="en-US" altLang="zh-CN" sz="2400" b="1" dirty="0">
                <a:solidFill>
                  <a:prstClr val="black"/>
                </a:solidFill>
                <a:latin typeface="宋体" pitchFamily="2" charset="-122"/>
              </a:rPr>
              <a:t>2C(</a:t>
            </a:r>
            <a:r>
              <a:rPr kumimoji="1" lang="zh-CN" altLang="en-US" sz="2400" b="1" dirty="0">
                <a:solidFill>
                  <a:prstClr val="black"/>
                </a:solidFill>
                <a:latin typeface="宋体" pitchFamily="2" charset="-122"/>
              </a:rPr>
              <a:t>焦炭</a:t>
            </a:r>
            <a:r>
              <a:rPr kumimoji="1" lang="en-US" altLang="zh-CN" sz="2400" b="1" dirty="0">
                <a:solidFill>
                  <a:prstClr val="black"/>
                </a:solidFill>
                <a:latin typeface="宋体" pitchFamily="2" charset="-122"/>
              </a:rPr>
              <a:t>)+O</a:t>
            </a:r>
            <a:r>
              <a:rPr kumimoji="1" lang="en-US" altLang="zh-CN" sz="1400" b="1" dirty="0">
                <a:solidFill>
                  <a:prstClr val="black"/>
                </a:solidFill>
                <a:latin typeface="宋体" pitchFamily="2" charset="-122"/>
              </a:rPr>
              <a:t>2</a:t>
            </a:r>
            <a:r>
              <a:rPr kumimoji="1" lang="en-US" altLang="zh-CN" sz="2400" b="1" dirty="0">
                <a:solidFill>
                  <a:prstClr val="black"/>
                </a:solidFill>
                <a:latin typeface="宋体" pitchFamily="2" charset="-122"/>
              </a:rPr>
              <a:t>(</a:t>
            </a:r>
            <a:r>
              <a:rPr kumimoji="1" lang="zh-CN" altLang="en-US" sz="2400" b="1" dirty="0">
                <a:solidFill>
                  <a:prstClr val="black"/>
                </a:solidFill>
                <a:latin typeface="宋体" pitchFamily="2" charset="-122"/>
              </a:rPr>
              <a:t>空气</a:t>
            </a:r>
            <a:r>
              <a:rPr kumimoji="1" lang="en-US" altLang="zh-CN" sz="2400" b="1" dirty="0">
                <a:solidFill>
                  <a:prstClr val="black"/>
                </a:solidFill>
                <a:latin typeface="宋体" pitchFamily="2" charset="-122"/>
              </a:rPr>
              <a:t>)</a:t>
            </a:r>
            <a:r>
              <a:rPr kumimoji="1" lang="zh-CN" altLang="en-US" sz="2400" b="1" dirty="0">
                <a:solidFill>
                  <a:prstClr val="black"/>
                </a:solidFill>
                <a:latin typeface="宋体" pitchFamily="2" charset="-122"/>
              </a:rPr>
              <a:t>＝２</a:t>
            </a:r>
            <a:r>
              <a:rPr kumimoji="1" lang="en-US" altLang="zh-CN" sz="2400" b="1" dirty="0">
                <a:solidFill>
                  <a:prstClr val="black"/>
                </a:solidFill>
                <a:latin typeface="宋体" pitchFamily="2" charset="-122"/>
              </a:rPr>
              <a:t>CO</a:t>
            </a:r>
            <a:r>
              <a:rPr kumimoji="1" lang="zh-CN" altLang="en-US" sz="2400" b="1" dirty="0">
                <a:solidFill>
                  <a:prstClr val="black"/>
                </a:solidFill>
                <a:latin typeface="宋体" pitchFamily="2" charset="-122"/>
              </a:rPr>
              <a:t>（放出热量）</a:t>
            </a:r>
          </a:p>
          <a:p>
            <a:pPr latinLnBrk="1">
              <a:lnSpc>
                <a:spcPct val="150000"/>
              </a:lnSpc>
            </a:pPr>
            <a:r>
              <a:rPr kumimoji="1" lang="en-US" altLang="zh-CN" sz="2400" b="1" dirty="0">
                <a:solidFill>
                  <a:prstClr val="black"/>
                </a:solidFill>
                <a:latin typeface="宋体" pitchFamily="2" charset="-122"/>
              </a:rPr>
              <a:t>Fe</a:t>
            </a:r>
            <a:r>
              <a:rPr kumimoji="1" lang="en-US" altLang="zh-CN" sz="1400" b="1" dirty="0">
                <a:solidFill>
                  <a:prstClr val="black"/>
                </a:solidFill>
                <a:latin typeface="宋体" pitchFamily="2" charset="-122"/>
              </a:rPr>
              <a:t>2</a:t>
            </a:r>
            <a:r>
              <a:rPr kumimoji="1" lang="en-US" altLang="zh-CN" sz="2400" b="1" dirty="0">
                <a:solidFill>
                  <a:prstClr val="black"/>
                </a:solidFill>
                <a:latin typeface="宋体" pitchFamily="2" charset="-122"/>
              </a:rPr>
              <a:t>O</a:t>
            </a:r>
            <a:r>
              <a:rPr kumimoji="1" lang="en-US" altLang="zh-CN" sz="1400" b="1" dirty="0">
                <a:solidFill>
                  <a:prstClr val="black"/>
                </a:solidFill>
                <a:latin typeface="宋体" pitchFamily="2" charset="-122"/>
              </a:rPr>
              <a:t>3</a:t>
            </a:r>
            <a:r>
              <a:rPr kumimoji="1" lang="en-US" altLang="zh-CN" sz="2400" b="1" dirty="0">
                <a:solidFill>
                  <a:prstClr val="black"/>
                </a:solidFill>
                <a:latin typeface="宋体" pitchFamily="2" charset="-122"/>
              </a:rPr>
              <a:t>+3CO==2Fe+3CO</a:t>
            </a:r>
            <a:r>
              <a:rPr kumimoji="1" lang="en-US" altLang="zh-CN" sz="1400" b="1" dirty="0">
                <a:solidFill>
                  <a:prstClr val="black"/>
                </a:solidFill>
                <a:latin typeface="宋体" pitchFamily="2" charset="-122"/>
              </a:rPr>
              <a:t>2</a:t>
            </a:r>
          </a:p>
          <a:p>
            <a:pPr latinLnBrk="1">
              <a:lnSpc>
                <a:spcPct val="150000"/>
              </a:lnSpc>
            </a:pPr>
            <a:r>
              <a:rPr kumimoji="1" lang="zh-CN" altLang="en-US" sz="2400" b="1" dirty="0">
                <a:solidFill>
                  <a:prstClr val="black"/>
                </a:solidFill>
                <a:latin typeface="宋体" pitchFamily="2" charset="-122"/>
              </a:rPr>
              <a:t>炼制１吨生铁所需焦炭的实际用量远高于按照化学方程式计算所需的量，且从高炉中出来的气体中含有没有利用的</a:t>
            </a:r>
            <a:r>
              <a:rPr kumimoji="1" lang="en-US" altLang="zh-CN" sz="2400" b="1" dirty="0">
                <a:solidFill>
                  <a:prstClr val="black"/>
                </a:solidFill>
                <a:latin typeface="宋体" pitchFamily="2" charset="-122"/>
              </a:rPr>
              <a:t>CO</a:t>
            </a:r>
            <a:r>
              <a:rPr kumimoji="1" lang="zh-CN" altLang="en-US" sz="2400" b="1" dirty="0">
                <a:solidFill>
                  <a:prstClr val="black"/>
                </a:solidFill>
                <a:latin typeface="宋体" pitchFamily="2" charset="-122"/>
              </a:rPr>
              <a:t>气体，开始，炼铁工程师们认为是</a:t>
            </a:r>
            <a:r>
              <a:rPr kumimoji="1" lang="en-US" altLang="zh-CN" sz="2400" b="1" dirty="0">
                <a:solidFill>
                  <a:prstClr val="black"/>
                </a:solidFill>
                <a:latin typeface="宋体" pitchFamily="2" charset="-122"/>
              </a:rPr>
              <a:t>CO</a:t>
            </a:r>
            <a:r>
              <a:rPr kumimoji="1" lang="zh-CN" altLang="en-US" sz="2400" b="1" dirty="0">
                <a:solidFill>
                  <a:prstClr val="black"/>
                </a:solidFill>
                <a:latin typeface="宋体" pitchFamily="2" charset="-122"/>
              </a:rPr>
              <a:t>与铁矿石接触不充分之故，于是设法增加高炉的高度，然而高炉增高后，高炉尾气中的</a:t>
            </a:r>
            <a:r>
              <a:rPr kumimoji="1" lang="en-US" altLang="zh-CN" sz="2400" b="1" dirty="0">
                <a:solidFill>
                  <a:prstClr val="black"/>
                </a:solidFill>
                <a:latin typeface="宋体" pitchFamily="2" charset="-122"/>
              </a:rPr>
              <a:t>CO</a:t>
            </a:r>
            <a:r>
              <a:rPr kumimoji="1" lang="zh-CN" altLang="en-US" sz="2400" b="1" dirty="0">
                <a:solidFill>
                  <a:prstClr val="black"/>
                </a:solidFill>
                <a:latin typeface="宋体" pitchFamily="2" charset="-122"/>
              </a:rPr>
              <a:t>比例竟没有改变，这是什么原因呢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宋体" pitchFamily="2" charset="-122"/>
              </a:rPr>
              <a:t>？</a:t>
            </a:r>
            <a:endParaRPr kumimoji="1" lang="en-US" altLang="zh-CN" sz="2400" dirty="0">
              <a:solidFill>
                <a:prstClr val="black"/>
              </a:solidFill>
              <a:latin typeface="宋体" pitchFamily="2" charset="-122"/>
            </a:endParaRPr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5706299" y="1844824"/>
            <a:ext cx="215900" cy="14446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3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6059" y="1052736"/>
            <a:ext cx="8242995" cy="576064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宋体"/>
                <a:cs typeface="+mj-cs"/>
              </a:rPr>
              <a:t>(4)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  <a:cs typeface="+mj-cs"/>
              </a:rPr>
              <a:t>特殊标志</a:t>
            </a:r>
            <a:endParaRPr lang="zh-CN" altLang="en-US" sz="2800" b="1" dirty="0">
              <a:solidFill>
                <a:srgbClr val="FF0000"/>
              </a:solidFill>
              <a:latin typeface="宋体"/>
              <a:cs typeface="+mj-cs"/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456059" y="1916832"/>
            <a:ext cx="89550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①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对于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有色物质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参加反应，如果体系颜色不变，反应达到平衡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464096" y="3026321"/>
            <a:ext cx="84963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 smtClean="0">
                <a:latin typeface="Times New Roman" panose="02020603050405020304" pitchFamily="18" charset="0"/>
                <a:ea typeface="楷体_GB2312" pitchFamily="49" charset="-122"/>
              </a:rPr>
              <a:t>②</a:t>
            </a:r>
            <a:r>
              <a:rPr kumimoji="1" lang="zh-CN" altLang="en-US" sz="3200" dirty="0" smtClean="0">
                <a:latin typeface="Times New Roman" panose="02020603050405020304" pitchFamily="18" charset="0"/>
                <a:ea typeface="楷体_GB2312" pitchFamily="49" charset="-122"/>
              </a:rPr>
              <a:t>如果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体系温度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不变，反应达到平衡</a:t>
            </a:r>
          </a:p>
        </p:txBody>
      </p:sp>
    </p:spTree>
    <p:extLst>
      <p:ext uri="{BB962C8B-B14F-4D97-AF65-F5344CB8AC3E}">
        <p14:creationId xmlns:p14="http://schemas.microsoft.com/office/powerpoint/2010/main" val="409901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92" name="组合 28"/>
          <p:cNvGraphicFramePr>
            <a:graphicFrameLocks noGrp="1"/>
          </p:cNvGraphicFramePr>
          <p:nvPr/>
        </p:nvGraphicFramePr>
        <p:xfrm>
          <a:off x="785813" y="1214438"/>
          <a:ext cx="7358062" cy="3045828"/>
        </p:xfrm>
        <a:graphic>
          <a:graphicData uri="http://schemas.openxmlformats.org/drawingml/2006/table">
            <a:tbl>
              <a:tblPr/>
              <a:tblGrid>
                <a:gridCol w="1470025"/>
                <a:gridCol w="4459287"/>
                <a:gridCol w="1428750"/>
              </a:tblGrid>
              <a:tr h="428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举例反应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A(g)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B(g)    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C(g)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D(g)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7907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混合物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体系中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各成分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的含量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①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各物质的物质的量或物质的量浓度一定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1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②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各物质的质量或质量分数一定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③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各气体的体积或体积分数一定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67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④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总体积、总压强或总物质的量一定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不一定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6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5388" y="1357313"/>
            <a:ext cx="56673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9" name="Text Box 27"/>
          <p:cNvSpPr txBox="1">
            <a:spLocks noChangeArrowheads="1"/>
          </p:cNvSpPr>
          <p:nvPr/>
        </p:nvSpPr>
        <p:spPr bwMode="auto">
          <a:xfrm>
            <a:off x="2627784" y="167015"/>
            <a:ext cx="4464496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化学平衡状态的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判断总结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170" name="Text Box 27"/>
          <p:cNvSpPr txBox="1">
            <a:spLocks noChangeArrowheads="1"/>
          </p:cNvSpPr>
          <p:nvPr/>
        </p:nvSpPr>
        <p:spPr bwMode="auto">
          <a:xfrm>
            <a:off x="1323876" y="678492"/>
            <a:ext cx="7072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变量不变已平衡；恒量不变不能作为标准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0063" y="4286250"/>
          <a:ext cx="7858125" cy="2438400"/>
        </p:xfrm>
        <a:graphic>
          <a:graphicData uri="http://schemas.openxmlformats.org/drawingml/2006/table">
            <a:tbl>
              <a:tblPr/>
              <a:tblGrid>
                <a:gridCol w="1214437"/>
                <a:gridCol w="5429250"/>
                <a:gridCol w="1214438"/>
              </a:tblGrid>
              <a:tr h="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正、逆反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应速率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的关系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①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在单位时间内消耗了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mol A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同时消耗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mol D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，即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②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在单位时间内消耗了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mol 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同时消耗了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mol C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，即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③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(A)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∶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(B)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∶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(C)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∶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(D)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∶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∶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∶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不一定等于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不一定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④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在单位时间内生成了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 mol 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，同时消耗了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mol D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不一定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929438" y="1714500"/>
            <a:ext cx="1000125" cy="2500313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86625" y="4357688"/>
            <a:ext cx="1000125" cy="2357437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45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0" grpId="0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64" name="Group 48"/>
          <p:cNvGraphicFramePr>
            <a:graphicFrameLocks noGrp="1"/>
          </p:cNvGraphicFramePr>
          <p:nvPr/>
        </p:nvGraphicFramePr>
        <p:xfrm>
          <a:off x="357188" y="500063"/>
          <a:ext cx="8501122" cy="5181600"/>
        </p:xfrm>
        <a:graphic>
          <a:graphicData uri="http://schemas.openxmlformats.org/drawingml/2006/table">
            <a:tbl>
              <a:tblPr/>
              <a:tblGrid>
                <a:gridCol w="1731710"/>
                <a:gridCol w="5483528"/>
                <a:gridCol w="1285884"/>
              </a:tblGrid>
              <a:tr h="533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压　强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压强不再变化，当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≠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　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压强不再变化，当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不一定平衡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混合气体的平均相对分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子质量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一定，当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≠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一定，当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不一定平衡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温　度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任何化学反应都伴随着能量变化，在其他条件不变的情况下，体系温度一定时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气体的密度　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密度一定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不一定平衡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颜　色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反应体系内有色物质的颜色不变，就是有色物质的浓度不变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平衡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715250" y="571500"/>
            <a:ext cx="1000125" cy="1214426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5272" y="1928802"/>
            <a:ext cx="1000125" cy="1214426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5272" y="3286124"/>
            <a:ext cx="1000125" cy="642942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15272" y="4143380"/>
            <a:ext cx="1000125" cy="642942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15272" y="4929198"/>
            <a:ext cx="1000125" cy="642942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7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2875"/>
            <a:ext cx="8715375" cy="6186488"/>
          </a:xfrm>
        </p:spPr>
        <p:txBody>
          <a:bodyPr>
            <a:normAutofit/>
          </a:bodyPr>
          <a:lstStyle/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【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1】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定条件下可逆反应：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2NO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</a:rPr>
              <a:t>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2NO(g)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，在体积固定的密闭容器中，达到平衡状态的标志是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	①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单位时间内生成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mol 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的同时生成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mol NO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②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单位时间内生成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mol 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的同时生成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mol NO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③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表示的反应速率的比为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∶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∶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的状态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④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混合气体的颜色不再改变的状态　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⑤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混合气体的密度不再改变的状态　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⑥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混合气体的压强不再改变的状态　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⑦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混合气体的平均相对分子质量不再改变的状态</a:t>
            </a:r>
          </a:p>
          <a:p>
            <a:pPr marL="452438" indent="-452438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①④⑥⑦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②③⑤⑦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①③④⑤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．全部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1513" y="428625"/>
            <a:ext cx="5349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808413" y="5929313"/>
            <a:ext cx="133508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答案：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764704"/>
            <a:ext cx="122413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4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85750" y="1023938"/>
            <a:ext cx="88582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/>
              <a:t> 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.  </a:t>
            </a:r>
            <a:r>
              <a:rPr lang="zh-CN" sz="2800" b="1" dirty="0"/>
              <a:t>在一定的温度下，固定容器中发生可逆反应：</a:t>
            </a:r>
            <a:endParaRPr lang="en-US" altLang="zh-CN" sz="2800" b="1" dirty="0"/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/>
              <a:t>A(g)+ 3B(g)          2C(g)</a:t>
            </a:r>
            <a:r>
              <a:rPr lang="zh-CN" sz="2800" b="1" dirty="0"/>
              <a:t>达到平衡的标志是（              ）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/>
              <a:t>     A.  C</a:t>
            </a:r>
            <a:r>
              <a:rPr lang="zh-CN" sz="2800" b="1" dirty="0"/>
              <a:t>的生成速率与</a:t>
            </a:r>
            <a:r>
              <a:rPr lang="zh-CN" altLang="zh-CN" sz="2800" b="1" dirty="0"/>
              <a:t>C</a:t>
            </a:r>
            <a:r>
              <a:rPr lang="zh-CN" sz="2800" b="1" dirty="0"/>
              <a:t>的分解速率相等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/>
              <a:t>     B.  </a:t>
            </a:r>
            <a:r>
              <a:rPr lang="zh-CN" sz="2800" b="1" dirty="0"/>
              <a:t>单位时间生成</a:t>
            </a:r>
            <a:r>
              <a:rPr lang="zh-CN" altLang="zh-CN" sz="2800" b="1" dirty="0"/>
              <a:t>n molA</a:t>
            </a:r>
            <a:r>
              <a:rPr lang="zh-CN" sz="2800" b="1" dirty="0"/>
              <a:t>，同时生成</a:t>
            </a:r>
            <a:r>
              <a:rPr lang="zh-CN" altLang="zh-CN" sz="2800" b="1" dirty="0"/>
              <a:t>3n molB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/>
              <a:t>     C.  A</a:t>
            </a:r>
            <a:r>
              <a:rPr lang="zh-CN" sz="2800" b="1" dirty="0"/>
              <a:t>、</a:t>
            </a:r>
            <a:r>
              <a:rPr lang="zh-CN" altLang="zh-CN" sz="2800" b="1" dirty="0"/>
              <a:t>B</a:t>
            </a:r>
            <a:r>
              <a:rPr lang="zh-CN" sz="2800" b="1" dirty="0"/>
              <a:t>、</a:t>
            </a:r>
            <a:r>
              <a:rPr lang="zh-CN" altLang="zh-CN" sz="2800" b="1" dirty="0"/>
              <a:t>C</a:t>
            </a:r>
            <a:r>
              <a:rPr lang="zh-CN" sz="2800" b="1" dirty="0"/>
              <a:t>的物质的量浓度保持不变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/>
              <a:t>     D.  A</a:t>
            </a:r>
            <a:r>
              <a:rPr lang="zh-CN" sz="2800" b="1" dirty="0"/>
              <a:t>、</a:t>
            </a:r>
            <a:r>
              <a:rPr lang="zh-CN" altLang="zh-CN" sz="2800" b="1" dirty="0"/>
              <a:t>B</a:t>
            </a:r>
            <a:r>
              <a:rPr lang="zh-CN" sz="2800" b="1" dirty="0"/>
              <a:t>、</a:t>
            </a:r>
            <a:r>
              <a:rPr lang="zh-CN" altLang="zh-CN" sz="2800" b="1" dirty="0"/>
              <a:t>C</a:t>
            </a:r>
            <a:r>
              <a:rPr lang="zh-CN" sz="2800" b="1" dirty="0"/>
              <a:t>的分子数之比为</a:t>
            </a:r>
            <a:r>
              <a:rPr lang="zh-CN" altLang="zh-CN" sz="2800" b="1" dirty="0"/>
              <a:t>1 </a:t>
            </a:r>
            <a:r>
              <a:rPr lang="zh-CN" sz="2800" b="1" dirty="0"/>
              <a:t>：</a:t>
            </a:r>
            <a:r>
              <a:rPr lang="zh-CN" altLang="zh-CN" sz="2800" b="1" dirty="0"/>
              <a:t>3 </a:t>
            </a:r>
            <a:r>
              <a:rPr lang="zh-CN" sz="2800" b="1" dirty="0"/>
              <a:t>：</a:t>
            </a:r>
            <a:r>
              <a:rPr lang="zh-CN" altLang="zh-CN" sz="2800" b="1" dirty="0"/>
              <a:t>2 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/>
              <a:t>     E.  </a:t>
            </a:r>
            <a:r>
              <a:rPr lang="zh-CN" sz="2800" b="1" dirty="0"/>
              <a:t>容器中气体的密度保持不变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/>
              <a:t>     F.  </a:t>
            </a:r>
            <a:r>
              <a:rPr lang="zh-CN" sz="2800" b="1" dirty="0"/>
              <a:t>混合气体的平均摩尔质量保持不变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zh-CN" sz="2800" b="1" dirty="0"/>
              <a:t>    G.  </a:t>
            </a:r>
            <a:r>
              <a:rPr lang="zh-CN" sz="2800" b="1" dirty="0"/>
              <a:t>容器中气体的总压强保持不变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524328" y="1635125"/>
            <a:ext cx="1514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a typeface="Gungsuh" pitchFamily="18" charset="-127"/>
              </a:rPr>
              <a:t>ACF</a:t>
            </a:r>
            <a:r>
              <a:rPr lang="en-US" altLang="zh-CN" sz="3200" b="1" dirty="0">
                <a:solidFill>
                  <a:srgbClr val="FF0000"/>
                </a:solidFill>
              </a:rPr>
              <a:t>G</a:t>
            </a:r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2600339" y="1746250"/>
            <a:ext cx="642937" cy="214312"/>
            <a:chOff x="7643834" y="428603"/>
            <a:chExt cx="642942" cy="214315"/>
          </a:xfrm>
        </p:grpSpPr>
        <p:cxnSp>
          <p:nvCxnSpPr>
            <p:cNvPr id="53253" name="直接连接符 19"/>
            <p:cNvCxnSpPr>
              <a:cxnSpLocks noChangeShapeType="1"/>
            </p:cNvCxnSpPr>
            <p:nvPr/>
          </p:nvCxnSpPr>
          <p:spPr bwMode="auto">
            <a:xfrm>
              <a:off x="7643834" y="500042"/>
              <a:ext cx="642942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54" name="直接连接符 20"/>
            <p:cNvCxnSpPr>
              <a:cxnSpLocks noChangeShapeType="1"/>
            </p:cNvCxnSpPr>
            <p:nvPr/>
          </p:nvCxnSpPr>
          <p:spPr bwMode="auto">
            <a:xfrm>
              <a:off x="7643834" y="571481"/>
              <a:ext cx="642942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55" name="直接连接符 21"/>
            <p:cNvCxnSpPr>
              <a:cxnSpLocks noChangeShapeType="1"/>
            </p:cNvCxnSpPr>
            <p:nvPr/>
          </p:nvCxnSpPr>
          <p:spPr bwMode="auto">
            <a:xfrm rot="10800000">
              <a:off x="8072462" y="428603"/>
              <a:ext cx="214314" cy="714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56" name="直接连接符 22"/>
            <p:cNvCxnSpPr>
              <a:cxnSpLocks noChangeShapeType="1"/>
            </p:cNvCxnSpPr>
            <p:nvPr/>
          </p:nvCxnSpPr>
          <p:spPr bwMode="auto">
            <a:xfrm rot="10800000">
              <a:off x="7643834" y="571480"/>
              <a:ext cx="214314" cy="714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358493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5750" y="741363"/>
            <a:ext cx="8643938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50000"/>
              </a:lnSpc>
              <a:tabLst>
                <a:tab pos="228600" algn="l"/>
              </a:tabLst>
            </a:pPr>
            <a:r>
              <a:rPr lang="en-US" altLang="zh-CN" sz="2800" b="1" dirty="0" smtClean="0"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宋体" pitchFamily="2" charset="-122"/>
                <a:cs typeface="Times New Roman" pitchFamily="18" charset="0"/>
              </a:rPr>
              <a:t>、</a:t>
            </a:r>
            <a:r>
              <a:rPr lang="zh-CN" sz="2800" b="1" dirty="0">
                <a:latin typeface="宋体" pitchFamily="2" charset="-122"/>
                <a:cs typeface="Times New Roman" pitchFamily="18" charset="0"/>
              </a:rPr>
              <a:t>在一定温度下的定容密闭容器中，当下列物理量不再改变时，表明反应：</a:t>
            </a:r>
            <a:r>
              <a:rPr lang="en-US" altLang="zh-CN" sz="2800" b="1" dirty="0">
                <a:latin typeface="宋体" pitchFamily="2" charset="-122"/>
                <a:cs typeface="Times New Roman" pitchFamily="18" charset="0"/>
              </a:rPr>
              <a:t>A(s)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＋</a:t>
            </a:r>
            <a:r>
              <a:rPr lang="en-US" altLang="zh-CN" sz="2800" b="1" dirty="0">
                <a:latin typeface="宋体" pitchFamily="2" charset="-122"/>
                <a:cs typeface="Times New Roman" pitchFamily="18" charset="0"/>
              </a:rPr>
              <a:t>2B(g)== C(g)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＋</a:t>
            </a:r>
            <a:r>
              <a:rPr lang="en-US" altLang="zh-CN" sz="2800" b="1" dirty="0">
                <a:latin typeface="宋体" pitchFamily="2" charset="-122"/>
                <a:cs typeface="Times New Roman" pitchFamily="18" charset="0"/>
              </a:rPr>
              <a:t>D(g). 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已达平衡的是                 </a:t>
            </a:r>
            <a:r>
              <a:rPr lang="en-US" altLang="zh-CN" sz="2800" b="1" dirty="0">
                <a:latin typeface="宋体" pitchFamily="2" charset="-122"/>
                <a:cs typeface="Times New Roman" pitchFamily="18" charset="0"/>
              </a:rPr>
              <a:t>(       )</a:t>
            </a:r>
            <a:endParaRPr lang="en-US" altLang="zh-CN" sz="2800" b="1" dirty="0"/>
          </a:p>
          <a:p>
            <a:pPr eaLnBrk="0" hangingPunct="0">
              <a:lnSpc>
                <a:spcPct val="150000"/>
              </a:lnSpc>
              <a:tabLst>
                <a:tab pos="228600" algn="l"/>
              </a:tabLst>
            </a:pPr>
            <a:r>
              <a:rPr lang="en-US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．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混合气体的压强                             </a:t>
            </a:r>
            <a:endParaRPr lang="en-US" altLang="zh-CN" sz="2800" b="1" dirty="0">
              <a:latin typeface="宋体" pitchFamily="2" charset="-122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  <a:tabLst>
                <a:tab pos="228600" algn="l"/>
              </a:tabLst>
            </a:pPr>
            <a:r>
              <a:rPr lang="en-US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lang="zh-CN" altLang="en-US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．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混合气体的密度  </a:t>
            </a:r>
            <a:endParaRPr lang="zh-CN" altLang="en-US" sz="2800" b="1" dirty="0"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  <a:tabLst>
                <a:tab pos="228600" algn="l"/>
              </a:tabLst>
            </a:pPr>
            <a:r>
              <a:rPr lang="en-US" altLang="zh-CN" sz="2800" b="1" dirty="0">
                <a:cs typeface="Times New Roman" pitchFamily="18" charset="0"/>
              </a:rPr>
              <a:t>C</a:t>
            </a:r>
            <a:r>
              <a:rPr lang="zh-CN" altLang="en-US" sz="2800" b="1" dirty="0">
                <a:cs typeface="Times New Roman" pitchFamily="18" charset="0"/>
              </a:rPr>
              <a:t>．混合气体的相对分子质量                     </a:t>
            </a:r>
            <a:endParaRPr lang="en-US" altLang="zh-CN" sz="2800" b="1" dirty="0"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  <a:tabLst>
                <a:tab pos="228600" algn="l"/>
              </a:tabLst>
            </a:pPr>
            <a:r>
              <a:rPr lang="en-US" altLang="zh-CN" sz="2800" b="1" dirty="0">
                <a:cs typeface="Times New Roman" pitchFamily="18" charset="0"/>
              </a:rPr>
              <a:t>D</a:t>
            </a:r>
            <a:r>
              <a:rPr lang="zh-CN" altLang="en-US" sz="2800" b="1" dirty="0">
                <a:cs typeface="Times New Roman" pitchFamily="18" charset="0"/>
              </a:rPr>
              <a:t>．气体的总物质的量</a:t>
            </a:r>
            <a:r>
              <a:rPr lang="zh-CN" altLang="en-US" sz="2800" b="1" dirty="0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5857884" y="2143116"/>
            <a:ext cx="92869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BC</a:t>
            </a:r>
            <a:endParaRPr lang="zh-CN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073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6632"/>
            <a:ext cx="813690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1)“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逆向相等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反应速率必须一个是正反应的速率，一个是逆反应的速率，且经过换算后同一种物质的消耗速率和生成速率相等。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(2)“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变量不变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如果一个量是随反应进行而改变的，当不变时为平衡状态；一个随反应的进行保持不变的量，不能作为是否达到平衡状态的判断依据。</a:t>
            </a:r>
          </a:p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根据正、逆反应速率来判断可逆反应是否达到平衡时，要注意用同一种物质表示的正、逆反应速率相等，不同种物质正、逆反应速率之比等于化学计量数之比。</a:t>
            </a:r>
          </a:p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②根据压强是否变化来判断可逆反应是否达到平衡时，要注意两点：一是容器的容积是否可变；二是反应前后气体的体积是否变化。</a:t>
            </a:r>
          </a:p>
        </p:txBody>
      </p:sp>
    </p:spTree>
    <p:extLst>
      <p:ext uri="{BB962C8B-B14F-4D97-AF65-F5344CB8AC3E}">
        <p14:creationId xmlns:p14="http://schemas.microsoft.com/office/powerpoint/2010/main" val="34103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7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4273" y="1035569"/>
            <a:ext cx="8228013" cy="24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可逆反应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的定义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：</a:t>
            </a:r>
            <a:endParaRPr lang="zh-CN" altLang="en-US" sz="2400" b="1" dirty="0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宋体" pitchFamily="2" charset="-122"/>
              </a:rPr>
              <a:t>概念：在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相同的条件下</a:t>
            </a:r>
            <a:r>
              <a:rPr lang="zh-CN" altLang="en-US" sz="2400" b="1" dirty="0">
                <a:solidFill>
                  <a:prstClr val="black"/>
                </a:solidFill>
                <a:latin typeface="宋体" pitchFamily="2" charset="-122"/>
              </a:rPr>
              <a:t>，既可以向正方向进行，又可以向逆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宋体" pitchFamily="2" charset="-122"/>
              </a:rPr>
              <a:t>      方向进行的化学反应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pitchFamily="2" charset="-122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宋体" pitchFamily="2" charset="-122"/>
              </a:rPr>
              <a:t>            可逆反应：</a:t>
            </a:r>
            <a:r>
              <a:rPr lang="en-US" altLang="zh-CN" sz="2400" b="1" dirty="0" smtClean="0">
                <a:solidFill>
                  <a:prstClr val="black"/>
                </a:solidFill>
                <a:latin typeface="宋体" pitchFamily="2" charset="-122"/>
              </a:rPr>
              <a:t>A + B     C  +  D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916886" y="2972320"/>
            <a:ext cx="431800" cy="269875"/>
            <a:chOff x="1255" y="2790"/>
            <a:chExt cx="272" cy="17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255" y="284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432" y="2790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255" y="291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255" y="2915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770196" y="588267"/>
            <a:ext cx="3106729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一、可逆反应</a:t>
            </a:r>
            <a:endParaRPr kumimoji="1" lang="zh-CN" altLang="en-US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663639"/>
            <a:ext cx="8228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注意：</a:t>
            </a:r>
            <a:r>
              <a:rPr lang="zh-CN" altLang="zh-CN" sz="2400" b="1" dirty="0" smtClean="0"/>
              <a:t>可逆反应</a:t>
            </a:r>
            <a:r>
              <a:rPr lang="zh-CN" altLang="zh-CN" sz="2400" b="1" dirty="0"/>
              <a:t>不等同于可逆过程。</a:t>
            </a:r>
            <a:r>
              <a:rPr lang="zh-CN" altLang="zh-CN" sz="2400" b="1" dirty="0">
                <a:solidFill>
                  <a:srgbClr val="FF0000"/>
                </a:solidFill>
              </a:rPr>
              <a:t>可逆过程包括物理变化和化学变化，</a:t>
            </a:r>
            <a:r>
              <a:rPr lang="zh-CN" altLang="zh-CN" sz="2400" b="1" dirty="0"/>
              <a:t>而可逆反应属于化学变化。</a:t>
            </a:r>
          </a:p>
        </p:txBody>
      </p:sp>
      <p:sp>
        <p:nvSpPr>
          <p:cNvPr id="12" name="矩形 11"/>
          <p:cNvSpPr/>
          <p:nvPr/>
        </p:nvSpPr>
        <p:spPr>
          <a:xfrm>
            <a:off x="539552" y="4765149"/>
            <a:ext cx="8228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思考：</a:t>
            </a:r>
            <a:r>
              <a:rPr lang="zh-CN" altLang="en-US" sz="2400" b="1" dirty="0" smtClean="0"/>
              <a:t>有哪些物理过程是可逆的？这些过程有什么特点？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64215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942" y="609478"/>
            <a:ext cx="8229600" cy="1066800"/>
          </a:xfrm>
        </p:spPr>
        <p:txBody>
          <a:bodyPr/>
          <a:lstStyle/>
          <a:p>
            <a:r>
              <a:rPr lang="en-US" altLang="zh-CN" dirty="0" err="1" smtClean="0"/>
              <a:t>eg</a:t>
            </a:r>
            <a:r>
              <a:rPr lang="en-US" altLang="zh-CN" dirty="0" smtClean="0"/>
              <a:t>. </a:t>
            </a:r>
            <a:r>
              <a:rPr lang="zh-CN" altLang="en-US" dirty="0" smtClean="0"/>
              <a:t>固体溶解与析出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942" y="1676278"/>
            <a:ext cx="8229600" cy="4599016"/>
          </a:xfrm>
        </p:spPr>
        <p:txBody>
          <a:bodyPr/>
          <a:lstStyle/>
          <a:p>
            <a:r>
              <a:rPr lang="zh-CN" altLang="en-US" dirty="0" smtClean="0"/>
              <a:t>固体溶质          溶液中的溶质</a:t>
            </a:r>
            <a:endParaRPr lang="en-US" altLang="zh-CN" dirty="0"/>
          </a:p>
          <a:p>
            <a:r>
              <a:rPr lang="zh-CN" altLang="en-US" dirty="0" smtClean="0"/>
              <a:t>在固体溶质放入溶液中后，溶解与结晶的过程，就同时存在，但是由于两者的速率不同，因此观察到的只是单个过程。</a:t>
            </a:r>
            <a:r>
              <a:rPr lang="zh-CN" altLang="en-US" dirty="0" smtClean="0">
                <a:solidFill>
                  <a:srgbClr val="FF0000"/>
                </a:solidFill>
              </a:rPr>
              <a:t>当溶液达到饱和时，长时间观察，发现溶液中，溶质的外形在不断发生改变，这说明了什么问题？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9855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555776" y="1975520"/>
            <a:ext cx="431800" cy="269875"/>
            <a:chOff x="1255" y="2790"/>
            <a:chExt cx="272" cy="170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255" y="284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432" y="2790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255" y="291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255" y="2915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35784" y="4509120"/>
            <a:ext cx="8537915" cy="168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说明了溶解和结晶的过程，仍在继续，只是他们的速率相同，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因此溶液的浓度和溶质质量，保持不变。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这对我们的可逆反应有什么启示？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3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588239"/>
              </p:ext>
            </p:extLst>
          </p:nvPr>
        </p:nvGraphicFramePr>
        <p:xfrm>
          <a:off x="372810" y="1121558"/>
          <a:ext cx="7993062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Document" r:id="rId3" imgW="8326831" imgH="5167579" progId="Word.Document.8">
                  <p:embed/>
                </p:oleObj>
              </mc:Choice>
              <mc:Fallback>
                <p:oleObj name="Document" r:id="rId3" imgW="8326831" imgH="51675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810" y="1121558"/>
                        <a:ext cx="7993062" cy="495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827584" y="1409976"/>
            <a:ext cx="803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</a:rPr>
              <a:t>同时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860032" y="2150851"/>
            <a:ext cx="803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</a:rPr>
              <a:t>相同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372200" y="2150850"/>
            <a:ext cx="803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</a:rPr>
              <a:t>不同</a:t>
            </a:r>
          </a:p>
        </p:txBody>
      </p:sp>
      <p:sp>
        <p:nvSpPr>
          <p:cNvPr id="6" name="矩形 5"/>
          <p:cNvSpPr/>
          <p:nvPr/>
        </p:nvSpPr>
        <p:spPr>
          <a:xfrm>
            <a:off x="2699653" y="570185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宋体"/>
                <a:cs typeface="Times New Roman"/>
              </a:rPr>
              <a:t>  </a:t>
            </a:r>
            <a:r>
              <a:rPr lang="zh-CN" altLang="en-US" sz="2800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cs typeface="Times New Roman"/>
              </a:rPr>
              <a:t>可逆反应的特点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4869160"/>
            <a:ext cx="80010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140" algn="just">
              <a:spcAft>
                <a:spcPts val="120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事实上，几乎所有的反应均有一定的可逆性。有些化学反应在同一条件下可逆程度很小</a:t>
            </a:r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逆反应倾向很小</a:t>
            </a:r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，如</a:t>
            </a:r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zh-CN" altLang="en-US" sz="2400" b="1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sz="24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zh-CN" altLang="en-US" sz="2400" b="1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AgCl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↓等，在通常意义下不把它们称为可逆反应。</a:t>
            </a:r>
            <a:endParaRPr lang="en-US" altLang="zh-CN" sz="2400" b="1" kern="1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9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83568" y="1353915"/>
            <a:ext cx="804389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b="1" dirty="0">
                <a:solidFill>
                  <a:prstClr val="black"/>
                </a:solidFill>
                <a:latin typeface="宋体" pitchFamily="2" charset="-122"/>
              </a:rPr>
              <a:t>  </a:t>
            </a:r>
            <a:r>
              <a:rPr lang="zh-CN" altLang="en-US" sz="2400" b="1" dirty="0">
                <a:solidFill>
                  <a:prstClr val="black"/>
                </a:solidFill>
                <a:latin typeface="宋体" pitchFamily="2" charset="-122"/>
              </a:rPr>
              <a:t>请你思考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pitchFamily="2" charset="-122"/>
              </a:rPr>
              <a:t>：一个可逆反应中，正</a:t>
            </a:r>
            <a:r>
              <a:rPr lang="zh-CN" altLang="en-US" sz="2400" b="1" dirty="0">
                <a:solidFill>
                  <a:prstClr val="black"/>
                </a:solidFill>
                <a:latin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pitchFamily="2" charset="-122"/>
              </a:rPr>
              <a:t>逆两</a:t>
            </a:r>
            <a:r>
              <a:rPr lang="zh-CN" altLang="en-US" sz="2400" b="1" dirty="0">
                <a:solidFill>
                  <a:prstClr val="black"/>
                </a:solidFill>
                <a:latin typeface="宋体" pitchFamily="2" charset="-122"/>
              </a:rPr>
              <a:t>方向的化学反应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pitchFamily="2" charset="-122"/>
              </a:rPr>
              <a:t>速率是如何变化的？</a:t>
            </a:r>
            <a:endParaRPr lang="zh-CN" altLang="en-US" sz="2400" b="1" dirty="0">
              <a:solidFill>
                <a:prstClr val="black"/>
              </a:solidFill>
              <a:latin typeface="宋体" pitchFamily="2" charset="-122"/>
            </a:endParaRPr>
          </a:p>
        </p:txBody>
      </p:sp>
      <p:grpSp>
        <p:nvGrpSpPr>
          <p:cNvPr id="3" name="组合 40"/>
          <p:cNvGrpSpPr>
            <a:grpSpLocks/>
          </p:cNvGrpSpPr>
          <p:nvPr/>
        </p:nvGrpSpPr>
        <p:grpSpPr bwMode="auto">
          <a:xfrm>
            <a:off x="467544" y="2996939"/>
            <a:ext cx="4536504" cy="2611368"/>
            <a:chOff x="4548189" y="2785743"/>
            <a:chExt cx="3667149" cy="1682633"/>
          </a:xfrm>
        </p:grpSpPr>
        <p:grpSp>
          <p:nvGrpSpPr>
            <p:cNvPr id="4" name="组合 46"/>
            <p:cNvGrpSpPr>
              <a:grpSpLocks/>
            </p:cNvGrpSpPr>
            <p:nvPr/>
          </p:nvGrpSpPr>
          <p:grpSpPr bwMode="auto">
            <a:xfrm>
              <a:off x="4548189" y="2785743"/>
              <a:ext cx="3667149" cy="1676065"/>
              <a:chOff x="4572000" y="1928802"/>
              <a:chExt cx="4071966" cy="2033301"/>
            </a:xfrm>
          </p:grpSpPr>
          <p:cxnSp>
            <p:nvCxnSpPr>
              <p:cNvPr id="17" name="直接箭头连接符 9"/>
              <p:cNvCxnSpPr>
                <a:cxnSpLocks noChangeShapeType="1"/>
              </p:cNvCxnSpPr>
              <p:nvPr/>
            </p:nvCxnSpPr>
            <p:spPr bwMode="auto">
              <a:xfrm>
                <a:off x="4572794" y="3927478"/>
                <a:ext cx="4071172" cy="1588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8" name="直接箭头连接符 1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679819" y="3034503"/>
                <a:ext cx="1785950" cy="1588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9" name="TextBox 34"/>
              <p:cNvSpPr txBox="1">
                <a:spLocks noChangeArrowheads="1"/>
              </p:cNvSpPr>
              <p:nvPr/>
            </p:nvSpPr>
            <p:spPr bwMode="auto">
              <a:xfrm>
                <a:off x="4643438" y="1928802"/>
                <a:ext cx="242889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000000"/>
                    </a:solidFill>
                    <a:latin typeface="Times New Roman" pitchFamily="18" charset="0"/>
                  </a:rPr>
                  <a:t>V(mol/(L.s))</a:t>
                </a:r>
                <a:endParaRPr kumimoji="1" lang="zh-CN" alt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" name="TextBox 45"/>
              <p:cNvSpPr txBox="1">
                <a:spLocks noChangeArrowheads="1"/>
              </p:cNvSpPr>
              <p:nvPr/>
            </p:nvSpPr>
            <p:spPr bwMode="auto">
              <a:xfrm>
                <a:off x="7643834" y="3500438"/>
                <a:ext cx="8572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00"/>
                    </a:solidFill>
                    <a:latin typeface="Times New Roman" pitchFamily="18" charset="0"/>
                  </a:rPr>
                  <a:t>t (s)</a:t>
                </a:r>
                <a:endParaRPr kumimoji="1" lang="zh-CN" alt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5" name="组合 55"/>
            <p:cNvGrpSpPr>
              <a:grpSpLocks/>
            </p:cNvGrpSpPr>
            <p:nvPr/>
          </p:nvGrpSpPr>
          <p:grpSpPr bwMode="auto">
            <a:xfrm>
              <a:off x="4571999" y="3071730"/>
              <a:ext cx="2928959" cy="1396646"/>
              <a:chOff x="4571999" y="2428787"/>
              <a:chExt cx="2928959" cy="1521613"/>
            </a:xfrm>
          </p:grpSpPr>
          <p:grpSp>
            <p:nvGrpSpPr>
              <p:cNvPr id="6" name="组合 52"/>
              <p:cNvGrpSpPr>
                <a:grpSpLocks/>
              </p:cNvGrpSpPr>
              <p:nvPr/>
            </p:nvGrpSpPr>
            <p:grpSpPr bwMode="auto">
              <a:xfrm>
                <a:off x="4571999" y="2428787"/>
                <a:ext cx="2643207" cy="1521613"/>
                <a:chOff x="4571999" y="2428787"/>
                <a:chExt cx="2643207" cy="1521613"/>
              </a:xfrm>
            </p:grpSpPr>
            <p:sp>
              <p:nvSpPr>
                <p:cNvPr id="9" name="任意多边形 37"/>
                <p:cNvSpPr>
                  <a:spLocks noChangeArrowheads="1"/>
                </p:cNvSpPr>
                <p:nvPr/>
              </p:nvSpPr>
              <p:spPr bwMode="auto">
                <a:xfrm>
                  <a:off x="4571999" y="3141613"/>
                  <a:ext cx="714382" cy="770629"/>
                </a:xfrm>
                <a:custGeom>
                  <a:avLst/>
                  <a:gdLst>
                    <a:gd name="T0" fmla="*/ 0 w 706056"/>
                    <a:gd name="T1" fmla="*/ 603813 h 603813"/>
                    <a:gd name="T2" fmla="*/ 162046 w 706056"/>
                    <a:gd name="T3" fmla="*/ 291297 h 603813"/>
                    <a:gd name="T4" fmla="*/ 462987 w 706056"/>
                    <a:gd name="T5" fmla="*/ 48228 h 603813"/>
                    <a:gd name="T6" fmla="*/ 706056 w 706056"/>
                    <a:gd name="T7" fmla="*/ 1929 h 6038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6056"/>
                    <a:gd name="T13" fmla="*/ 0 h 603813"/>
                    <a:gd name="T14" fmla="*/ 706056 w 706056"/>
                    <a:gd name="T15" fmla="*/ 603813 h 6038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6056" h="603813">
                      <a:moveTo>
                        <a:pt x="0" y="603813"/>
                      </a:moveTo>
                      <a:cubicBezTo>
                        <a:pt x="42441" y="493854"/>
                        <a:pt x="84882" y="383895"/>
                        <a:pt x="162046" y="291297"/>
                      </a:cubicBezTo>
                      <a:cubicBezTo>
                        <a:pt x="239211" y="198700"/>
                        <a:pt x="372319" y="96456"/>
                        <a:pt x="462987" y="48228"/>
                      </a:cubicBezTo>
                      <a:cubicBezTo>
                        <a:pt x="553655" y="0"/>
                        <a:pt x="629855" y="964"/>
                        <a:pt x="706056" y="1929"/>
                      </a:cubicBezTo>
                    </a:path>
                  </a:pathLst>
                </a:custGeom>
                <a:noFill/>
                <a:ln w="1905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kumimoji="1" lang="zh-CN" altLang="en-US" sz="24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0" name="组合 51"/>
                <p:cNvGrpSpPr>
                  <a:grpSpLocks/>
                </p:cNvGrpSpPr>
                <p:nvPr/>
              </p:nvGrpSpPr>
              <p:grpSpPr bwMode="auto">
                <a:xfrm>
                  <a:off x="4572002" y="2428787"/>
                  <a:ext cx="2643204" cy="1521613"/>
                  <a:chOff x="4572002" y="2407453"/>
                  <a:chExt cx="2643204" cy="1521613"/>
                </a:xfrm>
              </p:grpSpPr>
              <p:cxnSp>
                <p:nvCxnSpPr>
                  <p:cNvPr id="11" name="直接连接符 44"/>
                  <p:cNvCxnSpPr>
                    <a:cxnSpLocks noChangeShapeType="1"/>
                    <a:stCxn id="9" idx="3"/>
                  </p:cNvCxnSpPr>
                  <p:nvPr/>
                </p:nvCxnSpPr>
                <p:spPr bwMode="auto">
                  <a:xfrm>
                    <a:off x="5286380" y="3122741"/>
                    <a:ext cx="0" cy="806325"/>
                  </a:xfrm>
                  <a:prstGeom prst="line">
                    <a:avLst/>
                  </a:prstGeom>
                  <a:noFill/>
                  <a:ln w="9525" algn="ctr">
                    <a:solidFill>
                      <a:srgbClr val="000000"/>
                    </a:solidFill>
                    <a:prstDash val="sysDash"/>
                    <a:round/>
                    <a:headEnd/>
                    <a:tailEnd/>
                  </a:ln>
                </p:spPr>
              </p:cxnSp>
              <p:grpSp>
                <p:nvGrpSpPr>
                  <p:cNvPr id="12" name="组合 50"/>
                  <p:cNvGrpSpPr>
                    <a:grpSpLocks/>
                  </p:cNvGrpSpPr>
                  <p:nvPr/>
                </p:nvGrpSpPr>
                <p:grpSpPr bwMode="auto">
                  <a:xfrm>
                    <a:off x="4572002" y="2407453"/>
                    <a:ext cx="2643204" cy="1450175"/>
                    <a:chOff x="4572002" y="2407453"/>
                    <a:chExt cx="2643204" cy="1450175"/>
                  </a:xfrm>
                </p:grpSpPr>
                <p:sp>
                  <p:nvSpPr>
                    <p:cNvPr id="13" name="任意多边形 12"/>
                    <p:cNvSpPr/>
                    <p:nvPr/>
                  </p:nvSpPr>
                  <p:spPr bwMode="auto">
                    <a:xfrm>
                      <a:off x="4572002" y="2407453"/>
                      <a:ext cx="710216" cy="711238"/>
                    </a:xfrm>
                    <a:custGeom>
                      <a:avLst/>
                      <a:gdLst>
                        <a:gd name="connsiteX0" fmla="*/ 0 w 775504"/>
                        <a:gd name="connsiteY0" fmla="*/ 0 h 775504"/>
                        <a:gd name="connsiteX1" fmla="*/ 196770 w 775504"/>
                        <a:gd name="connsiteY1" fmla="*/ 393539 h 775504"/>
                        <a:gd name="connsiteX2" fmla="*/ 520861 w 775504"/>
                        <a:gd name="connsiteY2" fmla="*/ 706056 h 775504"/>
                        <a:gd name="connsiteX3" fmla="*/ 775504 w 775504"/>
                        <a:gd name="connsiteY3" fmla="*/ 775504 h 7755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75504" h="775504">
                          <a:moveTo>
                            <a:pt x="0" y="0"/>
                          </a:moveTo>
                          <a:cubicBezTo>
                            <a:pt x="54980" y="137931"/>
                            <a:pt x="109960" y="275863"/>
                            <a:pt x="196770" y="393539"/>
                          </a:cubicBezTo>
                          <a:cubicBezTo>
                            <a:pt x="283580" y="511215"/>
                            <a:pt x="424405" y="642395"/>
                            <a:pt x="520861" y="706056"/>
                          </a:cubicBezTo>
                          <a:cubicBezTo>
                            <a:pt x="617317" y="769717"/>
                            <a:pt x="696410" y="772610"/>
                            <a:pt x="775504" y="775504"/>
                          </a:cubicBezTo>
                        </a:path>
                      </a:pathLst>
                    </a:custGeom>
                    <a:noFill/>
                    <a:ln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kumimoji="1" lang="zh-CN" altLang="en-US" sz="240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0000"/>
                        </a:solidFill>
                        <a:latin typeface="Times New Roman" pitchFamily="18" charset="0"/>
                      </a:endParaRPr>
                    </a:p>
                  </p:txBody>
                </p:sp>
                <p:cxnSp>
                  <p:nvCxnSpPr>
                    <p:cNvPr id="14" name="直接连接符 4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286380" y="3118691"/>
                      <a:ext cx="1928826" cy="1588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15" name="TextBox 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43438" y="2500306"/>
                      <a:ext cx="928694" cy="4616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r>
                        <a:rPr kumimoji="1"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V(</a:t>
                      </a:r>
                      <a:r>
                        <a:rPr kumimoji="1" lang="zh-CN" altLang="en-US" sz="240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正</a:t>
                      </a:r>
                      <a:r>
                        <a:rPr kumimoji="1"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)</a:t>
                      </a:r>
                      <a:endParaRPr kumimoji="1"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6" name="Text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14876" y="3395963"/>
                      <a:ext cx="928694" cy="4616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r>
                        <a:rPr kumimoji="1" lang="en-US" altLang="zh-CN" sz="24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V(</a:t>
                      </a:r>
                      <a:r>
                        <a:rPr kumimoji="1" lang="zh-CN" altLang="en-US" sz="24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逆</a:t>
                      </a:r>
                      <a:r>
                        <a:rPr kumimoji="1" lang="en-US" altLang="zh-CN" sz="240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)</a:t>
                      </a:r>
                      <a:endParaRPr kumimoji="1" lang="zh-CN" altLang="en-US" sz="240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p:txBody>
                </p:sp>
              </p:grpSp>
            </p:grpSp>
          </p:grpSp>
          <p:sp>
            <p:nvSpPr>
              <p:cNvPr id="7" name="矩形 53"/>
              <p:cNvSpPr>
                <a:spLocks noChangeArrowheads="1"/>
              </p:cNvSpPr>
              <p:nvPr/>
            </p:nvSpPr>
            <p:spPr bwMode="auto">
              <a:xfrm>
                <a:off x="5460086" y="2787764"/>
                <a:ext cx="154080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r>
                  <a:rPr kumimoji="1" lang="zh-CN" altLang="en-US" sz="2400" b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正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  <a:latin typeface="Times New Roman" pitchFamily="18" charset="0"/>
                  </a:rPr>
                  <a:t>=V</a:t>
                </a:r>
                <a:r>
                  <a:rPr kumimoji="1" lang="zh-CN" altLang="en-US" sz="2400" b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逆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itchFamily="18" charset="0"/>
                  </a:rPr>
                  <a:t>≠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kumimoji="1" lang="zh-CN" alt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矩形 54"/>
              <p:cNvSpPr>
                <a:spLocks noChangeArrowheads="1"/>
              </p:cNvSpPr>
              <p:nvPr/>
            </p:nvSpPr>
            <p:spPr bwMode="auto">
              <a:xfrm>
                <a:off x="5460015" y="3185447"/>
                <a:ext cx="204094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itchFamily="18" charset="0"/>
                    <a:ea typeface="华文新魏" pitchFamily="2" charset="-122"/>
                  </a:rPr>
                  <a:t>化学平衡状态</a:t>
                </a:r>
                <a:endParaRPr kumimoji="1" lang="zh-CN" alt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1" name="文本框 20"/>
          <p:cNvSpPr txBox="1"/>
          <p:nvPr/>
        </p:nvSpPr>
        <p:spPr>
          <a:xfrm>
            <a:off x="5377766" y="2178965"/>
            <a:ext cx="34380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化学平衡状态：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    是可逆反应的一种特殊的状态，是在给定条件下化学反应能够达到的</a:t>
            </a:r>
            <a:r>
              <a:rPr lang="zh-CN" altLang="en-US" sz="2000" dirty="0" smtClean="0">
                <a:solidFill>
                  <a:srgbClr val="FF0000"/>
                </a:solidFill>
              </a:rPr>
              <a:t>最大程度，</a:t>
            </a:r>
            <a:r>
              <a:rPr lang="zh-CN" altLang="en-US" sz="2000" dirty="0" smtClean="0"/>
              <a:t>及该反应的</a:t>
            </a:r>
            <a:r>
              <a:rPr lang="zh-CN" altLang="en-US" sz="2000" dirty="0" smtClean="0">
                <a:solidFill>
                  <a:srgbClr val="FF0000"/>
                </a:solidFill>
              </a:rPr>
              <a:t>限度</a:t>
            </a:r>
            <a:r>
              <a:rPr lang="zh-CN" altLang="en-US" sz="2000" dirty="0" smtClean="0"/>
              <a:t>，化学反应的限度决定了反应物在给定条件下的最大转化率。这对化学研究和化工生产，有着重要的意义。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58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化学反应速率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化学平衡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539616"/>
          </a:xfrm>
        </p:spPr>
        <p:txBody>
          <a:bodyPr/>
          <a:lstStyle/>
          <a:p>
            <a:r>
              <a:rPr lang="zh-CN" altLang="en-US" dirty="0" smtClean="0"/>
              <a:t>化学平衡，描述的是化学反应，能够达到的</a:t>
            </a:r>
            <a:r>
              <a:rPr lang="zh-CN" altLang="en-US" dirty="0" smtClean="0">
                <a:solidFill>
                  <a:srgbClr val="FF0000"/>
                </a:solidFill>
              </a:rPr>
              <a:t>程度大小问题；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反应速率，描述的是达到该程度的</a:t>
            </a:r>
            <a:r>
              <a:rPr lang="zh-CN" altLang="en-US" dirty="0" smtClean="0">
                <a:solidFill>
                  <a:srgbClr val="FF0000"/>
                </a:solidFill>
              </a:rPr>
              <a:t>快慢问题；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10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6A28F6-264C-4BC6-AB36-751A12875695}" type="slidenum">
              <a:rPr lang="en-US" altLang="zh-CN" b="0"/>
              <a:pPr/>
              <a:t>8</a:t>
            </a:fld>
            <a:endParaRPr lang="en-US" altLang="zh-CN" b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89692" y="1255276"/>
            <a:ext cx="8964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讨论：可逆反应为什么有“度”的限制？</a:t>
            </a:r>
            <a:r>
              <a:rPr kumimoji="1" lang="zh-CN" altLang="en-US" sz="3600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“度”是</a:t>
            </a:r>
            <a:r>
              <a:rPr kumimoji="1" lang="zh-CN" altLang="en-US" sz="36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怎样产生的？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539552" y="2589212"/>
            <a:ext cx="68040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分析：在一定温度下，将一定</a:t>
            </a:r>
          </a:p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质量的蔗糖溶于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100mL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水的过程</a:t>
            </a: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1763713" y="5734050"/>
            <a:ext cx="54721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蔗糖晶体      蔗糖溶液</a:t>
            </a:r>
          </a:p>
        </p:txBody>
      </p:sp>
      <p:grpSp>
        <p:nvGrpSpPr>
          <p:cNvPr id="181255" name="Group 7"/>
          <p:cNvGrpSpPr>
            <a:grpSpLocks/>
          </p:cNvGrpSpPr>
          <p:nvPr/>
        </p:nvGrpSpPr>
        <p:grpSpPr bwMode="auto">
          <a:xfrm>
            <a:off x="3979863" y="6000750"/>
            <a:ext cx="663575" cy="173038"/>
            <a:chOff x="1627" y="2092"/>
            <a:chExt cx="1350" cy="247"/>
          </a:xfrm>
        </p:grpSpPr>
        <p:grpSp>
          <p:nvGrpSpPr>
            <p:cNvPr id="10252" name="Group 8"/>
            <p:cNvGrpSpPr>
              <a:grpSpLocks/>
            </p:cNvGrpSpPr>
            <p:nvPr/>
          </p:nvGrpSpPr>
          <p:grpSpPr bwMode="auto">
            <a:xfrm>
              <a:off x="1652" y="2092"/>
              <a:ext cx="1325" cy="89"/>
              <a:chOff x="1652" y="2092"/>
              <a:chExt cx="1325" cy="89"/>
            </a:xfrm>
          </p:grpSpPr>
          <p:sp>
            <p:nvSpPr>
              <p:cNvPr id="10256" name="Line 9"/>
              <p:cNvSpPr>
                <a:spLocks noChangeShapeType="1"/>
              </p:cNvSpPr>
              <p:nvPr/>
            </p:nvSpPr>
            <p:spPr bwMode="auto">
              <a:xfrm>
                <a:off x="1652" y="2181"/>
                <a:ext cx="13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7" name="Line 10"/>
              <p:cNvSpPr>
                <a:spLocks noChangeShapeType="1"/>
              </p:cNvSpPr>
              <p:nvPr/>
            </p:nvSpPr>
            <p:spPr bwMode="auto">
              <a:xfrm flipH="1" flipV="1">
                <a:off x="2835" y="2092"/>
                <a:ext cx="142" cy="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53" name="Group 11"/>
            <p:cNvGrpSpPr>
              <a:grpSpLocks/>
            </p:cNvGrpSpPr>
            <p:nvPr/>
          </p:nvGrpSpPr>
          <p:grpSpPr bwMode="auto">
            <a:xfrm flipH="1" flipV="1">
              <a:off x="1627" y="2250"/>
              <a:ext cx="1325" cy="89"/>
              <a:chOff x="1652" y="2092"/>
              <a:chExt cx="1325" cy="89"/>
            </a:xfrm>
          </p:grpSpPr>
          <p:sp>
            <p:nvSpPr>
              <p:cNvPr id="10254" name="Line 12"/>
              <p:cNvSpPr>
                <a:spLocks noChangeShapeType="1"/>
              </p:cNvSpPr>
              <p:nvPr/>
            </p:nvSpPr>
            <p:spPr bwMode="auto">
              <a:xfrm>
                <a:off x="1652" y="2181"/>
                <a:ext cx="13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5" name="Line 13"/>
              <p:cNvSpPr>
                <a:spLocks noChangeShapeType="1"/>
              </p:cNvSpPr>
              <p:nvPr/>
            </p:nvSpPr>
            <p:spPr bwMode="auto">
              <a:xfrm flipH="1" flipV="1">
                <a:off x="2835" y="2092"/>
                <a:ext cx="142" cy="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1262" name="Text Box 14"/>
          <p:cNvSpPr txBox="1">
            <a:spLocks noChangeArrowheads="1"/>
          </p:cNvSpPr>
          <p:nvPr/>
        </p:nvSpPr>
        <p:spPr bwMode="auto">
          <a:xfrm>
            <a:off x="4095750" y="5661025"/>
            <a:ext cx="7635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溶解</a:t>
            </a:r>
          </a:p>
        </p:txBody>
      </p:sp>
      <p:sp>
        <p:nvSpPr>
          <p:cNvPr id="181263" name="Text Box 15"/>
          <p:cNvSpPr txBox="1">
            <a:spLocks noChangeArrowheads="1"/>
          </p:cNvSpPr>
          <p:nvPr/>
        </p:nvSpPr>
        <p:spPr bwMode="auto">
          <a:xfrm>
            <a:off x="4068763" y="6092825"/>
            <a:ext cx="1079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结晶</a:t>
            </a:r>
          </a:p>
        </p:txBody>
      </p:sp>
      <p:pic>
        <p:nvPicPr>
          <p:cNvPr id="181264" name="Picture 16" descr="msotw9_temp0"/>
          <p:cNvPicPr>
            <a:picLocks noChangeAspect="1" noChangeArrowheads="1"/>
          </p:cNvPicPr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3" y="3919909"/>
            <a:ext cx="2171700" cy="162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442571" y="467267"/>
            <a:ext cx="42588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二、化学平衡的建立</a:t>
            </a:r>
            <a:endParaRPr kumimoji="1" lang="zh-CN" altLang="en-US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25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utoUpdateAnimBg="0"/>
      <p:bldP spid="181252" grpId="0" autoUpdateAnimBg="0"/>
      <p:bldP spid="181254" grpId="0"/>
      <p:bldP spid="181262" grpId="0"/>
      <p:bldP spid="1812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20090" y="713641"/>
            <a:ext cx="762000" cy="365760"/>
          </a:xfrm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3C591C-DB2B-44D9-9359-F5A9F127E206}" type="slidenum">
              <a:rPr lang="en-US" altLang="zh-CN" b="0"/>
              <a:pPr/>
              <a:t>9</a:t>
            </a:fld>
            <a:endParaRPr lang="en-US" altLang="zh-CN" b="0"/>
          </a:p>
        </p:txBody>
      </p:sp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226316" y="1122532"/>
            <a:ext cx="2478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过程分析：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598490" y="1954382"/>
            <a:ext cx="772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kumimoji="1" lang="zh-CN" altLang="en-US" sz="36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开始时，</a:t>
            </a:r>
            <a:r>
              <a:rPr kumimoji="1" lang="en-US" altLang="zh-CN" sz="3600" dirty="0">
                <a:latin typeface="Cataneo BT" pitchFamily="66" charset="0"/>
              </a:rPr>
              <a:t>v</a:t>
            </a:r>
            <a:r>
              <a:rPr kumimoji="1" lang="zh-CN" altLang="en-US" sz="36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溶解 </a:t>
            </a:r>
            <a:r>
              <a:rPr kumimoji="1" lang="en-US" altLang="zh-CN" sz="36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—————</a:t>
            </a:r>
            <a:r>
              <a:rPr kumimoji="1" lang="zh-CN" altLang="en-US" sz="36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3600" dirty="0">
                <a:latin typeface="Cataneo BT" pitchFamily="66" charset="0"/>
              </a:rPr>
              <a:t>v</a:t>
            </a:r>
            <a:r>
              <a:rPr kumimoji="1" lang="zh-CN" altLang="en-US" sz="36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结晶</a:t>
            </a:r>
            <a:r>
              <a:rPr kumimoji="1" lang="zh-CN" altLang="en-US" sz="36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36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———</a:t>
            </a:r>
            <a:endParaRPr kumimoji="1" lang="en-US" altLang="zh-CN" sz="36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598490" y="2843382"/>
            <a:ext cx="79867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②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然后， </a:t>
            </a:r>
            <a:r>
              <a:rPr kumimoji="1" lang="en-US" altLang="zh-CN" sz="3600" dirty="0">
                <a:latin typeface="Cataneo BT" pitchFamily="66" charset="0"/>
              </a:rPr>
              <a:t>v</a:t>
            </a:r>
            <a:r>
              <a:rPr kumimoji="1" lang="zh-CN" altLang="en-US" sz="36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溶解 </a:t>
            </a:r>
            <a:r>
              <a:rPr kumimoji="1" lang="en-US" altLang="zh-CN" sz="36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—————</a:t>
            </a:r>
            <a:r>
              <a:rPr kumimoji="1" lang="zh-CN" altLang="en-US" sz="36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3600" dirty="0">
                <a:latin typeface="Cataneo BT" pitchFamily="66" charset="0"/>
              </a:rPr>
              <a:t>v</a:t>
            </a:r>
            <a:r>
              <a:rPr kumimoji="1" lang="zh-CN" altLang="en-US" sz="36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结晶 </a:t>
            </a:r>
            <a:r>
              <a:rPr kumimoji="1" lang="en-US" altLang="zh-CN" sz="36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——————</a:t>
            </a:r>
            <a:endParaRPr kumimoji="1" lang="en-US" altLang="zh-CN" sz="36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4069282" y="1890088"/>
            <a:ext cx="1876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最大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7455792" y="1870244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3449640" y="2749988"/>
            <a:ext cx="2019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逐渐减小</a:t>
            </a: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6446142" y="2774326"/>
            <a:ext cx="2019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逐渐增大</a:t>
            </a: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684906" y="3780007"/>
            <a:ext cx="87836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③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最后， </a:t>
            </a:r>
            <a:r>
              <a:rPr kumimoji="1" lang="en-US" altLang="zh-CN" sz="3600" dirty="0">
                <a:solidFill>
                  <a:srgbClr val="0000FF"/>
                </a:solidFill>
                <a:latin typeface="Cataneo BT" pitchFamily="66" charset="0"/>
              </a:rPr>
              <a:t>v</a:t>
            </a:r>
            <a:r>
              <a:rPr kumimoji="1" lang="zh-CN" altLang="en-US" sz="36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溶解</a:t>
            </a:r>
            <a:r>
              <a:rPr kumimoji="1" lang="zh-CN" altLang="en-US" sz="3600" baseline="-250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6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en-US" altLang="zh-CN" sz="36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600" dirty="0">
                <a:solidFill>
                  <a:srgbClr val="0000FF"/>
                </a:solidFill>
                <a:latin typeface="Cataneo BT" pitchFamily="66" charset="0"/>
              </a:rPr>
              <a:t>v</a:t>
            </a:r>
            <a:r>
              <a:rPr kumimoji="1" lang="zh-CN" altLang="en-US" sz="3600" baseline="-25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结晶</a:t>
            </a:r>
            <a:endParaRPr kumimoji="1" lang="zh-CN" altLang="en-US" sz="36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3722413" y="3838476"/>
            <a:ext cx="693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396874" y="4860449"/>
            <a:ext cx="8604250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FF0000"/>
                </a:solidFill>
              </a:rPr>
              <a:t>       </a:t>
            </a:r>
            <a:r>
              <a:rPr kumimoji="1" lang="zh-CN" altLang="en-US" sz="3200" dirty="0">
                <a:solidFill>
                  <a:srgbClr val="FF0000"/>
                </a:solidFill>
              </a:rPr>
              <a:t>建立溶解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平衡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——</a:t>
            </a:r>
            <a:r>
              <a:rPr kumimoji="1" lang="zh-CN" altLang="en-US" sz="3200" dirty="0" smtClean="0"/>
              <a:t>形成饱和溶液</a:t>
            </a:r>
            <a:endParaRPr kumimoji="1"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7395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utoUpdateAnimBg="0"/>
      <p:bldP spid="182275" grpId="0" autoUpdateAnimBg="0"/>
      <p:bldP spid="182276" grpId="0" autoUpdateAnimBg="0"/>
      <p:bldP spid="182277" grpId="0" autoUpdateAnimBg="0"/>
      <p:bldP spid="182278" grpId="0" autoUpdateAnimBg="0"/>
      <p:bldP spid="182279" grpId="0" autoUpdateAnimBg="0"/>
      <p:bldP spid="182280" grpId="0" autoUpdateAnimBg="0"/>
      <p:bldP spid="182281" grpId="0" autoUpdateAnimBg="0"/>
      <p:bldP spid="182282" grpId="0" autoUpdateAnimBg="0"/>
      <p:bldP spid="18228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1320</TotalTime>
  <Words>2257</Words>
  <Application>Microsoft Office PowerPoint</Application>
  <PresentationFormat>全屏显示(4:3)</PresentationFormat>
  <Paragraphs>257</Paragraphs>
  <Slides>27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52" baseType="lpstr">
      <vt:lpstr>Arial Unicode MS</vt:lpstr>
      <vt:lpstr>Gungsuh</vt:lpstr>
      <vt:lpstr>ZBFH</vt:lpstr>
      <vt:lpstr>方正书宋_GBK</vt:lpstr>
      <vt:lpstr>方正姚体</vt:lpstr>
      <vt:lpstr>仿宋_GB2312</vt:lpstr>
      <vt:lpstr>黑体</vt:lpstr>
      <vt:lpstr>华文行楷</vt:lpstr>
      <vt:lpstr>华文楷体</vt:lpstr>
      <vt:lpstr>华文新魏</vt:lpstr>
      <vt:lpstr>楷体_GB2312</vt:lpstr>
      <vt:lpstr>宋体</vt:lpstr>
      <vt:lpstr>Arial</vt:lpstr>
      <vt:lpstr>Book Antiqua</vt:lpstr>
      <vt:lpstr>Calibri</vt:lpstr>
      <vt:lpstr>Cataneo BT</vt:lpstr>
      <vt:lpstr>Courier New</vt:lpstr>
      <vt:lpstr>Georgia</vt:lpstr>
      <vt:lpstr>Times New Roman</vt:lpstr>
      <vt:lpstr>Trebuchet MS</vt:lpstr>
      <vt:lpstr>Wingdings</vt:lpstr>
      <vt:lpstr>Wingdings 2</vt:lpstr>
      <vt:lpstr>都市</vt:lpstr>
      <vt:lpstr>Document</vt:lpstr>
      <vt:lpstr>Bitmap Image</vt:lpstr>
      <vt:lpstr>化学平衡及其标志</vt:lpstr>
      <vt:lpstr>PowerPoint 演示文稿</vt:lpstr>
      <vt:lpstr>PowerPoint 演示文稿</vt:lpstr>
      <vt:lpstr>eg. 固体溶解与析出</vt:lpstr>
      <vt:lpstr>PowerPoint 演示文稿</vt:lpstr>
      <vt:lpstr>PowerPoint 演示文稿</vt:lpstr>
      <vt:lpstr>化学反应速率&amp;化学平衡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我的中国“芯” 无机非金属材料的主角——硅</dc:title>
  <dc:creator>fuck</dc:creator>
  <cp:lastModifiedBy>USER</cp:lastModifiedBy>
  <cp:revision>500</cp:revision>
  <dcterms:created xsi:type="dcterms:W3CDTF">2014-12-15T05:46:00Z</dcterms:created>
  <dcterms:modified xsi:type="dcterms:W3CDTF">2016-10-08T03:17:36Z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