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5" r:id="rId3"/>
    <p:sldId id="267" r:id="rId4"/>
    <p:sldId id="268" r:id="rId5"/>
    <p:sldId id="269" r:id="rId6"/>
    <p:sldId id="270" r:id="rId7"/>
    <p:sldId id="271" r:id="rId8"/>
    <p:sldId id="286" r:id="rId9"/>
    <p:sldId id="287" r:id="rId10"/>
    <p:sldId id="292" r:id="rId11"/>
    <p:sldId id="293" r:id="rId12"/>
    <p:sldId id="288" r:id="rId13"/>
    <p:sldId id="272" r:id="rId14"/>
    <p:sldId id="289" r:id="rId15"/>
    <p:sldId id="290" r:id="rId16"/>
    <p:sldId id="291" r:id="rId17"/>
    <p:sldId id="274" r:id="rId18"/>
    <p:sldId id="275" r:id="rId19"/>
    <p:sldId id="297" r:id="rId20"/>
    <p:sldId id="276" r:id="rId21"/>
    <p:sldId id="279" r:id="rId22"/>
    <p:sldId id="280" r:id="rId23"/>
    <p:sldId id="296" r:id="rId24"/>
    <p:sldId id="295" r:id="rId25"/>
    <p:sldId id="294" r:id="rId26"/>
    <p:sldId id="281" r:id="rId27"/>
    <p:sldId id="299" r:id="rId28"/>
    <p:sldId id="300" r:id="rId29"/>
    <p:sldId id="301" r:id="rId30"/>
    <p:sldId id="302" r:id="rId31"/>
    <p:sldId id="303" r:id="rId32"/>
    <p:sldId id="283" r:id="rId33"/>
    <p:sldId id="28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72D2D"/>
    <a:srgbClr val="B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6178" autoAdjust="0"/>
  </p:normalViewPr>
  <p:slideViewPr>
    <p:cSldViewPr>
      <p:cViewPr varScale="1">
        <p:scale>
          <a:sx n="101" d="100"/>
          <a:sy n="101" d="100"/>
        </p:scale>
        <p:origin x="126" y="276"/>
      </p:cViewPr>
      <p:guideLst>
        <p:guide orient="horz" pos="2156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D61-4DC9-49C9-A184-17EAA0CB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A9428E-D103-4DA4-9526-335A504675A4}" type="slidenum">
              <a:rPr lang="en-US" altLang="zh-CN" b="0"/>
              <a:pPr/>
              <a:t>5</a:t>
            </a:fld>
            <a:endParaRPr lang="en-US" altLang="zh-CN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983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98450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E2F22-36D3-4351-89DE-3AAAF775CD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06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无机非金属材料的主角</a:t>
            </a:r>
            <a:r>
              <a:rPr lang="en-US" altLang="zh-CN" smtClean="0"/>
              <a:t>——</a:t>
            </a:r>
            <a:r>
              <a:rPr lang="zh-CN" altLang="en-US" smtClean="0"/>
              <a:t>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219\Desktop\&#26089;&#25805;-&#30005;&#24433;&#21407;&#22768;.mp3" TargetMode="External"/><Relationship Id="rId1" Type="http://schemas.microsoft.com/office/2007/relationships/media" Target="file:///C:\Users\219\Desktop\&#26089;&#25805;-&#30005;&#24433;&#21407;&#22768;.mp3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1020" y="4725144"/>
            <a:ext cx="6192688" cy="1752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黄毓展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2016-10-8</a:t>
            </a:r>
          </a:p>
          <a:p>
            <a:pPr algn="ctr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早操-电影原声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0826" y="2060848"/>
            <a:ext cx="8458200" cy="1470025"/>
          </a:xfrm>
        </p:spPr>
        <p:txBody>
          <a:bodyPr/>
          <a:lstStyle/>
          <a:p>
            <a:r>
              <a:rPr lang="zh-CN" altLang="en-US" dirty="0" smtClean="0"/>
              <a:t>化学平衡的移动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影响化学平衡的因素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1"/>
          <p:cNvSpPr>
            <a:spLocks noChangeArrowheads="1"/>
          </p:cNvSpPr>
          <p:nvPr/>
        </p:nvSpPr>
        <p:spPr bwMode="auto">
          <a:xfrm>
            <a:off x="500063" y="1071563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、温度（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8611" name="Rectangle 7"/>
          <p:cNvSpPr>
            <a:spLocks noChangeArrowheads="1"/>
          </p:cNvSpPr>
          <p:nvPr/>
        </p:nvSpPr>
        <p:spPr bwMode="auto">
          <a:xfrm>
            <a:off x="1000125" y="344488"/>
            <a:ext cx="7786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 b="1">
                <a:latin typeface="宋体" pitchFamily="2" charset="-122"/>
                <a:cs typeface="Times New Roman" pitchFamily="18" charset="0"/>
              </a:rPr>
              <a:t>mA(g)+nB(g) </a:t>
            </a:r>
            <a:r>
              <a:rPr lang="en-US" altLang="zh-CN" sz="3200" b="1">
                <a:latin typeface="宋体" pitchFamily="2" charset="-122"/>
                <a:cs typeface="Times New Roman" pitchFamily="18" charset="0"/>
                <a:sym typeface="Wingdings 3" pitchFamily="18" charset="2"/>
              </a:rPr>
              <a:t> 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>
                <a:latin typeface="宋体" pitchFamily="2" charset="-122"/>
              </a:rPr>
              <a:t>pC(g)+qD(g)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△H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＜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3200" b="1">
              <a:latin typeface="宋体" pitchFamily="2" charset="-122"/>
            </a:endParaRPr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3500438" y="485775"/>
            <a:ext cx="642937" cy="285750"/>
            <a:chOff x="2643174" y="714357"/>
            <a:chExt cx="428627" cy="214285"/>
          </a:xfrm>
        </p:grpSpPr>
        <p:cxnSp>
          <p:nvCxnSpPr>
            <p:cNvPr id="68642" name="直接连接符 8"/>
            <p:cNvCxnSpPr>
              <a:cxnSpLocks noChangeShapeType="1"/>
            </p:cNvCxnSpPr>
            <p:nvPr/>
          </p:nvCxnSpPr>
          <p:spPr bwMode="auto">
            <a:xfrm>
              <a:off x="2643174" y="785786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3" name="直接连接符 9"/>
            <p:cNvCxnSpPr>
              <a:cxnSpLocks noChangeShapeType="1"/>
            </p:cNvCxnSpPr>
            <p:nvPr/>
          </p:nvCxnSpPr>
          <p:spPr bwMode="auto">
            <a:xfrm>
              <a:off x="2643174" y="857215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4" name="直接连接符 10"/>
            <p:cNvCxnSpPr>
              <a:cxnSpLocks noChangeShapeType="1"/>
            </p:cNvCxnSpPr>
            <p:nvPr/>
          </p:nvCxnSpPr>
          <p:spPr bwMode="auto">
            <a:xfrm rot="10800000">
              <a:off x="2928925" y="714357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5" name="直接连接符 11"/>
            <p:cNvCxnSpPr>
              <a:cxnSpLocks noChangeShapeType="1"/>
            </p:cNvCxnSpPr>
            <p:nvPr/>
          </p:nvCxnSpPr>
          <p:spPr bwMode="auto">
            <a:xfrm rot="10800000">
              <a:off x="2643174" y="857214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923925" y="3878263"/>
            <a:ext cx="6577013" cy="2622550"/>
            <a:chOff x="247" y="1299"/>
            <a:chExt cx="4143" cy="1652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652"/>
              <a:chOff x="234" y="1752"/>
              <a:chExt cx="4143" cy="1655"/>
            </a:xfrm>
          </p:grpSpPr>
          <p:sp>
            <p:nvSpPr>
              <p:cNvPr id="68630" name="Freeform 6"/>
              <p:cNvSpPr>
                <a:spLocks/>
              </p:cNvSpPr>
              <p:nvPr/>
            </p:nvSpPr>
            <p:spPr bwMode="auto">
              <a:xfrm>
                <a:off x="249" y="2254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8631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8632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854"/>
                <a:chOff x="249" y="2553"/>
                <a:chExt cx="4128" cy="854"/>
              </a:xfrm>
            </p:grpSpPr>
            <p:sp>
              <p:nvSpPr>
                <p:cNvPr id="686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240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5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408"/>
                </a:xfrm>
                <a:custGeom>
                  <a:avLst/>
                  <a:gdLst>
                    <a:gd name="T0" fmla="*/ 0 w 726"/>
                    <a:gd name="T1" fmla="*/ 408 h 408"/>
                    <a:gd name="T2" fmla="*/ 182 w 726"/>
                    <a:gd name="T3" fmla="*/ 181 h 408"/>
                    <a:gd name="T4" fmla="*/ 454 w 726"/>
                    <a:gd name="T5" fmla="*/ 45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6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86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68639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8640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8641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68629" name="Rectangle 59"/>
            <p:cNvSpPr>
              <a:spLocks noChangeArrowheads="1"/>
            </p:cNvSpPr>
            <p:nvPr/>
          </p:nvSpPr>
          <p:spPr bwMode="auto">
            <a:xfrm>
              <a:off x="4145" y="2469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rot="16200000" flipV="1">
            <a:off x="-469106" y="4822031"/>
            <a:ext cx="2790825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1743076" y="5857875"/>
            <a:ext cx="685800" cy="28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2"/>
          <p:cNvGrpSpPr>
            <a:grpSpLocks/>
          </p:cNvGrpSpPr>
          <p:nvPr/>
        </p:nvGrpSpPr>
        <p:grpSpPr bwMode="auto">
          <a:xfrm>
            <a:off x="3889375" y="3665538"/>
            <a:ext cx="2952750" cy="2549525"/>
            <a:chOff x="3286116" y="3694134"/>
            <a:chExt cx="2952752" cy="2549524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52751" cy="1655763"/>
              <a:chOff x="2109" y="1390"/>
              <a:chExt cx="1860" cy="1043"/>
            </a:xfrm>
          </p:grpSpPr>
          <p:sp>
            <p:nvSpPr>
              <p:cNvPr id="68621" name="Freeform 17"/>
              <p:cNvSpPr>
                <a:spLocks/>
              </p:cNvSpPr>
              <p:nvPr/>
            </p:nvSpPr>
            <p:spPr bwMode="auto">
              <a:xfrm>
                <a:off x="2109" y="1480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8622" name="Freeform 18"/>
              <p:cNvSpPr>
                <a:spLocks/>
              </p:cNvSpPr>
              <p:nvPr/>
            </p:nvSpPr>
            <p:spPr bwMode="auto">
              <a:xfrm>
                <a:off x="2109" y="2025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8623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8624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8625" name="Line 26"/>
              <p:cNvSpPr>
                <a:spLocks noChangeShapeType="1"/>
              </p:cNvSpPr>
              <p:nvPr/>
            </p:nvSpPr>
            <p:spPr bwMode="auto">
              <a:xfrm flipV="1">
                <a:off x="2880" y="2024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6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8627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 =</a:t>
                </a:r>
                <a:endParaRPr lang="zh-CN" altLang="en-US" b="1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 rot="10800000" flipV="1">
              <a:off x="3286116" y="3694134"/>
              <a:ext cx="1588" cy="2549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7" name="矩形 45"/>
          <p:cNvSpPr>
            <a:spLocks noChangeArrowheads="1"/>
          </p:cNvSpPr>
          <p:nvPr/>
        </p:nvSpPr>
        <p:spPr bwMode="auto">
          <a:xfrm>
            <a:off x="857250" y="1785938"/>
            <a:ext cx="7715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）升高温度，平衡朝吸热方向移动；</a:t>
            </a:r>
            <a:endParaRPr lang="en-US" altLang="zh-CN" sz="2800" b="1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此时为逆向移动，即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</a:rPr>
              <a:t>逆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</a:rPr>
              <a:t>正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0800000">
            <a:off x="7358082" y="3357562"/>
            <a:ext cx="642942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1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1"/>
          <p:cNvSpPr>
            <a:spLocks noChangeArrowheads="1"/>
          </p:cNvSpPr>
          <p:nvPr/>
        </p:nvSpPr>
        <p:spPr bwMode="auto">
          <a:xfrm>
            <a:off x="500063" y="1071563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、温度（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35" name="Rectangle 7"/>
          <p:cNvSpPr>
            <a:spLocks noChangeArrowheads="1"/>
          </p:cNvSpPr>
          <p:nvPr/>
        </p:nvSpPr>
        <p:spPr bwMode="auto">
          <a:xfrm>
            <a:off x="1000125" y="344488"/>
            <a:ext cx="7786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 b="1">
                <a:latin typeface="宋体" pitchFamily="2" charset="-122"/>
                <a:cs typeface="Times New Roman" pitchFamily="18" charset="0"/>
              </a:rPr>
              <a:t>mA(g)+nB(g) </a:t>
            </a:r>
            <a:r>
              <a:rPr lang="en-US" altLang="zh-CN" sz="3200" b="1">
                <a:latin typeface="宋体" pitchFamily="2" charset="-122"/>
                <a:cs typeface="Times New Roman" pitchFamily="18" charset="0"/>
                <a:sym typeface="Wingdings 3" pitchFamily="18" charset="2"/>
              </a:rPr>
              <a:t> 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>
                <a:latin typeface="宋体" pitchFamily="2" charset="-122"/>
              </a:rPr>
              <a:t>pC(g)+qD(g)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△H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＜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3200" b="1">
              <a:latin typeface="宋体" pitchFamily="2" charset="-122"/>
            </a:endParaRPr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3500438" y="485775"/>
            <a:ext cx="642937" cy="285750"/>
            <a:chOff x="2643174" y="714357"/>
            <a:chExt cx="428627" cy="214285"/>
          </a:xfrm>
        </p:grpSpPr>
        <p:cxnSp>
          <p:nvCxnSpPr>
            <p:cNvPr id="69665" name="直接连接符 8"/>
            <p:cNvCxnSpPr>
              <a:cxnSpLocks noChangeShapeType="1"/>
            </p:cNvCxnSpPr>
            <p:nvPr/>
          </p:nvCxnSpPr>
          <p:spPr bwMode="auto">
            <a:xfrm>
              <a:off x="2643174" y="785786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6" name="直接连接符 9"/>
            <p:cNvCxnSpPr>
              <a:cxnSpLocks noChangeShapeType="1"/>
            </p:cNvCxnSpPr>
            <p:nvPr/>
          </p:nvCxnSpPr>
          <p:spPr bwMode="auto">
            <a:xfrm>
              <a:off x="2643174" y="857215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7" name="直接连接符 10"/>
            <p:cNvCxnSpPr>
              <a:cxnSpLocks noChangeShapeType="1"/>
            </p:cNvCxnSpPr>
            <p:nvPr/>
          </p:nvCxnSpPr>
          <p:spPr bwMode="auto">
            <a:xfrm rot="10800000">
              <a:off x="2928925" y="714357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8" name="直接连接符 11"/>
            <p:cNvCxnSpPr>
              <a:cxnSpLocks noChangeShapeType="1"/>
            </p:cNvCxnSpPr>
            <p:nvPr/>
          </p:nvCxnSpPr>
          <p:spPr bwMode="auto">
            <a:xfrm rot="10800000">
              <a:off x="2643174" y="857214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066800" y="3302000"/>
            <a:ext cx="6577013" cy="3055938"/>
            <a:chOff x="247" y="1299"/>
            <a:chExt cx="4143" cy="1925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880"/>
              <a:chOff x="234" y="1752"/>
              <a:chExt cx="4143" cy="1883"/>
            </a:xfrm>
          </p:grpSpPr>
          <p:sp>
            <p:nvSpPr>
              <p:cNvPr id="69653" name="Freeform 6"/>
              <p:cNvSpPr>
                <a:spLocks/>
              </p:cNvSpPr>
              <p:nvPr/>
            </p:nvSpPr>
            <p:spPr bwMode="auto">
              <a:xfrm>
                <a:off x="249" y="2280"/>
                <a:ext cx="753" cy="679"/>
              </a:xfrm>
              <a:custGeom>
                <a:avLst/>
                <a:gdLst>
                  <a:gd name="T0" fmla="*/ 0 w 635"/>
                  <a:gd name="T1" fmla="*/ 0 h 499"/>
                  <a:gd name="T2" fmla="*/ 1776 w 635"/>
                  <a:gd name="T3" fmla="*/ 21895 h 499"/>
                  <a:gd name="T4" fmla="*/ 6184 w 635"/>
                  <a:gd name="T5" fmla="*/ 39534 h 499"/>
                  <a:gd name="T6" fmla="*/ 12348 w 635"/>
                  <a:gd name="T7" fmla="*/ 48185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9654" name="Rectangle 9"/>
              <p:cNvSpPr>
                <a:spLocks noChangeArrowheads="1"/>
              </p:cNvSpPr>
              <p:nvPr/>
            </p:nvSpPr>
            <p:spPr bwMode="auto">
              <a:xfrm>
                <a:off x="320" y="2365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9655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249" y="2556"/>
                <a:ext cx="4128" cy="1079"/>
                <a:chOff x="249" y="2556"/>
                <a:chExt cx="4128" cy="1079"/>
              </a:xfrm>
            </p:grpSpPr>
            <p:sp>
              <p:nvSpPr>
                <p:cNvPr id="6965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632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58" name="Freeform 7"/>
                <p:cNvSpPr>
                  <a:spLocks/>
                </p:cNvSpPr>
                <p:nvPr/>
              </p:nvSpPr>
              <p:spPr bwMode="auto">
                <a:xfrm>
                  <a:off x="249" y="2959"/>
                  <a:ext cx="708" cy="676"/>
                </a:xfrm>
                <a:custGeom>
                  <a:avLst/>
                  <a:gdLst>
                    <a:gd name="T0" fmla="*/ 0 w 726"/>
                    <a:gd name="T1" fmla="*/ 479448 h 408"/>
                    <a:gd name="T2" fmla="*/ 129 w 726"/>
                    <a:gd name="T3" fmla="*/ 212691 h 408"/>
                    <a:gd name="T4" fmla="*/ 320 w 726"/>
                    <a:gd name="T5" fmla="*/ 53001 h 408"/>
                    <a:gd name="T6" fmla="*/ 511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9" name="Line 8"/>
                <p:cNvSpPr>
                  <a:spLocks noChangeShapeType="1"/>
                </p:cNvSpPr>
                <p:nvPr/>
              </p:nvSpPr>
              <p:spPr bwMode="auto">
                <a:xfrm>
                  <a:off x="975" y="2959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60" name="Rectangle 10"/>
                <p:cNvSpPr>
                  <a:spLocks noChangeArrowheads="1"/>
                </p:cNvSpPr>
                <p:nvPr/>
              </p:nvSpPr>
              <p:spPr bwMode="auto">
                <a:xfrm>
                  <a:off x="372" y="3222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96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69662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726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9663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726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9664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69652" name="Rectangle 59"/>
            <p:cNvSpPr>
              <a:spLocks noChangeArrowheads="1"/>
            </p:cNvSpPr>
            <p:nvPr/>
          </p:nvSpPr>
          <p:spPr bwMode="auto">
            <a:xfrm>
              <a:off x="4145" y="2933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grpSp>
        <p:nvGrpSpPr>
          <p:cNvPr id="6" name="组合 35"/>
          <p:cNvGrpSpPr>
            <a:grpSpLocks/>
          </p:cNvGrpSpPr>
          <p:nvPr/>
        </p:nvGrpSpPr>
        <p:grpSpPr bwMode="auto">
          <a:xfrm>
            <a:off x="4000500" y="4895850"/>
            <a:ext cx="2201863" cy="1428750"/>
            <a:chOff x="3325788" y="5072074"/>
            <a:chExt cx="2201254" cy="1428760"/>
          </a:xfrm>
        </p:grpSpPr>
        <p:sp>
          <p:nvSpPr>
            <p:cNvPr id="69643" name="Line 16"/>
            <p:cNvSpPr>
              <a:spLocks noChangeShapeType="1"/>
            </p:cNvSpPr>
            <p:nvPr/>
          </p:nvSpPr>
          <p:spPr bwMode="auto">
            <a:xfrm>
              <a:off x="3348039" y="5072074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Freeform 17"/>
            <p:cNvSpPr>
              <a:spLocks/>
            </p:cNvSpPr>
            <p:nvPr/>
          </p:nvSpPr>
          <p:spPr bwMode="auto">
            <a:xfrm>
              <a:off x="3325788" y="5534014"/>
              <a:ext cx="902348" cy="401376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645" name="Freeform 18"/>
            <p:cNvSpPr>
              <a:spLocks/>
            </p:cNvSpPr>
            <p:nvPr/>
          </p:nvSpPr>
          <p:spPr bwMode="auto">
            <a:xfrm>
              <a:off x="3325788" y="5936345"/>
              <a:ext cx="846811" cy="312055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646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9647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9648" name="Line 26"/>
            <p:cNvSpPr>
              <a:spLocks noChangeShapeType="1"/>
            </p:cNvSpPr>
            <p:nvPr/>
          </p:nvSpPr>
          <p:spPr bwMode="auto">
            <a:xfrm flipV="1">
              <a:off x="4183046" y="5935391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9650" name="Rectangle 29"/>
            <p:cNvSpPr>
              <a:spLocks noChangeArrowheads="1"/>
            </p:cNvSpPr>
            <p:nvPr/>
          </p:nvSpPr>
          <p:spPr bwMode="auto">
            <a:xfrm>
              <a:off x="4152709" y="5589892"/>
              <a:ext cx="7200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 =</a:t>
              </a:r>
              <a:endParaRPr lang="zh-CN" altLang="en-US" sz="1200" b="1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rot="5400000" flipH="1" flipV="1">
            <a:off x="-430213" y="4786313"/>
            <a:ext cx="30019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704976" y="5745162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1" name="矩形 45"/>
          <p:cNvSpPr>
            <a:spLocks noChangeArrowheads="1"/>
          </p:cNvSpPr>
          <p:nvPr/>
        </p:nvSpPr>
        <p:spPr bwMode="auto">
          <a:xfrm>
            <a:off x="857250" y="1785938"/>
            <a:ext cx="7715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）降低温度，平衡朝放热方向移动；</a:t>
            </a:r>
            <a:endParaRPr lang="en-US" altLang="zh-CN" sz="2800" b="1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此时为正向移动，即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</a:rPr>
              <a:t>正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</a:rPr>
              <a:t>逆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6715140" y="3355974"/>
            <a:ext cx="642942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实验总结</a:t>
            </a:r>
            <a:r>
              <a:rPr lang="en-US" altLang="zh-CN" dirty="0" smtClean="0"/>
              <a:t>1——</a:t>
            </a:r>
            <a:r>
              <a:rPr lang="zh-CN" altLang="en-US" dirty="0" smtClean="0"/>
              <a:t>平衡移动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53" y="1988840"/>
            <a:ext cx="8229600" cy="4397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原因：</a:t>
            </a:r>
            <a:r>
              <a:rPr lang="zh-CN" altLang="en-US" dirty="0" smtClean="0"/>
              <a:t>外界条件</a:t>
            </a:r>
            <a:r>
              <a:rPr lang="zh-CN" altLang="en-US" dirty="0" smtClean="0">
                <a:solidFill>
                  <a:srgbClr val="FF0000"/>
                </a:solidFill>
              </a:rPr>
              <a:t>不同程度</a:t>
            </a:r>
            <a:r>
              <a:rPr lang="zh-CN" altLang="en-US" dirty="0" smtClean="0"/>
              <a:t>地影响了正、逆反应的速率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tx2"/>
                </a:solidFill>
              </a:rPr>
              <a:t>如果影响程度相同，平衡还会移动吗？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特点：</a:t>
            </a:r>
            <a:r>
              <a:rPr lang="zh-CN" altLang="en-US" dirty="0" smtClean="0">
                <a:solidFill>
                  <a:srgbClr val="FF0000"/>
                </a:solidFill>
              </a:rPr>
              <a:t>“对着干”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减弱这种改变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0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E54755-2B5B-4BF2-B3E3-C5CF38791C9D}" type="slidenum">
              <a:rPr lang="en-US" altLang="zh-CN" b="0"/>
              <a:pPr/>
              <a:t>13</a:t>
            </a:fld>
            <a:endParaRPr lang="en-US" altLang="zh-CN" b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8072" y="1462961"/>
            <a:ext cx="6901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 smtClean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600" dirty="0" smtClean="0">
                <a:latin typeface="Times New Roman" panose="02020603050405020304" pitchFamily="18" charset="0"/>
                <a:ea typeface="楷体_GB2312" pitchFamily="49" charset="-122"/>
              </a:rPr>
              <a:t>、拓展：压强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对化学平衡的影响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26318" y="2564904"/>
            <a:ext cx="9328150" cy="119062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讨论：压强的变化对化学反应速率如何影响？</a:t>
            </a:r>
          </a:p>
          <a:p>
            <a:pPr eaLnBrk="1" hangingPunct="1"/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和 </a:t>
            </a:r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怎样变化？</a:t>
            </a:r>
            <a:endParaRPr kumimoji="1" lang="zh-CN" altLang="en-US" sz="3600" baseline="-25000" dirty="0"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26318" y="4221088"/>
            <a:ext cx="9144000" cy="120032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压强增大</a:t>
            </a:r>
            <a:r>
              <a:rPr kumimoji="1" lang="zh-CN" altLang="en-US" sz="3600" dirty="0">
                <a:latin typeface="Times New Roman" panose="02020603050405020304" pitchFamily="18" charset="0"/>
              </a:rPr>
              <a:t>， </a:t>
            </a:r>
            <a:r>
              <a:rPr kumimoji="1" lang="zh-CN" altLang="en-US" sz="3600" dirty="0" smtClean="0">
                <a:latin typeface="Times New Roman" panose="02020603050405020304" pitchFamily="18" charset="0"/>
              </a:rPr>
              <a:t>反应物生成物浓度均增大，</a:t>
            </a:r>
            <a:r>
              <a:rPr kumimoji="1" lang="en-US" altLang="zh-CN" sz="3600" dirty="0" smtClean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和 </a:t>
            </a:r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同时</a:t>
            </a:r>
            <a:r>
              <a:rPr kumimoji="1" lang="zh-CN" altLang="en-US" sz="3600" dirty="0" smtClean="0">
                <a:latin typeface="Times New Roman" panose="02020603050405020304" pitchFamily="18" charset="0"/>
                <a:ea typeface="楷体_GB2312" pitchFamily="49" charset="-122"/>
              </a:rPr>
              <a:t>增大。</a:t>
            </a:r>
            <a:endParaRPr kumimoji="1" lang="zh-CN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 autoUpdateAnimBg="0"/>
      <p:bldP spid="21094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1"/>
          <p:cNvSpPr>
            <a:spLocks noChangeArrowheads="1"/>
          </p:cNvSpPr>
          <p:nvPr/>
        </p:nvSpPr>
        <p:spPr bwMode="auto">
          <a:xfrm>
            <a:off x="500063" y="1143000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、压强（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32243" y="516870"/>
            <a:ext cx="6286500" cy="584200"/>
            <a:chOff x="1571632" y="214290"/>
            <a:chExt cx="6286516" cy="584775"/>
          </a:xfrm>
        </p:grpSpPr>
        <p:sp>
          <p:nvSpPr>
            <p:cNvPr id="70690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 dirty="0">
                  <a:latin typeface="宋体" pitchFamily="2" charset="-122"/>
                  <a:cs typeface="Times New Roman" pitchFamily="18" charset="0"/>
                </a:rPr>
                <a:t>mA(g)+</a:t>
              </a:r>
              <a:r>
                <a:rPr lang="en-US" altLang="zh-CN" sz="3200" b="1" dirty="0" err="1">
                  <a:latin typeface="宋体" pitchFamily="2" charset="-122"/>
                  <a:cs typeface="Times New Roman" pitchFamily="18" charset="0"/>
                </a:rPr>
                <a:t>nB</a:t>
              </a:r>
              <a:r>
                <a:rPr lang="en-US" altLang="zh-CN" sz="3200" b="1" dirty="0">
                  <a:latin typeface="宋体" pitchFamily="2" charset="-122"/>
                  <a:cs typeface="Times New Roman" pitchFamily="18" charset="0"/>
                </a:rPr>
                <a:t>(g) </a:t>
              </a:r>
              <a:r>
                <a:rPr lang="en-US" altLang="zh-CN" sz="3200" b="1" dirty="0">
                  <a:latin typeface="宋体" pitchFamily="2" charset="-122"/>
                  <a:cs typeface="Times New Roman" pitchFamily="18" charset="0"/>
                  <a:sym typeface="Wingdings 3" pitchFamily="18" charset="2"/>
                </a:rPr>
                <a:t>  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 dirty="0" err="1">
                  <a:latin typeface="宋体" pitchFamily="2" charset="-122"/>
                </a:rPr>
                <a:t>pC</a:t>
              </a:r>
              <a:r>
                <a:rPr lang="en-US" altLang="zh-CN" sz="3200" b="1" dirty="0">
                  <a:latin typeface="宋体" pitchFamily="2" charset="-122"/>
                </a:rPr>
                <a:t>(g)+</a:t>
              </a:r>
              <a:r>
                <a:rPr lang="en-US" altLang="zh-CN" sz="3200" b="1" dirty="0" err="1">
                  <a:latin typeface="宋体" pitchFamily="2" charset="-122"/>
                </a:rPr>
                <a:t>qD</a:t>
              </a:r>
              <a:r>
                <a:rPr lang="en-US" altLang="zh-CN" sz="3200" b="1" dirty="0">
                  <a:latin typeface="宋体" pitchFamily="2" charset="-122"/>
                </a:rPr>
                <a:t>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0692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693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694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695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2488" y="3690938"/>
            <a:ext cx="6577012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70678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0679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V(</a:t>
                </a:r>
                <a:r>
                  <a:rPr lang="zh-CN" altLang="en-US" b="1" dirty="0"/>
                  <a:t>正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70680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7068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3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4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5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068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70687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068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0689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70677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04824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52"/>
          <p:cNvGrpSpPr>
            <a:grpSpLocks/>
          </p:cNvGrpSpPr>
          <p:nvPr/>
        </p:nvGrpSpPr>
        <p:grpSpPr bwMode="auto">
          <a:xfrm>
            <a:off x="3786188" y="3500438"/>
            <a:ext cx="2984500" cy="2928937"/>
            <a:chOff x="3254350" y="3765574"/>
            <a:chExt cx="2984518" cy="2928955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52751" cy="1655763"/>
              <a:chOff x="2109" y="1390"/>
              <a:chExt cx="1860" cy="1043"/>
            </a:xfrm>
          </p:grpSpPr>
          <p:sp>
            <p:nvSpPr>
              <p:cNvPr id="70669" name="Freeform 17"/>
              <p:cNvSpPr>
                <a:spLocks/>
              </p:cNvSpPr>
              <p:nvPr/>
            </p:nvSpPr>
            <p:spPr bwMode="auto">
              <a:xfrm>
                <a:off x="2109" y="1480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0670" name="Freeform 18"/>
              <p:cNvSpPr>
                <a:spLocks/>
              </p:cNvSpPr>
              <p:nvPr/>
            </p:nvSpPr>
            <p:spPr bwMode="auto">
              <a:xfrm>
                <a:off x="2109" y="2025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0671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0672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0673" name="Line 26"/>
              <p:cNvSpPr>
                <a:spLocks noChangeShapeType="1"/>
              </p:cNvSpPr>
              <p:nvPr/>
            </p:nvSpPr>
            <p:spPr bwMode="auto">
              <a:xfrm flipV="1">
                <a:off x="2880" y="2024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4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0675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 =</a:t>
                </a:r>
                <a:endParaRPr lang="zh-CN" altLang="en-US" b="1"/>
              </a:p>
            </p:txBody>
          </p:sp>
        </p:grpSp>
        <p:cxnSp>
          <p:nvCxnSpPr>
            <p:cNvPr id="144" name="直接连接符 143"/>
            <p:cNvCxnSpPr/>
            <p:nvPr/>
          </p:nvCxnSpPr>
          <p:spPr>
            <a:xfrm rot="5400000">
              <a:off x="1842260" y="5249101"/>
              <a:ext cx="2857518" cy="333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664" name="矩形 161"/>
          <p:cNvSpPr>
            <a:spLocks noChangeArrowheads="1"/>
          </p:cNvSpPr>
          <p:nvPr/>
        </p:nvSpPr>
        <p:spPr bwMode="auto">
          <a:xfrm>
            <a:off x="285750" y="2071688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）增加压强，所有物质浓度都增加，正、逆反应速率均加大。此时平衡正向移动，即</a:t>
            </a:r>
            <a:r>
              <a:rPr lang="en-US" altLang="zh-CN" sz="2800" b="1" dirty="0">
                <a:solidFill>
                  <a:srgbClr val="FF0000"/>
                </a:solidFill>
              </a:rPr>
              <a:t>V’(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正</a:t>
            </a:r>
            <a:r>
              <a:rPr lang="en-US" altLang="zh-CN" sz="2800" b="1" dirty="0">
                <a:solidFill>
                  <a:srgbClr val="FF0000"/>
                </a:solidFill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</a:rPr>
              <a:t>＞</a:t>
            </a:r>
            <a:r>
              <a:rPr lang="en-US" altLang="zh-CN" sz="2800" b="1" dirty="0">
                <a:solidFill>
                  <a:srgbClr val="FF0000"/>
                </a:solidFill>
              </a:rPr>
              <a:t>V’(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逆</a:t>
            </a:r>
            <a:r>
              <a:rPr lang="en-US" altLang="zh-CN" sz="2800" b="1" dirty="0">
                <a:solidFill>
                  <a:srgbClr val="FF0000"/>
                </a:solidFill>
              </a:rPr>
              <a:t>) </a:t>
            </a:r>
            <a:endParaRPr lang="zh-CN" altLang="en-US" sz="2800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>
            <a:off x="5357818" y="3498850"/>
            <a:ext cx="571504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6" name="矩形 47"/>
          <p:cNvSpPr>
            <a:spLocks noChangeArrowheads="1"/>
          </p:cNvSpPr>
          <p:nvPr/>
        </p:nvSpPr>
        <p:spPr bwMode="auto">
          <a:xfrm>
            <a:off x="5357813" y="1214438"/>
            <a:ext cx="2460930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若</a:t>
            </a:r>
            <a:r>
              <a:rPr lang="en-US" altLang="zh-CN" sz="2800" b="1">
                <a:solidFill>
                  <a:srgbClr val="FF0000"/>
                </a:solidFill>
              </a:rPr>
              <a:t>m + n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p + q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8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1"/>
          <p:cNvSpPr>
            <a:spLocks noChangeArrowheads="1"/>
          </p:cNvSpPr>
          <p:nvPr/>
        </p:nvSpPr>
        <p:spPr bwMode="auto">
          <a:xfrm>
            <a:off x="500063" y="1143000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、压强（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71713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>
                  <a:latin typeface="宋体" pitchFamily="2" charset="-122"/>
                  <a:cs typeface="Times New Roman" pitchFamily="18" charset="0"/>
                </a:rPr>
                <a:t>mA(g)+nB(g) </a:t>
              </a:r>
              <a:r>
                <a:rPr lang="en-US" altLang="zh-CN" sz="3200" b="1">
                  <a:latin typeface="宋体" pitchFamily="2" charset="-122"/>
                  <a:cs typeface="Times New Roman" pitchFamily="18" charset="0"/>
                  <a:sym typeface="Wingdings 3" pitchFamily="18" charset="2"/>
                </a:rPr>
                <a:t> 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>
                  <a:latin typeface="宋体" pitchFamily="2" charset="-122"/>
                </a:rPr>
                <a:t>pC(g)+qD(g)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1715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6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7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8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3690938"/>
            <a:ext cx="6577013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71701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1702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1703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717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6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7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71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71700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04824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7" name="矩形 161"/>
          <p:cNvSpPr>
            <a:spLocks noChangeArrowheads="1"/>
          </p:cNvSpPr>
          <p:nvPr/>
        </p:nvSpPr>
        <p:spPr bwMode="auto">
          <a:xfrm>
            <a:off x="285750" y="2071688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）减小压强，所有物质浓度都减小，正、逆反应速率均减小。此时平衡逆向移动，即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逆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正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endParaRPr lang="zh-CN" altLang="en-US" sz="2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 rot="10800000" flipV="1">
            <a:off x="5214942" y="3498850"/>
            <a:ext cx="714380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9" name="矩形 47"/>
          <p:cNvSpPr>
            <a:spLocks noChangeArrowheads="1"/>
          </p:cNvSpPr>
          <p:nvPr/>
        </p:nvSpPr>
        <p:spPr bwMode="auto">
          <a:xfrm>
            <a:off x="5357813" y="1214438"/>
            <a:ext cx="2460930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若</a:t>
            </a:r>
            <a:r>
              <a:rPr lang="en-US" altLang="zh-CN" sz="2800" b="1">
                <a:solidFill>
                  <a:srgbClr val="FF0000"/>
                </a:solidFill>
              </a:rPr>
              <a:t>m + n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p + q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3808413" y="5000625"/>
            <a:ext cx="2251075" cy="1428750"/>
            <a:chOff x="3348039" y="4929186"/>
            <a:chExt cx="2250441" cy="1428760"/>
          </a:xfrm>
        </p:grpSpPr>
        <p:sp>
          <p:nvSpPr>
            <p:cNvPr id="71691" name="Line 16"/>
            <p:cNvSpPr>
              <a:spLocks noChangeShapeType="1"/>
            </p:cNvSpPr>
            <p:nvPr/>
          </p:nvSpPr>
          <p:spPr bwMode="auto">
            <a:xfrm>
              <a:off x="3348039" y="4929186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7"/>
            <p:cNvSpPr>
              <a:spLocks/>
            </p:cNvSpPr>
            <p:nvPr/>
          </p:nvSpPr>
          <p:spPr bwMode="auto">
            <a:xfrm>
              <a:off x="3348039" y="5429256"/>
              <a:ext cx="951535" cy="434696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1693" name="Freeform 18"/>
            <p:cNvSpPr>
              <a:spLocks/>
            </p:cNvSpPr>
            <p:nvPr/>
          </p:nvSpPr>
          <p:spPr bwMode="auto">
            <a:xfrm>
              <a:off x="3348039" y="5890098"/>
              <a:ext cx="895998" cy="396421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1694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58702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71695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58702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71696" name="Line 26"/>
            <p:cNvSpPr>
              <a:spLocks noChangeShapeType="1"/>
            </p:cNvSpPr>
            <p:nvPr/>
          </p:nvSpPr>
          <p:spPr bwMode="auto">
            <a:xfrm flipV="1">
              <a:off x="4254484" y="5857887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71698" name="Rectangle 29"/>
            <p:cNvSpPr>
              <a:spLocks noChangeArrowheads="1"/>
            </p:cNvSpPr>
            <p:nvPr/>
          </p:nvSpPr>
          <p:spPr bwMode="auto">
            <a:xfrm>
              <a:off x="4177359" y="5572133"/>
              <a:ext cx="7200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 =</a:t>
              </a:r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4370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1"/>
          <p:cNvSpPr>
            <a:spLocks noChangeArrowheads="1"/>
          </p:cNvSpPr>
          <p:nvPr/>
        </p:nvSpPr>
        <p:spPr bwMode="auto">
          <a:xfrm>
            <a:off x="500063" y="1143000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、压强（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71713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>
                  <a:latin typeface="宋体" pitchFamily="2" charset="-122"/>
                  <a:cs typeface="Times New Roman" pitchFamily="18" charset="0"/>
                </a:rPr>
                <a:t>mA(g)+nB(g) </a:t>
              </a:r>
              <a:r>
                <a:rPr lang="en-US" altLang="zh-CN" sz="3200" b="1">
                  <a:latin typeface="宋体" pitchFamily="2" charset="-122"/>
                  <a:cs typeface="Times New Roman" pitchFamily="18" charset="0"/>
                  <a:sym typeface="Wingdings 3" pitchFamily="18" charset="2"/>
                </a:rPr>
                <a:t> 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>
                  <a:latin typeface="宋体" pitchFamily="2" charset="-122"/>
                </a:rPr>
                <a:t>pC(g)+qD(g)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1715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6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7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8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3690938"/>
            <a:ext cx="6577013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71701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1702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1703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717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6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7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71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71700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04824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7" name="矩形 161"/>
          <p:cNvSpPr>
            <a:spLocks noChangeArrowheads="1"/>
          </p:cNvSpPr>
          <p:nvPr/>
        </p:nvSpPr>
        <p:spPr bwMode="auto">
          <a:xfrm>
            <a:off x="285750" y="1785926"/>
            <a:ext cx="8858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）增大压强，所有物质浓度都增大，正、逆反应速率同等程度地增大。</a:t>
            </a:r>
            <a:endParaRPr lang="zh-CN" altLang="en-US" sz="2800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689" name="矩形 47"/>
          <p:cNvSpPr>
            <a:spLocks noChangeArrowheads="1"/>
          </p:cNvSpPr>
          <p:nvPr/>
        </p:nvSpPr>
        <p:spPr bwMode="auto">
          <a:xfrm>
            <a:off x="5357813" y="1214438"/>
            <a:ext cx="2443298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</a:rPr>
              <a:t>m +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 = p </a:t>
            </a:r>
            <a:r>
              <a:rPr lang="en-US" altLang="zh-CN" sz="2800" b="1" dirty="0">
                <a:solidFill>
                  <a:srgbClr val="FF0000"/>
                </a:solidFill>
              </a:rPr>
              <a:t>+ 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161"/>
          <p:cNvSpPr>
            <a:spLocks noChangeArrowheads="1"/>
          </p:cNvSpPr>
          <p:nvPr/>
        </p:nvSpPr>
        <p:spPr bwMode="auto">
          <a:xfrm>
            <a:off x="285720" y="2714620"/>
            <a:ext cx="8858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）减小</a:t>
            </a:r>
            <a:r>
              <a:rPr lang="zh-CN" altLang="en-US" sz="28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压强，所有物质浓度都减小，正、逆反应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速率同等程度地减小。</a:t>
            </a:r>
            <a:endParaRPr lang="zh-CN" altLang="en-US" sz="2800" dirty="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0" name="组合 35"/>
          <p:cNvGrpSpPr>
            <a:grpSpLocks/>
          </p:cNvGrpSpPr>
          <p:nvPr/>
        </p:nvGrpSpPr>
        <p:grpSpPr bwMode="auto">
          <a:xfrm>
            <a:off x="3714750" y="4643438"/>
            <a:ext cx="1420813" cy="1785937"/>
            <a:chOff x="4177359" y="5572133"/>
            <a:chExt cx="1421121" cy="1785963"/>
          </a:xfrm>
        </p:grpSpPr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276467" y="5572144"/>
              <a:ext cx="45706" cy="1785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4254484" y="5857887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/>
                <a:t>V’(</a:t>
              </a:r>
              <a:r>
                <a:rPr lang="zh-CN" altLang="en-US" sz="1200" b="1" dirty="0"/>
                <a:t>逆</a:t>
              </a:r>
              <a:r>
                <a:rPr lang="en-US" altLang="zh-CN" sz="1200" b="1" dirty="0"/>
                <a:t>)</a:t>
              </a:r>
              <a:endParaRPr lang="zh-CN" altLang="en-US" sz="1200" b="1" dirty="0"/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4177359" y="5572133"/>
              <a:ext cx="7200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 =</a:t>
              </a:r>
              <a:endParaRPr lang="zh-CN" altLang="en-US" sz="1200" b="1"/>
            </a:p>
          </p:txBody>
        </p:sp>
      </p:grpSp>
      <p:grpSp>
        <p:nvGrpSpPr>
          <p:cNvPr id="45" name="组合 35"/>
          <p:cNvGrpSpPr>
            <a:grpSpLocks/>
          </p:cNvGrpSpPr>
          <p:nvPr/>
        </p:nvGrpSpPr>
        <p:grpSpPr bwMode="auto">
          <a:xfrm>
            <a:off x="3722691" y="4643446"/>
            <a:ext cx="1420813" cy="1785926"/>
            <a:chOff x="4177359" y="4571974"/>
            <a:chExt cx="1421121" cy="1785952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4276467" y="4571974"/>
              <a:ext cx="45706" cy="17859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4254484" y="5857887"/>
              <a:ext cx="1343996" cy="9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V’(</a:t>
              </a:r>
              <a:r>
                <a:rPr lang="zh-CN" altLang="en-US" sz="1200" b="1">
                  <a:solidFill>
                    <a:srgbClr val="0000FF"/>
                  </a:solidFill>
                </a:rPr>
                <a:t>逆</a:t>
              </a:r>
              <a:r>
                <a:rPr lang="en-US" altLang="zh-CN" sz="1200" b="1">
                  <a:solidFill>
                    <a:srgbClr val="0000FF"/>
                  </a:solidFill>
                </a:rPr>
                <a:t>)</a:t>
              </a:r>
              <a:endParaRPr lang="zh-CN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4177359" y="5572134"/>
              <a:ext cx="681232" cy="277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V’(</a:t>
              </a:r>
              <a:r>
                <a:rPr lang="zh-CN" altLang="en-US" sz="1200" b="1">
                  <a:solidFill>
                    <a:srgbClr val="0000FF"/>
                  </a:solidFill>
                </a:rPr>
                <a:t>正</a:t>
              </a:r>
              <a:r>
                <a:rPr lang="en-US" altLang="zh-CN" sz="1200" b="1">
                  <a:solidFill>
                    <a:srgbClr val="0000FF"/>
                  </a:solidFill>
                </a:rPr>
                <a:t>) =</a:t>
              </a:r>
              <a:endParaRPr lang="zh-CN" altLang="en-US" sz="1200" b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8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016168-455B-4D23-A8E5-19573511C037}" type="slidenum">
              <a:rPr lang="en-US" altLang="zh-CN" b="0"/>
              <a:pPr/>
              <a:t>17</a:t>
            </a:fld>
            <a:endParaRPr lang="en-US" altLang="zh-CN" b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41986" y="344801"/>
            <a:ext cx="8413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对于等体积的气体反应，压强改变</a:t>
            </a:r>
          </a:p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将怎样影响化学平衡？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55575" y="4906963"/>
            <a:ext cx="8664575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kumimoji="1"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由于压强变化同时、同步、等倍数影响正、逆反应速率，</a:t>
            </a:r>
            <a:r>
              <a:rPr kumimoji="1" lang="en-US" altLang="zh-CN" sz="3600">
                <a:solidFill>
                  <a:srgbClr val="FF0000"/>
                </a:solidFill>
                <a:latin typeface="Cataneo BT" pitchFamily="66" charset="0"/>
              </a:rPr>
              <a:t>v’</a:t>
            </a:r>
            <a:r>
              <a:rPr kumimoji="1" lang="zh-CN" altLang="en-US" sz="36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正</a:t>
            </a:r>
            <a:r>
              <a:rPr kumimoji="1"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3600">
                <a:solidFill>
                  <a:srgbClr val="FF0000"/>
                </a:solidFill>
                <a:latin typeface="Cataneo BT" pitchFamily="66" charset="0"/>
              </a:rPr>
              <a:t>v’</a:t>
            </a:r>
            <a:r>
              <a:rPr kumimoji="1" lang="zh-CN" altLang="en-US" sz="36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逆</a:t>
            </a:r>
            <a:r>
              <a:rPr kumimoji="1"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，化学平衡不移动，但反应速率改变。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87313" y="1594006"/>
            <a:ext cx="916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例、在反应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(g)+H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2HI (g)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中增大压强</a:t>
            </a:r>
          </a:p>
        </p:txBody>
      </p:sp>
      <p:grpSp>
        <p:nvGrpSpPr>
          <p:cNvPr id="41990" name="Group 5"/>
          <p:cNvGrpSpPr>
            <a:grpSpLocks/>
          </p:cNvGrpSpPr>
          <p:nvPr/>
        </p:nvGrpSpPr>
        <p:grpSpPr bwMode="auto">
          <a:xfrm>
            <a:off x="4726300" y="1773635"/>
            <a:ext cx="649287" cy="503237"/>
            <a:chOff x="1627" y="2092"/>
            <a:chExt cx="1350" cy="247"/>
          </a:xfrm>
        </p:grpSpPr>
        <p:grpSp>
          <p:nvGrpSpPr>
            <p:cNvPr id="42002" name="Group 6"/>
            <p:cNvGrpSpPr>
              <a:grpSpLocks/>
            </p:cNvGrpSpPr>
            <p:nvPr/>
          </p:nvGrpSpPr>
          <p:grpSpPr bwMode="auto">
            <a:xfrm>
              <a:off x="1652" y="2092"/>
              <a:ext cx="1325" cy="89"/>
              <a:chOff x="1652" y="2092"/>
              <a:chExt cx="1325" cy="89"/>
            </a:xfrm>
          </p:grpSpPr>
          <p:sp>
            <p:nvSpPr>
              <p:cNvPr id="42006" name="Line 7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7" name="Line 8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03" name="Group 9"/>
            <p:cNvGrpSpPr>
              <a:grpSpLocks/>
            </p:cNvGrpSpPr>
            <p:nvPr/>
          </p:nvGrpSpPr>
          <p:grpSpPr bwMode="auto">
            <a:xfrm flipH="1" flipV="1">
              <a:off x="1627" y="2250"/>
              <a:ext cx="1325" cy="89"/>
              <a:chOff x="1652" y="2092"/>
              <a:chExt cx="1325" cy="89"/>
            </a:xfrm>
          </p:grpSpPr>
          <p:sp>
            <p:nvSpPr>
              <p:cNvPr id="42004" name="Line 10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5" name="Line 11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3004" name="Group 12"/>
          <p:cNvGrpSpPr>
            <a:grpSpLocks/>
          </p:cNvGrpSpPr>
          <p:nvPr/>
        </p:nvGrpSpPr>
        <p:grpSpPr bwMode="auto">
          <a:xfrm>
            <a:off x="1692275" y="2339975"/>
            <a:ext cx="4903788" cy="2744788"/>
            <a:chOff x="3773" y="912"/>
            <a:chExt cx="1498" cy="1349"/>
          </a:xfrm>
        </p:grpSpPr>
        <p:grpSp>
          <p:nvGrpSpPr>
            <p:cNvPr id="41992" name="Group 13"/>
            <p:cNvGrpSpPr>
              <a:grpSpLocks/>
            </p:cNvGrpSpPr>
            <p:nvPr/>
          </p:nvGrpSpPr>
          <p:grpSpPr bwMode="auto">
            <a:xfrm>
              <a:off x="3792" y="912"/>
              <a:ext cx="1479" cy="1349"/>
              <a:chOff x="3792" y="912"/>
              <a:chExt cx="1479" cy="1349"/>
            </a:xfrm>
          </p:grpSpPr>
          <p:sp>
            <p:nvSpPr>
              <p:cNvPr id="41995" name="Line 14"/>
              <p:cNvSpPr>
                <a:spLocks noChangeShapeType="1"/>
              </p:cNvSpPr>
              <p:nvPr/>
            </p:nvSpPr>
            <p:spPr bwMode="auto">
              <a:xfrm flipV="1">
                <a:off x="3792" y="966"/>
                <a:ext cx="0" cy="10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6" name="Line 15"/>
              <p:cNvSpPr>
                <a:spLocks noChangeShapeType="1"/>
              </p:cNvSpPr>
              <p:nvPr/>
            </p:nvSpPr>
            <p:spPr bwMode="auto">
              <a:xfrm>
                <a:off x="3792" y="205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Line 16"/>
              <p:cNvSpPr>
                <a:spLocks noChangeShapeType="1"/>
              </p:cNvSpPr>
              <p:nvPr/>
            </p:nvSpPr>
            <p:spPr bwMode="auto">
              <a:xfrm>
                <a:off x="3792" y="1799"/>
                <a:ext cx="5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8" name="Line 17"/>
              <p:cNvSpPr>
                <a:spLocks noChangeShapeType="1"/>
              </p:cNvSpPr>
              <p:nvPr/>
            </p:nvSpPr>
            <p:spPr bwMode="auto">
              <a:xfrm>
                <a:off x="4342" y="1074"/>
                <a:ext cx="0" cy="97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Line 18"/>
              <p:cNvSpPr>
                <a:spLocks noChangeShapeType="1"/>
              </p:cNvSpPr>
              <p:nvPr/>
            </p:nvSpPr>
            <p:spPr bwMode="auto">
              <a:xfrm>
                <a:off x="4357" y="1364"/>
                <a:ext cx="7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0" name="Text Box 19"/>
              <p:cNvSpPr txBox="1">
                <a:spLocks noChangeArrowheads="1"/>
              </p:cNvSpPr>
              <p:nvPr/>
            </p:nvSpPr>
            <p:spPr bwMode="auto">
              <a:xfrm>
                <a:off x="3828" y="912"/>
                <a:ext cx="108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Cataneo BT" pitchFamily="66" charset="0"/>
                  </a:rPr>
                  <a:t>v</a:t>
                </a:r>
              </a:p>
            </p:txBody>
          </p:sp>
          <p:sp>
            <p:nvSpPr>
              <p:cNvPr id="42001" name="Text Box 20"/>
              <p:cNvSpPr txBox="1">
                <a:spLocks noChangeArrowheads="1"/>
              </p:cNvSpPr>
              <p:nvPr/>
            </p:nvSpPr>
            <p:spPr bwMode="auto">
              <a:xfrm>
                <a:off x="5184" y="2036"/>
                <a:ext cx="87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t</a:t>
                </a:r>
              </a:p>
            </p:txBody>
          </p:sp>
        </p:grpSp>
        <p:sp>
          <p:nvSpPr>
            <p:cNvPr id="41993" name="Rectangle 21"/>
            <p:cNvSpPr>
              <a:spLocks noChangeArrowheads="1"/>
            </p:cNvSpPr>
            <p:nvPr/>
          </p:nvSpPr>
          <p:spPr bwMode="auto">
            <a:xfrm>
              <a:off x="4387" y="1104"/>
              <a:ext cx="41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000FF"/>
                  </a:solidFill>
                  <a:latin typeface="Cataneo BT" pitchFamily="66" charset="0"/>
                </a:rPr>
                <a:t>v’</a:t>
              </a:r>
              <a:r>
                <a:rPr kumimoji="1" lang="zh-CN" altLang="en-US" sz="24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正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400">
                  <a:solidFill>
                    <a:srgbClr val="0000FF"/>
                  </a:solidFill>
                  <a:latin typeface="Cataneo BT" pitchFamily="66" charset="0"/>
                </a:rPr>
                <a:t>v’</a:t>
              </a:r>
              <a:r>
                <a:rPr kumimoji="1" lang="zh-CN" altLang="en-US" sz="24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</a:t>
              </a:r>
            </a:p>
          </p:txBody>
        </p:sp>
        <p:sp>
          <p:nvSpPr>
            <p:cNvPr id="41994" name="Rectangle 22"/>
            <p:cNvSpPr>
              <a:spLocks noChangeArrowheads="1"/>
            </p:cNvSpPr>
            <p:nvPr/>
          </p:nvSpPr>
          <p:spPr bwMode="auto">
            <a:xfrm>
              <a:off x="3773" y="1574"/>
              <a:ext cx="30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  <a:latin typeface="Cataneo BT" pitchFamily="66" charset="0"/>
                </a:rPr>
                <a:t>v</a:t>
              </a:r>
              <a:r>
                <a:rPr kumimoji="1"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正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000">
                  <a:solidFill>
                    <a:srgbClr val="0000FF"/>
                  </a:solidFill>
                  <a:latin typeface="Cataneo BT" pitchFamily="66" charset="0"/>
                </a:rPr>
                <a:t>v</a:t>
              </a:r>
              <a:r>
                <a:rPr kumimoji="1"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6E26E1-BD05-4F06-B600-B64A2680DB4F}" type="slidenum">
              <a:rPr lang="en-US" altLang="zh-CN" b="0"/>
              <a:pPr/>
              <a:t>18</a:t>
            </a:fld>
            <a:endParaRPr lang="en-US" altLang="zh-CN" b="0"/>
          </a:p>
        </p:txBody>
      </p:sp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1846" y="708958"/>
            <a:ext cx="8915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讨论：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压强的变化不会影响固体或气体物质的反应速率，压强的变化会使固态或液态反应的化学平衡移动吗？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-3398" y="2564904"/>
            <a:ext cx="8915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kumimoji="1" lang="zh-CN" altLang="en-US" sz="3600" u="sng" dirty="0">
                <a:latin typeface="Times New Roman" panose="02020603050405020304" pitchFamily="18" charset="0"/>
                <a:ea typeface="楷体_GB2312" pitchFamily="49" charset="-122"/>
              </a:rPr>
              <a:t>无气体参加的</a:t>
            </a:r>
            <a:r>
              <a:rPr kumimoji="1" lang="zh-CN" altLang="en-US" sz="3600" u="sng" dirty="0" smtClean="0">
                <a:latin typeface="Times New Roman" panose="02020603050405020304" pitchFamily="18" charset="0"/>
                <a:ea typeface="楷体_GB2312" pitchFamily="49" charset="-122"/>
              </a:rPr>
              <a:t>反应或反应前后气体计量数相同的反应</a:t>
            </a:r>
            <a:r>
              <a:rPr kumimoji="1" lang="zh-CN" altLang="en-US" sz="3600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3600" u="sng" dirty="0">
                <a:latin typeface="Times New Roman" panose="02020603050405020304" pitchFamily="18" charset="0"/>
                <a:ea typeface="楷体_GB2312" pitchFamily="49" charset="-122"/>
              </a:rPr>
              <a:t>压强的改变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3600" u="sng" dirty="0">
                <a:latin typeface="Times New Roman" panose="02020603050405020304" pitchFamily="18" charset="0"/>
                <a:ea typeface="楷体_GB2312" pitchFamily="49" charset="-122"/>
              </a:rPr>
              <a:t>不能使化学平衡移动</a:t>
            </a:r>
          </a:p>
        </p:txBody>
      </p:sp>
    </p:spTree>
    <p:extLst>
      <p:ext uri="{BB962C8B-B14F-4D97-AF65-F5344CB8AC3E}">
        <p14:creationId xmlns:p14="http://schemas.microsoft.com/office/powerpoint/2010/main" val="24373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utoUpdateAnimBg="0"/>
      <p:bldP spid="2140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79388" y="357188"/>
            <a:ext cx="85359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）一般情况下，增大压强（压缩体积），平衡朝气体体积减小的方向移动。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2875" y="1747838"/>
            <a:ext cx="853598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）若容器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恒温恒压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充入不反应气体，此时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体积增大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，单位体积内气体分子数减小，平衡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朝气体体积数增大的方向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移动。其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结果是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相当于减小压强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。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2875" y="3859213"/>
            <a:ext cx="8535988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）若容器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恒温恒容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充入不反应气体，体积不变，浓度不变，平衡不移动。</a:t>
            </a:r>
          </a:p>
        </p:txBody>
      </p:sp>
      <p:pic>
        <p:nvPicPr>
          <p:cNvPr id="65542" name="图片 3" descr="2.jpg"/>
          <p:cNvPicPr>
            <a:picLocks noChangeAspect="1"/>
          </p:cNvPicPr>
          <p:nvPr/>
        </p:nvPicPr>
        <p:blipFill>
          <a:blip r:embed="rId2"/>
          <a:srcRect l="70692" r="2197" b="88029"/>
          <a:stretch>
            <a:fillRect/>
          </a:stretch>
        </p:blipFill>
        <p:spPr bwMode="auto">
          <a:xfrm>
            <a:off x="5786446" y="4857772"/>
            <a:ext cx="2643187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74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570" y="535681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一、化学平衡移动的定义</a:t>
            </a:r>
            <a:endParaRPr lang="zh-CN" altLang="en-US" dirty="0"/>
          </a:p>
        </p:txBody>
      </p:sp>
      <p:sp>
        <p:nvSpPr>
          <p:cNvPr id="4" name="TextBox 21"/>
          <p:cNvSpPr txBox="1">
            <a:spLocks noGrp="1" noChangeArrowheads="1"/>
          </p:cNvSpPr>
          <p:nvPr>
            <p:ph idx="1"/>
          </p:nvPr>
        </p:nvSpPr>
        <p:spPr bwMode="auto">
          <a:xfrm>
            <a:off x="470570" y="1577281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9855" indent="0">
              <a:buNone/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、在</a:t>
            </a:r>
            <a:r>
              <a:rPr lang="zh-CN" altLang="en-US" sz="3200" b="1" dirty="0"/>
              <a:t>可逆反应中，</a:t>
            </a:r>
            <a:r>
              <a:rPr lang="zh-CN" altLang="en-US" sz="3200" b="1" u="sng" dirty="0"/>
              <a:t>旧化学平衡破坏</a:t>
            </a:r>
            <a:r>
              <a:rPr lang="zh-CN" altLang="en-US" sz="3200" b="1" dirty="0"/>
              <a:t>，在</a:t>
            </a:r>
            <a:r>
              <a:rPr lang="zh-CN" altLang="en-US" sz="3200" b="1" dirty="0">
                <a:solidFill>
                  <a:srgbClr val="FF0000"/>
                </a:solidFill>
              </a:rPr>
              <a:t>新的条件</a:t>
            </a:r>
            <a:r>
              <a:rPr lang="zh-CN" altLang="en-US" sz="3200" b="1" dirty="0"/>
              <a:t>下</a:t>
            </a:r>
            <a:r>
              <a:rPr lang="zh-CN" altLang="en-US" sz="3200" b="1" u="sng" dirty="0"/>
              <a:t>建立新平衡的过程</a:t>
            </a:r>
            <a:r>
              <a:rPr lang="zh-CN" altLang="en-US" sz="3200" b="1" dirty="0"/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4402" y="3900686"/>
            <a:ext cx="1752600" cy="2292350"/>
          </a:xfrm>
          <a:prstGeom prst="rect">
            <a:avLst/>
          </a:prstGeom>
          <a:noFill/>
          <a:ln w="9525">
            <a:solidFill>
              <a:srgbClr val="99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一定条件下的化学平衡</a:t>
            </a:r>
            <a:r>
              <a:rPr kumimoji="1" lang="en-US" altLang="zh-CN" sz="2000">
                <a:solidFill>
                  <a:srgbClr val="FF0000"/>
                </a:solidFill>
                <a:latin typeface="Cataneo BT" pitchFamily="66" charset="0"/>
              </a:rPr>
              <a:t>v</a:t>
            </a:r>
            <a:r>
              <a:rPr kumimoji="1" lang="zh-CN" altLang="en-US" sz="2000" baseline="-250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20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＝ </a:t>
            </a:r>
            <a:r>
              <a:rPr kumimoji="1" lang="en-US" altLang="zh-CN" sz="2000">
                <a:solidFill>
                  <a:srgbClr val="FF0000"/>
                </a:solidFill>
                <a:latin typeface="Cataneo BT" pitchFamily="66" charset="0"/>
              </a:rPr>
              <a:t>v</a:t>
            </a:r>
            <a:r>
              <a:rPr kumimoji="1" lang="zh-CN" altLang="en-US" sz="2000" baseline="-250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，反应混合物中各组分的含量恒定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197002" y="4586486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68452" y="4189611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  <a:ea typeface="华文行楷" panose="02010800040101010101" pitchFamily="2" charset="-122"/>
              </a:rPr>
              <a:t>条件改变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97002" y="4646811"/>
            <a:ext cx="175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反应速率改变，且变化量不同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25802" y="3900686"/>
            <a:ext cx="1752600" cy="2292350"/>
          </a:xfrm>
          <a:prstGeom prst="rect">
            <a:avLst/>
          </a:prstGeom>
          <a:noFill/>
          <a:ln w="9525">
            <a:solidFill>
              <a:srgbClr val="99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非平衡状态</a:t>
            </a:r>
            <a:r>
              <a:rPr kumimoji="1" lang="zh-CN" altLang="en-US" sz="2400" u="sng">
                <a:latin typeface="Times New Roman" panose="02020603050405020304" pitchFamily="18" charset="0"/>
                <a:ea typeface="楷体_GB2312" pitchFamily="49" charset="-122"/>
              </a:rPr>
              <a:t>平衡被破坏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20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2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≠ </a:t>
            </a:r>
            <a:r>
              <a:rPr kumimoji="1" lang="en-US" altLang="zh-CN" sz="2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20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，反应混合物中各组分的含量不断变化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778402" y="4662686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772052" y="4188023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  <a:ea typeface="华文行楷" panose="02010800040101010101" pitchFamily="2" charset="-122"/>
              </a:rPr>
              <a:t>一定时间后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78602" y="3894336"/>
            <a:ext cx="1752600" cy="2292350"/>
          </a:xfrm>
          <a:prstGeom prst="rect">
            <a:avLst/>
          </a:prstGeom>
          <a:noFill/>
          <a:ln w="9525">
            <a:solidFill>
              <a:srgbClr val="99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新条件下的新化学平衡</a:t>
            </a:r>
            <a:r>
              <a:rPr kumimoji="1" lang="en-US" altLang="zh-CN" sz="2000">
                <a:solidFill>
                  <a:srgbClr val="FF0000"/>
                </a:solidFill>
                <a:latin typeface="Cataneo BT" pitchFamily="66" charset="0"/>
              </a:rPr>
              <a:t>v</a:t>
            </a:r>
            <a:r>
              <a:rPr kumimoji="1" lang="en-US" altLang="zh-CN" sz="20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’</a:t>
            </a:r>
            <a:r>
              <a:rPr kumimoji="1" lang="zh-CN" altLang="en-US" sz="2000" baseline="-250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20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＝ </a:t>
            </a:r>
            <a:r>
              <a:rPr kumimoji="1" lang="en-US" altLang="zh-CN" sz="2000">
                <a:solidFill>
                  <a:srgbClr val="FF0000"/>
                </a:solidFill>
                <a:latin typeface="Cataneo BT" pitchFamily="66" charset="0"/>
              </a:rPr>
              <a:t>v’</a:t>
            </a:r>
            <a:r>
              <a:rPr kumimoji="1" lang="zh-CN" altLang="en-US" sz="2000" baseline="-250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，反应混合物中各组分的含量恒定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12652" y="6186686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</a:rPr>
              <a:t>旧平衡状态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415115" y="6186686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</a:rPr>
              <a:t>新平衡状态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282602" y="3519686"/>
            <a:ext cx="7010400" cy="381000"/>
            <a:chOff x="624" y="2256"/>
            <a:chExt cx="4464" cy="24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624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624" y="2256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088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135215" y="2852936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化学平衡的移动</a:t>
            </a:r>
          </a:p>
        </p:txBody>
      </p:sp>
    </p:spTree>
    <p:extLst>
      <p:ext uri="{BB962C8B-B14F-4D97-AF65-F5344CB8AC3E}">
        <p14:creationId xmlns:p14="http://schemas.microsoft.com/office/powerpoint/2010/main" val="42085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autoUpdateAnimBg="0"/>
      <p:bldP spid="6" grpId="0" animBg="1"/>
      <p:bldP spid="7" grpId="0" autoUpdateAnimBg="0"/>
      <p:bldP spid="8" grpId="0" autoUpdateAnimBg="0"/>
      <p:bldP spid="9" grpId="0" animBg="1" autoUpdateAnimBg="0"/>
      <p:bldP spid="10" grpId="0" animBg="1"/>
      <p:bldP spid="11" grpId="0" autoUpdateAnimBg="0"/>
      <p:bldP spid="12" grpId="0" animBg="1" autoUpdateAnimBg="0"/>
      <p:bldP spid="13" grpId="0" autoUpdateAnimBg="0"/>
      <p:bldP spid="14" grpId="0" autoUpdateAnimBg="0"/>
      <p:bldP spid="1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BC109D-FA1E-49DC-822A-69F9DBA49B3A}" type="slidenum">
              <a:rPr lang="en-US" altLang="zh-CN" b="0"/>
              <a:pPr/>
              <a:t>20</a:t>
            </a:fld>
            <a:endParaRPr lang="en-US" altLang="zh-CN" b="0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43561" y="388560"/>
            <a:ext cx="8893175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强调：压强变化若没有浓度的变化，化学反应速率</a:t>
            </a:r>
            <a:r>
              <a:rPr kumimoji="1" lang="en-US" altLang="zh-CN" sz="3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——————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，化学平衡</a:t>
            </a:r>
            <a:r>
              <a:rPr kumimoji="1" lang="en-US" altLang="zh-CN" sz="3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——————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2278063" y="9223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237263" y="92233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不移动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0" y="1773238"/>
            <a:ext cx="8839200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讨论：在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(g)+3H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2NH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(g)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密闭反应体系中，充入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He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气体：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⑴容积不变时，反应物质浓度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—————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，反应速率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————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，化学平衡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——————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⑵气体压强不变时，容器的体积</a:t>
            </a:r>
            <a:r>
              <a:rPr kumimoji="1" lang="en-US" altLang="zh-CN"/>
              <a:t>________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，各气体的浓度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_____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， 反应速率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—————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，化学平衡向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——————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方向移动</a:t>
            </a:r>
          </a:p>
        </p:txBody>
      </p:sp>
      <p:grpSp>
        <p:nvGrpSpPr>
          <p:cNvPr id="44039" name="Group 6"/>
          <p:cNvGrpSpPr>
            <a:grpSpLocks/>
          </p:cNvGrpSpPr>
          <p:nvPr/>
        </p:nvGrpSpPr>
        <p:grpSpPr bwMode="auto">
          <a:xfrm>
            <a:off x="4716463" y="2133600"/>
            <a:ext cx="504825" cy="296863"/>
            <a:chOff x="1627" y="2092"/>
            <a:chExt cx="1350" cy="247"/>
          </a:xfrm>
        </p:grpSpPr>
        <p:grpSp>
          <p:nvGrpSpPr>
            <p:cNvPr id="44047" name="Group 7"/>
            <p:cNvGrpSpPr>
              <a:grpSpLocks/>
            </p:cNvGrpSpPr>
            <p:nvPr/>
          </p:nvGrpSpPr>
          <p:grpSpPr bwMode="auto">
            <a:xfrm>
              <a:off x="1652" y="2092"/>
              <a:ext cx="1325" cy="89"/>
              <a:chOff x="1652" y="2092"/>
              <a:chExt cx="1325" cy="89"/>
            </a:xfrm>
          </p:grpSpPr>
          <p:sp>
            <p:nvSpPr>
              <p:cNvPr id="44051" name="Line 8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2" name="Line 9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48" name="Group 10"/>
            <p:cNvGrpSpPr>
              <a:grpSpLocks/>
            </p:cNvGrpSpPr>
            <p:nvPr/>
          </p:nvGrpSpPr>
          <p:grpSpPr bwMode="auto">
            <a:xfrm flipH="1" flipV="1">
              <a:off x="1627" y="2250"/>
              <a:ext cx="1325" cy="89"/>
              <a:chOff x="1652" y="2092"/>
              <a:chExt cx="1325" cy="89"/>
            </a:xfrm>
          </p:grpSpPr>
          <p:sp>
            <p:nvSpPr>
              <p:cNvPr id="44049" name="Line 11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0" name="Line 12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6227763" y="2997200"/>
            <a:ext cx="10985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1692275" y="3644900"/>
            <a:ext cx="10985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5076825" y="3716338"/>
            <a:ext cx="15557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不移动</a:t>
            </a: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2484438" y="5013325"/>
            <a:ext cx="10985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减小</a:t>
            </a:r>
          </a:p>
        </p:txBody>
      </p:sp>
      <p:sp>
        <p:nvSpPr>
          <p:cNvPr id="215057" name="Text Box 17"/>
          <p:cNvSpPr txBox="1">
            <a:spLocks noChangeArrowheads="1"/>
          </p:cNvSpPr>
          <p:nvPr/>
        </p:nvSpPr>
        <p:spPr bwMode="auto">
          <a:xfrm>
            <a:off x="6588125" y="4292600"/>
            <a:ext cx="10985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增大</a:t>
            </a: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2124075" y="5734050"/>
            <a:ext cx="15557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逆反应</a:t>
            </a:r>
          </a:p>
        </p:txBody>
      </p:sp>
      <p:sp>
        <p:nvSpPr>
          <p:cNvPr id="215059" name="Text Box 19"/>
          <p:cNvSpPr txBox="1">
            <a:spLocks noChangeArrowheads="1"/>
          </p:cNvSpPr>
          <p:nvPr/>
        </p:nvSpPr>
        <p:spPr bwMode="auto">
          <a:xfrm>
            <a:off x="6065838" y="5013325"/>
            <a:ext cx="10985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减小</a:t>
            </a:r>
          </a:p>
        </p:txBody>
      </p:sp>
    </p:spTree>
    <p:extLst>
      <p:ext uri="{BB962C8B-B14F-4D97-AF65-F5344CB8AC3E}">
        <p14:creationId xmlns:p14="http://schemas.microsoft.com/office/powerpoint/2010/main" val="23905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/>
      <p:bldP spid="215043" grpId="0" autoUpdateAnimBg="0"/>
      <p:bldP spid="215044" grpId="0" autoUpdateAnimBg="0"/>
      <p:bldP spid="215053" grpId="0" autoUpdateAnimBg="0"/>
      <p:bldP spid="215054" grpId="0" autoUpdateAnimBg="0"/>
      <p:bldP spid="215055" grpId="0" autoUpdateAnimBg="0"/>
      <p:bldP spid="215056" grpId="0" autoUpdateAnimBg="0"/>
      <p:bldP spid="215057" grpId="0" autoUpdateAnimBg="0"/>
      <p:bldP spid="215058" grpId="0" autoUpdateAnimBg="0"/>
      <p:bldP spid="2150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CF3221-F694-406F-8771-FB65B21AA068}" type="slidenum">
              <a:rPr lang="en-US" altLang="zh-CN" b="0"/>
              <a:pPr/>
              <a:t>21</a:t>
            </a:fld>
            <a:endParaRPr lang="en-US" altLang="zh-CN" b="0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07504" y="573982"/>
            <a:ext cx="8520281" cy="646331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0" dirty="0" smtClean="0">
                <a:solidFill>
                  <a:schemeClr val="tx2"/>
                </a:solidFill>
                <a:latin typeface="+mj-ea"/>
                <a:ea typeface="+mj-ea"/>
              </a:rPr>
              <a:t>三、化学平衡</a:t>
            </a:r>
            <a:r>
              <a:rPr kumimoji="1" lang="zh-CN" altLang="en-US" sz="3600" b="0" dirty="0">
                <a:solidFill>
                  <a:schemeClr val="tx2"/>
                </a:solidFill>
                <a:latin typeface="+mj-ea"/>
                <a:ea typeface="+mj-ea"/>
              </a:rPr>
              <a:t>移动原理</a:t>
            </a:r>
            <a:r>
              <a:rPr kumimoji="1" lang="en-US" altLang="zh-CN" sz="3600" b="0" dirty="0">
                <a:solidFill>
                  <a:schemeClr val="tx2"/>
                </a:solidFill>
                <a:latin typeface="+mj-ea"/>
                <a:ea typeface="+mj-ea"/>
              </a:rPr>
              <a:t>——</a:t>
            </a:r>
            <a:r>
              <a:rPr kumimoji="1" lang="zh-CN" altLang="en-US" sz="3600" b="0" dirty="0">
                <a:solidFill>
                  <a:schemeClr val="tx2"/>
                </a:solidFill>
                <a:latin typeface="+mj-ea"/>
                <a:ea typeface="+mj-ea"/>
              </a:rPr>
              <a:t>勒夏特列原理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213519" y="1672758"/>
            <a:ext cx="8610600" cy="145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3600" dirty="0" smtClean="0">
                <a:latin typeface="Times New Roman" panose="02020603050405020304" pitchFamily="18" charset="0"/>
                <a:ea typeface="楷体_GB2312" pitchFamily="49" charset="-122"/>
              </a:rPr>
              <a:t>如果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改变影响平衡的一个</a:t>
            </a:r>
            <a:r>
              <a:rPr kumimoji="1" lang="zh-CN" altLang="en-US" sz="3600" dirty="0" smtClean="0">
                <a:latin typeface="Times New Roman" panose="02020603050405020304" pitchFamily="18" charset="0"/>
                <a:ea typeface="楷体_GB2312" pitchFamily="49" charset="-122"/>
              </a:rPr>
              <a:t>条件，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化学平衡就向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减弱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这种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改变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的方向移动。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0" y="3341342"/>
            <a:ext cx="1173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dirty="0" err="1">
                <a:latin typeface="Times New Roman" panose="02020603050405020304" pitchFamily="18" charset="0"/>
                <a:ea typeface="楷体_GB2312" pitchFamily="49" charset="-122"/>
              </a:rPr>
              <a:t>ps</a:t>
            </a:r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454724" y="4199963"/>
            <a:ext cx="8101012" cy="119062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 smtClean="0">
                <a:latin typeface="Times New Roman" panose="02020603050405020304" pitchFamily="18" charset="0"/>
                <a:ea typeface="楷体_GB2312" pitchFamily="49" charset="-122"/>
              </a:rPr>
              <a:t>移动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的结果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只能是减弱外界条件的该变量，但不能抵消。</a:t>
            </a:r>
          </a:p>
        </p:txBody>
      </p:sp>
    </p:spTree>
    <p:extLst>
      <p:ext uri="{BB962C8B-B14F-4D97-AF65-F5344CB8AC3E}">
        <p14:creationId xmlns:p14="http://schemas.microsoft.com/office/powerpoint/2010/main" val="237245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utoUpdateAnimBg="0"/>
      <p:bldP spid="218118" grpId="0" autoUpdateAnimBg="0"/>
      <p:bldP spid="21811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945D43-F015-45AB-9AE2-39DD87B765DA}" type="slidenum">
              <a:rPr lang="en-US" altLang="zh-CN" b="0"/>
              <a:pPr/>
              <a:t>22</a:t>
            </a:fld>
            <a:endParaRPr lang="en-US" altLang="zh-CN" b="0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28476" y="455613"/>
            <a:ext cx="88392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楷体_GB2312" pitchFamily="49" charset="-122"/>
              </a:rPr>
              <a:t>讨论：反应</a:t>
            </a:r>
            <a:r>
              <a:rPr kumimoji="1"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(g)+3H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2NH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 (g) △H</a:t>
            </a:r>
            <a:r>
              <a:rPr kumimoji="1" lang="zh-CN" altLang="en-US" sz="2600" dirty="0">
                <a:latin typeface="Times New Roman" panose="02020603050405020304" pitchFamily="18" charset="0"/>
                <a:ea typeface="楷体_GB2312" pitchFamily="49" charset="-122"/>
              </a:rPr>
              <a:t>＜</a:t>
            </a:r>
            <a:r>
              <a:rPr kumimoji="1"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2600" dirty="0">
                <a:latin typeface="Times New Roman" panose="02020603050405020304" pitchFamily="18" charset="0"/>
                <a:ea typeface="楷体_GB2312" pitchFamily="49" charset="-122"/>
              </a:rPr>
              <a:t>，达到化学平衡，改变下列条件，根据反应体系中的变化填空：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3765749" y="620688"/>
            <a:ext cx="431800" cy="287338"/>
            <a:chOff x="1627" y="2092"/>
            <a:chExt cx="1350" cy="247"/>
          </a:xfrm>
        </p:grpSpPr>
        <p:grpSp>
          <p:nvGrpSpPr>
            <p:cNvPr id="48140" name="Group 4"/>
            <p:cNvGrpSpPr>
              <a:grpSpLocks/>
            </p:cNvGrpSpPr>
            <p:nvPr/>
          </p:nvGrpSpPr>
          <p:grpSpPr bwMode="auto">
            <a:xfrm>
              <a:off x="1652" y="2092"/>
              <a:ext cx="1325" cy="89"/>
              <a:chOff x="1652" y="2092"/>
              <a:chExt cx="1325" cy="89"/>
            </a:xfrm>
          </p:grpSpPr>
          <p:sp>
            <p:nvSpPr>
              <p:cNvPr id="48144" name="Line 5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5" name="Line 6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41" name="Group 7"/>
            <p:cNvGrpSpPr>
              <a:grpSpLocks/>
            </p:cNvGrpSpPr>
            <p:nvPr/>
          </p:nvGrpSpPr>
          <p:grpSpPr bwMode="auto">
            <a:xfrm flipH="1" flipV="1">
              <a:off x="1627" y="2250"/>
              <a:ext cx="1325" cy="89"/>
              <a:chOff x="1652" y="2092"/>
              <a:chExt cx="1325" cy="89"/>
            </a:xfrm>
          </p:grpSpPr>
          <p:sp>
            <p:nvSpPr>
              <p:cNvPr id="48142" name="Line 8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3" name="Line 9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0" y="1481138"/>
            <a:ext cx="8855075" cy="52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的平衡浓度为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/L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，其他条件不变时，充入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使其浓度增大到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/L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后平衡向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——————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方向移动，达到新平衡后，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的浓度为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/L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的大小为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———————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②若平衡体系的压强为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P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1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，之后缩小反应体系体积使压强增大到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P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2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，此时平衡向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——————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方向移动，达到新平衡后 体系的压强为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P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3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P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1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P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P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3 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的大小为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——————————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③若平衡体系的温度为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1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，之后将温度升高到 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2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，此时平衡向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——————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方向移动，达到新平衡后 体系的温度为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3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1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800" dirty="0"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3 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的大小为</a:t>
            </a:r>
            <a:r>
              <a:rPr kumimoji="1" lang="en-US" altLang="zh-CN" sz="2800" baseline="-25000" dirty="0">
                <a:latin typeface="Cataneo BT" pitchFamily="66" charset="0"/>
                <a:ea typeface="楷体_GB2312" pitchFamily="49" charset="-122"/>
              </a:rPr>
              <a:t>——————————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5651500" y="19161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正反应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23528" y="278092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＜ </a:t>
            </a: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＜ </a:t>
            </a: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4211638" y="37734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正反应</a:t>
            </a:r>
          </a:p>
        </p:txBody>
      </p:sp>
      <p:sp>
        <p:nvSpPr>
          <p:cNvPr id="219150" name="Rectangle 14"/>
          <p:cNvSpPr>
            <a:spLocks noChangeArrowheads="1"/>
          </p:cNvSpPr>
          <p:nvPr/>
        </p:nvSpPr>
        <p:spPr bwMode="auto">
          <a:xfrm>
            <a:off x="68263" y="4724400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P</a:t>
            </a:r>
            <a:r>
              <a:rPr kumimoji="1" lang="en-US" altLang="zh-CN" sz="28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1 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＜ </a:t>
            </a:r>
            <a:r>
              <a:rPr kumimoji="1" lang="en-US" altLang="zh-CN" sz="28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P</a:t>
            </a:r>
            <a:r>
              <a:rPr kumimoji="1" lang="en-US" altLang="zh-CN" sz="28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3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＜ </a:t>
            </a:r>
            <a:r>
              <a:rPr kumimoji="1" lang="en-US" altLang="zh-CN" sz="28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P</a:t>
            </a:r>
            <a:r>
              <a:rPr kumimoji="1" lang="en-US" altLang="zh-CN" sz="28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2</a:t>
            </a:r>
          </a:p>
        </p:txBody>
      </p: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1619250" y="564673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逆反应</a:t>
            </a:r>
          </a:p>
        </p:txBody>
      </p:sp>
      <p:sp>
        <p:nvSpPr>
          <p:cNvPr id="219152" name="Rectangle 16"/>
          <p:cNvSpPr>
            <a:spLocks noChangeArrowheads="1"/>
          </p:cNvSpPr>
          <p:nvPr/>
        </p:nvSpPr>
        <p:spPr bwMode="auto">
          <a:xfrm>
            <a:off x="4752975" y="6149975"/>
            <a:ext cx="305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28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1 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＜ </a:t>
            </a:r>
            <a:r>
              <a:rPr kumimoji="1" lang="en-US" altLang="zh-CN" sz="28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28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3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＜ </a:t>
            </a:r>
            <a:r>
              <a:rPr kumimoji="1" lang="en-US" altLang="zh-CN" sz="28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28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15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utoUpdateAnimBg="0"/>
      <p:bldP spid="219151" grpId="0" autoUpdateAnimBg="0"/>
      <p:bldP spid="21915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1"/>
          <p:cNvSpPr>
            <a:spLocks noChangeArrowheads="1"/>
          </p:cNvSpPr>
          <p:nvPr/>
        </p:nvSpPr>
        <p:spPr bwMode="auto">
          <a:xfrm>
            <a:off x="395536" y="908720"/>
            <a:ext cx="8215370" cy="470898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增大某反应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物的浓度，平衡为了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阻碍该反应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物浓度的增大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，朝</a:t>
            </a:r>
            <a:r>
              <a:rPr lang="zh-CN" altLang="en-US" sz="2800" b="1" u="sng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正</a:t>
            </a:r>
            <a:r>
              <a:rPr lang="zh-CN" altLang="en-US" sz="2800" b="1" u="sng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反应方向移动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；但最终该反应物的浓度还是增大了。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、升高温度，平衡为了阻碍温度的升高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，朝</a:t>
            </a:r>
            <a:r>
              <a:rPr lang="zh-CN" altLang="en-US" sz="2800" b="1" u="sng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吸热</a:t>
            </a:r>
            <a:r>
              <a:rPr lang="zh-CN" altLang="en-US" sz="2800" b="1" u="sng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反应方向移动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；但最终体系的温度还是升高了。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、增大压强（压缩气体体积），单位体积内气体分子数增加，平衡为了阻碍单位体积内气体分子数的增加，平衡就朝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气体体积减小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的方向移动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；增大压强造成所有物质的浓度增大，不管平衡怎么移动，最终所有物质的浓度还是增大了。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1737" y="6000768"/>
            <a:ext cx="3643337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减弱改变</a:t>
            </a:r>
            <a:endParaRPr lang="zh-CN" altLang="en-US" sz="4000" dirty="0">
              <a:solidFill>
                <a:srgbClr val="0000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90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再总结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平衡移动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53" y="1988840"/>
            <a:ext cx="8229600" cy="4397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原因：</a:t>
            </a:r>
            <a:r>
              <a:rPr lang="zh-CN" altLang="en-US" dirty="0" smtClean="0"/>
              <a:t>外界条件</a:t>
            </a:r>
            <a:r>
              <a:rPr lang="zh-CN" altLang="en-US" dirty="0" smtClean="0">
                <a:solidFill>
                  <a:srgbClr val="FF0000"/>
                </a:solidFill>
              </a:rPr>
              <a:t>不同程度</a:t>
            </a:r>
            <a:r>
              <a:rPr lang="zh-CN" altLang="en-US" dirty="0" smtClean="0"/>
              <a:t>地影响了正、逆反应的速率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tx2"/>
                </a:solidFill>
              </a:rPr>
              <a:t>如果影响程度相同，平衡还会移动吗？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特点：</a:t>
            </a:r>
            <a:r>
              <a:rPr lang="zh-CN" altLang="en-US" dirty="0" smtClean="0">
                <a:solidFill>
                  <a:srgbClr val="FF0000"/>
                </a:solidFill>
              </a:rPr>
              <a:t>“对着干”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减弱这种改变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结果：“</a:t>
            </a:r>
            <a:r>
              <a:rPr lang="zh-CN" altLang="en-US" dirty="0" smtClean="0">
                <a:solidFill>
                  <a:srgbClr val="FF0000"/>
                </a:solidFill>
              </a:rPr>
              <a:t>干不过”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只能减弱，不能抵消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06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169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607741-1344-42F2-A5A4-E2E8CF457435}" type="slidenum">
              <a:rPr lang="en-US" altLang="zh-CN" b="0"/>
              <a:pPr/>
              <a:t>26</a:t>
            </a:fld>
            <a:endParaRPr lang="en-US" altLang="zh-CN" b="0"/>
          </a:p>
        </p:txBody>
      </p:sp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179512" y="519908"/>
            <a:ext cx="6901248" cy="64633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拓展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：催化剂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对化学平衡的影响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9844" y="1228727"/>
            <a:ext cx="691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讨论：催化剂怎样改变</a:t>
            </a:r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和 </a:t>
            </a:r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？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-8731" y="1843089"/>
            <a:ext cx="69151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小结：</a:t>
            </a:r>
            <a:r>
              <a:rPr kumimoji="1" lang="zh-CN" altLang="en-US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同步、等倍数改变</a:t>
            </a:r>
            <a:r>
              <a:rPr kumimoji="1" lang="en-US" altLang="zh-CN" sz="3600" dirty="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和 </a:t>
            </a:r>
            <a:r>
              <a:rPr kumimoji="1" lang="en-US" altLang="zh-CN" sz="3600" dirty="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逆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0" y="2566988"/>
            <a:ext cx="9144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催化剂不能使化学平衡发生移动；不能改变反应混合物的百分含量；但可以改变达到平衡的时间。</a:t>
            </a:r>
          </a:p>
        </p:txBody>
      </p:sp>
      <p:grpSp>
        <p:nvGrpSpPr>
          <p:cNvPr id="220166" name="Group 6"/>
          <p:cNvGrpSpPr>
            <a:grpSpLocks/>
          </p:cNvGrpSpPr>
          <p:nvPr/>
        </p:nvGrpSpPr>
        <p:grpSpPr bwMode="auto">
          <a:xfrm>
            <a:off x="1547813" y="4365625"/>
            <a:ext cx="2057400" cy="2281238"/>
            <a:chOff x="3024" y="2230"/>
            <a:chExt cx="1296" cy="1437"/>
          </a:xfrm>
        </p:grpSpPr>
        <p:sp>
          <p:nvSpPr>
            <p:cNvPr id="49177" name="Line 7"/>
            <p:cNvSpPr>
              <a:spLocks noChangeShapeType="1"/>
            </p:cNvSpPr>
            <p:nvPr/>
          </p:nvSpPr>
          <p:spPr bwMode="auto">
            <a:xfrm flipV="1">
              <a:off x="3056" y="2284"/>
              <a:ext cx="0" cy="10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8"/>
            <p:cNvSpPr>
              <a:spLocks noChangeShapeType="1"/>
            </p:cNvSpPr>
            <p:nvPr/>
          </p:nvSpPr>
          <p:spPr bwMode="auto">
            <a:xfrm>
              <a:off x="3056" y="3377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9"/>
            <p:cNvSpPr>
              <a:spLocks noChangeShapeType="1"/>
            </p:cNvSpPr>
            <p:nvPr/>
          </p:nvSpPr>
          <p:spPr bwMode="auto">
            <a:xfrm>
              <a:off x="3600" y="2393"/>
              <a:ext cx="0" cy="9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10"/>
            <p:cNvSpPr>
              <a:spLocks noChangeShapeType="1"/>
            </p:cNvSpPr>
            <p:nvPr/>
          </p:nvSpPr>
          <p:spPr bwMode="auto">
            <a:xfrm>
              <a:off x="3600" y="2685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Text Box 11"/>
            <p:cNvSpPr txBox="1">
              <a:spLocks noChangeArrowheads="1"/>
            </p:cNvSpPr>
            <p:nvPr/>
          </p:nvSpPr>
          <p:spPr bwMode="auto">
            <a:xfrm>
              <a:off x="3083" y="223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Cataneo BT" pitchFamily="66" charset="0"/>
                </a:rPr>
                <a:t>v</a:t>
              </a:r>
            </a:p>
          </p:txBody>
        </p:sp>
        <p:sp>
          <p:nvSpPr>
            <p:cNvPr id="49182" name="Text Box 12"/>
            <p:cNvSpPr txBox="1">
              <a:spLocks noChangeArrowheads="1"/>
            </p:cNvSpPr>
            <p:nvPr/>
          </p:nvSpPr>
          <p:spPr bwMode="auto">
            <a:xfrm>
              <a:off x="4125" y="3379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Cataneo BT" pitchFamily="66" charset="0"/>
                </a:rPr>
                <a:t>t</a:t>
              </a:r>
            </a:p>
          </p:txBody>
        </p:sp>
        <p:sp>
          <p:nvSpPr>
            <p:cNvPr id="49183" name="Rectangle 13"/>
            <p:cNvSpPr>
              <a:spLocks noChangeArrowheads="1"/>
            </p:cNvSpPr>
            <p:nvPr/>
          </p:nvSpPr>
          <p:spPr bwMode="auto">
            <a:xfrm>
              <a:off x="3595" y="2420"/>
              <a:ext cx="7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  <a:latin typeface="Cataneo BT" pitchFamily="66" charset="0"/>
                </a:rPr>
                <a:t>v’</a:t>
              </a:r>
              <a:r>
                <a:rPr kumimoji="1"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正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000">
                  <a:solidFill>
                    <a:srgbClr val="0000FF"/>
                  </a:solidFill>
                  <a:latin typeface="Cataneo BT" pitchFamily="66" charset="0"/>
                </a:rPr>
                <a:t>v’</a:t>
              </a:r>
              <a:r>
                <a:rPr kumimoji="1"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</a:t>
              </a:r>
            </a:p>
          </p:txBody>
        </p:sp>
        <p:sp>
          <p:nvSpPr>
            <p:cNvPr id="49184" name="Rectangle 14"/>
            <p:cNvSpPr>
              <a:spLocks noChangeArrowheads="1"/>
            </p:cNvSpPr>
            <p:nvPr/>
          </p:nvSpPr>
          <p:spPr bwMode="auto">
            <a:xfrm>
              <a:off x="3024" y="2917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  <a:latin typeface="Cataneo BT" pitchFamily="66" charset="0"/>
                </a:rPr>
                <a:t>v</a:t>
              </a:r>
              <a:r>
                <a:rPr kumimoji="1"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正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000">
                  <a:solidFill>
                    <a:srgbClr val="0000FF"/>
                  </a:solidFill>
                  <a:latin typeface="Cataneo BT" pitchFamily="66" charset="0"/>
                </a:rPr>
                <a:t>v</a:t>
              </a:r>
              <a:r>
                <a:rPr kumimoji="1"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</a:t>
              </a:r>
            </a:p>
          </p:txBody>
        </p:sp>
        <p:sp>
          <p:nvSpPr>
            <p:cNvPr id="49185" name="Line 15"/>
            <p:cNvSpPr>
              <a:spLocks noChangeShapeType="1"/>
            </p:cNvSpPr>
            <p:nvPr/>
          </p:nvSpPr>
          <p:spPr bwMode="auto">
            <a:xfrm>
              <a:off x="3072" y="31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0176" name="Group 16"/>
          <p:cNvGrpSpPr>
            <a:grpSpLocks/>
          </p:cNvGrpSpPr>
          <p:nvPr/>
        </p:nvGrpSpPr>
        <p:grpSpPr bwMode="auto">
          <a:xfrm>
            <a:off x="4213225" y="4325938"/>
            <a:ext cx="2038350" cy="2198687"/>
            <a:chOff x="4416" y="2263"/>
            <a:chExt cx="1284" cy="1385"/>
          </a:xfrm>
        </p:grpSpPr>
        <p:grpSp>
          <p:nvGrpSpPr>
            <p:cNvPr id="49161" name="Group 17"/>
            <p:cNvGrpSpPr>
              <a:grpSpLocks/>
            </p:cNvGrpSpPr>
            <p:nvPr/>
          </p:nvGrpSpPr>
          <p:grpSpPr bwMode="auto">
            <a:xfrm>
              <a:off x="4416" y="2263"/>
              <a:ext cx="1284" cy="1145"/>
              <a:chOff x="4416" y="2263"/>
              <a:chExt cx="1284" cy="1145"/>
            </a:xfrm>
          </p:grpSpPr>
          <p:grpSp>
            <p:nvGrpSpPr>
              <p:cNvPr id="49166" name="Group 18"/>
              <p:cNvGrpSpPr>
                <a:grpSpLocks/>
              </p:cNvGrpSpPr>
              <p:nvPr/>
            </p:nvGrpSpPr>
            <p:grpSpPr bwMode="auto">
              <a:xfrm>
                <a:off x="4416" y="2263"/>
                <a:ext cx="1284" cy="1135"/>
                <a:chOff x="4464" y="2177"/>
                <a:chExt cx="1284" cy="1135"/>
              </a:xfrm>
            </p:grpSpPr>
            <p:sp>
              <p:nvSpPr>
                <p:cNvPr id="4917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464" y="2177"/>
                  <a:ext cx="0" cy="11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74" name="Line 20"/>
                <p:cNvSpPr>
                  <a:spLocks noChangeShapeType="1"/>
                </p:cNvSpPr>
                <p:nvPr/>
              </p:nvSpPr>
              <p:spPr bwMode="auto">
                <a:xfrm>
                  <a:off x="4464" y="3312"/>
                  <a:ext cx="12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7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475" y="2180"/>
                  <a:ext cx="44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>
                      <a:latin typeface="Times New Roman" panose="02020603050405020304" pitchFamily="18" charset="0"/>
                      <a:ea typeface="楷体_GB2312" pitchFamily="49" charset="-122"/>
                    </a:rPr>
                    <a:t> </a:t>
                  </a:r>
                  <a:r>
                    <a:rPr kumimoji="1" lang="zh-CN" altLang="en-US">
                      <a:latin typeface="Times New Roman" panose="02020603050405020304" pitchFamily="18" charset="0"/>
                      <a:ea typeface="楷体_GB2312" pitchFamily="49" charset="-122"/>
                    </a:rPr>
                    <a:t>含量</a:t>
                  </a:r>
                </a:p>
              </p:txBody>
            </p:sp>
            <p:sp>
              <p:nvSpPr>
                <p:cNvPr id="4917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436" y="3024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400">
                      <a:latin typeface="Times New Roman" panose="02020603050405020304" pitchFamily="18" charset="0"/>
                    </a:rPr>
                    <a:t>  t</a:t>
                  </a:r>
                </a:p>
              </p:txBody>
            </p:sp>
          </p:grpSp>
          <p:grpSp>
            <p:nvGrpSpPr>
              <p:cNvPr id="49167" name="Group 23"/>
              <p:cNvGrpSpPr>
                <a:grpSpLocks/>
              </p:cNvGrpSpPr>
              <p:nvPr/>
            </p:nvGrpSpPr>
            <p:grpSpPr bwMode="auto">
              <a:xfrm>
                <a:off x="4416" y="2671"/>
                <a:ext cx="994" cy="737"/>
                <a:chOff x="3840" y="1728"/>
                <a:chExt cx="1152" cy="624"/>
              </a:xfrm>
            </p:grpSpPr>
            <p:sp>
              <p:nvSpPr>
                <p:cNvPr id="4917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840" y="1728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72" name="Line 25"/>
                <p:cNvSpPr>
                  <a:spLocks noChangeShapeType="1"/>
                </p:cNvSpPr>
                <p:nvPr/>
              </p:nvSpPr>
              <p:spPr bwMode="auto">
                <a:xfrm>
                  <a:off x="4224" y="172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68" name="Group 26"/>
              <p:cNvGrpSpPr>
                <a:grpSpLocks/>
              </p:cNvGrpSpPr>
              <p:nvPr/>
            </p:nvGrpSpPr>
            <p:grpSpPr bwMode="auto">
              <a:xfrm>
                <a:off x="4416" y="2671"/>
                <a:ext cx="952" cy="737"/>
                <a:chOff x="3840" y="1728"/>
                <a:chExt cx="1104" cy="624"/>
              </a:xfrm>
            </p:grpSpPr>
            <p:sp>
              <p:nvSpPr>
                <p:cNvPr id="4916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840" y="1728"/>
                  <a:ext cx="81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70" name="Line 28"/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62" name="Line 29"/>
            <p:cNvSpPr>
              <a:spLocks noChangeShapeType="1"/>
            </p:cNvSpPr>
            <p:nvPr/>
          </p:nvSpPr>
          <p:spPr bwMode="auto">
            <a:xfrm>
              <a:off x="4752" y="2688"/>
              <a:ext cx="0" cy="7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30"/>
            <p:cNvSpPr>
              <a:spLocks noChangeShapeType="1"/>
            </p:cNvSpPr>
            <p:nvPr/>
          </p:nvSpPr>
          <p:spPr bwMode="auto">
            <a:xfrm>
              <a:off x="5088" y="2688"/>
              <a:ext cx="0" cy="7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Rectangle 31"/>
            <p:cNvSpPr>
              <a:spLocks noChangeArrowheads="1"/>
            </p:cNvSpPr>
            <p:nvPr/>
          </p:nvSpPr>
          <p:spPr bwMode="auto">
            <a:xfrm>
              <a:off x="4642" y="3360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Cataneo BT" pitchFamily="66" charset="0"/>
                </a:rPr>
                <a:t>t</a:t>
              </a:r>
              <a:r>
                <a:rPr kumimoji="1" lang="en-US" altLang="zh-CN" sz="2400" baseline="-25000">
                  <a:latin typeface="Cataneo BT" pitchFamily="66" charset="0"/>
                </a:rPr>
                <a:t>1</a:t>
              </a:r>
            </a:p>
          </p:txBody>
        </p:sp>
        <p:sp>
          <p:nvSpPr>
            <p:cNvPr id="49165" name="Rectangle 32"/>
            <p:cNvSpPr>
              <a:spLocks noChangeArrowheads="1"/>
            </p:cNvSpPr>
            <p:nvPr/>
          </p:nvSpPr>
          <p:spPr bwMode="auto">
            <a:xfrm>
              <a:off x="4944" y="336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Cataneo BT" pitchFamily="66" charset="0"/>
                </a:rPr>
                <a:t>t</a:t>
              </a:r>
              <a:r>
                <a:rPr kumimoji="1" lang="en-US" altLang="zh-CN" sz="2400" baseline="-25000">
                  <a:latin typeface="Cataneo BT" pitchFamily="66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6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nimBg="1" autoUpdateAnimBg="0"/>
      <p:bldP spid="220163" grpId="0" autoUpdateAnimBg="0"/>
      <p:bldP spid="220164" grpId="0" autoUpdateAnimBg="0"/>
      <p:bldP spid="22016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571500" y="168275"/>
            <a:ext cx="792956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Calibri" pitchFamily="34" charset="0"/>
              </a:rPr>
              <a:t>1</a:t>
            </a:r>
            <a:r>
              <a:rPr lang="zh-CN" altLang="en-US" sz="2400" b="1" dirty="0">
                <a:latin typeface="Calibri" pitchFamily="34" charset="0"/>
              </a:rPr>
              <a:t>．对于反应</a:t>
            </a:r>
            <a:r>
              <a:rPr lang="en-US" altLang="zh-CN" sz="2400" b="1" dirty="0">
                <a:latin typeface="Calibri" pitchFamily="34" charset="0"/>
              </a:rPr>
              <a:t>2SO</a:t>
            </a:r>
            <a:r>
              <a:rPr lang="en-US" altLang="zh-CN" sz="2400" b="1" baseline="-25000" dirty="0">
                <a:latin typeface="Calibri" pitchFamily="34" charset="0"/>
              </a:rPr>
              <a:t>2</a:t>
            </a:r>
            <a:r>
              <a:rPr lang="en-US" altLang="zh-CN" sz="2400" b="1" dirty="0">
                <a:latin typeface="Calibri" pitchFamily="34" charset="0"/>
              </a:rPr>
              <a:t>(g)</a:t>
            </a:r>
            <a:r>
              <a:rPr lang="zh-CN" altLang="en-US" sz="2400" b="1" dirty="0">
                <a:latin typeface="Calibri" pitchFamily="34" charset="0"/>
              </a:rPr>
              <a:t>＋</a:t>
            </a:r>
            <a:r>
              <a:rPr lang="en-US" altLang="zh-CN" sz="2400" b="1" dirty="0">
                <a:latin typeface="Calibri" pitchFamily="34" charset="0"/>
              </a:rPr>
              <a:t>O</a:t>
            </a:r>
            <a:r>
              <a:rPr lang="en-US" altLang="zh-CN" sz="2400" b="1" baseline="-25000" dirty="0">
                <a:latin typeface="Calibri" pitchFamily="34" charset="0"/>
              </a:rPr>
              <a:t>2</a:t>
            </a:r>
            <a:r>
              <a:rPr lang="en-US" altLang="zh-CN" sz="2400" b="1" dirty="0">
                <a:latin typeface="Calibri" pitchFamily="34" charset="0"/>
              </a:rPr>
              <a:t>(g)  2SO</a:t>
            </a:r>
            <a:r>
              <a:rPr lang="en-US" altLang="zh-CN" sz="2400" b="1" baseline="-25000" dirty="0">
                <a:latin typeface="Calibri" pitchFamily="34" charset="0"/>
              </a:rPr>
              <a:t>3</a:t>
            </a:r>
            <a:r>
              <a:rPr lang="en-US" altLang="zh-CN" sz="2400" b="1" dirty="0">
                <a:latin typeface="Calibri" pitchFamily="34" charset="0"/>
              </a:rPr>
              <a:t>(g)</a:t>
            </a:r>
            <a:r>
              <a:rPr lang="zh-CN" altLang="en-US" sz="2400" b="1" dirty="0">
                <a:latin typeface="Calibri" pitchFamily="34" charset="0"/>
              </a:rPr>
              <a:t>，能增大正反应</a:t>
            </a:r>
            <a:r>
              <a:rPr lang="zh-CN" altLang="en-US" sz="2400" b="1" dirty="0" smtClean="0">
                <a:latin typeface="Calibri" pitchFamily="34" charset="0"/>
              </a:rPr>
              <a:t>速率</a:t>
            </a:r>
            <a:r>
              <a:rPr lang="zh-CN" altLang="en-US" sz="2400" b="1" dirty="0">
                <a:latin typeface="Calibri" pitchFamily="34" charset="0"/>
              </a:rPr>
              <a:t>的措施是                                                                </a:t>
            </a:r>
            <a:r>
              <a:rPr lang="en-US" altLang="zh-CN" sz="2400" b="1" dirty="0">
                <a:latin typeface="Calibri" pitchFamily="34" charset="0"/>
              </a:rPr>
              <a:t>(</a:t>
            </a:r>
            <a:r>
              <a:rPr lang="zh-CN" altLang="en-US" sz="2400" b="1" dirty="0">
                <a:latin typeface="Calibri" pitchFamily="34" charset="0"/>
              </a:rPr>
              <a:t>　　</a:t>
            </a:r>
            <a:r>
              <a:rPr lang="en-US" altLang="zh-CN" sz="2400" b="1" dirty="0">
                <a:latin typeface="Calibri" pitchFamily="34" charset="0"/>
              </a:rPr>
              <a:t>)</a:t>
            </a:r>
            <a:endParaRPr lang="zh-CN" altLang="en-US" sz="2400" dirty="0">
              <a:latin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Calibri" pitchFamily="34" charset="0"/>
              </a:rPr>
              <a:t>        A</a:t>
            </a:r>
            <a:r>
              <a:rPr lang="zh-CN" altLang="en-US" sz="2400" b="1" dirty="0">
                <a:latin typeface="Calibri" pitchFamily="34" charset="0"/>
              </a:rPr>
              <a:t>．通入大量</a:t>
            </a:r>
            <a:r>
              <a:rPr lang="en-US" altLang="zh-CN" sz="2400" b="1" dirty="0">
                <a:latin typeface="Calibri" pitchFamily="34" charset="0"/>
              </a:rPr>
              <a:t>O</a:t>
            </a:r>
            <a:r>
              <a:rPr lang="en-US" altLang="zh-CN" sz="2400" b="1" baseline="-25000" dirty="0">
                <a:latin typeface="Calibri" pitchFamily="34" charset="0"/>
              </a:rPr>
              <a:t>2</a:t>
            </a:r>
            <a:r>
              <a:rPr lang="en-US" altLang="zh-CN" sz="2400" b="1" dirty="0">
                <a:latin typeface="Calibri" pitchFamily="34" charset="0"/>
              </a:rPr>
              <a:t>                   B</a:t>
            </a:r>
            <a:r>
              <a:rPr lang="zh-CN" altLang="en-US" sz="2400" b="1" dirty="0">
                <a:latin typeface="Calibri" pitchFamily="34" charset="0"/>
              </a:rPr>
              <a:t>．增大容器容积</a:t>
            </a:r>
            <a:endParaRPr lang="zh-CN" altLang="en-US" sz="2400" dirty="0">
              <a:latin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itchFamily="34" charset="0"/>
              </a:rPr>
              <a:t>        </a:t>
            </a:r>
            <a:r>
              <a:rPr lang="en-US" altLang="zh-CN" sz="2400" b="1" dirty="0">
                <a:latin typeface="Calibri" pitchFamily="34" charset="0"/>
              </a:rPr>
              <a:t>C</a:t>
            </a:r>
            <a:r>
              <a:rPr lang="zh-CN" altLang="en-US" sz="2400" b="1" dirty="0">
                <a:latin typeface="Calibri" pitchFamily="34" charset="0"/>
              </a:rPr>
              <a:t>．移去部分</a:t>
            </a:r>
            <a:r>
              <a:rPr lang="en-US" altLang="zh-CN" sz="2400" b="1" dirty="0">
                <a:latin typeface="Calibri" pitchFamily="34" charset="0"/>
              </a:rPr>
              <a:t>SO</a:t>
            </a:r>
            <a:r>
              <a:rPr lang="en-US" altLang="zh-CN" sz="2400" b="1" baseline="-25000" dirty="0">
                <a:latin typeface="Calibri" pitchFamily="34" charset="0"/>
              </a:rPr>
              <a:t>3</a:t>
            </a:r>
            <a:r>
              <a:rPr lang="en-US" altLang="zh-CN" sz="2400" b="1" dirty="0">
                <a:latin typeface="Calibri" pitchFamily="34" charset="0"/>
              </a:rPr>
              <a:t>                D</a:t>
            </a:r>
            <a:r>
              <a:rPr lang="zh-CN" altLang="en-US" sz="2400" b="1" dirty="0">
                <a:latin typeface="Calibri" pitchFamily="34" charset="0"/>
              </a:rPr>
              <a:t>．降低体系温度</a:t>
            </a:r>
            <a:endParaRPr lang="zh-CN" altLang="en-US" sz="2400" dirty="0">
              <a:latin typeface="Calibri" pitchFamily="34" charset="0"/>
            </a:endParaRP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8" y="596900"/>
            <a:ext cx="609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1988" y="3477244"/>
            <a:ext cx="80010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解析：</a:t>
            </a:r>
            <a:r>
              <a:rPr lang="zh-CN" altLang="en-US" sz="2400" b="1" dirty="0">
                <a:latin typeface="Calibri" pitchFamily="34" charset="0"/>
              </a:rPr>
              <a:t>影响化学反应速率的因素主要有催化剂、温度、浓度和压强，在反应</a:t>
            </a:r>
            <a:r>
              <a:rPr lang="en-US" altLang="zh-CN" sz="2400" b="1" dirty="0">
                <a:latin typeface="Calibri" pitchFamily="34" charset="0"/>
              </a:rPr>
              <a:t>2SO</a:t>
            </a:r>
            <a:r>
              <a:rPr lang="en-US" altLang="zh-CN" sz="2400" b="1" baseline="-25000" dirty="0">
                <a:latin typeface="Calibri" pitchFamily="34" charset="0"/>
              </a:rPr>
              <a:t>2</a:t>
            </a:r>
            <a:r>
              <a:rPr lang="en-US" altLang="zh-CN" sz="2400" b="1" dirty="0">
                <a:latin typeface="Calibri" pitchFamily="34" charset="0"/>
              </a:rPr>
              <a:t>(g)</a:t>
            </a:r>
            <a:r>
              <a:rPr lang="zh-CN" altLang="en-US" sz="2400" b="1" dirty="0">
                <a:latin typeface="Calibri" pitchFamily="34" charset="0"/>
              </a:rPr>
              <a:t>＋</a:t>
            </a:r>
            <a:r>
              <a:rPr lang="en-US" altLang="zh-CN" sz="2400" b="1" dirty="0">
                <a:latin typeface="Calibri" pitchFamily="34" charset="0"/>
              </a:rPr>
              <a:t>O</a:t>
            </a:r>
            <a:r>
              <a:rPr lang="en-US" altLang="zh-CN" sz="2400" b="1" baseline="-25000" dirty="0">
                <a:latin typeface="Calibri" pitchFamily="34" charset="0"/>
              </a:rPr>
              <a:t>2</a:t>
            </a:r>
            <a:r>
              <a:rPr lang="en-US" altLang="zh-CN" sz="2400" b="1" dirty="0">
                <a:latin typeface="Calibri" pitchFamily="34" charset="0"/>
              </a:rPr>
              <a:t>(g)   2SO</a:t>
            </a:r>
            <a:r>
              <a:rPr lang="en-US" altLang="zh-CN" sz="2400" b="1" baseline="-25000" dirty="0">
                <a:latin typeface="Calibri" pitchFamily="34" charset="0"/>
              </a:rPr>
              <a:t>3</a:t>
            </a:r>
            <a:r>
              <a:rPr lang="en-US" altLang="zh-CN" sz="2400" b="1" dirty="0">
                <a:latin typeface="Calibri" pitchFamily="34" charset="0"/>
              </a:rPr>
              <a:t>(g)</a:t>
            </a:r>
            <a:r>
              <a:rPr lang="zh-CN" altLang="en-US" sz="2400" b="1" dirty="0">
                <a:latin typeface="Calibri" pitchFamily="34" charset="0"/>
              </a:rPr>
              <a:t>中，增大反应物的浓度，正反应速率加快；增大容器容积、移去部分</a:t>
            </a:r>
            <a:r>
              <a:rPr lang="en-US" altLang="zh-CN" sz="2400" b="1" dirty="0">
                <a:latin typeface="Calibri" pitchFamily="34" charset="0"/>
              </a:rPr>
              <a:t>SO</a:t>
            </a:r>
            <a:r>
              <a:rPr lang="en-US" altLang="zh-CN" sz="2400" b="1" baseline="-25000" dirty="0">
                <a:latin typeface="Calibri" pitchFamily="34" charset="0"/>
              </a:rPr>
              <a:t>3</a:t>
            </a:r>
            <a:r>
              <a:rPr lang="zh-CN" altLang="en-US" sz="2400" b="1" dirty="0">
                <a:latin typeface="Calibri" pitchFamily="34" charset="0"/>
              </a:rPr>
              <a:t>、降低体系温度都可以导致正反应速率减小．</a:t>
            </a:r>
            <a:endParaRPr lang="zh-CN" altLang="en-US" sz="2400" dirty="0">
              <a:latin typeface="Calibri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4509120"/>
            <a:ext cx="609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2938" y="5786438"/>
            <a:ext cx="1785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答案：</a:t>
            </a:r>
            <a:r>
              <a:rPr lang="en-US" altLang="zh-CN" sz="2400" b="1">
                <a:latin typeface="Calibri" pitchFamily="34" charset="0"/>
              </a:rPr>
              <a:t>A</a:t>
            </a:r>
            <a:endParaRPr lang="zh-CN" altLang="en-US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6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857250" y="357188"/>
            <a:ext cx="7572375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．对于平衡</a:t>
            </a:r>
            <a:r>
              <a:rPr lang="en-US" altLang="zh-CN" sz="2400" b="1">
                <a:latin typeface="Calibri" pitchFamily="34" charset="0"/>
              </a:rPr>
              <a:t>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(g)  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(aq)</a:t>
            </a:r>
            <a:r>
              <a:rPr lang="zh-CN" altLang="en-US" sz="2400" b="1">
                <a:latin typeface="Calibri" pitchFamily="34" charset="0"/>
              </a:rPr>
              <a:t>　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＝－</a:t>
            </a:r>
            <a:r>
              <a:rPr lang="en-US" altLang="zh-CN" sz="2400" b="1">
                <a:latin typeface="Calibri" pitchFamily="34" charset="0"/>
              </a:rPr>
              <a:t>19.75 kJ/mol</a:t>
            </a:r>
            <a:r>
              <a:rPr lang="zh-CN" altLang="en-US" sz="2400" b="1">
                <a:latin typeface="Calibri" pitchFamily="34" charset="0"/>
              </a:rPr>
              <a:t>，   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为增大二氧化碳气体在水中的溶解度，应采用的方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法是                                                                                </a:t>
            </a:r>
            <a:r>
              <a:rPr lang="en-US" altLang="zh-CN" sz="2400" b="1">
                <a:latin typeface="Calibri" pitchFamily="34" charset="0"/>
              </a:rPr>
              <a:t>(</a:t>
            </a:r>
            <a:r>
              <a:rPr lang="zh-CN" altLang="en-US" sz="2400" b="1">
                <a:latin typeface="Calibri" pitchFamily="34" charset="0"/>
              </a:rPr>
              <a:t>　　</a:t>
            </a:r>
            <a:r>
              <a:rPr lang="en-US" altLang="zh-CN" sz="2400" b="1">
                <a:latin typeface="Calibri" pitchFamily="34" charset="0"/>
              </a:rPr>
              <a:t>)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A</a:t>
            </a:r>
            <a:r>
              <a:rPr lang="zh-CN" altLang="en-US" sz="2400" b="1">
                <a:latin typeface="Calibri" pitchFamily="34" charset="0"/>
              </a:rPr>
              <a:t>．升温增压　　　　　　　　</a:t>
            </a:r>
            <a:r>
              <a:rPr lang="en-US" altLang="zh-CN" sz="2400" b="1">
                <a:latin typeface="Calibri" pitchFamily="34" charset="0"/>
              </a:rPr>
              <a:t>B</a:t>
            </a:r>
            <a:r>
              <a:rPr lang="zh-CN" altLang="en-US" sz="2400" b="1">
                <a:latin typeface="Calibri" pitchFamily="34" charset="0"/>
              </a:rPr>
              <a:t>．降温减压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latin typeface="Calibri" pitchFamily="34" charset="0"/>
              </a:rPr>
              <a:t>     </a:t>
            </a:r>
            <a:r>
              <a:rPr lang="en-US" altLang="zh-CN" sz="2400" b="1">
                <a:latin typeface="Calibri" pitchFamily="34" charset="0"/>
              </a:rPr>
              <a:t>C</a:t>
            </a:r>
            <a:r>
              <a:rPr lang="zh-CN" altLang="en-US" sz="2400" b="1">
                <a:latin typeface="Calibri" pitchFamily="34" charset="0"/>
              </a:rPr>
              <a:t>．升温减压</a:t>
            </a:r>
            <a:r>
              <a:rPr lang="en-US" sz="2400" b="1">
                <a:latin typeface="Calibri" pitchFamily="34" charset="0"/>
              </a:rPr>
              <a:t>                                     </a:t>
            </a:r>
            <a:r>
              <a:rPr lang="en-US" altLang="zh-CN" sz="2400" b="1">
                <a:latin typeface="Calibri" pitchFamily="34" charset="0"/>
              </a:rPr>
              <a:t>D</a:t>
            </a:r>
            <a:r>
              <a:rPr lang="zh-CN" altLang="en-US" sz="2400" b="1">
                <a:latin typeface="Calibri" pitchFamily="34" charset="0"/>
              </a:rPr>
              <a:t>．降温增压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8" y="642938"/>
            <a:ext cx="60483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38" y="3286125"/>
            <a:ext cx="80010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解析：</a:t>
            </a:r>
            <a:r>
              <a:rPr lang="zh-CN" altLang="en-US" sz="2400" b="1">
                <a:latin typeface="Calibri" pitchFamily="34" charset="0"/>
              </a:rPr>
              <a:t>由反应：</a:t>
            </a:r>
            <a:r>
              <a:rPr lang="en-US" altLang="zh-CN" sz="2400" b="1">
                <a:latin typeface="Calibri" pitchFamily="34" charset="0"/>
              </a:rPr>
              <a:t>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(g) 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(aq)</a:t>
            </a:r>
            <a:r>
              <a:rPr lang="zh-CN" altLang="en-US" sz="2400" b="1">
                <a:latin typeface="Calibri" pitchFamily="34" charset="0"/>
              </a:rPr>
              <a:t>　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＝－</a:t>
            </a:r>
            <a:r>
              <a:rPr lang="en-US" altLang="zh-CN" sz="2400" b="1">
                <a:latin typeface="Calibri" pitchFamily="34" charset="0"/>
              </a:rPr>
              <a:t>19.75 kJ/mol</a:t>
            </a:r>
            <a:r>
              <a:rPr lang="zh-CN" altLang="en-US" sz="2400" b="1">
                <a:latin typeface="Calibri" pitchFamily="34" charset="0"/>
              </a:rPr>
              <a:t>可知，</a:t>
            </a:r>
            <a:r>
              <a:rPr lang="en-US" altLang="zh-CN" sz="2400" b="1">
                <a:latin typeface="Calibri" pitchFamily="34" charset="0"/>
              </a:rPr>
              <a:t>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溶解是气体体积减小且放热的过程，根据化学平衡移动原理，为增大</a:t>
            </a:r>
            <a:r>
              <a:rPr lang="en-US" altLang="zh-CN" sz="2400" b="1">
                <a:latin typeface="Calibri" pitchFamily="34" charset="0"/>
              </a:rPr>
              <a:t>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气体在水中的溶解度，应采取的措施是降温、增压．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2938" y="5800725"/>
            <a:ext cx="80010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答案：</a:t>
            </a:r>
            <a:r>
              <a:rPr lang="en-US" altLang="zh-CN" sz="2400" b="1">
                <a:latin typeface="Calibri" pitchFamily="34" charset="0"/>
              </a:rPr>
              <a:t>D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2850" y="3571875"/>
            <a:ext cx="604838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96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500063" y="571500"/>
            <a:ext cx="8001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．现将</a:t>
            </a:r>
            <a:r>
              <a:rPr lang="en-US" altLang="zh-CN" sz="2400" b="1">
                <a:latin typeface="Calibri" pitchFamily="34" charset="0"/>
              </a:rPr>
              <a:t>0.4 mol A</a:t>
            </a:r>
            <a:r>
              <a:rPr lang="zh-CN" altLang="en-US" sz="2400" b="1">
                <a:latin typeface="Calibri" pitchFamily="34" charset="0"/>
              </a:rPr>
              <a:t>气体和</a:t>
            </a:r>
            <a:r>
              <a:rPr lang="en-US" altLang="zh-CN" sz="2400" b="1">
                <a:latin typeface="Calibri" pitchFamily="34" charset="0"/>
              </a:rPr>
              <a:t>0.2 mol B</a:t>
            </a:r>
            <a:r>
              <a:rPr lang="zh-CN" altLang="en-US" sz="2400" b="1">
                <a:latin typeface="Calibri" pitchFamily="34" charset="0"/>
              </a:rPr>
              <a:t>气体充入</a:t>
            </a:r>
            <a:r>
              <a:rPr lang="en-US" altLang="zh-CN" sz="2400" b="1">
                <a:latin typeface="Calibri" pitchFamily="34" charset="0"/>
              </a:rPr>
              <a:t>10 L</a:t>
            </a:r>
            <a:r>
              <a:rPr lang="zh-CN" altLang="en-US" sz="2400" b="1">
                <a:latin typeface="Calibri" pitchFamily="34" charset="0"/>
              </a:rPr>
              <a:t>的密闭容器  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</a:t>
            </a:r>
            <a:r>
              <a:rPr lang="zh-CN" altLang="en-US" sz="2400" b="1">
                <a:latin typeface="Calibri" pitchFamily="34" charset="0"/>
              </a:rPr>
              <a:t>中，在一定条件下使其发生反应生成气体</a:t>
            </a:r>
            <a:r>
              <a:rPr lang="en-US" altLang="zh-CN" sz="2400" b="1">
                <a:latin typeface="Calibri" pitchFamily="34" charset="0"/>
              </a:rPr>
              <a:t>C</a:t>
            </a:r>
            <a:r>
              <a:rPr lang="zh-CN" altLang="en-US" sz="2400" b="1">
                <a:latin typeface="Calibri" pitchFamily="34" charset="0"/>
              </a:rPr>
              <a:t>，其物质的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</a:t>
            </a:r>
            <a:r>
              <a:rPr lang="zh-CN" altLang="en-US" sz="2400" b="1">
                <a:latin typeface="Calibri" pitchFamily="34" charset="0"/>
              </a:rPr>
              <a:t>量的变化如图：据图中曲线变化情况分析，</a:t>
            </a:r>
            <a:r>
              <a:rPr lang="en-US" altLang="zh-CN" sz="2400" b="1">
                <a:latin typeface="Calibri" pitchFamily="34" charset="0"/>
              </a:rPr>
              <a:t>t1</a:t>
            </a:r>
            <a:r>
              <a:rPr lang="zh-CN" altLang="en-US" sz="2400" b="1">
                <a:latin typeface="Calibri" pitchFamily="34" charset="0"/>
              </a:rPr>
              <a:t>时刻改变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</a:t>
            </a:r>
            <a:r>
              <a:rPr lang="zh-CN" altLang="en-US" sz="2400" b="1">
                <a:latin typeface="Calibri" pitchFamily="34" charset="0"/>
              </a:rPr>
              <a:t>的反应条件可能是（     ）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A</a:t>
            </a:r>
            <a:r>
              <a:rPr lang="zh-CN" altLang="en-US" sz="2400" b="1">
                <a:latin typeface="Calibri" pitchFamily="34" charset="0"/>
              </a:rPr>
              <a:t>．加入了催化剂</a:t>
            </a:r>
            <a:r>
              <a:rPr lang="en-US" sz="2400" b="1">
                <a:latin typeface="Calibri" pitchFamily="34" charset="0"/>
              </a:rPr>
              <a:t>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B</a:t>
            </a:r>
            <a:r>
              <a:rPr lang="zh-CN" altLang="en-US" sz="2400" b="1">
                <a:latin typeface="Calibri" pitchFamily="34" charset="0"/>
              </a:rPr>
              <a:t>．降低了反应温度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C</a:t>
            </a:r>
            <a:r>
              <a:rPr lang="zh-CN" altLang="en-US" sz="2400" b="1">
                <a:latin typeface="Calibri" pitchFamily="34" charset="0"/>
              </a:rPr>
              <a:t>．向容器中充入了</a:t>
            </a:r>
            <a:r>
              <a:rPr lang="en-US" altLang="zh-CN" sz="2400" b="1">
                <a:latin typeface="Calibri" pitchFamily="34" charset="0"/>
              </a:rPr>
              <a:t>C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D</a:t>
            </a:r>
            <a:r>
              <a:rPr lang="zh-CN" altLang="en-US" sz="2400" b="1">
                <a:latin typeface="Calibri" pitchFamily="34" charset="0"/>
              </a:rPr>
              <a:t>．缩小了容器体积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alibri" pitchFamily="34" charset="0"/>
            </a:endParaRP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2428875"/>
            <a:ext cx="328136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8688" y="5395913"/>
            <a:ext cx="1785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答案：</a:t>
            </a:r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</a:rPr>
              <a:t>D</a:t>
            </a:r>
            <a:endParaRPr lang="zh-CN" altLang="en-US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55264" y="-1194480"/>
            <a:ext cx="762000" cy="365760"/>
          </a:xfr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B7B830-560A-46E5-988E-6D301D0A4E29}" type="slidenum">
              <a:rPr lang="en-US" altLang="zh-CN" b="0"/>
              <a:pPr/>
              <a:t>3</a:t>
            </a:fld>
            <a:endParaRPr lang="en-US" altLang="zh-CN" b="0"/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180528" y="1292314"/>
            <a:ext cx="7727950" cy="641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、化学平衡的移动方向的速率判断：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80528" y="2087786"/>
            <a:ext cx="8605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若外界条件变化引起</a:t>
            </a:r>
            <a:r>
              <a:rPr kumimoji="1" lang="en-US" altLang="zh-CN" sz="3600" dirty="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＞ </a:t>
            </a:r>
            <a:r>
              <a:rPr kumimoji="1" lang="en-US" altLang="zh-CN" sz="3600" dirty="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 dirty="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：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4104828" y="2664048"/>
            <a:ext cx="475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平衡向正反应方向移动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180528" y="3384773"/>
            <a:ext cx="7951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kumimoji="1"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若外界条件变化引起</a:t>
            </a:r>
            <a:r>
              <a:rPr kumimoji="1" lang="en-US" altLang="zh-CN" sz="36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＜ </a:t>
            </a:r>
            <a:r>
              <a:rPr kumimoji="1" lang="en-US" altLang="zh-CN" sz="36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：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4176266" y="3961036"/>
            <a:ext cx="475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平衡向逆反应方向移动</a:t>
            </a:r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180528" y="4537298"/>
            <a:ext cx="788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kumimoji="1"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若外界条件变化引起</a:t>
            </a:r>
            <a:r>
              <a:rPr kumimoji="1" lang="en-US" altLang="zh-CN" sz="36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＝ </a:t>
            </a:r>
            <a:r>
              <a:rPr kumimoji="1" lang="en-US" altLang="zh-CN" sz="36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>
                <a:solidFill>
                  <a:srgbClr val="0000FF"/>
                </a:solidFill>
                <a:latin typeface="Cataneo BT" pitchFamily="66" charset="0"/>
                <a:ea typeface="楷体_GB2312" pitchFamily="49" charset="-122"/>
              </a:rPr>
              <a:t>：</a:t>
            </a: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2844353" y="5019898"/>
            <a:ext cx="6480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旧平衡未被破坏，平衡不移动</a:t>
            </a:r>
          </a:p>
        </p:txBody>
      </p:sp>
    </p:spTree>
    <p:extLst>
      <p:ext uri="{BB962C8B-B14F-4D97-AF65-F5344CB8AC3E}">
        <p14:creationId xmlns:p14="http://schemas.microsoft.com/office/powerpoint/2010/main" val="6130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nimBg="1" autoUpdateAnimBg="0"/>
      <p:bldP spid="204804" grpId="0" autoUpdateAnimBg="0"/>
      <p:bldP spid="204805" grpId="0" autoUpdateAnimBg="0"/>
      <p:bldP spid="204806" grpId="0" autoUpdateAnimBg="0"/>
      <p:bldP spid="204807" grpId="0" autoUpdateAnimBg="0"/>
      <p:bldP spid="204808" grpId="0" autoUpdateAnimBg="0"/>
      <p:bldP spid="20480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233369"/>
            <a:ext cx="8477250" cy="4195763"/>
          </a:xfrm>
        </p:spPr>
        <p:txBody>
          <a:bodyPr>
            <a:normAutofit/>
          </a:bodyPr>
          <a:lstStyle/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对于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X(s)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2Y(g)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2Z(g)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，下列叙述不正确的是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．达到平衡时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zh-CN" altLang="en-US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(Y)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zh-CN" altLang="en-US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．平衡后，若再充入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的转化率增大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．平衡后，若增大压强，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的体积分数增大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．平衡后，若保持温度和容器内压强不变，充入氦气，平衡不移动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r="1949"/>
          <a:stretch>
            <a:fillRect/>
          </a:stretch>
        </p:blipFill>
        <p:spPr bwMode="auto">
          <a:xfrm>
            <a:off x="5572125" y="463530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58775" y="4168775"/>
            <a:ext cx="82296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解析：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选项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000000"/>
                </a:solidFill>
                <a:latin typeface="Book Antiqua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lang="zh-CN" altLang="en-US" sz="2000" b="1" baseline="-30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正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(Y)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＝</a:t>
            </a:r>
            <a:r>
              <a:rPr lang="en-US" altLang="zh-CN" sz="2000" b="1" i="1">
                <a:solidFill>
                  <a:srgbClr val="000000"/>
                </a:solidFill>
                <a:latin typeface="Book Antiqua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lang="zh-CN" altLang="en-US" sz="2000" b="1" baseline="-30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逆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(Z)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，说明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的反应量等于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的反应量，反应处于平衡状态。选项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，再次充入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时，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的浓度增大，有利于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的转化，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的转化率增大。选项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，增加压强平衡不移动，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的体积分数不变。选项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，恒温恒压下，充入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He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，平衡不移动。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答案：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969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285750" y="246063"/>
            <a:ext cx="8643938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、</a:t>
            </a:r>
            <a:r>
              <a:rPr lang="zh-CN" altLang="en-US" sz="2800" b="1" dirty="0"/>
              <a:t>已建立化学平衡的某可逆反应，当条件改变使化学平衡向正反应方向移动时，下列叙述正确的是</a:t>
            </a:r>
            <a:r>
              <a:rPr lang="en-US" sz="2800" b="1" dirty="0"/>
              <a:t> </a:t>
            </a:r>
            <a:r>
              <a:rPr lang="en-US" altLang="zh-CN" sz="2800" b="1" dirty="0"/>
              <a:t>(      )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①生成物的质量分数一定增加，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②任一生成物总量一定增加，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③反应物的转化率一定增大，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④反应物的浓度一定降低，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⑤正反应速率一定大于逆反应速率，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⑥一定使用催化剂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A</a:t>
            </a:r>
            <a:r>
              <a:rPr lang="zh-CN" altLang="en-US" sz="2800" b="1" dirty="0"/>
              <a:t>．①②③</a:t>
            </a:r>
            <a:r>
              <a:rPr lang="en-US" sz="2800" b="1" dirty="0"/>
              <a:t>    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．③④⑤</a:t>
            </a:r>
            <a:r>
              <a:rPr lang="en-US" sz="2800" b="1" dirty="0"/>
              <a:t>      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．②⑤</a:t>
            </a:r>
            <a:r>
              <a:rPr lang="en-US" sz="2800" b="1" dirty="0"/>
              <a:t>       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．④⑥</a:t>
            </a:r>
          </a:p>
        </p:txBody>
      </p:sp>
      <p:sp>
        <p:nvSpPr>
          <p:cNvPr id="4" name="矩形 3"/>
          <p:cNvSpPr/>
          <p:nvPr/>
        </p:nvSpPr>
        <p:spPr>
          <a:xfrm>
            <a:off x="7572396" y="1000108"/>
            <a:ext cx="92869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endParaRPr lang="zh-CN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6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958C95-44AA-4731-AA4A-2C1808956452}" type="slidenum">
              <a:rPr lang="en-US" altLang="zh-CN" b="0"/>
              <a:pPr/>
              <a:t>32</a:t>
            </a:fld>
            <a:endParaRPr lang="en-US" altLang="zh-CN" b="0"/>
          </a:p>
        </p:txBody>
      </p:sp>
      <p:sp>
        <p:nvSpPr>
          <p:cNvPr id="51203" name="Rectangle 2"/>
          <p:cNvSpPr>
            <a:spLocks noRot="1" noChangeArrowheads="1"/>
          </p:cNvSpPr>
          <p:nvPr/>
        </p:nvSpPr>
        <p:spPr bwMode="auto">
          <a:xfrm>
            <a:off x="395288" y="836613"/>
            <a:ext cx="845978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00"/>
              <a:t>2.</a:t>
            </a:r>
            <a:r>
              <a:rPr lang="zh-CN" altLang="en-US" sz="3400">
                <a:solidFill>
                  <a:srgbClr val="1C1C26"/>
                </a:solidFill>
              </a:rPr>
              <a:t>恒温下</a:t>
            </a:r>
            <a:r>
              <a:rPr lang="en-US" altLang="zh-CN" sz="3400">
                <a:solidFill>
                  <a:srgbClr val="1C1C26"/>
                </a:solidFill>
              </a:rPr>
              <a:t>, </a:t>
            </a:r>
            <a:r>
              <a:rPr lang="zh-CN" altLang="en-US" sz="3400">
                <a:solidFill>
                  <a:srgbClr val="1C1C26"/>
                </a:solidFill>
              </a:rPr>
              <a:t>反应</a:t>
            </a:r>
            <a:r>
              <a:rPr lang="en-US" altLang="zh-CN" sz="3400">
                <a:solidFill>
                  <a:srgbClr val="1C1C26"/>
                </a:solidFill>
              </a:rPr>
              <a:t>aX</a:t>
            </a:r>
            <a:r>
              <a:rPr lang="en-US" altLang="zh-CN" sz="3400" baseline="-25000">
                <a:solidFill>
                  <a:srgbClr val="1C1C26"/>
                </a:solidFill>
              </a:rPr>
              <a:t>(g)</a:t>
            </a:r>
            <a:r>
              <a:rPr lang="en-US" altLang="zh-CN" sz="3400">
                <a:solidFill>
                  <a:srgbClr val="1C1C26"/>
                </a:solidFill>
              </a:rPr>
              <a:t>      bY</a:t>
            </a:r>
            <a:r>
              <a:rPr lang="en-US" altLang="zh-CN" sz="3400" baseline="-25000">
                <a:solidFill>
                  <a:srgbClr val="1C1C26"/>
                </a:solidFill>
              </a:rPr>
              <a:t>(g)</a:t>
            </a:r>
            <a:r>
              <a:rPr lang="en-US" altLang="zh-CN" sz="3400">
                <a:solidFill>
                  <a:srgbClr val="1C1C26"/>
                </a:solidFill>
              </a:rPr>
              <a:t> +cZ</a:t>
            </a:r>
            <a:r>
              <a:rPr lang="en-US" altLang="zh-CN" sz="3400" baseline="-25000">
                <a:solidFill>
                  <a:srgbClr val="1C1C26"/>
                </a:solidFill>
              </a:rPr>
              <a:t>(g)</a:t>
            </a:r>
            <a:r>
              <a:rPr lang="zh-CN" altLang="en-US" sz="3400">
                <a:solidFill>
                  <a:srgbClr val="1C1C26"/>
                </a:solidFill>
              </a:rPr>
              <a:t>达到平衡后</a:t>
            </a:r>
            <a:r>
              <a:rPr lang="en-US" altLang="zh-CN" sz="3400">
                <a:solidFill>
                  <a:srgbClr val="1C1C26"/>
                </a:solidFill>
              </a:rPr>
              <a:t>, </a:t>
            </a:r>
            <a:r>
              <a:rPr lang="zh-CN" altLang="en-US" sz="3400">
                <a:solidFill>
                  <a:srgbClr val="1C1C26"/>
                </a:solidFill>
              </a:rPr>
              <a:t>把容器体积压缩到原来的一半且达到新平衡时</a:t>
            </a:r>
            <a:r>
              <a:rPr lang="en-US" altLang="zh-CN" sz="3400">
                <a:solidFill>
                  <a:srgbClr val="1C1C26"/>
                </a:solidFill>
              </a:rPr>
              <a:t>, X</a:t>
            </a:r>
            <a:r>
              <a:rPr lang="zh-CN" altLang="en-US" sz="3400">
                <a:solidFill>
                  <a:srgbClr val="1C1C26"/>
                </a:solidFill>
              </a:rPr>
              <a:t>的物质的量浓度由</a:t>
            </a:r>
            <a:r>
              <a:rPr lang="en-US" altLang="zh-CN" sz="3400">
                <a:solidFill>
                  <a:srgbClr val="1C1C26"/>
                </a:solidFill>
              </a:rPr>
              <a:t>0.1mol/L</a:t>
            </a:r>
            <a:r>
              <a:rPr lang="zh-CN" altLang="en-US" sz="3400">
                <a:solidFill>
                  <a:srgbClr val="1C1C26"/>
                </a:solidFill>
              </a:rPr>
              <a:t>增大到</a:t>
            </a:r>
            <a:r>
              <a:rPr lang="en-US" altLang="zh-CN" sz="3400">
                <a:solidFill>
                  <a:srgbClr val="1C1C26"/>
                </a:solidFill>
              </a:rPr>
              <a:t>0.19mol/L, </a:t>
            </a:r>
            <a:r>
              <a:rPr lang="zh-CN" altLang="en-US" sz="3400">
                <a:solidFill>
                  <a:srgbClr val="1C1C26"/>
                </a:solidFill>
              </a:rPr>
              <a:t>下列判断正确的是</a:t>
            </a:r>
            <a:r>
              <a:rPr lang="en-US" altLang="zh-CN" sz="3400">
                <a:solidFill>
                  <a:srgbClr val="1C1C26"/>
                </a:solidFill>
              </a:rPr>
              <a:t>: </a:t>
            </a:r>
            <a:br>
              <a:rPr lang="en-US" altLang="zh-CN" sz="3400">
                <a:solidFill>
                  <a:srgbClr val="1C1C26"/>
                </a:solidFill>
              </a:rPr>
            </a:br>
            <a:r>
              <a:rPr lang="en-US" altLang="zh-CN" sz="3400">
                <a:solidFill>
                  <a:srgbClr val="1C1C26"/>
                </a:solidFill>
              </a:rPr>
              <a:t>A. a</a:t>
            </a:r>
            <a:r>
              <a:rPr lang="zh-CN" altLang="en-US" sz="3400">
                <a:solidFill>
                  <a:srgbClr val="1C1C26"/>
                </a:solidFill>
              </a:rPr>
              <a:t>＞</a:t>
            </a:r>
            <a:r>
              <a:rPr lang="en-US" altLang="zh-CN" sz="3400">
                <a:solidFill>
                  <a:srgbClr val="1C1C26"/>
                </a:solidFill>
              </a:rPr>
              <a:t>b+c      B. a</a:t>
            </a:r>
            <a:r>
              <a:rPr lang="zh-CN" altLang="en-US" sz="3400">
                <a:solidFill>
                  <a:srgbClr val="1C1C26"/>
                </a:solidFill>
              </a:rPr>
              <a:t>＜</a:t>
            </a:r>
            <a:r>
              <a:rPr lang="en-US" altLang="zh-CN" sz="3400">
                <a:solidFill>
                  <a:srgbClr val="1C1C26"/>
                </a:solidFill>
              </a:rPr>
              <a:t>b+c     </a:t>
            </a:r>
            <a:br>
              <a:rPr lang="en-US" altLang="zh-CN" sz="3400">
                <a:solidFill>
                  <a:srgbClr val="1C1C26"/>
                </a:solidFill>
              </a:rPr>
            </a:br>
            <a:r>
              <a:rPr lang="en-US" altLang="zh-CN" sz="3400">
                <a:solidFill>
                  <a:srgbClr val="1C1C26"/>
                </a:solidFill>
              </a:rPr>
              <a:t>C. a</a:t>
            </a:r>
            <a:r>
              <a:rPr lang="zh-CN" altLang="en-US" sz="3400">
                <a:solidFill>
                  <a:srgbClr val="1C1C26"/>
                </a:solidFill>
              </a:rPr>
              <a:t>＝</a:t>
            </a:r>
            <a:r>
              <a:rPr lang="en-US" altLang="zh-CN" sz="3400">
                <a:solidFill>
                  <a:srgbClr val="1C1C26"/>
                </a:solidFill>
              </a:rPr>
              <a:t>b+c      D. a</a:t>
            </a:r>
            <a:r>
              <a:rPr lang="zh-CN" altLang="en-US" sz="3400">
                <a:solidFill>
                  <a:srgbClr val="1C1C26"/>
                </a:solidFill>
              </a:rPr>
              <a:t>＝</a:t>
            </a:r>
            <a:r>
              <a:rPr lang="en-US" altLang="zh-CN" sz="3400">
                <a:solidFill>
                  <a:srgbClr val="1C1C26"/>
                </a:solidFill>
              </a:rPr>
              <a:t>b=c</a:t>
            </a:r>
            <a:r>
              <a:rPr lang="en-US" altLang="zh-CN" sz="2400"/>
              <a:t> </a:t>
            </a:r>
          </a:p>
        </p:txBody>
      </p:sp>
      <p:graphicFrame>
        <p:nvGraphicFramePr>
          <p:cNvPr id="51204" name="Object 3"/>
          <p:cNvGraphicFramePr>
            <a:graphicFrameLocks noGrp="1" noChangeAspect="1"/>
          </p:cNvGraphicFramePr>
          <p:nvPr>
            <p:ph/>
          </p:nvPr>
        </p:nvGraphicFramePr>
        <p:xfrm>
          <a:off x="3994150" y="1701800"/>
          <a:ext cx="8651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594360" imgH="161544" progId="ACD.ChemSketch.20">
                  <p:embed/>
                </p:oleObj>
              </mc:Choice>
              <mc:Fallback>
                <p:oleObj r:id="rId3" imgW="594360" imgH="161544" progId="ACD.ChemSketch.2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1701800"/>
                        <a:ext cx="86518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7596188" y="3357563"/>
            <a:ext cx="7921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FF3300"/>
                </a:solidFill>
                <a:ea typeface="黑体" panose="02010609060101010101" pitchFamily="49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98995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903015-34CD-4DE6-8602-743ADB892BBB}" type="slidenum">
              <a:rPr lang="en-US" altLang="zh-CN" b="0"/>
              <a:pPr/>
              <a:t>33</a:t>
            </a:fld>
            <a:endParaRPr lang="en-US" altLang="zh-CN" b="0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81289" y="1516429"/>
            <a:ext cx="806608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、容积固定的密闭容器中存在已达平衡的</a:t>
            </a: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可逆反应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2A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）          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2B+C(△H&gt;0)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，若随着温度升高，气体平均相对分子质量减小，则下列判断正确的是（        ）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可能都是液体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肯定都是气体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可能都是固体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、若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为固体，则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一定是气体</a:t>
            </a:r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3783625" y="2204864"/>
            <a:ext cx="793750" cy="215900"/>
            <a:chOff x="7727" y="11563"/>
            <a:chExt cx="388" cy="95"/>
          </a:xfrm>
        </p:grpSpPr>
        <p:sp>
          <p:nvSpPr>
            <p:cNvPr id="52230" name="Line 4"/>
            <p:cNvSpPr>
              <a:spLocks noChangeShapeType="1"/>
            </p:cNvSpPr>
            <p:nvPr/>
          </p:nvSpPr>
          <p:spPr bwMode="auto">
            <a:xfrm>
              <a:off x="7740" y="11580"/>
              <a:ext cx="36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1" name="Line 5"/>
            <p:cNvSpPr>
              <a:spLocks noChangeShapeType="1"/>
            </p:cNvSpPr>
            <p:nvPr/>
          </p:nvSpPr>
          <p:spPr bwMode="auto">
            <a:xfrm>
              <a:off x="7740" y="11632"/>
              <a:ext cx="36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Line 6"/>
            <p:cNvSpPr>
              <a:spLocks noChangeShapeType="1"/>
            </p:cNvSpPr>
            <p:nvPr/>
          </p:nvSpPr>
          <p:spPr bwMode="auto">
            <a:xfrm rot="-3885569">
              <a:off x="7783" y="11601"/>
              <a:ext cx="1" cy="1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Line 7"/>
            <p:cNvSpPr>
              <a:spLocks noChangeShapeType="1"/>
            </p:cNvSpPr>
            <p:nvPr/>
          </p:nvSpPr>
          <p:spPr bwMode="auto">
            <a:xfrm rot="-3885569">
              <a:off x="8058" y="11507"/>
              <a:ext cx="1" cy="1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29" name="Text Box 8"/>
          <p:cNvSpPr txBox="1">
            <a:spLocks noChangeArrowheads="1"/>
          </p:cNvSpPr>
          <p:nvPr/>
        </p:nvSpPr>
        <p:spPr bwMode="auto">
          <a:xfrm>
            <a:off x="4788024" y="2924944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698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871BFC-9574-4980-B87A-7D0501C08F0B}" type="slidenum">
              <a:rPr lang="en-US" altLang="zh-CN" b="0"/>
              <a:pPr/>
              <a:t>4</a:t>
            </a:fld>
            <a:endParaRPr lang="en-US" altLang="zh-CN" b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54137" y="1890738"/>
            <a:ext cx="55114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浓度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对化学平衡的影响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378545" y="2707506"/>
            <a:ext cx="304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实验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5】 </a:t>
            </a:r>
          </a:p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实验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6】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0" y="4233862"/>
            <a:ext cx="8986756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结论：增大任何一种反应物浓度使化学平衡</a:t>
            </a:r>
          </a:p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向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———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反应方向移动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683568" y="4753024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正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788752"/>
            <a:ext cx="861943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二、实验验证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化学平衡移动的条件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2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utoUpdateAnimBg="0"/>
      <p:bldP spid="205828" grpId="0" autoUpdateAnimBg="0"/>
      <p:bldP spid="205829" grpId="0" animBg="1" autoUpdateAnimBg="0"/>
      <p:bldP spid="2058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B02DF7-746A-4EAF-8F54-2AADD892EE1F}" type="slidenum">
              <a:rPr lang="en-US" altLang="zh-CN" b="0"/>
              <a:pPr/>
              <a:t>5</a:t>
            </a:fld>
            <a:endParaRPr lang="en-US" altLang="zh-CN" b="0"/>
          </a:p>
        </p:txBody>
      </p:sp>
      <p:pic>
        <p:nvPicPr>
          <p:cNvPr id="206850" name="Picture 2" descr="msotw9_temp0"/>
          <p:cNvPicPr>
            <a:picLocks noChangeAspect="1" noChangeArrowheads="1"/>
          </p:cNvPicPr>
          <p:nvPr/>
        </p:nvPicPr>
        <p:blipFill>
          <a:blip r:embed="rId3">
            <a:lum bright="2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06488"/>
            <a:ext cx="4168775" cy="2035175"/>
          </a:xfrm>
          <a:prstGeom prst="rect">
            <a:avLst/>
          </a:prstGeom>
          <a:blipFill dpi="0" rotWithShape="0">
            <a:blip r:embed="rId4">
              <a:lum bright="20000" contrast="70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51" name="Picture 3" descr="msotw9_temp0"/>
          <p:cNvPicPr>
            <a:picLocks noChangeAspect="1" noChangeArrowheads="1"/>
          </p:cNvPicPr>
          <p:nvPr/>
        </p:nvPicPr>
        <p:blipFill>
          <a:blip r:embed="rId5">
            <a:lum bright="2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1201738"/>
            <a:ext cx="3814762" cy="2011362"/>
          </a:xfrm>
          <a:prstGeom prst="rect">
            <a:avLst/>
          </a:prstGeom>
          <a:blipFill dpi="0" rotWithShape="0">
            <a:blip r:embed="rId4">
              <a:lum bright="20000" contrast="70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Rectangle 4" descr="羊皮纸"/>
          <p:cNvSpPr>
            <a:spLocks noChangeArrowheads="1"/>
          </p:cNvSpPr>
          <p:nvPr/>
        </p:nvSpPr>
        <p:spPr bwMode="auto">
          <a:xfrm>
            <a:off x="7239000" y="5483225"/>
            <a:ext cx="1752600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46" name="Rectangle 5" descr="羊皮纸"/>
          <p:cNvSpPr>
            <a:spLocks noChangeArrowheads="1"/>
          </p:cNvSpPr>
          <p:nvPr/>
        </p:nvSpPr>
        <p:spPr bwMode="auto">
          <a:xfrm>
            <a:off x="5334000" y="5483225"/>
            <a:ext cx="1905000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47" name="Rectangle 6" descr="羊皮纸"/>
          <p:cNvSpPr>
            <a:spLocks noChangeArrowheads="1"/>
          </p:cNvSpPr>
          <p:nvPr/>
        </p:nvSpPr>
        <p:spPr bwMode="auto">
          <a:xfrm>
            <a:off x="3497263" y="5483225"/>
            <a:ext cx="1836737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48" name="Rectangle 7" descr="羊皮纸"/>
          <p:cNvSpPr>
            <a:spLocks noChangeArrowheads="1"/>
          </p:cNvSpPr>
          <p:nvPr/>
        </p:nvSpPr>
        <p:spPr bwMode="auto">
          <a:xfrm>
            <a:off x="1676400" y="5483225"/>
            <a:ext cx="1820863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49" name="Rectangle 8" descr="羊皮纸"/>
          <p:cNvSpPr>
            <a:spLocks noChangeArrowheads="1"/>
          </p:cNvSpPr>
          <p:nvPr/>
        </p:nvSpPr>
        <p:spPr bwMode="auto">
          <a:xfrm>
            <a:off x="152400" y="5483225"/>
            <a:ext cx="1524000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移动方向</a:t>
            </a:r>
          </a:p>
        </p:txBody>
      </p:sp>
      <p:sp>
        <p:nvSpPr>
          <p:cNvPr id="35850" name="Rectangle 9" descr="羊皮纸"/>
          <p:cNvSpPr>
            <a:spLocks noChangeArrowheads="1"/>
          </p:cNvSpPr>
          <p:nvPr/>
        </p:nvSpPr>
        <p:spPr bwMode="auto">
          <a:xfrm>
            <a:off x="7239000" y="5019675"/>
            <a:ext cx="1752600" cy="4635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51" name="Rectangle 10" descr="羊皮纸"/>
          <p:cNvSpPr>
            <a:spLocks noChangeArrowheads="1"/>
          </p:cNvSpPr>
          <p:nvPr/>
        </p:nvSpPr>
        <p:spPr bwMode="auto">
          <a:xfrm>
            <a:off x="5334000" y="5019675"/>
            <a:ext cx="1905000" cy="4635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52" name="Rectangle 11" descr="羊皮纸"/>
          <p:cNvSpPr>
            <a:spLocks noChangeArrowheads="1"/>
          </p:cNvSpPr>
          <p:nvPr/>
        </p:nvSpPr>
        <p:spPr bwMode="auto">
          <a:xfrm>
            <a:off x="3497263" y="5019675"/>
            <a:ext cx="1836737" cy="4635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53" name="Rectangle 12" descr="羊皮纸"/>
          <p:cNvSpPr>
            <a:spLocks noChangeArrowheads="1"/>
          </p:cNvSpPr>
          <p:nvPr/>
        </p:nvSpPr>
        <p:spPr bwMode="auto">
          <a:xfrm>
            <a:off x="1676400" y="5019675"/>
            <a:ext cx="1820863" cy="4635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54" name="Rectangle 13" descr="羊皮纸"/>
          <p:cNvSpPr>
            <a:spLocks noChangeArrowheads="1"/>
          </p:cNvSpPr>
          <p:nvPr/>
        </p:nvSpPr>
        <p:spPr bwMode="auto">
          <a:xfrm>
            <a:off x="7239000" y="4552950"/>
            <a:ext cx="1752600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55" name="Rectangle 14" descr="羊皮纸"/>
          <p:cNvSpPr>
            <a:spLocks noChangeArrowheads="1"/>
          </p:cNvSpPr>
          <p:nvPr/>
        </p:nvSpPr>
        <p:spPr bwMode="auto">
          <a:xfrm>
            <a:off x="5334000" y="4552950"/>
            <a:ext cx="1905000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56" name="Rectangle 15" descr="羊皮纸"/>
          <p:cNvSpPr>
            <a:spLocks noChangeArrowheads="1"/>
          </p:cNvSpPr>
          <p:nvPr/>
        </p:nvSpPr>
        <p:spPr bwMode="auto">
          <a:xfrm>
            <a:off x="3497263" y="4552950"/>
            <a:ext cx="1836737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57" name="Rectangle 16" descr="羊皮纸"/>
          <p:cNvSpPr>
            <a:spLocks noChangeArrowheads="1"/>
          </p:cNvSpPr>
          <p:nvPr/>
        </p:nvSpPr>
        <p:spPr bwMode="auto">
          <a:xfrm>
            <a:off x="1676400" y="4552950"/>
            <a:ext cx="1820863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58" name="Rectangle 17" descr="羊皮纸"/>
          <p:cNvSpPr>
            <a:spLocks noChangeArrowheads="1"/>
          </p:cNvSpPr>
          <p:nvPr/>
        </p:nvSpPr>
        <p:spPr bwMode="auto">
          <a:xfrm>
            <a:off x="7239000" y="4086225"/>
            <a:ext cx="1752600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59" name="Rectangle 18" descr="羊皮纸"/>
          <p:cNvSpPr>
            <a:spLocks noChangeArrowheads="1"/>
          </p:cNvSpPr>
          <p:nvPr/>
        </p:nvSpPr>
        <p:spPr bwMode="auto">
          <a:xfrm>
            <a:off x="5334000" y="4086225"/>
            <a:ext cx="1905000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60" name="Rectangle 19" descr="羊皮纸"/>
          <p:cNvSpPr>
            <a:spLocks noChangeArrowheads="1"/>
          </p:cNvSpPr>
          <p:nvPr/>
        </p:nvSpPr>
        <p:spPr bwMode="auto">
          <a:xfrm>
            <a:off x="3497263" y="4086225"/>
            <a:ext cx="1836737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61" name="Rectangle 20" descr="羊皮纸"/>
          <p:cNvSpPr>
            <a:spLocks noChangeArrowheads="1"/>
          </p:cNvSpPr>
          <p:nvPr/>
        </p:nvSpPr>
        <p:spPr bwMode="auto">
          <a:xfrm>
            <a:off x="1676400" y="4086225"/>
            <a:ext cx="1820863" cy="4667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62" name="Rectangle 21" descr="羊皮纸"/>
          <p:cNvSpPr>
            <a:spLocks noChangeArrowheads="1"/>
          </p:cNvSpPr>
          <p:nvPr/>
        </p:nvSpPr>
        <p:spPr bwMode="auto">
          <a:xfrm>
            <a:off x="152400" y="4086225"/>
            <a:ext cx="1524000" cy="13970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FF"/>
              </a:solidFill>
              <a:ea typeface="楷体_GB2312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速率变化</a:t>
            </a:r>
          </a:p>
        </p:txBody>
      </p:sp>
      <p:sp>
        <p:nvSpPr>
          <p:cNvPr id="35863" name="Rectangle 22" descr="羊皮纸"/>
          <p:cNvSpPr>
            <a:spLocks noChangeArrowheads="1"/>
          </p:cNvSpPr>
          <p:nvPr/>
        </p:nvSpPr>
        <p:spPr bwMode="auto">
          <a:xfrm>
            <a:off x="7239000" y="3155950"/>
            <a:ext cx="1752600" cy="9302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减小反应物浓度</a:t>
            </a:r>
          </a:p>
        </p:txBody>
      </p:sp>
      <p:sp>
        <p:nvSpPr>
          <p:cNvPr id="35864" name="Rectangle 23" descr="羊皮纸"/>
          <p:cNvSpPr>
            <a:spLocks noChangeArrowheads="1"/>
          </p:cNvSpPr>
          <p:nvPr/>
        </p:nvSpPr>
        <p:spPr bwMode="auto">
          <a:xfrm>
            <a:off x="5334000" y="3155950"/>
            <a:ext cx="1905000" cy="9302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减小生成物浓度</a:t>
            </a:r>
          </a:p>
        </p:txBody>
      </p:sp>
      <p:sp>
        <p:nvSpPr>
          <p:cNvPr id="35865" name="Rectangle 24" descr="羊皮纸"/>
          <p:cNvSpPr>
            <a:spLocks noChangeArrowheads="1"/>
          </p:cNvSpPr>
          <p:nvPr/>
        </p:nvSpPr>
        <p:spPr bwMode="auto">
          <a:xfrm>
            <a:off x="3497263" y="3155950"/>
            <a:ext cx="1836737" cy="9302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增大生成物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浓度</a:t>
            </a:r>
            <a:endParaRPr lang="zh-CN" altLang="en-US" sz="24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66" name="Rectangle 25" descr="羊皮纸"/>
          <p:cNvSpPr>
            <a:spLocks noChangeArrowheads="1"/>
          </p:cNvSpPr>
          <p:nvPr/>
        </p:nvSpPr>
        <p:spPr bwMode="auto">
          <a:xfrm>
            <a:off x="1676400" y="3155950"/>
            <a:ext cx="1820863" cy="9302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增大反应物浓度</a:t>
            </a:r>
          </a:p>
        </p:txBody>
      </p:sp>
      <p:sp>
        <p:nvSpPr>
          <p:cNvPr id="35867" name="Rectangle 26" descr="羊皮纸"/>
          <p:cNvSpPr>
            <a:spLocks noChangeArrowheads="1"/>
          </p:cNvSpPr>
          <p:nvPr/>
        </p:nvSpPr>
        <p:spPr bwMode="auto">
          <a:xfrm>
            <a:off x="152400" y="3155950"/>
            <a:ext cx="1524000" cy="9302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平衡移动原因</a:t>
            </a:r>
          </a:p>
        </p:txBody>
      </p:sp>
      <p:sp>
        <p:nvSpPr>
          <p:cNvPr id="35869" name="Line 28" descr="羊皮纸"/>
          <p:cNvSpPr>
            <a:spLocks noChangeShapeType="1"/>
          </p:cNvSpPr>
          <p:nvPr/>
        </p:nvSpPr>
        <p:spPr bwMode="auto">
          <a:xfrm>
            <a:off x="152400" y="408622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0" name="Line 29" descr="羊皮纸"/>
          <p:cNvSpPr>
            <a:spLocks noChangeShapeType="1"/>
          </p:cNvSpPr>
          <p:nvPr/>
        </p:nvSpPr>
        <p:spPr bwMode="auto">
          <a:xfrm>
            <a:off x="152400" y="548322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1" name="Line 30" descr="羊皮纸"/>
          <p:cNvSpPr>
            <a:spLocks noChangeShapeType="1"/>
          </p:cNvSpPr>
          <p:nvPr/>
        </p:nvSpPr>
        <p:spPr bwMode="auto">
          <a:xfrm>
            <a:off x="152400" y="5949950"/>
            <a:ext cx="883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2" name="Line 31" descr="羊皮纸"/>
          <p:cNvSpPr>
            <a:spLocks noChangeShapeType="1"/>
          </p:cNvSpPr>
          <p:nvPr/>
        </p:nvSpPr>
        <p:spPr bwMode="auto">
          <a:xfrm>
            <a:off x="152400" y="3155950"/>
            <a:ext cx="0" cy="279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3" name="Line 32" descr="羊皮纸"/>
          <p:cNvSpPr>
            <a:spLocks noChangeShapeType="1"/>
          </p:cNvSpPr>
          <p:nvPr/>
        </p:nvSpPr>
        <p:spPr bwMode="auto">
          <a:xfrm>
            <a:off x="1676400" y="3155950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4" name="Line 33" descr="羊皮纸"/>
          <p:cNvSpPr>
            <a:spLocks noChangeShapeType="1"/>
          </p:cNvSpPr>
          <p:nvPr/>
        </p:nvSpPr>
        <p:spPr bwMode="auto">
          <a:xfrm>
            <a:off x="3497263" y="3155950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5" name="Line 34" descr="羊皮纸"/>
          <p:cNvSpPr>
            <a:spLocks noChangeShapeType="1"/>
          </p:cNvSpPr>
          <p:nvPr/>
        </p:nvSpPr>
        <p:spPr bwMode="auto">
          <a:xfrm>
            <a:off x="5334000" y="3155950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6" name="Line 35" descr="羊皮纸"/>
          <p:cNvSpPr>
            <a:spLocks noChangeShapeType="1"/>
          </p:cNvSpPr>
          <p:nvPr/>
        </p:nvSpPr>
        <p:spPr bwMode="auto">
          <a:xfrm>
            <a:off x="7239000" y="3155950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7" name="Line 36" descr="羊皮纸"/>
          <p:cNvSpPr>
            <a:spLocks noChangeShapeType="1"/>
          </p:cNvSpPr>
          <p:nvPr/>
        </p:nvSpPr>
        <p:spPr bwMode="auto">
          <a:xfrm>
            <a:off x="8991600" y="3155950"/>
            <a:ext cx="0" cy="279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8" name="Line 37" descr="羊皮纸"/>
          <p:cNvSpPr>
            <a:spLocks noChangeShapeType="1"/>
          </p:cNvSpPr>
          <p:nvPr/>
        </p:nvSpPr>
        <p:spPr bwMode="auto">
          <a:xfrm>
            <a:off x="1676400" y="45529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9" name="Line 38" descr="羊皮纸"/>
          <p:cNvSpPr>
            <a:spLocks noChangeShapeType="1"/>
          </p:cNvSpPr>
          <p:nvPr/>
        </p:nvSpPr>
        <p:spPr bwMode="auto">
          <a:xfrm>
            <a:off x="1676400" y="5019675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87" name="Text Box 39" descr="羊皮纸"/>
          <p:cNvSpPr txBox="1">
            <a:spLocks noChangeArrowheads="1"/>
          </p:cNvSpPr>
          <p:nvPr/>
        </p:nvSpPr>
        <p:spPr bwMode="auto">
          <a:xfrm>
            <a:off x="304800" y="1250950"/>
            <a:ext cx="1143000" cy="15525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浓度变化对反应速率的影响</a:t>
            </a:r>
          </a:p>
        </p:txBody>
      </p:sp>
      <p:sp>
        <p:nvSpPr>
          <p:cNvPr id="206888" name="Text Box 40"/>
          <p:cNvSpPr txBox="1">
            <a:spLocks noChangeArrowheads="1"/>
          </p:cNvSpPr>
          <p:nvPr/>
        </p:nvSpPr>
        <p:spPr bwMode="auto">
          <a:xfrm>
            <a:off x="1752600" y="4051300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2400" baseline="-25000" dirty="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2400" dirty="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首先增大</a:t>
            </a:r>
            <a:endParaRPr kumimoji="1" lang="zh-CN" altLang="en-US" sz="2400" baseline="-25000" dirty="0">
              <a:solidFill>
                <a:srgbClr val="FF3300"/>
              </a:solidFill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06889" name="Text Box 41"/>
          <p:cNvSpPr txBox="1">
            <a:spLocks noChangeArrowheads="1"/>
          </p:cNvSpPr>
          <p:nvPr/>
        </p:nvSpPr>
        <p:spPr bwMode="auto">
          <a:xfrm>
            <a:off x="1757363" y="4581525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24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随后增大</a:t>
            </a:r>
            <a:endParaRPr kumimoji="1" lang="zh-CN" altLang="en-US" sz="2400" baseline="-25000">
              <a:solidFill>
                <a:srgbClr val="FF3300"/>
              </a:solidFill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06890" name="Text Box 42"/>
          <p:cNvSpPr txBox="1">
            <a:spLocks noChangeArrowheads="1"/>
          </p:cNvSpPr>
          <p:nvPr/>
        </p:nvSpPr>
        <p:spPr bwMode="auto">
          <a:xfrm>
            <a:off x="1692275" y="5013325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且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v’</a:t>
            </a:r>
            <a:r>
              <a:rPr kumimoji="1" lang="zh-CN" altLang="en-US" sz="24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＞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v’</a:t>
            </a:r>
            <a:r>
              <a:rPr kumimoji="1" lang="zh-CN" altLang="en-US" sz="24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逆</a:t>
            </a:r>
          </a:p>
        </p:txBody>
      </p:sp>
      <p:sp>
        <p:nvSpPr>
          <p:cNvPr id="206891" name="Text Box 43"/>
          <p:cNvSpPr txBox="1">
            <a:spLocks noChangeArrowheads="1"/>
          </p:cNvSpPr>
          <p:nvPr/>
        </p:nvSpPr>
        <p:spPr bwMode="auto">
          <a:xfrm>
            <a:off x="1676400" y="55165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正反应方向</a:t>
            </a:r>
          </a:p>
        </p:txBody>
      </p:sp>
      <p:sp>
        <p:nvSpPr>
          <p:cNvPr id="206892" name="Text Box 44"/>
          <p:cNvSpPr txBox="1">
            <a:spLocks noChangeArrowheads="1"/>
          </p:cNvSpPr>
          <p:nvPr/>
        </p:nvSpPr>
        <p:spPr bwMode="auto">
          <a:xfrm>
            <a:off x="3586163" y="4076700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2400" baseline="-25000"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2400">
                <a:latin typeface="Cataneo BT" pitchFamily="66" charset="0"/>
                <a:ea typeface="楷体_GB2312" pitchFamily="49" charset="-122"/>
              </a:rPr>
              <a:t>首先增大</a:t>
            </a:r>
            <a:endParaRPr kumimoji="1" lang="zh-CN" altLang="en-US" sz="2400" baseline="-25000"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06893" name="Text Box 45"/>
          <p:cNvSpPr txBox="1">
            <a:spLocks noChangeArrowheads="1"/>
          </p:cNvSpPr>
          <p:nvPr/>
        </p:nvSpPr>
        <p:spPr bwMode="auto">
          <a:xfrm>
            <a:off x="3586163" y="4508500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2400" baseline="-25000"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2400">
                <a:latin typeface="Cataneo BT" pitchFamily="66" charset="0"/>
                <a:ea typeface="楷体_GB2312" pitchFamily="49" charset="-122"/>
              </a:rPr>
              <a:t>随后增大</a:t>
            </a:r>
            <a:endParaRPr kumimoji="1" lang="zh-CN" altLang="en-US" sz="2400" baseline="-25000"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06894" name="Text Box 46"/>
          <p:cNvSpPr txBox="1">
            <a:spLocks noChangeArrowheads="1"/>
          </p:cNvSpPr>
          <p:nvPr/>
        </p:nvSpPr>
        <p:spPr bwMode="auto">
          <a:xfrm>
            <a:off x="3629025" y="5013325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taneo BT" pitchFamily="66" charset="0"/>
                <a:ea typeface="楷体_GB2312" pitchFamily="49" charset="-122"/>
              </a:rPr>
              <a:t>且</a:t>
            </a:r>
            <a:r>
              <a:rPr kumimoji="1" lang="en-US" altLang="zh-CN" sz="2400">
                <a:latin typeface="Cataneo BT" pitchFamily="66" charset="0"/>
                <a:ea typeface="楷体_GB2312" pitchFamily="49" charset="-122"/>
              </a:rPr>
              <a:t>v’</a:t>
            </a:r>
            <a:r>
              <a:rPr kumimoji="1" lang="zh-CN" altLang="en-US" sz="2400" baseline="-25000"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2400">
                <a:latin typeface="Cataneo BT" pitchFamily="66" charset="0"/>
                <a:ea typeface="楷体_GB2312" pitchFamily="49" charset="-122"/>
              </a:rPr>
              <a:t>＞ </a:t>
            </a:r>
            <a:r>
              <a:rPr kumimoji="1" lang="en-US" altLang="zh-CN" sz="2400">
                <a:latin typeface="Cataneo BT" pitchFamily="66" charset="0"/>
                <a:ea typeface="楷体_GB2312" pitchFamily="49" charset="-122"/>
              </a:rPr>
              <a:t>v’</a:t>
            </a:r>
            <a:r>
              <a:rPr kumimoji="1" lang="zh-CN" altLang="en-US" sz="2400" baseline="-25000">
                <a:latin typeface="Cataneo BT" pitchFamily="66" charset="0"/>
                <a:ea typeface="楷体_GB2312" pitchFamily="49" charset="-122"/>
              </a:rPr>
              <a:t>正</a:t>
            </a:r>
          </a:p>
        </p:txBody>
      </p:sp>
      <p:sp>
        <p:nvSpPr>
          <p:cNvPr id="206895" name="Text Box 47"/>
          <p:cNvSpPr txBox="1">
            <a:spLocks noChangeArrowheads="1"/>
          </p:cNvSpPr>
          <p:nvPr/>
        </p:nvSpPr>
        <p:spPr bwMode="auto">
          <a:xfrm>
            <a:off x="3509963" y="55165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taneo BT" pitchFamily="66" charset="0"/>
                <a:ea typeface="楷体_GB2312" pitchFamily="49" charset="-122"/>
              </a:rPr>
              <a:t>逆反应方向</a:t>
            </a:r>
          </a:p>
        </p:txBody>
      </p:sp>
      <p:sp>
        <p:nvSpPr>
          <p:cNvPr id="206896" name="Text Box 48"/>
          <p:cNvSpPr txBox="1">
            <a:spLocks noChangeArrowheads="1"/>
          </p:cNvSpPr>
          <p:nvPr/>
        </p:nvSpPr>
        <p:spPr bwMode="auto">
          <a:xfrm>
            <a:off x="5334000" y="4076700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 v</a:t>
            </a:r>
            <a:r>
              <a:rPr kumimoji="1" lang="zh-CN" altLang="en-US" sz="24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首先减小</a:t>
            </a:r>
            <a:endParaRPr kumimoji="1" lang="zh-CN" altLang="en-US" sz="2400" baseline="-25000">
              <a:solidFill>
                <a:srgbClr val="FF3300"/>
              </a:solidFill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06897" name="Text Box 49"/>
          <p:cNvSpPr txBox="1">
            <a:spLocks noChangeArrowheads="1"/>
          </p:cNvSpPr>
          <p:nvPr/>
        </p:nvSpPr>
        <p:spPr bwMode="auto">
          <a:xfrm>
            <a:off x="5334000" y="4581525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 v</a:t>
            </a:r>
            <a:r>
              <a:rPr kumimoji="1" lang="zh-CN" altLang="en-US" sz="24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随后减小</a:t>
            </a:r>
            <a:endParaRPr kumimoji="1" lang="zh-CN" altLang="en-US" sz="2400" baseline="-25000">
              <a:solidFill>
                <a:srgbClr val="FF3300"/>
              </a:solidFill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06898" name="Text Box 50"/>
          <p:cNvSpPr txBox="1">
            <a:spLocks noChangeArrowheads="1"/>
          </p:cNvSpPr>
          <p:nvPr/>
        </p:nvSpPr>
        <p:spPr bwMode="auto">
          <a:xfrm>
            <a:off x="5453063" y="5059363"/>
            <a:ext cx="179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且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v’</a:t>
            </a:r>
            <a:r>
              <a:rPr kumimoji="1" lang="zh-CN" altLang="en-US" sz="24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＞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v’</a:t>
            </a:r>
            <a:r>
              <a:rPr kumimoji="1" lang="zh-CN" altLang="en-US" sz="2400" baseline="-250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逆</a:t>
            </a:r>
          </a:p>
        </p:txBody>
      </p:sp>
      <p:sp>
        <p:nvSpPr>
          <p:cNvPr id="206899" name="Text Box 51"/>
          <p:cNvSpPr txBox="1">
            <a:spLocks noChangeArrowheads="1"/>
          </p:cNvSpPr>
          <p:nvPr/>
        </p:nvSpPr>
        <p:spPr bwMode="auto">
          <a:xfrm>
            <a:off x="5334000" y="55165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正反应方向</a:t>
            </a:r>
          </a:p>
        </p:txBody>
      </p:sp>
      <p:sp>
        <p:nvSpPr>
          <p:cNvPr id="206900" name="Text Box 52"/>
          <p:cNvSpPr txBox="1">
            <a:spLocks noChangeArrowheads="1"/>
          </p:cNvSpPr>
          <p:nvPr/>
        </p:nvSpPr>
        <p:spPr bwMode="auto">
          <a:xfrm>
            <a:off x="7239000" y="4076700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2400" baseline="-250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24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首先减小</a:t>
            </a:r>
            <a:endParaRPr kumimoji="1" lang="zh-CN" altLang="en-US" sz="2400" baseline="-25000">
              <a:solidFill>
                <a:schemeClr val="hlink"/>
              </a:solidFill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06901" name="Text Box 53"/>
          <p:cNvSpPr txBox="1">
            <a:spLocks noChangeArrowheads="1"/>
          </p:cNvSpPr>
          <p:nvPr/>
        </p:nvSpPr>
        <p:spPr bwMode="auto">
          <a:xfrm>
            <a:off x="7239000" y="4581525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2400" baseline="-250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24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随后减小</a:t>
            </a:r>
            <a:endParaRPr kumimoji="1" lang="zh-CN" altLang="en-US" sz="2400" baseline="-25000">
              <a:solidFill>
                <a:schemeClr val="hlink"/>
              </a:solidFill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06902" name="Text Box 54"/>
          <p:cNvSpPr txBox="1">
            <a:spLocks noChangeArrowheads="1"/>
          </p:cNvSpPr>
          <p:nvPr/>
        </p:nvSpPr>
        <p:spPr bwMode="auto">
          <a:xfrm>
            <a:off x="7281863" y="5013325"/>
            <a:ext cx="179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且</a:t>
            </a:r>
            <a:r>
              <a:rPr kumimoji="1" lang="en-US" altLang="zh-CN" sz="24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v’</a:t>
            </a:r>
            <a:r>
              <a:rPr kumimoji="1" lang="zh-CN" altLang="en-US" sz="2400" baseline="-250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24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＞ </a:t>
            </a:r>
            <a:r>
              <a:rPr kumimoji="1" lang="en-US" altLang="zh-CN" sz="24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v’</a:t>
            </a:r>
            <a:r>
              <a:rPr kumimoji="1" lang="zh-CN" altLang="en-US" sz="2400" baseline="-250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正</a:t>
            </a:r>
          </a:p>
        </p:txBody>
      </p:sp>
      <p:sp>
        <p:nvSpPr>
          <p:cNvPr id="206903" name="Text Box 55"/>
          <p:cNvSpPr txBox="1">
            <a:spLocks noChangeArrowheads="1"/>
          </p:cNvSpPr>
          <p:nvPr/>
        </p:nvSpPr>
        <p:spPr bwMode="auto">
          <a:xfrm>
            <a:off x="7275513" y="55165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hlink"/>
                </a:solidFill>
                <a:latin typeface="Cataneo BT" pitchFamily="66" charset="0"/>
                <a:ea typeface="楷体_GB2312" pitchFamily="49" charset="-122"/>
              </a:rPr>
              <a:t>逆反应方向</a:t>
            </a:r>
          </a:p>
        </p:txBody>
      </p:sp>
    </p:spTree>
    <p:extLst>
      <p:ext uri="{BB962C8B-B14F-4D97-AF65-F5344CB8AC3E}">
        <p14:creationId xmlns:p14="http://schemas.microsoft.com/office/powerpoint/2010/main" val="248599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"/>
                                        <p:tgtEl>
                                          <p:spTgt spid="2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2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2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"/>
                                        <p:tgtEl>
                                          <p:spTgt spid="2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"/>
                                        <p:tgtEl>
                                          <p:spTgt spid="2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2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87" grpId="0" animBg="1"/>
      <p:bldP spid="206888" grpId="0" autoUpdateAnimBg="0"/>
      <p:bldP spid="206889" grpId="0" autoUpdateAnimBg="0"/>
      <p:bldP spid="206890" grpId="0" autoUpdateAnimBg="0"/>
      <p:bldP spid="206891" grpId="0" autoUpdateAnimBg="0"/>
      <p:bldP spid="206892" grpId="0" autoUpdateAnimBg="0"/>
      <p:bldP spid="206893" grpId="0" autoUpdateAnimBg="0"/>
      <p:bldP spid="206894" grpId="0" autoUpdateAnimBg="0"/>
      <p:bldP spid="206895" grpId="0" autoUpdateAnimBg="0"/>
      <p:bldP spid="206896" grpId="0" autoUpdateAnimBg="0"/>
      <p:bldP spid="206897" grpId="0" autoUpdateAnimBg="0"/>
      <p:bldP spid="206898" grpId="0" autoUpdateAnimBg="0"/>
      <p:bldP spid="206899" grpId="0" autoUpdateAnimBg="0"/>
      <p:bldP spid="206900" grpId="0" autoUpdateAnimBg="0"/>
      <p:bldP spid="206901" grpId="0" autoUpdateAnimBg="0"/>
      <p:bldP spid="206902" grpId="0" autoUpdateAnimBg="0"/>
      <p:bldP spid="20690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78F290-EB33-4456-BF7C-350D206541C5}" type="slidenum">
              <a:rPr lang="en-US" altLang="zh-CN" b="0"/>
              <a:pPr/>
              <a:t>6</a:t>
            </a:fld>
            <a:endParaRPr lang="en-US" altLang="zh-CN" b="0"/>
          </a:p>
        </p:txBody>
      </p:sp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152400" y="1897063"/>
            <a:ext cx="8686800" cy="311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当其他条件不变时，增大反应物浓度或减小生成物浓度，化学平衡向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————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反应方向移动；增大生成物浓度或减小反应物浓度，化学平衡向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</a:rPr>
              <a:t>————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反应方向移动。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7417200" y="2492896"/>
            <a:ext cx="792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正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076056" y="3645024"/>
            <a:ext cx="493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逆</a:t>
            </a:r>
          </a:p>
        </p:txBody>
      </p:sp>
    </p:spTree>
    <p:extLst>
      <p:ext uri="{BB962C8B-B14F-4D97-AF65-F5344CB8AC3E}">
        <p14:creationId xmlns:p14="http://schemas.microsoft.com/office/powerpoint/2010/main" val="2593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  <p:bldP spid="208899" grpId="0" autoUpdateAnimBg="0"/>
      <p:bldP spid="2089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D90E68-D585-4E94-A069-81F1EA27B6BA}" type="slidenum">
              <a:rPr lang="en-US" altLang="zh-CN" b="0"/>
              <a:pPr/>
              <a:t>7</a:t>
            </a:fld>
            <a:endParaRPr lang="en-US" altLang="zh-CN" b="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-12919" y="698114"/>
            <a:ext cx="89312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思考：某温度下，反应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C(s)+H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O(g)        CO(g)+H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达到平衡后，增加或移去一部分碳固体，化学平衡移动吗？为什么？</a:t>
            </a:r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7311136" y="773068"/>
            <a:ext cx="863600" cy="576263"/>
            <a:chOff x="1627" y="2092"/>
            <a:chExt cx="1350" cy="247"/>
          </a:xfrm>
        </p:grpSpPr>
        <p:grpSp>
          <p:nvGrpSpPr>
            <p:cNvPr id="38919" name="Group 4"/>
            <p:cNvGrpSpPr>
              <a:grpSpLocks/>
            </p:cNvGrpSpPr>
            <p:nvPr/>
          </p:nvGrpSpPr>
          <p:grpSpPr bwMode="auto">
            <a:xfrm>
              <a:off x="1652" y="2092"/>
              <a:ext cx="1325" cy="89"/>
              <a:chOff x="1652" y="2092"/>
              <a:chExt cx="1325" cy="89"/>
            </a:xfrm>
          </p:grpSpPr>
          <p:sp>
            <p:nvSpPr>
              <p:cNvPr id="38923" name="Line 5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4" name="Line 6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0" name="Group 7"/>
            <p:cNvGrpSpPr>
              <a:grpSpLocks/>
            </p:cNvGrpSpPr>
            <p:nvPr/>
          </p:nvGrpSpPr>
          <p:grpSpPr bwMode="auto">
            <a:xfrm flipH="1" flipV="1">
              <a:off x="1627" y="2250"/>
              <a:ext cx="1325" cy="89"/>
              <a:chOff x="1652" y="2092"/>
              <a:chExt cx="1325" cy="89"/>
            </a:xfrm>
          </p:grpSpPr>
          <p:sp>
            <p:nvSpPr>
              <p:cNvPr id="38921" name="Line 8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2" name="Line 9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81661" y="2492896"/>
            <a:ext cx="8855075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结论：平衡不移动，因为固体或纯液体的浓度是常数，其用量的改变不会影响</a:t>
            </a:r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和 </a:t>
            </a:r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，化学平衡不移动</a:t>
            </a:r>
            <a:endParaRPr kumimoji="1" lang="zh-CN" altLang="en-US" sz="3600" baseline="-25000" dirty="0"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47406" y="4725144"/>
            <a:ext cx="8870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强调：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气体或溶液浓度的改变会引起反应速</a:t>
            </a:r>
          </a:p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率的变化，纯固体或纯液体</a:t>
            </a:r>
            <a:r>
              <a:rPr kumimoji="1" lang="zh-CN" altLang="en-US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用量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的变化</a:t>
            </a:r>
            <a:r>
              <a:rPr kumimoji="1" lang="zh-CN" altLang="en-US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不会</a:t>
            </a:r>
          </a:p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引起反应速率改变，化学平衡</a:t>
            </a:r>
            <a:r>
              <a:rPr kumimoji="1" lang="zh-CN" altLang="en-US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不移动</a:t>
            </a:r>
          </a:p>
        </p:txBody>
      </p:sp>
    </p:spTree>
    <p:extLst>
      <p:ext uri="{BB962C8B-B14F-4D97-AF65-F5344CB8AC3E}">
        <p14:creationId xmlns:p14="http://schemas.microsoft.com/office/powerpoint/2010/main" val="32862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0" grpId="0" autoUpdateAnimBg="0"/>
      <p:bldP spid="2099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805A39-D099-48F9-81DD-503B7C07F02D}" type="slidenum">
              <a:rPr lang="en-US" altLang="zh-CN" b="0"/>
              <a:pPr/>
              <a:t>8</a:t>
            </a:fld>
            <a:endParaRPr lang="en-US" altLang="zh-CN" b="0"/>
          </a:p>
        </p:txBody>
      </p:sp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209550" y="592361"/>
            <a:ext cx="5511445" cy="646331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600" dirty="0" smtClean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温度对化学平衡的影响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97830" y="1298798"/>
            <a:ext cx="932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讨论：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温度的变化对化学反应速率如何影响？</a:t>
            </a:r>
          </a:p>
          <a:p>
            <a:pPr eaLnBrk="1" hangingPunct="1"/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和 </a:t>
            </a:r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怎样变化？</a:t>
            </a:r>
            <a:endParaRPr kumimoji="1" lang="zh-CN" altLang="en-US" sz="3600" baseline="-25000" dirty="0"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81661" y="2601342"/>
            <a:ext cx="8855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温度</a:t>
            </a:r>
            <a:r>
              <a:rPr kumimoji="1"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升高</a:t>
            </a:r>
            <a:r>
              <a:rPr kumimoji="1"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3600" dirty="0">
                <a:solidFill>
                  <a:schemeClr val="tx2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solidFill>
                  <a:schemeClr val="tx2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solidFill>
                  <a:schemeClr val="tx2"/>
                </a:solidFill>
                <a:latin typeface="Cataneo BT" pitchFamily="66" charset="0"/>
                <a:ea typeface="楷体_GB2312" pitchFamily="49" charset="-122"/>
              </a:rPr>
              <a:t>和 </a:t>
            </a:r>
            <a:r>
              <a:rPr kumimoji="1" lang="en-US" altLang="zh-CN" sz="3600" dirty="0">
                <a:solidFill>
                  <a:schemeClr val="tx2"/>
                </a:solidFill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solidFill>
                  <a:schemeClr val="tx2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 dirty="0">
                <a:solidFill>
                  <a:schemeClr val="tx2"/>
                </a:solidFill>
                <a:latin typeface="Cataneo BT" pitchFamily="66" charset="0"/>
                <a:ea typeface="楷体_GB2312" pitchFamily="49" charset="-122"/>
              </a:rPr>
              <a:t>同时</a:t>
            </a:r>
            <a:r>
              <a:rPr kumimoji="1"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增大</a:t>
            </a:r>
            <a:r>
              <a:rPr kumimoji="1"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36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81661" y="3541752"/>
            <a:ext cx="914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问题：温度的变化如何改变不同反应的</a:t>
            </a:r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和 </a:t>
            </a:r>
            <a:r>
              <a:rPr kumimoji="1" lang="en-US" altLang="zh-CN" sz="3600" dirty="0">
                <a:latin typeface="Cataneo BT" pitchFamily="66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600" dirty="0">
                <a:latin typeface="Cataneo BT" pitchFamily="66" charset="0"/>
                <a:ea typeface="楷体_GB2312" pitchFamily="49" charset="-122"/>
              </a:rPr>
              <a:t>的倍数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endParaRPr kumimoji="1"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2720975" y="4868863"/>
            <a:ext cx="2930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实验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2-7】</a:t>
            </a:r>
            <a:endParaRPr kumimoji="1" lang="en-US" altLang="zh-CN" sz="360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1866900" y="5734050"/>
            <a:ext cx="476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>
                <a:latin typeface="Times New Roman" panose="02020603050405020304" pitchFamily="18" charset="0"/>
              </a:rPr>
              <a:t>2NO</a:t>
            </a:r>
            <a:r>
              <a:rPr kumimoji="1" lang="en-US" altLang="zh-CN" sz="3600" baseline="-25000">
                <a:latin typeface="Times New Roman" panose="02020603050405020304" pitchFamily="18" charset="0"/>
              </a:rPr>
              <a:t>2         </a:t>
            </a:r>
            <a:r>
              <a:rPr kumimoji="1" lang="en-US" altLang="zh-CN" sz="3600">
                <a:latin typeface="Times New Roman" panose="02020603050405020304" pitchFamily="18" charset="0"/>
              </a:rPr>
              <a:t>N</a:t>
            </a:r>
            <a:r>
              <a:rPr kumimoji="1" lang="en-US" altLang="zh-CN" sz="36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600">
                <a:latin typeface="Times New Roman" panose="02020603050405020304" pitchFamily="18" charset="0"/>
              </a:rPr>
              <a:t>O</a:t>
            </a:r>
            <a:r>
              <a:rPr kumimoji="1" lang="en-US" altLang="zh-CN" sz="3600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  △H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＜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grpSp>
        <p:nvGrpSpPr>
          <p:cNvPr id="45065" name="Group 8"/>
          <p:cNvGrpSpPr>
            <a:grpSpLocks/>
          </p:cNvGrpSpPr>
          <p:nvPr/>
        </p:nvGrpSpPr>
        <p:grpSpPr bwMode="auto">
          <a:xfrm>
            <a:off x="3059113" y="5949950"/>
            <a:ext cx="576262" cy="360363"/>
            <a:chOff x="1627" y="2092"/>
            <a:chExt cx="1350" cy="247"/>
          </a:xfrm>
        </p:grpSpPr>
        <p:grpSp>
          <p:nvGrpSpPr>
            <p:cNvPr id="45066" name="Group 9"/>
            <p:cNvGrpSpPr>
              <a:grpSpLocks/>
            </p:cNvGrpSpPr>
            <p:nvPr/>
          </p:nvGrpSpPr>
          <p:grpSpPr bwMode="auto">
            <a:xfrm>
              <a:off x="1652" y="2092"/>
              <a:ext cx="1325" cy="89"/>
              <a:chOff x="1652" y="2092"/>
              <a:chExt cx="1325" cy="89"/>
            </a:xfrm>
          </p:grpSpPr>
          <p:sp>
            <p:nvSpPr>
              <p:cNvPr id="45070" name="Line 10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1" name="Line 11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067" name="Group 12"/>
            <p:cNvGrpSpPr>
              <a:grpSpLocks/>
            </p:cNvGrpSpPr>
            <p:nvPr/>
          </p:nvGrpSpPr>
          <p:grpSpPr bwMode="auto">
            <a:xfrm flipH="1" flipV="1">
              <a:off x="1627" y="2250"/>
              <a:ext cx="1325" cy="89"/>
              <a:chOff x="1652" y="2092"/>
              <a:chExt cx="1325" cy="89"/>
            </a:xfrm>
          </p:grpSpPr>
          <p:sp>
            <p:nvSpPr>
              <p:cNvPr id="45068" name="Line 13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9" name="Line 14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34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 animBg="1" autoUpdateAnimBg="0"/>
      <p:bldP spid="216067" grpId="0" autoUpdateAnimBg="0"/>
      <p:bldP spid="216068" grpId="0" autoUpdateAnimBg="0"/>
      <p:bldP spid="216069" grpId="0" autoUpdateAnimBg="0"/>
      <p:bldP spid="2160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D42292-7438-4F6A-A5B2-FCE2084D284C}" type="slidenum">
              <a:rPr lang="en-US" altLang="zh-CN" b="0"/>
              <a:pPr/>
              <a:t>9</a:t>
            </a:fld>
            <a:endParaRPr lang="en-US" altLang="zh-CN" b="0"/>
          </a:p>
        </p:txBody>
      </p:sp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381000" y="554038"/>
            <a:ext cx="8610600" cy="311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实验现象：温度升高，混合气体颜色加深，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——————————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，平衡向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——————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方向移动；温度降低，混合气体颜色变浅，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————————————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，平衡向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——————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方向移动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1476375" y="1131888"/>
            <a:ext cx="285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>
                <a:solidFill>
                  <a:srgbClr val="FF3300"/>
                </a:solidFill>
                <a:latin typeface="Times New Roman" panose="02020603050405020304" pitchFamily="18" charset="0"/>
              </a:rPr>
              <a:t>NO</a:t>
            </a:r>
            <a:r>
              <a:rPr kumimoji="1" lang="en-US" altLang="zh-CN" sz="3600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浓度增大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6329363" y="11318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逆反应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971550" y="2349500"/>
            <a:ext cx="285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>
                <a:solidFill>
                  <a:srgbClr val="FF3300"/>
                </a:solidFill>
                <a:latin typeface="Times New Roman" panose="02020603050405020304" pitchFamily="18" charset="0"/>
              </a:rPr>
              <a:t>NO</a:t>
            </a:r>
            <a:r>
              <a:rPr kumimoji="1" lang="en-US" altLang="zh-CN" sz="3600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浓度减小</a:t>
            </a: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6084168" y="2349500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正反应</a:t>
            </a: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0" y="3644900"/>
            <a:ext cx="3198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0" y="4292600"/>
            <a:ext cx="9366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升高温度化学平衡向</a:t>
            </a:r>
            <a:r>
              <a:rPr kumimoji="1" lang="en-US" altLang="zh-CN" sz="4000" baseline="-25000">
                <a:latin typeface="Times New Roman" panose="02020603050405020304" pitchFamily="18" charset="0"/>
                <a:ea typeface="楷体_GB2312" pitchFamily="49" charset="-122"/>
              </a:rPr>
              <a:t>—————————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移动，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4716463" y="4292600"/>
            <a:ext cx="323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吸热反应方向</a:t>
            </a: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0" y="5195887"/>
            <a:ext cx="9366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降低温度化学平衡向</a:t>
            </a:r>
            <a:r>
              <a:rPr kumimoji="1" lang="en-US" altLang="zh-CN" sz="40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—————————</a:t>
            </a:r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移动，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4569334" y="5085184"/>
            <a:ext cx="352005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放热反应方向</a:t>
            </a:r>
          </a:p>
          <a:p>
            <a:pPr algn="ctr" eaLnBrk="1" hangingPunct="1"/>
            <a:endParaRPr kumimoji="1" lang="en-US" altLang="zh-CN" sz="40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6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3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3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3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autoUpdateAnimBg="0"/>
      <p:bldP spid="217091" grpId="0" autoUpdateAnimBg="0"/>
      <p:bldP spid="217092" grpId="0" autoUpdateAnimBg="0"/>
      <p:bldP spid="217093" grpId="0" autoUpdateAnimBg="0"/>
      <p:bldP spid="217094" grpId="0" autoUpdateAnimBg="0"/>
      <p:bldP spid="217095" grpId="0" autoUpdateAnimBg="0"/>
      <p:bldP spid="217096" grpId="0" autoUpdateAnimBg="0"/>
      <p:bldP spid="217097" grpId="0" autoUpdateAnimBg="0"/>
      <p:bldP spid="217098" grpId="0" autoUpdateAnimBg="0"/>
      <p:bldP spid="21709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810</TotalTime>
  <Words>2481</Words>
  <Application>Microsoft Office PowerPoint</Application>
  <PresentationFormat>全屏显示(4:3)</PresentationFormat>
  <Paragraphs>285</Paragraphs>
  <Slides>33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Cataneo BT</vt:lpstr>
      <vt:lpstr>ZBFH</vt:lpstr>
      <vt:lpstr>方正书宋_GBK</vt:lpstr>
      <vt:lpstr>方正姚体</vt:lpstr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Book Antiqua</vt:lpstr>
      <vt:lpstr>Calibri</vt:lpstr>
      <vt:lpstr>Georgia</vt:lpstr>
      <vt:lpstr>Times New Roman</vt:lpstr>
      <vt:lpstr>Trebuchet MS</vt:lpstr>
      <vt:lpstr>Wingdings</vt:lpstr>
      <vt:lpstr>Wingdings 2</vt:lpstr>
      <vt:lpstr>Wingdings 3</vt:lpstr>
      <vt:lpstr>都市</vt:lpstr>
      <vt:lpstr>ACD.ChemSketch.20</vt:lpstr>
      <vt:lpstr>化学平衡的移动 ——影响化学平衡的因素</vt:lpstr>
      <vt:lpstr>一、化学平衡移动的定义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实验总结1——平衡移动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再总结——平衡移动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我的中国“芯” 无机非金属材料的主角——硅</dc:title>
  <dc:creator>fuck</dc:creator>
  <cp:lastModifiedBy>USER</cp:lastModifiedBy>
  <cp:revision>458</cp:revision>
  <dcterms:created xsi:type="dcterms:W3CDTF">2014-12-15T05:46:00Z</dcterms:created>
  <dcterms:modified xsi:type="dcterms:W3CDTF">2016-10-13T00:00:55Z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