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8" r:id="rId4"/>
    <p:sldId id="269" r:id="rId5"/>
    <p:sldId id="270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D2D"/>
    <a:srgbClr val="B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6178" autoAdjust="0"/>
  </p:normalViewPr>
  <p:slideViewPr>
    <p:cSldViewPr>
      <p:cViewPr varScale="1">
        <p:scale>
          <a:sx n="101" d="100"/>
          <a:sy n="101" d="100"/>
        </p:scale>
        <p:origin x="126" y="276"/>
      </p:cViewPr>
      <p:guideLst>
        <p:guide orient="horz" pos="2156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D61-4DC9-49C9-A184-17EAA0CB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CB9AF9-5D7A-4ACA-9ABE-AA07F0CDE5DC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5863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00D31B-F882-449D-ACB1-F7507602D5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7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无机非金属材料的主角</a:t>
            </a:r>
            <a:r>
              <a:rPr lang="en-US" altLang="zh-CN" smtClean="0"/>
              <a:t>——</a:t>
            </a:r>
            <a:r>
              <a:rPr lang="zh-CN" altLang="en-US" smtClean="0"/>
              <a:t>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219\Desktop\&#26089;&#25805;-&#30005;&#24433;&#21407;&#22768;.mp3" TargetMode="External"/><Relationship Id="rId1" Type="http://schemas.microsoft.com/office/2007/relationships/media" Target="file:///C:\Users\219\Desktop\&#26089;&#25805;-&#30005;&#24433;&#21407;&#22768;.mp3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1020" y="4725144"/>
            <a:ext cx="6192688" cy="1752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黄毓展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2016-9-11</a:t>
            </a:r>
            <a:endParaRPr lang="en-US" altLang="zh-CN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早操-电影原声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0826" y="2060848"/>
            <a:ext cx="8458200" cy="1470025"/>
          </a:xfrm>
        </p:spPr>
        <p:txBody>
          <a:bodyPr/>
          <a:lstStyle/>
          <a:p>
            <a:r>
              <a:rPr lang="zh-CN" altLang="en-US" dirty="0" smtClean="0"/>
              <a:t>燃烧热 能源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79388" y="1054472"/>
            <a:ext cx="4249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2</a:t>
            </a:r>
            <a:r>
              <a:rPr kumimoji="1" lang="zh-CN" altLang="en-US" sz="36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、按属性分类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945" y="1844824"/>
            <a:ext cx="8843962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⑴</a:t>
            </a:r>
            <a:r>
              <a:rPr kumimoji="1" lang="zh-CN" altLang="en-US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可再生能源：</a:t>
            </a:r>
            <a:r>
              <a:rPr kumimoji="1" lang="zh-CN" altLang="en-US" sz="28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是指在自然界中可以不断再生、永续利用、取之不尽、用之不竭的资源，它对环境无害或危害极小，而且资源分布广泛，适宜就地开发利用。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主要包括太阳能、风能、水能、</a:t>
            </a:r>
            <a:r>
              <a:rPr kumimoji="1" lang="zh-CN" altLang="en-US" sz="2800" b="1" dirty="0">
                <a:solidFill>
                  <a:srgbClr val="0000FF"/>
                </a:solidFill>
                <a:latin typeface="Century Gothic" pitchFamily="34" charset="0"/>
                <a:ea typeface="宋体" pitchFamily="2" charset="-122"/>
              </a:rPr>
              <a:t>生物质能</a:t>
            </a:r>
            <a:r>
              <a:rPr kumimoji="1" lang="zh-CN" altLang="en-US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、地热能和海洋能等。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179388" y="4221088"/>
            <a:ext cx="87931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⑵</a:t>
            </a:r>
            <a:r>
              <a:rPr kumimoji="1" lang="zh-CN" altLang="en-US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不可再生能源：</a:t>
            </a:r>
            <a:r>
              <a:rPr kumimoji="1" lang="zh-CN" altLang="en-US" sz="28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经过千百万年形成的、短期内无法恢复的能源，称之为不可再生能源。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如：煤炭、石油、天然气等。</a:t>
            </a:r>
          </a:p>
        </p:txBody>
      </p:sp>
    </p:spTree>
    <p:extLst>
      <p:ext uri="{BB962C8B-B14F-4D97-AF65-F5344CB8AC3E}">
        <p14:creationId xmlns:p14="http://schemas.microsoft.com/office/powerpoint/2010/main" val="3673477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71462" y="460236"/>
            <a:ext cx="6143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3</a:t>
            </a:r>
            <a:r>
              <a:rPr kumimoji="1" lang="zh-CN" altLang="en-US" sz="36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、按转换传递过程分类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128276"/>
            <a:ext cx="83962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⑴</a:t>
            </a:r>
            <a:r>
              <a:rPr kumimoji="1" lang="zh-CN" altLang="en-US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一级能源：</a:t>
            </a:r>
            <a:r>
              <a:rPr kumimoji="1" lang="zh-CN" altLang="en-US" sz="28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自然界中以现成形式提供的能源称为一级能源。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如：原煤、原油、天然气、太阳能、水力、潮汐能、地热能、生物质能、风能、海洋温差能等。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3023318"/>
            <a:ext cx="93249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⑵</a:t>
            </a:r>
            <a:r>
              <a:rPr kumimoji="1" lang="zh-CN" altLang="en-US" sz="28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二级能源：</a:t>
            </a:r>
            <a:r>
              <a:rPr kumimoji="1" lang="zh-CN" altLang="en-US" sz="28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需依靠其它能源的能量间接制取的能源称为二级能源。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如：电能、氢能、煤气、水煤气、蒸汽、焦炭、汽油、煤油、柴油、液化石油气、沼气能等。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487" y="5013176"/>
            <a:ext cx="9144000" cy="1771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Monotype Sorts"/>
              <a:buNone/>
            </a:pP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下列属于一级能源的是：</a:t>
            </a:r>
          </a:p>
          <a:p>
            <a:pPr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Monotype Sorts"/>
              <a:buNone/>
            </a:pP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  属于二级能源的是： </a:t>
            </a:r>
          </a:p>
          <a:p>
            <a:pPr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Monotype Sorts"/>
              <a:buNone/>
            </a:pP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风能   </a:t>
            </a: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电能    </a:t>
            </a: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氢能    </a:t>
            </a: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D  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阳光     </a:t>
            </a:r>
            <a:r>
              <a:rPr kumimoji="1" lang="en-US" altLang="zh-CN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天然气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36914" y="5013175"/>
            <a:ext cx="1368425" cy="447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Monotype Sorts"/>
              <a:buNone/>
            </a:pP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  D  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91025" y="5675163"/>
            <a:ext cx="863600" cy="447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Monotype Sorts"/>
              <a:buNone/>
            </a:pP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  C</a:t>
            </a:r>
          </a:p>
        </p:txBody>
      </p:sp>
    </p:spTree>
    <p:extLst>
      <p:ext uri="{BB962C8B-B14F-4D97-AF65-F5344CB8AC3E}">
        <p14:creationId xmlns:p14="http://schemas.microsoft.com/office/powerpoint/2010/main" val="38923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878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251520" y="311547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7000"/>
              </a:lnSpc>
            </a:pPr>
            <a:r>
              <a:rPr lang="zh-CN" altLang="en-US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知识点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1: 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燃烧热的考查</a:t>
            </a:r>
            <a:endParaRPr lang="zh-CN" altLang="en-US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di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</a:rPr>
              <a:t>由氢气和氧气反应生成</a:t>
            </a:r>
            <a:r>
              <a:rPr lang="en-US" altLang="zh-CN" sz="2400" dirty="0">
                <a:latin typeface="Times New Roman" panose="02020603050405020304" pitchFamily="18" charset="0"/>
              </a:rPr>
              <a:t>1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mol</a:t>
            </a:r>
            <a:r>
              <a:rPr lang="zh-CN" altLang="en-US" sz="2400" dirty="0">
                <a:latin typeface="Times New Roman" panose="02020603050405020304" pitchFamily="18" charset="0"/>
              </a:rPr>
              <a:t>水蒸气，放热</a:t>
            </a:r>
            <a:r>
              <a:rPr lang="en-US" altLang="zh-CN" sz="2400" dirty="0">
                <a:latin typeface="Times New Roman" panose="02020603050405020304" pitchFamily="18" charset="0"/>
              </a:rPr>
              <a:t>241.8 kJ</a:t>
            </a:r>
            <a:r>
              <a:rPr lang="zh-CN" altLang="en-US" sz="2400" dirty="0">
                <a:latin typeface="Times New Roman" panose="02020603050405020304" pitchFamily="18" charset="0"/>
              </a:rPr>
              <a:t>。写出该反应的热化学方程式：</a:t>
            </a:r>
            <a:r>
              <a:rPr lang="en-US" altLang="zh-CN" sz="2400" dirty="0">
                <a:latin typeface="Times New Roman" panose="02020603050405020304" pitchFamily="18" charset="0"/>
              </a:rPr>
              <a:t>____________________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di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</a:rPr>
              <a:t>1 g</a:t>
            </a:r>
            <a:r>
              <a:rPr lang="zh-CN" altLang="en-US" sz="2400" dirty="0">
                <a:latin typeface="Times New Roman" panose="02020603050405020304" pitchFamily="18" charset="0"/>
              </a:rPr>
              <a:t>水蒸气转化成液态水放热</a:t>
            </a:r>
            <a:r>
              <a:rPr lang="en-US" altLang="zh-CN" sz="2400" dirty="0">
                <a:latin typeface="Times New Roman" panose="02020603050405020304" pitchFamily="18" charset="0"/>
              </a:rPr>
              <a:t>2.444 kJ</a:t>
            </a:r>
            <a:r>
              <a:rPr lang="zh-CN" altLang="en-US" sz="2400" dirty="0">
                <a:latin typeface="Times New Roman" panose="02020603050405020304" pitchFamily="18" charset="0"/>
              </a:rPr>
              <a:t>，则反应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＋</a:t>
            </a:r>
          </a:p>
          <a:p>
            <a:pPr algn="just">
              <a:lnSpc>
                <a:spcPct val="170000"/>
              </a:lnSpc>
            </a:pPr>
            <a:r>
              <a:rPr lang="zh-CN" altLang="en-US" sz="1800" dirty="0"/>
              <a:t>　  </a:t>
            </a:r>
            <a:r>
              <a:rPr lang="en-US" altLang="zh-CN" sz="2400" dirty="0">
                <a:latin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O(l)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______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dist" hangingPunct="0">
              <a:lnSpc>
                <a:spcPct val="17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解析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(g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＋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(g)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O(g)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241.8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kJ·mol</a:t>
            </a:r>
            <a:r>
              <a:rPr lang="zh-CN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(g)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(g)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O(g)  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483.6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kJ·mol</a:t>
            </a:r>
            <a:r>
              <a:rPr lang="zh-CN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等多种形</a:t>
            </a:r>
          </a:p>
          <a:p>
            <a:pPr algn="dist" hangingPunct="0">
              <a:lnSpc>
                <a:spcPct val="117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式。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18 g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水蒸气变成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18 g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液态水时放热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44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kJ·mol</a:t>
            </a:r>
            <a:r>
              <a:rPr lang="zh-CN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，所以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mol 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燃烧生成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O(l)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时，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＝－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241.8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kJ·mol</a:t>
            </a:r>
            <a:r>
              <a:rPr lang="zh-CN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44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kJ·mol</a:t>
            </a:r>
            <a:r>
              <a:rPr lang="zh-CN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＝－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285.8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kJ·mol</a:t>
            </a:r>
            <a:r>
              <a:rPr lang="zh-CN" alt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algn="dist" hangingPunct="0">
              <a:lnSpc>
                <a:spcPct val="117000"/>
              </a:lnSpc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823299" name="Object 3"/>
          <p:cNvGraphicFramePr>
            <a:graphicFrameLocks noChangeAspect="1"/>
          </p:cNvGraphicFramePr>
          <p:nvPr>
            <p:ph/>
          </p:nvPr>
        </p:nvGraphicFramePr>
        <p:xfrm>
          <a:off x="568325" y="2565400"/>
          <a:ext cx="24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241200" imgH="723600" progId="Equation.DSMT4">
                  <p:embed/>
                </p:oleObj>
              </mc:Choice>
              <mc:Fallback>
                <p:oleObj name="Equation" r:id="rId3" imgW="2412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565400"/>
                        <a:ext cx="24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136044"/>
              </p:ext>
            </p:extLst>
          </p:nvPr>
        </p:nvGraphicFramePr>
        <p:xfrm>
          <a:off x="2771800" y="3140968"/>
          <a:ext cx="241300" cy="70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241200" imgH="723600" progId="Equation.DSMT4">
                  <p:embed/>
                </p:oleObj>
              </mc:Choice>
              <mc:Fallback>
                <p:oleObj name="Equation" r:id="rId5" imgW="2412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140968"/>
                        <a:ext cx="241300" cy="709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5373216"/>
            <a:ext cx="8277225" cy="115212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 hangingPunct="0">
              <a:lnSpc>
                <a:spcPct val="16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　　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＋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O(g)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＝－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241.8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just" hangingPunct="0">
              <a:lnSpc>
                <a:spcPct val="16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＝－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483.6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；－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285.8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hangingPunct="0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</a:t>
            </a:r>
            <a:endParaRPr lang="en-US" altLang="zh-CN" sz="24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34850"/>
              </p:ext>
            </p:extLst>
          </p:nvPr>
        </p:nvGraphicFramePr>
        <p:xfrm>
          <a:off x="2771800" y="5391708"/>
          <a:ext cx="24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241200" imgH="723600" progId="Equation.DSMT4">
                  <p:embed/>
                </p:oleObj>
              </mc:Choice>
              <mc:Fallback>
                <p:oleObj name="Equation" r:id="rId7" imgW="2412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391708"/>
                        <a:ext cx="24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3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3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3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3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3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3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燃烧热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．概念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25</a:t>
            </a:r>
            <a:r>
              <a:rPr lang="en-US" altLang="zh-CN" dirty="0">
                <a:latin typeface="Times New Roman" panose="02020603050405020304" pitchFamily="18" charset="0"/>
              </a:rPr>
              <a:t> ℃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101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kPa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mol</a:t>
            </a:r>
            <a:r>
              <a:rPr lang="zh-CN" altLang="en-US" dirty="0">
                <a:latin typeface="Times New Roman" panose="02020603050405020304" pitchFamily="18" charset="0"/>
              </a:rPr>
              <a:t>纯</a:t>
            </a:r>
            <a:r>
              <a:rPr lang="zh-CN" altLang="en-US" dirty="0" smtClean="0">
                <a:latin typeface="Times New Roman" panose="02020603050405020304" pitchFamily="18" charset="0"/>
              </a:rPr>
              <a:t>物质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完全</a:t>
            </a:r>
            <a:r>
              <a:rPr lang="zh-CN" altLang="en-US" dirty="0">
                <a:latin typeface="Times New Roman" panose="02020603050405020304" pitchFamily="18" charset="0"/>
              </a:rPr>
              <a:t>燃烧生成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稳定的化合物</a:t>
            </a:r>
            <a:r>
              <a:rPr lang="zh-CN" altLang="en-US" dirty="0">
                <a:latin typeface="Times New Roman" panose="02020603050405020304" pitchFamily="18" charset="0"/>
              </a:rPr>
              <a:t>时所放出的热量，叫做该物质的燃烧热。单位是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kJ·mol</a:t>
            </a:r>
            <a:r>
              <a:rPr lang="zh-CN" altLang="en-US" baseline="3000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baseline="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2348880"/>
            <a:ext cx="2448272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364088" y="2348880"/>
            <a:ext cx="2088232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9690" y="2996952"/>
            <a:ext cx="1554038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771800" y="3036576"/>
            <a:ext cx="2160240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792784" y="4625869"/>
            <a:ext cx="2643311" cy="2115499"/>
          </a:xfrm>
          <a:prstGeom prst="wedgeRoundRectCallout">
            <a:avLst>
              <a:gd name="adj1" fmla="val -2366"/>
              <a:gd name="adj2" fmla="val -93347"/>
              <a:gd name="adj3" fmla="val 16667"/>
            </a:avLst>
          </a:prstGeom>
          <a:solidFill>
            <a:srgbClr val="BBE0E3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  <a:buFont typeface="Monotype Sorts"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 -- CO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zh-CN" altLang="en-US" sz="2800" b="1" baseline="-25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buFont typeface="Monotype Sorts"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 -- SO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zh-CN" altLang="en-US" sz="2800" b="1" baseline="-25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 -- H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 – N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900795" y="6209928"/>
            <a:ext cx="2427288" cy="5314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Text Box 2"/>
          <p:cNvSpPr txBox="1">
            <a:spLocks noChangeArrowheads="1"/>
          </p:cNvSpPr>
          <p:nvPr/>
        </p:nvSpPr>
        <p:spPr bwMode="auto">
          <a:xfrm>
            <a:off x="179512" y="548680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6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．表示的意义</a:t>
            </a:r>
          </a:p>
          <a:p>
            <a:pPr algn="just">
              <a:lnSpc>
                <a:spcPct val="16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例如，</a:t>
            </a:r>
            <a:r>
              <a:rPr lang="en-US" altLang="zh-CN" sz="2400" dirty="0">
                <a:latin typeface="Times New Roman" panose="02020603050405020304" pitchFamily="18" charset="0"/>
              </a:rPr>
              <a:t>CH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的燃烧热为</a:t>
            </a:r>
            <a:r>
              <a:rPr lang="en-US" altLang="zh-CN" sz="2400" dirty="0"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＝－</a:t>
            </a:r>
            <a:r>
              <a:rPr lang="en-US" altLang="zh-CN" sz="2400" dirty="0">
                <a:latin typeface="Times New Roman" panose="02020603050405020304" pitchFamily="18" charset="0"/>
              </a:rPr>
              <a:t>890.3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，表示在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</a:rPr>
              <a:t>25</a:t>
            </a:r>
            <a:r>
              <a:rPr lang="en-US" altLang="zh-CN" sz="2400" dirty="0">
                <a:latin typeface="Times New Roman" panose="02020603050405020304" pitchFamily="18" charset="0"/>
              </a:rPr>
              <a:t> ℃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</a:rPr>
              <a:t>101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kPa</a:t>
            </a:r>
            <a:r>
              <a:rPr lang="zh-CN" altLang="en-US" sz="2400" dirty="0">
                <a:latin typeface="Times New Roman" panose="02020603050405020304" pitchFamily="18" charset="0"/>
              </a:rPr>
              <a:t>时，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mol</a:t>
            </a:r>
            <a:r>
              <a:rPr lang="en-US" altLang="zh-CN" sz="2400" dirty="0">
                <a:latin typeface="Times New Roman" panose="02020603050405020304" pitchFamily="18" charset="0"/>
              </a:rPr>
              <a:t> CH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完全燃烧生成</a:t>
            </a:r>
            <a:r>
              <a:rPr lang="en-US" altLang="zh-CN" sz="2400" dirty="0">
                <a:latin typeface="Times New Roman" panose="02020603050405020304" pitchFamily="18" charset="0"/>
              </a:rPr>
              <a:t>CO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气体和</a:t>
            </a:r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</a:rPr>
              <a:t>液</a:t>
            </a:r>
            <a:r>
              <a:rPr lang="zh-CN" altLang="en-US" sz="2400" dirty="0">
                <a:latin typeface="Times New Roman" panose="02020603050405020304" pitchFamily="18" charset="0"/>
              </a:rPr>
              <a:t>态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</a:rPr>
              <a:t>放出的热量为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</a:rPr>
              <a:t>890.3 kJ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dirty="0">
                <a:latin typeface="Times New Roman" panose="02020603050405020304" pitchFamily="18" charset="0"/>
                <a:ea typeface="方正舒体" panose="02010601030101010101" pitchFamily="2" charset="-122"/>
              </a:rPr>
              <a:t>思考题</a:t>
            </a:r>
            <a:r>
              <a:rPr lang="en-US" altLang="zh-CN" sz="2400" dirty="0">
                <a:latin typeface="Times New Roman" panose="02020603050405020304" pitchFamily="18" charset="0"/>
                <a:ea typeface="方正舒体" panose="02010601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　在</a:t>
            </a:r>
            <a:r>
              <a:rPr lang="en-US" altLang="zh-CN" sz="2400" dirty="0">
                <a:latin typeface="Times New Roman" panose="02020603050405020304" pitchFamily="18" charset="0"/>
              </a:rPr>
              <a:t>25 ℃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101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kPa</a:t>
            </a:r>
            <a:r>
              <a:rPr lang="zh-CN" altLang="en-US" sz="2400" dirty="0">
                <a:latin typeface="Times New Roman" panose="02020603050405020304" pitchFamily="18" charset="0"/>
              </a:rPr>
              <a:t>时，</a:t>
            </a:r>
            <a:r>
              <a:rPr lang="en-US" altLang="zh-CN" sz="2400" dirty="0">
                <a:latin typeface="Times New Roman" panose="02020603050405020304" pitchFamily="18" charset="0"/>
              </a:rPr>
              <a:t>2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mol</a:t>
            </a:r>
            <a:r>
              <a:rPr lang="en-US" altLang="zh-CN" sz="2400" dirty="0">
                <a:latin typeface="Times New Roman" panose="02020603050405020304" pitchFamily="18" charset="0"/>
              </a:rPr>
              <a:t> 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中完全燃烧，生成</a:t>
            </a:r>
            <a:r>
              <a:rPr lang="en-US" altLang="zh-CN" sz="2400" dirty="0">
                <a:latin typeface="Times New Roman" panose="02020603050405020304" pitchFamily="18" charset="0"/>
              </a:rPr>
              <a:t>2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mol</a:t>
            </a:r>
            <a:r>
              <a:rPr lang="zh-CN" altLang="en-US" sz="2400" dirty="0">
                <a:latin typeface="Times New Roman" panose="02020603050405020304" pitchFamily="18" charset="0"/>
              </a:rPr>
              <a:t>液态水，放出</a:t>
            </a:r>
            <a:r>
              <a:rPr lang="en-US" altLang="zh-CN" sz="2400" dirty="0">
                <a:latin typeface="Times New Roman" panose="02020603050405020304" pitchFamily="18" charset="0"/>
              </a:rPr>
              <a:t>571.6 kJ</a:t>
            </a:r>
            <a:r>
              <a:rPr lang="zh-CN" altLang="en-US" sz="2400" dirty="0">
                <a:latin typeface="Times New Roman" panose="02020603050405020304" pitchFamily="18" charset="0"/>
              </a:rPr>
              <a:t>热量，则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的燃烧热</a:t>
            </a:r>
            <a:r>
              <a:rPr lang="en-US" altLang="zh-CN" sz="2400" dirty="0"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______________</a:t>
            </a:r>
            <a:r>
              <a:rPr lang="zh-CN" altLang="en-US" sz="2400" dirty="0">
                <a:latin typeface="Times New Roman" panose="02020603050405020304" pitchFamily="18" charset="0"/>
              </a:rPr>
              <a:t>，表示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燃烧的热化学方程式为：</a:t>
            </a:r>
            <a:r>
              <a:rPr lang="en-US" altLang="zh-CN" sz="2400" dirty="0">
                <a:latin typeface="Times New Roman" panose="02020603050405020304" pitchFamily="18" charset="0"/>
              </a:rPr>
              <a:t>______________________________________________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答案　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285.8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algn="just">
              <a:lnSpc>
                <a:spcPct val="16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O(l)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285.8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17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2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Text Box 2"/>
          <p:cNvSpPr txBox="1">
            <a:spLocks noChangeArrowheads="1"/>
          </p:cNvSpPr>
          <p:nvPr/>
        </p:nvSpPr>
        <p:spPr bwMode="auto">
          <a:xfrm>
            <a:off x="467544" y="739775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</a:pPr>
            <a:r>
              <a:rPr lang="zh-CN" altLang="en-US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一、正确理解燃烧热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．反应条件：</a:t>
            </a:r>
            <a:r>
              <a:rPr lang="en-US" altLang="zh-CN" sz="2400" dirty="0">
                <a:latin typeface="Times New Roman" panose="02020603050405020304" pitchFamily="18" charset="0"/>
              </a:rPr>
              <a:t>25 ℃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101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kPa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书中给出的燃烧热数值均为此条件下测得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0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．可燃物用量：</a:t>
            </a:r>
            <a:r>
              <a:rPr lang="en-US" altLang="zh-CN" sz="2400" dirty="0">
                <a:latin typeface="Times New Roman" panose="02020603050405020304" pitchFamily="18" charset="0"/>
              </a:rPr>
              <a:t>1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mol</a:t>
            </a:r>
            <a:r>
              <a:rPr lang="zh-CN" altLang="en-US" sz="2400" dirty="0">
                <a:latin typeface="Times New Roman" panose="02020603050405020304" pitchFamily="18" charset="0"/>
              </a:rPr>
              <a:t>纯物质。</a:t>
            </a:r>
          </a:p>
          <a:p>
            <a:pPr algn="just"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例如，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</a:rPr>
              <a:t>燃烧的热化学方程式为</a:t>
            </a:r>
            <a:r>
              <a:rPr lang="en-US" altLang="zh-CN" sz="2400" dirty="0">
                <a:latin typeface="Times New Roman" panose="02020603050405020304" pitchFamily="18" charset="0"/>
              </a:rPr>
              <a:t>2C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18</a:t>
            </a:r>
            <a:r>
              <a:rPr lang="en-US" altLang="zh-CN" sz="2400" dirty="0">
                <a:latin typeface="Times New Roman" panose="02020603050405020304" pitchFamily="18" charset="0"/>
              </a:rPr>
              <a:t>(l)</a:t>
            </a:r>
            <a:r>
              <a:rPr lang="zh-CN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25O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16CO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18H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O(l)</a:t>
            </a:r>
            <a:r>
              <a:rPr lang="zh-CN" altLang="en-US" sz="2400" dirty="0">
                <a:latin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＝－</a:t>
            </a:r>
            <a:r>
              <a:rPr lang="en-US" altLang="zh-CN" sz="2400" dirty="0">
                <a:latin typeface="Times New Roman" panose="02020603050405020304" pitchFamily="18" charset="0"/>
              </a:rPr>
              <a:t>11036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</a:rPr>
              <a:t>的燃烧热为</a:t>
            </a:r>
            <a:r>
              <a:rPr lang="en-US" altLang="zh-CN" sz="2400" dirty="0">
                <a:latin typeface="Times New Roman" panose="02020603050405020304" pitchFamily="18" charset="0"/>
              </a:rPr>
              <a:t>5518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，而不是</a:t>
            </a:r>
            <a:r>
              <a:rPr lang="en-US" altLang="zh-CN" sz="2400" dirty="0">
                <a:latin typeface="Times New Roman" panose="02020603050405020304" pitchFamily="18" charset="0"/>
              </a:rPr>
              <a:t>11036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400" b="1" dirty="0">
                <a:solidFill>
                  <a:srgbClr val="FF0000"/>
                </a:solidFill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完全燃烧生成稳定的化合物</a:t>
            </a:r>
            <a:r>
              <a:rPr lang="zh-CN" altLang="en-US" sz="2400" b="1" dirty="0">
                <a:solidFill>
                  <a:srgbClr val="FF0000"/>
                </a:solidFill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</a:rPr>
              <a:t>是指完全燃烧时，下列元素要生成对应的氧化物：</a:t>
            </a:r>
            <a:r>
              <a:rPr lang="en-US" altLang="zh-CN" sz="2400" dirty="0">
                <a:latin typeface="Times New Roman" panose="02020603050405020304" pitchFamily="18" charset="0"/>
              </a:rPr>
              <a:t>C→CO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H→H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</a:rPr>
              <a:t>C→CO</a:t>
            </a:r>
            <a:r>
              <a:rPr lang="zh-CN" altLang="en-US" sz="2400" dirty="0">
                <a:latin typeface="Times New Roman" panose="02020603050405020304" pitchFamily="18" charset="0"/>
              </a:rPr>
              <a:t>不是完全燃烧，生成的水为液态不能是气态。</a:t>
            </a:r>
          </a:p>
          <a:p>
            <a:pPr algn="just"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例如，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燃烧的热化学方程式为：</a:t>
            </a:r>
          </a:p>
          <a:p>
            <a:pPr algn="just"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C(s)</a:t>
            </a:r>
            <a:r>
              <a:rPr lang="zh-CN" altLang="en-US" sz="2400" dirty="0">
                <a:latin typeface="Times New Roman" panose="02020603050405020304" pitchFamily="18" charset="0"/>
              </a:rPr>
              <a:t>＋     </a:t>
            </a:r>
            <a:r>
              <a:rPr lang="en-US" altLang="zh-CN" sz="2400" dirty="0">
                <a:latin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CO(g)  Δ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＝－</a:t>
            </a:r>
            <a:r>
              <a:rPr lang="en-US" altLang="zh-CN" sz="2400" dirty="0">
                <a:latin typeface="Times New Roman" panose="02020603050405020304" pitchFamily="18" charset="0"/>
              </a:rPr>
              <a:t>110.5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C(s)</a:t>
            </a:r>
            <a:r>
              <a:rPr lang="zh-CN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CO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＝－</a:t>
            </a:r>
            <a:r>
              <a:rPr lang="en-US" altLang="zh-CN" sz="2400" dirty="0">
                <a:latin typeface="Times New Roman" panose="02020603050405020304" pitchFamily="18" charset="0"/>
              </a:rPr>
              <a:t>393.5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则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的燃烧热为</a:t>
            </a:r>
            <a:r>
              <a:rPr lang="en-US" altLang="zh-CN" sz="2400" dirty="0">
                <a:latin typeface="Times New Roman" panose="02020603050405020304" pitchFamily="18" charset="0"/>
              </a:rPr>
              <a:t>393.5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而不是</a:t>
            </a:r>
            <a:r>
              <a:rPr lang="en-US" altLang="zh-CN" sz="2400" dirty="0">
                <a:latin typeface="Times New Roman" panose="02020603050405020304" pitchFamily="18" charset="0"/>
              </a:rPr>
              <a:t>110.5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graphicFrame>
        <p:nvGraphicFramePr>
          <p:cNvPr id="826371" name="Object 3"/>
          <p:cNvGraphicFramePr>
            <a:graphicFrameLocks noChangeAspect="1"/>
          </p:cNvGraphicFramePr>
          <p:nvPr/>
        </p:nvGraphicFramePr>
        <p:xfrm>
          <a:off x="2065338" y="4941888"/>
          <a:ext cx="24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241200" imgH="723600" progId="Equation.DSMT4">
                  <p:embed/>
                </p:oleObj>
              </mc:Choice>
              <mc:Fallback>
                <p:oleObj name="Equation" r:id="rId3" imgW="2412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4941888"/>
                        <a:ext cx="24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4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2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2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2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2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2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2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Text Box 2"/>
          <p:cNvSpPr txBox="1">
            <a:spLocks noChangeArrowheads="1"/>
          </p:cNvSpPr>
          <p:nvPr/>
        </p:nvSpPr>
        <p:spPr bwMode="auto">
          <a:xfrm>
            <a:off x="395536" y="836712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7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．燃烧热用文字叙述时，用</a:t>
            </a:r>
            <a:r>
              <a:rPr lang="zh-CN" altLang="en-US" sz="2400" dirty="0">
                <a:solidFill>
                  <a:srgbClr val="FF0000"/>
                </a:solidFill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正值</a:t>
            </a:r>
            <a:r>
              <a:rPr lang="zh-CN" altLang="en-US" sz="2400" dirty="0">
                <a:solidFill>
                  <a:srgbClr val="FF0000"/>
                </a:solidFill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；若用</a:t>
            </a:r>
            <a:r>
              <a:rPr lang="zh-CN" altLang="en-US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FF0000"/>
                </a:solidFill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表示，则为</a:t>
            </a:r>
            <a:r>
              <a:rPr lang="zh-CN" altLang="en-US" sz="2400" dirty="0">
                <a:solidFill>
                  <a:srgbClr val="FF0000"/>
                </a:solidFill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负值</a:t>
            </a:r>
            <a:r>
              <a:rPr lang="zh-CN" altLang="en-US" sz="2400" dirty="0">
                <a:solidFill>
                  <a:srgbClr val="FF0000"/>
                </a:solidFill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。例如，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CH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的燃烧热为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890.3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＝－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890.3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．燃烧热是以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mol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物质完全燃烧</a:t>
            </a:r>
            <a:r>
              <a:rPr lang="zh-CN" altLang="en-US" sz="2400" dirty="0">
                <a:latin typeface="Times New Roman" panose="02020603050405020304" pitchFamily="18" charset="0"/>
              </a:rPr>
              <a:t>所放出的热量来定义的。因此在书写表示燃烧热的热化学方程式时，应以燃烧</a:t>
            </a:r>
            <a:r>
              <a:rPr lang="en-US" altLang="zh-CN" sz="2400" dirty="0">
                <a:latin typeface="Times New Roman" panose="02020603050405020304" pitchFamily="18" charset="0"/>
              </a:rPr>
              <a:t>1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mol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物质为标准来配平其余物质的化学计量数，故在其热化学方程式中常出现分数。</a:t>
            </a:r>
          </a:p>
          <a:p>
            <a:pPr algn="ju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8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2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方程式书写</a:t>
            </a:r>
            <a:r>
              <a:rPr lang="zh-CN" altLang="en-US" dirty="0" smtClean="0"/>
              <a:t>注意：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5520"/>
            <a:ext cx="8229600" cy="4325112"/>
          </a:xfrm>
        </p:spPr>
        <p:txBody>
          <a:bodyPr/>
          <a:lstStyle/>
          <a:p>
            <a:pPr algn="just" hangingPunct="0">
              <a:lnSpc>
                <a:spcPct val="117000"/>
              </a:lnSpc>
            </a:pPr>
            <a:r>
              <a:rPr lang="zh-CN" altLang="en-US" dirty="0" smtClean="0"/>
              <a:t>“</a:t>
            </a:r>
            <a:r>
              <a:rPr lang="zh-CN" altLang="en-US" dirty="0" smtClean="0">
                <a:latin typeface="Times New Roman" panose="02020603050405020304" pitchFamily="18" charset="0"/>
              </a:rPr>
              <a:t>燃烧热的热化学方程式</a:t>
            </a:r>
            <a:r>
              <a:rPr lang="zh-CN" altLang="en-US" dirty="0" smtClean="0"/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zh-CN" altLang="en-US" dirty="0"/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燃烧的热化学方程式</a:t>
            </a:r>
            <a:r>
              <a:rPr lang="zh-CN" altLang="en-US" dirty="0"/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的书写不同。写燃烧热的热化学方程式时可燃物必须为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en-US" altLang="zh-CN" dirty="0" err="1">
                <a:latin typeface="Times New Roman" panose="02020603050405020304" pitchFamily="18" charset="0"/>
              </a:rPr>
              <a:t>mol</a:t>
            </a:r>
            <a:r>
              <a:rPr lang="zh-CN" altLang="en-US" dirty="0">
                <a:latin typeface="Times New Roman" panose="02020603050405020304" pitchFamily="18" charset="0"/>
              </a:rPr>
              <a:t>，燃烧的热化学方程式不强调可燃物的物质的量，可为任意值。</a:t>
            </a:r>
          </a:p>
          <a:p>
            <a:pPr algn="just" hangingPunct="0">
              <a:lnSpc>
                <a:spcPct val="117000"/>
              </a:lnSpc>
            </a:pPr>
            <a:r>
              <a:rPr lang="zh-CN" altLang="en-US" dirty="0" smtClean="0"/>
              <a:t>“</a:t>
            </a:r>
            <a:r>
              <a:rPr lang="zh-CN" altLang="en-US" dirty="0" smtClean="0">
                <a:latin typeface="Times New Roman" panose="02020603050405020304" pitchFamily="18" charset="0"/>
              </a:rPr>
              <a:t>中和热的热化学方程式</a:t>
            </a:r>
            <a:r>
              <a:rPr lang="zh-CN" altLang="en-US" dirty="0" smtClean="0"/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zh-CN" altLang="en-US" dirty="0"/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中和反应的热化学方程式</a:t>
            </a:r>
            <a:r>
              <a:rPr lang="zh-CN" altLang="en-US" dirty="0"/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的书写不同。书写中和热的热化学方程式时生成的水必须为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en-US" altLang="zh-CN" dirty="0" err="1">
                <a:latin typeface="Times New Roman" panose="02020603050405020304" pitchFamily="18" charset="0"/>
              </a:rPr>
              <a:t>mol</a:t>
            </a:r>
            <a:r>
              <a:rPr lang="zh-CN" altLang="en-US" dirty="0">
                <a:latin typeface="Times New Roman" panose="02020603050405020304" pitchFamily="18" charset="0"/>
              </a:rPr>
              <a:t>，书写中和反应的热化学方程式时生成的水的量可为任意值。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50863" y="142852"/>
            <a:ext cx="7978775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燃烧热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与中和热的区别与联系</a:t>
            </a:r>
            <a:endParaRPr lang="zh-CN" altLang="en-US" sz="36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/>
        </p:nvGraphicFramePr>
        <p:xfrm>
          <a:off x="71406" y="865188"/>
          <a:ext cx="9036050" cy="5876927"/>
        </p:xfrm>
        <a:graphic>
          <a:graphicData uri="http://schemas.openxmlformats.org/drawingml/2006/table">
            <a:tbl>
              <a:tblPr/>
              <a:tblGrid>
                <a:gridCol w="523875"/>
                <a:gridCol w="1866900"/>
                <a:gridCol w="3135313"/>
                <a:gridCol w="3509962"/>
              </a:tblGrid>
              <a:tr h="49053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点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燃烧热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中和热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能量变化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放热反应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1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ΔH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ΔH&lt;0 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单位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kJ/mol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10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点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反应物的量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1mol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可燃物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可能是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1mol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也可以是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0.5mol(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不限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生成物的量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不限量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1mol H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反应热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的含义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1mol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反应物完全燃烧时放出的热量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;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不同的物质燃烧热不同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稀溶液中，酸碱中和生成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1molH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O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时放出的热量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强酸强碱间的中和反应中和热大致相同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均约为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-57.3kJ/mol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2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二、能源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 hangingPunct="0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．能源就是能提供能量的自然资源，它包括化石燃料、阳光、风力、流水、潮汐以及柴草等。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化石燃料包括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煤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石油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天然气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．我国目前使用的重要能源是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化石燃料</a:t>
            </a:r>
            <a:r>
              <a:rPr lang="zh-CN" altLang="en-US" sz="2400" dirty="0">
                <a:latin typeface="Times New Roman" panose="02020603050405020304" pitchFamily="18" charset="0"/>
              </a:rPr>
              <a:t>，它们的蕴藏量有限，而且不能再生，最终将会枯竭。</a:t>
            </a:r>
          </a:p>
          <a:p>
            <a:pPr algn="ju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．现在探索的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新能源主要有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太阳能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氢能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风能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、地热能、海洋能和生物质能</a:t>
            </a:r>
            <a:r>
              <a:rPr lang="zh-CN" altLang="en-US" sz="2400" dirty="0">
                <a:latin typeface="Times New Roman" panose="02020603050405020304" pitchFamily="18" charset="0"/>
              </a:rPr>
              <a:t>等。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新能源的特点是资源丰富，可以再生，没有污染或很少污染。</a:t>
            </a:r>
          </a:p>
          <a:p>
            <a:pPr algn="ju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dirty="0">
                <a:latin typeface="Times New Roman" panose="02020603050405020304" pitchFamily="18" charset="0"/>
                <a:ea typeface="方正舒体" panose="02010601030101010101" pitchFamily="2" charset="-122"/>
              </a:rPr>
              <a:t>思考题</a:t>
            </a:r>
            <a:r>
              <a:rPr lang="en-US" altLang="zh-CN" sz="2400" dirty="0">
                <a:latin typeface="Times New Roman" panose="02020603050405020304" pitchFamily="18" charset="0"/>
                <a:ea typeface="方正舒体" panose="02010601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　新的替代能源主要包括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①核能　②柴草　③煤炭　④太阳能　⑤氢能　⑥液化石油气　⑦水煤气　⑧天然气</a:t>
            </a:r>
          </a:p>
          <a:p>
            <a:pPr algn="just">
              <a:lnSpc>
                <a:spcPct val="117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．②③⑥⑦　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．①④⑤　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．③⑥⑦⑧    </a:t>
            </a:r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．①②④</a:t>
            </a:r>
          </a:p>
          <a:p>
            <a:pPr algn="just">
              <a:lnSpc>
                <a:spcPct val="118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答案　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550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7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76214" y="362005"/>
            <a:ext cx="27574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69900" indent="-469900" algn="ctr" fontAlgn="base">
              <a:spcBef>
                <a:spcPct val="20000"/>
              </a:spcBef>
              <a:spcAft>
                <a:spcPct val="0"/>
              </a:spcAft>
              <a:buClr>
                <a:srgbClr val="C47546"/>
              </a:buClr>
              <a:buFont typeface="Wingdings" pitchFamily="2" charset="2"/>
              <a:buNone/>
              <a:defRPr/>
            </a:pPr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宋体" pitchFamily="2" charset="-122"/>
              </a:rPr>
              <a:t>能源分类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宋体" pitchFamily="2" charset="-122"/>
              </a:rPr>
              <a:t>：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-180528" y="1523613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9900" indent="-469900" algn="ctr" fontAlgn="base">
              <a:spcBef>
                <a:spcPct val="20000"/>
              </a:spcBef>
              <a:spcAft>
                <a:spcPct val="0"/>
              </a:spcAft>
              <a:buClr>
                <a:srgbClr val="C47546"/>
              </a:buClr>
              <a:buFont typeface="Wingdings" pitchFamily="2" charset="2"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1</a:t>
            </a:r>
            <a:r>
              <a:rPr kumimoji="1" lang="zh-CN" altLang="en-US" sz="36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、按开发与利用状况分 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99009" y="2444199"/>
            <a:ext cx="84978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⑴</a:t>
            </a:r>
            <a:r>
              <a:rPr kumimoji="1" lang="zh-CN" altLang="en-US" sz="32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常规能源：</a:t>
            </a:r>
            <a:r>
              <a:rPr kumimoji="1" lang="zh-CN" altLang="en-US" sz="32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现在已被我们普遍使用的能源被称为常规能源。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如：煤、石油、天然气、水能等。</a:t>
            </a:r>
            <a:r>
              <a:rPr kumimoji="1"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99009" y="4280890"/>
            <a:ext cx="85693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⑵</a:t>
            </a:r>
            <a:r>
              <a:rPr kumimoji="1" lang="zh-CN" altLang="en-US" sz="3200" b="1" dirty="0">
                <a:solidFill>
                  <a:srgbClr val="FF0000"/>
                </a:solidFill>
                <a:latin typeface="Century Gothic" pitchFamily="34" charset="0"/>
                <a:ea typeface="宋体" pitchFamily="2" charset="-122"/>
              </a:rPr>
              <a:t>新能源：</a:t>
            </a:r>
            <a:r>
              <a:rPr kumimoji="1" lang="zh-CN" altLang="en-US" sz="32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近几十年才开始被利用或正在研究使用的能源被称为新能源。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prstClr val="black"/>
                </a:solidFill>
                <a:latin typeface="Century Gothic" pitchFamily="34" charset="0"/>
                <a:ea typeface="宋体" pitchFamily="2" charset="-122"/>
              </a:rPr>
              <a:t>如：太阳能、风能、氢能、生物质能、海洋能、地热能、潮汐能等。</a:t>
            </a:r>
          </a:p>
        </p:txBody>
      </p:sp>
    </p:spTree>
    <p:extLst>
      <p:ext uri="{BB962C8B-B14F-4D97-AF65-F5344CB8AC3E}">
        <p14:creationId xmlns:p14="http://schemas.microsoft.com/office/powerpoint/2010/main" val="870023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908</TotalTime>
  <Words>545</Words>
  <Application>Microsoft Office PowerPoint</Application>
  <PresentationFormat>全屏显示(4:3)</PresentationFormat>
  <Paragraphs>92</Paragraphs>
  <Slides>13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Monotype Sorts</vt:lpstr>
      <vt:lpstr>方正舒体</vt:lpstr>
      <vt:lpstr>方正姚体</vt:lpstr>
      <vt:lpstr>仿宋_GB2312</vt:lpstr>
      <vt:lpstr>黑体</vt:lpstr>
      <vt:lpstr>华文楷体</vt:lpstr>
      <vt:lpstr>楷体_GB2312</vt:lpstr>
      <vt:lpstr>宋体</vt:lpstr>
      <vt:lpstr>Calibri</vt:lpstr>
      <vt:lpstr>Century Gothic</vt:lpstr>
      <vt:lpstr>Georgia</vt:lpstr>
      <vt:lpstr>Times New Roman</vt:lpstr>
      <vt:lpstr>Trebuchet MS</vt:lpstr>
      <vt:lpstr>Wingdings</vt:lpstr>
      <vt:lpstr>Wingdings 2</vt:lpstr>
      <vt:lpstr>都市</vt:lpstr>
      <vt:lpstr>MathType 6.0 Equation</vt:lpstr>
      <vt:lpstr>燃烧热 能源</vt:lpstr>
      <vt:lpstr>燃烧热</vt:lpstr>
      <vt:lpstr>PowerPoint 演示文稿</vt:lpstr>
      <vt:lpstr>PowerPoint 演示文稿</vt:lpstr>
      <vt:lpstr>PowerPoint 演示文稿</vt:lpstr>
      <vt:lpstr>方程式书写注意：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我的中国“芯” 无机非金属材料的主角——硅</dc:title>
  <dc:creator>fuck</dc:creator>
  <cp:lastModifiedBy>USER</cp:lastModifiedBy>
  <cp:revision>464</cp:revision>
  <dcterms:created xsi:type="dcterms:W3CDTF">2014-12-15T05:46:00Z</dcterms:created>
  <dcterms:modified xsi:type="dcterms:W3CDTF">2016-09-12T12:44:51Z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