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5" r:id="rId3"/>
    <p:sldId id="269" r:id="rId4"/>
    <p:sldId id="268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80" r:id="rId14"/>
    <p:sldId id="282" r:id="rId15"/>
    <p:sldId id="283" r:id="rId16"/>
    <p:sldId id="284" r:id="rId17"/>
    <p:sldId id="285" r:id="rId18"/>
    <p:sldId id="290" r:id="rId19"/>
    <p:sldId id="291" r:id="rId20"/>
    <p:sldId id="292" r:id="rId21"/>
    <p:sldId id="293" r:id="rId22"/>
    <p:sldId id="294" r:id="rId23"/>
    <p:sldId id="286" r:id="rId24"/>
    <p:sldId id="287" r:id="rId25"/>
    <p:sldId id="288" r:id="rId26"/>
    <p:sldId id="26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09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2D2D"/>
    <a:srgbClr val="BE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6178" autoAdjust="0"/>
  </p:normalViewPr>
  <p:slideViewPr>
    <p:cSldViewPr>
      <p:cViewPr varScale="1">
        <p:scale>
          <a:sx n="101" d="100"/>
          <a:sy n="101" d="100"/>
        </p:scale>
        <p:origin x="126" y="108"/>
      </p:cViewPr>
      <p:guideLst>
        <p:guide orient="horz" pos="2156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74"/>
        <p:guide pos="20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AAD61-4DC9-49C9-A184-17EAA0CB1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73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2016-09-17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1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该例题有点难度，需要选择一个相对简单的例题先讲。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1EF5C3-5388-4544-B146-F2496796ACC2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1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50C0AAC-15A1-4C39-8F08-FA2B45116A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69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无机非金属材料的主角</a:t>
            </a:r>
            <a:r>
              <a:rPr lang="en-US" altLang="zh-CN" smtClean="0"/>
              <a:t>——</a:t>
            </a:r>
            <a:r>
              <a:rPr lang="zh-CN" altLang="en-US" smtClean="0"/>
              <a:t>硅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219\Desktop\&#26089;&#25805;-&#30005;&#24433;&#21407;&#22768;.mp3" TargetMode="External"/><Relationship Id="rId1" Type="http://schemas.microsoft.com/office/2007/relationships/media" Target="file:///C:\Users\219\Desktop\&#26089;&#25805;-&#30005;&#24433;&#21407;&#22768;.mp3" TargetMode="Externa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E:\LS\&#24935;&#35895;\&#39640;&#20108;&#21270;&#23398;&#24935;&#35895;&#36873;&#20462;&#9315;_Z\4X1Z3T1.ti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E:\LS\&#24935;&#35895;\&#39640;&#20108;&#21270;&#23398;&#24935;&#35895;&#36873;&#20462;&#9315;_Z\4X1Z3T2.ti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31020" y="4725144"/>
            <a:ext cx="6192688" cy="17526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黄毓展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2016-9-11</a:t>
            </a:r>
          </a:p>
          <a:p>
            <a:pPr algn="ctr">
              <a:lnSpc>
                <a:spcPct val="150000"/>
              </a:lnSpc>
            </a:pPr>
            <a:endParaRPr lang="zh-CN" altLang="en-US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早操-电影原声.mp3"/>
          <p:cNvPicPr/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250" y="6143625"/>
            <a:ext cx="619125" cy="6191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380826" y="2060848"/>
            <a:ext cx="8458200" cy="1470025"/>
          </a:xfrm>
        </p:spPr>
        <p:txBody>
          <a:bodyPr/>
          <a:lstStyle/>
          <a:p>
            <a:r>
              <a:rPr lang="zh-CN" altLang="en-US" dirty="0"/>
              <a:t>盖</a:t>
            </a:r>
            <a:r>
              <a:rPr lang="zh-CN" altLang="en-US" dirty="0" smtClean="0"/>
              <a:t>斯定律 化学反应热的计算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" numSld="999" showWhenStopped="0">
                <p:cTn id="7" repeatCount="indefinite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000233" y="555408"/>
            <a:ext cx="63579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Calibri" pitchFamily="34" charset="0"/>
              </a:rPr>
              <a:t>应用</a:t>
            </a:r>
            <a:r>
              <a:rPr lang="zh-CN" altLang="en-US" sz="3200" b="1" dirty="0" smtClean="0">
                <a:solidFill>
                  <a:srgbClr val="FF0000"/>
                </a:solidFill>
                <a:latin typeface="Calibri" pitchFamily="34" charset="0"/>
              </a:rPr>
              <a:t>盖</a:t>
            </a:r>
            <a:r>
              <a:rPr lang="zh-CN" altLang="en-US" sz="3200" b="1" dirty="0">
                <a:solidFill>
                  <a:srgbClr val="FF0000"/>
                </a:solidFill>
                <a:latin typeface="Calibri" pitchFamily="34" charset="0"/>
              </a:rPr>
              <a:t>斯</a:t>
            </a:r>
            <a:r>
              <a:rPr lang="zh-CN" altLang="en-US" sz="3200" b="1" dirty="0" smtClean="0">
                <a:solidFill>
                  <a:srgbClr val="FF0000"/>
                </a:solidFill>
                <a:latin typeface="Calibri" pitchFamily="34" charset="0"/>
              </a:rPr>
              <a:t>定律计算反应热</a:t>
            </a:r>
            <a:endParaRPr lang="zh-CN" altLang="en-US" sz="3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7189" y="785794"/>
            <a:ext cx="1643044" cy="55719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练习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2"/>
          <p:cNvSpPr>
            <a:spLocks noRot="1" noChangeArrowheads="1"/>
          </p:cNvSpPr>
          <p:nvPr/>
        </p:nvSpPr>
        <p:spPr bwMode="auto">
          <a:xfrm>
            <a:off x="0" y="1306321"/>
            <a:ext cx="8915400" cy="290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 某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次发射火箭，用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（肼）在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NO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中燃烧，生成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、液态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。请写出发射火箭反应的热化学方程式。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已知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）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(g)+2O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(g)=2NO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(g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)  △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=+67.2kJ/mol  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(g)+O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(g)=N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(g)+2H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O(l)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 △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=-534kJ/mol </a:t>
            </a:r>
            <a:endParaRPr lang="en-US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50858" y="4967294"/>
            <a:ext cx="8535984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Arial" charset="0"/>
              </a:rPr>
              <a:t>2N</a:t>
            </a:r>
            <a:r>
              <a:rPr lang="en-US" altLang="zh-CN" sz="3600" b="1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latin typeface="Arial" charset="0"/>
              </a:rPr>
              <a:t>H</a:t>
            </a:r>
            <a:r>
              <a:rPr lang="en-US" altLang="zh-CN" sz="3600" b="1" baseline="-25000" dirty="0">
                <a:solidFill>
                  <a:srgbClr val="FF0000"/>
                </a:solidFill>
                <a:latin typeface="Arial" charset="0"/>
              </a:rPr>
              <a:t>4</a:t>
            </a:r>
            <a:r>
              <a:rPr lang="en-US" altLang="zh-CN" sz="3600" b="1" dirty="0">
                <a:solidFill>
                  <a:srgbClr val="FF0000"/>
                </a:solidFill>
                <a:latin typeface="Arial" charset="0"/>
              </a:rPr>
              <a:t>(g) + 2NO</a:t>
            </a:r>
            <a:r>
              <a:rPr lang="en-US" altLang="zh-CN" sz="3600" b="1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latin typeface="Arial" charset="0"/>
              </a:rPr>
              <a:t>(g) = 3N</a:t>
            </a:r>
            <a:r>
              <a:rPr lang="en-US" altLang="zh-CN" sz="3600" b="1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latin typeface="Arial" charset="0"/>
              </a:rPr>
              <a:t>(g) + 4H</a:t>
            </a:r>
            <a:r>
              <a:rPr lang="en-US" altLang="zh-CN" sz="3600" b="1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latin typeface="Arial" charset="0"/>
              </a:rPr>
              <a:t>O(l)                      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0070" y="4357694"/>
            <a:ext cx="686421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方程式 ② </a:t>
            </a:r>
            <a:r>
              <a:rPr lang="en-US" altLang="zh-CN" sz="3600" b="1" dirty="0">
                <a:solidFill>
                  <a:srgbClr val="FF0000"/>
                </a:solidFill>
              </a:rPr>
              <a:t>×2 - ① </a:t>
            </a:r>
            <a:r>
              <a:rPr lang="zh-CN" altLang="en-US" sz="3600" b="1" dirty="0">
                <a:solidFill>
                  <a:srgbClr val="FF0000"/>
                </a:solidFill>
              </a:rPr>
              <a:t>即得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4870" y="5805494"/>
            <a:ext cx="43799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△H=-1135.2kJ/mol </a:t>
            </a:r>
          </a:p>
        </p:txBody>
      </p:sp>
    </p:spTree>
    <p:extLst>
      <p:ext uri="{BB962C8B-B14F-4D97-AF65-F5344CB8AC3E}">
        <p14:creationId xmlns:p14="http://schemas.microsoft.com/office/powerpoint/2010/main" val="198010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571501" y="571500"/>
            <a:ext cx="150017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Calibri" pitchFamily="34" charset="0"/>
              </a:rPr>
              <a:t>练习</a:t>
            </a:r>
            <a:r>
              <a:rPr lang="en-US" altLang="zh-CN" sz="3200" b="1" dirty="0" smtClean="0">
                <a:solidFill>
                  <a:srgbClr val="0000FF"/>
                </a:solidFill>
                <a:latin typeface="Calibri" pitchFamily="34" charset="0"/>
              </a:rPr>
              <a:t>2</a:t>
            </a:r>
            <a:endParaRPr lang="zh-CN" altLang="en-US" sz="32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071563" y="1357313"/>
            <a:ext cx="7358062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① 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C(s) +  O</a:t>
            </a:r>
            <a:r>
              <a:rPr lang="en-US" altLang="zh-CN" sz="2800" b="1" baseline="-25000"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(g) == CO</a:t>
            </a:r>
            <a:r>
              <a:rPr lang="en-US" altLang="zh-CN" sz="2800" b="1" baseline="-25000"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(g)    	  	ΔH</a:t>
            </a:r>
            <a:r>
              <a:rPr lang="en-US" altLang="zh-CN" sz="2800" b="1" baseline="-25000">
                <a:latin typeface="Times New Roman" pitchFamily="18" charset="0"/>
                <a:ea typeface="黑体" pitchFamily="2" charset="-122"/>
              </a:rPr>
              <a:t>1</a:t>
            </a:r>
            <a:endParaRPr lang="en-US" altLang="zh-CN" sz="2800" b="1">
              <a:latin typeface="Times New Roman" pitchFamily="18" charset="0"/>
              <a:ea typeface="黑体" pitchFamily="2" charset="-122"/>
            </a:endParaRPr>
          </a:p>
          <a:p>
            <a:endParaRPr lang="en-US" altLang="zh-CN" sz="2800" b="1">
              <a:latin typeface="Times New Roman" pitchFamily="18" charset="0"/>
              <a:ea typeface="黑体" pitchFamily="2" charset="-122"/>
            </a:endParaRPr>
          </a:p>
          <a:p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② CO(g) + 1/2 O</a:t>
            </a:r>
            <a:r>
              <a:rPr lang="en-US" altLang="zh-CN" sz="2800" b="1" baseline="-25000"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(g) == CO</a:t>
            </a:r>
            <a:r>
              <a:rPr lang="en-US" altLang="zh-CN" sz="2800" b="1" baseline="-25000"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(g) 	ΔH</a:t>
            </a:r>
            <a:r>
              <a:rPr lang="en-US" altLang="zh-CN" sz="2800" b="1" baseline="-25000">
                <a:latin typeface="Times New Roman" pitchFamily="18" charset="0"/>
                <a:ea typeface="黑体" pitchFamily="2" charset="-122"/>
              </a:rPr>
              <a:t>2</a:t>
            </a:r>
            <a:endParaRPr lang="en-US" altLang="zh-CN" sz="2800" b="1">
              <a:latin typeface="Times New Roman" pitchFamily="18" charset="0"/>
              <a:ea typeface="黑体" pitchFamily="2" charset="-122"/>
            </a:endParaRPr>
          </a:p>
          <a:p>
            <a:endParaRPr lang="en-US" altLang="zh-CN" sz="2800" b="1">
              <a:latin typeface="Times New Roman" pitchFamily="18" charset="0"/>
              <a:ea typeface="黑体" pitchFamily="2" charset="-122"/>
            </a:endParaRPr>
          </a:p>
          <a:p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③ H</a:t>
            </a:r>
            <a:r>
              <a:rPr lang="en-US" altLang="zh-CN" sz="2800" b="1" baseline="-25000"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(g) + 1/2 O</a:t>
            </a:r>
            <a:r>
              <a:rPr lang="en-US" altLang="zh-CN" sz="2800" b="1" baseline="-25000"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(g) == H</a:t>
            </a:r>
            <a:r>
              <a:rPr lang="en-US" altLang="zh-CN" sz="2800" b="1" baseline="-25000"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O(l)        	ΔH</a:t>
            </a:r>
            <a:r>
              <a:rPr lang="en-US" altLang="zh-CN" sz="2800" b="1" baseline="-25000">
                <a:latin typeface="Times New Roman" pitchFamily="18" charset="0"/>
                <a:ea typeface="黑体" pitchFamily="2" charset="-122"/>
              </a:rPr>
              <a:t>3</a:t>
            </a:r>
            <a:endParaRPr lang="en-US" altLang="zh-CN" sz="2800" b="1">
              <a:latin typeface="Times New Roman" pitchFamily="18" charset="0"/>
              <a:ea typeface="黑体" pitchFamily="2" charset="-122"/>
            </a:endParaRPr>
          </a:p>
          <a:p>
            <a:endParaRPr lang="en-US" altLang="zh-CN" sz="2800" b="1">
              <a:latin typeface="Times New Roman" pitchFamily="18" charset="0"/>
              <a:ea typeface="黑体" pitchFamily="2" charset="-122"/>
            </a:endParaRPr>
          </a:p>
          <a:p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④ H</a:t>
            </a:r>
            <a:r>
              <a:rPr lang="en-US" altLang="zh-CN" sz="2800" b="1" baseline="-25000"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O(g) == H</a:t>
            </a:r>
            <a:r>
              <a:rPr lang="en-US" altLang="zh-CN" sz="2800" b="1" baseline="-25000"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O(l)          		ΔH</a:t>
            </a:r>
            <a:r>
              <a:rPr lang="en-US" altLang="zh-CN" sz="2800" b="1" baseline="-25000">
                <a:latin typeface="Times New Roman" pitchFamily="18" charset="0"/>
                <a:ea typeface="黑体" pitchFamily="2" charset="-122"/>
              </a:rPr>
              <a:t>4</a:t>
            </a:r>
            <a:endParaRPr lang="en-US" altLang="zh-CN" sz="2800" b="1">
              <a:latin typeface="Times New Roman" pitchFamily="18" charset="0"/>
              <a:ea typeface="黑体" pitchFamily="2" charset="-122"/>
            </a:endParaRPr>
          </a:p>
          <a:p>
            <a:endParaRPr lang="en-US" altLang="zh-CN" sz="2800" b="1">
              <a:latin typeface="Times New Roman" pitchFamily="18" charset="0"/>
              <a:ea typeface="黑体" pitchFamily="2" charset="-122"/>
            </a:endParaRPr>
          </a:p>
          <a:p>
            <a:r>
              <a:rPr lang="zh-CN" altLang="en-US" sz="2800" b="1">
                <a:latin typeface="Calibri" pitchFamily="34" charset="0"/>
              </a:rPr>
              <a:t>目标：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C(s) +H</a:t>
            </a:r>
            <a:r>
              <a:rPr lang="en-US" altLang="zh-CN" sz="2800" b="1" baseline="-25000"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O(g)==CO(g) +H</a:t>
            </a:r>
            <a:r>
              <a:rPr lang="en-US" altLang="zh-CN" sz="2800" b="1" baseline="-25000"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(g)   ΔH=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？</a:t>
            </a:r>
            <a:endParaRPr lang="zh-CN" altLang="en-US" sz="2800" b="1">
              <a:latin typeface="Calibri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43125" y="5643563"/>
            <a:ext cx="3571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①－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②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－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③ + ④</a:t>
            </a:r>
            <a:endParaRPr lang="zh-CN" altLang="en-US" sz="3200" b="1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71563" y="4643438"/>
            <a:ext cx="6858000" cy="1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87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76103" y="1196752"/>
            <a:ext cx="8256427" cy="2544351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80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(1)Fe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(s)+3CO(g)==2Fe(s)+3CO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(g)      	 ΔH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25 kJ·mol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eaLnBrk="0" hangingPunct="0">
              <a:lnSpc>
                <a:spcPct val="150000"/>
              </a:lnSpc>
              <a:spcAft>
                <a:spcPts val="80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(2)3Fe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(s)+CO(g)==2Fe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(s)+CO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(g)    ΔH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47 kJ·mol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eaLnBrk="0" hangingPunct="0">
              <a:lnSpc>
                <a:spcPct val="150000"/>
              </a:lnSpc>
              <a:spcAft>
                <a:spcPts val="80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(3)Fe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(s)+CO(g) ==3FeO(s)+CO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(g)      	 ΔH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+19 kJ·mol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en-US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  <a:spcAft>
                <a:spcPts val="800"/>
              </a:spcAft>
            </a:pPr>
            <a:r>
              <a:rPr lang="zh-CN" altLang="en-US" sz="2400" b="1" dirty="0">
                <a:solidFill>
                  <a:srgbClr val="0000FF"/>
                </a:solidFill>
              </a:rPr>
              <a:t>求</a:t>
            </a:r>
            <a:r>
              <a:rPr lang="en-US" altLang="zh-CN" sz="2400" b="1" dirty="0" err="1">
                <a:solidFill>
                  <a:srgbClr val="0000FF"/>
                </a:solidFill>
              </a:rPr>
              <a:t>FeO</a:t>
            </a:r>
            <a:r>
              <a:rPr lang="zh-CN" altLang="en-US" sz="2400" b="1" dirty="0">
                <a:solidFill>
                  <a:srgbClr val="0000FF"/>
                </a:solidFill>
              </a:rPr>
              <a:t>被</a:t>
            </a:r>
            <a:r>
              <a:rPr lang="en-US" altLang="zh-CN" sz="2400" b="1" dirty="0">
                <a:solidFill>
                  <a:srgbClr val="0000FF"/>
                </a:solidFill>
              </a:rPr>
              <a:t>CO</a:t>
            </a:r>
            <a:r>
              <a:rPr lang="zh-CN" altLang="en-US" sz="2400" b="1" dirty="0">
                <a:solidFill>
                  <a:srgbClr val="0000FF"/>
                </a:solidFill>
              </a:rPr>
              <a:t>还原的热化学方程式：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76103" y="613314"/>
            <a:ext cx="1643044" cy="55719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练习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67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8"/>
          <p:cNvSpPr txBox="1">
            <a:spLocks noChangeArrowheads="1"/>
          </p:cNvSpPr>
          <p:nvPr/>
        </p:nvSpPr>
        <p:spPr bwMode="auto">
          <a:xfrm>
            <a:off x="142903" y="785794"/>
            <a:ext cx="8358187" cy="3046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</a:rPr>
              <a:t>CH</a:t>
            </a:r>
            <a:r>
              <a:rPr lang="en-US" altLang="zh-CN" sz="2400" baseline="-25000">
                <a:solidFill>
                  <a:srgbClr val="000000"/>
                </a:solidFill>
              </a:rPr>
              <a:t>3</a:t>
            </a:r>
            <a:r>
              <a:rPr lang="en-US" altLang="zh-CN" sz="2400">
                <a:solidFill>
                  <a:srgbClr val="000000"/>
                </a:solidFill>
              </a:rPr>
              <a:t>CH</a:t>
            </a:r>
            <a:r>
              <a:rPr lang="en-US" altLang="zh-CN" sz="2400" baseline="-25000">
                <a:solidFill>
                  <a:srgbClr val="000000"/>
                </a:solidFill>
              </a:rPr>
              <a:t>2</a:t>
            </a:r>
            <a:r>
              <a:rPr lang="en-US" altLang="zh-CN" sz="2400">
                <a:solidFill>
                  <a:srgbClr val="000000"/>
                </a:solidFill>
              </a:rPr>
              <a:t>OH(l)+3O</a:t>
            </a:r>
            <a:r>
              <a:rPr lang="en-US" altLang="zh-CN" sz="2400" baseline="-25000">
                <a:solidFill>
                  <a:srgbClr val="000000"/>
                </a:solidFill>
              </a:rPr>
              <a:t>2</a:t>
            </a:r>
            <a:r>
              <a:rPr lang="en-US" altLang="zh-CN" sz="2400">
                <a:solidFill>
                  <a:srgbClr val="000000"/>
                </a:solidFill>
              </a:rPr>
              <a:t>(g)=2CO</a:t>
            </a:r>
            <a:r>
              <a:rPr lang="en-US" altLang="zh-CN" sz="2400" baseline="-25000">
                <a:solidFill>
                  <a:srgbClr val="000000"/>
                </a:solidFill>
              </a:rPr>
              <a:t>2</a:t>
            </a:r>
            <a:r>
              <a:rPr lang="en-US" altLang="zh-CN" sz="2400">
                <a:solidFill>
                  <a:srgbClr val="000000"/>
                </a:solidFill>
              </a:rPr>
              <a:t>(g)+3H</a:t>
            </a:r>
            <a:r>
              <a:rPr lang="en-US" altLang="zh-CN" sz="2400" baseline="-25000">
                <a:solidFill>
                  <a:srgbClr val="000000"/>
                </a:solidFill>
              </a:rPr>
              <a:t>2</a:t>
            </a:r>
            <a:r>
              <a:rPr lang="en-US" altLang="zh-CN" sz="2400">
                <a:solidFill>
                  <a:srgbClr val="000000"/>
                </a:solidFill>
              </a:rPr>
              <a:t>O(l)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</a:rPr>
              <a:t> △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b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400" baseline="-25000">
              <a:solidFill>
                <a:srgbClr val="000000"/>
              </a:solidFill>
            </a:endParaRPr>
          </a:p>
          <a:p>
            <a:r>
              <a:rPr lang="en-US" altLang="zh-CN" sz="2400">
                <a:solidFill>
                  <a:srgbClr val="000000"/>
                </a:solidFill>
              </a:rPr>
              <a:t>    </a:t>
            </a:r>
          </a:p>
          <a:p>
            <a:r>
              <a:rPr lang="en-US" altLang="zh-CN" sz="2400">
                <a:solidFill>
                  <a:srgbClr val="000000"/>
                </a:solidFill>
              </a:rPr>
              <a:t>CH</a:t>
            </a:r>
            <a:r>
              <a:rPr lang="en-US" altLang="zh-CN" sz="2400" baseline="-25000">
                <a:solidFill>
                  <a:srgbClr val="000000"/>
                </a:solidFill>
              </a:rPr>
              <a:t>3</a:t>
            </a:r>
            <a:r>
              <a:rPr lang="en-US" altLang="zh-CN" sz="2400">
                <a:solidFill>
                  <a:srgbClr val="000000"/>
                </a:solidFill>
              </a:rPr>
              <a:t>COOH(l)+2O</a:t>
            </a:r>
            <a:r>
              <a:rPr lang="en-US" altLang="zh-CN" sz="2400" baseline="-25000">
                <a:solidFill>
                  <a:srgbClr val="000000"/>
                </a:solidFill>
              </a:rPr>
              <a:t>2</a:t>
            </a:r>
            <a:r>
              <a:rPr lang="en-US" altLang="zh-CN" sz="2400">
                <a:solidFill>
                  <a:srgbClr val="000000"/>
                </a:solidFill>
              </a:rPr>
              <a:t>(g)=2CO</a:t>
            </a:r>
            <a:r>
              <a:rPr lang="en-US" altLang="zh-CN" sz="2400" baseline="-25000">
                <a:solidFill>
                  <a:srgbClr val="000000"/>
                </a:solidFill>
              </a:rPr>
              <a:t>2</a:t>
            </a:r>
            <a:r>
              <a:rPr lang="en-US" altLang="zh-CN" sz="2400">
                <a:solidFill>
                  <a:srgbClr val="000000"/>
                </a:solidFill>
              </a:rPr>
              <a:t>(g)+2H</a:t>
            </a:r>
            <a:r>
              <a:rPr lang="en-US" altLang="zh-CN" sz="2400" baseline="-25000">
                <a:solidFill>
                  <a:srgbClr val="000000"/>
                </a:solidFill>
              </a:rPr>
              <a:t>2</a:t>
            </a:r>
            <a:r>
              <a:rPr lang="en-US" altLang="zh-CN" sz="2400">
                <a:solidFill>
                  <a:srgbClr val="000000"/>
                </a:solidFill>
              </a:rPr>
              <a:t>O(l)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</a:rPr>
              <a:t> △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b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400" baseline="-25000">
              <a:solidFill>
                <a:srgbClr val="000000"/>
              </a:solidFill>
            </a:endParaRPr>
          </a:p>
          <a:p>
            <a:endParaRPr lang="en-US" altLang="zh-CN" sz="2400">
              <a:solidFill>
                <a:srgbClr val="000000"/>
              </a:solidFill>
            </a:endParaRPr>
          </a:p>
          <a:p>
            <a:r>
              <a:rPr lang="en-US" altLang="zh-CN" sz="2400">
                <a:solidFill>
                  <a:srgbClr val="000000"/>
                </a:solidFill>
              </a:rPr>
              <a:t>CH</a:t>
            </a:r>
            <a:r>
              <a:rPr lang="en-US" altLang="zh-CN" sz="2400" baseline="-25000">
                <a:solidFill>
                  <a:srgbClr val="000000"/>
                </a:solidFill>
              </a:rPr>
              <a:t>3</a:t>
            </a:r>
            <a:r>
              <a:rPr lang="en-US" altLang="zh-CN" sz="2400">
                <a:solidFill>
                  <a:srgbClr val="000000"/>
                </a:solidFill>
              </a:rPr>
              <a:t>COOCH</a:t>
            </a:r>
            <a:r>
              <a:rPr lang="en-US" altLang="zh-CN" sz="2400" baseline="-25000">
                <a:solidFill>
                  <a:srgbClr val="000000"/>
                </a:solidFill>
              </a:rPr>
              <a:t>2</a:t>
            </a:r>
            <a:r>
              <a:rPr lang="en-US" altLang="zh-CN" sz="2400">
                <a:solidFill>
                  <a:srgbClr val="000000"/>
                </a:solidFill>
              </a:rPr>
              <a:t>CH</a:t>
            </a:r>
            <a:r>
              <a:rPr lang="en-US" altLang="zh-CN" sz="2400" baseline="-25000">
                <a:solidFill>
                  <a:srgbClr val="000000"/>
                </a:solidFill>
              </a:rPr>
              <a:t>3</a:t>
            </a:r>
            <a:r>
              <a:rPr lang="en-US" altLang="zh-CN" sz="2400">
                <a:solidFill>
                  <a:srgbClr val="000000"/>
                </a:solidFill>
              </a:rPr>
              <a:t>(l)+5O</a:t>
            </a:r>
            <a:r>
              <a:rPr lang="en-US" altLang="zh-CN" sz="2400" baseline="-25000">
                <a:solidFill>
                  <a:srgbClr val="000000"/>
                </a:solidFill>
              </a:rPr>
              <a:t>2</a:t>
            </a:r>
            <a:r>
              <a:rPr lang="en-US" altLang="zh-CN" sz="2400">
                <a:solidFill>
                  <a:srgbClr val="000000"/>
                </a:solidFill>
              </a:rPr>
              <a:t>(g)=4CO</a:t>
            </a:r>
            <a:r>
              <a:rPr lang="en-US" altLang="zh-CN" sz="2400" baseline="-25000">
                <a:solidFill>
                  <a:srgbClr val="000000"/>
                </a:solidFill>
              </a:rPr>
              <a:t>2</a:t>
            </a:r>
            <a:r>
              <a:rPr lang="en-US" altLang="zh-CN" sz="2400">
                <a:solidFill>
                  <a:srgbClr val="000000"/>
                </a:solidFill>
              </a:rPr>
              <a:t>(g)+4H</a:t>
            </a:r>
            <a:r>
              <a:rPr lang="en-US" altLang="zh-CN" sz="2400" baseline="-25000">
                <a:solidFill>
                  <a:srgbClr val="000000"/>
                </a:solidFill>
              </a:rPr>
              <a:t>2</a:t>
            </a:r>
            <a:r>
              <a:rPr lang="en-US" altLang="zh-CN" sz="2400">
                <a:solidFill>
                  <a:srgbClr val="000000"/>
                </a:solidFill>
              </a:rPr>
              <a:t>O(l)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</a:rPr>
              <a:t> △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b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b="1">
                <a:solidFill>
                  <a:srgbClr val="000000"/>
                </a:solidFill>
              </a:rPr>
              <a:t>求：</a:t>
            </a:r>
            <a:endParaRPr lang="en-US" altLang="zh-CN" sz="2400" b="1">
              <a:solidFill>
                <a:srgbClr val="000000"/>
              </a:solidFill>
            </a:endParaRPr>
          </a:p>
          <a:p>
            <a:endParaRPr lang="en-US" altLang="zh-CN" sz="2400" b="1">
              <a:solidFill>
                <a:srgbClr val="000000"/>
              </a:solidFill>
            </a:endParaRPr>
          </a:p>
          <a:p>
            <a:r>
              <a:rPr lang="en-US" altLang="zh-CN" sz="2400">
                <a:solidFill>
                  <a:srgbClr val="000000"/>
                </a:solidFill>
              </a:rPr>
              <a:t>CH</a:t>
            </a:r>
            <a:r>
              <a:rPr lang="en-US" altLang="zh-CN" sz="2400" baseline="-25000">
                <a:solidFill>
                  <a:srgbClr val="000000"/>
                </a:solidFill>
              </a:rPr>
              <a:t>3</a:t>
            </a:r>
            <a:r>
              <a:rPr lang="en-US" altLang="zh-CN" sz="2400">
                <a:solidFill>
                  <a:srgbClr val="000000"/>
                </a:solidFill>
              </a:rPr>
              <a:t>COOH(l) +CH</a:t>
            </a:r>
            <a:r>
              <a:rPr lang="en-US" altLang="zh-CN" sz="2400" baseline="-25000">
                <a:solidFill>
                  <a:srgbClr val="000000"/>
                </a:solidFill>
              </a:rPr>
              <a:t>3</a:t>
            </a:r>
            <a:r>
              <a:rPr lang="en-US" altLang="zh-CN" sz="2400">
                <a:solidFill>
                  <a:srgbClr val="000000"/>
                </a:solidFill>
              </a:rPr>
              <a:t>CH</a:t>
            </a:r>
            <a:r>
              <a:rPr lang="en-US" altLang="zh-CN" sz="2400" baseline="-25000">
                <a:solidFill>
                  <a:srgbClr val="000000"/>
                </a:solidFill>
              </a:rPr>
              <a:t>2</a:t>
            </a:r>
            <a:r>
              <a:rPr lang="en-US" altLang="zh-CN" sz="2400">
                <a:solidFill>
                  <a:srgbClr val="000000"/>
                </a:solidFill>
              </a:rPr>
              <a:t>OH(l)=CH</a:t>
            </a:r>
            <a:r>
              <a:rPr lang="en-US" altLang="zh-CN" sz="2400" baseline="-25000">
                <a:solidFill>
                  <a:srgbClr val="000000"/>
                </a:solidFill>
              </a:rPr>
              <a:t>3</a:t>
            </a:r>
            <a:r>
              <a:rPr lang="en-US" altLang="zh-CN" sz="2400">
                <a:solidFill>
                  <a:srgbClr val="000000"/>
                </a:solidFill>
              </a:rPr>
              <a:t>COOCH</a:t>
            </a:r>
            <a:r>
              <a:rPr lang="en-US" altLang="zh-CN" sz="2400" baseline="-25000">
                <a:solidFill>
                  <a:srgbClr val="000000"/>
                </a:solidFill>
              </a:rPr>
              <a:t>2</a:t>
            </a:r>
            <a:r>
              <a:rPr lang="en-US" altLang="zh-CN" sz="2400">
                <a:solidFill>
                  <a:srgbClr val="000000"/>
                </a:solidFill>
              </a:rPr>
              <a:t>CH</a:t>
            </a:r>
            <a:r>
              <a:rPr lang="en-US" altLang="zh-CN" sz="2400" baseline="-25000">
                <a:solidFill>
                  <a:srgbClr val="000000"/>
                </a:solidFill>
              </a:rPr>
              <a:t>3</a:t>
            </a:r>
            <a:r>
              <a:rPr lang="en-US" altLang="zh-CN" sz="2400">
                <a:solidFill>
                  <a:srgbClr val="000000"/>
                </a:solidFill>
              </a:rPr>
              <a:t>(l)+H</a:t>
            </a:r>
            <a:r>
              <a:rPr lang="en-US" altLang="zh-CN" sz="2400" baseline="-25000">
                <a:solidFill>
                  <a:srgbClr val="000000"/>
                </a:solidFill>
              </a:rPr>
              <a:t>2</a:t>
            </a:r>
            <a:r>
              <a:rPr lang="en-US" altLang="zh-CN" sz="2400">
                <a:solidFill>
                  <a:srgbClr val="000000"/>
                </a:solidFill>
              </a:rPr>
              <a:t>O(l)</a:t>
            </a:r>
          </a:p>
          <a:p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</a:rPr>
              <a:t>                                                                                           △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H=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88978" y="3929044"/>
            <a:ext cx="3368675" cy="46196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</a:rPr>
              <a:t>△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H=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</a:rPr>
              <a:t> △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b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</a:rPr>
              <a:t> △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b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</a:rPr>
              <a:t>△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b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2903" y="4475144"/>
            <a:ext cx="8162925" cy="954087"/>
          </a:xfrm>
          <a:prstGeom prst="rect">
            <a:avLst/>
          </a:prstGeom>
          <a:solidFill>
            <a:schemeClr val="accent3"/>
          </a:solidFill>
          <a:ln>
            <a:solidFill>
              <a:srgbClr val="990033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△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（反应热）</a:t>
            </a:r>
            <a:endParaRPr lang="en-US" altLang="zh-C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△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（反应物燃烧热）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- 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△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（生成物燃烧热）</a:t>
            </a:r>
            <a:endParaRPr lang="zh-CN" altLang="en-US" sz="2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00090" y="5572106"/>
            <a:ext cx="771524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</a:rPr>
              <a:t>适用于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</a:rPr>
              <a:t>所给出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</a:rPr>
              <a:t>的已知方程式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</a:rPr>
              <a:t>都是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</a:rPr>
              <a:t>燃烧热；且目标方程式中几乎都是燃料或燃烧产物（如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</a:rPr>
              <a:t>CO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</a:rPr>
              <a:t>或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</a:rPr>
              <a:t>H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</a:rPr>
              <a:t>O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</a:rPr>
              <a:t>）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335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285750" y="844550"/>
            <a:ext cx="850106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150000"/>
              </a:lnSpc>
              <a:tabLst>
                <a:tab pos="222250" algn="l"/>
                <a:tab pos="1428750" algn="l"/>
                <a:tab pos="2635250" algn="l"/>
                <a:tab pos="3841750" algn="l"/>
              </a:tabLst>
              <a:defRPr/>
            </a:pP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4.</a:t>
            </a:r>
            <a:r>
              <a:rPr lang="zh-CN" sz="2400" b="1" dirty="0">
                <a:latin typeface="Calibri" pitchFamily="34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08</a:t>
            </a:r>
            <a:r>
              <a:rPr lang="zh-CN" altLang="en-US" sz="2400" b="1" dirty="0">
                <a:latin typeface="Calibri" pitchFamily="34" charset="0"/>
                <a:cs typeface="Times New Roman" pitchFamily="18" charset="0"/>
              </a:rPr>
              <a:t>年宁夏理综</a:t>
            </a:r>
            <a:r>
              <a:rPr lang="en-US" altLang="zh-CN" sz="2400" b="1" dirty="0">
                <a:latin typeface="Arial"/>
                <a:cs typeface="Times New Roman" pitchFamily="18" charset="0"/>
              </a:rPr>
              <a:t>·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13</a:t>
            </a:r>
            <a:r>
              <a:rPr lang="zh-CN" altLang="en-US" sz="2400" b="1" dirty="0">
                <a:latin typeface="Calibri" pitchFamily="34" charset="0"/>
                <a:cs typeface="Times New Roman" pitchFamily="18" charset="0"/>
              </a:rPr>
              <a:t>）已知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H</a:t>
            </a:r>
            <a:r>
              <a:rPr lang="en-US" altLang="zh-CN" sz="2400" b="1" baseline="-30000" dirty="0">
                <a:latin typeface="Calibri" pitchFamily="34" charset="0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(g)</a:t>
            </a:r>
            <a:r>
              <a:rPr lang="zh-CN" altLang="en-US" sz="2400" b="1" dirty="0">
                <a:latin typeface="Calibri" pitchFamily="34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C</a:t>
            </a:r>
            <a:r>
              <a:rPr lang="en-US" altLang="zh-CN" sz="2400" b="1" baseline="-30000" dirty="0">
                <a:latin typeface="Calibri" pitchFamily="34" charset="0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H</a:t>
            </a:r>
            <a:r>
              <a:rPr lang="en-US" altLang="zh-CN" sz="2400" b="1" baseline="-30000" dirty="0">
                <a:latin typeface="Calibri" pitchFamily="34" charset="0"/>
                <a:cs typeface="Times New Roman" pitchFamily="18" charset="0"/>
              </a:rPr>
              <a:t>4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(g)</a:t>
            </a:r>
            <a:r>
              <a:rPr lang="zh-CN" altLang="en-US" sz="2400" b="1" dirty="0">
                <a:latin typeface="Calibri" pitchFamily="34" charset="0"/>
                <a:cs typeface="Times New Roman" pitchFamily="18" charset="0"/>
              </a:rPr>
              <a:t>和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C</a:t>
            </a:r>
            <a:r>
              <a:rPr lang="en-US" altLang="zh-CN" sz="2400" b="1" baseline="-30000" dirty="0">
                <a:latin typeface="Calibri" pitchFamily="34" charset="0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H</a:t>
            </a:r>
            <a:r>
              <a:rPr lang="en-US" altLang="zh-CN" sz="2400" b="1" baseline="-30000" dirty="0">
                <a:latin typeface="Calibri" pitchFamily="34" charset="0"/>
                <a:cs typeface="Times New Roman" pitchFamily="18" charset="0"/>
              </a:rPr>
              <a:t>5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OH(1)</a:t>
            </a:r>
            <a:r>
              <a:rPr lang="zh-CN" altLang="en-US" sz="2400" b="1" dirty="0">
                <a:latin typeface="Calibri" pitchFamily="34" charset="0"/>
                <a:cs typeface="Times New Roman" pitchFamily="18" charset="0"/>
              </a:rPr>
              <a:t>的燃烧热分别是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-285.8kJ</a:t>
            </a:r>
            <a:r>
              <a:rPr lang="en-US" altLang="zh-CN" sz="2400" b="1" dirty="0">
                <a:latin typeface="Arial"/>
                <a:cs typeface="Times New Roman" pitchFamily="18" charset="0"/>
              </a:rPr>
              <a:t>·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mol</a:t>
            </a:r>
            <a:r>
              <a:rPr lang="en-US" altLang="zh-CN" sz="2400" b="1" baseline="30000" dirty="0">
                <a:latin typeface="Calibri" pitchFamily="34" charset="0"/>
                <a:cs typeface="Times New Roman" pitchFamily="18" charset="0"/>
              </a:rPr>
              <a:t>-1</a:t>
            </a:r>
            <a:r>
              <a:rPr lang="zh-CN" altLang="en-US" sz="2400" b="1" dirty="0">
                <a:latin typeface="Calibri" pitchFamily="34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-1411.0kJ</a:t>
            </a:r>
            <a:r>
              <a:rPr lang="en-US" altLang="zh-CN" sz="2400" b="1" dirty="0">
                <a:latin typeface="Arial"/>
                <a:cs typeface="Times New Roman" pitchFamily="18" charset="0"/>
              </a:rPr>
              <a:t>·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mol</a:t>
            </a:r>
            <a:r>
              <a:rPr lang="en-US" altLang="zh-CN" sz="2400" b="1" baseline="30000" dirty="0">
                <a:latin typeface="Calibri" pitchFamily="34" charset="0"/>
                <a:cs typeface="Times New Roman" pitchFamily="18" charset="0"/>
              </a:rPr>
              <a:t>-1</a:t>
            </a:r>
            <a:r>
              <a:rPr lang="zh-CN" altLang="en-US" sz="2400" b="1" dirty="0">
                <a:latin typeface="Calibri" pitchFamily="34" charset="0"/>
                <a:cs typeface="Times New Roman" pitchFamily="18" charset="0"/>
              </a:rPr>
              <a:t>和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-1366.8kJ mol</a:t>
            </a:r>
            <a:r>
              <a:rPr lang="en-US" altLang="zh-CN" sz="2400" b="1" baseline="30000" dirty="0">
                <a:latin typeface="Calibri" pitchFamily="34" charset="0"/>
                <a:cs typeface="Times New Roman" pitchFamily="18" charset="0"/>
              </a:rPr>
              <a:t>-1</a:t>
            </a:r>
            <a:r>
              <a:rPr lang="zh-CN" altLang="en-US" sz="2400" b="1" dirty="0">
                <a:latin typeface="Calibri" pitchFamily="34" charset="0"/>
                <a:cs typeface="Times New Roman" pitchFamily="18" charset="0"/>
              </a:rPr>
              <a:t>，则由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C</a:t>
            </a:r>
            <a:r>
              <a:rPr lang="en-US" altLang="zh-CN" sz="2400" b="1" baseline="-30000" dirty="0">
                <a:latin typeface="Calibri" pitchFamily="34" charset="0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H</a:t>
            </a:r>
            <a:r>
              <a:rPr lang="en-US" altLang="zh-CN" sz="2400" b="1" baseline="-30000" dirty="0">
                <a:latin typeface="Calibri" pitchFamily="34" charset="0"/>
                <a:cs typeface="Times New Roman" pitchFamily="18" charset="0"/>
              </a:rPr>
              <a:t>4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(g)</a:t>
            </a:r>
            <a:r>
              <a:rPr lang="zh-CN" altLang="en-US" sz="2400" b="1" dirty="0">
                <a:latin typeface="Calibri" pitchFamily="34" charset="0"/>
                <a:cs typeface="Times New Roman" pitchFamily="18" charset="0"/>
              </a:rPr>
              <a:t>和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H</a:t>
            </a:r>
            <a:r>
              <a:rPr lang="en-US" altLang="zh-CN" sz="2400" b="1" baseline="-30000" dirty="0">
                <a:latin typeface="Calibri" pitchFamily="34" charset="0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O(l)</a:t>
            </a:r>
            <a:r>
              <a:rPr lang="zh-CN" altLang="en-US" sz="2400" b="1" dirty="0">
                <a:latin typeface="Calibri" pitchFamily="34" charset="0"/>
                <a:cs typeface="Times New Roman" pitchFamily="18" charset="0"/>
              </a:rPr>
              <a:t>反应生成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C</a:t>
            </a:r>
            <a:r>
              <a:rPr lang="en-US" altLang="zh-CN" sz="2400" b="1" baseline="-30000" dirty="0">
                <a:latin typeface="Calibri" pitchFamily="34" charset="0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H</a:t>
            </a:r>
            <a:r>
              <a:rPr lang="en-US" altLang="zh-CN" sz="2400" b="1" baseline="-30000" dirty="0">
                <a:latin typeface="Calibri" pitchFamily="34" charset="0"/>
                <a:cs typeface="Times New Roman" pitchFamily="18" charset="0"/>
              </a:rPr>
              <a:t>5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OH(l)</a:t>
            </a:r>
            <a:r>
              <a:rPr lang="zh-CN" altLang="en-US" sz="2400" b="1" dirty="0">
                <a:latin typeface="Calibri" pitchFamily="34" charset="0"/>
                <a:cs typeface="Times New Roman" pitchFamily="18" charset="0"/>
              </a:rPr>
              <a:t>的△</a:t>
            </a:r>
            <a:r>
              <a:rPr lang="en-US" altLang="zh-CN" sz="2400" b="1" i="1" dirty="0">
                <a:latin typeface="Calibri" pitchFamily="34" charset="0"/>
                <a:cs typeface="Times New Roman" pitchFamily="18" charset="0"/>
              </a:rPr>
              <a:t>H</a:t>
            </a:r>
            <a:r>
              <a:rPr lang="zh-CN" altLang="en-US" sz="2400" b="1" dirty="0">
                <a:latin typeface="Calibri" pitchFamily="34" charset="0"/>
                <a:cs typeface="Times New Roman" pitchFamily="18" charset="0"/>
              </a:rPr>
              <a:t>为</a:t>
            </a:r>
            <a:endParaRPr lang="zh-CN" altLang="en-US" sz="2400" b="1" dirty="0"/>
          </a:p>
          <a:p>
            <a:pPr eaLnBrk="0" hangingPunct="0">
              <a:lnSpc>
                <a:spcPct val="150000"/>
              </a:lnSpc>
              <a:tabLst>
                <a:tab pos="222250" algn="l"/>
                <a:tab pos="1428750" algn="l"/>
                <a:tab pos="2635250" algn="l"/>
                <a:tab pos="3841750" algn="l"/>
              </a:tabLst>
              <a:defRPr/>
            </a:pP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Calibri" pitchFamily="34" charset="0"/>
                <a:cs typeface="Times New Roman" pitchFamily="18" charset="0"/>
              </a:rPr>
              <a:t>．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-44.2 kJ</a:t>
            </a:r>
            <a:r>
              <a:rPr lang="en-US" altLang="zh-CN" sz="2400" b="1" dirty="0">
                <a:latin typeface="Arial"/>
                <a:cs typeface="Times New Roman" pitchFamily="18" charset="0"/>
              </a:rPr>
              <a:t>·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mol</a:t>
            </a:r>
            <a:r>
              <a:rPr lang="en-US" altLang="zh-CN" sz="2400" b="1" baseline="30000" dirty="0">
                <a:latin typeface="Calibri" pitchFamily="34" charset="0"/>
                <a:cs typeface="Times New Roman" pitchFamily="18" charset="0"/>
              </a:rPr>
              <a:t>-1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		B</a:t>
            </a:r>
            <a:r>
              <a:rPr lang="zh-CN" altLang="en-US" sz="2400" b="1" dirty="0">
                <a:latin typeface="Calibri" pitchFamily="34" charset="0"/>
                <a:cs typeface="Times New Roman" pitchFamily="18" charset="0"/>
              </a:rPr>
              <a:t>．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+44.2 kJ</a:t>
            </a:r>
            <a:r>
              <a:rPr lang="en-US" altLang="zh-CN" sz="2400" b="1" dirty="0">
                <a:latin typeface="Arial"/>
                <a:cs typeface="Times New Roman" pitchFamily="18" charset="0"/>
              </a:rPr>
              <a:t>·</a:t>
            </a:r>
            <a:r>
              <a:rPr lang="en-US" altLang="zh-CN" sz="2400" b="1" dirty="0">
                <a:latin typeface="Calibri" pitchFamily="34" charset="0"/>
                <a:cs typeface="Times New Roman" pitchFamily="18" charset="0"/>
              </a:rPr>
              <a:t>mol</a:t>
            </a:r>
            <a:r>
              <a:rPr lang="en-US" altLang="zh-CN" sz="2400" b="1" baseline="30000" dirty="0">
                <a:latin typeface="Calibri" pitchFamily="34" charset="0"/>
                <a:cs typeface="Times New Roman" pitchFamily="18" charset="0"/>
              </a:rPr>
              <a:t>-1</a:t>
            </a:r>
            <a:endParaRPr lang="en-US" altLang="zh-CN" sz="2400" b="1" dirty="0"/>
          </a:p>
          <a:p>
            <a:pPr eaLnBrk="0" hangingPunct="0">
              <a:lnSpc>
                <a:spcPct val="150000"/>
              </a:lnSpc>
              <a:tabLst>
                <a:tab pos="222250" algn="l"/>
                <a:tab pos="1428750" algn="l"/>
                <a:tab pos="2635250" algn="l"/>
                <a:tab pos="3841750" algn="l"/>
              </a:tabLst>
              <a:defRPr/>
            </a:pPr>
            <a:r>
              <a:rPr lang="en-US" sz="2400" b="1" kern="100" dirty="0">
                <a:latin typeface="Calibri"/>
                <a:ea typeface="宋体"/>
                <a:cs typeface="Times New Roman"/>
              </a:rPr>
              <a:t>C</a:t>
            </a:r>
            <a:r>
              <a:rPr lang="zh-CN" sz="2400" b="1" kern="100" dirty="0">
                <a:latin typeface="Calibri"/>
                <a:ea typeface="宋体"/>
                <a:cs typeface="Times New Roman"/>
              </a:rPr>
              <a:t>．</a:t>
            </a:r>
            <a:r>
              <a:rPr lang="en-US" sz="2400" b="1" kern="100" dirty="0">
                <a:latin typeface="Calibri"/>
                <a:ea typeface="宋体"/>
                <a:cs typeface="Times New Roman"/>
              </a:rPr>
              <a:t>-330 kJ·mol</a:t>
            </a:r>
            <a:r>
              <a:rPr lang="en-US" sz="2400" b="1" kern="100" baseline="30000" dirty="0">
                <a:latin typeface="Calibri"/>
                <a:ea typeface="宋体"/>
                <a:cs typeface="Times New Roman"/>
              </a:rPr>
              <a:t>-1</a:t>
            </a:r>
            <a:r>
              <a:rPr lang="en-US" sz="2400" b="1" kern="100" dirty="0">
                <a:latin typeface="Calibri"/>
                <a:ea typeface="宋体"/>
                <a:cs typeface="Times New Roman"/>
              </a:rPr>
              <a:t>		D</a:t>
            </a:r>
            <a:r>
              <a:rPr lang="zh-CN" sz="2400" b="1" kern="100" dirty="0">
                <a:latin typeface="Calibri"/>
                <a:ea typeface="宋体"/>
                <a:cs typeface="Times New Roman"/>
              </a:rPr>
              <a:t>．</a:t>
            </a:r>
            <a:r>
              <a:rPr lang="en-US" sz="2400" b="1" kern="100" dirty="0">
                <a:latin typeface="Calibri"/>
                <a:ea typeface="宋体"/>
                <a:cs typeface="Times New Roman"/>
              </a:rPr>
              <a:t>+330 kJ·mol</a:t>
            </a:r>
            <a:r>
              <a:rPr lang="en-US" sz="2400" b="1" kern="100" baseline="30000" dirty="0">
                <a:latin typeface="Calibri"/>
                <a:ea typeface="宋体"/>
                <a:cs typeface="Times New Roman"/>
              </a:rPr>
              <a:t>-1</a:t>
            </a:r>
            <a:endParaRPr lang="en-US" altLang="zh-CN" sz="2400" b="1" dirty="0"/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214313" y="3714752"/>
            <a:ext cx="8786812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 eaLnBrk="0" hangingPunct="0">
              <a:lnSpc>
                <a:spcPct val="150000"/>
              </a:lnSpc>
              <a:defRPr/>
            </a:pPr>
            <a:r>
              <a:rPr 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由题意可知：</a:t>
            </a:r>
            <a:endParaRPr lang="en-US" altLang="zh-CN" sz="2400" b="1" dirty="0">
              <a:solidFill>
                <a:srgbClr val="FF0000"/>
              </a:solidFill>
              <a:latin typeface="Calibri" pitchFamily="34" charset="0"/>
              <a:cs typeface="Times New Roman" pitchFamily="18" charset="0"/>
            </a:endParaRPr>
          </a:p>
          <a:p>
            <a:pPr indent="266700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C</a:t>
            </a:r>
            <a:r>
              <a:rPr lang="en-US" altLang="zh-CN" sz="2400" b="1" baseline="-30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H</a:t>
            </a:r>
            <a:r>
              <a:rPr lang="en-US" altLang="zh-CN" sz="2400" b="1" baseline="-30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4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(g)</a:t>
            </a: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＋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3O</a:t>
            </a:r>
            <a:r>
              <a:rPr lang="en-US" altLang="zh-CN" sz="2400" b="1" baseline="-30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(g)==2CO</a:t>
            </a:r>
            <a:r>
              <a:rPr lang="en-US" altLang="zh-CN" sz="2400" b="1" baseline="-30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(g)</a:t>
            </a: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＋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2H</a:t>
            </a:r>
            <a:r>
              <a:rPr lang="en-US" altLang="zh-CN" sz="2400" b="1" baseline="-30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O(l)</a:t>
            </a: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；△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H</a:t>
            </a: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＝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-1411.0kJ</a:t>
            </a:r>
            <a:r>
              <a:rPr lang="en-US" altLang="zh-CN" sz="2400" b="1" dirty="0">
                <a:solidFill>
                  <a:srgbClr val="FF0000"/>
                </a:solidFill>
                <a:latin typeface="Arial"/>
                <a:cs typeface="Times New Roman" pitchFamily="18" charset="0"/>
              </a:rPr>
              <a:t>·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mol</a:t>
            </a:r>
            <a:r>
              <a:rPr lang="en-US" altLang="zh-CN" sz="2400" b="1" baseline="30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-1</a:t>
            </a: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，</a:t>
            </a:r>
            <a:endParaRPr lang="en-US" altLang="zh-CN" sz="2400" b="1" dirty="0">
              <a:solidFill>
                <a:srgbClr val="FF0000"/>
              </a:solidFill>
              <a:latin typeface="Calibri" pitchFamily="34" charset="0"/>
              <a:cs typeface="Times New Roman" pitchFamily="18" charset="0"/>
            </a:endParaRPr>
          </a:p>
          <a:p>
            <a:pPr indent="66675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C</a:t>
            </a:r>
            <a:r>
              <a:rPr lang="en-US" altLang="zh-CN" sz="2400" b="1" baseline="-30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H</a:t>
            </a:r>
            <a:r>
              <a:rPr lang="en-US" altLang="zh-CN" sz="2400" b="1" baseline="-30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5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OH(1)</a:t>
            </a: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＋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3O</a:t>
            </a:r>
            <a:r>
              <a:rPr lang="en-US" altLang="zh-CN" sz="2400" b="1" baseline="-30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(g)== 2CO</a:t>
            </a:r>
            <a:r>
              <a:rPr lang="en-US" altLang="zh-CN" sz="2400" b="1" baseline="-30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(g)</a:t>
            </a: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＋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3H</a:t>
            </a:r>
            <a:r>
              <a:rPr lang="en-US" altLang="zh-CN" sz="2400" b="1" baseline="-30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O(l)</a:t>
            </a: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；△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H</a:t>
            </a: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＝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-1366.8kJ</a:t>
            </a:r>
            <a:r>
              <a:rPr lang="en-US" altLang="zh-CN" sz="2400" b="1" dirty="0">
                <a:solidFill>
                  <a:srgbClr val="FF0000"/>
                </a:solidFill>
                <a:latin typeface="Arial"/>
                <a:cs typeface="Times New Roman" pitchFamily="18" charset="0"/>
              </a:rPr>
              <a:t>·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mol</a:t>
            </a:r>
            <a:r>
              <a:rPr lang="en-US" altLang="zh-CN" sz="2400" b="1" baseline="30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-1</a:t>
            </a:r>
            <a:endParaRPr lang="en-US" altLang="zh-CN" sz="2400" b="1" dirty="0">
              <a:solidFill>
                <a:srgbClr val="FF0000"/>
              </a:solidFill>
              <a:latin typeface="Calibri" pitchFamily="34" charset="0"/>
              <a:cs typeface="Times New Roman" pitchFamily="18" charset="0"/>
            </a:endParaRPr>
          </a:p>
          <a:p>
            <a:pPr indent="66675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上述两个方程式相减得：</a:t>
            </a:r>
            <a:endParaRPr lang="en-US" altLang="zh-CN" sz="2400" b="1" dirty="0">
              <a:solidFill>
                <a:srgbClr val="FF0000"/>
              </a:solidFill>
              <a:latin typeface="Calibri" pitchFamily="34" charset="0"/>
              <a:cs typeface="Times New Roman" pitchFamily="18" charset="0"/>
            </a:endParaRPr>
          </a:p>
          <a:p>
            <a:pPr indent="66675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C</a:t>
            </a:r>
            <a:r>
              <a:rPr lang="en-US" altLang="zh-CN" sz="2400" b="1" baseline="-30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H</a:t>
            </a:r>
            <a:r>
              <a:rPr lang="en-US" altLang="zh-CN" sz="2400" b="1" baseline="-30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4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(g)</a:t>
            </a: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＋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H</a:t>
            </a:r>
            <a:r>
              <a:rPr lang="en-US" altLang="zh-CN" sz="2400" b="1" baseline="-30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O(l)==C</a:t>
            </a:r>
            <a:r>
              <a:rPr lang="en-US" altLang="zh-CN" sz="2400" b="1" baseline="-30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H</a:t>
            </a:r>
            <a:r>
              <a:rPr lang="en-US" altLang="zh-CN" sz="2400" b="1" baseline="-30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5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OH(l)</a:t>
            </a: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；△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H</a:t>
            </a: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＝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-44.2kJ</a:t>
            </a:r>
            <a:r>
              <a:rPr lang="en-US" altLang="zh-CN" sz="2400" b="1" dirty="0">
                <a:solidFill>
                  <a:srgbClr val="FF0000"/>
                </a:solidFill>
                <a:latin typeface="Arial"/>
                <a:cs typeface="Times New Roman" pitchFamily="18" charset="0"/>
              </a:rPr>
              <a:t>·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mol</a:t>
            </a:r>
            <a:r>
              <a:rPr lang="en-US" altLang="zh-CN" sz="2400" b="1" baseline="30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-1</a:t>
            </a: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15140" y="1928802"/>
            <a:ext cx="4331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1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1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6"/>
          <p:cNvPicPr>
            <a:picLocks noChangeAspect="1" noChangeArrowheads="1"/>
          </p:cNvPicPr>
          <p:nvPr/>
        </p:nvPicPr>
        <p:blipFill>
          <a:blip r:embed="rId2"/>
          <a:srcRect t="2467" b="61763"/>
          <a:stretch>
            <a:fillRect/>
          </a:stretch>
        </p:blipFill>
        <p:spPr bwMode="auto">
          <a:xfrm>
            <a:off x="-68263" y="1714500"/>
            <a:ext cx="9212263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928938" y="506413"/>
            <a:ext cx="33575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ea typeface="黑体" pitchFamily="2" charset="-122"/>
              </a:rPr>
              <a:t>交流和讨论</a:t>
            </a:r>
          </a:p>
        </p:txBody>
      </p:sp>
    </p:spTree>
    <p:extLst>
      <p:ext uri="{BB962C8B-B14F-4D97-AF65-F5344CB8AC3E}">
        <p14:creationId xmlns:p14="http://schemas.microsoft.com/office/powerpoint/2010/main" val="1297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5"/>
          <p:cNvGrpSpPr>
            <a:grpSpLocks/>
          </p:cNvGrpSpPr>
          <p:nvPr/>
        </p:nvGrpSpPr>
        <p:grpSpPr bwMode="auto">
          <a:xfrm>
            <a:off x="0" y="0"/>
            <a:ext cx="9131300" cy="6858000"/>
            <a:chOff x="0" y="-24"/>
            <a:chExt cx="9131376" cy="6858048"/>
          </a:xfrm>
        </p:grpSpPr>
        <p:pic>
          <p:nvPicPr>
            <p:cNvPr id="21507" name="Picture 2" descr="Image6"/>
            <p:cNvPicPr>
              <a:picLocks noChangeAspect="1" noChangeArrowheads="1"/>
            </p:cNvPicPr>
            <p:nvPr/>
          </p:nvPicPr>
          <p:blipFill>
            <a:blip r:embed="rId2"/>
            <a:srcRect t="40704" b="43262"/>
            <a:stretch>
              <a:fillRect/>
            </a:stretch>
          </p:blipFill>
          <p:spPr bwMode="auto">
            <a:xfrm>
              <a:off x="0" y="-24"/>
              <a:ext cx="9131376" cy="221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08" name="Picture 2" descr="Image6"/>
            <p:cNvPicPr>
              <a:picLocks noChangeAspect="1" noChangeArrowheads="1"/>
            </p:cNvPicPr>
            <p:nvPr/>
          </p:nvPicPr>
          <p:blipFill>
            <a:blip r:embed="rId2"/>
            <a:srcRect t="80174" b="3790"/>
            <a:stretch>
              <a:fillRect/>
            </a:stretch>
          </p:blipFill>
          <p:spPr bwMode="auto">
            <a:xfrm>
              <a:off x="0" y="4556334"/>
              <a:ext cx="9131376" cy="2301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09" name="Picture 2" descr="Image6"/>
            <p:cNvPicPr>
              <a:picLocks noChangeAspect="1" noChangeArrowheads="1"/>
            </p:cNvPicPr>
            <p:nvPr/>
          </p:nvPicPr>
          <p:blipFill>
            <a:blip r:embed="rId2"/>
            <a:srcRect t="59206" b="22292"/>
            <a:stretch>
              <a:fillRect/>
            </a:stretch>
          </p:blipFill>
          <p:spPr bwMode="auto">
            <a:xfrm>
              <a:off x="0" y="2158790"/>
              <a:ext cx="9131376" cy="2413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487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07504" y="764704"/>
            <a:ext cx="8459788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   </a:t>
            </a:r>
            <a:r>
              <a:rPr kumimoji="1" lang="zh-CN" altLang="en-US" sz="32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虽然将煤转化为水煤气再燃烧与直接燃烧煤所获得的能量是一样的，而且将煤转化为水煤气会</a:t>
            </a:r>
            <a:r>
              <a:rPr kumimoji="1" lang="zh-CN" altLang="en-US" sz="3200" b="1" dirty="0">
                <a:latin typeface="华文中宋" pitchFamily="2" charset="-122"/>
                <a:ea typeface="华文中宋" pitchFamily="2" charset="-122"/>
              </a:rPr>
              <a:t>增加消耗</a:t>
            </a:r>
            <a:r>
              <a:rPr kumimoji="1" lang="zh-CN" altLang="en-US" sz="32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。但将煤转化为水煤气至少有两个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优点：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（ 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40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分钟课时作业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P88,12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endParaRPr kumimoji="1" lang="zh-CN" altLang="en-US" sz="32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28600" y="3143250"/>
            <a:ext cx="89154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 dirty="0">
                <a:solidFill>
                  <a:srgbClr val="0000CC"/>
                </a:solidFill>
                <a:latin typeface="华文中宋" pitchFamily="2" charset="-122"/>
                <a:ea typeface="华文中宋" pitchFamily="2" charset="-122"/>
              </a:rPr>
              <a:t>一是：</a:t>
            </a:r>
          </a:p>
          <a:p>
            <a:r>
              <a:rPr kumimoji="1" lang="zh-CN" altLang="en-US" sz="32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将固体煤转化为气体，极大地提高了燃烧效率；</a:t>
            </a:r>
          </a:p>
          <a:p>
            <a:r>
              <a:rPr kumimoji="1" lang="zh-CN" altLang="en-US" sz="3200" b="1" dirty="0">
                <a:solidFill>
                  <a:srgbClr val="0000CC"/>
                </a:solidFill>
                <a:latin typeface="华文中宋" pitchFamily="2" charset="-122"/>
                <a:ea typeface="华文中宋" pitchFamily="2" charset="-122"/>
              </a:rPr>
              <a:t>二是：</a:t>
            </a:r>
          </a:p>
          <a:p>
            <a:r>
              <a:rPr kumimoji="1" lang="zh-CN" altLang="en-US" sz="32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通过转化除去了硫，避免了</a:t>
            </a:r>
            <a:r>
              <a:rPr kumimoji="1" lang="en-US" altLang="zh-CN" sz="32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SO</a:t>
            </a:r>
            <a:r>
              <a:rPr kumimoji="1" lang="en-US" altLang="zh-CN" sz="3200" b="1" baseline="-250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kumimoji="1" lang="zh-CN" altLang="en-US" sz="32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气体的产生。</a:t>
            </a:r>
          </a:p>
        </p:txBody>
      </p:sp>
    </p:spTree>
    <p:extLst>
      <p:ext uri="{BB962C8B-B14F-4D97-AF65-F5344CB8AC3E}">
        <p14:creationId xmlns:p14="http://schemas.microsoft.com/office/powerpoint/2010/main" val="32408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Text Box 2"/>
          <p:cNvSpPr txBox="1">
            <a:spLocks noChangeArrowheads="1"/>
          </p:cNvSpPr>
          <p:nvPr/>
        </p:nvSpPr>
        <p:spPr bwMode="auto">
          <a:xfrm>
            <a:off x="179512" y="1284040"/>
            <a:ext cx="8277225" cy="6118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一、反应热的计算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．由化学反应的本质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旧键断裂－新键生成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及化学反应能量变化的原因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反应物的总能量与生成物的总能量不等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可得：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反应热＝断裂旧键所需的能量－生成新键释放的能量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反应热＝生成物的总能量－反应物的总能量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．根据盖斯定律计算：不管化学反应是一步完成或分几步完成，其反应热是相同的。也就是说，化学反应的反应热只与反应的始态和终态有关，而与具体反应的途径无关。所以，可将热化学方程式进行适当的</a:t>
            </a:r>
            <a:r>
              <a:rPr lang="zh-CN" altLang="en-US" sz="2400" dirty="0">
                <a:solidFill>
                  <a:srgbClr val="0000FF"/>
                </a:solidFill>
              </a:rPr>
              <a:t>“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加</a:t>
            </a:r>
            <a:r>
              <a:rPr lang="zh-CN" altLang="en-US" sz="2400" dirty="0">
                <a:solidFill>
                  <a:srgbClr val="0000FF"/>
                </a:solidFill>
              </a:rPr>
              <a:t>”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</a:rPr>
              <a:t>“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减</a:t>
            </a:r>
            <a:r>
              <a:rPr lang="zh-CN" altLang="en-US" sz="2400" dirty="0">
                <a:solidFill>
                  <a:srgbClr val="0000FF"/>
                </a:solidFill>
              </a:rPr>
              <a:t>”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等变形，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进行相应的变化后来计算反应热。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．其他相关计算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　　根据比热容公式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Cm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进行计算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；</a:t>
            </a:r>
            <a:endParaRPr lang="en-US" altLang="zh-CN" sz="24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635896" y="576015"/>
            <a:ext cx="1656184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ea typeface="黑体" pitchFamily="2" charset="-122"/>
              </a:rPr>
              <a:t>总结</a:t>
            </a:r>
            <a:endParaRPr lang="zh-CN" altLang="en-US" sz="4000" b="1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02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9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99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9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79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79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799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99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Text Box 2"/>
          <p:cNvSpPr txBox="1">
            <a:spLocks noChangeArrowheads="1"/>
          </p:cNvSpPr>
          <p:nvPr/>
        </p:nvSpPr>
        <p:spPr bwMode="auto">
          <a:xfrm>
            <a:off x="251520" y="476672"/>
            <a:ext cx="8277225" cy="6118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35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　　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［特别提醒］</a:t>
            </a:r>
          </a:p>
          <a:p>
            <a:pPr algn="just">
              <a:lnSpc>
                <a:spcPct val="135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利用盖斯定律解题的关键是设计流程：从反应物开始，经历若干中间反应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并不是真实的反应历程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，最终生成生成物。分析过程中要注意同一物质的不同状态，因为物质的状态不同，吸收或放出的热量也不相同。</a:t>
            </a:r>
          </a:p>
          <a:p>
            <a:pPr algn="just">
              <a:lnSpc>
                <a:spcPct val="135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　　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二、进行反应热的计算时需注意的问题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35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．反应热数值与各物质的化学计量系数成正比，因此热化学方程式中各物质的化学计量数改变时，其反应热数值需同时做相同倍数的改变。</a:t>
            </a:r>
          </a:p>
          <a:p>
            <a:pPr algn="just">
              <a:lnSpc>
                <a:spcPct val="135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．热化学方程式中的反应热是指反应按所给形式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完全进行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时的反应热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（特别针对可逆反应）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35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．正、逆反应的反应热数值相等，符号相反。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7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798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798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98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798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焓变（反应热）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状态函数，仅与反应的始态和终态的能量有关。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5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Text Box 2"/>
          <p:cNvSpPr txBox="1">
            <a:spLocks noChangeArrowheads="1"/>
          </p:cNvSpPr>
          <p:nvPr/>
        </p:nvSpPr>
        <p:spPr bwMode="auto">
          <a:xfrm>
            <a:off x="423863" y="358775"/>
            <a:ext cx="8277225" cy="6118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35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zh-CN" altLang="en-US" sz="2400" dirty="0" smtClean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有关</a:t>
            </a: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反应热的综合考查</a:t>
            </a:r>
            <a:endParaRPr lang="zh-CN" altLang="en-US" sz="2400" dirty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35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</a:rPr>
              <a:t>已知下列两个热化学方程式：</a:t>
            </a:r>
          </a:p>
          <a:p>
            <a:pPr algn="just">
              <a:lnSpc>
                <a:spcPct val="135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(g)</a:t>
            </a:r>
            <a:r>
              <a:rPr lang="zh-CN" altLang="en-US" sz="2400" dirty="0">
                <a:latin typeface="Times New Roman" panose="02020603050405020304" pitchFamily="18" charset="0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</a:rPr>
              <a:t>O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(g)</a:t>
            </a:r>
            <a:r>
              <a:rPr lang="zh-CN" altLang="en-US" sz="2400" dirty="0">
                <a:latin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O(l)</a:t>
            </a:r>
          </a:p>
          <a:p>
            <a:pPr algn="just">
              <a:lnSpc>
                <a:spcPct val="135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</a:rPr>
              <a:t>Δ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</a:rPr>
              <a:t>＝－</a:t>
            </a:r>
            <a:r>
              <a:rPr lang="en-US" altLang="zh-CN" sz="2400" dirty="0">
                <a:latin typeface="Times New Roman" panose="02020603050405020304" pitchFamily="18" charset="0"/>
              </a:rPr>
              <a:t>285.8 </a:t>
            </a:r>
            <a:r>
              <a:rPr lang="en-US" altLang="zh-CN" sz="2400" dirty="0" err="1">
                <a:latin typeface="Times New Roman" panose="02020603050405020304" pitchFamily="18" charset="0"/>
              </a:rPr>
              <a:t>kJ·mol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just">
              <a:lnSpc>
                <a:spcPct val="135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</a:rPr>
              <a:t>(g)</a:t>
            </a:r>
            <a:r>
              <a:rPr lang="zh-CN" altLang="en-US" sz="2400" dirty="0">
                <a:latin typeface="Times New Roman" panose="02020603050405020304" pitchFamily="18" charset="0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</a:rPr>
              <a:t>5O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(g)</a:t>
            </a:r>
            <a:r>
              <a:rPr lang="zh-CN" altLang="en-US" sz="2400" dirty="0">
                <a:latin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</a:rPr>
              <a:t>3CO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(g)</a:t>
            </a:r>
            <a:r>
              <a:rPr lang="zh-CN" altLang="en-US" sz="2400" dirty="0">
                <a:latin typeface="Times New Roman" panose="02020603050405020304" pitchFamily="18" charset="0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</a:rPr>
              <a:t>4H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O(l)</a:t>
            </a:r>
          </a:p>
          <a:p>
            <a:pPr algn="just">
              <a:lnSpc>
                <a:spcPct val="135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</a:rPr>
              <a:t>Δ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</a:rPr>
              <a:t>＝－</a:t>
            </a:r>
            <a:r>
              <a:rPr lang="en-US" altLang="zh-CN" sz="2400" dirty="0">
                <a:latin typeface="Times New Roman" panose="02020603050405020304" pitchFamily="18" charset="0"/>
              </a:rPr>
              <a:t>2220.0 </a:t>
            </a:r>
            <a:r>
              <a:rPr lang="en-US" altLang="zh-CN" sz="2400" dirty="0" err="1">
                <a:latin typeface="Times New Roman" panose="02020603050405020304" pitchFamily="18" charset="0"/>
              </a:rPr>
              <a:t>kJ·mol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just">
              <a:lnSpc>
                <a:spcPct val="135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实验测得氢气和丙烷的混合气体共</a:t>
            </a:r>
            <a:r>
              <a:rPr lang="en-US" altLang="zh-CN" sz="2400" dirty="0">
                <a:latin typeface="Times New Roman" panose="02020603050405020304" pitchFamily="18" charset="0"/>
              </a:rPr>
              <a:t>5 </a:t>
            </a:r>
            <a:r>
              <a:rPr lang="en-US" altLang="zh-CN" sz="2400" dirty="0" err="1">
                <a:latin typeface="Times New Roman" panose="02020603050405020304" pitchFamily="18" charset="0"/>
              </a:rPr>
              <a:t>mol</a:t>
            </a:r>
            <a:r>
              <a:rPr lang="zh-CN" altLang="en-US" sz="2400" dirty="0">
                <a:latin typeface="Times New Roman" panose="02020603050405020304" pitchFamily="18" charset="0"/>
              </a:rPr>
              <a:t>，完全燃烧时放热</a:t>
            </a:r>
            <a:r>
              <a:rPr lang="en-US" altLang="zh-CN" sz="2400" dirty="0">
                <a:latin typeface="Times New Roman" panose="02020603050405020304" pitchFamily="18" charset="0"/>
              </a:rPr>
              <a:t>3847 kJ</a:t>
            </a:r>
            <a:r>
              <a:rPr lang="zh-CN" altLang="en-US" sz="2400" dirty="0">
                <a:latin typeface="Times New Roman" panose="02020603050405020304" pitchFamily="18" charset="0"/>
              </a:rPr>
              <a:t>，则混合气体中氢气和丙烷的体积比约是</a:t>
            </a:r>
            <a:r>
              <a:rPr lang="en-US" altLang="zh-CN" sz="2400" dirty="0">
                <a:latin typeface="Times New Roman" panose="02020603050405020304" pitchFamily="18" charset="0"/>
              </a:rPr>
              <a:t>____________(</a:t>
            </a:r>
            <a:r>
              <a:rPr lang="zh-CN" altLang="en-US" sz="2400" dirty="0">
                <a:latin typeface="Times New Roman" panose="02020603050405020304" pitchFamily="18" charset="0"/>
              </a:rPr>
              <a:t>填字母，下同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；两者放出的热量之比约为</a:t>
            </a:r>
            <a:r>
              <a:rPr lang="en-US" altLang="zh-CN" sz="2400" dirty="0">
                <a:latin typeface="Times New Roman" panose="02020603050405020304" pitchFamily="18" charset="0"/>
              </a:rPr>
              <a:t>____________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35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</a:rPr>
              <a:t>1∶3</a:t>
            </a:r>
            <a:r>
              <a:rPr lang="zh-CN" altLang="en-US" sz="2400" dirty="0">
                <a:latin typeface="Times New Roman" panose="02020603050405020304" pitchFamily="18" charset="0"/>
              </a:rPr>
              <a:t>　 　		</a:t>
            </a:r>
            <a:r>
              <a:rPr lang="en-US" altLang="zh-CN" sz="2400" dirty="0"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</a:rPr>
              <a:t>3∶1</a:t>
            </a:r>
          </a:p>
          <a:p>
            <a:pPr algn="just">
              <a:lnSpc>
                <a:spcPct val="135000"/>
              </a:lnSpc>
            </a:pPr>
            <a:r>
              <a:rPr lang="zh-CN" altLang="en-US" sz="2400" dirty="0"/>
              <a:t>　　</a:t>
            </a: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</a:rPr>
              <a:t>1∶4</a:t>
            </a:r>
            <a:r>
              <a:rPr lang="zh-CN" altLang="en-US" sz="2400" dirty="0">
                <a:latin typeface="Times New Roman" panose="02020603050405020304" pitchFamily="18" charset="0"/>
              </a:rPr>
              <a:t>　 　		</a:t>
            </a:r>
            <a:r>
              <a:rPr lang="en-US" altLang="zh-CN" sz="2400" dirty="0">
                <a:latin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</a:rPr>
              <a:t>5∶13</a:t>
            </a:r>
          </a:p>
        </p:txBody>
      </p:sp>
    </p:spTree>
    <p:extLst>
      <p:ext uri="{BB962C8B-B14F-4D97-AF65-F5344CB8AC3E}">
        <p14:creationId xmlns:p14="http://schemas.microsoft.com/office/powerpoint/2010/main" val="418083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9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9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94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4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94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94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94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Text Box 2"/>
          <p:cNvSpPr txBox="1">
            <a:spLocks noChangeArrowheads="1"/>
          </p:cNvSpPr>
          <p:nvPr/>
        </p:nvSpPr>
        <p:spPr bwMode="auto">
          <a:xfrm>
            <a:off x="423863" y="358775"/>
            <a:ext cx="8277225" cy="6118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17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　　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解析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该题为计算型选择题，可采用以下两种方法巧解。</a:t>
            </a:r>
          </a:p>
          <a:p>
            <a:pPr algn="just">
              <a:lnSpc>
                <a:spcPct val="117000"/>
              </a:lnSpc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　　方法一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十字交叉法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：</a:t>
            </a:r>
            <a:endParaRPr lang="zh-CN" altLang="en-US" sz="2400">
              <a:solidFill>
                <a:srgbClr val="0000FF"/>
              </a:solidFill>
            </a:endParaRPr>
          </a:p>
        </p:txBody>
      </p:sp>
      <p:pic>
        <p:nvPicPr>
          <p:cNvPr id="79360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68413"/>
            <a:ext cx="7775575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90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9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93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93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Text Box 2"/>
          <p:cNvSpPr txBox="1">
            <a:spLocks noChangeArrowheads="1"/>
          </p:cNvSpPr>
          <p:nvPr/>
        </p:nvSpPr>
        <p:spPr bwMode="auto">
          <a:xfrm>
            <a:off x="423863" y="358775"/>
            <a:ext cx="8277225" cy="6118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18000"/>
              </a:lnSpc>
            </a:pPr>
            <a:r>
              <a:rPr lang="zh-CN" altLang="en-US" sz="2400">
                <a:latin typeface="Times New Roman" panose="02020603050405020304" pitchFamily="18" charset="0"/>
                <a:ea typeface="仿宋_GB2312" pitchFamily="49" charset="-122"/>
              </a:rPr>
              <a:t>　　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方法二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估算排除法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：</a:t>
            </a:r>
          </a:p>
          <a:p>
            <a:pPr algn="just">
              <a:lnSpc>
                <a:spcPct val="118000"/>
              </a:lnSpc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　　因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8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的燃烧热为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2220.0 kJ·mol</a:t>
            </a:r>
            <a:r>
              <a:rPr lang="zh-CN" altLang="en-US" sz="2400" baseline="300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－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，而两者燃烧共放热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3847 kJ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，故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8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的体积比一定大于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1∶1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，而四个选项中唯有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选项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3∶1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＞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1∶1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符合题意。</a:t>
            </a:r>
          </a:p>
          <a:p>
            <a:pPr algn="just">
              <a:lnSpc>
                <a:spcPct val="118000"/>
              </a:lnSpc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　　两者放出的热量之比也只需列出方法一中的计算式，再估算并对照选项便可选定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D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选项为答案。</a:t>
            </a:r>
          </a:p>
          <a:p>
            <a:pPr algn="just">
              <a:lnSpc>
                <a:spcPct val="118000"/>
              </a:lnSpc>
            </a:pPr>
            <a:r>
              <a:rPr lang="zh-CN" altLang="en-US" sz="2400">
                <a:latin typeface="Times New Roman" panose="02020603050405020304" pitchFamily="18" charset="0"/>
                <a:ea typeface="仿宋_GB2312" pitchFamily="49" charset="-122"/>
              </a:rPr>
              <a:t>　　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答案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just">
              <a:lnSpc>
                <a:spcPct val="118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　　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跟踪练习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　一定条件下，</a:t>
            </a:r>
            <a:r>
              <a:rPr lang="en-US" altLang="zh-CN" sz="2400">
                <a:latin typeface="Times New Roman" panose="02020603050405020304" pitchFamily="18" charset="0"/>
              </a:rPr>
              <a:t>2CO(g) </a:t>
            </a:r>
            <a:r>
              <a:rPr lang="zh-CN" altLang="en-US" sz="2400">
                <a:latin typeface="Times New Roman" panose="02020603050405020304" pitchFamily="18" charset="0"/>
              </a:rPr>
              <a:t>＋ </a:t>
            </a:r>
            <a:r>
              <a:rPr lang="en-US" altLang="zh-CN" sz="2400">
                <a:latin typeface="Times New Roman" panose="02020603050405020304" pitchFamily="18" charset="0"/>
              </a:rPr>
              <a:t>O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(g)</a:t>
            </a:r>
            <a:r>
              <a:rPr lang="zh-CN" altLang="en-US" sz="2400">
                <a:latin typeface="Times New Roman" panose="02020603050405020304" pitchFamily="18" charset="0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</a:rPr>
              <a:t>2CO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(g)</a:t>
            </a:r>
            <a:r>
              <a:rPr lang="zh-CN" altLang="en-US" sz="2400">
                <a:latin typeface="Times New Roman" panose="02020603050405020304" pitchFamily="18" charset="0"/>
              </a:rPr>
              <a:t>　</a:t>
            </a:r>
            <a:r>
              <a:rPr lang="en-US" altLang="zh-CN" sz="2400">
                <a:latin typeface="Times New Roman" panose="02020603050405020304" pitchFamily="18" charset="0"/>
              </a:rPr>
              <a:t>Δ</a:t>
            </a:r>
            <a:r>
              <a:rPr lang="en-US" altLang="zh-CN" sz="2400" i="1">
                <a:latin typeface="Times New Roman" panose="02020603050405020304" pitchFamily="18" charset="0"/>
              </a:rPr>
              <a:t>H</a:t>
            </a:r>
            <a:r>
              <a:rPr lang="zh-CN" altLang="en-US" sz="2400">
                <a:latin typeface="Times New Roman" panose="02020603050405020304" pitchFamily="18" charset="0"/>
              </a:rPr>
              <a:t>＝－</a:t>
            </a:r>
            <a:r>
              <a:rPr lang="en-US" altLang="zh-CN" sz="2400">
                <a:latin typeface="Times New Roman" panose="02020603050405020304" pitchFamily="18" charset="0"/>
              </a:rPr>
              <a:t>566.0 kJ·mol</a:t>
            </a:r>
            <a:r>
              <a:rPr lang="zh-CN" altLang="en-US" sz="2400" baseline="30000"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CH</a:t>
            </a:r>
            <a:r>
              <a:rPr lang="en-US" altLang="zh-CN" sz="2400" baseline="-25000">
                <a:latin typeface="Times New Roman" panose="02020603050405020304" pitchFamily="18" charset="0"/>
              </a:rPr>
              <a:t>4</a:t>
            </a:r>
            <a:r>
              <a:rPr lang="en-US" altLang="zh-CN" sz="2400">
                <a:latin typeface="Times New Roman" panose="02020603050405020304" pitchFamily="18" charset="0"/>
              </a:rPr>
              <a:t>(g)</a:t>
            </a:r>
            <a:r>
              <a:rPr lang="zh-CN" altLang="en-US" sz="2400">
                <a:latin typeface="Times New Roman" panose="02020603050405020304" pitchFamily="18" charset="0"/>
              </a:rPr>
              <a:t>＋</a:t>
            </a:r>
            <a:r>
              <a:rPr lang="en-US" altLang="zh-CN" sz="2400">
                <a:latin typeface="Times New Roman" panose="02020603050405020304" pitchFamily="18" charset="0"/>
              </a:rPr>
              <a:t>2O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(g)</a:t>
            </a:r>
            <a:r>
              <a:rPr lang="zh-CN" altLang="en-US" sz="2400">
                <a:latin typeface="Times New Roman" panose="02020603050405020304" pitchFamily="18" charset="0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</a:rPr>
              <a:t>CO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(g)</a:t>
            </a:r>
            <a:r>
              <a:rPr lang="zh-CN" altLang="en-US" sz="2400">
                <a:latin typeface="Times New Roman" panose="02020603050405020304" pitchFamily="18" charset="0"/>
              </a:rPr>
              <a:t>＋</a:t>
            </a:r>
            <a:r>
              <a:rPr lang="en-US" altLang="zh-CN" sz="2400">
                <a:latin typeface="Times New Roman" panose="02020603050405020304" pitchFamily="18" charset="0"/>
              </a:rPr>
              <a:t>2H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O(l)</a:t>
            </a:r>
            <a:r>
              <a:rPr lang="zh-CN" altLang="en-US" sz="2400">
                <a:latin typeface="Times New Roman" panose="02020603050405020304" pitchFamily="18" charset="0"/>
              </a:rPr>
              <a:t>　</a:t>
            </a:r>
            <a:r>
              <a:rPr lang="en-US" altLang="zh-CN" sz="2400">
                <a:latin typeface="Times New Roman" panose="02020603050405020304" pitchFamily="18" charset="0"/>
              </a:rPr>
              <a:t>Δ</a:t>
            </a:r>
            <a:r>
              <a:rPr lang="en-US" altLang="zh-CN" sz="2400" i="1">
                <a:latin typeface="Times New Roman" panose="02020603050405020304" pitchFamily="18" charset="0"/>
              </a:rPr>
              <a:t>H</a:t>
            </a:r>
            <a:r>
              <a:rPr lang="zh-CN" altLang="en-US" sz="2400">
                <a:latin typeface="Times New Roman" panose="02020603050405020304" pitchFamily="18" charset="0"/>
              </a:rPr>
              <a:t>＝－</a:t>
            </a:r>
            <a:r>
              <a:rPr lang="en-US" altLang="zh-CN" sz="2400">
                <a:latin typeface="Times New Roman" panose="02020603050405020304" pitchFamily="18" charset="0"/>
              </a:rPr>
              <a:t>890 kJ·mol</a:t>
            </a:r>
            <a:r>
              <a:rPr lang="zh-CN" altLang="en-US" sz="2400" baseline="30000"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，则</a:t>
            </a:r>
            <a:r>
              <a:rPr lang="en-US" altLang="zh-CN" sz="2400">
                <a:latin typeface="Times New Roman" panose="02020603050405020304" pitchFamily="18" charset="0"/>
              </a:rPr>
              <a:t>1 mol CO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</a:rPr>
              <a:t>3 mol CH</a:t>
            </a:r>
            <a:r>
              <a:rPr lang="en-US" altLang="zh-CN" sz="2400" baseline="-25000">
                <a:latin typeface="Times New Roman" panose="02020603050405020304" pitchFamily="18" charset="0"/>
              </a:rPr>
              <a:t>4</a:t>
            </a:r>
            <a:r>
              <a:rPr lang="zh-CN" altLang="en-US" sz="2400">
                <a:latin typeface="Times New Roman" panose="02020603050405020304" pitchFamily="18" charset="0"/>
              </a:rPr>
              <a:t>组成的混合气在上述条件下完全燃烧放出热量为 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</a:rPr>
              <a:t>　　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8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　　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</a:rPr>
              <a:t>．</a:t>
            </a:r>
            <a:r>
              <a:rPr lang="en-US" altLang="zh-CN" sz="2400">
                <a:latin typeface="Times New Roman" panose="02020603050405020304" pitchFamily="18" charset="0"/>
              </a:rPr>
              <a:t>2912 kJ		B</a:t>
            </a:r>
            <a:r>
              <a:rPr lang="zh-CN" altLang="en-US" sz="2400">
                <a:latin typeface="Times New Roman" panose="02020603050405020304" pitchFamily="18" charset="0"/>
              </a:rPr>
              <a:t>．</a:t>
            </a:r>
            <a:r>
              <a:rPr lang="en-US" altLang="zh-CN" sz="2400">
                <a:latin typeface="Times New Roman" panose="02020603050405020304" pitchFamily="18" charset="0"/>
              </a:rPr>
              <a:t>2953 kJ</a:t>
            </a:r>
          </a:p>
          <a:p>
            <a:pPr algn="just">
              <a:lnSpc>
                <a:spcPct val="118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　　</a:t>
            </a:r>
            <a:r>
              <a:rPr lang="en-US" altLang="zh-CN" sz="2400">
                <a:latin typeface="Times New Roman" panose="02020603050405020304" pitchFamily="18" charset="0"/>
              </a:rPr>
              <a:t>C</a:t>
            </a:r>
            <a:r>
              <a:rPr lang="zh-CN" altLang="en-US" sz="2400">
                <a:latin typeface="Times New Roman" panose="02020603050405020304" pitchFamily="18" charset="0"/>
              </a:rPr>
              <a:t>．</a:t>
            </a:r>
            <a:r>
              <a:rPr lang="en-US" altLang="zh-CN" sz="2400">
                <a:latin typeface="Times New Roman" panose="02020603050405020304" pitchFamily="18" charset="0"/>
              </a:rPr>
              <a:t>3236 kJ		D</a:t>
            </a:r>
            <a:r>
              <a:rPr lang="zh-CN" altLang="en-US" sz="2400">
                <a:latin typeface="Times New Roman" panose="02020603050405020304" pitchFamily="18" charset="0"/>
              </a:rPr>
              <a:t>．</a:t>
            </a:r>
            <a:r>
              <a:rPr lang="en-US" altLang="zh-CN" sz="2400">
                <a:latin typeface="Times New Roman" panose="02020603050405020304" pitchFamily="18" charset="0"/>
              </a:rPr>
              <a:t>3836 kJ</a:t>
            </a:r>
          </a:p>
          <a:p>
            <a:pPr algn="just">
              <a:lnSpc>
                <a:spcPct val="118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　　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答案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0158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9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9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0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9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2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0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45071" y="351632"/>
            <a:ext cx="25352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迷你简启体" pitchFamily="65" charset="-122"/>
                <a:ea typeface="迷你简启体" pitchFamily="65" charset="-122"/>
              </a:rPr>
              <a:t>盖斯定律 </a:t>
            </a:r>
          </a:p>
        </p:txBody>
      </p:sp>
      <p:pic>
        <p:nvPicPr>
          <p:cNvPr id="6147" name="Picture 3" descr="Image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8563" y="2827338"/>
            <a:ext cx="2865437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85800" y="1357313"/>
            <a:ext cx="7391400" cy="1739900"/>
          </a:xfrm>
          <a:prstGeom prst="rect">
            <a:avLst/>
          </a:prstGeom>
          <a:solidFill>
            <a:srgbClr val="F6FF9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3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一个化学反应，不论是一步完成</a:t>
            </a:r>
            <a:r>
              <a:rPr lang="en-US" altLang="zh-CN" sz="3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还是分几步完成</a:t>
            </a:r>
            <a:r>
              <a:rPr lang="en-US" altLang="zh-CN" sz="3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，其反应热是完全相同的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09600" y="3584575"/>
            <a:ext cx="60198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buClr>
                <a:srgbClr val="009999"/>
              </a:buClr>
              <a:buFont typeface="Wingdings" pitchFamily="2" charset="2"/>
              <a:buNone/>
            </a:pPr>
            <a:r>
              <a:rPr lang="en-US" altLang="zh-CN" sz="3200" b="1">
                <a:solidFill>
                  <a:srgbClr val="3333CC"/>
                </a:solidFill>
                <a:latin typeface="Times New Roman" pitchFamily="18" charset="0"/>
                <a:ea typeface="华文中宋" pitchFamily="2" charset="-122"/>
              </a:rPr>
              <a:t>        </a:t>
            </a:r>
            <a:r>
              <a:rPr lang="zh-CN" altLang="en-US" sz="3200" b="1">
                <a:solidFill>
                  <a:srgbClr val="3333CC"/>
                </a:solidFill>
                <a:latin typeface="Times New Roman" pitchFamily="18" charset="0"/>
                <a:ea typeface="华文中宋" pitchFamily="2" charset="-122"/>
              </a:rPr>
              <a:t>化学反应的焓变（ </a:t>
            </a:r>
            <a:r>
              <a:rPr lang="el-GR" altLang="zh-CN" sz="3200" b="1">
                <a:solidFill>
                  <a:srgbClr val="3333CC"/>
                </a:solidFill>
                <a:latin typeface="Times New Roman" pitchFamily="18" charset="0"/>
                <a:ea typeface="华文中宋" pitchFamily="2" charset="-122"/>
              </a:rPr>
              <a:t>Δ</a:t>
            </a:r>
            <a:r>
              <a:rPr lang="en-US" altLang="zh-CN" sz="3200" b="1">
                <a:solidFill>
                  <a:srgbClr val="3333CC"/>
                </a:solidFill>
                <a:latin typeface="Times New Roman" pitchFamily="18" charset="0"/>
                <a:ea typeface="华文中宋" pitchFamily="2" charset="-122"/>
              </a:rPr>
              <a:t>H</a:t>
            </a:r>
            <a:r>
              <a:rPr lang="zh-CN" altLang="en-US" sz="3200" b="1">
                <a:solidFill>
                  <a:srgbClr val="3333CC"/>
                </a:solidFill>
                <a:latin typeface="Times New Roman" pitchFamily="18" charset="0"/>
                <a:ea typeface="华文中宋" pitchFamily="2" charset="-122"/>
              </a:rPr>
              <a:t>）只与反应体系的始态和终态有关，而与反应的途径无关。</a:t>
            </a:r>
          </a:p>
        </p:txBody>
      </p:sp>
    </p:spTree>
    <p:extLst>
      <p:ext uri="{BB962C8B-B14F-4D97-AF65-F5344CB8AC3E}">
        <p14:creationId xmlns:p14="http://schemas.microsoft.com/office/powerpoint/2010/main" val="94528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571875" y="5072063"/>
            <a:ext cx="1524000" cy="36933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33399"/>
                </a:solidFill>
                <a:latin typeface="宋体" pitchFamily="2" charset="-122"/>
              </a:rPr>
              <a:t>△H</a:t>
            </a:r>
            <a:r>
              <a:rPr lang="en-US" altLang="zh-CN" b="1" baseline="-25000" dirty="0">
                <a:solidFill>
                  <a:srgbClr val="333399"/>
                </a:solidFill>
                <a:latin typeface="宋体" pitchFamily="2" charset="-122"/>
              </a:rPr>
              <a:t>2</a:t>
            </a:r>
            <a:r>
              <a:rPr lang="en-US" altLang="zh-CN" b="1" dirty="0">
                <a:solidFill>
                  <a:srgbClr val="3333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333399"/>
                </a:solidFill>
                <a:latin typeface="宋体" pitchFamily="2" charset="-122"/>
              </a:rPr>
              <a:t>=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???</a:t>
            </a:r>
            <a:endParaRPr lang="en-US" altLang="zh-CN" b="1" dirty="0">
              <a:solidFill>
                <a:srgbClr val="333399"/>
              </a:solidFill>
              <a:latin typeface="宋体" pitchFamily="2" charset="-122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059832" y="1380441"/>
            <a:ext cx="2968724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33399"/>
                </a:solidFill>
                <a:latin typeface="宋体" pitchFamily="2" charset="-122"/>
              </a:rPr>
              <a:t>△H</a:t>
            </a:r>
            <a:r>
              <a:rPr lang="en-US" altLang="zh-CN" b="1" baseline="-25000" dirty="0">
                <a:solidFill>
                  <a:srgbClr val="333399"/>
                </a:solidFill>
                <a:latin typeface="宋体" pitchFamily="2" charset="-122"/>
              </a:rPr>
              <a:t>1</a:t>
            </a:r>
            <a:r>
              <a:rPr lang="en-US" altLang="zh-CN" b="1" dirty="0">
                <a:solidFill>
                  <a:srgbClr val="3333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333399"/>
                </a:solidFill>
                <a:latin typeface="宋体" pitchFamily="2" charset="-122"/>
              </a:rPr>
              <a:t>=-57.3kJ/</a:t>
            </a:r>
            <a:r>
              <a:rPr lang="en-US" altLang="zh-CN" b="1" dirty="0" err="1" smtClean="0">
                <a:solidFill>
                  <a:srgbClr val="333399"/>
                </a:solidFill>
                <a:latin typeface="宋体" pitchFamily="2" charset="-122"/>
              </a:rPr>
              <a:t>mol</a:t>
            </a:r>
            <a:endParaRPr lang="en-US" altLang="zh-CN" b="1" dirty="0">
              <a:solidFill>
                <a:srgbClr val="333399"/>
              </a:solidFill>
              <a:latin typeface="宋体" pitchFamily="2" charset="-122"/>
            </a:endParaRP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1357313" y="1857375"/>
            <a:ext cx="5881687" cy="3200400"/>
            <a:chOff x="336" y="1104"/>
            <a:chExt cx="4560" cy="2016"/>
          </a:xfrm>
        </p:grpSpPr>
        <p:sp>
          <p:nvSpPr>
            <p:cNvPr id="8201" name="Oval 5"/>
            <p:cNvSpPr>
              <a:spLocks noChangeArrowheads="1"/>
            </p:cNvSpPr>
            <p:nvPr/>
          </p:nvSpPr>
          <p:spPr bwMode="auto">
            <a:xfrm>
              <a:off x="336" y="1104"/>
              <a:ext cx="4560" cy="201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02" name="Line 6"/>
            <p:cNvSpPr>
              <a:spLocks noChangeShapeType="1"/>
            </p:cNvSpPr>
            <p:nvPr/>
          </p:nvSpPr>
          <p:spPr bwMode="auto">
            <a:xfrm>
              <a:off x="4800" y="1821"/>
              <a:ext cx="96" cy="1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Line 7"/>
            <p:cNvSpPr>
              <a:spLocks noChangeShapeType="1"/>
            </p:cNvSpPr>
            <p:nvPr/>
          </p:nvSpPr>
          <p:spPr bwMode="auto">
            <a:xfrm flipH="1" flipV="1">
              <a:off x="336" y="2208"/>
              <a:ext cx="96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319088" y="2518469"/>
            <a:ext cx="3568452" cy="107721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333399"/>
                </a:solidFill>
              </a:rPr>
              <a:t>H</a:t>
            </a:r>
            <a:r>
              <a:rPr lang="en-US" altLang="zh-CN" sz="3200" b="1" baseline="30000" dirty="0" smtClean="0">
                <a:solidFill>
                  <a:srgbClr val="333399"/>
                </a:solidFill>
              </a:rPr>
              <a:t>+</a:t>
            </a:r>
            <a:r>
              <a:rPr lang="en-US" altLang="zh-CN" sz="3200" b="1" baseline="-25000" dirty="0" smtClean="0">
                <a:solidFill>
                  <a:srgbClr val="333399"/>
                </a:solidFill>
              </a:rPr>
              <a:t>(</a:t>
            </a:r>
            <a:r>
              <a:rPr lang="en-US" altLang="zh-CN" sz="3200" b="1" baseline="-25000" dirty="0" err="1" smtClean="0">
                <a:solidFill>
                  <a:srgbClr val="333399"/>
                </a:solidFill>
              </a:rPr>
              <a:t>aq</a:t>
            </a:r>
            <a:r>
              <a:rPr lang="en-US" altLang="zh-CN" sz="3200" b="1" baseline="-25000" dirty="0" smtClean="0">
                <a:solidFill>
                  <a:srgbClr val="333399"/>
                </a:solidFill>
              </a:rPr>
              <a:t>)</a:t>
            </a:r>
            <a:r>
              <a:rPr lang="en-US" altLang="zh-CN" sz="3200" b="1" dirty="0" smtClean="0">
                <a:solidFill>
                  <a:srgbClr val="333399"/>
                </a:solidFill>
              </a:rPr>
              <a:t>+OH</a:t>
            </a:r>
            <a:r>
              <a:rPr lang="en-US" altLang="zh-CN" sz="3200" b="1" baseline="30000" dirty="0" smtClean="0">
                <a:solidFill>
                  <a:srgbClr val="333399"/>
                </a:solidFill>
              </a:rPr>
              <a:t>-</a:t>
            </a:r>
            <a:r>
              <a:rPr lang="en-US" altLang="zh-CN" sz="3200" b="1" baseline="-25000" dirty="0" smtClean="0">
                <a:solidFill>
                  <a:srgbClr val="333399"/>
                </a:solidFill>
              </a:rPr>
              <a:t>(</a:t>
            </a:r>
            <a:r>
              <a:rPr lang="en-US" altLang="zh-CN" sz="3200" b="1" baseline="-25000" dirty="0" err="1" smtClean="0">
                <a:solidFill>
                  <a:srgbClr val="333399"/>
                </a:solidFill>
              </a:rPr>
              <a:t>aq</a:t>
            </a:r>
            <a:r>
              <a:rPr lang="en-US" altLang="zh-CN" sz="3200" b="1" baseline="-25000" dirty="0" smtClean="0">
                <a:solidFill>
                  <a:srgbClr val="333399"/>
                </a:solidFill>
              </a:rPr>
              <a:t>)</a:t>
            </a:r>
            <a:r>
              <a:rPr lang="zh-CN" altLang="en-US" sz="3200" b="1" dirty="0" smtClean="0">
                <a:solidFill>
                  <a:srgbClr val="333399"/>
                </a:solidFill>
              </a:rPr>
              <a:t>（始态</a:t>
            </a:r>
            <a:r>
              <a:rPr lang="zh-CN" altLang="en-US" sz="3200" b="1" dirty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6143625" y="3363913"/>
            <a:ext cx="2133600" cy="1323439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333399"/>
                </a:solidFill>
              </a:rPr>
              <a:t>H2O</a:t>
            </a:r>
            <a:r>
              <a:rPr lang="zh-CN" altLang="en-US" sz="3200" b="1" dirty="0" smtClean="0">
                <a:solidFill>
                  <a:srgbClr val="333399"/>
                </a:solidFill>
              </a:rPr>
              <a:t>（</a:t>
            </a:r>
            <a:r>
              <a:rPr lang="en-US" altLang="zh-CN" sz="3200" b="1" dirty="0" smtClean="0">
                <a:solidFill>
                  <a:srgbClr val="333399"/>
                </a:solidFill>
              </a:rPr>
              <a:t>l</a:t>
            </a:r>
            <a:r>
              <a:rPr lang="zh-CN" altLang="en-US" sz="3200" b="1" dirty="0" smtClean="0">
                <a:solidFill>
                  <a:srgbClr val="333399"/>
                </a:solidFill>
              </a:rPr>
              <a:t>）</a:t>
            </a:r>
            <a:endParaRPr lang="en-US" altLang="zh-CN" sz="3200" b="1" dirty="0" smtClean="0">
              <a:solidFill>
                <a:srgbClr val="333399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333399"/>
                </a:solidFill>
              </a:rPr>
              <a:t>（</a:t>
            </a:r>
            <a:r>
              <a:rPr lang="zh-CN" altLang="en-US" sz="3200" b="1" dirty="0">
                <a:solidFill>
                  <a:srgbClr val="333399"/>
                </a:solidFill>
              </a:rPr>
              <a:t>终态）</a:t>
            </a:r>
          </a:p>
        </p:txBody>
      </p:sp>
      <p:sp>
        <p:nvSpPr>
          <p:cNvPr id="8199" name="Text Box 3"/>
          <p:cNvSpPr txBox="1">
            <a:spLocks noChangeArrowheads="1"/>
          </p:cNvSpPr>
          <p:nvPr/>
        </p:nvSpPr>
        <p:spPr bwMode="auto">
          <a:xfrm>
            <a:off x="2378199" y="699612"/>
            <a:ext cx="6000750" cy="5842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00FF"/>
                </a:solidFill>
                <a:latin typeface="宋体" pitchFamily="2" charset="-122"/>
              </a:rPr>
              <a:t>从能量守恒上来思考</a:t>
            </a:r>
            <a:endParaRPr lang="en-US" altLang="zh-CN" sz="3200" b="1" dirty="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500313" y="5786438"/>
            <a:ext cx="3929062" cy="584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△H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 + △H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 ≡ 0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174901" y="4575036"/>
            <a:ext cx="2968724" cy="3693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333399"/>
                </a:solidFill>
                <a:latin typeface="宋体" pitchFamily="2" charset="-122"/>
              </a:rPr>
              <a:t>△</a:t>
            </a:r>
            <a:r>
              <a:rPr lang="en-US" altLang="zh-CN" b="1" dirty="0" smtClean="0">
                <a:solidFill>
                  <a:srgbClr val="333399"/>
                </a:solidFill>
                <a:latin typeface="宋体" pitchFamily="2" charset="-122"/>
              </a:rPr>
              <a:t>H</a:t>
            </a:r>
            <a:r>
              <a:rPr lang="en-US" altLang="zh-CN" b="1" baseline="-25000" dirty="0" smtClean="0">
                <a:solidFill>
                  <a:srgbClr val="333399"/>
                </a:solidFill>
                <a:latin typeface="宋体" pitchFamily="2" charset="-122"/>
              </a:rPr>
              <a:t>2</a:t>
            </a:r>
            <a:r>
              <a:rPr lang="en-US" altLang="zh-CN" b="1" dirty="0" smtClean="0">
                <a:solidFill>
                  <a:srgbClr val="333399"/>
                </a:solidFill>
                <a:latin typeface="宋体" pitchFamily="2" charset="-122"/>
              </a:rPr>
              <a:t> =+57.3kJ/</a:t>
            </a:r>
            <a:r>
              <a:rPr lang="en-US" altLang="zh-CN" b="1" dirty="0" err="1" smtClean="0">
                <a:solidFill>
                  <a:srgbClr val="333399"/>
                </a:solidFill>
                <a:latin typeface="宋体" pitchFamily="2" charset="-122"/>
              </a:rPr>
              <a:t>mol</a:t>
            </a:r>
            <a:endParaRPr lang="en-US" altLang="zh-CN" b="1" dirty="0">
              <a:solidFill>
                <a:srgbClr val="333399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451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133600" y="4513263"/>
            <a:ext cx="502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△H</a:t>
            </a:r>
            <a:r>
              <a:rPr lang="zh-CN" altLang="en-US" sz="40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＝△</a:t>
            </a:r>
            <a:r>
              <a:rPr lang="en-US" altLang="zh-CN" sz="40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lang="en-US" altLang="zh-CN" sz="4000" b="1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en-US" altLang="zh-CN" sz="40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+△H</a:t>
            </a:r>
            <a:r>
              <a:rPr lang="en-US" altLang="zh-CN" sz="4000" b="1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endParaRPr lang="en-US" altLang="zh-CN" sz="4000" b="1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1400175"/>
            <a:ext cx="5867400" cy="2743200"/>
          </a:xfrm>
          <a:prstGeom prst="rect">
            <a:avLst/>
          </a:prstGeom>
          <a:solidFill>
            <a:srgbClr val="BBE0E3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446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Text Box 2"/>
          <p:cNvSpPr txBox="1">
            <a:spLocks noChangeArrowheads="1"/>
          </p:cNvSpPr>
          <p:nvPr/>
        </p:nvSpPr>
        <p:spPr bwMode="auto">
          <a:xfrm>
            <a:off x="251520" y="548680"/>
            <a:ext cx="8277225" cy="6118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17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　</a:t>
            </a:r>
            <a:endParaRPr lang="en-US" altLang="zh-CN" sz="24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17000"/>
              </a:lnSpc>
            </a:pPr>
            <a:endParaRPr lang="en-US" altLang="zh-CN" sz="2400" i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17000"/>
              </a:lnSpc>
            </a:pPr>
            <a:r>
              <a:rPr lang="zh-CN" altLang="en-US" sz="2400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一、盖斯定律的特点</a:t>
            </a:r>
            <a:endParaRPr lang="zh-CN" altLang="en-US" sz="2400" dirty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17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．反应热效应只与始态、终态有关，与反应的途径无关。就像登山至山顶，不管选哪一条路走，山的海拔总是不变的。</a:t>
            </a:r>
          </a:p>
          <a:p>
            <a:pPr algn="ctr">
              <a:lnSpc>
                <a:spcPct val="117000"/>
              </a:lnSpc>
            </a:pP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17000"/>
              </a:lnSpc>
            </a:pP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17000"/>
              </a:lnSpc>
            </a:pP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17000"/>
              </a:lnSpc>
            </a:pP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17000"/>
              </a:lnSpc>
            </a:pP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17000"/>
              </a:lnSpc>
            </a:pP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17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　　</a:t>
            </a:r>
          </a:p>
          <a:p>
            <a:pPr algn="just">
              <a:lnSpc>
                <a:spcPct val="117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．反应热总值一定。如右图表示始态到终态的反应热，则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pic>
        <p:nvPicPr>
          <p:cNvPr id="813059" name="Picture 3" descr="E:\LS\慧谷\高二化学慧谷选修④_Z\4X1Z3T1.t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08920"/>
            <a:ext cx="3743325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9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Text Box 2"/>
          <p:cNvSpPr txBox="1">
            <a:spLocks noChangeArrowheads="1"/>
          </p:cNvSpPr>
          <p:nvPr/>
        </p:nvSpPr>
        <p:spPr bwMode="auto">
          <a:xfrm>
            <a:off x="423863" y="358775"/>
            <a:ext cx="8277225" cy="6118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45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　　</a:t>
            </a:r>
            <a:r>
              <a:rPr lang="zh-CN" altLang="en-US" sz="24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二、盖斯定律在科学研究中的重要意义</a:t>
            </a:r>
            <a:endParaRPr lang="zh-CN" altLang="en-US" sz="240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45000"/>
              </a:lnSpc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　　因为有些反应进行得很慢，有些反应不容易直接发生，有些反应的产品不纯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有副反应发生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，这给测定反应热造成了困难。此时如果应用盖斯定律，就可以间接地把它们的反应热计算出来。</a:t>
            </a:r>
          </a:p>
          <a:p>
            <a:pPr algn="just">
              <a:lnSpc>
                <a:spcPct val="145000"/>
              </a:lnSpc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　　例如：</a:t>
            </a:r>
          </a:p>
          <a:p>
            <a:pPr algn="just">
              <a:lnSpc>
                <a:spcPct val="145000"/>
              </a:lnSpc>
            </a:pPr>
            <a:endParaRPr lang="zh-CN" altLang="en-US" sz="18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45000"/>
              </a:lnSpc>
            </a:pPr>
            <a:r>
              <a:rPr lang="zh-CN" altLang="en-US" sz="2400">
                <a:solidFill>
                  <a:srgbClr val="0000FF"/>
                </a:solidFill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(1)C(s)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＋   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(g)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CO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(g)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　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＝－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393.5 kJ·mol</a:t>
            </a:r>
            <a:r>
              <a:rPr lang="zh-CN" altLang="en-US" sz="24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  <a:p>
            <a:pPr algn="just">
              <a:lnSpc>
                <a:spcPct val="145000"/>
              </a:lnSpc>
            </a:pP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45000"/>
              </a:lnSpc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(2)CO(g)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＋   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(g)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CO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(g)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　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＝－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283.0 kJ·mol</a:t>
            </a:r>
            <a:r>
              <a:rPr lang="zh-CN" altLang="en-US" sz="24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  <a:p>
            <a:pPr algn="just">
              <a:lnSpc>
                <a:spcPct val="145000"/>
              </a:lnSpc>
            </a:pPr>
            <a:endParaRPr lang="en-US" altLang="zh-CN" baseline="300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45000"/>
              </a:lnSpc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　　求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C(s)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(g)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CO(g)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的反应热。</a:t>
            </a:r>
          </a:p>
        </p:txBody>
      </p:sp>
      <p:graphicFrame>
        <p:nvGraphicFramePr>
          <p:cNvPr id="812035" name="Object 3"/>
          <p:cNvGraphicFramePr>
            <a:graphicFrameLocks noChangeAspect="1"/>
          </p:cNvGraphicFramePr>
          <p:nvPr>
            <p:ph/>
          </p:nvPr>
        </p:nvGraphicFramePr>
        <p:xfrm>
          <a:off x="2339975" y="3919538"/>
          <a:ext cx="24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241200" imgH="723600" progId="Equation.DSMT4">
                  <p:embed/>
                </p:oleObj>
              </mc:Choice>
              <mc:Fallback>
                <p:oleObj name="Equation" r:id="rId3" imgW="24120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919538"/>
                        <a:ext cx="24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37" name="Object 5"/>
          <p:cNvGraphicFramePr>
            <a:graphicFrameLocks noChangeAspect="1"/>
          </p:cNvGraphicFramePr>
          <p:nvPr/>
        </p:nvGraphicFramePr>
        <p:xfrm>
          <a:off x="2627313" y="4984750"/>
          <a:ext cx="24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241200" imgH="723600" progId="Equation.DSMT4">
                  <p:embed/>
                </p:oleObj>
              </mc:Choice>
              <mc:Fallback>
                <p:oleObj name="Equation" r:id="rId5" imgW="24120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984750"/>
                        <a:ext cx="24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95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2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2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812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812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812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812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120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8120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Text Box 2"/>
          <p:cNvSpPr txBox="1">
            <a:spLocks noChangeArrowheads="1"/>
          </p:cNvSpPr>
          <p:nvPr/>
        </p:nvSpPr>
        <p:spPr bwMode="auto">
          <a:xfrm>
            <a:off x="423863" y="358775"/>
            <a:ext cx="8277225" cy="6118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4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　　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解析：</a:t>
            </a:r>
          </a:p>
          <a:p>
            <a:pPr algn="just"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　　根据上述两个反应的关系可知：</a:t>
            </a:r>
          </a:p>
          <a:p>
            <a:pPr algn="ctr"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　</a:t>
            </a:r>
          </a:p>
          <a:p>
            <a:pPr algn="ctr">
              <a:lnSpc>
                <a:spcPct val="140000"/>
              </a:lnSpc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40000"/>
              </a:lnSpc>
            </a:pP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40000"/>
              </a:lnSpc>
            </a:pPr>
            <a:endParaRPr lang="zh-CN" altLang="en-US" sz="16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　</a:t>
            </a:r>
          </a:p>
          <a:p>
            <a:pPr algn="just"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</a:p>
          <a:p>
            <a:pPr algn="just"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　　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</a:p>
          <a:p>
            <a:pPr algn="just"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　　　　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＝－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393.5 kJ·mol</a:t>
            </a:r>
            <a:r>
              <a:rPr lang="zh-CN" altLang="en-US" sz="24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283.0 kJ·mol</a:t>
            </a:r>
            <a:r>
              <a:rPr lang="zh-CN" altLang="en-US" sz="24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　　　　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＝－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110.5 kJ·mol</a:t>
            </a:r>
            <a:r>
              <a:rPr lang="zh-CN" altLang="en-US" sz="24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　　所以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C(s)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(g)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CO(g)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　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＝－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110.5 kJ·mol</a:t>
            </a:r>
            <a:r>
              <a:rPr lang="zh-CN" altLang="en-US" sz="24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pic>
        <p:nvPicPr>
          <p:cNvPr id="811011" name="Picture 3" descr="E:\LS\慧谷\高二化学慧谷选修④_Z\4X1Z3T2.t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557338"/>
            <a:ext cx="6985000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2006" y="4869160"/>
            <a:ext cx="7500938" cy="10772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tabLst>
                <a:tab pos="800100" algn="l"/>
              </a:tabLst>
            </a:pPr>
            <a:r>
              <a:rPr lang="zh-CN" altLang="en-US" sz="32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盖斯定律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是质量守恒定律和能量守恒定律的共同体现</a:t>
            </a:r>
            <a:r>
              <a:rPr lang="zh-CN" altLang="en-US" sz="32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7957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1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1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10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10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811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811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811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811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811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Text Box 2"/>
          <p:cNvSpPr txBox="1">
            <a:spLocks noChangeArrowheads="1"/>
          </p:cNvSpPr>
          <p:nvPr/>
        </p:nvSpPr>
        <p:spPr bwMode="auto">
          <a:xfrm>
            <a:off x="251520" y="908720"/>
            <a:ext cx="8277225" cy="6118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　　</a:t>
            </a: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三、应用盖斯定律计算反应热时应注意的事项</a:t>
            </a:r>
            <a:endParaRPr lang="zh-CN" altLang="en-US" sz="2400" dirty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．热化学方程式中物质的化学计量数同乘以某一个数时，反应热数值也必须乘上该数。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．热化学方程式相加减时，同种物质之间可相加减，反应热也随之相加减。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．将一个热化学方程式颠倒时，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“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＋</a:t>
            </a:r>
            <a:r>
              <a:rPr lang="zh-CN" altLang="en-US" sz="2400" dirty="0">
                <a:solidFill>
                  <a:srgbClr val="0000FF"/>
                </a:solidFill>
              </a:rPr>
              <a:t>”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</a:rPr>
              <a:t>“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－</a:t>
            </a:r>
            <a:r>
              <a:rPr lang="zh-CN" altLang="en-US" sz="2400" dirty="0">
                <a:solidFill>
                  <a:srgbClr val="0000FF"/>
                </a:solidFill>
              </a:rPr>
              <a:t>”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号必须随之改变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0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9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9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977</TotalTime>
  <Words>581</Words>
  <Application>Microsoft Office PowerPoint</Application>
  <PresentationFormat>全屏显示(4:3)</PresentationFormat>
  <Paragraphs>141</Paragraphs>
  <Slides>26</Slides>
  <Notes>1</Notes>
  <HiddenSlides>0</HiddenSlides>
  <MMClips>1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方正姚体</vt:lpstr>
      <vt:lpstr>仿宋_GB2312</vt:lpstr>
      <vt:lpstr>黑体</vt:lpstr>
      <vt:lpstr>华文楷体</vt:lpstr>
      <vt:lpstr>华文中宋</vt:lpstr>
      <vt:lpstr>楷体_GB2312</vt:lpstr>
      <vt:lpstr>迷你简启体</vt:lpstr>
      <vt:lpstr>宋体</vt:lpstr>
      <vt:lpstr>Arial</vt:lpstr>
      <vt:lpstr>Calibri</vt:lpstr>
      <vt:lpstr>Georgia</vt:lpstr>
      <vt:lpstr>Symbol</vt:lpstr>
      <vt:lpstr>Times New Roman</vt:lpstr>
      <vt:lpstr>Trebuchet MS</vt:lpstr>
      <vt:lpstr>Wingdings</vt:lpstr>
      <vt:lpstr>Wingdings 2</vt:lpstr>
      <vt:lpstr>都市</vt:lpstr>
      <vt:lpstr>MathType 6.0 Equation</vt:lpstr>
      <vt:lpstr>盖斯定律 化学反应热的计算</vt:lpstr>
      <vt:lpstr>知识回顾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我的中国“芯” 无机非金属材料的主角——硅</dc:title>
  <dc:creator>fuck</dc:creator>
  <cp:lastModifiedBy>USER</cp:lastModifiedBy>
  <cp:revision>474</cp:revision>
  <dcterms:created xsi:type="dcterms:W3CDTF">2014-12-15T05:46:00Z</dcterms:created>
  <dcterms:modified xsi:type="dcterms:W3CDTF">2016-09-17T12:27:33Z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