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8" r:id="rId3"/>
    <p:sldId id="271" r:id="rId4"/>
    <p:sldId id="272" r:id="rId5"/>
    <p:sldId id="273" r:id="rId6"/>
    <p:sldId id="274" r:id="rId7"/>
    <p:sldId id="275" r:id="rId8"/>
    <p:sldId id="276" r:id="rId9"/>
    <p:sldId id="294" r:id="rId10"/>
    <p:sldId id="295" r:id="rId11"/>
    <p:sldId id="298" r:id="rId12"/>
    <p:sldId id="296" r:id="rId13"/>
    <p:sldId id="297" r:id="rId14"/>
    <p:sldId id="299" r:id="rId15"/>
    <p:sldId id="278" r:id="rId16"/>
    <p:sldId id="279" r:id="rId17"/>
    <p:sldId id="280" r:id="rId18"/>
    <p:sldId id="281" r:id="rId19"/>
    <p:sldId id="282" r:id="rId20"/>
    <p:sldId id="283" r:id="rId21"/>
    <p:sldId id="284" r:id="rId22"/>
    <p:sldId id="287" r:id="rId23"/>
    <p:sldId id="30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2789">
          <p15:clr>
            <a:srgbClr val="A4A3A4"/>
          </p15:clr>
        </p15:guide>
      </p15:sldGuideLst>
    </p:ext>
    <p:ext uri="{2D200454-40CA-4A62-9FC3-DE9A4176ACB9}">
      <p15:notesGuideLst xmlns:p15="http://schemas.microsoft.com/office/powerpoint/2012/main">
        <p15:guide id="1" orient="horz" pos="2874">
          <p15:clr>
            <a:srgbClr val="A4A3A4"/>
          </p15:clr>
        </p15:guide>
        <p15:guide id="2" pos="20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2D2D"/>
    <a:srgbClr val="BE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6178" autoAdjust="0"/>
  </p:normalViewPr>
  <p:slideViewPr>
    <p:cSldViewPr>
      <p:cViewPr varScale="1">
        <p:scale>
          <a:sx n="101" d="100"/>
          <a:sy n="101" d="100"/>
        </p:scale>
        <p:origin x="168" y="276"/>
      </p:cViewPr>
      <p:guideLst>
        <p:guide orient="horz" pos="2156"/>
        <p:guide pos="2789"/>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74"/>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AAAD61-4DC9-49C9-A184-17EAA0CB1EA0}" type="slidenum">
              <a:rPr lang="zh-CN" altLang="en-US" smtClean="0"/>
              <a:t>‹#›</a:t>
            </a:fld>
            <a:endParaRPr lang="zh-CN" altLang="en-US"/>
          </a:p>
        </p:txBody>
      </p:sp>
    </p:spTree>
    <p:extLst>
      <p:ext uri="{BB962C8B-B14F-4D97-AF65-F5344CB8AC3E}">
        <p14:creationId xmlns:p14="http://schemas.microsoft.com/office/powerpoint/2010/main" val="880773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2016-09-22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4521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F466CC1-59CE-4EE7-A9F1-01CD508AFD81}" type="slidenum">
              <a:rPr lang="en-US" altLang="zh-CN" b="0"/>
              <a:pPr/>
              <a:t>9</a:t>
            </a:fld>
            <a:endParaRPr lang="en-US" altLang="zh-CN" b="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6210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91074F46-8D7C-44C1-B406-08B6FD2B1039}" type="slidenum">
              <a:rPr lang="en-US" altLang="zh-CN" b="0"/>
              <a:pPr/>
              <a:t>10</a:t>
            </a:fld>
            <a:endParaRPr lang="en-US" altLang="zh-CN" b="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5387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E7BF7638-3453-4029-BEFF-909C2AFBCE2A}" type="slidenum">
              <a:rPr lang="en-US" altLang="zh-CN" b="0"/>
              <a:pPr/>
              <a:t>12</a:t>
            </a:fld>
            <a:endParaRPr lang="en-US" altLang="zh-CN" b="0"/>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9390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7922D96C-838C-4E7A-9CA4-A499E62B8DA6}" type="slidenum">
              <a:rPr lang="en-US" altLang="zh-CN" b="0"/>
              <a:pPr/>
              <a:t>13</a:t>
            </a:fld>
            <a:endParaRPr lang="en-US" altLang="zh-CN" b="0"/>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2791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dirty="0"/>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FC9D6864-FC07-48F9-9416-2B3EC1A451F1}" type="slidenum">
              <a:rPr lang="zh-CN" altLang="en-US"/>
              <a:pPr/>
              <a:t>‹#›</a:t>
            </a:fld>
            <a:endParaRPr lang="en-US" altLang="zh-CN"/>
          </a:p>
        </p:txBody>
      </p:sp>
    </p:spTree>
    <p:extLst>
      <p:ext uri="{BB962C8B-B14F-4D97-AF65-F5344CB8AC3E}">
        <p14:creationId xmlns:p14="http://schemas.microsoft.com/office/powerpoint/2010/main" val="215219051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smtClean="0"/>
              <a:t>无机非金属材料的主角</a:t>
            </a:r>
            <a:r>
              <a:rPr lang="en-US" altLang="zh-CN" smtClean="0"/>
              <a:t>——</a:t>
            </a:r>
            <a:r>
              <a:rPr lang="zh-CN" altLang="en-US" smtClean="0"/>
              <a:t>硅</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219\Desktop\&#26089;&#25805;-&#30005;&#24433;&#21407;&#22768;.mp3" TargetMode="External"/><Relationship Id="rId1" Type="http://schemas.microsoft.com/office/2007/relationships/media" Target="file:///C:\Users\219\Desktop\&#26089;&#25805;-&#30005;&#24433;&#21407;&#22768;.mp3" TargetMode="Externa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7.png"/><Relationship Id="rId7" Type="http://schemas.openxmlformats.org/officeDocument/2006/relationships/slide" Target="slide2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1020" y="4725144"/>
            <a:ext cx="6192688" cy="1752600"/>
          </a:xfrm>
        </p:spPr>
        <p:txBody>
          <a:bodyPr>
            <a:normAutofit/>
          </a:bodyPr>
          <a:lstStyle/>
          <a:p>
            <a:pPr algn="ctr">
              <a:lnSpc>
                <a:spcPct val="150000"/>
              </a:lnSpc>
            </a:pPr>
            <a:r>
              <a:rPr lang="zh-CN" altLang="en-US" dirty="0" smtClean="0">
                <a:solidFill>
                  <a:schemeClr val="tx1"/>
                </a:solidFill>
                <a:latin typeface="华文楷体" pitchFamily="2" charset="-122"/>
                <a:ea typeface="华文楷体" pitchFamily="2" charset="-122"/>
              </a:rPr>
              <a:t>黄毓展</a:t>
            </a:r>
          </a:p>
          <a:p>
            <a:pPr algn="ctr">
              <a:lnSpc>
                <a:spcPct val="150000"/>
              </a:lnSpc>
            </a:pPr>
            <a:r>
              <a:rPr lang="en-US" altLang="zh-CN" b="1" dirty="0" smtClean="0">
                <a:solidFill>
                  <a:schemeClr val="tx1"/>
                </a:solidFill>
                <a:latin typeface="华文楷体" pitchFamily="2" charset="-122"/>
                <a:ea typeface="华文楷体" pitchFamily="2" charset="-122"/>
              </a:rPr>
              <a:t>2016-9-19</a:t>
            </a:r>
          </a:p>
          <a:p>
            <a:pPr algn="ctr">
              <a:lnSpc>
                <a:spcPct val="150000"/>
              </a:lnSpc>
            </a:pPr>
            <a:endParaRPr lang="zh-CN" altLang="en-US" dirty="0" smtClean="0">
              <a:solidFill>
                <a:schemeClr val="tx1"/>
              </a:solidFill>
              <a:latin typeface="华文楷体" pitchFamily="2" charset="-122"/>
              <a:ea typeface="华文楷体" pitchFamily="2" charset="-122"/>
            </a:endParaRPr>
          </a:p>
        </p:txBody>
      </p:sp>
      <p:pic>
        <p:nvPicPr>
          <p:cNvPr id="4" name="早操-电影原声.mp3"/>
          <p:cNvPicPr/>
          <p:nvPr>
            <a:audioFile r:link="rId2"/>
            <p:extLst>
              <p:ext uri="{DAA4B4D4-6D71-4841-9C94-3DE7FCFB9230}">
                <p14:media xmlns:p14="http://schemas.microsoft.com/office/powerpoint/2010/main" r:link="rId1"/>
              </p:ext>
            </p:extLst>
          </p:nvPr>
        </p:nvPicPr>
        <p:blipFill>
          <a:blip r:embed="rId4"/>
          <a:stretch>
            <a:fillRect/>
          </a:stretch>
        </p:blipFill>
        <p:spPr>
          <a:xfrm>
            <a:off x="95250" y="6143625"/>
            <a:ext cx="619125" cy="619125"/>
          </a:xfrm>
          <a:prstGeom prst="rect">
            <a:avLst/>
          </a:prstGeom>
        </p:spPr>
      </p:pic>
      <p:sp>
        <p:nvSpPr>
          <p:cNvPr id="6" name="标题 5"/>
          <p:cNvSpPr>
            <a:spLocks noGrp="1"/>
          </p:cNvSpPr>
          <p:nvPr>
            <p:ph type="ctrTitle"/>
          </p:nvPr>
        </p:nvSpPr>
        <p:spPr>
          <a:xfrm>
            <a:off x="380826" y="2060848"/>
            <a:ext cx="8458200" cy="1470025"/>
          </a:xfrm>
        </p:spPr>
        <p:txBody>
          <a:bodyPr/>
          <a:lstStyle/>
          <a:p>
            <a:r>
              <a:rPr lang="zh-CN" altLang="en-US" dirty="0" smtClean="0"/>
              <a:t>化学反应速率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 numSld="999" showWhenStopped="0">
                <p:cTn id="7" repeatCount="indefinite" fill="hold" display="1">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8C54B366-7BF6-4B65-9150-5D9701BD459B}" type="slidenum">
              <a:rPr lang="en-US" altLang="zh-CN" b="0"/>
              <a:pPr/>
              <a:t>10</a:t>
            </a:fld>
            <a:endParaRPr lang="en-US" altLang="zh-CN" b="0"/>
          </a:p>
        </p:txBody>
      </p:sp>
      <p:sp>
        <p:nvSpPr>
          <p:cNvPr id="135170" name="Text Box 2"/>
          <p:cNvSpPr txBox="1">
            <a:spLocks noChangeArrowheads="1"/>
          </p:cNvSpPr>
          <p:nvPr/>
        </p:nvSpPr>
        <p:spPr bwMode="auto">
          <a:xfrm>
            <a:off x="304800" y="549275"/>
            <a:ext cx="433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u="sng">
                <a:solidFill>
                  <a:srgbClr val="FF0000"/>
                </a:solidFill>
                <a:latin typeface="Times New Roman" panose="02020603050405020304" pitchFamily="18" charset="0"/>
              </a:rPr>
              <a:t>2</a:t>
            </a:r>
            <a:r>
              <a:rPr kumimoji="1" lang="zh-CN" altLang="en-US" sz="2800" u="sng">
                <a:solidFill>
                  <a:srgbClr val="FF0000"/>
                </a:solidFill>
                <a:latin typeface="Times New Roman" panose="02020603050405020304" pitchFamily="18" charset="0"/>
              </a:rPr>
              <a:t>、比较反应速率的大小</a:t>
            </a:r>
          </a:p>
        </p:txBody>
      </p:sp>
      <p:sp>
        <p:nvSpPr>
          <p:cNvPr id="19460" name="Text Box 3"/>
          <p:cNvSpPr txBox="1">
            <a:spLocks noChangeArrowheads="1"/>
          </p:cNvSpPr>
          <p:nvPr/>
        </p:nvSpPr>
        <p:spPr bwMode="auto">
          <a:xfrm>
            <a:off x="0" y="1346200"/>
            <a:ext cx="91440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dirty="0">
                <a:latin typeface="Times New Roman" panose="02020603050405020304" pitchFamily="18" charset="0"/>
              </a:rPr>
              <a:t>例</a:t>
            </a:r>
            <a:r>
              <a:rPr kumimoji="1" lang="en-US" altLang="zh-CN" sz="2800" dirty="0">
                <a:latin typeface="Times New Roman" panose="02020603050405020304" pitchFamily="18" charset="0"/>
              </a:rPr>
              <a:t>2</a:t>
            </a:r>
            <a:r>
              <a:rPr kumimoji="1" lang="zh-CN" altLang="en-US" sz="2800" dirty="0">
                <a:latin typeface="Times New Roman" panose="02020603050405020304" pitchFamily="18" charset="0"/>
              </a:rPr>
              <a:t>、反应</a:t>
            </a:r>
            <a:r>
              <a:rPr kumimoji="1" lang="en-US" altLang="zh-CN" sz="2800" dirty="0">
                <a:latin typeface="Times New Roman" panose="02020603050405020304" pitchFamily="18" charset="0"/>
              </a:rPr>
              <a:t>A + 3B == 2C + 2D</a:t>
            </a:r>
            <a:r>
              <a:rPr kumimoji="1" lang="zh-CN" altLang="en-US" sz="2800" dirty="0">
                <a:latin typeface="Times New Roman" panose="02020603050405020304" pitchFamily="18" charset="0"/>
              </a:rPr>
              <a:t>在四种不同情况下的反应速率分别为①</a:t>
            </a:r>
            <a:r>
              <a:rPr kumimoji="1" lang="en-US" altLang="zh-CN" sz="2800" dirty="0">
                <a:latin typeface="Times New Roman" panose="02020603050405020304" pitchFamily="18" charset="0"/>
              </a:rPr>
              <a:t>V</a:t>
            </a:r>
            <a:r>
              <a:rPr kumimoji="1" lang="en-US" altLang="zh-CN" sz="2800" baseline="-25000" dirty="0">
                <a:latin typeface="Times New Roman" panose="02020603050405020304" pitchFamily="18" charset="0"/>
              </a:rPr>
              <a:t>A</a:t>
            </a:r>
            <a:r>
              <a:rPr kumimoji="1" lang="en-US" altLang="zh-CN" sz="2800" dirty="0">
                <a:latin typeface="Times New Roman" panose="02020603050405020304" pitchFamily="18" charset="0"/>
              </a:rPr>
              <a:t> = 0.15mol·L</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·s</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  ②V</a:t>
            </a:r>
            <a:r>
              <a:rPr kumimoji="1" lang="en-US" altLang="zh-CN" sz="2800" baseline="-25000" dirty="0">
                <a:latin typeface="Times New Roman" panose="02020603050405020304" pitchFamily="18" charset="0"/>
              </a:rPr>
              <a:t>B</a:t>
            </a:r>
            <a:r>
              <a:rPr kumimoji="1" lang="en-US" altLang="zh-CN" sz="2800" dirty="0">
                <a:latin typeface="Times New Roman" panose="02020603050405020304" pitchFamily="18" charset="0"/>
              </a:rPr>
              <a:t> = </a:t>
            </a:r>
            <a:r>
              <a:rPr lang="en-US" altLang="zh-CN" sz="2800" dirty="0">
                <a:solidFill>
                  <a:srgbClr val="000000"/>
                </a:solidFill>
                <a:latin typeface="Times New Roman" pitchFamily="18" charset="0"/>
                <a:cs typeface="Times New Roman" pitchFamily="18" charset="0"/>
              </a:rPr>
              <a:t>2.4 </a:t>
            </a:r>
            <a:r>
              <a:rPr lang="en-US" altLang="zh-CN" sz="2800" dirty="0" err="1">
                <a:solidFill>
                  <a:srgbClr val="000000"/>
                </a:solidFill>
                <a:latin typeface="Times New Roman" pitchFamily="18" charset="0"/>
                <a:cs typeface="Times New Roman" pitchFamily="18" charset="0"/>
              </a:rPr>
              <a:t>mol</a:t>
            </a:r>
            <a:r>
              <a:rPr lang="en-US" altLang="zh-CN" sz="2800" dirty="0">
                <a:solidFill>
                  <a:srgbClr val="000000"/>
                </a:solidFill>
                <a:latin typeface="Times New Roman" pitchFamily="18" charset="0"/>
                <a:cs typeface="Times New Roman" pitchFamily="18" charset="0"/>
              </a:rPr>
              <a:t>/(</a:t>
            </a:r>
            <a:r>
              <a:rPr lang="en-US" altLang="zh-CN" sz="2800" dirty="0" err="1">
                <a:solidFill>
                  <a:srgbClr val="000000"/>
                </a:solidFill>
                <a:latin typeface="Times New Roman" pitchFamily="18" charset="0"/>
                <a:cs typeface="Times New Roman" pitchFamily="18" charset="0"/>
              </a:rPr>
              <a:t>L</a:t>
            </a:r>
            <a:r>
              <a:rPr lang="en-US" altLang="zh-CN" sz="2800" dirty="0" err="1">
                <a:solidFill>
                  <a:srgbClr val="000000"/>
                </a:solidFill>
                <a:latin typeface="Courier New"/>
                <a:cs typeface="Times New Roman" pitchFamily="18" charset="0"/>
              </a:rPr>
              <a:t>·</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kumimoji="1" lang="en-US" altLang="zh-CN" sz="2800" dirty="0" smtClean="0">
                <a:latin typeface="Times New Roman" panose="02020603050405020304" pitchFamily="18" charset="0"/>
              </a:rPr>
              <a:t> </a:t>
            </a:r>
            <a:endParaRPr kumimoji="1" lang="en-US" altLang="zh-CN" sz="2800" dirty="0">
              <a:latin typeface="Times New Roman" panose="02020603050405020304" pitchFamily="18" charset="0"/>
            </a:endParaRPr>
          </a:p>
          <a:p>
            <a:pPr eaLnBrk="1" hangingPunct="1">
              <a:spcBef>
                <a:spcPct val="50000"/>
              </a:spcBef>
            </a:pPr>
            <a:r>
              <a:rPr kumimoji="1" lang="en-US" altLang="zh-CN" sz="2800" dirty="0">
                <a:latin typeface="Times New Roman" panose="02020603050405020304" pitchFamily="18" charset="0"/>
              </a:rPr>
              <a:t>                ③</a:t>
            </a:r>
            <a:r>
              <a:rPr kumimoji="1" lang="en-US" altLang="zh-CN" sz="2800" dirty="0" err="1">
                <a:latin typeface="Times New Roman" panose="02020603050405020304" pitchFamily="18" charset="0"/>
              </a:rPr>
              <a:t>Vc</a:t>
            </a:r>
            <a:r>
              <a:rPr kumimoji="1" lang="en-US" altLang="zh-CN" sz="2800" dirty="0">
                <a:latin typeface="Times New Roman" panose="02020603050405020304" pitchFamily="18" charset="0"/>
              </a:rPr>
              <a:t> = 0.4mol·L</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·s</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    ④V</a:t>
            </a:r>
            <a:r>
              <a:rPr kumimoji="1" lang="en-US" altLang="zh-CN" sz="2800" baseline="-25000" dirty="0">
                <a:latin typeface="Times New Roman" panose="02020603050405020304" pitchFamily="18" charset="0"/>
              </a:rPr>
              <a:t>D</a:t>
            </a:r>
            <a:r>
              <a:rPr kumimoji="1" lang="en-US" altLang="zh-CN" sz="2800" dirty="0">
                <a:latin typeface="Times New Roman" panose="02020603050405020304" pitchFamily="18" charset="0"/>
              </a:rPr>
              <a:t> = 0.45mol·L</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·s</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rPr>
              <a:t> </a:t>
            </a:r>
          </a:p>
          <a:p>
            <a:pPr eaLnBrk="1" hangingPunct="1">
              <a:spcBef>
                <a:spcPct val="50000"/>
              </a:spcBef>
            </a:pPr>
            <a:r>
              <a:rPr kumimoji="1" lang="zh-CN" altLang="en-US" sz="2800" dirty="0">
                <a:latin typeface="Times New Roman" panose="02020603050405020304" pitchFamily="18" charset="0"/>
              </a:rPr>
              <a:t>则该反应在不同条件下速率快慢顺序是</a:t>
            </a:r>
          </a:p>
        </p:txBody>
      </p:sp>
      <p:sp>
        <p:nvSpPr>
          <p:cNvPr id="135172" name="Line 4"/>
          <p:cNvSpPr>
            <a:spLocks noChangeShapeType="1"/>
          </p:cNvSpPr>
          <p:nvPr/>
        </p:nvSpPr>
        <p:spPr bwMode="auto">
          <a:xfrm flipV="1">
            <a:off x="6300788" y="3465513"/>
            <a:ext cx="2771775" cy="34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174" name="Text Box 6"/>
          <p:cNvSpPr txBox="1">
            <a:spLocks noChangeArrowheads="1"/>
          </p:cNvSpPr>
          <p:nvPr/>
        </p:nvSpPr>
        <p:spPr bwMode="auto">
          <a:xfrm>
            <a:off x="228600" y="4787900"/>
            <a:ext cx="8915400"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0000"/>
                </a:solidFill>
                <a:latin typeface="Times New Roman" panose="02020603050405020304" pitchFamily="18" charset="0"/>
              </a:rPr>
              <a:t>结论</a:t>
            </a:r>
            <a:r>
              <a:rPr kumimoji="1" lang="en-US" altLang="zh-CN" sz="2800">
                <a:solidFill>
                  <a:srgbClr val="FF0000"/>
                </a:solidFill>
                <a:latin typeface="Times New Roman" panose="02020603050405020304" pitchFamily="18" charset="0"/>
              </a:rPr>
              <a:t>2</a:t>
            </a:r>
            <a:r>
              <a:rPr kumimoji="1" lang="zh-CN" altLang="en-US" sz="2800">
                <a:solidFill>
                  <a:srgbClr val="FF0000"/>
                </a:solidFill>
                <a:latin typeface="Times New Roman" panose="02020603050405020304" pitchFamily="18" charset="0"/>
              </a:rPr>
              <a:t>：</a:t>
            </a:r>
            <a:r>
              <a:rPr kumimoji="1" lang="zh-CN" altLang="en-US" sz="2800">
                <a:solidFill>
                  <a:schemeClr val="hlink"/>
                </a:solidFill>
                <a:latin typeface="Times New Roman" panose="02020603050405020304" pitchFamily="18" charset="0"/>
              </a:rPr>
              <a:t>在同一反应中，反应速率的大小不能单纯地看数值大小。应化为同一种物质的反应速率再进行比较。</a:t>
            </a:r>
          </a:p>
        </p:txBody>
      </p:sp>
      <p:sp>
        <p:nvSpPr>
          <p:cNvPr id="8" name="矩形 7"/>
          <p:cNvSpPr>
            <a:spLocks noChangeArrowheads="1"/>
          </p:cNvSpPr>
          <p:nvPr/>
        </p:nvSpPr>
        <p:spPr bwMode="auto">
          <a:xfrm>
            <a:off x="2627784" y="3917950"/>
            <a:ext cx="2243138" cy="523875"/>
          </a:xfrm>
          <a:prstGeom prst="rect">
            <a:avLst/>
          </a:prstGeom>
          <a:noFill/>
          <a:ln w="9525">
            <a:noFill/>
            <a:miter lim="800000"/>
            <a:headEnd/>
            <a:tailEnd/>
          </a:ln>
        </p:spPr>
        <p:txBody>
          <a:bodyPr wrap="none">
            <a:spAutoFit/>
          </a:bodyPr>
          <a:lstStyle/>
          <a:p>
            <a:r>
              <a:rPr lang="zh-CN" altLang="en-US" sz="2800" b="1" dirty="0">
                <a:solidFill>
                  <a:srgbClr val="FF0000"/>
                </a:solidFill>
                <a:cs typeface="Times New Roman" pitchFamily="18" charset="0"/>
              </a:rPr>
              <a:t>④</a:t>
            </a:r>
            <a:r>
              <a:rPr lang="en-US" altLang="zh-CN" sz="2800" b="1" dirty="0">
                <a:solidFill>
                  <a:srgbClr val="FF0000"/>
                </a:solidFill>
                <a:latin typeface="Times New Roman" pitchFamily="18" charset="0"/>
                <a:cs typeface="Times New Roman" pitchFamily="18" charset="0"/>
              </a:rPr>
              <a:t>&gt;</a:t>
            </a:r>
            <a:r>
              <a:rPr lang="en-US" altLang="zh-CN" sz="2800" b="1" dirty="0">
                <a:solidFill>
                  <a:srgbClr val="FF0000"/>
                </a:solidFill>
                <a:cs typeface="Times New Roman" pitchFamily="18" charset="0"/>
              </a:rPr>
              <a:t>③</a:t>
            </a:r>
            <a:r>
              <a:rPr lang="en-US" altLang="zh-CN" sz="2800" b="1" dirty="0">
                <a:solidFill>
                  <a:srgbClr val="FF0000"/>
                </a:solidFill>
                <a:latin typeface="Times New Roman" pitchFamily="18" charset="0"/>
                <a:cs typeface="Times New Roman" pitchFamily="18" charset="0"/>
              </a:rPr>
              <a:t>&gt;</a:t>
            </a:r>
            <a:r>
              <a:rPr lang="en-US" altLang="zh-CN" sz="2800" b="1" dirty="0">
                <a:solidFill>
                  <a:srgbClr val="FF0000"/>
                </a:solidFill>
                <a:cs typeface="Times New Roman" pitchFamily="18" charset="0"/>
              </a:rPr>
              <a:t>①</a:t>
            </a:r>
            <a:r>
              <a:rPr lang="en-US" altLang="zh-CN" sz="2800" b="1" dirty="0">
                <a:solidFill>
                  <a:srgbClr val="FF0000"/>
                </a:solidFill>
                <a:latin typeface="Times New Roman" pitchFamily="18" charset="0"/>
                <a:cs typeface="Times New Roman" pitchFamily="18" charset="0"/>
              </a:rPr>
              <a:t>&gt;</a:t>
            </a:r>
            <a:r>
              <a:rPr lang="zh-CN" altLang="en-US" sz="2800" b="1" dirty="0">
                <a:solidFill>
                  <a:srgbClr val="FF0000"/>
                </a:solidFill>
                <a:cs typeface="Times New Roman" pitchFamily="18" charset="0"/>
              </a:rPr>
              <a:t>②</a:t>
            </a:r>
            <a:endParaRPr lang="zh-CN" altLang="en-US" sz="2800" dirty="0">
              <a:solidFill>
                <a:srgbClr val="FF0000"/>
              </a:solidFill>
            </a:endParaRPr>
          </a:p>
        </p:txBody>
      </p:sp>
    </p:spTree>
    <p:extLst>
      <p:ext uri="{BB962C8B-B14F-4D97-AF65-F5344CB8AC3E}">
        <p14:creationId xmlns:p14="http://schemas.microsoft.com/office/powerpoint/2010/main" val="2538039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blinds(horizontal)">
                                      <p:cBhvr>
                                        <p:cTn id="7" dur="5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35174"/>
                                        </p:tgtEl>
                                        <p:attrNameLst>
                                          <p:attrName>style.visibility</p:attrName>
                                        </p:attrNameLst>
                                      </p:cBhvr>
                                      <p:to>
                                        <p:strVal val="visible"/>
                                      </p:to>
                                    </p:set>
                                    <p:animEffect transition="in" filter="checkerboard(across)">
                                      <p:cBhvr>
                                        <p:cTn id="16" dur="500"/>
                                        <p:tgtEl>
                                          <p:spTgt spid="135174"/>
                                        </p:tgtEl>
                                      </p:cBhvr>
                                    </p:animEffect>
                                  </p:childTnLst>
                                  <p:subTnLst>
                                    <p:audio>
                                      <p:cMediaNode>
                                        <p:cTn display="0" masterRel="sameClick">
                                          <p:stCondLst>
                                            <p:cond evt="begin" delay="0">
                                              <p:tn val="1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4" grpId="0" animBg="1" autoUpdateAnimBg="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8136904" cy="5755422"/>
          </a:xfrm>
          <a:prstGeom prst="rect">
            <a:avLst/>
          </a:prstGeom>
        </p:spPr>
        <p:txBody>
          <a:bodyPr wrap="square">
            <a:spAutoFit/>
          </a:bodyPr>
          <a:lstStyle/>
          <a:p>
            <a:pPr algn="ctr"/>
            <a:r>
              <a:rPr lang="zh-CN" altLang="zh-CN" sz="3200" b="1" dirty="0">
                <a:solidFill>
                  <a:srgbClr val="FF0000"/>
                </a:solidFill>
                <a:latin typeface="Times New Roman" panose="02020603050405020304" pitchFamily="18" charset="0"/>
                <a:cs typeface="Times New Roman" panose="02020603050405020304" pitchFamily="18" charset="0"/>
              </a:rPr>
              <a:t>反应速率大小</a:t>
            </a:r>
            <a:r>
              <a:rPr lang="en-US" altLang="zh-CN" sz="3200" b="1" dirty="0">
                <a:solidFill>
                  <a:srgbClr val="FF0000"/>
                </a:solidFill>
                <a:latin typeface="Times New Roman" panose="02020603050405020304" pitchFamily="18" charset="0"/>
                <a:cs typeface="Times New Roman" panose="02020603050405020304" pitchFamily="18" charset="0"/>
              </a:rPr>
              <a:t>(</a:t>
            </a:r>
            <a:r>
              <a:rPr lang="zh-CN" altLang="zh-CN" sz="3200" b="1" dirty="0">
                <a:solidFill>
                  <a:srgbClr val="FF0000"/>
                </a:solidFill>
                <a:latin typeface="Times New Roman" panose="02020603050405020304" pitchFamily="18" charset="0"/>
                <a:cs typeface="Times New Roman" panose="02020603050405020304" pitchFamily="18" charset="0"/>
              </a:rPr>
              <a:t>或快慢</a:t>
            </a:r>
            <a:r>
              <a:rPr lang="en-US" altLang="zh-CN" sz="3200" b="1" dirty="0">
                <a:solidFill>
                  <a:srgbClr val="FF0000"/>
                </a:solidFill>
                <a:latin typeface="Times New Roman" panose="02020603050405020304" pitchFamily="18" charset="0"/>
                <a:cs typeface="Times New Roman" panose="02020603050405020304" pitchFamily="18" charset="0"/>
              </a:rPr>
              <a:t>)</a:t>
            </a:r>
            <a:r>
              <a:rPr lang="zh-CN" altLang="zh-CN" sz="3200" b="1" dirty="0">
                <a:solidFill>
                  <a:srgbClr val="FF0000"/>
                </a:solidFill>
                <a:latin typeface="Times New Roman" panose="02020603050405020304" pitchFamily="18" charset="0"/>
                <a:cs typeface="Times New Roman" panose="02020603050405020304" pitchFamily="18" charset="0"/>
              </a:rPr>
              <a:t>比较方法</a:t>
            </a:r>
          </a:p>
          <a:p>
            <a:r>
              <a:rPr lang="zh-CN" altLang="zh-CN" sz="2800" b="1" dirty="0">
                <a:latin typeface="Times New Roman" panose="02020603050405020304" pitchFamily="18" charset="0"/>
                <a:cs typeface="Times New Roman" panose="02020603050405020304" pitchFamily="18" charset="0"/>
              </a:rPr>
              <a:t>同一反应的化学反应速率用不同物质表示时数值可能不同，比较化学反应速率的快慢不能只看数值大小，而要进行一定的转化。</a:t>
            </a:r>
          </a:p>
          <a:p>
            <a:r>
              <a:rPr lang="en-US" altLang="zh-CN" sz="2800" b="1" dirty="0">
                <a:solidFill>
                  <a:srgbClr val="FF0000"/>
                </a:solidFill>
                <a:latin typeface="Times New Roman" panose="02020603050405020304" pitchFamily="18" charset="0"/>
                <a:cs typeface="Times New Roman" panose="02020603050405020304" pitchFamily="18" charset="0"/>
              </a:rPr>
              <a:t>(1)</a:t>
            </a:r>
            <a:r>
              <a:rPr lang="zh-CN" altLang="zh-CN" sz="2800" b="1" dirty="0">
                <a:solidFill>
                  <a:srgbClr val="FF0000"/>
                </a:solidFill>
                <a:latin typeface="Times New Roman" panose="02020603050405020304" pitchFamily="18" charset="0"/>
                <a:cs typeface="Times New Roman" panose="02020603050405020304" pitchFamily="18" charset="0"/>
              </a:rPr>
              <a:t>归一法</a:t>
            </a:r>
          </a:p>
          <a:p>
            <a:r>
              <a:rPr lang="zh-CN" altLang="zh-CN" sz="2800" b="1" dirty="0">
                <a:latin typeface="Times New Roman" panose="02020603050405020304" pitchFamily="18" charset="0"/>
                <a:cs typeface="Times New Roman" panose="02020603050405020304" pitchFamily="18" charset="0"/>
              </a:rPr>
              <a:t>将同一反应中的不同物质的反应速率转化成同一种物质的反应速率，再进行比较。</a:t>
            </a:r>
          </a:p>
          <a:p>
            <a:r>
              <a:rPr lang="en-US" altLang="zh-CN" sz="2800" b="1" dirty="0">
                <a:solidFill>
                  <a:srgbClr val="FF0000"/>
                </a:solidFill>
                <a:latin typeface="Times New Roman" panose="02020603050405020304" pitchFamily="18" charset="0"/>
                <a:cs typeface="Times New Roman" panose="02020603050405020304" pitchFamily="18" charset="0"/>
              </a:rPr>
              <a:t>(2)</a:t>
            </a:r>
            <a:r>
              <a:rPr lang="zh-CN" altLang="zh-CN" sz="2800" b="1" dirty="0">
                <a:solidFill>
                  <a:srgbClr val="FF0000"/>
                </a:solidFill>
                <a:latin typeface="Times New Roman" panose="02020603050405020304" pitchFamily="18" charset="0"/>
                <a:cs typeface="Times New Roman" panose="02020603050405020304" pitchFamily="18" charset="0"/>
              </a:rPr>
              <a:t>比值法</a:t>
            </a:r>
          </a:p>
          <a:p>
            <a:r>
              <a:rPr lang="zh-CN" altLang="zh-CN" sz="2800" b="1" dirty="0">
                <a:latin typeface="Times New Roman" panose="02020603050405020304" pitchFamily="18" charset="0"/>
                <a:cs typeface="Times New Roman" panose="02020603050405020304" pitchFamily="18" charset="0"/>
              </a:rPr>
              <a:t>用各物质的量表示的反应速率除以对应各物质的化学计量数，然后再对求出的数值进行大小排序，数值大的反应速率快。如反应</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err="1" smtClean="0">
                <a:latin typeface="Times New Roman" panose="02020603050405020304" pitchFamily="18" charset="0"/>
                <a:cs typeface="Times New Roman" panose="02020603050405020304" pitchFamily="18" charset="0"/>
              </a:rPr>
              <a:t>p</a:t>
            </a:r>
            <a:r>
              <a:rPr lang="en-US" altLang="zh-CN" sz="2800" b="1" dirty="0" err="1" smtClean="0">
                <a:latin typeface="Times New Roman" panose="02020603050405020304" pitchFamily="18" charset="0"/>
                <a:cs typeface="Times New Roman" panose="02020603050405020304" pitchFamily="18" charset="0"/>
              </a:rPr>
              <a:t>C</a:t>
            </a:r>
            <a:r>
              <a:rPr lang="zh-CN"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，若</a:t>
            </a:r>
            <a:r>
              <a:rPr lang="en-US" altLang="zh-CN" sz="2800" b="1" i="1" dirty="0">
                <a:latin typeface="Times New Roman" panose="02020603050405020304" pitchFamily="18" charset="0"/>
                <a:cs typeface="Times New Roman" panose="02020603050405020304" pitchFamily="18" charset="0"/>
              </a:rPr>
              <a:t>v</a:t>
            </a:r>
            <a:r>
              <a:rPr lang="en-US" altLang="zh-CN" sz="2800" b="1" dirty="0">
                <a:latin typeface="Times New Roman" panose="02020603050405020304" pitchFamily="18" charset="0"/>
                <a:cs typeface="Times New Roman" panose="02020603050405020304" pitchFamily="18" charset="0"/>
              </a:rPr>
              <a:t>(A)/</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&gt;</a:t>
            </a:r>
            <a:r>
              <a:rPr lang="en-US" altLang="zh-CN" sz="2800" b="1" i="1" dirty="0">
                <a:latin typeface="Times New Roman" panose="02020603050405020304" pitchFamily="18" charset="0"/>
                <a:cs typeface="Times New Roman" panose="02020603050405020304" pitchFamily="18" charset="0"/>
              </a:rPr>
              <a:t>v</a:t>
            </a:r>
            <a:r>
              <a:rPr lang="en-US" altLang="zh-CN" sz="2800" b="1" dirty="0">
                <a:latin typeface="Times New Roman" panose="02020603050405020304" pitchFamily="18" charset="0"/>
                <a:cs typeface="Times New Roman" panose="02020603050405020304" pitchFamily="18" charset="0"/>
              </a:rPr>
              <a:t>(B)/</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则</a:t>
            </a:r>
            <a:r>
              <a:rPr lang="zh-CN" altLang="en-US" sz="2800" b="1" dirty="0" smtClean="0">
                <a:latin typeface="Times New Roman" panose="02020603050405020304" pitchFamily="18" charset="0"/>
                <a:cs typeface="Times New Roman" panose="02020603050405020304" pitchFamily="18" charset="0"/>
              </a:rPr>
              <a:t>以</a:t>
            </a:r>
            <a:r>
              <a:rPr lang="en-US" altLang="zh-CN" sz="2800" b="1" dirty="0" smtClean="0">
                <a:latin typeface="Times New Roman" panose="02020603050405020304" pitchFamily="18" charset="0"/>
                <a:cs typeface="Times New Roman" panose="02020603050405020304" pitchFamily="18" charset="0"/>
              </a:rPr>
              <a:t>A</a:t>
            </a:r>
            <a:r>
              <a:rPr lang="zh-CN" altLang="en-US" sz="2800" b="1" dirty="0" smtClean="0">
                <a:latin typeface="Times New Roman" panose="02020603050405020304" pitchFamily="18" charset="0"/>
                <a:cs typeface="Times New Roman" panose="02020603050405020304" pitchFamily="18" charset="0"/>
              </a:rPr>
              <a:t>表示的</a:t>
            </a:r>
            <a:r>
              <a:rPr lang="zh-CN" altLang="zh-CN" sz="2800" b="1" dirty="0" smtClean="0">
                <a:latin typeface="Times New Roman" panose="02020603050405020304" pitchFamily="18" charset="0"/>
                <a:cs typeface="Times New Roman" panose="02020603050405020304" pitchFamily="18" charset="0"/>
              </a:rPr>
              <a:t>反应速率</a:t>
            </a:r>
            <a:r>
              <a:rPr lang="zh-CN" altLang="en-US" sz="2800" b="1" dirty="0" smtClean="0">
                <a:latin typeface="Times New Roman" panose="02020603050405020304" pitchFamily="18" charset="0"/>
                <a:cs typeface="Times New Roman" panose="02020603050405020304" pitchFamily="18" charset="0"/>
              </a:rPr>
              <a:t>更快</a:t>
            </a:r>
            <a:r>
              <a:rPr lang="zh-CN" altLang="zh-CN" sz="2800" b="1" dirty="0" smtClean="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(3)</a:t>
            </a:r>
            <a:r>
              <a:rPr lang="zh-CN" altLang="zh-CN" sz="2800" b="1" dirty="0">
                <a:solidFill>
                  <a:srgbClr val="FF0000"/>
                </a:solidFill>
                <a:latin typeface="Times New Roman" panose="02020603050405020304" pitchFamily="18" charset="0"/>
                <a:cs typeface="Times New Roman" panose="02020603050405020304" pitchFamily="18" charset="0"/>
              </a:rPr>
              <a:t>注意单位是否</a:t>
            </a:r>
            <a:r>
              <a:rPr lang="zh-CN" altLang="zh-CN" sz="2800" b="1" dirty="0" smtClean="0">
                <a:solidFill>
                  <a:srgbClr val="FF0000"/>
                </a:solidFill>
                <a:latin typeface="Times New Roman" panose="02020603050405020304" pitchFamily="18" charset="0"/>
                <a:cs typeface="Times New Roman" panose="02020603050405020304" pitchFamily="18" charset="0"/>
              </a:rPr>
              <a:t>统一</a:t>
            </a:r>
            <a:r>
              <a:rPr lang="zh-CN" altLang="en-US" sz="2800" b="1" dirty="0" smtClean="0">
                <a:solidFill>
                  <a:srgbClr val="FF0000"/>
                </a:solidFill>
                <a:latin typeface="Times New Roman" panose="02020603050405020304" pitchFamily="18" charset="0"/>
                <a:cs typeface="Times New Roman" panose="02020603050405020304" pitchFamily="18" charset="0"/>
              </a:rPr>
              <a:t>，以及是否有固体物质</a:t>
            </a:r>
            <a:r>
              <a:rPr lang="zh-CN"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zh-CN" sz="2800" b="1" dirty="0">
              <a:solidFill>
                <a:srgbClr val="FF0000"/>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28184" y="4941168"/>
            <a:ext cx="604837" cy="179387"/>
          </a:xfrm>
          <a:prstGeom prst="rect">
            <a:avLst/>
          </a:prstGeom>
          <a:noFill/>
          <a:ln w="9525">
            <a:noFill/>
            <a:miter lim="800000"/>
            <a:headEnd/>
            <a:tailEnd/>
          </a:ln>
        </p:spPr>
      </p:pic>
    </p:spTree>
    <p:extLst>
      <p:ext uri="{BB962C8B-B14F-4D97-AF65-F5344CB8AC3E}">
        <p14:creationId xmlns:p14="http://schemas.microsoft.com/office/powerpoint/2010/main" val="937054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23B6B7CA-1F6C-4FB1-9E64-148375EC8095}" type="slidenum">
              <a:rPr lang="en-US" altLang="zh-CN" b="0"/>
              <a:pPr/>
              <a:t>12</a:t>
            </a:fld>
            <a:endParaRPr lang="en-US" altLang="zh-CN" b="0"/>
          </a:p>
        </p:txBody>
      </p:sp>
      <p:sp>
        <p:nvSpPr>
          <p:cNvPr id="21507" name="Text Box 2"/>
          <p:cNvSpPr txBox="1">
            <a:spLocks noChangeArrowheads="1"/>
          </p:cNvSpPr>
          <p:nvPr/>
        </p:nvSpPr>
        <p:spPr bwMode="auto">
          <a:xfrm>
            <a:off x="250825" y="549275"/>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u="sng">
                <a:solidFill>
                  <a:srgbClr val="FF0000"/>
                </a:solidFill>
                <a:latin typeface="Times New Roman" panose="02020603050405020304" pitchFamily="18" charset="0"/>
              </a:rPr>
              <a:t>3</a:t>
            </a:r>
            <a:r>
              <a:rPr kumimoji="1" lang="zh-CN" altLang="en-US" sz="2800" u="sng">
                <a:solidFill>
                  <a:srgbClr val="FF0000"/>
                </a:solidFill>
                <a:latin typeface="Times New Roman" panose="02020603050405020304" pitchFamily="18" charset="0"/>
              </a:rPr>
              <a:t>、根据各物质的反应速率之比写出化学方程式。</a:t>
            </a:r>
          </a:p>
        </p:txBody>
      </p:sp>
      <p:sp>
        <p:nvSpPr>
          <p:cNvPr id="137219" name="Text Box 3"/>
          <p:cNvSpPr txBox="1">
            <a:spLocks noChangeArrowheads="1"/>
          </p:cNvSpPr>
          <p:nvPr/>
        </p:nvSpPr>
        <p:spPr bwMode="auto">
          <a:xfrm>
            <a:off x="179388" y="1196975"/>
            <a:ext cx="8640762" cy="22272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例</a:t>
            </a:r>
            <a:r>
              <a:rPr kumimoji="1" lang="en-US" altLang="zh-CN" sz="2800">
                <a:latin typeface="Times New Roman" panose="02020603050405020304" pitchFamily="18" charset="0"/>
              </a:rPr>
              <a:t>3</a:t>
            </a:r>
            <a:r>
              <a:rPr kumimoji="1" lang="zh-CN" altLang="en-US" sz="2800">
                <a:latin typeface="Times New Roman" panose="02020603050405020304" pitchFamily="18" charset="0"/>
              </a:rPr>
              <a:t>、某温度下，浓度都是</a:t>
            </a:r>
            <a:r>
              <a:rPr kumimoji="1" lang="en-US" altLang="zh-CN" sz="2800">
                <a:latin typeface="Times New Roman" panose="02020603050405020304" pitchFamily="18" charset="0"/>
              </a:rPr>
              <a:t>1mol/L</a:t>
            </a:r>
            <a:r>
              <a:rPr kumimoji="1" lang="zh-CN" altLang="en-US" sz="2800">
                <a:latin typeface="Times New Roman" panose="02020603050405020304" pitchFamily="18" charset="0"/>
              </a:rPr>
              <a:t>的两种气体</a:t>
            </a:r>
            <a:r>
              <a:rPr kumimoji="1" lang="en-US" altLang="zh-CN" sz="2800">
                <a:latin typeface="Times New Roman" panose="02020603050405020304" pitchFamily="18" charset="0"/>
              </a:rPr>
              <a:t>X</a:t>
            </a:r>
            <a:r>
              <a:rPr kumimoji="1" lang="en-US" altLang="zh-CN" sz="2800" baseline="-25000">
                <a:latin typeface="Times New Roman" panose="02020603050405020304" pitchFamily="18" charset="0"/>
              </a:rPr>
              <a:t>2</a:t>
            </a:r>
            <a:r>
              <a:rPr kumimoji="1" lang="zh-CN" altLang="en-US" sz="2800">
                <a:latin typeface="Times New Roman" panose="02020603050405020304" pitchFamily="18" charset="0"/>
              </a:rPr>
              <a:t>和</a:t>
            </a:r>
            <a:r>
              <a:rPr kumimoji="1" lang="en-US" altLang="zh-CN" sz="2800">
                <a:latin typeface="Times New Roman" panose="02020603050405020304" pitchFamily="18" charset="0"/>
              </a:rPr>
              <a:t>Y</a:t>
            </a:r>
            <a:r>
              <a:rPr kumimoji="1" lang="en-US" altLang="zh-CN" sz="2800" baseline="-25000">
                <a:latin typeface="Times New Roman" panose="02020603050405020304" pitchFamily="18" charset="0"/>
              </a:rPr>
              <a:t>2</a:t>
            </a:r>
            <a:r>
              <a:rPr kumimoji="1" lang="zh-CN" altLang="en-US" sz="2800">
                <a:latin typeface="Times New Roman" panose="02020603050405020304" pitchFamily="18" charset="0"/>
              </a:rPr>
              <a:t>，在密闭容器中反应生成气体</a:t>
            </a:r>
            <a:r>
              <a:rPr kumimoji="1" lang="en-US" altLang="zh-CN" sz="2800">
                <a:latin typeface="Times New Roman" panose="02020603050405020304" pitchFamily="18" charset="0"/>
              </a:rPr>
              <a:t>Z</a:t>
            </a:r>
            <a:r>
              <a:rPr kumimoji="1" lang="zh-CN" altLang="en-US" sz="2800">
                <a:latin typeface="Times New Roman" panose="02020603050405020304" pitchFamily="18" charset="0"/>
              </a:rPr>
              <a:t>，经过</a:t>
            </a:r>
            <a:r>
              <a:rPr kumimoji="1" lang="en-US" altLang="zh-CN" sz="2800">
                <a:latin typeface="Times New Roman" panose="02020603050405020304" pitchFamily="18" charset="0"/>
              </a:rPr>
              <a:t>t min</a:t>
            </a:r>
            <a:r>
              <a:rPr kumimoji="1" lang="zh-CN" altLang="en-US" sz="2800">
                <a:latin typeface="Times New Roman" panose="02020603050405020304" pitchFamily="18" charset="0"/>
              </a:rPr>
              <a:t>后，测得物质的量浓度分别为：</a:t>
            </a:r>
            <a:r>
              <a:rPr kumimoji="1" lang="en-US" altLang="zh-CN" sz="2800">
                <a:latin typeface="Times New Roman" panose="02020603050405020304" pitchFamily="18" charset="0"/>
              </a:rPr>
              <a:t>c(X</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)=0.4mol/L</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c(Y</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)=0.8mol/L </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c(Z)=0.4mol/L</a:t>
            </a:r>
            <a:r>
              <a:rPr kumimoji="1" lang="zh-CN" altLang="en-US" sz="2800">
                <a:latin typeface="Times New Roman" panose="02020603050405020304" pitchFamily="18" charset="0"/>
              </a:rPr>
              <a:t>，则该反应的反应方程式可表示为：</a:t>
            </a:r>
          </a:p>
        </p:txBody>
      </p:sp>
      <p:sp>
        <p:nvSpPr>
          <p:cNvPr id="137220" name="Text Box 4"/>
          <p:cNvSpPr txBox="1">
            <a:spLocks noChangeArrowheads="1"/>
          </p:cNvSpPr>
          <p:nvPr/>
        </p:nvSpPr>
        <p:spPr bwMode="auto">
          <a:xfrm>
            <a:off x="2209800" y="40386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rPr>
              <a:t>3X</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Y</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2Z</a:t>
            </a:r>
          </a:p>
        </p:txBody>
      </p:sp>
      <p:sp>
        <p:nvSpPr>
          <p:cNvPr id="137221" name="Text Box 5"/>
          <p:cNvSpPr txBox="1">
            <a:spLocks noChangeArrowheads="1"/>
          </p:cNvSpPr>
          <p:nvPr/>
        </p:nvSpPr>
        <p:spPr bwMode="auto">
          <a:xfrm>
            <a:off x="2057400" y="49530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rPr>
              <a:t>3X</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Y</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2X</a:t>
            </a:r>
            <a:r>
              <a:rPr kumimoji="1" lang="en-US" altLang="zh-CN" sz="2800" baseline="-25000">
                <a:latin typeface="Times New Roman" panose="02020603050405020304" pitchFamily="18" charset="0"/>
              </a:rPr>
              <a:t>3</a:t>
            </a:r>
            <a:r>
              <a:rPr kumimoji="1" lang="en-US" altLang="zh-CN" sz="2800">
                <a:latin typeface="Times New Roman" panose="02020603050405020304" pitchFamily="18" charset="0"/>
              </a:rPr>
              <a:t>Y</a:t>
            </a:r>
          </a:p>
        </p:txBody>
      </p:sp>
    </p:spTree>
    <p:extLst>
      <p:ext uri="{BB962C8B-B14F-4D97-AF65-F5344CB8AC3E}">
        <p14:creationId xmlns:p14="http://schemas.microsoft.com/office/powerpoint/2010/main" val="216022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box(in)">
                                      <p:cBhvr>
                                        <p:cTn id="7" dur="500"/>
                                        <p:tgtEl>
                                          <p:spTgt spid="137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box(in)">
                                      <p:cBhvr>
                                        <p:cTn id="12" dur="500"/>
                                        <p:tgtEl>
                                          <p:spTgt spid="137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7221"/>
                                        </p:tgtEl>
                                        <p:attrNameLst>
                                          <p:attrName>style.visibility</p:attrName>
                                        </p:attrNameLst>
                                      </p:cBhvr>
                                      <p:to>
                                        <p:strVal val="visible"/>
                                      </p:to>
                                    </p:set>
                                    <p:animEffect transition="in" filter="box(in)">
                                      <p:cBhvr>
                                        <p:cTn id="17"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nimBg="1" autoUpdateAnimBg="0"/>
      <p:bldP spid="137220" grpId="0" autoUpdateAnimBg="0"/>
      <p:bldP spid="1372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B5EAAD6-6A45-4A61-8E47-BB9F0EA99180}" type="slidenum">
              <a:rPr lang="en-US" altLang="zh-CN" b="0"/>
              <a:pPr/>
              <a:t>13</a:t>
            </a:fld>
            <a:endParaRPr lang="en-US" altLang="zh-CN" b="0"/>
          </a:p>
        </p:txBody>
      </p:sp>
      <p:sp>
        <p:nvSpPr>
          <p:cNvPr id="23555" name="Text Box 2"/>
          <p:cNvSpPr txBox="1">
            <a:spLocks noChangeArrowheads="1"/>
          </p:cNvSpPr>
          <p:nvPr/>
        </p:nvSpPr>
        <p:spPr bwMode="auto">
          <a:xfrm>
            <a:off x="609600" y="117157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习题：已知反应</a:t>
            </a:r>
            <a:r>
              <a:rPr kumimoji="1" lang="en-US" altLang="zh-CN" sz="2400">
                <a:latin typeface="Times New Roman" panose="02020603050405020304" pitchFamily="18" charset="0"/>
              </a:rPr>
              <a:t>N</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+3H</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2NH</a:t>
            </a:r>
            <a:r>
              <a:rPr kumimoji="1" lang="en-US" altLang="zh-CN" sz="2400" baseline="-25000">
                <a:latin typeface="Times New Roman" panose="02020603050405020304" pitchFamily="18" charset="0"/>
              </a:rPr>
              <a:t>3</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，根据下图判断</a:t>
            </a:r>
          </a:p>
        </p:txBody>
      </p:sp>
      <p:pic>
        <p:nvPicPr>
          <p:cNvPr id="23556" name="Picture 3" descr="Image89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600575"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4"/>
          <p:cNvSpPr txBox="1">
            <a:spLocks noChangeArrowheads="1"/>
          </p:cNvSpPr>
          <p:nvPr/>
        </p:nvSpPr>
        <p:spPr bwMode="auto">
          <a:xfrm>
            <a:off x="0" y="1676400"/>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是</a:t>
            </a:r>
            <a:r>
              <a:rPr kumimoji="1" lang="en-US" altLang="zh-CN" sz="2400">
                <a:latin typeface="Times New Roman" panose="02020603050405020304" pitchFamily="18" charset="0"/>
              </a:rPr>
              <a:t>______</a:t>
            </a:r>
            <a:r>
              <a:rPr kumimoji="1" lang="zh-CN" altLang="en-US" sz="2400">
                <a:latin typeface="Times New Roman" panose="02020603050405020304" pitchFamily="18" charset="0"/>
              </a:rPr>
              <a:t>物质的量浓度变化情况</a:t>
            </a:r>
          </a:p>
        </p:txBody>
      </p:sp>
      <p:sp>
        <p:nvSpPr>
          <p:cNvPr id="23558" name="Text Box 5"/>
          <p:cNvSpPr txBox="1">
            <a:spLocks noChangeArrowheads="1"/>
          </p:cNvSpPr>
          <p:nvPr/>
        </p:nvSpPr>
        <p:spPr bwMode="auto">
          <a:xfrm>
            <a:off x="0" y="2590800"/>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是</a:t>
            </a:r>
            <a:r>
              <a:rPr kumimoji="1" lang="en-US" altLang="zh-CN" sz="2400">
                <a:latin typeface="Times New Roman" panose="02020603050405020304" pitchFamily="18" charset="0"/>
              </a:rPr>
              <a:t>______</a:t>
            </a:r>
            <a:r>
              <a:rPr kumimoji="1" lang="zh-CN" altLang="en-US" sz="2400">
                <a:latin typeface="Times New Roman" panose="02020603050405020304" pitchFamily="18" charset="0"/>
              </a:rPr>
              <a:t>物质的量浓度变化情况</a:t>
            </a:r>
          </a:p>
        </p:txBody>
      </p:sp>
      <p:sp>
        <p:nvSpPr>
          <p:cNvPr id="23559" name="Text Box 6"/>
          <p:cNvSpPr txBox="1">
            <a:spLocks noChangeArrowheads="1"/>
          </p:cNvSpPr>
          <p:nvPr/>
        </p:nvSpPr>
        <p:spPr bwMode="auto">
          <a:xfrm>
            <a:off x="0" y="3581400"/>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分钟内</a:t>
            </a:r>
            <a:r>
              <a:rPr kumimoji="1" lang="en-US" altLang="zh-CN" sz="2400">
                <a:latin typeface="Times New Roman" panose="02020603050405020304" pitchFamily="18" charset="0"/>
              </a:rPr>
              <a:t>N</a:t>
            </a:r>
            <a:r>
              <a:rPr kumimoji="1" lang="en-US" altLang="zh-CN" sz="2400" baseline="-25000">
                <a:latin typeface="Times New Roman" panose="02020603050405020304" pitchFamily="18" charset="0"/>
              </a:rPr>
              <a:t>2</a:t>
            </a:r>
            <a:r>
              <a:rPr kumimoji="1" lang="zh-CN" altLang="en-US" sz="2400">
                <a:latin typeface="Times New Roman" panose="02020603050405020304" pitchFamily="18" charset="0"/>
              </a:rPr>
              <a:t>的平均速率是多少？</a:t>
            </a:r>
          </a:p>
        </p:txBody>
      </p:sp>
      <p:sp>
        <p:nvSpPr>
          <p:cNvPr id="23560" name="Line 7"/>
          <p:cNvSpPr>
            <a:spLocks noChangeShapeType="1"/>
          </p:cNvSpPr>
          <p:nvPr/>
        </p:nvSpPr>
        <p:spPr bwMode="auto">
          <a:xfrm>
            <a:off x="3962400" y="1371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1" name="Line 8"/>
          <p:cNvSpPr>
            <a:spLocks noChangeShapeType="1"/>
          </p:cNvSpPr>
          <p:nvPr/>
        </p:nvSpPr>
        <p:spPr bwMode="auto">
          <a:xfrm flipH="1">
            <a:off x="3962400" y="1447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3" name="Text Box 9"/>
          <p:cNvSpPr txBox="1">
            <a:spLocks noChangeArrowheads="1"/>
          </p:cNvSpPr>
          <p:nvPr/>
        </p:nvSpPr>
        <p:spPr bwMode="auto">
          <a:xfrm>
            <a:off x="1143000" y="16002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FF0000"/>
                </a:solidFill>
                <a:latin typeface="Times New Roman" panose="02020603050405020304" pitchFamily="18" charset="0"/>
              </a:rPr>
              <a:t>H</a:t>
            </a:r>
            <a:r>
              <a:rPr kumimoji="1" lang="en-US" altLang="zh-CN" sz="2800" baseline="-25000">
                <a:solidFill>
                  <a:srgbClr val="FF0000"/>
                </a:solidFill>
                <a:latin typeface="Times New Roman" panose="02020603050405020304" pitchFamily="18" charset="0"/>
              </a:rPr>
              <a:t>2</a:t>
            </a:r>
          </a:p>
        </p:txBody>
      </p:sp>
      <p:sp>
        <p:nvSpPr>
          <p:cNvPr id="139274" name="Text Box 10"/>
          <p:cNvSpPr txBox="1">
            <a:spLocks noChangeArrowheads="1"/>
          </p:cNvSpPr>
          <p:nvPr/>
        </p:nvSpPr>
        <p:spPr bwMode="auto">
          <a:xfrm>
            <a:off x="1066800" y="25146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FF0000"/>
                </a:solidFill>
                <a:latin typeface="Times New Roman" panose="02020603050405020304" pitchFamily="18" charset="0"/>
              </a:rPr>
              <a:t>NH</a:t>
            </a:r>
            <a:r>
              <a:rPr kumimoji="1" lang="en-US" altLang="zh-CN" sz="2800" baseline="-25000">
                <a:solidFill>
                  <a:srgbClr val="FF0000"/>
                </a:solidFill>
                <a:latin typeface="Times New Roman" panose="02020603050405020304" pitchFamily="18" charset="0"/>
              </a:rPr>
              <a:t>3</a:t>
            </a:r>
          </a:p>
        </p:txBody>
      </p:sp>
      <p:sp>
        <p:nvSpPr>
          <p:cNvPr id="139275" name="Text Box 11"/>
          <p:cNvSpPr txBox="1">
            <a:spLocks noChangeArrowheads="1"/>
          </p:cNvSpPr>
          <p:nvPr/>
        </p:nvSpPr>
        <p:spPr bwMode="auto">
          <a:xfrm>
            <a:off x="1676400" y="43434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rgbClr val="FF0000"/>
                </a:solidFill>
                <a:latin typeface="Times New Roman" panose="02020603050405020304" pitchFamily="18" charset="0"/>
              </a:rPr>
              <a:t>0.5mol/(L· min )</a:t>
            </a:r>
          </a:p>
        </p:txBody>
      </p:sp>
    </p:spTree>
    <p:extLst>
      <p:ext uri="{BB962C8B-B14F-4D97-AF65-F5344CB8AC3E}">
        <p14:creationId xmlns:p14="http://schemas.microsoft.com/office/powerpoint/2010/main" val="2412105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73"/>
                                        </p:tgtEl>
                                        <p:attrNameLst>
                                          <p:attrName>style.visibility</p:attrName>
                                        </p:attrNameLst>
                                      </p:cBhvr>
                                      <p:to>
                                        <p:strVal val="visible"/>
                                      </p:to>
                                    </p:set>
                                    <p:animEffect transition="in" filter="box(in)">
                                      <p:cBhvr>
                                        <p:cTn id="7" dur="500"/>
                                        <p:tgtEl>
                                          <p:spTgt spid="139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9274"/>
                                        </p:tgtEl>
                                        <p:attrNameLst>
                                          <p:attrName>style.visibility</p:attrName>
                                        </p:attrNameLst>
                                      </p:cBhvr>
                                      <p:to>
                                        <p:strVal val="visible"/>
                                      </p:to>
                                    </p:set>
                                    <p:animEffect transition="in" filter="box(in)">
                                      <p:cBhvr>
                                        <p:cTn id="12" dur="500"/>
                                        <p:tgtEl>
                                          <p:spTgt spid="139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9275"/>
                                        </p:tgtEl>
                                        <p:attrNameLst>
                                          <p:attrName>style.visibility</p:attrName>
                                        </p:attrNameLst>
                                      </p:cBhvr>
                                      <p:to>
                                        <p:strVal val="visible"/>
                                      </p:to>
                                    </p:set>
                                    <p:animEffect transition="in" filter="box(in)">
                                      <p:cBhvr>
                                        <p:cTn id="17" dur="500"/>
                                        <p:tgtEl>
                                          <p:spTgt spid="13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utoUpdateAnimBg="0"/>
      <p:bldP spid="139274" grpId="0" autoUpdateAnimBg="0"/>
      <p:bldP spid="13927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461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225028_092239089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905000"/>
            <a:ext cx="15843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7411" name="Rectangle 3"/>
          <p:cNvSpPr>
            <a:spLocks noChangeArrowheads="1"/>
          </p:cNvSpPr>
          <p:nvPr/>
        </p:nvSpPr>
        <p:spPr bwMode="auto">
          <a:xfrm>
            <a:off x="1006475" y="2971800"/>
            <a:ext cx="813752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5000"/>
              </a:spcBef>
              <a:spcAft>
                <a:spcPct val="25000"/>
              </a:spcAft>
            </a:pPr>
            <a:r>
              <a:rPr lang="zh-CN" altLang="en-US" sz="3600" b="1" dirty="0">
                <a:latin typeface="Times New Roman" panose="02020603050405020304" pitchFamily="18" charset="0"/>
              </a:rPr>
              <a:t>      </a:t>
            </a:r>
            <a:r>
              <a:rPr lang="zh-CN" altLang="en-US" sz="4000" b="1" dirty="0">
                <a:latin typeface="Times New Roman" panose="02020603050405020304" pitchFamily="18" charset="0"/>
                <a:ea typeface="华文新魏" panose="02010800040101010101" pitchFamily="2" charset="-122"/>
              </a:rPr>
              <a:t>不同浓度的稀硫酸与锌反应的实验，你准备如何比较反应速率的快慢？</a:t>
            </a:r>
          </a:p>
        </p:txBody>
      </p:sp>
      <p:sp>
        <p:nvSpPr>
          <p:cNvPr id="17413" name="Rectangle 5"/>
          <p:cNvSpPr>
            <a:spLocks noChangeArrowheads="1"/>
          </p:cNvSpPr>
          <p:nvPr/>
        </p:nvSpPr>
        <p:spPr bwMode="auto">
          <a:xfrm>
            <a:off x="2195736" y="1700808"/>
            <a:ext cx="612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3A1098"/>
                </a:solidFill>
                <a:ea typeface="隶书" panose="02010509060101010101" pitchFamily="49" charset="-122"/>
              </a:rPr>
              <a:t>二、化学反应速率的实验测定</a:t>
            </a:r>
          </a:p>
        </p:txBody>
      </p:sp>
    </p:spTree>
    <p:extLst>
      <p:ext uri="{BB962C8B-B14F-4D97-AF65-F5344CB8AC3E}">
        <p14:creationId xmlns:p14="http://schemas.microsoft.com/office/powerpoint/2010/main" val="148594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8600" y="2590800"/>
            <a:ext cx="9144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5000"/>
              </a:spcBef>
            </a:pPr>
            <a:r>
              <a:rPr lang="zh-CN" altLang="en-US" sz="3200" b="1">
                <a:latin typeface="Times New Roman" panose="02020603050405020304" pitchFamily="18" charset="0"/>
                <a:ea typeface="华文新魏" panose="02010800040101010101" pitchFamily="2" charset="-122"/>
              </a:rPr>
              <a:t>①观察产生气泡的快、慢；</a:t>
            </a:r>
          </a:p>
          <a:p>
            <a:pPr>
              <a:lnSpc>
                <a:spcPct val="110000"/>
              </a:lnSpc>
              <a:spcBef>
                <a:spcPct val="35000"/>
              </a:spcBef>
            </a:pPr>
            <a:r>
              <a:rPr lang="zh-CN" altLang="en-US" sz="3200" b="1">
                <a:latin typeface="Times New Roman" panose="02020603050405020304" pitchFamily="18" charset="0"/>
                <a:ea typeface="华文新魏" panose="02010800040101010101" pitchFamily="2" charset="-122"/>
              </a:rPr>
              <a:t>②观察试管中剩余锌粒的质量的多、少；</a:t>
            </a:r>
          </a:p>
          <a:p>
            <a:pPr>
              <a:lnSpc>
                <a:spcPct val="110000"/>
              </a:lnSpc>
              <a:spcBef>
                <a:spcPct val="35000"/>
              </a:spcBef>
            </a:pPr>
            <a:r>
              <a:rPr lang="zh-CN" altLang="en-US" sz="3200" b="1">
                <a:latin typeface="Times New Roman" panose="02020603050405020304" pitchFamily="18" charset="0"/>
                <a:ea typeface="华文新魏" panose="02010800040101010101" pitchFamily="2" charset="-122"/>
              </a:rPr>
              <a:t>③用手触摸试管，感受试管外壁温度的高、低</a:t>
            </a:r>
          </a:p>
        </p:txBody>
      </p:sp>
      <p:sp>
        <p:nvSpPr>
          <p:cNvPr id="18435" name="Rectangle 3"/>
          <p:cNvSpPr>
            <a:spLocks noChangeArrowheads="1"/>
          </p:cNvSpPr>
          <p:nvPr/>
        </p:nvSpPr>
        <p:spPr bwMode="auto">
          <a:xfrm>
            <a:off x="6629400" y="1676400"/>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ea typeface="隶书" panose="02010509060101010101" pitchFamily="49" charset="-122"/>
              </a:rPr>
              <a:t>定性描述</a:t>
            </a:r>
          </a:p>
        </p:txBody>
      </p:sp>
      <p:sp>
        <p:nvSpPr>
          <p:cNvPr id="18436" name="Line 4"/>
          <p:cNvSpPr>
            <a:spLocks noChangeShapeType="1"/>
          </p:cNvSpPr>
          <p:nvPr/>
        </p:nvSpPr>
        <p:spPr bwMode="auto">
          <a:xfrm>
            <a:off x="5715000" y="2057400"/>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Rectangle 5"/>
          <p:cNvSpPr>
            <a:spLocks noChangeArrowheads="1"/>
          </p:cNvSpPr>
          <p:nvPr/>
        </p:nvSpPr>
        <p:spPr bwMode="auto">
          <a:xfrm>
            <a:off x="457200" y="1676400"/>
            <a:ext cx="5545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latin typeface="隶书" panose="02010509060101010101" pitchFamily="49" charset="-122"/>
                <a:ea typeface="隶书" panose="02010509060101010101" pitchFamily="49" charset="-122"/>
              </a:rPr>
              <a:t>实验现象</a:t>
            </a:r>
            <a:r>
              <a:rPr lang="zh-CN" altLang="en-US" sz="3600" b="1">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rPr>
              <a:t> </a:t>
            </a:r>
            <a:r>
              <a:rPr lang="zh-CN" altLang="en-US" sz="3600" b="1">
                <a:effectLst>
                  <a:outerShdw blurRad="38100" dist="38100" dir="2700000" algn="tl">
                    <a:srgbClr val="C0C0C0"/>
                  </a:outerShdw>
                </a:effectLst>
                <a:latin typeface="隶书" panose="02010509060101010101" pitchFamily="49" charset="-122"/>
                <a:ea typeface="隶书" panose="02010509060101010101" pitchFamily="49" charset="-122"/>
              </a:rPr>
              <a:t>判断反应的快慢</a:t>
            </a:r>
          </a:p>
        </p:txBody>
      </p:sp>
    </p:spTree>
    <p:extLst>
      <p:ext uri="{BB962C8B-B14F-4D97-AF65-F5344CB8AC3E}">
        <p14:creationId xmlns:p14="http://schemas.microsoft.com/office/powerpoint/2010/main" val="4139842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6"/>
                                        </p:tgtEl>
                                        <p:attrNameLst>
                                          <p:attrName>style.visibility</p:attrName>
                                        </p:attrNameLst>
                                      </p:cBhvr>
                                      <p:to>
                                        <p:strVal val="visible"/>
                                      </p:to>
                                    </p:set>
                                    <p:animEffect transition="in" filter="wipe(left)">
                                      <p:cBhvr>
                                        <p:cTn id="22" dur="500"/>
                                        <p:tgtEl>
                                          <p:spTgt spid="18436"/>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8435">
                                            <p:txEl>
                                              <p:pRg st="0" end="0"/>
                                            </p:txEl>
                                          </p:spTgt>
                                        </p:tgtEl>
                                        <p:attrNameLst>
                                          <p:attrName>style.visibility</p:attrName>
                                        </p:attrNameLst>
                                      </p:cBhvr>
                                      <p:to>
                                        <p:strVal val="visible"/>
                                      </p:to>
                                    </p:set>
                                    <p:animEffect transition="in" filter="wipe(left)">
                                      <p:cBhvr>
                                        <p:cTn id="26"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95288"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59" name="Line 3"/>
          <p:cNvSpPr>
            <a:spLocks noChangeShapeType="1"/>
          </p:cNvSpPr>
          <p:nvPr/>
        </p:nvSpPr>
        <p:spPr bwMode="auto">
          <a:xfrm>
            <a:off x="5654675" y="1557338"/>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Rectangle 4"/>
          <p:cNvSpPr>
            <a:spLocks noChangeArrowheads="1"/>
          </p:cNvSpPr>
          <p:nvPr/>
        </p:nvSpPr>
        <p:spPr bwMode="auto">
          <a:xfrm>
            <a:off x="6519863" y="1203325"/>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anose="02010509060101010101" pitchFamily="49" charset="-122"/>
              </a:rPr>
              <a:t>定量描述</a:t>
            </a:r>
          </a:p>
        </p:txBody>
      </p:sp>
      <p:sp>
        <p:nvSpPr>
          <p:cNvPr id="19462" name="Rectangle 6"/>
          <p:cNvSpPr>
            <a:spLocks noChangeArrowheads="1"/>
          </p:cNvSpPr>
          <p:nvPr/>
        </p:nvSpPr>
        <p:spPr bwMode="auto">
          <a:xfrm>
            <a:off x="395288"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63" name="Line 7"/>
          <p:cNvSpPr>
            <a:spLocks noChangeShapeType="1"/>
          </p:cNvSpPr>
          <p:nvPr/>
        </p:nvSpPr>
        <p:spPr bwMode="auto">
          <a:xfrm>
            <a:off x="5654675" y="1557338"/>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 name="Rectangle 8"/>
          <p:cNvSpPr>
            <a:spLocks noChangeArrowheads="1"/>
          </p:cNvSpPr>
          <p:nvPr/>
        </p:nvSpPr>
        <p:spPr bwMode="auto">
          <a:xfrm>
            <a:off x="6519863" y="1196975"/>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anose="02010509060101010101" pitchFamily="49" charset="-122"/>
              </a:rPr>
              <a:t>定量描述</a:t>
            </a:r>
          </a:p>
        </p:txBody>
      </p:sp>
      <p:sp>
        <p:nvSpPr>
          <p:cNvPr id="19465" name="Rectangle 9"/>
          <p:cNvSpPr>
            <a:spLocks noChangeArrowheads="1"/>
          </p:cNvSpPr>
          <p:nvPr/>
        </p:nvSpPr>
        <p:spPr bwMode="auto">
          <a:xfrm>
            <a:off x="684213" y="1989138"/>
            <a:ext cx="842486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spcAft>
                <a:spcPct val="20000"/>
              </a:spcAft>
            </a:pPr>
            <a:r>
              <a:rPr lang="zh-CN" altLang="en-US" sz="3200" b="1">
                <a:latin typeface="Times New Roman" panose="02020603050405020304" pitchFamily="18" charset="0"/>
                <a:ea typeface="华文新魏" panose="02010800040101010101" pitchFamily="2" charset="-122"/>
              </a:rPr>
              <a:t>①测定气体的体积或体系的压强</a:t>
            </a:r>
          </a:p>
          <a:p>
            <a:pPr>
              <a:lnSpc>
                <a:spcPct val="120000"/>
              </a:lnSpc>
              <a:spcBef>
                <a:spcPct val="20000"/>
              </a:spcBef>
              <a:spcAft>
                <a:spcPct val="20000"/>
              </a:spcAft>
            </a:pPr>
            <a:r>
              <a:rPr lang="zh-CN" altLang="en-US" sz="3200" b="1">
                <a:latin typeface="Times New Roman" panose="02020603050405020304" pitchFamily="18" charset="0"/>
                <a:ea typeface="华文新魏" panose="02010800040101010101" pitchFamily="2" charset="-122"/>
              </a:rPr>
              <a:t>②测定物质的物质的量的变化</a:t>
            </a:r>
          </a:p>
          <a:p>
            <a:pPr>
              <a:lnSpc>
                <a:spcPct val="120000"/>
              </a:lnSpc>
              <a:spcBef>
                <a:spcPct val="20000"/>
              </a:spcBef>
              <a:spcAft>
                <a:spcPct val="20000"/>
              </a:spcAft>
            </a:pPr>
            <a:r>
              <a:rPr lang="zh-CN" altLang="en-US" sz="3200" b="1">
                <a:latin typeface="Times New Roman" panose="02020603050405020304" pitchFamily="18" charset="0"/>
                <a:ea typeface="华文新魏" panose="02010800040101010101" pitchFamily="2" charset="-122"/>
              </a:rPr>
              <a:t>③测定物质或离子的浓度变化</a:t>
            </a:r>
          </a:p>
          <a:p>
            <a:pPr>
              <a:lnSpc>
                <a:spcPct val="120000"/>
              </a:lnSpc>
              <a:spcBef>
                <a:spcPct val="20000"/>
              </a:spcBef>
              <a:spcAft>
                <a:spcPct val="20000"/>
              </a:spcAft>
            </a:pPr>
            <a:r>
              <a:rPr lang="zh-CN" altLang="en-US" sz="3200" b="1">
                <a:latin typeface="Times New Roman" panose="02020603050405020304" pitchFamily="18" charset="0"/>
                <a:ea typeface="华文新魏" panose="02010800040101010101" pitchFamily="2" charset="-122"/>
              </a:rPr>
              <a:t>④测定体系的温度或测定反应的热量变化</a:t>
            </a:r>
          </a:p>
        </p:txBody>
      </p:sp>
      <p:sp>
        <p:nvSpPr>
          <p:cNvPr id="19466" name="Rectangle 10"/>
          <p:cNvSpPr>
            <a:spLocks noChangeArrowheads="1"/>
          </p:cNvSpPr>
          <p:nvPr/>
        </p:nvSpPr>
        <p:spPr bwMode="auto">
          <a:xfrm>
            <a:off x="392113"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67" name="Rectangle 11"/>
          <p:cNvSpPr>
            <a:spLocks noChangeArrowheads="1"/>
          </p:cNvSpPr>
          <p:nvPr/>
        </p:nvSpPr>
        <p:spPr bwMode="auto">
          <a:xfrm>
            <a:off x="6516688" y="1196975"/>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ea typeface="隶书" panose="02010509060101010101" pitchFamily="49" charset="-122"/>
              </a:rPr>
              <a:t>定量描述</a:t>
            </a:r>
          </a:p>
        </p:txBody>
      </p:sp>
    </p:spTree>
    <p:extLst>
      <p:ext uri="{BB962C8B-B14F-4D97-AF65-F5344CB8AC3E}">
        <p14:creationId xmlns:p14="http://schemas.microsoft.com/office/powerpoint/2010/main" val="3172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65">
                                            <p:txEl>
                                              <p:pRg st="0" end="0"/>
                                            </p:txEl>
                                          </p:spTgt>
                                        </p:tgtEl>
                                        <p:attrNameLst>
                                          <p:attrName>style.visibility</p:attrName>
                                        </p:attrNameLst>
                                      </p:cBhvr>
                                      <p:to>
                                        <p:strVal val="visible"/>
                                      </p:to>
                                    </p:set>
                                    <p:animEffect transition="in" filter="wipe(left)">
                                      <p:cBhvr>
                                        <p:cTn id="7" dur="500"/>
                                        <p:tgtEl>
                                          <p:spTgt spid="194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5">
                                            <p:txEl>
                                              <p:pRg st="1" end="1"/>
                                            </p:txEl>
                                          </p:spTgt>
                                        </p:tgtEl>
                                        <p:attrNameLst>
                                          <p:attrName>style.visibility</p:attrName>
                                        </p:attrNameLst>
                                      </p:cBhvr>
                                      <p:to>
                                        <p:strVal val="visible"/>
                                      </p:to>
                                    </p:set>
                                    <p:animEffect transition="in" filter="wipe(left)">
                                      <p:cBhvr>
                                        <p:cTn id="12" dur="500"/>
                                        <p:tgtEl>
                                          <p:spTgt spid="194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5">
                                            <p:txEl>
                                              <p:pRg st="2" end="2"/>
                                            </p:txEl>
                                          </p:spTgt>
                                        </p:tgtEl>
                                        <p:attrNameLst>
                                          <p:attrName>style.visibility</p:attrName>
                                        </p:attrNameLst>
                                      </p:cBhvr>
                                      <p:to>
                                        <p:strVal val="visible"/>
                                      </p:to>
                                    </p:set>
                                    <p:animEffect transition="in" filter="wipe(left)">
                                      <p:cBhvr>
                                        <p:cTn id="17" dur="500"/>
                                        <p:tgtEl>
                                          <p:spTgt spid="194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5">
                                            <p:txEl>
                                              <p:pRg st="3" end="3"/>
                                            </p:txEl>
                                          </p:spTgt>
                                        </p:tgtEl>
                                        <p:attrNameLst>
                                          <p:attrName>style.visibility</p:attrName>
                                        </p:attrNameLst>
                                      </p:cBhvr>
                                      <p:to>
                                        <p:strVal val="visible"/>
                                      </p:to>
                                    </p:set>
                                    <p:animEffect transition="in" filter="wipe(left)">
                                      <p:cBhvr>
                                        <p:cTn id="22" dur="500"/>
                                        <p:tgtEl>
                                          <p:spTgt spid="194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wipe(left)">
                                      <p:cBhvr>
                                        <p:cTn id="27" dur="500"/>
                                        <p:tgtEl>
                                          <p:spTgt spid="19463"/>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464"/>
                                        </p:tgtEl>
                                        <p:attrNameLst>
                                          <p:attrName>style.visibility</p:attrName>
                                        </p:attrNameLst>
                                      </p:cBhvr>
                                      <p:to>
                                        <p:strVal val="visible"/>
                                      </p:to>
                                    </p:set>
                                    <p:animEffect transition="in" filter="wipe(left)">
                                      <p:cBhvr>
                                        <p:cTn id="31" dur="500"/>
                                        <p:tgtEl>
                                          <p:spTgt spid="19464"/>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9467"/>
                                        </p:tgtEl>
                                        <p:attrNameLst>
                                          <p:attrName>style.visibility</p:attrName>
                                        </p:attrNameLst>
                                      </p:cBhvr>
                                      <p:to>
                                        <p:strVal val="visible"/>
                                      </p:to>
                                    </p:set>
                                    <p:animEffect transition="in" filter="wipe(left)">
                                      <p:cBhvr>
                                        <p:cTn id="35"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utoUpdateAnimBg="0"/>
      <p:bldP spid="194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pPr>
              <a:lnSpc>
                <a:spcPct val="90000"/>
              </a:lnSpc>
            </a:pPr>
            <a:r>
              <a:rPr lang="zh-CN" altLang="zh-CN" b="1">
                <a:solidFill>
                  <a:srgbClr val="3333CC"/>
                </a:solidFill>
                <a:ea typeface="华文新魏" panose="02010800040101010101" pitchFamily="2" charset="-122"/>
              </a:rPr>
              <a:t>测定方法有∶</a:t>
            </a:r>
          </a:p>
          <a:p>
            <a:pPr>
              <a:lnSpc>
                <a:spcPct val="90000"/>
              </a:lnSpc>
            </a:pPr>
            <a:r>
              <a:rPr lang="zh-CN" altLang="zh-CN" b="1">
                <a:solidFill>
                  <a:srgbClr val="3333CC"/>
                </a:solidFill>
                <a:ea typeface="华文新魏" panose="02010800040101010101" pitchFamily="2" charset="-122"/>
              </a:rPr>
              <a:t>１、直接观察某些性质（如释放出气体的体积和体系压强）；</a:t>
            </a:r>
          </a:p>
          <a:p>
            <a:pPr>
              <a:lnSpc>
                <a:spcPct val="90000"/>
              </a:lnSpc>
            </a:pPr>
            <a:r>
              <a:rPr lang="zh-CN" altLang="zh-CN" b="1">
                <a:solidFill>
                  <a:srgbClr val="3333CC"/>
                </a:solidFill>
                <a:ea typeface="华文新魏" panose="02010800040101010101" pitchFamily="2" charset="-122"/>
              </a:rPr>
              <a:t>２、科学仪器测定（如颜色的深浅、光的吸收和发射、导电能力等）；</a:t>
            </a:r>
          </a:p>
          <a:p>
            <a:pPr>
              <a:lnSpc>
                <a:spcPct val="90000"/>
              </a:lnSpc>
            </a:pPr>
            <a:r>
              <a:rPr lang="zh-CN" altLang="zh-CN" b="1">
                <a:solidFill>
                  <a:srgbClr val="3333CC"/>
                </a:solidFill>
                <a:ea typeface="华文新魏" panose="02010800040101010101" pitchFamily="2" charset="-122"/>
              </a:rPr>
              <a:t>３、溶液中，常利用颜色深浅和显色物质浓度间的正比关系来跟踪反应的过程和测量反应速率。</a:t>
            </a:r>
          </a:p>
        </p:txBody>
      </p:sp>
      <p:sp>
        <p:nvSpPr>
          <p:cNvPr id="20483" name="Rectangle 3"/>
          <p:cNvSpPr>
            <a:spLocks noChangeArrowheads="1"/>
          </p:cNvSpPr>
          <p:nvPr/>
        </p:nvSpPr>
        <p:spPr bwMode="auto">
          <a:xfrm>
            <a:off x="533400" y="609600"/>
            <a:ext cx="810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3A1098"/>
                </a:solidFill>
                <a:ea typeface="隶书" panose="02010509060101010101" pitchFamily="49" charset="-122"/>
              </a:rPr>
              <a:t>二、化学反应速率的实验测定</a:t>
            </a:r>
          </a:p>
        </p:txBody>
      </p:sp>
    </p:spTree>
    <p:extLst>
      <p:ext uri="{BB962C8B-B14F-4D97-AF65-F5344CB8AC3E}">
        <p14:creationId xmlns:p14="http://schemas.microsoft.com/office/powerpoint/2010/main" val="172690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71550" y="1562100"/>
            <a:ext cx="4321175"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a:latin typeface="Times New Roman" panose="02020603050405020304" pitchFamily="18" charset="0"/>
              </a:rPr>
              <a:t>        </a:t>
            </a:r>
            <a:r>
              <a:rPr lang="zh-CN" altLang="en-US" sz="2800" b="1">
                <a:latin typeface="华文新魏" panose="02010800040101010101" pitchFamily="2" charset="-122"/>
                <a:ea typeface="华文新魏" panose="02010800040101010101" pitchFamily="2" charset="-122"/>
              </a:rPr>
              <a:t>如图装置，在锥形瓶内各盛有</a:t>
            </a:r>
            <a:r>
              <a:rPr lang="en-US" altLang="zh-CN" sz="2800" b="1">
                <a:latin typeface="华文新魏" panose="02010800040101010101" pitchFamily="2" charset="-122"/>
                <a:ea typeface="华文新魏" panose="02010800040101010101" pitchFamily="2" charset="-122"/>
              </a:rPr>
              <a:t>2g</a:t>
            </a:r>
            <a:r>
              <a:rPr lang="zh-CN" altLang="en-US" sz="2800" b="1">
                <a:latin typeface="华文新魏" panose="02010800040101010101" pitchFamily="2" charset="-122"/>
                <a:ea typeface="华文新魏" panose="02010800040101010101" pitchFamily="2" charset="-122"/>
              </a:rPr>
              <a:t>锌粒（颗粒大小基本相同），然后通过分液漏斗分别加入</a:t>
            </a:r>
            <a:r>
              <a:rPr lang="en-US" altLang="zh-CN" sz="2800" b="1">
                <a:latin typeface="华文新魏" panose="02010800040101010101" pitchFamily="2" charset="-122"/>
                <a:ea typeface="华文新魏" panose="02010800040101010101" pitchFamily="2" charset="-122"/>
              </a:rPr>
              <a:t>40mL 1mol/L</a:t>
            </a:r>
            <a:r>
              <a:rPr lang="zh-CN" altLang="en-US" sz="2800" b="1">
                <a:latin typeface="华文新魏" panose="02010800040101010101" pitchFamily="2" charset="-122"/>
                <a:ea typeface="华文新魏" panose="02010800040101010101" pitchFamily="2" charset="-122"/>
              </a:rPr>
              <a:t>和</a:t>
            </a:r>
            <a:r>
              <a:rPr lang="en-US" altLang="zh-CN" sz="2800" b="1">
                <a:latin typeface="华文新魏" panose="02010800040101010101" pitchFamily="2" charset="-122"/>
                <a:ea typeface="华文新魏" panose="02010800040101010101" pitchFamily="2" charset="-122"/>
              </a:rPr>
              <a:t>40mL 4mL/L</a:t>
            </a:r>
            <a:r>
              <a:rPr lang="zh-CN" altLang="en-US" sz="2800" b="1">
                <a:latin typeface="华文新魏" panose="02010800040101010101" pitchFamily="2" charset="-122"/>
                <a:ea typeface="华文新魏" panose="02010800040101010101" pitchFamily="2" charset="-122"/>
              </a:rPr>
              <a:t>的硫酸，比较二者收集</a:t>
            </a:r>
            <a:r>
              <a:rPr lang="en-US" altLang="zh-CN" sz="2800" b="1">
                <a:latin typeface="华文新魏" panose="02010800040101010101" pitchFamily="2" charset="-122"/>
                <a:ea typeface="华文新魏" panose="02010800040101010101" pitchFamily="2" charset="-122"/>
              </a:rPr>
              <a:t>10mLH</a:t>
            </a:r>
            <a:r>
              <a:rPr lang="en-US" altLang="zh-CN" sz="2800" b="1" baseline="-25000">
                <a:latin typeface="华文新魏" panose="02010800040101010101" pitchFamily="2" charset="-122"/>
                <a:ea typeface="华文新魏" panose="02010800040101010101" pitchFamily="2" charset="-122"/>
              </a:rPr>
              <a:t>2</a:t>
            </a:r>
            <a:r>
              <a:rPr lang="zh-CN" altLang="en-US" sz="2800" b="1">
                <a:latin typeface="华文新魏" panose="02010800040101010101" pitchFamily="2" charset="-122"/>
                <a:ea typeface="华文新魏" panose="02010800040101010101" pitchFamily="2" charset="-122"/>
              </a:rPr>
              <a:t>所用的时间。</a:t>
            </a:r>
          </a:p>
        </p:txBody>
      </p:sp>
      <p:sp>
        <p:nvSpPr>
          <p:cNvPr id="21507"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8" name="Rectangle 4"/>
          <p:cNvSpPr>
            <a:spLocks noChangeArrowheads="1"/>
          </p:cNvSpPr>
          <p:nvPr/>
        </p:nvSpPr>
        <p:spPr bwMode="auto">
          <a:xfrm>
            <a:off x="1115616" y="700088"/>
            <a:ext cx="6148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3A1098"/>
                </a:solidFill>
                <a:ea typeface="隶书" panose="02010509060101010101" pitchFamily="49" charset="-122"/>
              </a:rPr>
              <a:t>二、化学反应速率的实验测定</a:t>
            </a:r>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88" y="1341438"/>
            <a:ext cx="3671887"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84822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3384029" cy="330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874143"/>
            <a:ext cx="3481197" cy="337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21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2" y="969566"/>
            <a:ext cx="36718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2531" name="Text Box 3"/>
          <p:cNvSpPr txBox="1">
            <a:spLocks noChangeArrowheads="1"/>
          </p:cNvSpPr>
          <p:nvPr/>
        </p:nvSpPr>
        <p:spPr bwMode="auto">
          <a:xfrm>
            <a:off x="3658617" y="2363692"/>
            <a:ext cx="543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3333CC"/>
                </a:solidFill>
                <a:latin typeface="Times New Roman" panose="02020603050405020304" pitchFamily="18" charset="0"/>
                <a:ea typeface="华文新魏" panose="02010800040101010101" pitchFamily="2" charset="-122"/>
              </a:rPr>
              <a:t>1</a:t>
            </a:r>
            <a:r>
              <a:rPr lang="zh-CN" altLang="en-US" sz="3200" b="1" dirty="0">
                <a:solidFill>
                  <a:srgbClr val="3333CC"/>
                </a:solidFill>
                <a:latin typeface="Times New Roman" panose="02020603050405020304" pitchFamily="18" charset="0"/>
                <a:ea typeface="华文新魏" panose="02010800040101010101" pitchFamily="2" charset="-122"/>
              </a:rPr>
              <a:t>、如何检查该装置的气密性</a:t>
            </a:r>
            <a:r>
              <a:rPr lang="en-US" altLang="zh-CN" sz="3200" b="1" dirty="0">
                <a:solidFill>
                  <a:srgbClr val="3333CC"/>
                </a:solidFill>
                <a:latin typeface="Times New Roman" panose="02020603050405020304" pitchFamily="18" charset="0"/>
                <a:ea typeface="华文新魏" panose="02010800040101010101" pitchFamily="2" charset="-122"/>
              </a:rPr>
              <a:t>?</a:t>
            </a:r>
          </a:p>
        </p:txBody>
      </p:sp>
      <p:sp>
        <p:nvSpPr>
          <p:cNvPr id="22532" name="Text Box 4"/>
          <p:cNvSpPr txBox="1">
            <a:spLocks noChangeArrowheads="1"/>
          </p:cNvSpPr>
          <p:nvPr/>
        </p:nvSpPr>
        <p:spPr bwMode="auto">
          <a:xfrm>
            <a:off x="3709318" y="1335389"/>
            <a:ext cx="215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66"/>
                </a:solidFill>
                <a:latin typeface="Times New Roman" panose="02020603050405020304" pitchFamily="18" charset="0"/>
                <a:ea typeface="华文新魏" panose="02010800040101010101" pitchFamily="2" charset="-122"/>
              </a:rPr>
              <a:t>思考交流</a:t>
            </a:r>
            <a:endParaRPr lang="en-US" altLang="zh-CN" sz="3200" b="1" dirty="0">
              <a:solidFill>
                <a:srgbClr val="FF0066"/>
              </a:solidFill>
              <a:latin typeface="Times New Roman" panose="02020603050405020304" pitchFamily="18" charset="0"/>
              <a:ea typeface="华文新魏" panose="02010800040101010101" pitchFamily="2" charset="-122"/>
            </a:endParaRPr>
          </a:p>
        </p:txBody>
      </p:sp>
      <p:sp>
        <p:nvSpPr>
          <p:cNvPr id="22533" name="Text Box 5"/>
          <p:cNvSpPr txBox="1">
            <a:spLocks noChangeArrowheads="1"/>
          </p:cNvSpPr>
          <p:nvPr/>
        </p:nvSpPr>
        <p:spPr bwMode="auto">
          <a:xfrm>
            <a:off x="3617912" y="2976564"/>
            <a:ext cx="5292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3333CC"/>
                </a:solidFill>
                <a:latin typeface="Times New Roman" panose="02020603050405020304" pitchFamily="18" charset="0"/>
                <a:ea typeface="华文新魏" panose="02010800040101010101" pitchFamily="2" charset="-122"/>
              </a:rPr>
              <a:t>2</a:t>
            </a:r>
            <a:r>
              <a:rPr lang="zh-CN" altLang="en-US" sz="3200" b="1" dirty="0">
                <a:solidFill>
                  <a:srgbClr val="3333CC"/>
                </a:solidFill>
                <a:latin typeface="Times New Roman" panose="02020603050405020304" pitchFamily="18" charset="0"/>
                <a:ea typeface="华文新魏" panose="02010800040101010101" pitchFamily="2" charset="-122"/>
              </a:rPr>
              <a:t>、如果没有注射器，用什么</a:t>
            </a:r>
          </a:p>
        </p:txBody>
      </p:sp>
      <p:sp>
        <p:nvSpPr>
          <p:cNvPr id="22534" name="Text Box 6"/>
          <p:cNvSpPr txBox="1">
            <a:spLocks noChangeArrowheads="1"/>
          </p:cNvSpPr>
          <p:nvPr/>
        </p:nvSpPr>
        <p:spPr bwMode="auto">
          <a:xfrm>
            <a:off x="4219253" y="3508179"/>
            <a:ext cx="1979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3333CC"/>
                </a:solidFill>
                <a:latin typeface="Times New Roman" panose="02020603050405020304" pitchFamily="18" charset="0"/>
                <a:ea typeface="华文新魏" panose="02010800040101010101" pitchFamily="2" charset="-122"/>
              </a:rPr>
              <a:t>来代替？</a:t>
            </a:r>
          </a:p>
        </p:txBody>
      </p:sp>
      <p:sp>
        <p:nvSpPr>
          <p:cNvPr id="22535" name="Text Box 7"/>
          <p:cNvSpPr txBox="1">
            <a:spLocks noChangeArrowheads="1"/>
          </p:cNvSpPr>
          <p:nvPr/>
        </p:nvSpPr>
        <p:spPr bwMode="auto">
          <a:xfrm>
            <a:off x="251520" y="4581128"/>
            <a:ext cx="82089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3333CC"/>
                </a:solidFill>
                <a:latin typeface="Times New Roman" panose="02020603050405020304" pitchFamily="18" charset="0"/>
                <a:ea typeface="华文新魏" panose="02010800040101010101" pitchFamily="2" charset="-122"/>
              </a:rPr>
              <a:t>3</a:t>
            </a:r>
            <a:r>
              <a:rPr lang="zh-CN" altLang="en-US" sz="3200" b="1">
                <a:solidFill>
                  <a:srgbClr val="3333CC"/>
                </a:solidFill>
                <a:latin typeface="Times New Roman" panose="02020603050405020304" pitchFamily="18" charset="0"/>
                <a:ea typeface="华文新魏" panose="02010800040101010101" pitchFamily="2" charset="-122"/>
              </a:rPr>
              <a:t>、你还能根据反应速率相关的哪些变化来测定该反应的反应速率</a:t>
            </a:r>
            <a:r>
              <a:rPr lang="en-US" altLang="zh-CN" sz="3200" b="1">
                <a:solidFill>
                  <a:srgbClr val="3333CC"/>
                </a:solidFill>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172212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ppt_x"/>
                                          </p:val>
                                        </p:tav>
                                        <p:tav tm="100000">
                                          <p:val>
                                            <p:strVal val="#ppt_x"/>
                                          </p:val>
                                        </p:tav>
                                      </p:tavLst>
                                    </p:anim>
                                    <p:anim calcmode="lin" valueType="num">
                                      <p:cBhvr additive="base">
                                        <p:cTn id="14" dur="500" fill="hold"/>
                                        <p:tgtEl>
                                          <p:spTgt spid="2253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534"/>
                                        </p:tgtEl>
                                        <p:attrNameLst>
                                          <p:attrName>style.visibility</p:attrName>
                                        </p:attrNameLst>
                                      </p:cBhvr>
                                      <p:to>
                                        <p:strVal val="visible"/>
                                      </p:to>
                                    </p:set>
                                    <p:anim calcmode="lin" valueType="num">
                                      <p:cBhvr additive="base">
                                        <p:cTn id="17" dur="500" fill="hold"/>
                                        <p:tgtEl>
                                          <p:spTgt spid="22534"/>
                                        </p:tgtEl>
                                        <p:attrNameLst>
                                          <p:attrName>ppt_x</p:attrName>
                                        </p:attrNameLst>
                                      </p:cBhvr>
                                      <p:tavLst>
                                        <p:tav tm="0">
                                          <p:val>
                                            <p:strVal val="#ppt_x"/>
                                          </p:val>
                                        </p:tav>
                                        <p:tav tm="100000">
                                          <p:val>
                                            <p:strVal val="#ppt_x"/>
                                          </p:val>
                                        </p:tav>
                                      </p:tavLst>
                                    </p:anim>
                                    <p:anim calcmode="lin" valueType="num">
                                      <p:cBhvr additive="base">
                                        <p:cTn id="18"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35"/>
                                        </p:tgtEl>
                                        <p:attrNameLst>
                                          <p:attrName>style.visibility</p:attrName>
                                        </p:attrNameLst>
                                      </p:cBhvr>
                                      <p:to>
                                        <p:strVal val="visible"/>
                                      </p:to>
                                    </p:set>
                                    <p:anim calcmode="lin" valueType="num">
                                      <p:cBhvr additive="base">
                                        <p:cTn id="23" dur="500" fill="hold"/>
                                        <p:tgtEl>
                                          <p:spTgt spid="22535"/>
                                        </p:tgtEl>
                                        <p:attrNameLst>
                                          <p:attrName>ppt_x</p:attrName>
                                        </p:attrNameLst>
                                      </p:cBhvr>
                                      <p:tavLst>
                                        <p:tav tm="0">
                                          <p:val>
                                            <p:strVal val="#ppt_x"/>
                                          </p:val>
                                        </p:tav>
                                        <p:tav tm="100000">
                                          <p:val>
                                            <p:strVal val="#ppt_x"/>
                                          </p:val>
                                        </p:tav>
                                      </p:tavLst>
                                    </p:anim>
                                    <p:anim calcmode="lin" valueType="num">
                                      <p:cBhvr additive="base">
                                        <p:cTn id="24"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3" grpId="0" autoUpdateAnimBg="0"/>
      <p:bldP spid="22534" grpId="0" autoUpdateAnimBg="0"/>
      <p:bldP spid="225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14600" y="228600"/>
            <a:ext cx="5867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spcBef>
                <a:spcPct val="50000"/>
              </a:spcBef>
            </a:pPr>
            <a:r>
              <a:rPr lang="zh-CN" altLang="en-US" sz="3200" b="1">
                <a:solidFill>
                  <a:srgbClr val="FF0000"/>
                </a:solidFill>
                <a:latin typeface="华文新魏" panose="02010800040101010101" pitchFamily="2" charset="-122"/>
                <a:ea typeface="华文新魏" panose="02010800040101010101" pitchFamily="2" charset="-122"/>
              </a:rPr>
              <a:t>测量氢气体积方法有哪些</a:t>
            </a:r>
            <a:r>
              <a:rPr lang="en-US" altLang="zh-CN" sz="3200" b="1">
                <a:solidFill>
                  <a:srgbClr val="FF0000"/>
                </a:solidFill>
                <a:latin typeface="华文新魏" panose="02010800040101010101" pitchFamily="2" charset="-122"/>
                <a:ea typeface="华文新魏" panose="02010800040101010101" pitchFamily="2" charset="-122"/>
              </a:rPr>
              <a:t>?</a:t>
            </a:r>
          </a:p>
        </p:txBody>
      </p:sp>
      <p:pic>
        <p:nvPicPr>
          <p:cNvPr id="23555" name="Picture 3"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22494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descr="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914400"/>
            <a:ext cx="2419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143000"/>
            <a:ext cx="17367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546475"/>
            <a:ext cx="14033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9" name="Object 2">
            <a:hlinkClick r:id="rId7" action="ppaction://hlinksldjump"/>
          </p:cNvPr>
          <p:cNvGraphicFramePr>
            <a:graphicFrameLocks noChangeAspect="1"/>
          </p:cNvGraphicFramePr>
          <p:nvPr/>
        </p:nvGraphicFramePr>
        <p:xfrm>
          <a:off x="3779838" y="3860800"/>
          <a:ext cx="2743200" cy="2620963"/>
        </p:xfrm>
        <a:graphic>
          <a:graphicData uri="http://schemas.openxmlformats.org/presentationml/2006/ole">
            <mc:AlternateContent xmlns:mc="http://schemas.openxmlformats.org/markup-compatibility/2006">
              <mc:Choice xmlns:v="urn:schemas-microsoft-com:vml" Requires="v">
                <p:oleObj spid="_x0000_s3085" r:id="rId8" imgW="3428571" imgH="3266667" progId="Paint.Picture">
                  <p:embed/>
                </p:oleObj>
              </mc:Choice>
              <mc:Fallback>
                <p:oleObj r:id="rId8" imgW="3428571" imgH="3266667"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3860800"/>
                        <a:ext cx="27432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980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1835150" y="1052513"/>
            <a:ext cx="669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ea typeface="隶书" panose="02010509060101010101" pitchFamily="49" charset="-122"/>
              </a:rPr>
              <a:t>测量化学反应速率的常见方法</a:t>
            </a:r>
          </a:p>
        </p:txBody>
      </p:sp>
      <p:sp>
        <p:nvSpPr>
          <p:cNvPr id="26628" name="Rectangle 4"/>
          <p:cNvSpPr>
            <a:spLocks noChangeArrowheads="1"/>
          </p:cNvSpPr>
          <p:nvPr/>
        </p:nvSpPr>
        <p:spPr bwMode="auto">
          <a:xfrm>
            <a:off x="3048000" y="2133600"/>
            <a:ext cx="2376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0066CC"/>
                </a:solidFill>
                <a:latin typeface="华文新魏" panose="02010800040101010101" pitchFamily="2" charset="-122"/>
                <a:ea typeface="华文新魏" panose="02010800040101010101" pitchFamily="2" charset="-122"/>
              </a:rPr>
              <a:t>1</a:t>
            </a:r>
            <a:r>
              <a:rPr lang="zh-CN" altLang="en-US" sz="3200" b="1">
                <a:solidFill>
                  <a:srgbClr val="0066CC"/>
                </a:solidFill>
                <a:latin typeface="华文新魏" panose="02010800040101010101" pitchFamily="2" charset="-122"/>
                <a:ea typeface="华文新魏" panose="02010800040101010101" pitchFamily="2" charset="-122"/>
              </a:rPr>
              <a:t>、量气法</a:t>
            </a:r>
          </a:p>
        </p:txBody>
      </p:sp>
      <p:sp>
        <p:nvSpPr>
          <p:cNvPr id="26629" name="Rectangle 5"/>
          <p:cNvSpPr>
            <a:spLocks noChangeArrowheads="1"/>
          </p:cNvSpPr>
          <p:nvPr/>
        </p:nvSpPr>
        <p:spPr bwMode="auto">
          <a:xfrm>
            <a:off x="3059113" y="2924175"/>
            <a:ext cx="201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2</a:t>
            </a:r>
            <a:r>
              <a:rPr lang="zh-CN" altLang="en-US" sz="3200" b="1">
                <a:solidFill>
                  <a:srgbClr val="0066CC"/>
                </a:solidFill>
                <a:latin typeface="华文新魏" panose="02010800040101010101" pitchFamily="2" charset="-122"/>
                <a:ea typeface="华文新魏" panose="02010800040101010101" pitchFamily="2" charset="-122"/>
              </a:rPr>
              <a:t>、比色法</a:t>
            </a:r>
          </a:p>
        </p:txBody>
      </p:sp>
      <p:sp>
        <p:nvSpPr>
          <p:cNvPr id="26630" name="Rectangle 6"/>
          <p:cNvSpPr>
            <a:spLocks noChangeArrowheads="1"/>
          </p:cNvSpPr>
          <p:nvPr/>
        </p:nvSpPr>
        <p:spPr bwMode="auto">
          <a:xfrm>
            <a:off x="3067050" y="3713163"/>
            <a:ext cx="201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3</a:t>
            </a:r>
            <a:r>
              <a:rPr lang="zh-CN" altLang="en-US" sz="3200" b="1">
                <a:solidFill>
                  <a:srgbClr val="0066CC"/>
                </a:solidFill>
                <a:latin typeface="华文新魏" panose="02010800040101010101" pitchFamily="2" charset="-122"/>
                <a:ea typeface="华文新魏" panose="02010800040101010101" pitchFamily="2" charset="-122"/>
              </a:rPr>
              <a:t>、电导法</a:t>
            </a:r>
          </a:p>
        </p:txBody>
      </p:sp>
      <p:sp>
        <p:nvSpPr>
          <p:cNvPr id="26631" name="Rectangle 7"/>
          <p:cNvSpPr>
            <a:spLocks noChangeArrowheads="1"/>
          </p:cNvSpPr>
          <p:nvPr/>
        </p:nvSpPr>
        <p:spPr bwMode="auto">
          <a:xfrm>
            <a:off x="3082925" y="4505325"/>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4</a:t>
            </a:r>
            <a:r>
              <a:rPr lang="zh-CN" altLang="en-US" sz="3200" b="1">
                <a:solidFill>
                  <a:srgbClr val="0066CC"/>
                </a:solidFill>
                <a:latin typeface="华文新魏" panose="02010800040101010101" pitchFamily="2" charset="-122"/>
                <a:ea typeface="华文新魏" panose="02010800040101010101" pitchFamily="2" charset="-122"/>
              </a:rPr>
              <a:t>、激光技术法</a:t>
            </a:r>
          </a:p>
        </p:txBody>
      </p:sp>
    </p:spTree>
    <p:extLst>
      <p:ext uri="{BB962C8B-B14F-4D97-AF65-F5344CB8AC3E}">
        <p14:creationId xmlns:p14="http://schemas.microsoft.com/office/powerpoint/2010/main" val="1130162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3438DE17-3805-42EF-8B3D-E58CE4ECB1D0}" type="slidenum">
              <a:rPr lang="en-US" altLang="zh-CN" b="0"/>
              <a:pPr/>
              <a:t>23</a:t>
            </a:fld>
            <a:endParaRPr lang="en-US" altLang="zh-CN" b="0"/>
          </a:p>
        </p:txBody>
      </p:sp>
      <p:sp>
        <p:nvSpPr>
          <p:cNvPr id="25603" name="Text Box 2"/>
          <p:cNvSpPr txBox="1">
            <a:spLocks noChangeArrowheads="1"/>
          </p:cNvSpPr>
          <p:nvPr/>
        </p:nvSpPr>
        <p:spPr bwMode="auto">
          <a:xfrm>
            <a:off x="0" y="515938"/>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a:latin typeface="仿宋_GB2312" pitchFamily="49" charset="-122"/>
              <a:ea typeface="仿宋_GB2312" pitchFamily="49" charset="-122"/>
            </a:endParaRPr>
          </a:p>
        </p:txBody>
      </p:sp>
      <p:sp>
        <p:nvSpPr>
          <p:cNvPr id="25604" name="Text Box 3"/>
          <p:cNvSpPr txBox="1">
            <a:spLocks noChangeArrowheads="1"/>
          </p:cNvSpPr>
          <p:nvPr/>
        </p:nvSpPr>
        <p:spPr bwMode="auto">
          <a:xfrm>
            <a:off x="158750" y="371475"/>
            <a:ext cx="898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仿宋_GB2312" pitchFamily="49" charset="-122"/>
                <a:ea typeface="仿宋_GB2312" pitchFamily="49" charset="-122"/>
              </a:rPr>
              <a:t>化学反应速率的测量</a:t>
            </a:r>
          </a:p>
        </p:txBody>
      </p:sp>
      <p:sp>
        <p:nvSpPr>
          <p:cNvPr id="141316" name="Text Box 4"/>
          <p:cNvSpPr txBox="1">
            <a:spLocks noChangeArrowheads="1"/>
          </p:cNvSpPr>
          <p:nvPr/>
        </p:nvSpPr>
        <p:spPr bwMode="auto">
          <a:xfrm>
            <a:off x="46038" y="1484313"/>
            <a:ext cx="8964612" cy="3016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3200" b="0">
                <a:latin typeface="仿宋_GB2312" pitchFamily="49" charset="-122"/>
                <a:ea typeface="仿宋_GB2312" pitchFamily="49" charset="-122"/>
              </a:rPr>
              <a:t> 2</a:t>
            </a:r>
            <a:r>
              <a:rPr lang="zh-CN" altLang="en-US" sz="3200" b="0">
                <a:latin typeface="仿宋_GB2312" pitchFamily="49" charset="-122"/>
                <a:ea typeface="仿宋_GB2312" pitchFamily="49" charset="-122"/>
              </a:rPr>
              <a:t>、化学反应进行的时候，反应物和生成物的浓度都在不断地变化，由于反应体系中一种反应物浓度的变化，必然引起其他物质浓度发生相应的变化。因此，</a:t>
            </a:r>
            <a:r>
              <a:rPr lang="zh-CN" altLang="en-US" sz="3200" b="0">
                <a:solidFill>
                  <a:schemeClr val="hlink"/>
                </a:solidFill>
                <a:latin typeface="仿宋_GB2312" pitchFamily="49" charset="-122"/>
                <a:ea typeface="仿宋_GB2312" pitchFamily="49" charset="-122"/>
              </a:rPr>
              <a:t>化学反应速率只要用反应体系中任何一种物质（反应物或生成物）的浓度变化来表示，一般以最容易测定的物质表示。</a:t>
            </a:r>
          </a:p>
        </p:txBody>
      </p:sp>
      <p:sp>
        <p:nvSpPr>
          <p:cNvPr id="141317" name="Text Box 5"/>
          <p:cNvSpPr txBox="1">
            <a:spLocks noChangeArrowheads="1"/>
          </p:cNvSpPr>
          <p:nvPr/>
        </p:nvSpPr>
        <p:spPr bwMode="auto">
          <a:xfrm>
            <a:off x="0" y="4508500"/>
            <a:ext cx="9144000" cy="2041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latin typeface="仿宋_GB2312" pitchFamily="49" charset="-122"/>
                <a:ea typeface="仿宋_GB2312" pitchFamily="49" charset="-122"/>
              </a:rPr>
              <a:t>3</a:t>
            </a:r>
            <a:r>
              <a:rPr lang="zh-CN" altLang="en-US" sz="3200">
                <a:latin typeface="仿宋_GB2312" pitchFamily="49" charset="-122"/>
                <a:ea typeface="仿宋_GB2312" pitchFamily="49" charset="-122"/>
              </a:rPr>
              <a:t>、在物质的诸多性质中</a:t>
            </a:r>
            <a:r>
              <a:rPr lang="en-US" altLang="zh-CN" sz="3200">
                <a:latin typeface="仿宋_GB2312" pitchFamily="49" charset="-122"/>
                <a:ea typeface="仿宋_GB2312" pitchFamily="49" charset="-122"/>
              </a:rPr>
              <a:t>,</a:t>
            </a:r>
            <a:r>
              <a:rPr lang="zh-CN" altLang="en-US" sz="3200">
                <a:latin typeface="仿宋_GB2312" pitchFamily="49" charset="-122"/>
                <a:ea typeface="仿宋_GB2312" pitchFamily="49" charset="-122"/>
              </a:rPr>
              <a:t>特别是在溶液中</a:t>
            </a:r>
            <a:r>
              <a:rPr lang="en-US" altLang="zh-CN" sz="3200">
                <a:latin typeface="仿宋_GB2312" pitchFamily="49" charset="-122"/>
                <a:ea typeface="仿宋_GB2312" pitchFamily="49" charset="-122"/>
              </a:rPr>
              <a:t>,</a:t>
            </a:r>
            <a:r>
              <a:rPr lang="zh-CN" altLang="en-US" sz="3200">
                <a:solidFill>
                  <a:srgbClr val="FF0000"/>
                </a:solidFill>
                <a:latin typeface="仿宋_GB2312" pitchFamily="49" charset="-122"/>
                <a:ea typeface="仿宋_GB2312" pitchFamily="49" charset="-122"/>
              </a:rPr>
              <a:t>当反应物或生成本身有比较明显的颜色时</a:t>
            </a:r>
            <a:r>
              <a:rPr lang="en-US" altLang="zh-CN" sz="3200">
                <a:solidFill>
                  <a:srgbClr val="FF0000"/>
                </a:solidFill>
                <a:latin typeface="仿宋_GB2312" pitchFamily="49" charset="-122"/>
                <a:ea typeface="仿宋_GB2312" pitchFamily="49" charset="-122"/>
              </a:rPr>
              <a:t>,</a:t>
            </a:r>
            <a:r>
              <a:rPr lang="zh-CN" altLang="en-US" sz="3200">
                <a:solidFill>
                  <a:srgbClr val="FF0000"/>
                </a:solidFill>
                <a:latin typeface="仿宋_GB2312" pitchFamily="49" charset="-122"/>
                <a:ea typeface="仿宋_GB2312" pitchFamily="49" charset="-122"/>
              </a:rPr>
              <a:t>人们常常利用颜色深浅和显色物质浓度间的正比关系来跟踪反应的过程和测量反应的速率</a:t>
            </a:r>
            <a:r>
              <a:rPr lang="en-US" altLang="zh-CN" sz="3200">
                <a:solidFill>
                  <a:srgbClr val="FF0000"/>
                </a:solidFill>
                <a:latin typeface="仿宋_GB2312" pitchFamily="49" charset="-122"/>
                <a:ea typeface="仿宋_GB2312" pitchFamily="49" charset="-122"/>
              </a:rPr>
              <a:t>.</a:t>
            </a:r>
          </a:p>
        </p:txBody>
      </p:sp>
      <p:sp>
        <p:nvSpPr>
          <p:cNvPr id="141318" name="Text Box 6"/>
          <p:cNvSpPr txBox="1">
            <a:spLocks noChangeArrowheads="1"/>
          </p:cNvSpPr>
          <p:nvPr/>
        </p:nvSpPr>
        <p:spPr bwMode="auto">
          <a:xfrm>
            <a:off x="250825" y="908050"/>
            <a:ext cx="7092950" cy="5794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3200" b="0">
                <a:latin typeface="仿宋_GB2312" pitchFamily="49" charset="-122"/>
                <a:ea typeface="仿宋_GB2312" pitchFamily="49" charset="-122"/>
              </a:rPr>
              <a:t>1</a:t>
            </a:r>
            <a:r>
              <a:rPr lang="zh-CN" altLang="en-US" sz="3200" b="0">
                <a:latin typeface="仿宋_GB2312" pitchFamily="49" charset="-122"/>
                <a:ea typeface="仿宋_GB2312" pitchFamily="49" charset="-122"/>
              </a:rPr>
              <a:t>、化学反应速率是通过实验测定的。 </a:t>
            </a:r>
          </a:p>
        </p:txBody>
      </p:sp>
    </p:spTree>
    <p:extLst>
      <p:ext uri="{BB962C8B-B14F-4D97-AF65-F5344CB8AC3E}">
        <p14:creationId xmlns:p14="http://schemas.microsoft.com/office/powerpoint/2010/main" val="2120200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1318"/>
                                        </p:tgtEl>
                                        <p:attrNameLst>
                                          <p:attrName>style.visibility</p:attrName>
                                        </p:attrNameLst>
                                      </p:cBhvr>
                                      <p:to>
                                        <p:strVal val="visible"/>
                                      </p:to>
                                    </p:set>
                                    <p:animEffect transition="in" filter="fade">
                                      <p:cBhvr>
                                        <p:cTn id="7" dur="1000"/>
                                        <p:tgtEl>
                                          <p:spTgt spid="141318"/>
                                        </p:tgtEl>
                                      </p:cBhvr>
                                    </p:animEffect>
                                    <p:anim calcmode="lin" valueType="num">
                                      <p:cBhvr>
                                        <p:cTn id="8" dur="1000" fill="hold"/>
                                        <p:tgtEl>
                                          <p:spTgt spid="141318"/>
                                        </p:tgtEl>
                                        <p:attrNameLst>
                                          <p:attrName>ppt_x</p:attrName>
                                        </p:attrNameLst>
                                      </p:cBhvr>
                                      <p:tavLst>
                                        <p:tav tm="0">
                                          <p:val>
                                            <p:strVal val="#ppt_x-.1"/>
                                          </p:val>
                                        </p:tav>
                                        <p:tav tm="100000">
                                          <p:val>
                                            <p:strVal val="#ppt_x"/>
                                          </p:val>
                                        </p:tav>
                                      </p:tavLst>
                                    </p:anim>
                                    <p:anim calcmode="lin" valueType="num">
                                      <p:cBhvr>
                                        <p:cTn id="9" dur="1000" fill="hold"/>
                                        <p:tgtEl>
                                          <p:spTgt spid="141318"/>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41316"/>
                                        </p:tgtEl>
                                        <p:attrNameLst>
                                          <p:attrName>style.visibility</p:attrName>
                                        </p:attrNameLst>
                                      </p:cBhvr>
                                      <p:to>
                                        <p:strVal val="visible"/>
                                      </p:to>
                                    </p:set>
                                    <p:animEffect transition="in" filter="circle(in)">
                                      <p:cBhvr>
                                        <p:cTn id="14" dur="2000"/>
                                        <p:tgtEl>
                                          <p:spTgt spid="1413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41317"/>
                                        </p:tgtEl>
                                        <p:attrNameLst>
                                          <p:attrName>style.visibility</p:attrName>
                                        </p:attrNameLst>
                                      </p:cBhvr>
                                      <p:to>
                                        <p:strVal val="visible"/>
                                      </p:to>
                                    </p:set>
                                    <p:animEffect transition="in" filter="circle(in)">
                                      <p:cBhvr>
                                        <p:cTn id="19" dur="20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7" grpId="0" animBg="1"/>
      <p:bldP spid="14131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467544" y="2204864"/>
            <a:ext cx="8424936" cy="182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3200" dirty="0">
                <a:solidFill>
                  <a:schemeClr val="bg1"/>
                </a:solidFill>
              </a:rPr>
              <a:t>      </a:t>
            </a:r>
            <a:r>
              <a:rPr lang="zh-CN" altLang="en-US" sz="3200" dirty="0">
                <a:solidFill>
                  <a:srgbClr val="FF0000"/>
                </a:solidFill>
              </a:rPr>
              <a:t> </a:t>
            </a:r>
            <a:r>
              <a:rPr lang="zh-CN" altLang="en-US" sz="4000" b="1" dirty="0"/>
              <a:t>化学反应速率是用来衡量化学反应进行</a:t>
            </a:r>
            <a:r>
              <a:rPr lang="zh-CN" altLang="en-US" sz="4000" b="1" dirty="0">
                <a:solidFill>
                  <a:srgbClr val="FF0000"/>
                </a:solidFill>
              </a:rPr>
              <a:t>快慢程度</a:t>
            </a:r>
            <a:r>
              <a:rPr lang="zh-CN" altLang="en-US" sz="4000" b="1" dirty="0"/>
              <a:t>的物理量。</a:t>
            </a:r>
          </a:p>
        </p:txBody>
      </p:sp>
      <p:sp>
        <p:nvSpPr>
          <p:cNvPr id="10244" name="Text Box 4"/>
          <p:cNvSpPr txBox="1">
            <a:spLocks noChangeArrowheads="1"/>
          </p:cNvSpPr>
          <p:nvPr/>
        </p:nvSpPr>
        <p:spPr bwMode="auto">
          <a:xfrm>
            <a:off x="395536" y="1412776"/>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AutoNum type="arabicPeriod"/>
            </a:pPr>
            <a:r>
              <a:rPr lang="zh-CN" altLang="en-US" sz="4000" b="1" dirty="0">
                <a:solidFill>
                  <a:srgbClr val="CC6600"/>
                </a:solidFill>
                <a:latin typeface="Times New Roman" panose="02020603050405020304" pitchFamily="18" charset="0"/>
                <a:ea typeface="黑体" panose="02010609060101010101" pitchFamily="49" charset="-122"/>
              </a:rPr>
              <a:t>含义</a:t>
            </a:r>
          </a:p>
        </p:txBody>
      </p:sp>
    </p:spTree>
    <p:extLst>
      <p:ext uri="{BB962C8B-B14F-4D97-AF65-F5344CB8AC3E}">
        <p14:creationId xmlns:p14="http://schemas.microsoft.com/office/powerpoint/2010/main" val="688868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0-#ppt_w/2"/>
                                          </p:val>
                                        </p:tav>
                                        <p:tav tm="100000">
                                          <p:val>
                                            <p:strVal val="#ppt_x"/>
                                          </p:val>
                                        </p:tav>
                                      </p:tavLst>
                                    </p:anim>
                                    <p:anim calcmode="lin" valueType="num">
                                      <p:cBhvr additive="base">
                                        <p:cTn id="8"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ppt_x"/>
                                          </p:val>
                                        </p:tav>
                                        <p:tav tm="100000">
                                          <p:val>
                                            <p:strVal val="#ppt_x"/>
                                          </p:val>
                                        </p:tav>
                                      </p:tavLst>
                                    </p:anim>
                                    <p:anim calcmode="lin" valueType="num">
                                      <p:cBhvr additive="base">
                                        <p:cTn id="14"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P spid="102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1520" y="762000"/>
            <a:ext cx="864096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endParaRPr lang="zh-CN" altLang="en-US" sz="2800" b="1" dirty="0">
              <a:solidFill>
                <a:srgbClr val="0066CC"/>
              </a:solidFill>
            </a:endParaRPr>
          </a:p>
          <a:p>
            <a:pPr>
              <a:lnSpc>
                <a:spcPct val="110000"/>
              </a:lnSpc>
            </a:pPr>
            <a:r>
              <a:rPr lang="zh-CN" altLang="en-US" sz="2800" b="1" dirty="0">
                <a:solidFill>
                  <a:srgbClr val="0066CC"/>
                </a:solidFill>
              </a:rPr>
              <a:t>        </a:t>
            </a:r>
            <a:r>
              <a:rPr lang="zh-CN" altLang="en-US" sz="3600" b="1" dirty="0"/>
              <a:t>对于化学反应来说,当体系为气态或溶液时,化学反应速率用</a:t>
            </a:r>
            <a:r>
              <a:rPr lang="zh-CN" altLang="en-US" sz="3600" b="1" dirty="0">
                <a:solidFill>
                  <a:srgbClr val="FF0000"/>
                </a:solidFill>
              </a:rPr>
              <a:t>单位时间内</a:t>
            </a:r>
            <a:r>
              <a:rPr lang="zh-CN" altLang="en-US" sz="3600" b="1" dirty="0"/>
              <a:t>反应物或生成物</a:t>
            </a:r>
            <a:r>
              <a:rPr lang="zh-CN" altLang="en-US" sz="3600" b="1" dirty="0">
                <a:solidFill>
                  <a:srgbClr val="FF0000"/>
                </a:solidFill>
              </a:rPr>
              <a:t>浓度的变化</a:t>
            </a:r>
            <a:r>
              <a:rPr lang="zh-CN" altLang="en-US" sz="3600" b="1" dirty="0"/>
              <a:t>来表示</a:t>
            </a:r>
            <a:r>
              <a:rPr lang="zh-CN" altLang="en-US" sz="3600" b="1" dirty="0" smtClean="0"/>
              <a:t>。</a:t>
            </a:r>
            <a:endParaRPr lang="en-US" altLang="zh-CN" sz="3600" b="1" dirty="0" smtClean="0"/>
          </a:p>
          <a:p>
            <a:pPr>
              <a:lnSpc>
                <a:spcPct val="110000"/>
              </a:lnSpc>
            </a:pPr>
            <a:r>
              <a:rPr lang="en-US" altLang="zh-CN" sz="3600" b="1" dirty="0"/>
              <a:t> </a:t>
            </a:r>
            <a:r>
              <a:rPr lang="en-US" altLang="zh-CN" sz="3600" b="1" dirty="0" smtClean="0"/>
              <a:t>     </a:t>
            </a:r>
            <a:r>
              <a:rPr lang="zh-CN" altLang="en-US" sz="3600" b="1" dirty="0" smtClean="0"/>
              <a:t>在</a:t>
            </a:r>
            <a:r>
              <a:rPr lang="zh-CN" altLang="en-US" sz="3600" b="1" dirty="0"/>
              <a:t>容积不变的反应器中，通常是用单位时间内</a:t>
            </a:r>
            <a:r>
              <a:rPr lang="zh-CN" altLang="en-US" sz="3600" b="1" dirty="0">
                <a:solidFill>
                  <a:srgbClr val="FF6600"/>
                </a:solidFill>
              </a:rPr>
              <a:t>反应物浓度</a:t>
            </a:r>
            <a:r>
              <a:rPr lang="zh-CN" altLang="en-US" sz="3600" b="1" dirty="0"/>
              <a:t>的</a:t>
            </a:r>
            <a:r>
              <a:rPr lang="zh-CN" altLang="en-US" sz="3600" b="1" dirty="0">
                <a:solidFill>
                  <a:srgbClr val="FF6600"/>
                </a:solidFill>
              </a:rPr>
              <a:t>减少</a:t>
            </a:r>
            <a:r>
              <a:rPr lang="zh-CN" altLang="en-US" sz="3600" b="1" dirty="0"/>
              <a:t>或</a:t>
            </a:r>
            <a:r>
              <a:rPr lang="zh-CN" altLang="en-US" sz="3600" b="1" dirty="0">
                <a:solidFill>
                  <a:srgbClr val="FF6600"/>
                </a:solidFill>
              </a:rPr>
              <a:t>生成物浓度</a:t>
            </a:r>
            <a:r>
              <a:rPr lang="zh-CN" altLang="en-US" sz="3600" b="1" dirty="0"/>
              <a:t>的</a:t>
            </a:r>
            <a:r>
              <a:rPr lang="zh-CN" altLang="en-US" sz="3600" b="1" dirty="0">
                <a:solidFill>
                  <a:srgbClr val="FF6600"/>
                </a:solidFill>
              </a:rPr>
              <a:t>增加 </a:t>
            </a:r>
            <a:r>
              <a:rPr lang="zh-CN" altLang="en-US" sz="3600" dirty="0">
                <a:solidFill>
                  <a:srgbClr val="333300"/>
                </a:solidFill>
                <a:ea typeface="黑体" panose="02010609060101010101" pitchFamily="49" charset="-122"/>
              </a:rPr>
              <a:t>（</a:t>
            </a:r>
            <a:r>
              <a:rPr lang="zh-CN" altLang="en-US" sz="3600" dirty="0">
                <a:solidFill>
                  <a:srgbClr val="CC00CC"/>
                </a:solidFill>
                <a:ea typeface="黑体" panose="02010609060101010101" pitchFamily="49" charset="-122"/>
              </a:rPr>
              <a:t>均取正值</a:t>
            </a:r>
            <a:r>
              <a:rPr lang="zh-CN" altLang="en-US" sz="3600" dirty="0">
                <a:solidFill>
                  <a:srgbClr val="333300"/>
                </a:solidFill>
                <a:ea typeface="黑体" panose="02010609060101010101" pitchFamily="49" charset="-122"/>
              </a:rPr>
              <a:t>）</a:t>
            </a:r>
            <a:r>
              <a:rPr lang="zh-CN" altLang="en-US" dirty="0"/>
              <a:t> </a:t>
            </a:r>
            <a:r>
              <a:rPr lang="zh-CN" altLang="en-US" sz="3600" b="1" dirty="0"/>
              <a:t>来表示</a:t>
            </a:r>
            <a:r>
              <a:rPr lang="zh-CN" altLang="en-US" sz="3600" b="1" dirty="0">
                <a:solidFill>
                  <a:srgbClr val="0066CC"/>
                </a:solidFill>
              </a:rPr>
              <a:t>。</a:t>
            </a:r>
          </a:p>
        </p:txBody>
      </p:sp>
      <p:sp>
        <p:nvSpPr>
          <p:cNvPr id="11267" name="Text Box 3"/>
          <p:cNvSpPr txBox="1">
            <a:spLocks noChangeArrowheads="1"/>
          </p:cNvSpPr>
          <p:nvPr/>
        </p:nvSpPr>
        <p:spPr bwMode="auto">
          <a:xfrm>
            <a:off x="533400" y="528637"/>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4000" b="1" dirty="0">
                <a:solidFill>
                  <a:srgbClr val="CC6600"/>
                </a:solidFill>
                <a:latin typeface="Times New Roman" panose="02020603050405020304" pitchFamily="18" charset="0"/>
              </a:rPr>
              <a:t>2</a:t>
            </a:r>
            <a:r>
              <a:rPr lang="en-US" altLang="zh-CN" sz="4000" b="1" dirty="0">
                <a:solidFill>
                  <a:srgbClr val="CC6600"/>
                </a:solidFill>
                <a:latin typeface="黑体" panose="02010609060101010101" pitchFamily="49" charset="-122"/>
                <a:ea typeface="黑体" panose="02010609060101010101" pitchFamily="49" charset="-122"/>
              </a:rPr>
              <a:t>. </a:t>
            </a:r>
            <a:r>
              <a:rPr lang="zh-CN" altLang="en-US" sz="4000" b="1" dirty="0" smtClean="0">
                <a:solidFill>
                  <a:srgbClr val="CC6600"/>
                </a:solidFill>
                <a:latin typeface="黑体" panose="02010609060101010101" pitchFamily="49" charset="-122"/>
                <a:ea typeface="黑体" panose="02010609060101010101" pitchFamily="49" charset="-122"/>
              </a:rPr>
              <a:t>表示</a:t>
            </a:r>
            <a:r>
              <a:rPr lang="zh-CN" altLang="en-US" sz="4000" b="1" dirty="0">
                <a:solidFill>
                  <a:srgbClr val="CC6600"/>
                </a:solidFill>
                <a:latin typeface="黑体" panose="02010609060101010101" pitchFamily="49" charset="-122"/>
                <a:ea typeface="黑体" panose="02010609060101010101" pitchFamily="49" charset="-122"/>
              </a:rPr>
              <a:t>方法</a:t>
            </a:r>
          </a:p>
        </p:txBody>
      </p:sp>
      <p:grpSp>
        <p:nvGrpSpPr>
          <p:cNvPr id="11268" name="Group 4"/>
          <p:cNvGrpSpPr>
            <a:grpSpLocks/>
          </p:cNvGrpSpPr>
          <p:nvPr/>
        </p:nvGrpSpPr>
        <p:grpSpPr bwMode="auto">
          <a:xfrm>
            <a:off x="414337" y="4889500"/>
            <a:ext cx="6410325" cy="965200"/>
            <a:chOff x="0" y="0"/>
            <a:chExt cx="4037" cy="608"/>
          </a:xfrm>
        </p:grpSpPr>
        <p:sp>
          <p:nvSpPr>
            <p:cNvPr id="11269" name="Text Box 5"/>
            <p:cNvSpPr txBox="1">
              <a:spLocks noChangeArrowheads="1"/>
            </p:cNvSpPr>
            <p:nvPr/>
          </p:nvSpPr>
          <p:spPr bwMode="auto">
            <a:xfrm>
              <a:off x="1823" y="0"/>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Times New Roman" panose="02020603050405020304" pitchFamily="18" charset="0"/>
                  <a:ea typeface="黑体" panose="02010609060101010101" pitchFamily="49" charset="-122"/>
                </a:rPr>
                <a:t>△</a:t>
              </a:r>
              <a:r>
                <a:rPr lang="en-US" altLang="zh-CN" sz="2800" b="1" i="1">
                  <a:solidFill>
                    <a:srgbClr val="FF0000"/>
                  </a:solidFill>
                  <a:latin typeface="Times New Roman" panose="02020603050405020304" pitchFamily="18" charset="0"/>
                  <a:ea typeface="黑体" panose="02010609060101010101" pitchFamily="49" charset="-122"/>
                </a:rPr>
                <a:t>c</a:t>
              </a:r>
            </a:p>
          </p:txBody>
        </p:sp>
        <p:sp>
          <p:nvSpPr>
            <p:cNvPr id="11270" name="Text Box 6"/>
            <p:cNvSpPr txBox="1">
              <a:spLocks noChangeArrowheads="1"/>
            </p:cNvSpPr>
            <p:nvPr/>
          </p:nvSpPr>
          <p:spPr bwMode="auto">
            <a:xfrm>
              <a:off x="0" y="126"/>
              <a:ext cx="40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Times New Roman" panose="02020603050405020304" pitchFamily="18" charset="0"/>
                </a:rPr>
                <a:t>3.</a:t>
              </a:r>
              <a:r>
                <a:rPr lang="en-US" altLang="zh-CN" sz="2800" b="1" dirty="0">
                  <a:solidFill>
                    <a:schemeClr val="accent2"/>
                  </a:solidFill>
                  <a:latin typeface="Times New Roman" panose="02020603050405020304" pitchFamily="18" charset="0"/>
                </a:rPr>
                <a:t> </a:t>
              </a:r>
              <a:r>
                <a:rPr lang="zh-CN" altLang="en-US" sz="2800" b="1" dirty="0">
                  <a:latin typeface="Times New Roman" panose="02020603050405020304" pitchFamily="18" charset="0"/>
                </a:rPr>
                <a:t>数学表达式</a:t>
              </a:r>
              <a:r>
                <a:rPr lang="zh-CN" altLang="en-US" sz="2800" b="1" dirty="0">
                  <a:solidFill>
                    <a:schemeClr val="accent2"/>
                  </a:solidFill>
                  <a:latin typeface="Times New Roman" panose="02020603050405020304" pitchFamily="18" charset="0"/>
                </a:rPr>
                <a:t> </a:t>
              </a:r>
              <a:r>
                <a:rPr lang="en-US" altLang="zh-CN" sz="2800" b="1" i="1" dirty="0">
                  <a:solidFill>
                    <a:srgbClr val="FF0000"/>
                  </a:solidFill>
                  <a:latin typeface="Times New Roman" panose="02020603050405020304" pitchFamily="18" charset="0"/>
                  <a:ea typeface="黑体" panose="02010609060101010101" pitchFamily="49" charset="-122"/>
                </a:rPr>
                <a:t>v</a:t>
              </a:r>
              <a:r>
                <a:rPr lang="en-US" altLang="zh-CN" sz="2800" b="1" dirty="0">
                  <a:solidFill>
                    <a:srgbClr val="FF0000"/>
                  </a:solidFill>
                  <a:latin typeface="Times New Roman" panose="02020603050405020304" pitchFamily="18" charset="0"/>
                  <a:ea typeface="黑体" panose="02010609060101010101" pitchFamily="49" charset="-122"/>
                </a:rPr>
                <a:t> = ———  =     ———</a:t>
              </a:r>
            </a:p>
          </p:txBody>
        </p:sp>
        <p:sp>
          <p:nvSpPr>
            <p:cNvPr id="11271" name="Text Box 7"/>
            <p:cNvSpPr txBox="1">
              <a:spLocks noChangeArrowheads="1"/>
            </p:cNvSpPr>
            <p:nvPr/>
          </p:nvSpPr>
          <p:spPr bwMode="auto">
            <a:xfrm>
              <a:off x="1812" y="273"/>
              <a:ext cx="4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Times New Roman" panose="02020603050405020304" pitchFamily="18" charset="0"/>
                  <a:ea typeface="黑体" panose="02010609060101010101" pitchFamily="49" charset="-122"/>
                </a:rPr>
                <a:t>△</a:t>
              </a:r>
              <a:r>
                <a:rPr lang="zh-CN" altLang="en-US" sz="2800">
                  <a:solidFill>
                    <a:srgbClr val="FF0000"/>
                  </a:solidFill>
                  <a:latin typeface="Times New Roman" panose="02020603050405020304" pitchFamily="18" charset="0"/>
                  <a:ea typeface="黑体" panose="02010609060101010101" pitchFamily="49" charset="-122"/>
                </a:rPr>
                <a:t> </a:t>
              </a:r>
              <a:r>
                <a:rPr lang="en-US" altLang="zh-CN" sz="2800" b="1" i="1">
                  <a:solidFill>
                    <a:srgbClr val="FF0000"/>
                  </a:solidFill>
                  <a:latin typeface="Times New Roman" panose="02020603050405020304" pitchFamily="18" charset="0"/>
                  <a:ea typeface="黑体" panose="02010609060101010101" pitchFamily="49" charset="-122"/>
                </a:rPr>
                <a:t>t</a:t>
              </a:r>
            </a:p>
          </p:txBody>
        </p:sp>
        <p:sp>
          <p:nvSpPr>
            <p:cNvPr id="11272" name="Text Box 8"/>
            <p:cNvSpPr txBox="1">
              <a:spLocks noChangeArrowheads="1"/>
            </p:cNvSpPr>
            <p:nvPr/>
          </p:nvSpPr>
          <p:spPr bwMode="auto">
            <a:xfrm>
              <a:off x="2949" y="17"/>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latin typeface="Times New Roman" panose="02020603050405020304" pitchFamily="18" charset="0"/>
                  <a:ea typeface="黑体" panose="02010609060101010101" pitchFamily="49" charset="-122"/>
                </a:rPr>
                <a:t>△</a:t>
              </a:r>
              <a:r>
                <a:rPr lang="en-US" altLang="zh-CN" sz="2800" b="1" i="1">
                  <a:solidFill>
                    <a:srgbClr val="FF0000"/>
                  </a:solidFill>
                  <a:latin typeface="Times New Roman" panose="02020603050405020304" pitchFamily="18" charset="0"/>
                  <a:ea typeface="黑体" panose="02010609060101010101" pitchFamily="49" charset="-122"/>
                </a:rPr>
                <a:t>n</a:t>
              </a:r>
              <a:r>
                <a:rPr lang="en-US" altLang="zh-CN" sz="2800" b="1">
                  <a:solidFill>
                    <a:srgbClr val="FF0000"/>
                  </a:solidFill>
                  <a:latin typeface="Times New Roman" panose="02020603050405020304" pitchFamily="18" charset="0"/>
                  <a:ea typeface="黑体" panose="02010609060101010101" pitchFamily="49" charset="-122"/>
                </a:rPr>
                <a:t>/V</a:t>
              </a:r>
            </a:p>
          </p:txBody>
        </p:sp>
        <p:sp>
          <p:nvSpPr>
            <p:cNvPr id="11273" name="Text Box 9"/>
            <p:cNvSpPr txBox="1">
              <a:spLocks noChangeArrowheads="1"/>
            </p:cNvSpPr>
            <p:nvPr/>
          </p:nvSpPr>
          <p:spPr bwMode="auto">
            <a:xfrm>
              <a:off x="3021" y="281"/>
              <a:ext cx="4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Times New Roman" panose="02020603050405020304" pitchFamily="18" charset="0"/>
                  <a:ea typeface="黑体" panose="02010609060101010101" pitchFamily="49" charset="-122"/>
                </a:rPr>
                <a:t>△</a:t>
              </a:r>
              <a:r>
                <a:rPr lang="zh-CN" altLang="en-US" sz="2800">
                  <a:solidFill>
                    <a:srgbClr val="FF0000"/>
                  </a:solidFill>
                  <a:latin typeface="Times New Roman" panose="02020603050405020304" pitchFamily="18" charset="0"/>
                  <a:ea typeface="黑体" panose="02010609060101010101" pitchFamily="49" charset="-122"/>
                </a:rPr>
                <a:t> </a:t>
              </a:r>
              <a:r>
                <a:rPr lang="en-US" altLang="zh-CN" sz="2800" b="1" i="1">
                  <a:solidFill>
                    <a:srgbClr val="FF0000"/>
                  </a:solidFill>
                  <a:latin typeface="Times New Roman" panose="02020603050405020304" pitchFamily="18" charset="0"/>
                  <a:ea typeface="黑体" panose="02010609060101010101" pitchFamily="49" charset="-122"/>
                </a:rPr>
                <a:t>t</a:t>
              </a:r>
            </a:p>
          </p:txBody>
        </p:sp>
      </p:grpSp>
      <p:sp>
        <p:nvSpPr>
          <p:cNvPr id="11274" name="Text Box 10"/>
          <p:cNvSpPr txBox="1">
            <a:spLocks noChangeArrowheads="1"/>
          </p:cNvSpPr>
          <p:nvPr/>
        </p:nvSpPr>
        <p:spPr bwMode="auto">
          <a:xfrm>
            <a:off x="457199" y="5895977"/>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Times New Roman" panose="02020603050405020304" pitchFamily="18" charset="0"/>
              </a:rPr>
              <a:t>4.</a:t>
            </a:r>
            <a:r>
              <a:rPr lang="en-US" altLang="zh-CN" sz="2800" b="1" dirty="0">
                <a:solidFill>
                  <a:schemeClr val="accent2"/>
                </a:solidFill>
                <a:latin typeface="Times New Roman" panose="02020603050405020304" pitchFamily="18" charset="0"/>
              </a:rPr>
              <a:t> </a:t>
            </a:r>
            <a:r>
              <a:rPr lang="zh-CN" altLang="en-US" sz="2800" b="1" dirty="0">
                <a:latin typeface="Times New Roman" panose="02020603050405020304" pitchFamily="18" charset="0"/>
              </a:rPr>
              <a:t>单位：</a:t>
            </a:r>
            <a:r>
              <a:rPr lang="en-US" altLang="zh-CN" sz="2800" b="1" dirty="0" err="1">
                <a:solidFill>
                  <a:srgbClr val="FF0000"/>
                </a:solidFill>
                <a:latin typeface="Times New Roman" panose="02020603050405020304" pitchFamily="18" charset="0"/>
              </a:rPr>
              <a:t>mol</a:t>
            </a:r>
            <a:r>
              <a:rPr lang="en-US" altLang="zh-CN" sz="2800" b="1" dirty="0">
                <a:solidFill>
                  <a:srgbClr val="FF0000"/>
                </a:solidFill>
                <a:latin typeface="Times New Roman" panose="02020603050405020304" pitchFamily="18" charset="0"/>
              </a:rPr>
              <a:t>/(L </a:t>
            </a:r>
            <a:r>
              <a:rPr lang="en-US" altLang="zh-CN" sz="2800" b="1" dirty="0">
                <a:solidFill>
                  <a:srgbClr val="FF0000"/>
                </a:solidFill>
                <a:latin typeface="Times New Roman" panose="02020603050405020304" pitchFamily="18" charset="0"/>
                <a:cs typeface="Times New Roman" panose="02020603050405020304" pitchFamily="18" charset="0"/>
              </a:rPr>
              <a:t>•min</a:t>
            </a:r>
            <a:r>
              <a:rPr lang="en-US" altLang="zh-CN" sz="2800" b="1" dirty="0">
                <a:solidFill>
                  <a:srgbClr val="FF0000"/>
                </a:solidFill>
                <a:latin typeface="Times New Roman" panose="02020603050405020304" pitchFamily="18" charset="0"/>
              </a:rPr>
              <a:t> )     </a:t>
            </a:r>
            <a:r>
              <a:rPr lang="en-US" altLang="zh-CN" sz="2800" b="1" dirty="0" err="1">
                <a:solidFill>
                  <a:srgbClr val="FF0000"/>
                </a:solidFill>
                <a:latin typeface="Times New Roman" panose="02020603050405020304" pitchFamily="18" charset="0"/>
              </a:rPr>
              <a:t>mol</a:t>
            </a:r>
            <a:r>
              <a:rPr lang="en-US" altLang="zh-CN" sz="2800" b="1" dirty="0">
                <a:solidFill>
                  <a:srgbClr val="FF0000"/>
                </a:solidFill>
                <a:latin typeface="Times New Roman" panose="02020603050405020304" pitchFamily="18" charset="0"/>
              </a:rPr>
              <a:t>/(L • s)</a:t>
            </a:r>
            <a:r>
              <a:rPr lang="en-US" altLang="zh-CN" sz="2800" b="1" dirty="0">
                <a:solidFill>
                  <a:schemeClr val="bg1"/>
                </a:solidFill>
                <a:latin typeface="Times New Roman" panose="02020603050405020304" pitchFamily="18" charset="0"/>
              </a:rPr>
              <a:t> </a:t>
            </a:r>
          </a:p>
        </p:txBody>
      </p:sp>
    </p:spTree>
    <p:extLst>
      <p:ext uri="{BB962C8B-B14F-4D97-AF65-F5344CB8AC3E}">
        <p14:creationId xmlns:p14="http://schemas.microsoft.com/office/powerpoint/2010/main" val="3941746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amond(in)">
                                      <p:cBhvr>
                                        <p:cTn id="7" dur="2000"/>
                                        <p:tgtEl>
                                          <p:spTgt spid="11267"/>
                                        </p:tgtEl>
                                      </p:cBhvr>
                                    </p:animEffect>
                                  </p:childTnLst>
                                </p:cTn>
                              </p:par>
                            </p:childTnLst>
                          </p:cTn>
                        </p:par>
                        <p:par>
                          <p:cTn id="8" fill="hold" nodeType="afterGroup">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diamond(in)">
                                      <p:cBhvr>
                                        <p:cTn id="11" dur="2000"/>
                                        <p:tgtEl>
                                          <p:spTgt spid="112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1268"/>
                                        </p:tgtEl>
                                        <p:attrNameLst>
                                          <p:attrName>style.visibility</p:attrName>
                                        </p:attrNameLst>
                                      </p:cBhvr>
                                      <p:to>
                                        <p:strVal val="visible"/>
                                      </p:to>
                                    </p:set>
                                    <p:animEffect transition="in" filter="blinds(horizontal)">
                                      <p:cBhvr>
                                        <p:cTn id="16" dur="500"/>
                                        <p:tgtEl>
                                          <p:spTgt spid="112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274"/>
                                        </p:tgtEl>
                                        <p:attrNameLst>
                                          <p:attrName>style.visibility</p:attrName>
                                        </p:attrNameLst>
                                      </p:cBhvr>
                                      <p:to>
                                        <p:strVal val="visible"/>
                                      </p:to>
                                    </p:set>
                                    <p:animEffect transition="in" filter="blinds(horizontal)">
                                      <p:cBhvr>
                                        <p:cTn id="21" dur="500"/>
                                        <p:tgtEl>
                                          <p:spTgt spid="11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9388" y="44450"/>
            <a:ext cx="87852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仿宋_GB2312" pitchFamily="1" charset="-122"/>
                <a:ea typeface="仿宋_GB2312" pitchFamily="1" charset="-122"/>
              </a:rPr>
              <a:t>【例题</a:t>
            </a:r>
            <a:r>
              <a:rPr lang="en-US" altLang="zh-CN" sz="2800" b="1">
                <a:latin typeface="仿宋_GB2312" pitchFamily="1" charset="-122"/>
                <a:ea typeface="仿宋_GB2312" pitchFamily="1" charset="-122"/>
              </a:rPr>
              <a:t>1】</a:t>
            </a:r>
            <a:r>
              <a:rPr lang="zh-CN" altLang="en-US" sz="2800" b="1">
                <a:latin typeface="仿宋_GB2312" pitchFamily="1" charset="-122"/>
                <a:ea typeface="仿宋_GB2312" pitchFamily="1" charset="-122"/>
              </a:rPr>
              <a:t>在2</a:t>
            </a:r>
            <a:r>
              <a:rPr lang="en-US" altLang="zh-CN" sz="2800" b="1">
                <a:latin typeface="仿宋_GB2312" pitchFamily="1" charset="-122"/>
                <a:ea typeface="仿宋_GB2312" pitchFamily="1" charset="-122"/>
              </a:rPr>
              <a:t>L</a:t>
            </a:r>
            <a:r>
              <a:rPr lang="zh-CN" altLang="en-US" sz="2800" b="1">
                <a:latin typeface="仿宋_GB2312" pitchFamily="1" charset="-122"/>
                <a:ea typeface="仿宋_GB2312" pitchFamily="1" charset="-122"/>
              </a:rPr>
              <a:t>的密闭容器中，加入1</a:t>
            </a:r>
            <a:r>
              <a:rPr lang="en-US" altLang="zh-CN" sz="2800" b="1">
                <a:latin typeface="仿宋_GB2312" pitchFamily="1" charset="-122"/>
                <a:ea typeface="仿宋_GB2312" pitchFamily="1" charset="-122"/>
              </a:rPr>
              <a:t>molN</a:t>
            </a:r>
            <a:r>
              <a:rPr lang="en-US" altLang="zh-CN" sz="2800" b="1" baseline="-30000">
                <a:latin typeface="仿宋_GB2312" pitchFamily="1" charset="-122"/>
                <a:ea typeface="仿宋_GB2312" pitchFamily="1" charset="-122"/>
              </a:rPr>
              <a:t>2</a:t>
            </a:r>
            <a:r>
              <a:rPr lang="zh-CN" altLang="en-US" sz="2800" b="1">
                <a:latin typeface="仿宋_GB2312" pitchFamily="1" charset="-122"/>
                <a:ea typeface="仿宋_GB2312" pitchFamily="1" charset="-122"/>
              </a:rPr>
              <a:t>和3</a:t>
            </a:r>
            <a:r>
              <a:rPr lang="en-US" altLang="zh-CN" sz="2800" b="1">
                <a:latin typeface="仿宋_GB2312" pitchFamily="1" charset="-122"/>
                <a:ea typeface="仿宋_GB2312" pitchFamily="1" charset="-122"/>
              </a:rPr>
              <a:t>molH</a:t>
            </a:r>
            <a:r>
              <a:rPr lang="en-US" altLang="zh-CN" sz="2800" b="1" baseline="-30000">
                <a:latin typeface="仿宋_GB2312" pitchFamily="1" charset="-122"/>
                <a:ea typeface="仿宋_GB2312" pitchFamily="1" charset="-122"/>
              </a:rPr>
              <a:t>2</a:t>
            </a:r>
            <a:r>
              <a:rPr lang="en-US" altLang="zh-CN" sz="2800" b="1">
                <a:latin typeface="仿宋_GB2312" pitchFamily="1" charset="-122"/>
                <a:ea typeface="仿宋_GB2312" pitchFamily="1" charset="-122"/>
              </a:rPr>
              <a:t>，</a:t>
            </a:r>
            <a:r>
              <a:rPr lang="zh-CN" altLang="en-US" sz="2800" b="1">
                <a:latin typeface="仿宋_GB2312" pitchFamily="1" charset="-122"/>
                <a:ea typeface="仿宋_GB2312" pitchFamily="1" charset="-122"/>
              </a:rPr>
              <a:t>发生 </a:t>
            </a:r>
            <a:r>
              <a:rPr lang="en-US" altLang="zh-CN" sz="2800" b="1">
                <a:latin typeface="仿宋_GB2312" pitchFamily="1" charset="-122"/>
                <a:ea typeface="仿宋_GB2312" pitchFamily="1" charset="-122"/>
              </a:rPr>
              <a:t>N</a:t>
            </a:r>
            <a:r>
              <a:rPr lang="en-US" altLang="zh-CN" sz="2800" b="1" baseline="-30000">
                <a:latin typeface="仿宋_GB2312" pitchFamily="1" charset="-122"/>
                <a:ea typeface="仿宋_GB2312" pitchFamily="1" charset="-122"/>
              </a:rPr>
              <a:t>2</a:t>
            </a:r>
            <a:r>
              <a:rPr lang="en-US" altLang="zh-CN" sz="2800" b="1">
                <a:latin typeface="仿宋_GB2312" pitchFamily="1" charset="-122"/>
                <a:ea typeface="仿宋_GB2312" pitchFamily="1" charset="-122"/>
              </a:rPr>
              <a:t>+3H</a:t>
            </a:r>
            <a:r>
              <a:rPr lang="en-US" altLang="zh-CN" sz="2800" b="1" baseline="-30000">
                <a:latin typeface="仿宋_GB2312" pitchFamily="1" charset="-122"/>
                <a:ea typeface="仿宋_GB2312" pitchFamily="1" charset="-122"/>
              </a:rPr>
              <a:t>2 </a:t>
            </a:r>
            <a:r>
              <a:rPr lang="en-US" altLang="zh-CN" sz="2800" b="1">
                <a:latin typeface="仿宋_GB2312" pitchFamily="1" charset="-122"/>
                <a:ea typeface="仿宋_GB2312" pitchFamily="1" charset="-122"/>
              </a:rPr>
              <a:t>=</a:t>
            </a:r>
            <a:r>
              <a:rPr lang="en-US" altLang="zh-CN" sz="2800" b="1">
                <a:latin typeface="Times New Roman" panose="02020603050405020304" pitchFamily="18" charset="0"/>
                <a:ea typeface="仿宋_GB2312" pitchFamily="1" charset="-122"/>
              </a:rPr>
              <a:t> </a:t>
            </a:r>
            <a:r>
              <a:rPr lang="en-US" altLang="zh-CN" sz="2800" b="1">
                <a:latin typeface="仿宋_GB2312" pitchFamily="1" charset="-122"/>
                <a:ea typeface="仿宋_GB2312" pitchFamily="1" charset="-122"/>
              </a:rPr>
              <a:t>2NH</a:t>
            </a:r>
            <a:r>
              <a:rPr lang="en-US" altLang="zh-CN" sz="2800" b="1" baseline="-30000">
                <a:latin typeface="仿宋_GB2312" pitchFamily="1" charset="-122"/>
                <a:ea typeface="仿宋_GB2312" pitchFamily="1" charset="-122"/>
              </a:rPr>
              <a:t>3</a:t>
            </a:r>
            <a:r>
              <a:rPr lang="en-US" altLang="zh-CN" sz="2800" b="1">
                <a:latin typeface="仿宋_GB2312" pitchFamily="1" charset="-122"/>
                <a:ea typeface="仿宋_GB2312" pitchFamily="1" charset="-122"/>
              </a:rPr>
              <a:t> ，</a:t>
            </a:r>
            <a:r>
              <a:rPr lang="zh-CN" altLang="en-US" sz="2800" b="1">
                <a:latin typeface="仿宋_GB2312" pitchFamily="1" charset="-122"/>
                <a:ea typeface="仿宋_GB2312" pitchFamily="1" charset="-122"/>
              </a:rPr>
              <a:t>在2</a:t>
            </a:r>
            <a:r>
              <a:rPr lang="en-US" altLang="zh-CN" sz="2800" b="1">
                <a:latin typeface="仿宋_GB2312" pitchFamily="1" charset="-122"/>
                <a:ea typeface="仿宋_GB2312" pitchFamily="1" charset="-122"/>
              </a:rPr>
              <a:t>s</a:t>
            </a:r>
            <a:r>
              <a:rPr lang="zh-CN" altLang="en-US" sz="2800" b="1">
                <a:latin typeface="仿宋_GB2312" pitchFamily="1" charset="-122"/>
                <a:ea typeface="仿宋_GB2312" pitchFamily="1" charset="-122"/>
              </a:rPr>
              <a:t>末时，测得容器中含有0.4</a:t>
            </a:r>
            <a:r>
              <a:rPr lang="en-US" altLang="zh-CN" sz="2800" b="1">
                <a:latin typeface="仿宋_GB2312" pitchFamily="1" charset="-122"/>
                <a:ea typeface="仿宋_GB2312" pitchFamily="1" charset="-122"/>
              </a:rPr>
              <a:t>mol</a:t>
            </a:r>
            <a:r>
              <a:rPr lang="zh-CN" altLang="en-US" sz="2800" b="1">
                <a:latin typeface="仿宋_GB2312" pitchFamily="1" charset="-122"/>
                <a:ea typeface="仿宋_GB2312" pitchFamily="1" charset="-122"/>
              </a:rPr>
              <a:t>的</a:t>
            </a:r>
            <a:r>
              <a:rPr lang="en-US" altLang="zh-CN" sz="2800" b="1">
                <a:latin typeface="仿宋_GB2312" pitchFamily="1" charset="-122"/>
                <a:ea typeface="仿宋_GB2312" pitchFamily="1" charset="-122"/>
              </a:rPr>
              <a:t>NH</a:t>
            </a:r>
            <a:r>
              <a:rPr lang="en-US" altLang="zh-CN" sz="2800" b="1" baseline="-30000">
                <a:latin typeface="仿宋_GB2312" pitchFamily="1" charset="-122"/>
                <a:ea typeface="仿宋_GB2312" pitchFamily="1" charset="-122"/>
              </a:rPr>
              <a:t>3</a:t>
            </a:r>
            <a:r>
              <a:rPr lang="en-US" altLang="zh-CN" sz="2800" b="1">
                <a:latin typeface="仿宋_GB2312" pitchFamily="1" charset="-122"/>
                <a:ea typeface="仿宋_GB2312" pitchFamily="1" charset="-122"/>
              </a:rPr>
              <a:t>，</a:t>
            </a:r>
            <a:r>
              <a:rPr lang="zh-CN" altLang="en-US" sz="2800" b="1">
                <a:latin typeface="仿宋_GB2312" pitchFamily="1" charset="-122"/>
                <a:ea typeface="仿宋_GB2312" pitchFamily="1" charset="-122"/>
              </a:rPr>
              <a:t>求该反应的化学反应速率。</a:t>
            </a:r>
          </a:p>
        </p:txBody>
      </p:sp>
      <p:sp>
        <p:nvSpPr>
          <p:cNvPr id="12291" name="Text Box 3"/>
          <p:cNvSpPr txBox="1">
            <a:spLocks noChangeArrowheads="1"/>
          </p:cNvSpPr>
          <p:nvPr/>
        </p:nvSpPr>
        <p:spPr bwMode="auto">
          <a:xfrm>
            <a:off x="0" y="2060575"/>
            <a:ext cx="2484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仿宋_GB2312" pitchFamily="1" charset="-122"/>
                <a:ea typeface="仿宋_GB2312" pitchFamily="1" charset="-122"/>
              </a:rPr>
              <a:t>起始浓度</a:t>
            </a:r>
            <a:r>
              <a:rPr lang="en-US" altLang="zh-CN" sz="2400" b="1">
                <a:solidFill>
                  <a:srgbClr val="FF0000"/>
                </a:solidFill>
                <a:latin typeface="仿宋_GB2312" pitchFamily="1" charset="-122"/>
                <a:ea typeface="仿宋_GB2312" pitchFamily="1" charset="-122"/>
              </a:rPr>
              <a:t>(mol/L)</a:t>
            </a:r>
            <a:endParaRPr lang="en-US" altLang="zh-CN" sz="2400" b="1">
              <a:latin typeface="仿宋_GB2312" pitchFamily="1" charset="-122"/>
              <a:ea typeface="仿宋_GB2312" pitchFamily="1" charset="-122"/>
            </a:endParaRPr>
          </a:p>
        </p:txBody>
      </p:sp>
      <p:sp>
        <p:nvSpPr>
          <p:cNvPr id="12292" name="Text Box 4"/>
          <p:cNvSpPr txBox="1">
            <a:spLocks noChangeArrowheads="1"/>
          </p:cNvSpPr>
          <p:nvPr/>
        </p:nvSpPr>
        <p:spPr bwMode="auto">
          <a:xfrm>
            <a:off x="0" y="3213100"/>
            <a:ext cx="262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仿宋_GB2312" pitchFamily="1" charset="-122"/>
                <a:ea typeface="仿宋_GB2312" pitchFamily="1" charset="-122"/>
              </a:rPr>
              <a:t>2</a:t>
            </a:r>
            <a:r>
              <a:rPr lang="en-US" altLang="zh-CN" sz="2400" b="1">
                <a:solidFill>
                  <a:srgbClr val="FF0000"/>
                </a:solidFill>
                <a:latin typeface="仿宋_GB2312" pitchFamily="1" charset="-122"/>
                <a:ea typeface="仿宋_GB2312" pitchFamily="1" charset="-122"/>
              </a:rPr>
              <a:t>s</a:t>
            </a:r>
            <a:r>
              <a:rPr lang="zh-CN" altLang="en-US" sz="2400" b="1">
                <a:solidFill>
                  <a:srgbClr val="FF0000"/>
                </a:solidFill>
                <a:latin typeface="仿宋_GB2312" pitchFamily="1" charset="-122"/>
                <a:ea typeface="仿宋_GB2312" pitchFamily="1" charset="-122"/>
              </a:rPr>
              <a:t>末浓度</a:t>
            </a:r>
            <a:r>
              <a:rPr lang="en-US" altLang="zh-CN" sz="2400" b="1">
                <a:solidFill>
                  <a:srgbClr val="FF0000"/>
                </a:solidFill>
                <a:latin typeface="仿宋_GB2312" pitchFamily="1" charset="-122"/>
                <a:ea typeface="仿宋_GB2312" pitchFamily="1" charset="-122"/>
              </a:rPr>
              <a:t>(mol/L)</a:t>
            </a:r>
            <a:r>
              <a:rPr lang="en-US" altLang="zh-CN" sz="2400" b="1">
                <a:latin typeface="仿宋_GB2312" pitchFamily="1" charset="-122"/>
                <a:ea typeface="仿宋_GB2312" pitchFamily="1" charset="-122"/>
              </a:rPr>
              <a:t>       </a:t>
            </a:r>
          </a:p>
        </p:txBody>
      </p:sp>
      <p:sp>
        <p:nvSpPr>
          <p:cNvPr id="12293" name="AutoShape 5"/>
          <p:cNvSpPr>
            <a:spLocks noChangeArrowheads="1"/>
          </p:cNvSpPr>
          <p:nvPr/>
        </p:nvSpPr>
        <p:spPr bwMode="auto">
          <a:xfrm>
            <a:off x="6629400" y="4495800"/>
            <a:ext cx="2514600" cy="1219200"/>
          </a:xfrm>
          <a:prstGeom prst="irregularSeal1">
            <a:avLst/>
          </a:prstGeom>
          <a:solidFill>
            <a:schemeClr val="bg2"/>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dirty="0">
                <a:solidFill>
                  <a:srgbClr val="FF0000"/>
                </a:solidFill>
                <a:latin typeface="仿宋_GB2312" pitchFamily="1" charset="-122"/>
                <a:ea typeface="仿宋_GB2312" pitchFamily="1" charset="-122"/>
              </a:rPr>
              <a:t>交流讨论</a:t>
            </a:r>
          </a:p>
        </p:txBody>
      </p:sp>
      <p:graphicFrame>
        <p:nvGraphicFramePr>
          <p:cNvPr id="12294" name="Object 6"/>
          <p:cNvGraphicFramePr>
            <a:graphicFrameLocks noGrp="1" noChangeAspect="1"/>
          </p:cNvGraphicFramePr>
          <p:nvPr>
            <p:ph sz="quarter" idx="1"/>
          </p:nvPr>
        </p:nvGraphicFramePr>
        <p:xfrm>
          <a:off x="2763838" y="1412875"/>
          <a:ext cx="4687887" cy="692150"/>
        </p:xfrm>
        <a:graphic>
          <a:graphicData uri="http://schemas.openxmlformats.org/presentationml/2006/ole">
            <mc:AlternateContent xmlns:mc="http://schemas.openxmlformats.org/markup-compatibility/2006">
              <mc:Choice xmlns:v="urn:schemas-microsoft-com:vml" Requires="v">
                <p:oleObj spid="_x0000_s1070" r:id="rId3" imgW="1128658" imgH="177809" progId="Equation.DSMT4">
                  <p:embed/>
                </p:oleObj>
              </mc:Choice>
              <mc:Fallback>
                <p:oleObj r:id="rId3" imgW="1128658" imgH="1778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838" y="1412875"/>
                        <a:ext cx="468788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Grp="1" noChangeAspect="1"/>
          </p:cNvGraphicFramePr>
          <p:nvPr>
            <p:ph sz="quarter" idx="2"/>
            <p:extLst>
              <p:ext uri="{D42A27DB-BD31-4B8C-83A1-F6EECF244321}">
                <p14:modId xmlns:p14="http://schemas.microsoft.com/office/powerpoint/2010/main" val="3572838645"/>
              </p:ext>
            </p:extLst>
          </p:nvPr>
        </p:nvGraphicFramePr>
        <p:xfrm>
          <a:off x="250825" y="3703638"/>
          <a:ext cx="4464050" cy="661987"/>
        </p:xfrm>
        <a:graphic>
          <a:graphicData uri="http://schemas.openxmlformats.org/presentationml/2006/ole">
            <mc:AlternateContent xmlns:mc="http://schemas.openxmlformats.org/markup-compatibility/2006">
              <mc:Choice xmlns:v="urn:schemas-microsoft-com:vml" Requires="v">
                <p:oleObj spid="_x0000_s1071" name="Equation" r:id="rId5" imgW="2653465" imgH="393846" progId="Equation.DSMT4">
                  <p:embed/>
                </p:oleObj>
              </mc:Choice>
              <mc:Fallback>
                <p:oleObj name="Equation" r:id="rId5" imgW="2653465" imgH="3938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703638"/>
                        <a:ext cx="446405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8"/>
          <p:cNvGraphicFramePr>
            <a:graphicFrameLocks noGrp="1" noChangeAspect="1"/>
          </p:cNvGraphicFramePr>
          <p:nvPr>
            <p:ph sz="quarter" idx="3"/>
            <p:extLst>
              <p:ext uri="{D42A27DB-BD31-4B8C-83A1-F6EECF244321}">
                <p14:modId xmlns:p14="http://schemas.microsoft.com/office/powerpoint/2010/main" val="804130384"/>
              </p:ext>
            </p:extLst>
          </p:nvPr>
        </p:nvGraphicFramePr>
        <p:xfrm>
          <a:off x="5003006" y="3760788"/>
          <a:ext cx="4176713" cy="625475"/>
        </p:xfrm>
        <a:graphic>
          <a:graphicData uri="http://schemas.openxmlformats.org/presentationml/2006/ole">
            <mc:AlternateContent xmlns:mc="http://schemas.openxmlformats.org/markup-compatibility/2006">
              <mc:Choice xmlns:v="urn:schemas-microsoft-com:vml" Requires="v">
                <p:oleObj spid="_x0000_s1072" r:id="rId7" imgW="2628076" imgH="393846" progId="Equation.DSMT4">
                  <p:embed/>
                </p:oleObj>
              </mc:Choice>
              <mc:Fallback>
                <p:oleObj r:id="rId7" imgW="2628076" imgH="3938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006" y="3760788"/>
                        <a:ext cx="417671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7" name="Text Box 9"/>
          <p:cNvSpPr txBox="1">
            <a:spLocks noChangeArrowheads="1"/>
          </p:cNvSpPr>
          <p:nvPr/>
        </p:nvSpPr>
        <p:spPr bwMode="auto">
          <a:xfrm>
            <a:off x="-34925" y="2636838"/>
            <a:ext cx="262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仿宋_GB2312" pitchFamily="1" charset="-122"/>
                <a:ea typeface="仿宋_GB2312" pitchFamily="1" charset="-122"/>
              </a:rPr>
              <a:t>变化浓度</a:t>
            </a:r>
            <a:r>
              <a:rPr lang="en-US" altLang="zh-CN" sz="2400" b="1">
                <a:solidFill>
                  <a:srgbClr val="FF0000"/>
                </a:solidFill>
                <a:latin typeface="仿宋_GB2312" pitchFamily="1" charset="-122"/>
                <a:ea typeface="仿宋_GB2312" pitchFamily="1" charset="-122"/>
              </a:rPr>
              <a:t>(mol/L)</a:t>
            </a:r>
            <a:r>
              <a:rPr lang="en-US" altLang="zh-CN" sz="2400" b="1">
                <a:latin typeface="仿宋_GB2312" pitchFamily="1" charset="-122"/>
                <a:ea typeface="仿宋_GB2312" pitchFamily="1" charset="-122"/>
              </a:rPr>
              <a:t>       </a:t>
            </a:r>
          </a:p>
        </p:txBody>
      </p:sp>
      <p:sp>
        <p:nvSpPr>
          <p:cNvPr id="12298" name="Text Box 10"/>
          <p:cNvSpPr txBox="1">
            <a:spLocks noChangeArrowheads="1"/>
          </p:cNvSpPr>
          <p:nvPr/>
        </p:nvSpPr>
        <p:spPr bwMode="auto">
          <a:xfrm>
            <a:off x="-11013" y="1344683"/>
            <a:ext cx="34559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4000" b="1" dirty="0" smtClean="0">
                <a:solidFill>
                  <a:srgbClr val="FF0000"/>
                </a:solidFill>
                <a:latin typeface="华文新魏" panose="02010800040101010101" pitchFamily="2" charset="-122"/>
                <a:ea typeface="华文新魏" panose="02010800040101010101" pitchFamily="2" charset="-122"/>
              </a:rPr>
              <a:t>三段式写法</a:t>
            </a:r>
            <a:endParaRPr lang="en-US" altLang="zh-CN" sz="4000" b="1" dirty="0">
              <a:solidFill>
                <a:srgbClr val="FF0000"/>
              </a:solidFill>
              <a:latin typeface="华文新魏" panose="02010800040101010101" pitchFamily="2" charset="-122"/>
              <a:ea typeface="华文新魏" panose="02010800040101010101" pitchFamily="2" charset="-122"/>
            </a:endParaRPr>
          </a:p>
        </p:txBody>
      </p:sp>
      <p:sp>
        <p:nvSpPr>
          <p:cNvPr id="12299" name="Text Box 11"/>
          <p:cNvSpPr txBox="1">
            <a:spLocks noChangeArrowheads="1"/>
          </p:cNvSpPr>
          <p:nvPr/>
        </p:nvSpPr>
        <p:spPr bwMode="auto">
          <a:xfrm>
            <a:off x="2843213" y="2060575"/>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0.5</a:t>
            </a:r>
          </a:p>
        </p:txBody>
      </p:sp>
      <p:sp>
        <p:nvSpPr>
          <p:cNvPr id="12300" name="Text Box 12"/>
          <p:cNvSpPr txBox="1">
            <a:spLocks noChangeArrowheads="1"/>
          </p:cNvSpPr>
          <p:nvPr/>
        </p:nvSpPr>
        <p:spPr bwMode="auto">
          <a:xfrm>
            <a:off x="4427538" y="2060575"/>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1.5</a:t>
            </a:r>
          </a:p>
        </p:txBody>
      </p:sp>
      <p:sp>
        <p:nvSpPr>
          <p:cNvPr id="12301" name="Text Box 13"/>
          <p:cNvSpPr txBox="1">
            <a:spLocks noChangeArrowheads="1"/>
          </p:cNvSpPr>
          <p:nvPr/>
        </p:nvSpPr>
        <p:spPr bwMode="auto">
          <a:xfrm>
            <a:off x="6372225" y="20605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a:t>
            </a:r>
          </a:p>
        </p:txBody>
      </p:sp>
      <p:sp>
        <p:nvSpPr>
          <p:cNvPr id="12302" name="Text Box 14"/>
          <p:cNvSpPr txBox="1">
            <a:spLocks noChangeArrowheads="1"/>
          </p:cNvSpPr>
          <p:nvPr/>
        </p:nvSpPr>
        <p:spPr bwMode="auto">
          <a:xfrm>
            <a:off x="6227763" y="3141663"/>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0.2</a:t>
            </a:r>
          </a:p>
        </p:txBody>
      </p:sp>
      <p:sp>
        <p:nvSpPr>
          <p:cNvPr id="12303" name="Text Box 15"/>
          <p:cNvSpPr txBox="1">
            <a:spLocks noChangeArrowheads="1"/>
          </p:cNvSpPr>
          <p:nvPr/>
        </p:nvSpPr>
        <p:spPr bwMode="auto">
          <a:xfrm>
            <a:off x="6227763" y="2565400"/>
            <a:ext cx="86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0.2</a:t>
            </a:r>
          </a:p>
        </p:txBody>
      </p:sp>
      <p:sp>
        <p:nvSpPr>
          <p:cNvPr id="12304" name="Text Box 16"/>
          <p:cNvSpPr txBox="1">
            <a:spLocks noChangeArrowheads="1"/>
          </p:cNvSpPr>
          <p:nvPr/>
        </p:nvSpPr>
        <p:spPr bwMode="auto">
          <a:xfrm>
            <a:off x="4427538" y="26368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0.3</a:t>
            </a:r>
          </a:p>
        </p:txBody>
      </p:sp>
      <p:sp>
        <p:nvSpPr>
          <p:cNvPr id="12305" name="Text Box 17"/>
          <p:cNvSpPr txBox="1">
            <a:spLocks noChangeArrowheads="1"/>
          </p:cNvSpPr>
          <p:nvPr/>
        </p:nvSpPr>
        <p:spPr bwMode="auto">
          <a:xfrm>
            <a:off x="2844800" y="2565400"/>
            <a:ext cx="86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0.1</a:t>
            </a:r>
          </a:p>
        </p:txBody>
      </p:sp>
      <p:sp>
        <p:nvSpPr>
          <p:cNvPr id="12306" name="Text Box 18"/>
          <p:cNvSpPr txBox="1">
            <a:spLocks noChangeArrowheads="1"/>
          </p:cNvSpPr>
          <p:nvPr/>
        </p:nvSpPr>
        <p:spPr bwMode="auto">
          <a:xfrm>
            <a:off x="2843213" y="3141663"/>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0.4</a:t>
            </a:r>
          </a:p>
        </p:txBody>
      </p:sp>
      <p:sp>
        <p:nvSpPr>
          <p:cNvPr id="12307" name="Text Box 19"/>
          <p:cNvSpPr txBox="1">
            <a:spLocks noChangeArrowheads="1"/>
          </p:cNvSpPr>
          <p:nvPr/>
        </p:nvSpPr>
        <p:spPr bwMode="auto">
          <a:xfrm>
            <a:off x="4427538" y="312578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1.2</a:t>
            </a:r>
          </a:p>
        </p:txBody>
      </p:sp>
      <p:graphicFrame>
        <p:nvGraphicFramePr>
          <p:cNvPr id="12308" name="Object 20"/>
          <p:cNvGraphicFramePr>
            <a:graphicFrameLocks noGrp="1" noChangeAspect="1"/>
          </p:cNvGraphicFramePr>
          <p:nvPr>
            <p:ph sz="quarter" idx="4"/>
            <p:extLst>
              <p:ext uri="{D42A27DB-BD31-4B8C-83A1-F6EECF244321}">
                <p14:modId xmlns:p14="http://schemas.microsoft.com/office/powerpoint/2010/main" val="3912215526"/>
              </p:ext>
            </p:extLst>
          </p:nvPr>
        </p:nvGraphicFramePr>
        <p:xfrm>
          <a:off x="322263" y="4613275"/>
          <a:ext cx="4105275" cy="600075"/>
        </p:xfrm>
        <a:graphic>
          <a:graphicData uri="http://schemas.openxmlformats.org/presentationml/2006/ole">
            <mc:AlternateContent xmlns:mc="http://schemas.openxmlformats.org/markup-compatibility/2006">
              <mc:Choice xmlns:v="urn:schemas-microsoft-com:vml" Requires="v">
                <p:oleObj spid="_x0000_s1073" r:id="rId9" imgW="2691549" imgH="393846" progId="Equation.DSMT4">
                  <p:embed/>
                </p:oleObj>
              </mc:Choice>
              <mc:Fallback>
                <p:oleObj r:id="rId9" imgW="2691549" imgH="3938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263" y="4613275"/>
                        <a:ext cx="41052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10" name="Text Box 22"/>
          <p:cNvSpPr txBox="1">
            <a:spLocks noChangeArrowheads="1"/>
          </p:cNvSpPr>
          <p:nvPr/>
        </p:nvSpPr>
        <p:spPr bwMode="auto">
          <a:xfrm>
            <a:off x="304800" y="5410200"/>
            <a:ext cx="847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问题一、</a:t>
            </a:r>
            <a:r>
              <a:rPr lang="en-US" altLang="zh-CN" sz="2400" b="1"/>
              <a:t>V</a:t>
            </a:r>
            <a:r>
              <a:rPr lang="zh-CN" altLang="en-US" sz="2400" b="1"/>
              <a:t>（</a:t>
            </a:r>
            <a:r>
              <a:rPr lang="en-US" altLang="zh-CN" sz="2400" b="1"/>
              <a:t>N</a:t>
            </a:r>
            <a:r>
              <a:rPr lang="en-US" altLang="zh-CN" sz="2400" b="1" baseline="-25000"/>
              <a:t>2</a:t>
            </a:r>
            <a:r>
              <a:rPr lang="zh-CN" altLang="en-US" sz="2400" b="1"/>
              <a:t>）、 </a:t>
            </a:r>
            <a:r>
              <a:rPr lang="en-US" altLang="zh-CN" sz="2400" b="1"/>
              <a:t>V</a:t>
            </a:r>
            <a:r>
              <a:rPr lang="zh-CN" altLang="en-US" sz="2400" b="1"/>
              <a:t>（</a:t>
            </a:r>
            <a:r>
              <a:rPr lang="en-US" altLang="zh-CN" sz="2400" b="1"/>
              <a:t>H</a:t>
            </a:r>
            <a:r>
              <a:rPr lang="en-US" altLang="zh-CN" sz="2400" b="1" baseline="-25000"/>
              <a:t>2</a:t>
            </a:r>
            <a:r>
              <a:rPr lang="en-US" altLang="zh-CN" sz="2400" b="1"/>
              <a:t> </a:t>
            </a:r>
            <a:r>
              <a:rPr lang="zh-CN" altLang="en-US" sz="2400" b="1"/>
              <a:t>）与 </a:t>
            </a:r>
            <a:r>
              <a:rPr lang="en-US" altLang="zh-CN" sz="2400" b="1"/>
              <a:t>V</a:t>
            </a:r>
            <a:r>
              <a:rPr lang="zh-CN" altLang="en-US" sz="2400" b="1"/>
              <a:t>（</a:t>
            </a:r>
            <a:r>
              <a:rPr lang="en-US" altLang="zh-CN" sz="2400" b="1"/>
              <a:t>NH</a:t>
            </a:r>
            <a:r>
              <a:rPr lang="en-US" altLang="zh-CN" sz="2400" b="1" baseline="-25000"/>
              <a:t>3</a:t>
            </a:r>
            <a:r>
              <a:rPr lang="zh-CN" altLang="en-US" sz="2400" b="1"/>
              <a:t>）的数值是否相同？ </a:t>
            </a:r>
          </a:p>
        </p:txBody>
      </p:sp>
      <p:sp>
        <p:nvSpPr>
          <p:cNvPr id="12311" name="Text Box 23"/>
          <p:cNvSpPr txBox="1">
            <a:spLocks noChangeArrowheads="1"/>
          </p:cNvSpPr>
          <p:nvPr/>
        </p:nvSpPr>
        <p:spPr bwMode="auto">
          <a:xfrm>
            <a:off x="228600" y="5867400"/>
            <a:ext cx="823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问题二、是否表示此反应的同一种速率？数值上有何规律？ </a:t>
            </a:r>
          </a:p>
        </p:txBody>
      </p:sp>
      <p:sp>
        <p:nvSpPr>
          <p:cNvPr id="12312" name="Text Box 24"/>
          <p:cNvSpPr txBox="1">
            <a:spLocks noChangeArrowheads="1"/>
          </p:cNvSpPr>
          <p:nvPr/>
        </p:nvSpPr>
        <p:spPr bwMode="auto">
          <a:xfrm>
            <a:off x="304800" y="62484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问题三、由上述计算题的结果，你会得出什么结论？ </a:t>
            </a:r>
          </a:p>
        </p:txBody>
      </p:sp>
    </p:spTree>
    <p:extLst>
      <p:ext uri="{BB962C8B-B14F-4D97-AF65-F5344CB8AC3E}">
        <p14:creationId xmlns:p14="http://schemas.microsoft.com/office/powerpoint/2010/main" val="3515917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blinds(horizontal)">
                                      <p:cBhvr>
                                        <p:cTn id="7" dur="500"/>
                                        <p:tgtEl>
                                          <p:spTgt spid="12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blinds(horizontal)">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7"/>
                                        </p:tgtEl>
                                        <p:attrNameLst>
                                          <p:attrName>style.visibility</p:attrName>
                                        </p:attrNameLst>
                                      </p:cBhvr>
                                      <p:to>
                                        <p:strVal val="visible"/>
                                      </p:to>
                                    </p:set>
                                    <p:animEffect transition="in" filter="blinds(horizontal)">
                                      <p:cBhvr>
                                        <p:cTn id="22" dur="500"/>
                                        <p:tgtEl>
                                          <p:spTgt spid="122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2"/>
                                        </p:tgtEl>
                                        <p:attrNameLst>
                                          <p:attrName>style.visibility</p:attrName>
                                        </p:attrNameLst>
                                      </p:cBhvr>
                                      <p:to>
                                        <p:strVal val="visible"/>
                                      </p:to>
                                    </p:set>
                                    <p:animEffect transition="in" filter="blinds(horizontal)">
                                      <p:cBhvr>
                                        <p:cTn id="27" dur="500"/>
                                        <p:tgtEl>
                                          <p:spTgt spid="12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9"/>
                                        </p:tgtEl>
                                        <p:attrNameLst>
                                          <p:attrName>style.visibility</p:attrName>
                                        </p:attrNameLst>
                                      </p:cBhvr>
                                      <p:to>
                                        <p:strVal val="visible"/>
                                      </p:to>
                                    </p:set>
                                    <p:animEffect transition="in" filter="blinds(horizontal)">
                                      <p:cBhvr>
                                        <p:cTn id="32" dur="500"/>
                                        <p:tgtEl>
                                          <p:spTgt spid="122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blinds(horizontal)">
                                      <p:cBhvr>
                                        <p:cTn id="37" dur="500"/>
                                        <p:tgtEl>
                                          <p:spTgt spid="123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301"/>
                                        </p:tgtEl>
                                        <p:attrNameLst>
                                          <p:attrName>style.visibility</p:attrName>
                                        </p:attrNameLst>
                                      </p:cBhvr>
                                      <p:to>
                                        <p:strVal val="visible"/>
                                      </p:to>
                                    </p:set>
                                    <p:animEffect transition="in" filter="blinds(horizontal)">
                                      <p:cBhvr>
                                        <p:cTn id="42" dur="500"/>
                                        <p:tgtEl>
                                          <p:spTgt spid="123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blinds(horizontal)">
                                      <p:cBhvr>
                                        <p:cTn id="47" dur="500"/>
                                        <p:tgtEl>
                                          <p:spTgt spid="123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blinds(horizontal)">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304"/>
                                        </p:tgtEl>
                                        <p:attrNameLst>
                                          <p:attrName>style.visibility</p:attrName>
                                        </p:attrNameLst>
                                      </p:cBhvr>
                                      <p:to>
                                        <p:strVal val="visible"/>
                                      </p:to>
                                    </p:set>
                                    <p:animEffect transition="in" filter="blinds(horizontal)">
                                      <p:cBhvr>
                                        <p:cTn id="57" dur="500"/>
                                        <p:tgtEl>
                                          <p:spTgt spid="123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305"/>
                                        </p:tgtEl>
                                        <p:attrNameLst>
                                          <p:attrName>style.visibility</p:attrName>
                                        </p:attrNameLst>
                                      </p:cBhvr>
                                      <p:to>
                                        <p:strVal val="visible"/>
                                      </p:to>
                                    </p:set>
                                    <p:animEffect transition="in" filter="blinds(horizontal)">
                                      <p:cBhvr>
                                        <p:cTn id="62" dur="500"/>
                                        <p:tgtEl>
                                          <p:spTgt spid="123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306"/>
                                        </p:tgtEl>
                                        <p:attrNameLst>
                                          <p:attrName>style.visibility</p:attrName>
                                        </p:attrNameLst>
                                      </p:cBhvr>
                                      <p:to>
                                        <p:strVal val="visible"/>
                                      </p:to>
                                    </p:set>
                                    <p:animEffect transition="in" filter="blinds(horizontal)">
                                      <p:cBhvr>
                                        <p:cTn id="67" dur="500"/>
                                        <p:tgtEl>
                                          <p:spTgt spid="123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307"/>
                                        </p:tgtEl>
                                        <p:attrNameLst>
                                          <p:attrName>style.visibility</p:attrName>
                                        </p:attrNameLst>
                                      </p:cBhvr>
                                      <p:to>
                                        <p:strVal val="visible"/>
                                      </p:to>
                                    </p:set>
                                    <p:animEffect transition="in" filter="blinds(horizontal)">
                                      <p:cBhvr>
                                        <p:cTn id="72" dur="500"/>
                                        <p:tgtEl>
                                          <p:spTgt spid="1230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2295"/>
                                        </p:tgtEl>
                                        <p:attrNameLst>
                                          <p:attrName>style.visibility</p:attrName>
                                        </p:attrNameLst>
                                      </p:cBhvr>
                                      <p:to>
                                        <p:strVal val="visible"/>
                                      </p:to>
                                    </p:set>
                                    <p:animEffect transition="in" filter="blinds(horizontal)">
                                      <p:cBhvr>
                                        <p:cTn id="77" dur="500"/>
                                        <p:tgtEl>
                                          <p:spTgt spid="1229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2296"/>
                                        </p:tgtEl>
                                        <p:attrNameLst>
                                          <p:attrName>style.visibility</p:attrName>
                                        </p:attrNameLst>
                                      </p:cBhvr>
                                      <p:to>
                                        <p:strVal val="visible"/>
                                      </p:to>
                                    </p:set>
                                    <p:animEffect transition="in" filter="blinds(horizontal)">
                                      <p:cBhvr>
                                        <p:cTn id="82" dur="500"/>
                                        <p:tgtEl>
                                          <p:spTgt spid="1229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308"/>
                                        </p:tgtEl>
                                        <p:attrNameLst>
                                          <p:attrName>style.visibility</p:attrName>
                                        </p:attrNameLst>
                                      </p:cBhvr>
                                      <p:to>
                                        <p:strVal val="visible"/>
                                      </p:to>
                                    </p:set>
                                    <p:animEffect transition="in" filter="blinds(horizontal)">
                                      <p:cBhvr>
                                        <p:cTn id="87" dur="500"/>
                                        <p:tgtEl>
                                          <p:spTgt spid="1230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293"/>
                                        </p:tgtEl>
                                        <p:attrNameLst>
                                          <p:attrName>style.visibility</p:attrName>
                                        </p:attrNameLst>
                                      </p:cBhvr>
                                      <p:to>
                                        <p:strVal val="visible"/>
                                      </p:to>
                                    </p:set>
                                    <p:animEffect transition="in" filter="blinds(horizontal)">
                                      <p:cBhvr>
                                        <p:cTn id="92" dur="500"/>
                                        <p:tgtEl>
                                          <p:spTgt spid="12293"/>
                                        </p:tgtEl>
                                      </p:cBhvr>
                                    </p:animEffect>
                                  </p:childTnLst>
                                </p:cTn>
                              </p:par>
                            </p:childTnLst>
                          </p:cTn>
                        </p:par>
                        <p:par>
                          <p:cTn id="93" fill="hold" nodeType="afterGroup">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12310"/>
                                        </p:tgtEl>
                                        <p:attrNameLst>
                                          <p:attrName>style.visibility</p:attrName>
                                        </p:attrNameLst>
                                      </p:cBhvr>
                                      <p:to>
                                        <p:strVal val="visible"/>
                                      </p:to>
                                    </p:set>
                                    <p:animEffect transition="in" filter="wipe(left)">
                                      <p:cBhvr>
                                        <p:cTn id="96" dur="500"/>
                                        <p:tgtEl>
                                          <p:spTgt spid="12310"/>
                                        </p:tgtEl>
                                      </p:cBhvr>
                                    </p:animEffec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12311"/>
                                        </p:tgtEl>
                                        <p:attrNameLst>
                                          <p:attrName>style.visibility</p:attrName>
                                        </p:attrNameLst>
                                      </p:cBhvr>
                                      <p:to>
                                        <p:strVal val="visible"/>
                                      </p:to>
                                    </p:set>
                                    <p:animEffect transition="in" filter="wipe(left)">
                                      <p:cBhvr>
                                        <p:cTn id="100" dur="500"/>
                                        <p:tgtEl>
                                          <p:spTgt spid="12311"/>
                                        </p:tgtEl>
                                      </p:cBhvr>
                                    </p:animEffect>
                                  </p:childTnLst>
                                </p:cTn>
                              </p:par>
                            </p:childTnLst>
                          </p:cTn>
                        </p:par>
                        <p:par>
                          <p:cTn id="101" fill="hold" nodeType="afterGroup">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12312"/>
                                        </p:tgtEl>
                                        <p:attrNameLst>
                                          <p:attrName>style.visibility</p:attrName>
                                        </p:attrNameLst>
                                      </p:cBhvr>
                                      <p:to>
                                        <p:strVal val="visible"/>
                                      </p:to>
                                    </p:set>
                                    <p:animEffect transition="in" filter="wipe(left)">
                                      <p:cBhvr>
                                        <p:cTn id="104"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3" grpId="0" animBg="1" autoUpdateAnimBg="0"/>
      <p:bldP spid="12297" grpId="0" autoUpdateAnimBg="0"/>
      <p:bldP spid="12298" grpId="0"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10" grpId="0" autoUpdateAnimBg="0"/>
      <p:bldP spid="12311" grpId="0" autoUpdateAnimBg="0"/>
      <p:bldP spid="1231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23528" y="1124744"/>
            <a:ext cx="8713787" cy="2451100"/>
          </a:xfrm>
          <a:prstGeom prst="rect">
            <a:avLst/>
          </a:prstGeom>
          <a:solidFill>
            <a:schemeClr val="bg1"/>
          </a:solidFill>
          <a:ln w="9525" cmpd="sng">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a:t>
            </a:r>
            <a:r>
              <a:rPr lang="zh-CN" altLang="en-US" sz="2800" b="1" dirty="0" smtClean="0"/>
              <a:t>同</a:t>
            </a:r>
            <a:r>
              <a:rPr lang="zh-CN" altLang="en-US" sz="2800" b="1" dirty="0"/>
              <a:t>一反应的反应速率用不同的物质表示，其数值可以可能不同，但所表示的意义是相同的。</a:t>
            </a:r>
            <a:r>
              <a:rPr lang="zh-CN" altLang="en-US" sz="2800" b="1" dirty="0">
                <a:latin typeface="Times New Roman" panose="02020603050405020304" pitchFamily="18" charset="0"/>
              </a:rPr>
              <a:t>所以应注明是由哪种物质表示的。</a:t>
            </a:r>
          </a:p>
          <a:p>
            <a:pPr>
              <a:spcBef>
                <a:spcPct val="50000"/>
              </a:spcBef>
            </a:pPr>
            <a:r>
              <a:rPr lang="en-US" altLang="zh-CN" sz="2800" b="1" dirty="0" smtClean="0">
                <a:solidFill>
                  <a:srgbClr val="FF0000"/>
                </a:solidFill>
                <a:latin typeface="Times New Roman" panose="02020603050405020304" pitchFamily="18" charset="0"/>
              </a:rPr>
              <a:t>2</a:t>
            </a:r>
            <a:r>
              <a:rPr lang="zh-CN" altLang="en-US" sz="2800" b="1" dirty="0" smtClean="0">
                <a:solidFill>
                  <a:srgbClr val="FF0000"/>
                </a:solidFill>
                <a:latin typeface="Times New Roman" panose="02020603050405020304" pitchFamily="18" charset="0"/>
              </a:rPr>
              <a:t>、同</a:t>
            </a:r>
            <a:r>
              <a:rPr lang="zh-CN" altLang="en-US" sz="2800" b="1" dirty="0">
                <a:solidFill>
                  <a:srgbClr val="FF0000"/>
                </a:solidFill>
                <a:latin typeface="Times New Roman" panose="02020603050405020304" pitchFamily="18" charset="0"/>
              </a:rPr>
              <a:t>一反应中，各物质的速率之比等于他们在化学方程式中的化学计量数之比。</a:t>
            </a:r>
          </a:p>
        </p:txBody>
      </p:sp>
      <p:sp>
        <p:nvSpPr>
          <p:cNvPr id="13315" name="Text Box 3"/>
          <p:cNvSpPr txBox="1">
            <a:spLocks noChangeArrowheads="1"/>
          </p:cNvSpPr>
          <p:nvPr/>
        </p:nvSpPr>
        <p:spPr bwMode="auto">
          <a:xfrm>
            <a:off x="611560" y="3717032"/>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rPr>
              <a:t>如在</a:t>
            </a:r>
            <a:r>
              <a:rPr lang="en-US" altLang="zh-CN" sz="2400" b="1" dirty="0">
                <a:latin typeface="Times New Roman" panose="02020603050405020304" pitchFamily="18" charset="0"/>
                <a:cs typeface="Times New Roman" panose="02020603050405020304" pitchFamily="18" charset="0"/>
              </a:rPr>
              <a:t>N</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+ 3H</a:t>
            </a:r>
            <a:r>
              <a:rPr lang="en-US" altLang="zh-CN" sz="2400" b="1" baseline="-30000" dirty="0">
                <a:latin typeface="Times New Roman" panose="02020603050405020304" pitchFamily="18" charset="0"/>
                <a:cs typeface="Times New Roman" panose="02020603050405020304" pitchFamily="18" charset="0"/>
              </a:rPr>
              <a:t>2 </a:t>
            </a:r>
            <a:r>
              <a:rPr lang="en-US" altLang="zh-CN" sz="2400" b="1" dirty="0">
                <a:latin typeface="Times New Roman" panose="02020603050405020304" pitchFamily="18" charset="0"/>
                <a:cs typeface="Times New Roman" panose="02020603050405020304" pitchFamily="18" charset="0"/>
              </a:rPr>
              <a:t>= 2NH</a:t>
            </a:r>
            <a:r>
              <a:rPr lang="en-US" altLang="zh-CN" sz="2400" b="1" baseline="-30000" dirty="0">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中， </a:t>
            </a:r>
            <a:r>
              <a:rPr lang="en-US" altLang="zh-CN" sz="2400" b="1" dirty="0">
                <a:latin typeface="Times New Roman" panose="02020603050405020304" pitchFamily="18" charset="0"/>
              </a:rPr>
              <a:t>v(N</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):v(H</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):v(NH</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)=1:3:2</a:t>
            </a:r>
          </a:p>
        </p:txBody>
      </p:sp>
      <p:graphicFrame>
        <p:nvGraphicFramePr>
          <p:cNvPr id="13317" name="Object 5"/>
          <p:cNvGraphicFramePr>
            <a:graphicFrameLocks noGrp="1" noChangeAspect="1"/>
          </p:cNvGraphicFramePr>
          <p:nvPr>
            <p:ph sz="quarter" idx="1"/>
            <p:extLst>
              <p:ext uri="{D42A27DB-BD31-4B8C-83A1-F6EECF244321}">
                <p14:modId xmlns:p14="http://schemas.microsoft.com/office/powerpoint/2010/main" val="3776466782"/>
              </p:ext>
            </p:extLst>
          </p:nvPr>
        </p:nvGraphicFramePr>
        <p:xfrm>
          <a:off x="1553368" y="5075362"/>
          <a:ext cx="5580063" cy="506413"/>
        </p:xfrm>
        <a:graphic>
          <a:graphicData uri="http://schemas.openxmlformats.org/presentationml/2006/ole">
            <mc:AlternateContent xmlns:mc="http://schemas.openxmlformats.org/markup-compatibility/2006">
              <mc:Choice xmlns:v="urn:schemas-microsoft-com:vml" Requires="v">
                <p:oleObj spid="_x0000_s2076" r:id="rId3" imgW="2233578" imgH="203341" progId="Equation.DSMT4">
                  <p:embed/>
                </p:oleObj>
              </mc:Choice>
              <mc:Fallback>
                <p:oleObj r:id="rId3" imgW="2233578" imgH="20334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368" y="5075362"/>
                        <a:ext cx="558006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6"/>
          <p:cNvGraphicFramePr>
            <a:graphicFrameLocks noGrp="1" noChangeAspect="1"/>
          </p:cNvGraphicFramePr>
          <p:nvPr>
            <p:ph sz="quarter" idx="2"/>
            <p:extLst>
              <p:ext uri="{D42A27DB-BD31-4B8C-83A1-F6EECF244321}">
                <p14:modId xmlns:p14="http://schemas.microsoft.com/office/powerpoint/2010/main" val="2592790630"/>
              </p:ext>
            </p:extLst>
          </p:nvPr>
        </p:nvGraphicFramePr>
        <p:xfrm>
          <a:off x="2562224" y="5665789"/>
          <a:ext cx="3562350" cy="904875"/>
        </p:xfrm>
        <a:graphic>
          <a:graphicData uri="http://schemas.openxmlformats.org/presentationml/2006/ole">
            <mc:AlternateContent xmlns:mc="http://schemas.openxmlformats.org/markup-compatibility/2006">
              <mc:Choice xmlns:v="urn:schemas-microsoft-com:vml" Requires="v">
                <p:oleObj spid="_x0000_s2077" r:id="rId5" imgW="1549045" imgH="393846" progId="Equation.DSMT4">
                  <p:embed/>
                </p:oleObj>
              </mc:Choice>
              <mc:Fallback>
                <p:oleObj r:id="rId5" imgW="1549045" imgH="3938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224" y="5665789"/>
                        <a:ext cx="3562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60608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1+#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1+#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blinds(horizontal)">
                                      <p:cBhvr>
                                        <p:cTn id="19" dur="500"/>
                                        <p:tgtEl>
                                          <p:spTgt spid="1331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3318"/>
                                        </p:tgtEl>
                                        <p:attrNameLst>
                                          <p:attrName>style.visibility</p:attrName>
                                        </p:attrNameLst>
                                      </p:cBhvr>
                                      <p:to>
                                        <p:strVal val="visible"/>
                                      </p:to>
                                    </p:set>
                                    <p:animEffect transition="in" filter="blinds(horizontal)">
                                      <p:cBhvr>
                                        <p:cTn id="24"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autoUpdateAnimBg="0"/>
      <p:bldP spid="133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331640" y="1001713"/>
            <a:ext cx="63769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400" b="1" dirty="0" smtClean="0">
                <a:solidFill>
                  <a:srgbClr val="FF0000"/>
                </a:solidFill>
              </a:rPr>
              <a:t>特别注意</a:t>
            </a:r>
            <a:endParaRPr lang="zh-CN" altLang="en-US" sz="4400" b="1" dirty="0">
              <a:solidFill>
                <a:srgbClr val="FF0000"/>
              </a:solidFill>
            </a:endParaRPr>
          </a:p>
        </p:txBody>
      </p:sp>
      <p:sp>
        <p:nvSpPr>
          <p:cNvPr id="14339" name="Text Box 3"/>
          <p:cNvSpPr txBox="1">
            <a:spLocks noChangeArrowheads="1"/>
          </p:cNvSpPr>
          <p:nvPr/>
        </p:nvSpPr>
        <p:spPr bwMode="auto">
          <a:xfrm>
            <a:off x="760413" y="2349500"/>
            <a:ext cx="846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华文新魏" panose="02010800040101010101" pitchFamily="2" charset="-122"/>
                <a:ea typeface="华文新魏" panose="02010800040101010101" pitchFamily="2" charset="-122"/>
              </a:rPr>
              <a:t>1.</a:t>
            </a:r>
            <a:r>
              <a:rPr lang="zh-CN" altLang="en-US" sz="2800" b="1">
                <a:latin typeface="华文新魏" panose="02010800040101010101" pitchFamily="2" charset="-122"/>
                <a:ea typeface="华文新魏" panose="02010800040101010101" pitchFamily="2" charset="-122"/>
              </a:rPr>
              <a:t>上述化学反应速率是</a:t>
            </a:r>
            <a:r>
              <a:rPr lang="zh-CN" altLang="en-US" sz="2800" b="1">
                <a:solidFill>
                  <a:srgbClr val="FF6600"/>
                </a:solidFill>
                <a:latin typeface="华文新魏" panose="02010800040101010101" pitchFamily="2" charset="-122"/>
                <a:ea typeface="华文新魏" panose="02010800040101010101" pitchFamily="2" charset="-122"/>
              </a:rPr>
              <a:t>平均速率</a:t>
            </a:r>
            <a:r>
              <a:rPr lang="zh-CN" altLang="en-US" sz="2800" b="1">
                <a:latin typeface="华文新魏" panose="02010800040101010101" pitchFamily="2" charset="-122"/>
                <a:ea typeface="华文新魏" panose="02010800040101010101" pitchFamily="2" charset="-122"/>
              </a:rPr>
              <a:t>，而不是瞬时速率。</a:t>
            </a:r>
            <a:r>
              <a:rPr lang="zh-CN" altLang="en-US" sz="2800" b="1"/>
              <a:t> </a:t>
            </a:r>
          </a:p>
        </p:txBody>
      </p:sp>
      <p:sp>
        <p:nvSpPr>
          <p:cNvPr id="14340" name="Text Box 4"/>
          <p:cNvSpPr txBox="1">
            <a:spLocks noChangeArrowheads="1"/>
          </p:cNvSpPr>
          <p:nvPr/>
        </p:nvSpPr>
        <p:spPr bwMode="auto">
          <a:xfrm>
            <a:off x="768350" y="3068638"/>
            <a:ext cx="8556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华文新魏" panose="02010800040101010101" pitchFamily="2" charset="-122"/>
                <a:ea typeface="华文新魏" panose="02010800040101010101" pitchFamily="2" charset="-122"/>
              </a:rPr>
              <a:t>2.</a:t>
            </a:r>
            <a:r>
              <a:rPr lang="zh-CN" altLang="en-US" sz="2800" b="1">
                <a:latin typeface="华文新魏" panose="02010800040101010101" pitchFamily="2" charset="-122"/>
                <a:ea typeface="华文新魏" panose="02010800040101010101" pitchFamily="2" charset="-122"/>
              </a:rPr>
              <a:t>无论浓度的变化是增加还是减少，</a:t>
            </a:r>
            <a:r>
              <a:rPr lang="zh-CN" altLang="en-US" sz="2800" b="1">
                <a:solidFill>
                  <a:srgbClr val="FF6600"/>
                </a:solidFill>
                <a:latin typeface="华文新魏" panose="02010800040101010101" pitchFamily="2" charset="-122"/>
                <a:ea typeface="华文新魏" panose="02010800040101010101" pitchFamily="2" charset="-122"/>
              </a:rPr>
              <a:t>一般都取正值</a:t>
            </a:r>
            <a:r>
              <a:rPr lang="zh-CN" altLang="en-US" sz="2800" b="1">
                <a:latin typeface="华文新魏" panose="02010800040101010101" pitchFamily="2" charset="-122"/>
                <a:ea typeface="华文新魏" panose="02010800040101010101" pitchFamily="2" charset="-122"/>
              </a:rPr>
              <a:t>，</a:t>
            </a:r>
          </a:p>
          <a:p>
            <a:r>
              <a:rPr lang="zh-CN" altLang="en-US" sz="2800" b="1">
                <a:latin typeface="华文新魏" panose="02010800040101010101" pitchFamily="2" charset="-122"/>
                <a:ea typeface="华文新魏" panose="02010800040101010101" pitchFamily="2" charset="-122"/>
              </a:rPr>
              <a:t>   所以化学反应速率一般为正值。 </a:t>
            </a:r>
          </a:p>
        </p:txBody>
      </p:sp>
      <p:sp>
        <p:nvSpPr>
          <p:cNvPr id="14341" name="Text Box 5"/>
          <p:cNvSpPr txBox="1">
            <a:spLocks noChangeArrowheads="1"/>
          </p:cNvSpPr>
          <p:nvPr/>
        </p:nvSpPr>
        <p:spPr bwMode="auto">
          <a:xfrm>
            <a:off x="755650" y="421640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华文新魏" panose="02010800040101010101" pitchFamily="2" charset="-122"/>
                <a:ea typeface="华文新魏" panose="02010800040101010101" pitchFamily="2" charset="-122"/>
              </a:rPr>
              <a:t>3.</a:t>
            </a:r>
            <a:r>
              <a:rPr lang="zh-CN" altLang="en-US" sz="2800" b="1">
                <a:latin typeface="华文新魏" panose="02010800040101010101" pitchFamily="2" charset="-122"/>
                <a:ea typeface="华文新魏" panose="02010800040101010101" pitchFamily="2" charset="-122"/>
              </a:rPr>
              <a:t>由于在反应中固体和纯液体的浓度是恒定不变的，</a:t>
            </a:r>
          </a:p>
          <a:p>
            <a:r>
              <a:rPr lang="zh-CN" altLang="en-US" sz="2800" b="1">
                <a:latin typeface="华文新魏" panose="02010800040101010101" pitchFamily="2" charset="-122"/>
                <a:ea typeface="华文新魏" panose="02010800040101010101" pitchFamily="2" charset="-122"/>
              </a:rPr>
              <a:t>   因此对于有纯液体或固体参加的反应</a:t>
            </a:r>
            <a:r>
              <a:rPr lang="zh-CN" altLang="en-US" sz="2800" b="1">
                <a:solidFill>
                  <a:srgbClr val="FF6600"/>
                </a:solidFill>
                <a:latin typeface="华文新魏" panose="02010800040101010101" pitchFamily="2" charset="-122"/>
                <a:ea typeface="华文新魏" panose="02010800040101010101" pitchFamily="2" charset="-122"/>
              </a:rPr>
              <a:t>一般不用</a:t>
            </a:r>
          </a:p>
          <a:p>
            <a:r>
              <a:rPr lang="zh-CN" altLang="en-US" sz="2800" b="1">
                <a:solidFill>
                  <a:srgbClr val="FF6600"/>
                </a:solidFill>
                <a:latin typeface="华文新魏" panose="02010800040101010101" pitchFamily="2" charset="-122"/>
                <a:ea typeface="华文新魏" panose="02010800040101010101" pitchFamily="2" charset="-122"/>
              </a:rPr>
              <a:t>   纯液体或固体来表示化学反应速率。</a:t>
            </a:r>
            <a:r>
              <a:rPr lang="zh-CN" altLang="en-US" sz="2800" b="1">
                <a:solidFill>
                  <a:srgbClr val="FF6600"/>
                </a:solidFill>
              </a:rPr>
              <a:t> </a:t>
            </a:r>
          </a:p>
        </p:txBody>
      </p:sp>
    </p:spTree>
    <p:extLst>
      <p:ext uri="{BB962C8B-B14F-4D97-AF65-F5344CB8AC3E}">
        <p14:creationId xmlns:p14="http://schemas.microsoft.com/office/powerpoint/2010/main" val="3885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blinds(horizontal)">
                                      <p:cBhvr>
                                        <p:cTn id="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0" grpId="0" autoUpdateAnimBg="0"/>
      <p:bldP spid="1434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55650" y="2349500"/>
            <a:ext cx="81375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华文新魏" panose="02010800040101010101" pitchFamily="2" charset="-122"/>
                <a:ea typeface="华文新魏" panose="02010800040101010101" pitchFamily="2" charset="-122"/>
              </a:rPr>
              <a:t>4</a:t>
            </a:r>
            <a:r>
              <a:rPr lang="zh-CN" altLang="en-US" sz="2800" b="1">
                <a:latin typeface="华文新魏" panose="02010800040101010101" pitchFamily="2" charset="-122"/>
                <a:ea typeface="华文新魏" panose="02010800040101010101" pitchFamily="2" charset="-122"/>
              </a:rPr>
              <a:t>、</a:t>
            </a:r>
            <a:r>
              <a:rPr lang="zh-CN" altLang="en-US" sz="3600"/>
              <a:t>一个化学反应涉及反应物生成物多种物质时，</a:t>
            </a:r>
            <a:r>
              <a:rPr lang="zh-CN" altLang="en-US" sz="3600" b="1">
                <a:latin typeface="华文新魏" panose="02010800040101010101" pitchFamily="2" charset="-122"/>
                <a:ea typeface="华文新魏" panose="02010800040101010101" pitchFamily="2" charset="-122"/>
              </a:rPr>
              <a:t>表示化学反应速率时，必须指明是用</a:t>
            </a:r>
            <a:r>
              <a:rPr lang="zh-CN" altLang="en-US" sz="3600" b="1">
                <a:solidFill>
                  <a:srgbClr val="FF6600"/>
                </a:solidFill>
                <a:latin typeface="华文新魏" panose="02010800040101010101" pitchFamily="2" charset="-122"/>
                <a:ea typeface="华文新魏" panose="02010800040101010101" pitchFamily="2" charset="-122"/>
              </a:rPr>
              <a:t>反应体系中的哪种物质做标准</a:t>
            </a:r>
            <a:r>
              <a:rPr lang="zh-CN" altLang="en-US" sz="2800" b="1">
                <a:latin typeface="华文新魏" panose="02010800040101010101" pitchFamily="2" charset="-122"/>
                <a:ea typeface="华文新魏" panose="02010800040101010101" pitchFamily="2" charset="-122"/>
              </a:rPr>
              <a:t>。</a:t>
            </a:r>
            <a:r>
              <a:rPr lang="zh-CN" altLang="en-US" sz="2800" b="1"/>
              <a:t> </a:t>
            </a:r>
          </a:p>
        </p:txBody>
      </p:sp>
      <p:sp>
        <p:nvSpPr>
          <p:cNvPr id="15363" name="Text Box 3"/>
          <p:cNvSpPr txBox="1">
            <a:spLocks noChangeArrowheads="1"/>
          </p:cNvSpPr>
          <p:nvPr/>
        </p:nvSpPr>
        <p:spPr bwMode="auto">
          <a:xfrm>
            <a:off x="754063" y="4498975"/>
            <a:ext cx="7994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latin typeface="华文新魏" panose="02010800040101010101" pitchFamily="2" charset="-122"/>
                <a:ea typeface="华文新魏" panose="02010800040101010101" pitchFamily="2" charset="-122"/>
              </a:rPr>
              <a:t>5</a:t>
            </a:r>
            <a:r>
              <a:rPr lang="zh-CN" altLang="en-US" sz="3600" b="1">
                <a:latin typeface="华文新魏" panose="02010800040101010101" pitchFamily="2" charset="-122"/>
                <a:ea typeface="华文新魏" panose="02010800040101010101" pitchFamily="2" charset="-122"/>
              </a:rPr>
              <a:t>、在同一个反应中，各物质的反应速率之比等于方程式中的</a:t>
            </a:r>
            <a:r>
              <a:rPr lang="zh-CN" altLang="en-US" sz="3600" b="1">
                <a:solidFill>
                  <a:srgbClr val="FF6600"/>
                </a:solidFill>
                <a:latin typeface="华文新魏" panose="02010800040101010101" pitchFamily="2" charset="-122"/>
                <a:ea typeface="华文新魏" panose="02010800040101010101" pitchFamily="2" charset="-122"/>
              </a:rPr>
              <a:t>系数比</a:t>
            </a:r>
            <a:r>
              <a:rPr lang="zh-CN" altLang="en-US" sz="3600" b="1">
                <a:latin typeface="华文新魏" panose="02010800040101010101" pitchFamily="2" charset="-122"/>
                <a:ea typeface="华文新魏" panose="02010800040101010101" pitchFamily="2" charset="-122"/>
              </a:rPr>
              <a:t>。</a:t>
            </a:r>
            <a:r>
              <a:rPr lang="zh-CN" altLang="en-US" sz="2800" b="1"/>
              <a:t> </a:t>
            </a:r>
          </a:p>
        </p:txBody>
      </p:sp>
    </p:spTree>
    <p:extLst>
      <p:ext uri="{BB962C8B-B14F-4D97-AF65-F5344CB8AC3E}">
        <p14:creationId xmlns:p14="http://schemas.microsoft.com/office/powerpoint/2010/main" val="3991708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wipe(left)">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left)">
                                      <p:cBhvr>
                                        <p:cTn id="12"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E83B843-7285-4AA1-A96D-CA95522C7D62}" type="slidenum">
              <a:rPr lang="en-US" altLang="zh-CN" b="0"/>
              <a:pPr/>
              <a:t>9</a:t>
            </a:fld>
            <a:endParaRPr lang="en-US" altLang="zh-CN" b="0"/>
          </a:p>
        </p:txBody>
      </p:sp>
      <p:sp>
        <p:nvSpPr>
          <p:cNvPr id="133122" name="Text Box 2"/>
          <p:cNvSpPr txBox="1">
            <a:spLocks noChangeArrowheads="1"/>
          </p:cNvSpPr>
          <p:nvPr/>
        </p:nvSpPr>
        <p:spPr bwMode="auto">
          <a:xfrm>
            <a:off x="304800" y="620713"/>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chemeClr val="hlink"/>
                </a:solidFill>
                <a:latin typeface="Times New Roman" panose="02020603050405020304" pitchFamily="18" charset="0"/>
              </a:rPr>
              <a:t>常见题型例举</a:t>
            </a:r>
          </a:p>
        </p:txBody>
      </p:sp>
      <p:sp>
        <p:nvSpPr>
          <p:cNvPr id="133123" name="Text Box 3"/>
          <p:cNvSpPr txBox="1">
            <a:spLocks noChangeArrowheads="1"/>
          </p:cNvSpPr>
          <p:nvPr/>
        </p:nvSpPr>
        <p:spPr bwMode="auto">
          <a:xfrm>
            <a:off x="304800" y="1268413"/>
            <a:ext cx="617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u="sng">
                <a:solidFill>
                  <a:srgbClr val="FF0000"/>
                </a:solidFill>
                <a:latin typeface="Times New Roman" panose="02020603050405020304" pitchFamily="18" charset="0"/>
              </a:rPr>
              <a:t>1</a:t>
            </a:r>
            <a:r>
              <a:rPr kumimoji="1" lang="zh-CN" altLang="en-US" sz="2800" u="sng">
                <a:solidFill>
                  <a:srgbClr val="FF0000"/>
                </a:solidFill>
                <a:latin typeface="Times New Roman" panose="02020603050405020304" pitchFamily="18" charset="0"/>
              </a:rPr>
              <a:t>、用不同的物质来表示反应速率。</a:t>
            </a:r>
          </a:p>
        </p:txBody>
      </p:sp>
      <p:sp>
        <p:nvSpPr>
          <p:cNvPr id="133124" name="Text Box 4"/>
          <p:cNvSpPr txBox="1">
            <a:spLocks noChangeArrowheads="1"/>
          </p:cNvSpPr>
          <p:nvPr/>
        </p:nvSpPr>
        <p:spPr bwMode="auto">
          <a:xfrm>
            <a:off x="179388" y="1989138"/>
            <a:ext cx="8964612" cy="26558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例</a:t>
            </a:r>
            <a:r>
              <a:rPr kumimoji="1" lang="en-US" altLang="zh-CN" sz="2800">
                <a:latin typeface="Times New Roman" panose="02020603050405020304" pitchFamily="18" charset="0"/>
              </a:rPr>
              <a:t>1</a:t>
            </a:r>
            <a:r>
              <a:rPr kumimoji="1" lang="zh-CN" altLang="en-US" sz="2800">
                <a:latin typeface="Times New Roman" panose="02020603050405020304" pitchFamily="18" charset="0"/>
              </a:rPr>
              <a:t>、反应</a:t>
            </a:r>
            <a:r>
              <a:rPr kumimoji="1" lang="en-US" altLang="zh-CN" sz="2800">
                <a:latin typeface="Times New Roman" panose="02020603050405020304" pitchFamily="18" charset="0"/>
              </a:rPr>
              <a:t>4NH</a:t>
            </a:r>
            <a:r>
              <a:rPr kumimoji="1" lang="en-US" altLang="zh-CN" sz="2800" baseline="-25000">
                <a:latin typeface="Times New Roman" panose="02020603050405020304" pitchFamily="18" charset="0"/>
              </a:rPr>
              <a:t>3</a:t>
            </a:r>
            <a:r>
              <a:rPr kumimoji="1" lang="en-US" altLang="zh-CN" sz="2800">
                <a:latin typeface="Times New Roman" panose="02020603050405020304" pitchFamily="18" charset="0"/>
              </a:rPr>
              <a:t> + 5O</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4NO + 6H</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O </a:t>
            </a:r>
            <a:r>
              <a:rPr kumimoji="1" lang="zh-CN" altLang="en-US" sz="2800">
                <a:latin typeface="Times New Roman" panose="02020603050405020304" pitchFamily="18" charset="0"/>
              </a:rPr>
              <a:t>在</a:t>
            </a:r>
            <a:r>
              <a:rPr kumimoji="1" lang="en-US" altLang="zh-CN" sz="2800">
                <a:latin typeface="Times New Roman" panose="02020603050405020304" pitchFamily="18" charset="0"/>
              </a:rPr>
              <a:t>5L</a:t>
            </a:r>
            <a:r>
              <a:rPr kumimoji="1" lang="zh-CN" altLang="en-US" sz="2800">
                <a:latin typeface="Times New Roman" panose="02020603050405020304" pitchFamily="18" charset="0"/>
              </a:rPr>
              <a:t>的密闭容器中进行，</a:t>
            </a:r>
            <a:r>
              <a:rPr kumimoji="1" lang="en-US" altLang="zh-CN" sz="2800">
                <a:latin typeface="Times New Roman" panose="02020603050405020304" pitchFamily="18" charset="0"/>
              </a:rPr>
              <a:t>30s</a:t>
            </a:r>
            <a:r>
              <a:rPr kumimoji="1" lang="zh-CN" altLang="en-US" sz="2800">
                <a:latin typeface="Times New Roman" panose="02020603050405020304" pitchFamily="18" charset="0"/>
              </a:rPr>
              <a:t>后，</a:t>
            </a:r>
            <a:r>
              <a:rPr kumimoji="1" lang="en-US" altLang="zh-CN" sz="2800">
                <a:latin typeface="Times New Roman" panose="02020603050405020304" pitchFamily="18" charset="0"/>
              </a:rPr>
              <a:t>NO</a:t>
            </a:r>
            <a:r>
              <a:rPr kumimoji="1" lang="zh-CN" altLang="en-US" sz="2800">
                <a:latin typeface="Times New Roman" panose="02020603050405020304" pitchFamily="18" charset="0"/>
              </a:rPr>
              <a:t>的物质的量增加了</a:t>
            </a:r>
            <a:r>
              <a:rPr kumimoji="1" lang="en-US" altLang="zh-CN" sz="2800">
                <a:latin typeface="Times New Roman" panose="02020603050405020304" pitchFamily="18" charset="0"/>
              </a:rPr>
              <a:t>0.3mol</a:t>
            </a:r>
            <a:r>
              <a:rPr kumimoji="1" lang="zh-CN" altLang="en-US" sz="2800">
                <a:latin typeface="Times New Roman" panose="02020603050405020304" pitchFamily="18" charset="0"/>
              </a:rPr>
              <a:t>，则此反应的平均速率可表示为：</a:t>
            </a:r>
          </a:p>
          <a:p>
            <a:pPr eaLnBrk="1" hangingPunct="1">
              <a:spcBef>
                <a:spcPct val="50000"/>
              </a:spcBef>
            </a:pPr>
            <a:r>
              <a:rPr kumimoji="1" lang="en-US" altLang="zh-CN" sz="2800">
                <a:latin typeface="Times New Roman" panose="02020603050405020304" pitchFamily="18" charset="0"/>
              </a:rPr>
              <a:t>A</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v (O</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)=0.01 mol/L·s            B</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v (NO)=0.008 mol/L·s</a:t>
            </a:r>
          </a:p>
          <a:p>
            <a:pPr eaLnBrk="1" hangingPunct="1">
              <a:spcBef>
                <a:spcPct val="50000"/>
              </a:spcBef>
            </a:pPr>
            <a:r>
              <a:rPr kumimoji="1" lang="en-US" altLang="zh-CN" sz="2800">
                <a:latin typeface="Times New Roman" panose="02020603050405020304" pitchFamily="18" charset="0"/>
              </a:rPr>
              <a:t>C</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v (H</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O)=0.003 mol/L·s      D</a:t>
            </a:r>
            <a:r>
              <a:rPr kumimoji="1" lang="zh-CN" altLang="en-US" sz="2800">
                <a:latin typeface="Times New Roman" panose="02020603050405020304" pitchFamily="18" charset="0"/>
              </a:rPr>
              <a:t>、 </a:t>
            </a:r>
            <a:r>
              <a:rPr kumimoji="1" lang="en-US" altLang="zh-CN" sz="2800">
                <a:latin typeface="Times New Roman" panose="02020603050405020304" pitchFamily="18" charset="0"/>
              </a:rPr>
              <a:t>v (NH</a:t>
            </a:r>
            <a:r>
              <a:rPr kumimoji="1" lang="en-US" altLang="zh-CN" sz="2800" baseline="-25000">
                <a:latin typeface="Times New Roman" panose="02020603050405020304" pitchFamily="18" charset="0"/>
              </a:rPr>
              <a:t>3</a:t>
            </a:r>
            <a:r>
              <a:rPr kumimoji="1" lang="en-US" altLang="zh-CN" sz="2800">
                <a:latin typeface="Times New Roman" panose="02020603050405020304" pitchFamily="18" charset="0"/>
              </a:rPr>
              <a:t>)=0.002 mol/L·s </a:t>
            </a:r>
          </a:p>
        </p:txBody>
      </p:sp>
      <p:sp>
        <p:nvSpPr>
          <p:cNvPr id="133125" name="Text Box 5"/>
          <p:cNvSpPr txBox="1">
            <a:spLocks noChangeArrowheads="1"/>
          </p:cNvSpPr>
          <p:nvPr/>
        </p:nvSpPr>
        <p:spPr bwMode="auto">
          <a:xfrm>
            <a:off x="107950" y="5430838"/>
            <a:ext cx="6351588" cy="519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0000FF"/>
                </a:solidFill>
                <a:latin typeface="Times New Roman" panose="02020603050405020304" pitchFamily="18" charset="0"/>
              </a:rPr>
              <a:t>v (NO)=0.3/</a:t>
            </a: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5×30</a:t>
            </a:r>
            <a:r>
              <a:rPr kumimoji="1" lang="zh-CN" altLang="en-US" sz="2800">
                <a:solidFill>
                  <a:srgbClr val="0000FF"/>
                </a:solidFill>
                <a:latin typeface="Times New Roman" panose="02020603050405020304" pitchFamily="18" charset="0"/>
              </a:rPr>
              <a:t>） </a:t>
            </a:r>
            <a:r>
              <a:rPr kumimoji="1" lang="en-US" altLang="zh-CN" sz="2800">
                <a:solidFill>
                  <a:srgbClr val="0000FF"/>
                </a:solidFill>
                <a:latin typeface="Times New Roman" panose="02020603050405020304" pitchFamily="18" charset="0"/>
              </a:rPr>
              <a:t>=0.002 mol/L·s </a:t>
            </a:r>
          </a:p>
        </p:txBody>
      </p:sp>
    </p:spTree>
    <p:extLst>
      <p:ext uri="{BB962C8B-B14F-4D97-AF65-F5344CB8AC3E}">
        <p14:creationId xmlns:p14="http://schemas.microsoft.com/office/powerpoint/2010/main" val="935979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blinds(horizontal)">
                                      <p:cBhvr>
                                        <p:cTn id="7" dur="500"/>
                                        <p:tgtEl>
                                          <p:spTgt spid="133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23"/>
                                        </p:tgtEl>
                                        <p:attrNameLst>
                                          <p:attrName>style.visibility</p:attrName>
                                        </p:attrNameLst>
                                      </p:cBhvr>
                                      <p:to>
                                        <p:strVal val="visible"/>
                                      </p:to>
                                    </p:set>
                                    <p:animEffect transition="in" filter="blinds(horizontal)">
                                      <p:cBhvr>
                                        <p:cTn id="12" dur="500"/>
                                        <p:tgtEl>
                                          <p:spTgt spid="13312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3124"/>
                                        </p:tgtEl>
                                        <p:attrNameLst>
                                          <p:attrName>style.visibility</p:attrName>
                                        </p:attrNameLst>
                                      </p:cBhvr>
                                      <p:to>
                                        <p:strVal val="visible"/>
                                      </p:to>
                                    </p:set>
                                    <p:animEffect transition="in" filter="blinds(horizontal)">
                                      <p:cBhvr>
                                        <p:cTn id="15" dur="500"/>
                                        <p:tgtEl>
                                          <p:spTgt spid="1331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3125"/>
                                        </p:tgtEl>
                                        <p:attrNameLst>
                                          <p:attrName>style.visibility</p:attrName>
                                        </p:attrNameLst>
                                      </p:cBhvr>
                                      <p:to>
                                        <p:strVal val="visible"/>
                                      </p:to>
                                    </p:set>
                                    <p:animEffect transition="in" filter="blinds(horizontal)">
                                      <p:cBhvr>
                                        <p:cTn id="20"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P spid="133123" grpId="0" autoUpdateAnimBg="0"/>
      <p:bldP spid="133124" grpId="0" animBg="1" autoUpdateAnimBg="0"/>
      <p:bldP spid="133125"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826</TotalTime>
  <Words>1386</Words>
  <Application>Microsoft Office PowerPoint</Application>
  <PresentationFormat>全屏显示(4:3)</PresentationFormat>
  <Paragraphs>123</Paragraphs>
  <Slides>23</Slides>
  <Notes>4</Notes>
  <HiddenSlides>0</HiddenSlides>
  <MMClips>1</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41" baseType="lpstr">
      <vt:lpstr>方正姚体</vt:lpstr>
      <vt:lpstr>仿宋_GB2312</vt:lpstr>
      <vt:lpstr>黑体</vt:lpstr>
      <vt:lpstr>华文楷体</vt:lpstr>
      <vt:lpstr>华文新魏</vt:lpstr>
      <vt:lpstr>隶书</vt:lpstr>
      <vt:lpstr>宋体</vt:lpstr>
      <vt:lpstr>Arial</vt:lpstr>
      <vt:lpstr>Calibri</vt:lpstr>
      <vt:lpstr>Courier New</vt:lpstr>
      <vt:lpstr>Georgia</vt:lpstr>
      <vt:lpstr>Times New Roman</vt:lpstr>
      <vt:lpstr>Trebuchet MS</vt:lpstr>
      <vt:lpstr>Wingdings 2</vt:lpstr>
      <vt:lpstr>都市</vt:lpstr>
      <vt:lpstr>MathType 6.0 Equation</vt:lpstr>
      <vt:lpstr>Equation</vt:lpstr>
      <vt:lpstr>Bitmap Image</vt:lpstr>
      <vt:lpstr>化学反应速率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我的中国“芯” 无机非金属材料的主角——硅</dc:title>
  <dc:creator>fuck</dc:creator>
  <cp:lastModifiedBy>USER</cp:lastModifiedBy>
  <cp:revision>449</cp:revision>
  <dcterms:created xsi:type="dcterms:W3CDTF">2014-12-15T05:46:00Z</dcterms:created>
  <dcterms:modified xsi:type="dcterms:W3CDTF">2016-09-22T08:25:41Z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