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56" r:id="rId2"/>
    <p:sldId id="257" r:id="rId3"/>
    <p:sldId id="258" r:id="rId4"/>
    <p:sldId id="262" r:id="rId5"/>
    <p:sldId id="263" r:id="rId6"/>
    <p:sldId id="266" r:id="rId7"/>
    <p:sldId id="259" r:id="rId8"/>
    <p:sldId id="270" r:id="rId9"/>
    <p:sldId id="271" r:id="rId10"/>
    <p:sldId id="272" r:id="rId11"/>
    <p:sldId id="273" r:id="rId12"/>
    <p:sldId id="274" r:id="rId13"/>
    <p:sldId id="296" r:id="rId14"/>
    <p:sldId id="297" r:id="rId15"/>
    <p:sldId id="298" r:id="rId16"/>
    <p:sldId id="275" r:id="rId17"/>
    <p:sldId id="276" r:id="rId18"/>
    <p:sldId id="300" r:id="rId19"/>
    <p:sldId id="260" r:id="rId20"/>
    <p:sldId id="277" r:id="rId21"/>
    <p:sldId id="278" r:id="rId22"/>
    <p:sldId id="279" r:id="rId23"/>
    <p:sldId id="280" r:id="rId24"/>
    <p:sldId id="281" r:id="rId25"/>
    <p:sldId id="282" r:id="rId26"/>
    <p:sldId id="283" r:id="rId27"/>
    <p:sldId id="285" r:id="rId28"/>
    <p:sldId id="286" r:id="rId29"/>
    <p:sldId id="287" r:id="rId30"/>
    <p:sldId id="289" r:id="rId31"/>
    <p:sldId id="290" r:id="rId32"/>
    <p:sldId id="291" r:id="rId33"/>
    <p:sldId id="292" r:id="rId34"/>
    <p:sldId id="293" r:id="rId35"/>
    <p:sldId id="294" r:id="rId36"/>
    <p:sldId id="295"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6">
          <p15:clr>
            <a:srgbClr val="A4A3A4"/>
          </p15:clr>
        </p15:guide>
        <p15:guide id="2" pos="2789">
          <p15:clr>
            <a:srgbClr val="A4A3A4"/>
          </p15:clr>
        </p15:guide>
      </p15:sldGuideLst>
    </p:ext>
    <p:ext uri="{2D200454-40CA-4A62-9FC3-DE9A4176ACB9}">
      <p15:notesGuideLst xmlns:p15="http://schemas.microsoft.com/office/powerpoint/2012/main">
        <p15:guide id="1" orient="horz" pos="2874">
          <p15:clr>
            <a:srgbClr val="A4A3A4"/>
          </p15:clr>
        </p15:guide>
        <p15:guide id="2" pos="209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2D2D"/>
    <a:srgbClr val="BE38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1" autoAdjust="0"/>
    <p:restoredTop sz="96178" autoAdjust="0"/>
  </p:normalViewPr>
  <p:slideViewPr>
    <p:cSldViewPr>
      <p:cViewPr varScale="1">
        <p:scale>
          <a:sx n="101" d="100"/>
          <a:sy n="101" d="100"/>
        </p:scale>
        <p:origin x="126" y="222"/>
      </p:cViewPr>
      <p:guideLst>
        <p:guide orient="horz" pos="2156"/>
        <p:guide pos="2789"/>
      </p:guideLst>
    </p:cSldViewPr>
  </p:slideViewPr>
  <p:notesTextViewPr>
    <p:cViewPr>
      <p:scale>
        <a:sx n="100" d="100"/>
        <a:sy n="100" d="100"/>
      </p:scale>
      <p:origin x="0" y="0"/>
    </p:cViewPr>
  </p:notesTextViewPr>
  <p:notesViewPr>
    <p:cSldViewPr>
      <p:cViewPr varScale="1">
        <p:scale>
          <a:sx n="53" d="100"/>
          <a:sy n="53" d="100"/>
        </p:scale>
        <p:origin x="-2952" y="-102"/>
      </p:cViewPr>
      <p:guideLst>
        <p:guide orient="horz" pos="2874"/>
        <p:guide pos="209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AAAD61-4DC9-49C9-A184-17EAA0CB1EA0}" type="slidenum">
              <a:rPr lang="zh-CN" altLang="en-US" smtClean="0"/>
              <a:t>‹#›</a:t>
            </a:fld>
            <a:endParaRPr lang="zh-CN" altLang="en-US"/>
          </a:p>
        </p:txBody>
      </p:sp>
    </p:spTree>
    <p:extLst>
      <p:ext uri="{BB962C8B-B14F-4D97-AF65-F5344CB8AC3E}">
        <p14:creationId xmlns:p14="http://schemas.microsoft.com/office/powerpoint/2010/main" val="8807736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2016-09-26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945214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3" name="矩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矩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矩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矩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矩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圆角矩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圆角矩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矩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457200" y="3899938"/>
            <a:ext cx="4953000" cy="1752600"/>
          </a:xfrm>
        </p:spPr>
        <p:txBody>
          <a:bodyPr/>
          <a:lstStyle>
            <a:lvl1pPr marL="64135"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705600" y="4206240"/>
            <a:ext cx="960120" cy="457200"/>
          </a:xfrm>
        </p:spPr>
        <p:txBody>
          <a:bodyPr/>
          <a:lstStyle/>
          <a:p>
            <a:endParaRPr lang="zh-CN" altLang="en-US"/>
          </a:p>
        </p:txBody>
      </p:sp>
      <p:sp>
        <p:nvSpPr>
          <p:cNvPr id="17" name="页脚占位符 16"/>
          <p:cNvSpPr>
            <a:spLocks noGrp="1"/>
          </p:cNvSpPr>
          <p:nvPr>
            <p:ph type="ftr" sz="quarter" idx="11"/>
          </p:nvPr>
        </p:nvSpPr>
        <p:spPr>
          <a:xfrm>
            <a:off x="5410200" y="4205288"/>
            <a:ext cx="1295400" cy="457200"/>
          </a:xfrm>
        </p:spPr>
        <p:txBody>
          <a:bodyPr/>
          <a:lstStyle/>
          <a:p>
            <a:endParaRPr lang="zh-CN" altLang="en-US" dirty="0"/>
          </a:p>
        </p:txBody>
      </p:sp>
      <p:sp>
        <p:nvSpPr>
          <p:cNvPr id="29" name="灯片编号占位符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0C913308-F349-4B6D-A68A-DD1791B4A57B}"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zh-CN" altLang="en-US" smtClean="0"/>
              <a:t>无机非金属材料的主角</a:t>
            </a:r>
            <a:r>
              <a:rPr lang="en-US" altLang="zh-CN" smtClean="0"/>
              <a:t>——</a:t>
            </a:r>
            <a:r>
              <a:rPr lang="zh-CN" altLang="en-US" smtClean="0"/>
              <a:t>硅</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1143000"/>
            <a:ext cx="8382000" cy="1069848"/>
          </a:xfrm>
        </p:spPr>
        <p:txBody>
          <a:bodyPr anchor="ctr"/>
          <a:lstStyle>
            <a:lvl1pPr>
              <a:defRPr sz="4000" b="0" i="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6" name="日期占位符 25"/>
          <p:cNvSpPr>
            <a:spLocks noGrp="1"/>
          </p:cNvSpPr>
          <p:nvPr>
            <p:ph type="dt" sz="half" idx="10"/>
          </p:nvPr>
        </p:nvSpPr>
        <p:spPr/>
        <p:txBody>
          <a:bodyPr rtlCol="0"/>
          <a:lstStyle/>
          <a:p>
            <a:endParaRPr lang="zh-CN" altLang="en-US"/>
          </a:p>
        </p:txBody>
      </p:sp>
      <p:sp>
        <p:nvSpPr>
          <p:cNvPr id="27" name="灯片编号占位符 26"/>
          <p:cNvSpPr>
            <a:spLocks noGrp="1"/>
          </p:cNvSpPr>
          <p:nvPr>
            <p:ph type="sldNum" sz="quarter" idx="11"/>
          </p:nvPr>
        </p:nvSpPr>
        <p:spPr/>
        <p:txBody>
          <a:bodyPr rtlCol="0"/>
          <a:lstStyle/>
          <a:p>
            <a:fld id="{0C913308-F349-4B6D-A68A-DD1791B4A57B}" type="slidenum">
              <a:rPr lang="zh-CN" altLang="en-US" smtClean="0"/>
              <a:t>‹#›</a:t>
            </a:fld>
            <a:endParaRPr lang="zh-CN" altLang="en-US"/>
          </a:p>
        </p:txBody>
      </p:sp>
      <p:sp>
        <p:nvSpPr>
          <p:cNvPr id="28" name="页脚占位符 2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a:xfrm>
            <a:off x="6583680" y="612648"/>
            <a:ext cx="957264" cy="457200"/>
          </a:xfrm>
        </p:spPr>
        <p:txBody>
          <a:bodyPr/>
          <a:lstStyle/>
          <a:p>
            <a:endParaRPr lang="zh-CN" altLang="en-US"/>
          </a:p>
        </p:txBody>
      </p:sp>
      <p:sp>
        <p:nvSpPr>
          <p:cNvPr id="4" name="页脚占位符 3"/>
          <p:cNvSpPr>
            <a:spLocks noGrp="1"/>
          </p:cNvSpPr>
          <p:nvPr>
            <p:ph type="ftr" sz="quarter" idx="11"/>
          </p:nvPr>
        </p:nvSpPr>
        <p:spPr>
          <a:xfrm>
            <a:off x="5257800" y="612648"/>
            <a:ext cx="1325880" cy="457200"/>
          </a:xfrm>
        </p:spPr>
        <p:txBody>
          <a:bodyPr/>
          <a:lstStyle/>
          <a:p>
            <a:endParaRPr lang="zh-CN" altLang="en-US"/>
          </a:p>
        </p:txBody>
      </p:sp>
      <p:sp>
        <p:nvSpPr>
          <p:cNvPr id="5" name="灯片编号占位符 4"/>
          <p:cNvSpPr>
            <a:spLocks noGrp="1"/>
          </p:cNvSpPr>
          <p:nvPr>
            <p:ph type="sldNum" sz="quarter" idx="12"/>
          </p:nvPr>
        </p:nvSpPr>
        <p:spPr>
          <a:xfrm>
            <a:off x="8174736" y="2272"/>
            <a:ext cx="762000" cy="365760"/>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5353496" y="2010727"/>
            <a:ext cx="3383280" cy="4617720"/>
          </a:xfrm>
        </p:spPr>
        <p:txBody>
          <a:bodyPr/>
          <a:lstStyle>
            <a:lvl1pPr marL="889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6088443" y="3274308"/>
            <a:ext cx="2590800" cy="2516489"/>
          </a:xfrm>
        </p:spPr>
        <p:txBody>
          <a:bodyPr lIns="0" tIns="0" rIns="45720" anchor="t"/>
          <a:lstStyle>
            <a:lvl1pPr marL="0" indent="0">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矩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矩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矩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矩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圆角矩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圆角矩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矩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矩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矩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矩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矩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矩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标题占位符 21"/>
          <p:cNvSpPr>
            <a:spLocks noGrp="1"/>
          </p:cNvSpPr>
          <p:nvPr>
            <p:ph type="title"/>
          </p:nvPr>
        </p:nvSpPr>
        <p:spPr>
          <a:xfrm>
            <a:off x="457200" y="1143000"/>
            <a:ext cx="8229600" cy="10668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endParaRPr lang="zh-CN" altLang="en-US"/>
          </a:p>
        </p:txBody>
      </p:sp>
      <p:sp>
        <p:nvSpPr>
          <p:cNvPr id="3" name="页脚占位符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zh-CN" altLang="en-US"/>
          </a:p>
        </p:txBody>
      </p:sp>
      <p:sp>
        <p:nvSpPr>
          <p:cNvPr id="23" name="灯片编号占位符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5905"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495" indent="-247015"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290" indent="-219710"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830" indent="-201295"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90015"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090"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30095"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file:///C:\Users\219\Desktop\&#26089;&#25805;-&#30005;&#24433;&#21407;&#22768;.mp3" TargetMode="External"/><Relationship Id="rId1" Type="http://schemas.microsoft.com/office/2007/relationships/media" Target="file:///C:\Users\219\Desktop\&#26089;&#25805;-&#30005;&#24433;&#21407;&#22768;.mp3" TargetMode="Externa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sulvyingx%5b1%5d.sw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oleObject" Target="../embeddings/oleObject5.bin"/><Relationship Id="rId18" Type="http://schemas.openxmlformats.org/officeDocument/2006/relationships/hyperlink" Target="&#39640;&#20108;&#21270;&#23398;&#31532;&#20108;&#31456;&#31532;&#19968;&#33410;&#21270;&#23398;&#21453;&#24212;&#36895;&#29575;.swf" TargetMode="External"/><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hyperlink" Target="file:///G:\&#22791;&#35838;&#36164;&#26009;\My%20Documents\cc2.swf" TargetMode="External"/><Relationship Id="rId17" Type="http://schemas.openxmlformats.org/officeDocument/2006/relationships/image" Target="../media/image17.png"/><Relationship Id="rId2" Type="http://schemas.openxmlformats.org/officeDocument/2006/relationships/slideLayout" Target="../slideLayouts/slideLayout7.xml"/><Relationship Id="rId16" Type="http://schemas.openxmlformats.org/officeDocument/2006/relationships/oleObject" Target="../embeddings/oleObject6.bin"/><Relationship Id="rId1" Type="http://schemas.openxmlformats.org/officeDocument/2006/relationships/vmlDrawing" Target="../drawings/vmlDrawing1.vml"/><Relationship Id="rId6" Type="http://schemas.openxmlformats.org/officeDocument/2006/relationships/image" Target="../media/image13.png"/><Relationship Id="rId11" Type="http://schemas.openxmlformats.org/officeDocument/2006/relationships/image" Target="../media/image15.png"/><Relationship Id="rId5" Type="http://schemas.openxmlformats.org/officeDocument/2006/relationships/oleObject" Target="../embeddings/oleObject2.bin"/><Relationship Id="rId15" Type="http://schemas.openxmlformats.org/officeDocument/2006/relationships/hyperlink" Target="file:///G:\&#22791;&#35838;&#36164;&#26009;\My%20Documents\cc3.swf" TargetMode="External"/><Relationship Id="rId10" Type="http://schemas.openxmlformats.org/officeDocument/2006/relationships/oleObject" Target="../embeddings/oleObject4.bin"/><Relationship Id="rId4" Type="http://schemas.openxmlformats.org/officeDocument/2006/relationships/image" Target="../media/image12.png"/><Relationship Id="rId9" Type="http://schemas.openxmlformats.org/officeDocument/2006/relationships/hyperlink" Target="file:///G:\&#22791;&#35838;&#36164;&#26009;\My%20Documents\cc1.swf" TargetMode="External"/><Relationship Id="rId1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431020" y="4725144"/>
            <a:ext cx="6192688" cy="1752600"/>
          </a:xfrm>
        </p:spPr>
        <p:txBody>
          <a:bodyPr>
            <a:normAutofit/>
          </a:bodyPr>
          <a:lstStyle/>
          <a:p>
            <a:pPr algn="ctr">
              <a:lnSpc>
                <a:spcPct val="150000"/>
              </a:lnSpc>
            </a:pPr>
            <a:r>
              <a:rPr lang="zh-CN" altLang="en-US" dirty="0" smtClean="0">
                <a:solidFill>
                  <a:schemeClr val="tx1"/>
                </a:solidFill>
                <a:latin typeface="华文楷体" pitchFamily="2" charset="-122"/>
                <a:ea typeface="华文楷体" pitchFamily="2" charset="-122"/>
              </a:rPr>
              <a:t>黄毓展</a:t>
            </a:r>
          </a:p>
          <a:p>
            <a:pPr algn="ctr">
              <a:lnSpc>
                <a:spcPct val="150000"/>
              </a:lnSpc>
            </a:pPr>
            <a:r>
              <a:rPr lang="en-US" altLang="zh-CN" b="1" dirty="0" smtClean="0">
                <a:solidFill>
                  <a:schemeClr val="tx1"/>
                </a:solidFill>
                <a:latin typeface="华文楷体" pitchFamily="2" charset="-122"/>
                <a:ea typeface="华文楷体" pitchFamily="2" charset="-122"/>
              </a:rPr>
              <a:t>2016-9-22</a:t>
            </a:r>
          </a:p>
          <a:p>
            <a:pPr algn="ctr">
              <a:lnSpc>
                <a:spcPct val="150000"/>
              </a:lnSpc>
            </a:pPr>
            <a:endParaRPr lang="zh-CN" altLang="en-US" dirty="0" smtClean="0">
              <a:solidFill>
                <a:schemeClr val="tx1"/>
              </a:solidFill>
              <a:latin typeface="华文楷体" pitchFamily="2" charset="-122"/>
              <a:ea typeface="华文楷体" pitchFamily="2" charset="-122"/>
            </a:endParaRPr>
          </a:p>
        </p:txBody>
      </p:sp>
      <p:pic>
        <p:nvPicPr>
          <p:cNvPr id="4" name="早操-电影原声.mp3"/>
          <p:cNvPicPr/>
          <p:nvPr>
            <a:audioFile r:link="rId2"/>
            <p:extLst>
              <p:ext uri="{DAA4B4D4-6D71-4841-9C94-3DE7FCFB9230}">
                <p14:media xmlns:p14="http://schemas.microsoft.com/office/powerpoint/2010/main" r:link="rId1"/>
              </p:ext>
            </p:extLst>
          </p:nvPr>
        </p:nvPicPr>
        <p:blipFill>
          <a:blip r:embed="rId4"/>
          <a:stretch>
            <a:fillRect/>
          </a:stretch>
        </p:blipFill>
        <p:spPr>
          <a:xfrm>
            <a:off x="95250" y="6143625"/>
            <a:ext cx="619125" cy="619125"/>
          </a:xfrm>
          <a:prstGeom prst="rect">
            <a:avLst/>
          </a:prstGeom>
        </p:spPr>
      </p:pic>
      <p:sp>
        <p:nvSpPr>
          <p:cNvPr id="6" name="标题 5"/>
          <p:cNvSpPr>
            <a:spLocks noGrp="1"/>
          </p:cNvSpPr>
          <p:nvPr>
            <p:ph type="ctrTitle"/>
          </p:nvPr>
        </p:nvSpPr>
        <p:spPr>
          <a:xfrm>
            <a:off x="380826" y="2060848"/>
            <a:ext cx="8458200" cy="1470025"/>
          </a:xfrm>
        </p:spPr>
        <p:txBody>
          <a:bodyPr/>
          <a:lstStyle/>
          <a:p>
            <a:r>
              <a:rPr lang="zh-CN" altLang="en-US" dirty="0" smtClean="0"/>
              <a:t>化学反应速率的影响因素</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2000" numSld="999" showWhenStopped="0">
                <p:cTn id="7" repeatCount="indefinite" fill="hold" display="1">
                  <p:stCondLst>
                    <p:cond delay="indefinite"/>
                  </p:stCondLst>
                  <p:endCondLst>
                    <p:cond evt="onNext" delay="0">
                      <p:tgtEl>
                        <p:sldTgt/>
                      </p:tgtEl>
                    </p:cond>
                    <p:cond evt="onPrev" delay="0">
                      <p:tgtEl>
                        <p:sldTgt/>
                      </p:tgtEl>
                    </p:cond>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spLocks noGrp="1"/>
          </p:cNvSpPr>
          <p:nvPr>
            <p:ph type="sldNum" sz="quarter" idx="12"/>
          </p:nvPr>
        </p:nvSpPr>
        <p:spPr>
          <a:noFill/>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D5DC7AB2-C41D-4850-93E8-1DCF58E49E7B}" type="slidenum">
              <a:rPr lang="en-US" altLang="zh-CN" b="0"/>
              <a:pPr/>
              <a:t>10</a:t>
            </a:fld>
            <a:endParaRPr lang="en-US" altLang="zh-CN" b="0"/>
          </a:p>
        </p:txBody>
      </p:sp>
      <p:sp>
        <p:nvSpPr>
          <p:cNvPr id="49155" name="Text Box 2"/>
          <p:cNvSpPr txBox="1">
            <a:spLocks noChangeArrowheads="1"/>
          </p:cNvSpPr>
          <p:nvPr/>
        </p:nvSpPr>
        <p:spPr bwMode="auto">
          <a:xfrm>
            <a:off x="1042988" y="765175"/>
            <a:ext cx="5333511" cy="584775"/>
          </a:xfrm>
          <a:prstGeom prst="rect">
            <a:avLst/>
          </a:prstGeom>
          <a:ln/>
        </p:spPr>
        <p:style>
          <a:lnRef idx="2">
            <a:schemeClr val="accent1"/>
          </a:lnRef>
          <a:fillRef idx="1">
            <a:schemeClr val="lt1"/>
          </a:fillRef>
          <a:effectRef idx="0">
            <a:schemeClr val="accent1"/>
          </a:effectRef>
          <a:fontRef idx="minor">
            <a:schemeClr val="dk1"/>
          </a:fontRef>
        </p:style>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dirty="0">
                <a:solidFill>
                  <a:srgbClr val="FF0000"/>
                </a:solidFill>
                <a:latin typeface="Times New Roman" panose="02020603050405020304" pitchFamily="18" charset="0"/>
              </a:rPr>
              <a:t>3</a:t>
            </a:r>
            <a:r>
              <a:rPr kumimoji="1" lang="zh-CN" altLang="en-US" sz="3200" dirty="0" smtClean="0">
                <a:solidFill>
                  <a:srgbClr val="FF0000"/>
                </a:solidFill>
                <a:latin typeface="Times New Roman" panose="02020603050405020304" pitchFamily="18" charset="0"/>
              </a:rPr>
              <a:t>、</a:t>
            </a:r>
            <a:r>
              <a:rPr kumimoji="1" lang="zh-CN" altLang="en-US" sz="3200" dirty="0">
                <a:solidFill>
                  <a:srgbClr val="FF0000"/>
                </a:solidFill>
                <a:latin typeface="Times New Roman" panose="02020603050405020304" pitchFamily="18" charset="0"/>
              </a:rPr>
              <a:t>催化剂</a:t>
            </a:r>
            <a:r>
              <a:rPr kumimoji="1" lang="zh-CN" altLang="en-US" sz="3200" dirty="0">
                <a:latin typeface="Times New Roman" panose="02020603050405020304" pitchFamily="18" charset="0"/>
              </a:rPr>
              <a:t>对反应速率的影响</a:t>
            </a:r>
          </a:p>
        </p:txBody>
      </p:sp>
      <p:sp>
        <p:nvSpPr>
          <p:cNvPr id="164867" name="Text Box 3"/>
          <p:cNvSpPr txBox="1">
            <a:spLocks noChangeArrowheads="1"/>
          </p:cNvSpPr>
          <p:nvPr/>
        </p:nvSpPr>
        <p:spPr bwMode="auto">
          <a:xfrm>
            <a:off x="827088" y="5805488"/>
            <a:ext cx="7705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latin typeface="Times New Roman" panose="02020603050405020304" pitchFamily="18" charset="0"/>
              </a:rPr>
              <a:t>实验</a:t>
            </a:r>
            <a:r>
              <a:rPr lang="en-US" altLang="zh-CN" sz="2800" dirty="0">
                <a:latin typeface="Times New Roman" panose="02020603050405020304" pitchFamily="18" charset="0"/>
              </a:rPr>
              <a:t>2-4</a:t>
            </a:r>
            <a:r>
              <a:rPr lang="zh-CN" altLang="en-US" sz="2800" dirty="0">
                <a:latin typeface="Times New Roman" panose="02020603050405020304" pitchFamily="18" charset="0"/>
              </a:rPr>
              <a:t>结论：加入催化剂可以加快反应的速率</a:t>
            </a:r>
          </a:p>
        </p:txBody>
      </p:sp>
      <p:pic>
        <p:nvPicPr>
          <p:cNvPr id="164868" name="Picture 4" descr="pic_249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773238"/>
            <a:ext cx="763270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869" name="Picture 5" descr="pic_262795"/>
          <p:cNvPicPr>
            <a:picLocks noChangeAspect="1" noChangeArrowheads="1"/>
          </p:cNvPicPr>
          <p:nvPr/>
        </p:nvPicPr>
        <p:blipFill>
          <a:blip r:embed="rId3">
            <a:extLst>
              <a:ext uri="{28A0092B-C50C-407E-A947-70E740481C1C}">
                <a14:useLocalDpi xmlns:a14="http://schemas.microsoft.com/office/drawing/2010/main" val="0"/>
              </a:ext>
            </a:extLst>
          </a:blip>
          <a:srcRect l="51541" t="95296" r="17525" b="400"/>
          <a:stretch>
            <a:fillRect/>
          </a:stretch>
        </p:blipFill>
        <p:spPr bwMode="auto">
          <a:xfrm>
            <a:off x="1763713" y="4581525"/>
            <a:ext cx="5329237"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40802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4868"/>
                                        </p:tgtEl>
                                        <p:attrNameLst>
                                          <p:attrName>style.visibility</p:attrName>
                                        </p:attrNameLst>
                                      </p:cBhvr>
                                      <p:to>
                                        <p:strVal val="visible"/>
                                      </p:to>
                                    </p:set>
                                    <p:animEffect transition="in" filter="blinds(horizontal)">
                                      <p:cBhvr>
                                        <p:cTn id="7" dur="500"/>
                                        <p:tgtEl>
                                          <p:spTgt spid="1648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4869"/>
                                        </p:tgtEl>
                                        <p:attrNameLst>
                                          <p:attrName>style.visibility</p:attrName>
                                        </p:attrNameLst>
                                      </p:cBhvr>
                                      <p:to>
                                        <p:strVal val="visible"/>
                                      </p:to>
                                    </p:set>
                                    <p:animEffect transition="in" filter="blinds(horizontal)">
                                      <p:cBhvr>
                                        <p:cTn id="12" dur="500"/>
                                        <p:tgtEl>
                                          <p:spTgt spid="1648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4867"/>
                                        </p:tgtEl>
                                        <p:attrNameLst>
                                          <p:attrName>style.visibility</p:attrName>
                                        </p:attrNameLst>
                                      </p:cBhvr>
                                      <p:to>
                                        <p:strVal val="visible"/>
                                      </p:to>
                                    </p:set>
                                    <p:animEffect transition="in" filter="blinds(horizontal)">
                                      <p:cBhvr>
                                        <p:cTn id="17" dur="500"/>
                                        <p:tgtEl>
                                          <p:spTgt spid="164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Text Box 3"/>
          <p:cNvSpPr txBox="1">
            <a:spLocks noChangeArrowheads="1"/>
          </p:cNvSpPr>
          <p:nvPr/>
        </p:nvSpPr>
        <p:spPr bwMode="auto">
          <a:xfrm>
            <a:off x="179388" y="1628875"/>
            <a:ext cx="2209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a:solidFill>
                  <a:srgbClr val="FF3300"/>
                </a:solidFill>
                <a:latin typeface="华文新魏" panose="02010800040101010101" pitchFamily="2" charset="-122"/>
                <a:ea typeface="华文新魏" panose="02010800040101010101" pitchFamily="2" charset="-122"/>
              </a:rPr>
              <a:t>催化剂</a:t>
            </a:r>
            <a:r>
              <a:rPr kumimoji="1" lang="zh-CN" altLang="en-US" sz="3200">
                <a:latin typeface="华文新魏" panose="02010800040101010101" pitchFamily="2" charset="-122"/>
                <a:ea typeface="华文新魏" panose="02010800040101010101" pitchFamily="2" charset="-122"/>
              </a:rPr>
              <a:t>：</a:t>
            </a:r>
          </a:p>
        </p:txBody>
      </p:sp>
      <p:sp>
        <p:nvSpPr>
          <p:cNvPr id="165892" name="Rectangle 4"/>
          <p:cNvSpPr>
            <a:spLocks noChangeArrowheads="1"/>
          </p:cNvSpPr>
          <p:nvPr/>
        </p:nvSpPr>
        <p:spPr bwMode="auto">
          <a:xfrm>
            <a:off x="1928813" y="1557437"/>
            <a:ext cx="6934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a:latin typeface="华文新魏" panose="02010800040101010101" pitchFamily="2" charset="-122"/>
                <a:ea typeface="华文新魏" panose="02010800040101010101" pitchFamily="2" charset="-122"/>
              </a:rPr>
              <a:t>能改变化学反应速率而自身的化学组成和质量在反应前后保持不变</a:t>
            </a:r>
          </a:p>
        </p:txBody>
      </p:sp>
      <p:grpSp>
        <p:nvGrpSpPr>
          <p:cNvPr id="165893" name="Group 5"/>
          <p:cNvGrpSpPr>
            <a:grpSpLocks/>
          </p:cNvGrpSpPr>
          <p:nvPr/>
        </p:nvGrpSpPr>
        <p:grpSpPr bwMode="auto">
          <a:xfrm>
            <a:off x="107950" y="2584550"/>
            <a:ext cx="4629150" cy="2789237"/>
            <a:chOff x="480" y="1056"/>
            <a:chExt cx="2916" cy="1757"/>
          </a:xfrm>
        </p:grpSpPr>
        <p:sp>
          <p:nvSpPr>
            <p:cNvPr id="50187" name="Rectangle 6"/>
            <p:cNvSpPr>
              <a:spLocks noChangeArrowheads="1"/>
            </p:cNvSpPr>
            <p:nvPr/>
          </p:nvSpPr>
          <p:spPr bwMode="auto">
            <a:xfrm>
              <a:off x="480" y="1296"/>
              <a:ext cx="394" cy="121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4000">
                  <a:latin typeface="华文新魏" panose="02010800040101010101" pitchFamily="2" charset="-122"/>
                  <a:ea typeface="华文新魏" panose="02010800040101010101" pitchFamily="2" charset="-122"/>
                </a:rPr>
                <a:t>催化剂</a:t>
              </a:r>
            </a:p>
          </p:txBody>
        </p:sp>
        <p:sp>
          <p:nvSpPr>
            <p:cNvPr id="50188" name="AutoShape 7"/>
            <p:cNvSpPr>
              <a:spLocks noChangeArrowheads="1"/>
            </p:cNvSpPr>
            <p:nvPr/>
          </p:nvSpPr>
          <p:spPr bwMode="auto">
            <a:xfrm>
              <a:off x="912" y="2064"/>
              <a:ext cx="1776" cy="288"/>
            </a:xfrm>
            <a:prstGeom prst="curvedDownArrow">
              <a:avLst>
                <a:gd name="adj1" fmla="val 123333"/>
                <a:gd name="adj2" fmla="val 246667"/>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189" name="AutoShape 8"/>
            <p:cNvSpPr>
              <a:spLocks noChangeArrowheads="1"/>
            </p:cNvSpPr>
            <p:nvPr/>
          </p:nvSpPr>
          <p:spPr bwMode="auto">
            <a:xfrm>
              <a:off x="912" y="1536"/>
              <a:ext cx="1728" cy="240"/>
            </a:xfrm>
            <a:prstGeom prst="curvedUpArrow">
              <a:avLst>
                <a:gd name="adj1" fmla="val 144000"/>
                <a:gd name="adj2" fmla="val 288000"/>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190" name="Rectangle 9"/>
            <p:cNvSpPr>
              <a:spLocks noChangeArrowheads="1"/>
            </p:cNvSpPr>
            <p:nvPr/>
          </p:nvSpPr>
          <p:spPr bwMode="auto">
            <a:xfrm>
              <a:off x="2208" y="1056"/>
              <a:ext cx="1140" cy="36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dirty="0">
                  <a:latin typeface="华文新魏" panose="02010800040101010101" pitchFamily="2" charset="-122"/>
                  <a:ea typeface="华文新魏" panose="02010800040101010101" pitchFamily="2" charset="-122"/>
                </a:rPr>
                <a:t>正催化剂</a:t>
              </a:r>
            </a:p>
          </p:txBody>
        </p:sp>
        <p:sp>
          <p:nvSpPr>
            <p:cNvPr id="50191" name="Rectangle 10"/>
            <p:cNvSpPr>
              <a:spLocks noChangeArrowheads="1"/>
            </p:cNvSpPr>
            <p:nvPr/>
          </p:nvSpPr>
          <p:spPr bwMode="auto">
            <a:xfrm>
              <a:off x="2256" y="2448"/>
              <a:ext cx="1140" cy="36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a:latin typeface="华文新魏" panose="02010800040101010101" pitchFamily="2" charset="-122"/>
                  <a:ea typeface="华文新魏" panose="02010800040101010101" pitchFamily="2" charset="-122"/>
                </a:rPr>
                <a:t>负催化剂</a:t>
              </a:r>
            </a:p>
          </p:txBody>
        </p:sp>
      </p:grpSp>
      <p:sp>
        <p:nvSpPr>
          <p:cNvPr id="165899" name="Rectangle 11"/>
          <p:cNvSpPr>
            <a:spLocks noChangeArrowheads="1"/>
          </p:cNvSpPr>
          <p:nvPr/>
        </p:nvSpPr>
        <p:spPr bwMode="auto">
          <a:xfrm>
            <a:off x="4832350" y="2708375"/>
            <a:ext cx="3435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a:solidFill>
                  <a:srgbClr val="FF3300"/>
                </a:solidFill>
                <a:latin typeface="华文新魏" panose="02010800040101010101" pitchFamily="2" charset="-122"/>
                <a:ea typeface="华文新魏" panose="02010800040101010101" pitchFamily="2" charset="-122"/>
              </a:rPr>
              <a:t>加快</a:t>
            </a:r>
            <a:r>
              <a:rPr kumimoji="1" lang="zh-CN" altLang="en-US" sz="3200">
                <a:latin typeface="华文新魏" panose="02010800040101010101" pitchFamily="2" charset="-122"/>
                <a:ea typeface="华文新魏" panose="02010800040101010101" pitchFamily="2" charset="-122"/>
              </a:rPr>
              <a:t>化学反应速率</a:t>
            </a:r>
          </a:p>
        </p:txBody>
      </p:sp>
      <p:sp>
        <p:nvSpPr>
          <p:cNvPr id="165900" name="Rectangle 12"/>
          <p:cNvSpPr>
            <a:spLocks noChangeArrowheads="1"/>
          </p:cNvSpPr>
          <p:nvPr/>
        </p:nvSpPr>
        <p:spPr bwMode="auto">
          <a:xfrm>
            <a:off x="4978400" y="4765775"/>
            <a:ext cx="3435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a:solidFill>
                  <a:srgbClr val="FF3300"/>
                </a:solidFill>
                <a:latin typeface="华文新魏" panose="02010800040101010101" pitchFamily="2" charset="-122"/>
                <a:ea typeface="华文新魏" panose="02010800040101010101" pitchFamily="2" charset="-122"/>
              </a:rPr>
              <a:t>减慢</a:t>
            </a:r>
            <a:r>
              <a:rPr kumimoji="1" lang="zh-CN" altLang="en-US" sz="3200">
                <a:latin typeface="华文新魏" panose="02010800040101010101" pitchFamily="2" charset="-122"/>
                <a:ea typeface="华文新魏" panose="02010800040101010101" pitchFamily="2" charset="-122"/>
              </a:rPr>
              <a:t>化学反应速率</a:t>
            </a:r>
          </a:p>
        </p:txBody>
      </p:sp>
      <p:sp>
        <p:nvSpPr>
          <p:cNvPr id="165901" name="Text Box 13"/>
          <p:cNvSpPr txBox="1">
            <a:spLocks noChangeArrowheads="1"/>
          </p:cNvSpPr>
          <p:nvPr/>
        </p:nvSpPr>
        <p:spPr bwMode="auto">
          <a:xfrm>
            <a:off x="3492500" y="3560862"/>
            <a:ext cx="51831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3600">
                <a:solidFill>
                  <a:schemeClr val="tx2"/>
                </a:solidFill>
                <a:effectLst>
                  <a:outerShdw blurRad="38100" dist="38100" dir="2700000" algn="tl">
                    <a:srgbClr val="C0C0C0"/>
                  </a:outerShdw>
                </a:effectLst>
                <a:ea typeface="华文彩云" panose="02010800040101010101" pitchFamily="2" charset="-122"/>
              </a:rPr>
              <a:t>注：不说明指正催化剂</a:t>
            </a:r>
          </a:p>
        </p:txBody>
      </p:sp>
      <p:sp>
        <p:nvSpPr>
          <p:cNvPr id="50186" name="Text Box 14"/>
          <p:cNvSpPr txBox="1">
            <a:spLocks noChangeArrowheads="1"/>
          </p:cNvSpPr>
          <p:nvPr/>
        </p:nvSpPr>
        <p:spPr bwMode="auto">
          <a:xfrm>
            <a:off x="107950" y="836712"/>
            <a:ext cx="5540299" cy="584775"/>
          </a:xfrm>
          <a:prstGeom prst="rect">
            <a:avLst/>
          </a:prstGeom>
          <a:ln/>
        </p:spPr>
        <p:style>
          <a:lnRef idx="2">
            <a:schemeClr val="accent1"/>
          </a:lnRef>
          <a:fillRef idx="1">
            <a:schemeClr val="lt1"/>
          </a:fillRef>
          <a:effectRef idx="0">
            <a:schemeClr val="accent1"/>
          </a:effectRef>
          <a:fontRef idx="minor">
            <a:schemeClr val="dk1"/>
          </a:fontRef>
        </p:style>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dirty="0" smtClean="0">
                <a:solidFill>
                  <a:srgbClr val="FF0000"/>
                </a:solidFill>
                <a:latin typeface="Times New Roman" panose="02020603050405020304" pitchFamily="18" charset="0"/>
              </a:rPr>
              <a:t>3</a:t>
            </a:r>
            <a:r>
              <a:rPr kumimoji="1" lang="zh-CN" altLang="en-US" sz="3200" dirty="0" smtClean="0">
                <a:solidFill>
                  <a:srgbClr val="FF0000"/>
                </a:solidFill>
                <a:latin typeface="Times New Roman" panose="02020603050405020304" pitchFamily="18" charset="0"/>
              </a:rPr>
              <a:t>、</a:t>
            </a:r>
            <a:r>
              <a:rPr kumimoji="1" lang="zh-CN" altLang="en-US" sz="3200" dirty="0">
                <a:solidFill>
                  <a:srgbClr val="FF0000"/>
                </a:solidFill>
                <a:latin typeface="Times New Roman" panose="02020603050405020304" pitchFamily="18" charset="0"/>
              </a:rPr>
              <a:t>催化剂</a:t>
            </a:r>
            <a:r>
              <a:rPr kumimoji="1" lang="zh-CN" altLang="en-US" sz="3200" dirty="0">
                <a:latin typeface="Times New Roman" panose="02020603050405020304" pitchFamily="18" charset="0"/>
              </a:rPr>
              <a:t>对反应速率的影响</a:t>
            </a:r>
          </a:p>
        </p:txBody>
      </p:sp>
    </p:spTree>
    <p:extLst>
      <p:ext uri="{BB962C8B-B14F-4D97-AF65-F5344CB8AC3E}">
        <p14:creationId xmlns:p14="http://schemas.microsoft.com/office/powerpoint/2010/main" val="1849685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5891"/>
                                        </p:tgtEl>
                                        <p:attrNameLst>
                                          <p:attrName>style.visibility</p:attrName>
                                        </p:attrNameLst>
                                      </p:cBhvr>
                                      <p:to>
                                        <p:strVal val="visible"/>
                                      </p:to>
                                    </p:set>
                                    <p:anim calcmode="lin" valueType="num">
                                      <p:cBhvr additive="base">
                                        <p:cTn id="7" dur="500" fill="hold"/>
                                        <p:tgtEl>
                                          <p:spTgt spid="165891"/>
                                        </p:tgtEl>
                                        <p:attrNameLst>
                                          <p:attrName>ppt_x</p:attrName>
                                        </p:attrNameLst>
                                      </p:cBhvr>
                                      <p:tavLst>
                                        <p:tav tm="0">
                                          <p:val>
                                            <p:strVal val="0-#ppt_w/2"/>
                                          </p:val>
                                        </p:tav>
                                        <p:tav tm="100000">
                                          <p:val>
                                            <p:strVal val="#ppt_x"/>
                                          </p:val>
                                        </p:tav>
                                      </p:tavLst>
                                    </p:anim>
                                    <p:anim calcmode="lin" valueType="num">
                                      <p:cBhvr additive="base">
                                        <p:cTn id="8" dur="500" fill="hold"/>
                                        <p:tgtEl>
                                          <p:spTgt spid="16589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5892"/>
                                        </p:tgtEl>
                                        <p:attrNameLst>
                                          <p:attrName>style.visibility</p:attrName>
                                        </p:attrNameLst>
                                      </p:cBhvr>
                                      <p:to>
                                        <p:strVal val="visible"/>
                                      </p:to>
                                    </p:set>
                                    <p:anim calcmode="lin" valueType="num">
                                      <p:cBhvr additive="base">
                                        <p:cTn id="13" dur="500" fill="hold"/>
                                        <p:tgtEl>
                                          <p:spTgt spid="165892"/>
                                        </p:tgtEl>
                                        <p:attrNameLst>
                                          <p:attrName>ppt_x</p:attrName>
                                        </p:attrNameLst>
                                      </p:cBhvr>
                                      <p:tavLst>
                                        <p:tav tm="0">
                                          <p:val>
                                            <p:strVal val="0-#ppt_w/2"/>
                                          </p:val>
                                        </p:tav>
                                        <p:tav tm="100000">
                                          <p:val>
                                            <p:strVal val="#ppt_x"/>
                                          </p:val>
                                        </p:tav>
                                      </p:tavLst>
                                    </p:anim>
                                    <p:anim calcmode="lin" valueType="num">
                                      <p:cBhvr additive="base">
                                        <p:cTn id="14" dur="500" fill="hold"/>
                                        <p:tgtEl>
                                          <p:spTgt spid="16589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applause.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65893"/>
                                        </p:tgtEl>
                                        <p:attrNameLst>
                                          <p:attrName>style.visibility</p:attrName>
                                        </p:attrNameLst>
                                      </p:cBhvr>
                                      <p:to>
                                        <p:strVal val="visible"/>
                                      </p:to>
                                    </p:set>
                                    <p:anim calcmode="lin" valueType="num">
                                      <p:cBhvr additive="base">
                                        <p:cTn id="19" dur="500" fill="hold"/>
                                        <p:tgtEl>
                                          <p:spTgt spid="165893"/>
                                        </p:tgtEl>
                                        <p:attrNameLst>
                                          <p:attrName>ppt_x</p:attrName>
                                        </p:attrNameLst>
                                      </p:cBhvr>
                                      <p:tavLst>
                                        <p:tav tm="0">
                                          <p:val>
                                            <p:strVal val="0-#ppt_w/2"/>
                                          </p:val>
                                        </p:tav>
                                        <p:tav tm="100000">
                                          <p:val>
                                            <p:strVal val="#ppt_x"/>
                                          </p:val>
                                        </p:tav>
                                      </p:tavLst>
                                    </p:anim>
                                    <p:anim calcmode="lin" valueType="num">
                                      <p:cBhvr additive="base">
                                        <p:cTn id="20" dur="500" fill="hold"/>
                                        <p:tgtEl>
                                          <p:spTgt spid="16589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5899"/>
                                        </p:tgtEl>
                                        <p:attrNameLst>
                                          <p:attrName>style.visibility</p:attrName>
                                        </p:attrNameLst>
                                      </p:cBhvr>
                                      <p:to>
                                        <p:strVal val="visible"/>
                                      </p:to>
                                    </p:set>
                                    <p:anim calcmode="lin" valueType="num">
                                      <p:cBhvr additive="base">
                                        <p:cTn id="25" dur="500" fill="hold"/>
                                        <p:tgtEl>
                                          <p:spTgt spid="165899"/>
                                        </p:tgtEl>
                                        <p:attrNameLst>
                                          <p:attrName>ppt_x</p:attrName>
                                        </p:attrNameLst>
                                      </p:cBhvr>
                                      <p:tavLst>
                                        <p:tav tm="0">
                                          <p:val>
                                            <p:strVal val="0-#ppt_w/2"/>
                                          </p:val>
                                        </p:tav>
                                        <p:tav tm="100000">
                                          <p:val>
                                            <p:strVal val="#ppt_x"/>
                                          </p:val>
                                        </p:tav>
                                      </p:tavLst>
                                    </p:anim>
                                    <p:anim calcmode="lin" valueType="num">
                                      <p:cBhvr additive="base">
                                        <p:cTn id="26" dur="500" fill="hold"/>
                                        <p:tgtEl>
                                          <p:spTgt spid="16589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5900"/>
                                        </p:tgtEl>
                                        <p:attrNameLst>
                                          <p:attrName>style.visibility</p:attrName>
                                        </p:attrNameLst>
                                      </p:cBhvr>
                                      <p:to>
                                        <p:strVal val="visible"/>
                                      </p:to>
                                    </p:set>
                                    <p:anim calcmode="lin" valueType="num">
                                      <p:cBhvr additive="base">
                                        <p:cTn id="31" dur="500" fill="hold"/>
                                        <p:tgtEl>
                                          <p:spTgt spid="165900"/>
                                        </p:tgtEl>
                                        <p:attrNameLst>
                                          <p:attrName>ppt_x</p:attrName>
                                        </p:attrNameLst>
                                      </p:cBhvr>
                                      <p:tavLst>
                                        <p:tav tm="0">
                                          <p:val>
                                            <p:strVal val="0-#ppt_w/2"/>
                                          </p:val>
                                        </p:tav>
                                        <p:tav tm="100000">
                                          <p:val>
                                            <p:strVal val="#ppt_x"/>
                                          </p:val>
                                        </p:tav>
                                      </p:tavLst>
                                    </p:anim>
                                    <p:anim calcmode="lin" valueType="num">
                                      <p:cBhvr additive="base">
                                        <p:cTn id="32" dur="500" fill="hold"/>
                                        <p:tgtEl>
                                          <p:spTgt spid="16590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165901"/>
                                        </p:tgtEl>
                                        <p:attrNameLst>
                                          <p:attrName>style.visibility</p:attrName>
                                        </p:attrNameLst>
                                      </p:cBhvr>
                                      <p:to>
                                        <p:strVal val="visible"/>
                                      </p:to>
                                    </p:set>
                                    <p:animEffect transition="in" filter="diamond(in)">
                                      <p:cBhvr>
                                        <p:cTn id="37" dur="2000"/>
                                        <p:tgtEl>
                                          <p:spTgt spid="165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autoUpdateAnimBg="0"/>
      <p:bldP spid="165892" grpId="0" autoUpdateAnimBg="0"/>
      <p:bldP spid="165899" grpId="0" autoUpdateAnimBg="0"/>
      <p:bldP spid="165900" grpId="0" autoUpdateAnimBg="0"/>
      <p:bldP spid="16590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
          <p:cNvSpPr txBox="1">
            <a:spLocks noChangeArrowheads="1"/>
          </p:cNvSpPr>
          <p:nvPr/>
        </p:nvSpPr>
        <p:spPr bwMode="auto">
          <a:xfrm>
            <a:off x="322263" y="0"/>
            <a:ext cx="8429625" cy="4375150"/>
          </a:xfrm>
          <a:prstGeom prst="rect">
            <a:avLst/>
          </a:prstGeom>
          <a:noFill/>
          <a:ln w="9525">
            <a:noFill/>
            <a:miter lim="800000"/>
            <a:headEnd/>
            <a:tailEnd/>
          </a:ln>
        </p:spPr>
        <p:txBody>
          <a:bodyPr>
            <a:spAutoFit/>
          </a:bodyPr>
          <a:lstStyle/>
          <a:p>
            <a:pPr>
              <a:lnSpc>
                <a:spcPct val="130000"/>
              </a:lnSpc>
            </a:pPr>
            <a:r>
              <a:rPr lang="zh-CN" altLang="en-US" sz="2400" b="1" dirty="0" smtClean="0">
                <a:solidFill>
                  <a:srgbClr val="FF0000"/>
                </a:solidFill>
                <a:latin typeface="Calibri" pitchFamily="34" charset="0"/>
              </a:rPr>
              <a:t>影响因素</a:t>
            </a:r>
            <a:endParaRPr lang="zh-CN" altLang="en-US" sz="2400" dirty="0">
              <a:solidFill>
                <a:srgbClr val="FF0000"/>
              </a:solidFill>
              <a:latin typeface="Calibri" pitchFamily="34" charset="0"/>
            </a:endParaRPr>
          </a:p>
          <a:p>
            <a:pPr>
              <a:lnSpc>
                <a:spcPct val="130000"/>
              </a:lnSpc>
            </a:pPr>
            <a:r>
              <a:rPr lang="en-US" altLang="zh-CN" sz="2400" b="1" dirty="0">
                <a:latin typeface="Calibri" pitchFamily="34" charset="0"/>
              </a:rPr>
              <a:t>(1)</a:t>
            </a:r>
            <a:r>
              <a:rPr lang="zh-CN" altLang="en-US" sz="2400" b="1" dirty="0">
                <a:latin typeface="Calibri" pitchFamily="34" charset="0"/>
              </a:rPr>
              <a:t>内因</a:t>
            </a:r>
            <a:r>
              <a:rPr lang="en-US" altLang="zh-CN" sz="2400" b="1" dirty="0">
                <a:latin typeface="Calibri" pitchFamily="34" charset="0"/>
              </a:rPr>
              <a:t>(</a:t>
            </a:r>
            <a:r>
              <a:rPr lang="zh-CN" altLang="en-US" sz="2400" b="1" dirty="0">
                <a:latin typeface="Calibri" pitchFamily="34" charset="0"/>
              </a:rPr>
              <a:t>主要因素</a:t>
            </a:r>
            <a:r>
              <a:rPr lang="en-US" altLang="zh-CN" sz="2400" b="1" dirty="0">
                <a:latin typeface="Calibri" pitchFamily="34" charset="0"/>
              </a:rPr>
              <a:t>)</a:t>
            </a:r>
            <a:r>
              <a:rPr lang="zh-CN" altLang="en-US" sz="2400" b="1" dirty="0">
                <a:latin typeface="Calibri" pitchFamily="34" charset="0"/>
              </a:rPr>
              <a:t>：反应物本身的</a:t>
            </a:r>
            <a:r>
              <a:rPr lang="zh-CN" altLang="en-US" sz="2400" b="1" u="sng" dirty="0">
                <a:latin typeface="Calibri" pitchFamily="34" charset="0"/>
              </a:rPr>
              <a:t>           </a:t>
            </a:r>
            <a:r>
              <a:rPr lang="zh-CN" altLang="en-US" sz="2400" b="1" dirty="0">
                <a:latin typeface="Calibri" pitchFamily="34" charset="0"/>
              </a:rPr>
              <a:t>，如金属与水反应的     </a:t>
            </a:r>
            <a:endParaRPr lang="en-US" altLang="zh-CN" sz="2400" b="1" dirty="0">
              <a:latin typeface="Calibri" pitchFamily="34" charset="0"/>
            </a:endParaRPr>
          </a:p>
          <a:p>
            <a:pPr>
              <a:lnSpc>
                <a:spcPct val="130000"/>
              </a:lnSpc>
            </a:pPr>
            <a:r>
              <a:rPr lang="en-US" altLang="zh-CN" sz="2400" b="1" dirty="0">
                <a:latin typeface="Calibri" pitchFamily="34" charset="0"/>
              </a:rPr>
              <a:t>       </a:t>
            </a:r>
            <a:r>
              <a:rPr lang="zh-CN" altLang="en-US" sz="2400" b="1" dirty="0">
                <a:latin typeface="Calibri" pitchFamily="34" charset="0"/>
              </a:rPr>
              <a:t>速率：</a:t>
            </a:r>
            <a:r>
              <a:rPr lang="en-US" altLang="zh-CN" sz="2400" b="1" dirty="0">
                <a:latin typeface="Calibri" pitchFamily="34" charset="0"/>
              </a:rPr>
              <a:t>Na</a:t>
            </a:r>
            <a:r>
              <a:rPr lang="en-US" altLang="zh-CN" sz="2400" b="1" u="sng" dirty="0">
                <a:latin typeface="Calibri" pitchFamily="34" charset="0"/>
              </a:rPr>
              <a:t>        </a:t>
            </a:r>
            <a:r>
              <a:rPr lang="en-US" altLang="zh-CN" sz="2400" b="1" dirty="0">
                <a:latin typeface="Calibri" pitchFamily="34" charset="0"/>
              </a:rPr>
              <a:t>Mg</a:t>
            </a:r>
            <a:r>
              <a:rPr lang="en-US" altLang="zh-CN" sz="2400" b="1" u="sng" dirty="0">
                <a:latin typeface="Calibri" pitchFamily="34" charset="0"/>
              </a:rPr>
              <a:t>       </a:t>
            </a:r>
            <a:r>
              <a:rPr lang="en-US" altLang="zh-CN" sz="2400" b="1" dirty="0">
                <a:latin typeface="Calibri" pitchFamily="34" charset="0"/>
              </a:rPr>
              <a:t>Al.</a:t>
            </a:r>
            <a:endParaRPr lang="zh-CN" altLang="en-US" sz="2400" dirty="0">
              <a:latin typeface="Calibri" pitchFamily="34" charset="0"/>
            </a:endParaRPr>
          </a:p>
          <a:p>
            <a:pPr>
              <a:lnSpc>
                <a:spcPct val="130000"/>
              </a:lnSpc>
            </a:pPr>
            <a:r>
              <a:rPr lang="en-US" altLang="zh-CN" sz="2400" b="1" dirty="0">
                <a:latin typeface="Calibri" pitchFamily="34" charset="0"/>
              </a:rPr>
              <a:t>(2)</a:t>
            </a:r>
            <a:r>
              <a:rPr lang="zh-CN" altLang="en-US" sz="2400" b="1" dirty="0">
                <a:latin typeface="Calibri" pitchFamily="34" charset="0"/>
              </a:rPr>
              <a:t>外因</a:t>
            </a:r>
            <a:r>
              <a:rPr lang="en-US" altLang="zh-CN" sz="2400" b="1" dirty="0">
                <a:latin typeface="Calibri" pitchFamily="34" charset="0"/>
              </a:rPr>
              <a:t>(</a:t>
            </a:r>
            <a:r>
              <a:rPr lang="zh-CN" altLang="en-US" sz="2400" b="1" dirty="0">
                <a:latin typeface="Calibri" pitchFamily="34" charset="0"/>
              </a:rPr>
              <a:t>其他条件不变，改变一个条件</a:t>
            </a:r>
            <a:r>
              <a:rPr lang="en-US" altLang="zh-CN" sz="2400" b="1" dirty="0">
                <a:latin typeface="Calibri" pitchFamily="34" charset="0"/>
              </a:rPr>
              <a:t>)</a:t>
            </a:r>
            <a:endParaRPr lang="zh-CN" altLang="en-US" sz="2400" dirty="0">
              <a:latin typeface="Calibri" pitchFamily="34" charset="0"/>
            </a:endParaRPr>
          </a:p>
          <a:p>
            <a:pPr>
              <a:lnSpc>
                <a:spcPct val="130000"/>
              </a:lnSpc>
            </a:pPr>
            <a:r>
              <a:rPr lang="en-US" altLang="zh-CN" sz="2400" b="1" dirty="0">
                <a:latin typeface="Calibri" pitchFamily="34" charset="0"/>
              </a:rPr>
              <a:t>     ①</a:t>
            </a:r>
            <a:r>
              <a:rPr lang="zh-CN" altLang="en-US" sz="2400" b="1" dirty="0">
                <a:latin typeface="Calibri" pitchFamily="34" charset="0"/>
              </a:rPr>
              <a:t>浓度：在其他条件不变时，增大反应物浓度，化学反应</a:t>
            </a:r>
            <a:endParaRPr lang="en-US" altLang="zh-CN" sz="2400" b="1" dirty="0">
              <a:latin typeface="Calibri" pitchFamily="34" charset="0"/>
            </a:endParaRPr>
          </a:p>
          <a:p>
            <a:pPr>
              <a:lnSpc>
                <a:spcPct val="130000"/>
              </a:lnSpc>
            </a:pPr>
            <a:r>
              <a:rPr lang="en-US" altLang="zh-CN" sz="2400" b="1" dirty="0">
                <a:latin typeface="Calibri" pitchFamily="34" charset="0"/>
              </a:rPr>
              <a:t>     </a:t>
            </a:r>
            <a:r>
              <a:rPr lang="zh-CN" altLang="en-US" sz="2400" b="1" dirty="0">
                <a:latin typeface="Calibri" pitchFamily="34" charset="0"/>
              </a:rPr>
              <a:t>速率</a:t>
            </a:r>
            <a:r>
              <a:rPr lang="zh-CN" altLang="en-US" sz="2400" b="1" u="sng" dirty="0">
                <a:latin typeface="Calibri" pitchFamily="34" charset="0"/>
              </a:rPr>
              <a:t>           </a:t>
            </a:r>
            <a:r>
              <a:rPr lang="zh-CN" altLang="en-US" sz="2400" b="1" dirty="0">
                <a:latin typeface="Calibri" pitchFamily="34" charset="0"/>
              </a:rPr>
              <a:t>；减小反应物浓度， 化学反应速率</a:t>
            </a:r>
            <a:r>
              <a:rPr lang="zh-CN" altLang="en-US" sz="2400" b="1" u="sng" dirty="0">
                <a:latin typeface="Calibri" pitchFamily="34" charset="0"/>
              </a:rPr>
              <a:t>           </a:t>
            </a:r>
            <a:r>
              <a:rPr lang="zh-CN" altLang="en-US" sz="2400" b="1" dirty="0">
                <a:latin typeface="Calibri" pitchFamily="34" charset="0"/>
              </a:rPr>
              <a:t>．</a:t>
            </a:r>
            <a:endParaRPr lang="zh-CN" altLang="en-US" sz="2400" dirty="0">
              <a:latin typeface="Calibri" pitchFamily="34" charset="0"/>
            </a:endParaRPr>
          </a:p>
          <a:p>
            <a:pPr>
              <a:lnSpc>
                <a:spcPct val="130000"/>
              </a:lnSpc>
            </a:pPr>
            <a:r>
              <a:rPr lang="en-US" sz="2400" b="1" dirty="0">
                <a:latin typeface="Calibri" pitchFamily="34" charset="0"/>
              </a:rPr>
              <a:t>     ②</a:t>
            </a:r>
            <a:r>
              <a:rPr lang="zh-CN" altLang="en-US" sz="2400" b="1" dirty="0">
                <a:latin typeface="Calibri" pitchFamily="34" charset="0"/>
              </a:rPr>
              <a:t>压强：</a:t>
            </a:r>
            <a:r>
              <a:rPr lang="zh-CN" altLang="en-US" sz="2400" b="1" dirty="0">
                <a:solidFill>
                  <a:schemeClr val="tx2"/>
                </a:solidFill>
                <a:latin typeface="Calibri" pitchFamily="34" charset="0"/>
              </a:rPr>
              <a:t>有气体参加的反应在其他条件不变时，</a:t>
            </a:r>
            <a:r>
              <a:rPr lang="zh-CN" altLang="en-US" sz="2400" b="1" dirty="0">
                <a:latin typeface="Calibri" pitchFamily="34" charset="0"/>
              </a:rPr>
              <a:t>增大压强</a:t>
            </a:r>
            <a:endParaRPr lang="en-US" altLang="zh-CN" sz="2400" b="1" dirty="0">
              <a:latin typeface="Calibri" pitchFamily="34" charset="0"/>
            </a:endParaRPr>
          </a:p>
          <a:p>
            <a:pPr>
              <a:lnSpc>
                <a:spcPct val="130000"/>
              </a:lnSpc>
            </a:pPr>
            <a:r>
              <a:rPr lang="en-US" altLang="zh-CN" sz="2400" b="1" dirty="0">
                <a:latin typeface="Calibri" pitchFamily="34" charset="0"/>
              </a:rPr>
              <a:t>     </a:t>
            </a:r>
            <a:r>
              <a:rPr lang="zh-CN" altLang="en-US" sz="2400" b="1" dirty="0">
                <a:latin typeface="Calibri" pitchFamily="34" charset="0"/>
              </a:rPr>
              <a:t>会</a:t>
            </a:r>
            <a:r>
              <a:rPr lang="zh-CN" altLang="en-US" sz="2400" b="1" u="sng" dirty="0">
                <a:latin typeface="Calibri" pitchFamily="34" charset="0"/>
              </a:rPr>
              <a:t>          </a:t>
            </a:r>
            <a:r>
              <a:rPr lang="zh-CN" altLang="en-US" sz="2400" b="1" dirty="0">
                <a:latin typeface="Calibri" pitchFamily="34" charset="0"/>
              </a:rPr>
              <a:t>化学反应速率，减小压强会</a:t>
            </a:r>
            <a:r>
              <a:rPr lang="zh-CN" altLang="en-US" sz="2400" b="1" u="sng" dirty="0">
                <a:latin typeface="Calibri" pitchFamily="34" charset="0"/>
              </a:rPr>
              <a:t>          </a:t>
            </a:r>
            <a:r>
              <a:rPr lang="zh-CN" altLang="en-US" sz="2400" b="1" dirty="0">
                <a:latin typeface="Calibri" pitchFamily="34" charset="0"/>
              </a:rPr>
              <a:t>化学反应速率．</a:t>
            </a:r>
            <a:endParaRPr lang="zh-CN" altLang="en-US" sz="2400" dirty="0">
              <a:latin typeface="Calibri" pitchFamily="34" charset="0"/>
            </a:endParaRPr>
          </a:p>
          <a:p>
            <a:pPr>
              <a:lnSpc>
                <a:spcPct val="130000"/>
              </a:lnSpc>
            </a:pPr>
            <a:endParaRPr lang="zh-CN" altLang="en-US" sz="2400" dirty="0">
              <a:latin typeface="Calibri" pitchFamily="34" charset="0"/>
            </a:endParaRPr>
          </a:p>
        </p:txBody>
      </p:sp>
      <p:sp>
        <p:nvSpPr>
          <p:cNvPr id="3" name="矩形 2"/>
          <p:cNvSpPr>
            <a:spLocks noChangeArrowheads="1"/>
          </p:cNvSpPr>
          <p:nvPr/>
        </p:nvSpPr>
        <p:spPr bwMode="auto">
          <a:xfrm>
            <a:off x="4894263" y="411163"/>
            <a:ext cx="803275" cy="527050"/>
          </a:xfrm>
          <a:prstGeom prst="rect">
            <a:avLst/>
          </a:prstGeom>
          <a:noFill/>
          <a:ln w="9525">
            <a:noFill/>
            <a:miter lim="800000"/>
            <a:headEnd/>
            <a:tailEnd/>
          </a:ln>
        </p:spPr>
        <p:txBody>
          <a:bodyPr wrap="none">
            <a:spAutoFit/>
          </a:bodyPr>
          <a:lstStyle/>
          <a:p>
            <a:pPr>
              <a:lnSpc>
                <a:spcPct val="130000"/>
              </a:lnSpc>
            </a:pPr>
            <a:r>
              <a:rPr lang="zh-CN" altLang="en-US" sz="2400" b="1">
                <a:solidFill>
                  <a:srgbClr val="FF0000"/>
                </a:solidFill>
                <a:latin typeface="Calibri" pitchFamily="34" charset="0"/>
              </a:rPr>
              <a:t>性质</a:t>
            </a:r>
            <a:endParaRPr lang="zh-CN" altLang="en-US" sz="2400">
              <a:latin typeface="Calibri" pitchFamily="34" charset="0"/>
            </a:endParaRPr>
          </a:p>
        </p:txBody>
      </p:sp>
      <p:sp>
        <p:nvSpPr>
          <p:cNvPr id="4" name="矩形 3"/>
          <p:cNvSpPr>
            <a:spLocks noChangeArrowheads="1"/>
          </p:cNvSpPr>
          <p:nvPr/>
        </p:nvSpPr>
        <p:spPr bwMode="auto">
          <a:xfrm>
            <a:off x="2185988" y="928688"/>
            <a:ext cx="493712" cy="527050"/>
          </a:xfrm>
          <a:prstGeom prst="rect">
            <a:avLst/>
          </a:prstGeom>
          <a:noFill/>
          <a:ln w="9525">
            <a:noFill/>
            <a:miter lim="800000"/>
            <a:headEnd/>
            <a:tailEnd/>
          </a:ln>
        </p:spPr>
        <p:txBody>
          <a:bodyPr wrap="none">
            <a:spAutoFit/>
          </a:bodyPr>
          <a:lstStyle/>
          <a:p>
            <a:pPr>
              <a:lnSpc>
                <a:spcPct val="130000"/>
              </a:lnSpc>
            </a:pPr>
            <a:r>
              <a:rPr lang="zh-CN" altLang="en-US" sz="2400" b="1">
                <a:solidFill>
                  <a:srgbClr val="FF0000"/>
                </a:solidFill>
                <a:latin typeface="Calibri" pitchFamily="34" charset="0"/>
              </a:rPr>
              <a:t>＞</a:t>
            </a:r>
            <a:endParaRPr lang="zh-CN" altLang="en-US" sz="2400">
              <a:latin typeface="Calibri" pitchFamily="34" charset="0"/>
            </a:endParaRPr>
          </a:p>
        </p:txBody>
      </p:sp>
      <p:sp>
        <p:nvSpPr>
          <p:cNvPr id="5" name="矩形 4"/>
          <p:cNvSpPr>
            <a:spLocks noChangeArrowheads="1"/>
          </p:cNvSpPr>
          <p:nvPr/>
        </p:nvSpPr>
        <p:spPr bwMode="auto">
          <a:xfrm>
            <a:off x="3114675" y="928688"/>
            <a:ext cx="493713" cy="527050"/>
          </a:xfrm>
          <a:prstGeom prst="rect">
            <a:avLst/>
          </a:prstGeom>
          <a:noFill/>
          <a:ln w="9525">
            <a:noFill/>
            <a:miter lim="800000"/>
            <a:headEnd/>
            <a:tailEnd/>
          </a:ln>
        </p:spPr>
        <p:txBody>
          <a:bodyPr wrap="none">
            <a:spAutoFit/>
          </a:bodyPr>
          <a:lstStyle/>
          <a:p>
            <a:pPr>
              <a:lnSpc>
                <a:spcPct val="130000"/>
              </a:lnSpc>
            </a:pPr>
            <a:r>
              <a:rPr lang="zh-CN" altLang="en-US" sz="2400" b="1">
                <a:solidFill>
                  <a:srgbClr val="FF0000"/>
                </a:solidFill>
                <a:latin typeface="Calibri" pitchFamily="34" charset="0"/>
              </a:rPr>
              <a:t>＞</a:t>
            </a:r>
            <a:endParaRPr lang="zh-CN" altLang="en-US" sz="2400">
              <a:latin typeface="Calibri" pitchFamily="34" charset="0"/>
            </a:endParaRPr>
          </a:p>
        </p:txBody>
      </p:sp>
      <p:sp>
        <p:nvSpPr>
          <p:cNvPr id="6" name="矩形 5"/>
          <p:cNvSpPr>
            <a:spLocks noChangeArrowheads="1"/>
          </p:cNvSpPr>
          <p:nvPr/>
        </p:nvSpPr>
        <p:spPr bwMode="auto">
          <a:xfrm>
            <a:off x="1322388" y="2330450"/>
            <a:ext cx="803275" cy="527050"/>
          </a:xfrm>
          <a:prstGeom prst="rect">
            <a:avLst/>
          </a:prstGeom>
          <a:noFill/>
          <a:ln w="9525">
            <a:noFill/>
            <a:miter lim="800000"/>
            <a:headEnd/>
            <a:tailEnd/>
          </a:ln>
        </p:spPr>
        <p:txBody>
          <a:bodyPr wrap="none">
            <a:spAutoFit/>
          </a:bodyPr>
          <a:lstStyle/>
          <a:p>
            <a:pPr>
              <a:lnSpc>
                <a:spcPct val="130000"/>
              </a:lnSpc>
            </a:pPr>
            <a:r>
              <a:rPr lang="zh-CN" altLang="en-US" sz="2400" b="1">
                <a:solidFill>
                  <a:srgbClr val="FF0000"/>
                </a:solidFill>
                <a:latin typeface="Calibri" pitchFamily="34" charset="0"/>
              </a:rPr>
              <a:t>增大</a:t>
            </a:r>
            <a:endParaRPr lang="zh-CN" altLang="en-US" sz="2400">
              <a:latin typeface="Calibri" pitchFamily="34" charset="0"/>
            </a:endParaRPr>
          </a:p>
        </p:txBody>
      </p:sp>
      <p:sp>
        <p:nvSpPr>
          <p:cNvPr id="7" name="矩形 6"/>
          <p:cNvSpPr>
            <a:spLocks noChangeArrowheads="1"/>
          </p:cNvSpPr>
          <p:nvPr/>
        </p:nvSpPr>
        <p:spPr bwMode="auto">
          <a:xfrm>
            <a:off x="6805613" y="2330450"/>
            <a:ext cx="803275" cy="527050"/>
          </a:xfrm>
          <a:prstGeom prst="rect">
            <a:avLst/>
          </a:prstGeom>
          <a:noFill/>
          <a:ln w="9525">
            <a:noFill/>
            <a:miter lim="800000"/>
            <a:headEnd/>
            <a:tailEnd/>
          </a:ln>
        </p:spPr>
        <p:txBody>
          <a:bodyPr wrap="none">
            <a:spAutoFit/>
          </a:bodyPr>
          <a:lstStyle/>
          <a:p>
            <a:pPr>
              <a:lnSpc>
                <a:spcPct val="130000"/>
              </a:lnSpc>
            </a:pPr>
            <a:r>
              <a:rPr lang="zh-CN" altLang="en-US" sz="2400" b="1">
                <a:solidFill>
                  <a:srgbClr val="FF0000"/>
                </a:solidFill>
                <a:latin typeface="Calibri" pitchFamily="34" charset="0"/>
              </a:rPr>
              <a:t>减小</a:t>
            </a:r>
            <a:endParaRPr lang="zh-CN" altLang="en-US" sz="2400">
              <a:latin typeface="Calibri" pitchFamily="34" charset="0"/>
            </a:endParaRPr>
          </a:p>
        </p:txBody>
      </p:sp>
      <p:sp>
        <p:nvSpPr>
          <p:cNvPr id="8" name="矩形 7"/>
          <p:cNvSpPr>
            <a:spLocks noChangeArrowheads="1"/>
          </p:cNvSpPr>
          <p:nvPr/>
        </p:nvSpPr>
        <p:spPr bwMode="auto">
          <a:xfrm>
            <a:off x="965200" y="3286125"/>
            <a:ext cx="803275" cy="527050"/>
          </a:xfrm>
          <a:prstGeom prst="rect">
            <a:avLst/>
          </a:prstGeom>
          <a:noFill/>
          <a:ln w="9525">
            <a:noFill/>
            <a:miter lim="800000"/>
            <a:headEnd/>
            <a:tailEnd/>
          </a:ln>
        </p:spPr>
        <p:txBody>
          <a:bodyPr wrap="none">
            <a:spAutoFit/>
          </a:bodyPr>
          <a:lstStyle/>
          <a:p>
            <a:pPr>
              <a:lnSpc>
                <a:spcPct val="130000"/>
              </a:lnSpc>
            </a:pPr>
            <a:r>
              <a:rPr lang="zh-CN" altLang="en-US" sz="2400" b="1">
                <a:solidFill>
                  <a:srgbClr val="FF0000"/>
                </a:solidFill>
                <a:latin typeface="Calibri" pitchFamily="34" charset="0"/>
              </a:rPr>
              <a:t>增大</a:t>
            </a:r>
            <a:endParaRPr lang="zh-CN" altLang="en-US" sz="2400">
              <a:latin typeface="Calibri" pitchFamily="34" charset="0"/>
            </a:endParaRPr>
          </a:p>
        </p:txBody>
      </p:sp>
      <p:sp>
        <p:nvSpPr>
          <p:cNvPr id="9" name="矩形 8"/>
          <p:cNvSpPr>
            <a:spLocks noChangeArrowheads="1"/>
          </p:cNvSpPr>
          <p:nvPr/>
        </p:nvSpPr>
        <p:spPr bwMode="auto">
          <a:xfrm>
            <a:off x="5394325" y="3286125"/>
            <a:ext cx="803275" cy="527050"/>
          </a:xfrm>
          <a:prstGeom prst="rect">
            <a:avLst/>
          </a:prstGeom>
          <a:noFill/>
          <a:ln w="9525">
            <a:noFill/>
            <a:miter lim="800000"/>
            <a:headEnd/>
            <a:tailEnd/>
          </a:ln>
        </p:spPr>
        <p:txBody>
          <a:bodyPr wrap="none">
            <a:spAutoFit/>
          </a:bodyPr>
          <a:lstStyle/>
          <a:p>
            <a:pPr>
              <a:lnSpc>
                <a:spcPct val="130000"/>
              </a:lnSpc>
            </a:pPr>
            <a:r>
              <a:rPr lang="zh-CN" altLang="en-US" sz="2400" b="1" dirty="0">
                <a:solidFill>
                  <a:srgbClr val="FF0000"/>
                </a:solidFill>
                <a:latin typeface="Calibri" pitchFamily="34" charset="0"/>
              </a:rPr>
              <a:t>减小</a:t>
            </a:r>
            <a:endParaRPr lang="zh-CN" altLang="en-US" sz="2400" dirty="0">
              <a:latin typeface="Calibri" pitchFamily="34" charset="0"/>
            </a:endParaRPr>
          </a:p>
        </p:txBody>
      </p:sp>
      <p:sp>
        <p:nvSpPr>
          <p:cNvPr id="13322" name="TextBox 9"/>
          <p:cNvSpPr txBox="1">
            <a:spLocks noChangeArrowheads="1"/>
          </p:cNvSpPr>
          <p:nvPr/>
        </p:nvSpPr>
        <p:spPr bwMode="auto">
          <a:xfrm>
            <a:off x="608013" y="3857625"/>
            <a:ext cx="8250237" cy="2928938"/>
          </a:xfrm>
          <a:prstGeom prst="rect">
            <a:avLst/>
          </a:prstGeom>
          <a:noFill/>
          <a:ln w="9525">
            <a:noFill/>
            <a:miter lim="800000"/>
            <a:headEnd/>
            <a:tailEnd/>
          </a:ln>
        </p:spPr>
        <p:txBody>
          <a:bodyPr>
            <a:spAutoFit/>
          </a:bodyPr>
          <a:lstStyle/>
          <a:p>
            <a:pPr>
              <a:lnSpc>
                <a:spcPct val="130000"/>
              </a:lnSpc>
            </a:pPr>
            <a:r>
              <a:rPr lang="en-US" altLang="zh-CN" sz="2400" b="1" dirty="0">
                <a:latin typeface="Calibri" pitchFamily="34" charset="0"/>
              </a:rPr>
              <a:t>③</a:t>
            </a:r>
            <a:r>
              <a:rPr lang="zh-CN" altLang="en-US" sz="2400" b="1" dirty="0">
                <a:latin typeface="Calibri" pitchFamily="34" charset="0"/>
              </a:rPr>
              <a:t>温度：在其他条件不变时，</a:t>
            </a:r>
            <a:r>
              <a:rPr lang="zh-CN" altLang="en-US" sz="2400" b="1" u="sng" dirty="0">
                <a:latin typeface="Calibri" pitchFamily="34" charset="0"/>
              </a:rPr>
              <a:t>          </a:t>
            </a:r>
            <a:r>
              <a:rPr lang="zh-CN" altLang="en-US" sz="2400" b="1" dirty="0">
                <a:latin typeface="Calibri" pitchFamily="34" charset="0"/>
              </a:rPr>
              <a:t>温度化学反应速率增大，  </a:t>
            </a:r>
            <a:endParaRPr lang="en-US" altLang="zh-CN" sz="2400" b="1" dirty="0">
              <a:latin typeface="Calibri" pitchFamily="34" charset="0"/>
            </a:endParaRPr>
          </a:p>
          <a:p>
            <a:pPr>
              <a:lnSpc>
                <a:spcPct val="130000"/>
              </a:lnSpc>
            </a:pPr>
            <a:r>
              <a:rPr lang="zh-CN" altLang="en-US" sz="2400" b="1" dirty="0">
                <a:latin typeface="Calibri" pitchFamily="34" charset="0"/>
              </a:rPr>
              <a:t>     </a:t>
            </a:r>
            <a:r>
              <a:rPr lang="zh-CN" altLang="en-US" sz="2400" b="1" u="sng" dirty="0">
                <a:latin typeface="Calibri" pitchFamily="34" charset="0"/>
              </a:rPr>
              <a:t>            </a:t>
            </a:r>
            <a:r>
              <a:rPr lang="zh-CN" altLang="en-US" sz="2400" b="1" dirty="0">
                <a:latin typeface="Calibri" pitchFamily="34" charset="0"/>
              </a:rPr>
              <a:t>温度化学反应速率减小．</a:t>
            </a:r>
            <a:endParaRPr lang="zh-CN" altLang="en-US" sz="2400" dirty="0">
              <a:latin typeface="Calibri" pitchFamily="34" charset="0"/>
            </a:endParaRPr>
          </a:p>
          <a:p>
            <a:pPr>
              <a:lnSpc>
                <a:spcPct val="130000"/>
              </a:lnSpc>
            </a:pPr>
            <a:r>
              <a:rPr lang="en-US" sz="2400" b="1" dirty="0">
                <a:latin typeface="Calibri" pitchFamily="34" charset="0"/>
              </a:rPr>
              <a:t>④</a:t>
            </a:r>
            <a:r>
              <a:rPr lang="zh-CN" altLang="en-US" sz="2400" b="1" dirty="0">
                <a:latin typeface="Calibri" pitchFamily="34" charset="0"/>
              </a:rPr>
              <a:t>催化剂：使用催化剂能</a:t>
            </a:r>
            <a:r>
              <a:rPr lang="zh-CN" altLang="en-US" sz="2400" b="1" u="sng" dirty="0">
                <a:latin typeface="Calibri" pitchFamily="34" charset="0"/>
              </a:rPr>
              <a:t>           </a:t>
            </a:r>
            <a:r>
              <a:rPr lang="zh-CN" altLang="en-US" sz="2400" b="1" dirty="0">
                <a:latin typeface="Calibri" pitchFamily="34" charset="0"/>
              </a:rPr>
              <a:t>化学反应速率，且正逆反应  </a:t>
            </a:r>
            <a:endParaRPr lang="en-US" altLang="zh-CN" sz="2400" b="1" dirty="0">
              <a:latin typeface="Calibri" pitchFamily="34" charset="0"/>
            </a:endParaRPr>
          </a:p>
          <a:p>
            <a:pPr>
              <a:lnSpc>
                <a:spcPct val="130000"/>
              </a:lnSpc>
            </a:pPr>
            <a:r>
              <a:rPr lang="en-US" altLang="zh-CN" sz="2400" b="1" dirty="0">
                <a:latin typeface="Calibri" pitchFamily="34" charset="0"/>
              </a:rPr>
              <a:t>     </a:t>
            </a:r>
            <a:r>
              <a:rPr lang="zh-CN" altLang="en-US" sz="2400" b="1" dirty="0">
                <a:latin typeface="Calibri" pitchFamily="34" charset="0"/>
              </a:rPr>
              <a:t>速率的改变程度相等．</a:t>
            </a:r>
            <a:endParaRPr lang="zh-CN" altLang="en-US" sz="2400" dirty="0">
              <a:latin typeface="Calibri" pitchFamily="34" charset="0"/>
            </a:endParaRPr>
          </a:p>
          <a:p>
            <a:pPr>
              <a:lnSpc>
                <a:spcPct val="130000"/>
              </a:lnSpc>
            </a:pPr>
            <a:r>
              <a:rPr lang="en-US" sz="2400" b="1" dirty="0">
                <a:latin typeface="Calibri" pitchFamily="34" charset="0"/>
              </a:rPr>
              <a:t>⑤</a:t>
            </a:r>
            <a:r>
              <a:rPr lang="zh-CN" altLang="en-US" sz="2400" b="1" dirty="0">
                <a:latin typeface="Calibri" pitchFamily="34" charset="0"/>
              </a:rPr>
              <a:t>其他因素：光、电磁波、超声波、反应物</a:t>
            </a:r>
            <a:r>
              <a:rPr lang="zh-CN" altLang="en-US" sz="2400" b="1" u="sng" dirty="0">
                <a:latin typeface="Calibri" pitchFamily="34" charset="0"/>
              </a:rPr>
              <a:t>                          </a:t>
            </a:r>
            <a:r>
              <a:rPr lang="zh-CN" altLang="en-US" sz="2400" b="1" dirty="0">
                <a:latin typeface="Calibri" pitchFamily="34" charset="0"/>
              </a:rPr>
              <a:t>、</a:t>
            </a:r>
            <a:endParaRPr lang="en-US" altLang="zh-CN" sz="2400" b="1" dirty="0">
              <a:latin typeface="Calibri" pitchFamily="34" charset="0"/>
            </a:endParaRPr>
          </a:p>
          <a:p>
            <a:pPr>
              <a:lnSpc>
                <a:spcPct val="130000"/>
              </a:lnSpc>
            </a:pPr>
            <a:r>
              <a:rPr lang="en-US" altLang="zh-CN" sz="2400" b="1" dirty="0">
                <a:latin typeface="Calibri" pitchFamily="34" charset="0"/>
              </a:rPr>
              <a:t>     </a:t>
            </a:r>
            <a:r>
              <a:rPr lang="zh-CN" altLang="en-US" sz="2400" b="1" dirty="0">
                <a:latin typeface="Calibri" pitchFamily="34" charset="0"/>
              </a:rPr>
              <a:t>溶剂的性质等．</a:t>
            </a:r>
            <a:endParaRPr lang="zh-CN" altLang="en-US" sz="2400" dirty="0">
              <a:latin typeface="Calibri" pitchFamily="34" charset="0"/>
            </a:endParaRPr>
          </a:p>
        </p:txBody>
      </p:sp>
      <p:sp>
        <p:nvSpPr>
          <p:cNvPr id="11" name="矩形 10"/>
          <p:cNvSpPr>
            <a:spLocks noChangeArrowheads="1"/>
          </p:cNvSpPr>
          <p:nvPr/>
        </p:nvSpPr>
        <p:spPr bwMode="auto">
          <a:xfrm>
            <a:off x="4591050" y="3786188"/>
            <a:ext cx="803275" cy="528637"/>
          </a:xfrm>
          <a:prstGeom prst="rect">
            <a:avLst/>
          </a:prstGeom>
          <a:noFill/>
          <a:ln w="9525">
            <a:noFill/>
            <a:miter lim="800000"/>
            <a:headEnd/>
            <a:tailEnd/>
          </a:ln>
        </p:spPr>
        <p:txBody>
          <a:bodyPr wrap="none">
            <a:spAutoFit/>
          </a:bodyPr>
          <a:lstStyle/>
          <a:p>
            <a:pPr>
              <a:lnSpc>
                <a:spcPct val="130000"/>
              </a:lnSpc>
            </a:pPr>
            <a:r>
              <a:rPr lang="zh-CN" altLang="en-US" sz="2400" b="1">
                <a:solidFill>
                  <a:srgbClr val="FF0000"/>
                </a:solidFill>
                <a:latin typeface="Calibri" pitchFamily="34" charset="0"/>
              </a:rPr>
              <a:t>升高</a:t>
            </a:r>
            <a:endParaRPr lang="zh-CN" altLang="en-US" sz="2400">
              <a:latin typeface="Calibri" pitchFamily="34" charset="0"/>
            </a:endParaRPr>
          </a:p>
        </p:txBody>
      </p:sp>
      <p:sp>
        <p:nvSpPr>
          <p:cNvPr id="12" name="矩形 11"/>
          <p:cNvSpPr>
            <a:spLocks noChangeArrowheads="1"/>
          </p:cNvSpPr>
          <p:nvPr/>
        </p:nvSpPr>
        <p:spPr bwMode="auto">
          <a:xfrm>
            <a:off x="1036638" y="4259263"/>
            <a:ext cx="803275" cy="527050"/>
          </a:xfrm>
          <a:prstGeom prst="rect">
            <a:avLst/>
          </a:prstGeom>
          <a:noFill/>
          <a:ln w="9525">
            <a:noFill/>
            <a:miter lim="800000"/>
            <a:headEnd/>
            <a:tailEnd/>
          </a:ln>
        </p:spPr>
        <p:txBody>
          <a:bodyPr wrap="none">
            <a:spAutoFit/>
          </a:bodyPr>
          <a:lstStyle/>
          <a:p>
            <a:pPr>
              <a:lnSpc>
                <a:spcPct val="130000"/>
              </a:lnSpc>
            </a:pPr>
            <a:r>
              <a:rPr lang="zh-CN" altLang="en-US" sz="2400" b="1">
                <a:solidFill>
                  <a:srgbClr val="FF0000"/>
                </a:solidFill>
                <a:latin typeface="Calibri" pitchFamily="34" charset="0"/>
              </a:rPr>
              <a:t>降低</a:t>
            </a:r>
            <a:endParaRPr lang="zh-CN" altLang="en-US" sz="2400">
              <a:latin typeface="Calibri" pitchFamily="34" charset="0"/>
            </a:endParaRPr>
          </a:p>
        </p:txBody>
      </p:sp>
      <p:sp>
        <p:nvSpPr>
          <p:cNvPr id="13" name="矩形 12"/>
          <p:cNvSpPr>
            <a:spLocks noChangeArrowheads="1"/>
          </p:cNvSpPr>
          <p:nvPr/>
        </p:nvSpPr>
        <p:spPr bwMode="auto">
          <a:xfrm>
            <a:off x="4037013" y="4759325"/>
            <a:ext cx="803275" cy="527050"/>
          </a:xfrm>
          <a:prstGeom prst="rect">
            <a:avLst/>
          </a:prstGeom>
          <a:noFill/>
          <a:ln w="9525">
            <a:noFill/>
            <a:miter lim="800000"/>
            <a:headEnd/>
            <a:tailEnd/>
          </a:ln>
        </p:spPr>
        <p:txBody>
          <a:bodyPr wrap="none">
            <a:spAutoFit/>
          </a:bodyPr>
          <a:lstStyle/>
          <a:p>
            <a:pPr>
              <a:lnSpc>
                <a:spcPct val="130000"/>
              </a:lnSpc>
            </a:pPr>
            <a:r>
              <a:rPr lang="zh-CN" altLang="en-US" sz="2400" b="1">
                <a:solidFill>
                  <a:srgbClr val="FF0000"/>
                </a:solidFill>
                <a:latin typeface="Calibri" pitchFamily="34" charset="0"/>
              </a:rPr>
              <a:t>改变</a:t>
            </a:r>
            <a:endParaRPr lang="zh-CN" altLang="en-US" sz="2400">
              <a:latin typeface="Calibri" pitchFamily="34" charset="0"/>
            </a:endParaRPr>
          </a:p>
        </p:txBody>
      </p:sp>
      <p:sp>
        <p:nvSpPr>
          <p:cNvPr id="14" name="矩形 13"/>
          <p:cNvSpPr>
            <a:spLocks noChangeArrowheads="1"/>
          </p:cNvSpPr>
          <p:nvPr/>
        </p:nvSpPr>
        <p:spPr bwMode="auto">
          <a:xfrm>
            <a:off x="6591300" y="5688013"/>
            <a:ext cx="1731963" cy="527050"/>
          </a:xfrm>
          <a:prstGeom prst="rect">
            <a:avLst/>
          </a:prstGeom>
          <a:noFill/>
          <a:ln w="9525">
            <a:noFill/>
            <a:miter lim="800000"/>
            <a:headEnd/>
            <a:tailEnd/>
          </a:ln>
        </p:spPr>
        <p:txBody>
          <a:bodyPr wrap="none">
            <a:spAutoFit/>
          </a:bodyPr>
          <a:lstStyle/>
          <a:p>
            <a:pPr>
              <a:lnSpc>
                <a:spcPct val="130000"/>
              </a:lnSpc>
            </a:pPr>
            <a:r>
              <a:rPr lang="zh-CN" altLang="en-US" sz="2400" b="1">
                <a:solidFill>
                  <a:srgbClr val="FF0000"/>
                </a:solidFill>
                <a:latin typeface="Calibri" pitchFamily="34" charset="0"/>
              </a:rPr>
              <a:t>颗粒的大小</a:t>
            </a:r>
            <a:endParaRPr lang="zh-CN" altLang="en-US" sz="2400">
              <a:latin typeface="Calibri" pitchFamily="34" charset="0"/>
            </a:endParaRPr>
          </a:p>
        </p:txBody>
      </p:sp>
    </p:spTree>
    <p:extLst>
      <p:ext uri="{BB962C8B-B14F-4D97-AF65-F5344CB8AC3E}">
        <p14:creationId xmlns:p14="http://schemas.microsoft.com/office/powerpoint/2010/main" val="8825649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linds(horizontal)">
                                      <p:cBhvr>
                                        <p:cTn id="26" dur="500"/>
                                        <p:tgtEl>
                                          <p:spTgt spid="8"/>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linds(horizontal)">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blinds(horizontal)">
                                      <p:cBhvr>
                                        <p:cTn id="34" dur="500"/>
                                        <p:tgtEl>
                                          <p:spTgt spid="11"/>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linds(horizontal)">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linds(horizontal)">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1" grpId="0"/>
      <p:bldP spid="12" grpId="0"/>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D97FF4D8-AED5-4C7C-BE38-4BDD31AFE3B3}" type="slidenum">
              <a:rPr lang="en-US" altLang="zh-CN" sz="1400" smtClean="0"/>
              <a:pPr>
                <a:spcBef>
                  <a:spcPct val="0"/>
                </a:spcBef>
                <a:buClrTx/>
                <a:buFontTx/>
                <a:buNone/>
              </a:pPr>
              <a:t>13</a:t>
            </a:fld>
            <a:endParaRPr lang="en-US" altLang="zh-CN" sz="1400" smtClean="0"/>
          </a:p>
        </p:txBody>
      </p:sp>
      <p:sp>
        <p:nvSpPr>
          <p:cNvPr id="41987" name="Rectangle 2"/>
          <p:cNvSpPr>
            <a:spLocks noChangeArrowheads="1"/>
          </p:cNvSpPr>
          <p:nvPr/>
        </p:nvSpPr>
        <p:spPr bwMode="auto">
          <a:xfrm>
            <a:off x="1852613" y="3789363"/>
            <a:ext cx="2303462" cy="302418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41988" name="Rectangle 3"/>
          <p:cNvSpPr>
            <a:spLocks noChangeArrowheads="1"/>
          </p:cNvSpPr>
          <p:nvPr/>
        </p:nvSpPr>
        <p:spPr bwMode="auto">
          <a:xfrm>
            <a:off x="1881188" y="4149725"/>
            <a:ext cx="2274887" cy="358775"/>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157700" name="Oval 4"/>
          <p:cNvSpPr>
            <a:spLocks noChangeArrowheads="1"/>
          </p:cNvSpPr>
          <p:nvPr/>
        </p:nvSpPr>
        <p:spPr bwMode="auto">
          <a:xfrm>
            <a:off x="3148013" y="4941888"/>
            <a:ext cx="215900" cy="215900"/>
          </a:xfrm>
          <a:prstGeom prst="ellipse">
            <a:avLst/>
          </a:prstGeom>
          <a:gradFill rotWithShape="1">
            <a:gsLst>
              <a:gs pos="0">
                <a:srgbClr val="FF0000"/>
              </a:gs>
              <a:gs pos="100000">
                <a:srgbClr val="760000"/>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157701" name="Oval 5"/>
          <p:cNvSpPr>
            <a:spLocks noChangeArrowheads="1"/>
          </p:cNvSpPr>
          <p:nvPr/>
        </p:nvSpPr>
        <p:spPr bwMode="auto">
          <a:xfrm>
            <a:off x="2355850" y="4868863"/>
            <a:ext cx="215900" cy="215900"/>
          </a:xfrm>
          <a:prstGeom prst="ellipse">
            <a:avLst/>
          </a:prstGeom>
          <a:gradFill rotWithShape="1">
            <a:gsLst>
              <a:gs pos="0">
                <a:srgbClr val="FF0000"/>
              </a:gs>
              <a:gs pos="100000">
                <a:srgbClr val="760000"/>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157702" name="Oval 6"/>
          <p:cNvSpPr>
            <a:spLocks noChangeArrowheads="1"/>
          </p:cNvSpPr>
          <p:nvPr/>
        </p:nvSpPr>
        <p:spPr bwMode="auto">
          <a:xfrm>
            <a:off x="2284413" y="5949950"/>
            <a:ext cx="215900" cy="215900"/>
          </a:xfrm>
          <a:prstGeom prst="ellipse">
            <a:avLst/>
          </a:prstGeom>
          <a:gradFill rotWithShape="1">
            <a:gsLst>
              <a:gs pos="0">
                <a:srgbClr val="FF0000"/>
              </a:gs>
              <a:gs pos="100000">
                <a:srgbClr val="760000"/>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157703" name="Oval 7"/>
          <p:cNvSpPr>
            <a:spLocks noChangeArrowheads="1"/>
          </p:cNvSpPr>
          <p:nvPr/>
        </p:nvSpPr>
        <p:spPr bwMode="auto">
          <a:xfrm>
            <a:off x="3076575" y="5589588"/>
            <a:ext cx="215900" cy="215900"/>
          </a:xfrm>
          <a:prstGeom prst="ellipse">
            <a:avLst/>
          </a:prstGeom>
          <a:gradFill rotWithShape="1">
            <a:gsLst>
              <a:gs pos="0">
                <a:srgbClr val="FF0000"/>
              </a:gs>
              <a:gs pos="100000">
                <a:srgbClr val="760000"/>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157704" name="Oval 8"/>
          <p:cNvSpPr>
            <a:spLocks noChangeArrowheads="1"/>
          </p:cNvSpPr>
          <p:nvPr/>
        </p:nvSpPr>
        <p:spPr bwMode="auto">
          <a:xfrm>
            <a:off x="3435350" y="6453188"/>
            <a:ext cx="215900" cy="215900"/>
          </a:xfrm>
          <a:prstGeom prst="ellipse">
            <a:avLst/>
          </a:prstGeom>
          <a:gradFill rotWithShape="1">
            <a:gsLst>
              <a:gs pos="0">
                <a:srgbClr val="FF0000"/>
              </a:gs>
              <a:gs pos="100000">
                <a:srgbClr val="760000"/>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41994" name="Rectangle 9">
            <a:hlinkClick r:id="rId2" action="ppaction://hlinkfile"/>
          </p:cNvPr>
          <p:cNvSpPr>
            <a:spLocks noChangeArrowheads="1"/>
          </p:cNvSpPr>
          <p:nvPr/>
        </p:nvSpPr>
        <p:spPr bwMode="auto">
          <a:xfrm>
            <a:off x="4573588" y="3789363"/>
            <a:ext cx="2303462" cy="302260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157706" name="Rectangle 10"/>
          <p:cNvSpPr>
            <a:spLocks noChangeArrowheads="1"/>
          </p:cNvSpPr>
          <p:nvPr/>
        </p:nvSpPr>
        <p:spPr bwMode="auto">
          <a:xfrm>
            <a:off x="4595813" y="4149725"/>
            <a:ext cx="2274887" cy="360363"/>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157707" name="Oval 11"/>
          <p:cNvSpPr>
            <a:spLocks noChangeArrowheads="1"/>
          </p:cNvSpPr>
          <p:nvPr/>
        </p:nvSpPr>
        <p:spPr bwMode="auto">
          <a:xfrm>
            <a:off x="5834063" y="4941888"/>
            <a:ext cx="215900" cy="215900"/>
          </a:xfrm>
          <a:prstGeom prst="ellipse">
            <a:avLst/>
          </a:prstGeom>
          <a:gradFill rotWithShape="1">
            <a:gsLst>
              <a:gs pos="0">
                <a:srgbClr val="FF0000"/>
              </a:gs>
              <a:gs pos="100000">
                <a:srgbClr val="760000"/>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157708" name="Oval 12"/>
          <p:cNvSpPr>
            <a:spLocks noChangeArrowheads="1"/>
          </p:cNvSpPr>
          <p:nvPr/>
        </p:nvSpPr>
        <p:spPr bwMode="auto">
          <a:xfrm>
            <a:off x="5041900" y="4868863"/>
            <a:ext cx="215900" cy="215900"/>
          </a:xfrm>
          <a:prstGeom prst="ellipse">
            <a:avLst/>
          </a:prstGeom>
          <a:gradFill rotWithShape="1">
            <a:gsLst>
              <a:gs pos="0">
                <a:srgbClr val="FF0000"/>
              </a:gs>
              <a:gs pos="100000">
                <a:srgbClr val="760000"/>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157709" name="Oval 13"/>
          <p:cNvSpPr>
            <a:spLocks noChangeArrowheads="1"/>
          </p:cNvSpPr>
          <p:nvPr/>
        </p:nvSpPr>
        <p:spPr bwMode="auto">
          <a:xfrm>
            <a:off x="4970463" y="5949950"/>
            <a:ext cx="215900" cy="215900"/>
          </a:xfrm>
          <a:prstGeom prst="ellipse">
            <a:avLst/>
          </a:prstGeom>
          <a:gradFill rotWithShape="1">
            <a:gsLst>
              <a:gs pos="0">
                <a:srgbClr val="FF0000"/>
              </a:gs>
              <a:gs pos="100000">
                <a:srgbClr val="760000"/>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157710" name="Oval 14"/>
          <p:cNvSpPr>
            <a:spLocks noChangeArrowheads="1"/>
          </p:cNvSpPr>
          <p:nvPr/>
        </p:nvSpPr>
        <p:spPr bwMode="auto">
          <a:xfrm>
            <a:off x="5762625" y="5589588"/>
            <a:ext cx="215900" cy="215900"/>
          </a:xfrm>
          <a:prstGeom prst="ellipse">
            <a:avLst/>
          </a:prstGeom>
          <a:gradFill rotWithShape="1">
            <a:gsLst>
              <a:gs pos="0">
                <a:srgbClr val="FF0000"/>
              </a:gs>
              <a:gs pos="100000">
                <a:srgbClr val="760000"/>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157711" name="Oval 15"/>
          <p:cNvSpPr>
            <a:spLocks noChangeArrowheads="1"/>
          </p:cNvSpPr>
          <p:nvPr/>
        </p:nvSpPr>
        <p:spPr bwMode="auto">
          <a:xfrm>
            <a:off x="6121400" y="6453188"/>
            <a:ext cx="215900" cy="215900"/>
          </a:xfrm>
          <a:prstGeom prst="ellipse">
            <a:avLst/>
          </a:prstGeom>
          <a:gradFill rotWithShape="1">
            <a:gsLst>
              <a:gs pos="0">
                <a:srgbClr val="FF0000"/>
              </a:gs>
              <a:gs pos="100000">
                <a:srgbClr val="760000"/>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42001" name="Rectangle 16"/>
          <p:cNvSpPr>
            <a:spLocks noChangeArrowheads="1"/>
          </p:cNvSpPr>
          <p:nvPr/>
        </p:nvSpPr>
        <p:spPr bwMode="auto">
          <a:xfrm>
            <a:off x="2700338" y="3557588"/>
            <a:ext cx="503237" cy="57626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157713" name="Rectangle 17"/>
          <p:cNvSpPr>
            <a:spLocks noChangeArrowheads="1"/>
          </p:cNvSpPr>
          <p:nvPr/>
        </p:nvSpPr>
        <p:spPr bwMode="auto">
          <a:xfrm>
            <a:off x="5437188" y="3573463"/>
            <a:ext cx="503237" cy="57626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157714" name="Rectangle 18"/>
          <p:cNvSpPr>
            <a:spLocks noChangeArrowheads="1"/>
          </p:cNvSpPr>
          <p:nvPr/>
        </p:nvSpPr>
        <p:spPr bwMode="auto">
          <a:xfrm>
            <a:off x="5781675" y="4610100"/>
            <a:ext cx="503238" cy="57626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157715" name="Rectangle 19"/>
          <p:cNvSpPr>
            <a:spLocks noChangeArrowheads="1"/>
          </p:cNvSpPr>
          <p:nvPr/>
        </p:nvSpPr>
        <p:spPr bwMode="auto">
          <a:xfrm>
            <a:off x="5133975" y="4610100"/>
            <a:ext cx="503238" cy="57626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157716" name="Text Box 20"/>
          <p:cNvSpPr txBox="1">
            <a:spLocks noChangeArrowheads="1"/>
          </p:cNvSpPr>
          <p:nvPr/>
        </p:nvSpPr>
        <p:spPr bwMode="auto">
          <a:xfrm>
            <a:off x="228600" y="1773238"/>
            <a:ext cx="89154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sz="2800" dirty="0">
                <a:solidFill>
                  <a:srgbClr val="FF0000"/>
                </a:solidFill>
                <a:latin typeface="Times New Roman" panose="02020603050405020304" pitchFamily="18" charset="0"/>
                <a:ea typeface="华文楷体" panose="02010600040101010101" pitchFamily="2" charset="-122"/>
              </a:rPr>
              <a:t>原因：</a:t>
            </a:r>
            <a:r>
              <a:rPr kumimoji="1" lang="zh-CN" altLang="en-US" sz="2800" dirty="0">
                <a:latin typeface="Times New Roman" panose="02020603050405020304" pitchFamily="18" charset="0"/>
                <a:ea typeface="华文楷体" panose="02010600040101010101" pitchFamily="2" charset="-122"/>
              </a:rPr>
              <a:t>对气体来说，若其他条件不变，增大压强，就是增加单位体积的反应物的物质的量，即增加反应物的浓度，因而可以增大化学反应的速率。</a:t>
            </a:r>
          </a:p>
        </p:txBody>
      </p:sp>
      <p:sp>
        <p:nvSpPr>
          <p:cNvPr id="157717" name="Text Box 21"/>
          <p:cNvSpPr txBox="1">
            <a:spLocks noChangeArrowheads="1"/>
          </p:cNvSpPr>
          <p:nvPr/>
        </p:nvSpPr>
        <p:spPr bwMode="auto">
          <a:xfrm>
            <a:off x="250825" y="-20638"/>
            <a:ext cx="6048375" cy="64135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3600" dirty="0">
                <a:solidFill>
                  <a:srgbClr val="FF3300"/>
                </a:solidFill>
                <a:latin typeface="Times New Roman" panose="02020603050405020304" pitchFamily="18" charset="0"/>
                <a:ea typeface="隶书" panose="02010509060101010101" pitchFamily="49" charset="-122"/>
              </a:rPr>
              <a:t>2</a:t>
            </a:r>
            <a:r>
              <a:rPr kumimoji="1" lang="zh-CN" altLang="en-US" sz="3600" dirty="0">
                <a:solidFill>
                  <a:srgbClr val="FF3300"/>
                </a:solidFill>
                <a:latin typeface="Times New Roman" panose="02020603050405020304" pitchFamily="18" charset="0"/>
                <a:ea typeface="隶书" panose="02010509060101010101" pitchFamily="49" charset="-122"/>
              </a:rPr>
              <a:t>、压强对反应速率的影响。</a:t>
            </a:r>
          </a:p>
        </p:txBody>
      </p:sp>
      <p:sp>
        <p:nvSpPr>
          <p:cNvPr id="157718" name="Text Box 22"/>
          <p:cNvSpPr txBox="1">
            <a:spLocks noChangeArrowheads="1"/>
          </p:cNvSpPr>
          <p:nvPr/>
        </p:nvSpPr>
        <p:spPr bwMode="auto">
          <a:xfrm>
            <a:off x="323850" y="692150"/>
            <a:ext cx="8351838" cy="10064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3000">
                <a:latin typeface="Times New Roman" panose="02020603050405020304" pitchFamily="18" charset="0"/>
              </a:rPr>
              <a:t>        </a:t>
            </a:r>
            <a:r>
              <a:rPr kumimoji="1" lang="zh-CN" altLang="en-US" sz="3000">
                <a:latin typeface="Times New Roman" panose="02020603050405020304" pitchFamily="18" charset="0"/>
              </a:rPr>
              <a:t>请试根据浓度对化学反应速率的影响推出压强对化学反应速率的影响情况    </a:t>
            </a:r>
          </a:p>
        </p:txBody>
      </p:sp>
    </p:spTree>
    <p:extLst>
      <p:ext uri="{BB962C8B-B14F-4D97-AF65-F5344CB8AC3E}">
        <p14:creationId xmlns:p14="http://schemas.microsoft.com/office/powerpoint/2010/main" val="24876042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7717"/>
                                        </p:tgtEl>
                                        <p:attrNameLst>
                                          <p:attrName>style.visibility</p:attrName>
                                        </p:attrNameLst>
                                      </p:cBhvr>
                                      <p:to>
                                        <p:strVal val="visible"/>
                                      </p:to>
                                    </p:set>
                                    <p:animEffect transition="in" filter="blinds(horizontal)">
                                      <p:cBhvr>
                                        <p:cTn id="7" dur="500"/>
                                        <p:tgtEl>
                                          <p:spTgt spid="1577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7718"/>
                                        </p:tgtEl>
                                        <p:attrNameLst>
                                          <p:attrName>style.visibility</p:attrName>
                                        </p:attrNameLst>
                                      </p:cBhvr>
                                      <p:to>
                                        <p:strVal val="visible"/>
                                      </p:to>
                                    </p:set>
                                    <p:animEffect transition="in" filter="blinds(horizontal)">
                                      <p:cBhvr>
                                        <p:cTn id="12" dur="500"/>
                                        <p:tgtEl>
                                          <p:spTgt spid="1577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0" presetClass="path" presetSubtype="0" repeatCount="indefinite" fill="hold" grpId="0" nodeType="clickEffect">
                                  <p:stCondLst>
                                    <p:cond delay="0"/>
                                  </p:stCondLst>
                                  <p:childTnLst>
                                    <p:animMotion origin="layout" path="M 3.05556E-6 -2.02959E-6 C 0.01389 -0.00485 -0.00174 0.00023 0.01805 -0.00439 C 0.02343 -0.00578 0.03437 -0.00878 0.03437 -0.00855 C 0.04739 -0.01572 0.03975 -0.01202 0.05729 -0.01965 C 0.06163 -0.0215 0.07048 -0.02404 0.07048 -0.02381 C 0.07274 -0.02335 0.07587 -0.0245 0.07708 -0.02196 C 0.0783 -0.01942 0.07621 -0.01595 0.07534 -0.01317 C 0.071 0.0007 0.07031 0.00139 0.06545 0.01087 C 0.06423 0.01595 0.06389 0.02127 0.06232 0.02612 C 0.0592 0.03583 0.05468 0.04415 0.05243 0.05456 C 0.0493 0.06889 0.04861 0.08368 0.04583 0.09825 C 0.04253 0.11535 0.04062 0.13408 0.03593 0.15049 C 0.02743 0.18054 0.0368 0.14263 0.03107 0.16574 C 0.0283 0.17684 0.02534 0.18539 0.02135 0.19649 C 0.01788 0.2062 0.01875 0.21174 0.01146 0.21822 C 0.00816 0.21383 0.00486 0.20943 0.00156 0.20504 C 0.00017 0.20319 -0.00035 0.20019 -0.00174 0.19857 C -0.00469 0.1951 -0.00903 0.19395 -0.01146 0.18978 C -0.02101 0.17314 -0.01111 0.1884 -0.02622 0.17245 C -0.03594 0.16205 -0.04462 0.15164 -0.05573 0.14401 C -0.0632 0.12945 -0.07934 0.1172 -0.09184 0.11119 C -0.09775 0.10333 -0.10365 0.09732 -0.11146 0.09385 C -0.11702 0.08646 -0.12101 0.0853 -0.12795 0.08068 C -0.1099 0.06496 -0.08247 0.07282 -0.06407 0.07189 C -0.04601 0.06611 -0.02848 0.06473 -0.0099 0.06334 C 0.00451 0.05779 0.00191 0.05987 0.00816 0.04369 C 0.01007 0.02982 0.01111 0.01919 0.0033 0.00879 C 0.00139 0.00116 0.00277 0.0037 3.05556E-6 -2.02959E-6 Z " pathEditMode="relative" rAng="0" ptsTypes="ffffffffffffffffffffffffffff">
                                      <p:cBhvr>
                                        <p:cTn id="16" dur="5000" fill="hold"/>
                                        <p:tgtEl>
                                          <p:spTgt spid="157700"/>
                                        </p:tgtEl>
                                        <p:attrNameLst>
                                          <p:attrName>ppt_x</p:attrName>
                                          <p:attrName>ppt_y</p:attrName>
                                        </p:attrNameLst>
                                      </p:cBhvr>
                                      <p:rCtr x="-2483" y="9686"/>
                                    </p:animMotion>
                                  </p:childTnLst>
                                </p:cTn>
                              </p:par>
                              <p:par>
                                <p:cTn id="17" presetID="0" presetClass="path" presetSubtype="0" repeatCount="indefinite" fill="hold" grpId="0" nodeType="withEffect">
                                  <p:stCondLst>
                                    <p:cond delay="0"/>
                                  </p:stCondLst>
                                  <p:childTnLst>
                                    <p:animMotion origin="layout" path="M -0.03055 -0.00555 C -0.00712 -0.02474 -0.03489 -0.00347 -0.0158 -0.01434 C -0.01111 -0.01711 -0.00729 -0.0222 -0.0026 -0.02521 C 0.00295 -0.02891 0.00955 -0.03053 0.01528 -0.03399 C 0.01979 -0.03677 0.02361 -0.04162 0.02847 -0.04278 C 0.03524 -0.0444 0.04167 -0.04648 0.04809 -0.04925 C 0.05625 -0.02798 0.05434 -0.00185 0.06459 0.01826 C 0.06875 0.04184 0.06302 0.01387 0.06945 0.03352 C 0.07413 0.04786 0.07604 0.06404 0.08264 0.07722 C 0.08316 0.08023 0.08334 0.08323 0.0842 0.08601 C 0.0849 0.08832 0.0875 0.08994 0.0875 0.09248 C 0.0875 0.09572 0.08524 0.09826 0.0842 0.10127 C 0.07761 0.10057 0.07101 0.10034 0.06459 0.09919 C 0.06024 0.09849 0.05712 0.09456 0.05313 0.09248 C 0.04306 0.08739 0.03212 0.08416 0.02188 0.07953 C 0.01042 0.07445 -0.00069 0.06797 -0.0125 0.06427 C -0.02691 0.06797 -0.01962 0.06242 -0.02239 0.0904 C -0.02465 0.11329 -0.02916 0.15052 -0.03715 0.17109 C -0.0408 0.19167 -0.04462 0.21109 -0.04687 0.23236 C -0.04635 0.23745 -0.04791 0.24393 -0.04531 0.24763 C -0.04375 0.24971 -0.04236 0.243 -0.04045 0.24115 C -0.03524 0.2363 -0.02969 0.2319 -0.02396 0.22797 C -0.00816 0.21734 0.00643 0.20739 0.02361 0.20184 C 0.03681 0.18797 0.02257 0.20092 0.03837 0.19306 C 0.04028 0.19213 0.04149 0.19005 0.04323 0.18867 C 0.04531 0.18705 0.04757 0.18543 0.04983 0.18427 C 0.05729 0.18057 0.06528 0.17919 0.07274 0.17549 C 0.09601 0.16416 0.08125 0.16878 0.0974 0.16462 C 0.11771 0.15075 0.0882 0.16994 0.11215 0.15815 C 0.11406 0.15722 0.11528 0.15491 0.11702 0.15375 C 0.12587 0.14843 0.13559 0.14473 0.14479 0.14057 C 0.15382 0.13664 0.17274 0.1341 0.17274 0.13433 C 0.16389 0.13225 0.15347 0.13502 0.14653 0.12763 C 0.12622 0.10566 0.14271 0.11884 0.12361 0.10566 C 0.1191 0.09687 0.11077 0.09179 0.10382 0.08601 C 0.09983 0.08277 0.09618 0.07884 0.09236 0.07514 C 0.0908 0.07375 0.0875 0.07075 0.0875 0.07098 C 0.08212 0.06011 0.07587 0.05895 0.06788 0.05317 C 0.06094 0.04809 0.05538 0.03884 0.04809 0.03583 C 0.03229 0.0215 0.01424 0.01456 -0.0026 0.003 C -0.00625 0.00069 -0.01007 -0.00486 -0.01423 -0.00555 C -0.01962 -0.00648 -0.02517 -0.00555 -0.03055 -0.00555 Z " pathEditMode="relative" rAng="0" ptsTypes="ffffffffffffffffffffffffffffffffffffffffff">
                                      <p:cBhvr>
                                        <p:cTn id="18" dur="5000" fill="hold"/>
                                        <p:tgtEl>
                                          <p:spTgt spid="157701"/>
                                        </p:tgtEl>
                                        <p:attrNameLst>
                                          <p:attrName>ppt_x</p:attrName>
                                          <p:attrName>ppt_y</p:attrName>
                                        </p:attrNameLst>
                                      </p:cBhvr>
                                      <p:rCtr x="9288" y="10566"/>
                                    </p:animMotion>
                                  </p:childTnLst>
                                </p:cTn>
                              </p:par>
                              <p:par>
                                <p:cTn id="19" presetID="0" presetClass="path" presetSubtype="0" repeatCount="indefinite" fill="hold" grpId="0" nodeType="withEffect">
                                  <p:stCondLst>
                                    <p:cond delay="0"/>
                                  </p:stCondLst>
                                  <p:childTnLst>
                                    <p:animMotion origin="layout" path="M -0.00469 -0.00208 C -0.00295 -0.03214 -0.00382 -0.06243 0.00191 -0.09156 C 0.0026 -0.10104 0.00451 -0.11052 0.00521 -0.12 C 0.00608 -0.13156 0.00555 -0.14335 0.00677 -0.15491 C 0.00816 -0.16902 0.01406 -0.17688 0.01979 -0.18751 C 0.02621 -0.19954 0.0191 -0.19445 0.02812 -0.19861 C 0.0316 -0.19376 0.03628 -0.19052 0.03958 -0.18543 C 0.04115 -0.18289 0.04132 -0.17919 0.04288 -0.17665 C 0.0441 -0.17456 0.04653 -0.1741 0.04774 -0.17225 C 0.05208 -0.16555 0.05451 -0.15699 0.0592 -0.15052 C 0.06215 -0.14636 0.06406 -0.14104 0.06736 -0.13734 C 0.07031 -0.13387 0.07726 -0.12855 0.07726 -0.12832 C 0.08646 -0.11144 0.0809 -0.11514 0.09045 -0.11121 C 0.09635 -0.1052 0.10174 -0.10035 0.10833 -0.09595 C 0.11649 -0.07954 0.10573 -0.09803 0.11823 -0.08717 C 0.11979 -0.08578 0.11996 -0.08231 0.12153 -0.08069 C 0.12292 -0.0793 0.12483 -0.0793 0.12639 -0.07838 C 0.13229 -0.07445 0.13472 -0.06821 0.14115 -0.06543 C 0.14288 -0.06404 0.14444 -0.06219 0.14618 -0.06104 C 0.14774 -0.06011 0.14948 -0.05988 0.15104 -0.05873 C 0.16701 -0.0467 0.15521 -0.05248 0.1658 -0.04786 C 0.16736 -0.04647 0.17031 -0.04601 0.17066 -0.04347 C 0.1717 -0.03653 0.16302 -0.03537 0.16094 -0.03468 C 0.1592 -0.03191 0.15729 -0.02936 0.1559 -0.02613 C 0.15503 -0.02404 0.15538 -0.02127 0.15434 -0.01942 C 0.15069 -0.01225 0.14462 -0.00485 0.13958 0.00023 C 0.13212 0.01989 0.13559 0.01226 0.12969 0.02428 C 0.12569 0.04046 0.12413 0.05688 0.11823 0.07214 C 0.11354 0.06289 0.11146 0.05434 0.10521 0.04601 C 0.10278 0.03676 0.0974 0.02266 0.09358 0.01549 C 0.0908 0.01041 0.08802 0.00532 0.08542 0.00023 C 0.0842 -0.00185 0.08212 -0.00647 0.08212 -0.00624 C 0.07986 -0.01618 0.07378 -0.02497 0.06736 -0.03029 C 0.06024 -0.04948 0.0684 -0.03098 0.0592 -0.04347 C 0.05278 -0.05225 0.04896 -0.06312 0.04115 -0.06959 C 0.03767 -0.08416 0.04236 -0.06821 0.03455 -0.08277 C 0.03316 -0.08532 0.03316 -0.08925 0.03142 -0.09156 C 0.02969 -0.09387 0.02708 -0.09456 0.02483 -0.09595 C 0.02014 -0.1052 0.0191 -0.11352 0.01163 -0.12 C 0.00174 -0.13942 0.0151 -0.11607 0.00347 -0.12855 C -0.00695 -0.13988 0.00729 -0.13225 -0.00469 -0.13734 C -0.01042 -0.14497 -0.01337 -0.14566 -0.02118 -0.14821 C -0.02743 -0.15676 -0.03524 -0.16069 -0.0441 -0.16347 C -0.04514 -0.16069 -0.04722 -0.15815 -0.0474 -0.15491 C -0.04826 -0.1378 -0.03854 -0.0978 -0.0309 -0.08277 C -0.02865 -0.07352 -0.02639 -0.06798 -0.02118 -0.06104 C -0.01649 -0.03769 -0.02344 -0.06613 -0.01458 -0.04578 C -0.00538 -0.02451 -0.02153 -0.04878 -0.00799 -0.03029 C -0.0066 -0.02497 -0.00087 -0.01618 -0.00139 -0.01063 C -0.00174 -0.0074 -0.00365 -0.00485 -0.00469 -0.00208 Z " pathEditMode="relative" rAng="0" ptsTypes="ffffffffffffffffffffffffffffffffffffffffffffffffff">
                                      <p:cBhvr>
                                        <p:cTn id="20" dur="5000" fill="hold"/>
                                        <p:tgtEl>
                                          <p:spTgt spid="157702"/>
                                        </p:tgtEl>
                                        <p:attrNameLst>
                                          <p:attrName>ppt_x</p:attrName>
                                          <p:attrName>ppt_y</p:attrName>
                                        </p:attrNameLst>
                                      </p:cBhvr>
                                      <p:rCtr x="6632" y="-6173"/>
                                    </p:animMotion>
                                  </p:childTnLst>
                                </p:cTn>
                              </p:par>
                              <p:par>
                                <p:cTn id="21" presetID="0" presetClass="path" presetSubtype="0" repeatCount="indefinite" fill="hold" grpId="0" nodeType="withEffect">
                                  <p:stCondLst>
                                    <p:cond delay="0"/>
                                  </p:stCondLst>
                                  <p:childTnLst>
                                    <p:animMotion origin="layout" path="M -0.00469 -0.00208 C -0.00729 0.00878 -0.01198 0.01641 -0.01771 0.02427 C -0.02396 0.04716 -0.03767 0.06173 -0.04566 0.08323 C -0.04618 0.08763 -0.0467 0.09179 -0.04722 0.09618 C -0.04792 0.10266 -0.04826 0.10936 -0.04896 0.11583 C -0.0493 0.11884 -0.04965 0.12185 -0.05052 0.12462 C -0.05121 0.12693 -0.05521 0.12924 -0.05382 0.13109 C -0.05226 0.13318 -0.04948 0.12971 -0.04722 0.12901 C -0.04288 0.12069 -0.02552 0.10312 -0.01771 0.09618 C -0.01128 0.0837 -0.01823 0.09479 -0.00469 0.08323 C 0.00417 0.0756 0.00886 0.06751 0.0184 0.06358 C 0.02431 0.05549 0.0316 0.04971 0.03958 0.04601 C 0.04566 0.03815 0.05278 0.03352 0.06094 0.03075 C 0.06441 0.02751 0.06736 0.02312 0.07083 0.01988 C 0.0757 0.01549 0.08333 0.01318 0.08889 0.01109 C 0.08646 0.00231 0.08438 -0.00324 0.07743 -0.00625 C 0.07066 -0.01526 0.06632 -0.02428 0.05764 -0.02821 C 0.05399 -0.03538 0.04497 -0.04763 0.03958 -0.05226 C 0.0375 -0.05388 0.03507 -0.0548 0.03316 -0.05665 C 0.02083 -0.06891 0.03195 -0.06266 0.0217 -0.06752 C 0.01997 -0.0696 0.01858 -0.07214 0.01667 -0.07399 C 0.01458 -0.07584 0.01198 -0.0763 0.01007 -0.07839 C 0.00868 -0.08 0.00833 -0.08324 0.00695 -0.08486 C 0.00434 -0.08763 -0.00139 -0.08995 -0.00469 -0.09156 C -0.02048 -0.11261 -1.11111E-6 -0.0874 -0.01441 -0.10012 C -0.01632 -0.10197 -0.01753 -0.10497 -0.01944 -0.10682 C -0.02135 -0.10867 -0.02396 -0.10937 -0.02587 -0.11122 C -0.03298 -0.11792 -0.0401 -0.12602 -0.04722 -0.13295 C -0.04913 -0.1348 -0.05173 -0.1355 -0.05382 -0.13734 C -0.05573 -0.13919 -0.05694 -0.14197 -0.05868 -0.14382 C -0.0618 -0.14706 -0.06858 -0.15261 -0.06858 -0.15237 C -0.07812 -0.13966 -0.08368 -0.13318 -0.09479 -0.12417 C -0.10087 -0.11908 -0.10521 -0.11214 -0.11111 -0.10682 C -0.11875 -0.09156 -0.11441 -0.09665 -0.12257 -0.08925 C -0.13073 -0.0733 -0.12673 -0.08047 -0.1342 -0.06752 C -0.10503 -0.05411 -0.07673 -0.05365 -0.04566 -0.05226 C -0.0375 -0.04995 -0.03055 -0.04717 -0.0243 -0.03908 C -0.01493 -0.02682 -0.02882 -0.03769 -0.01441 -0.02821 C -0.00955 -0.01526 -0.00677 -0.01711 -0.00469 -0.00208 Z " pathEditMode="relative" rAng="0" ptsTypes="fffffffffffffffffffffffffffffffffffffff">
                                      <p:cBhvr>
                                        <p:cTn id="22" dur="5000" fill="hold"/>
                                        <p:tgtEl>
                                          <p:spTgt spid="157703"/>
                                        </p:tgtEl>
                                        <p:attrNameLst>
                                          <p:attrName>ppt_x</p:attrName>
                                          <p:attrName>ppt_y</p:attrName>
                                        </p:attrNameLst>
                                      </p:cBhvr>
                                      <p:rCtr x="-1806" y="-763"/>
                                    </p:animMotion>
                                  </p:childTnLst>
                                </p:cTn>
                              </p:par>
                              <p:par>
                                <p:cTn id="23" presetID="0" presetClass="path" presetSubtype="0" repeatCount="indefinite" fill="hold" grpId="0" nodeType="withEffect">
                                  <p:stCondLst>
                                    <p:cond delay="0"/>
                                  </p:stCondLst>
                                  <p:childTnLst>
                                    <p:animMotion origin="layout" path="M -2.5E-6 4.40592E-6 C 0.00052 -0.0037 0.00157 -0.00717 0.00157 -0.01087 C 0.00261 -0.05664 0.00504 -0.2136 0.00157 -0.26422 C 0.00139 -0.26746 -0.00278 -0.26723 -0.00503 -0.26861 C -0.01597 -0.26353 -0.00416 -0.27046 -0.01319 -0.25983 C -0.02066 -0.25104 -0.02691 -0.2455 -0.03611 -0.24226 C -0.04097 -0.23579 -0.04427 -0.23209 -0.05087 -0.22932 C -0.06163 -0.21452 -0.07639 -0.20319 -0.09028 -0.19441 C -0.09479 -0.18817 -0.11041 -0.17291 -0.11649 -0.17037 C -0.12326 -0.16436 -0.12847 -0.15835 -0.13611 -0.15511 C -0.14618 -0.1461 -0.15746 -0.13593 -0.16892 -0.13107 C -0.15295 -0.12368 -0.15486 -0.12414 -0.13125 -0.12229 C -0.10052 -0.11512 -0.07066 -0.11304 -0.03941 -0.11142 C -0.02257 -0.10749 -0.00764 -0.10426 0.00972 -0.10264 C 0.02743 -0.09848 0.04427 -0.0957 0.06233 -0.09386 C 0.06059 -0.09178 0.05851 -0.08993 0.05729 -0.08738 C 0.05174 -0.07629 0.06302 -0.08137 0.04913 -0.06773 C 0.04063 -0.05941 0.04445 -0.0638 0.03768 -0.05456 C 0.03507 -0.04369 0.03038 -0.03607 0.02448 -0.02844 C 0.02205 -0.01827 0.02032 -0.01572 0.01302 -0.01087 C 0.00938 -0.0044 0.0066 0.00416 -2.5E-6 4.40592E-6 Z " pathEditMode="relative" rAng="0" ptsTypes="fffffffffffffffffffff">
                                      <p:cBhvr>
                                        <p:cTn id="24" dur="5000" fill="hold"/>
                                        <p:tgtEl>
                                          <p:spTgt spid="157704"/>
                                        </p:tgtEl>
                                        <p:attrNameLst>
                                          <p:attrName>ppt_x</p:attrName>
                                          <p:attrName>ppt_y</p:attrName>
                                        </p:attrNameLst>
                                      </p:cBhvr>
                                      <p:rCtr x="-5295" y="-13315"/>
                                    </p:animMotion>
                                  </p:childTnLst>
                                </p:cTn>
                              </p:par>
                              <p:par>
                                <p:cTn id="25" presetID="0" presetClass="path" presetSubtype="0" repeatCount="indefinite" fill="hold" grpId="0" nodeType="withEffect">
                                  <p:stCondLst>
                                    <p:cond delay="0"/>
                                  </p:stCondLst>
                                  <p:endCondLst>
                                    <p:cond evt="onNext" delay="0">
                                      <p:tgtEl>
                                        <p:sldTgt/>
                                      </p:tgtEl>
                                    </p:cond>
                                  </p:endCondLst>
                                  <p:childTnLst>
                                    <p:animMotion origin="layout" path="M -0.00468 -0.00208 C 0.00921 -0.00694 -0.00642 -0.00185 0.01337 -0.00647 C 0.01875 -0.00786 0.02969 -0.01087 0.02969 -0.01063 C 0.04271 -0.0178 0.03507 -0.0141 0.05261 -0.02173 C 0.05695 -0.02358 0.0658 -0.02613 0.0658 -0.0259 C 0.06806 -0.02543 0.07118 -0.02659 0.0724 -0.02405 C 0.07361 -0.0215 0.07153 -0.01803 0.07066 -0.01526 C 0.06632 -0.00139 0.06563 -0.00069 0.06077 0.00879 C 0.05955 0.01387 0.05921 0.01919 0.05764 0.02405 C 0.05452 0.03376 0.05 0.04208 0.04775 0.05249 C 0.04462 0.06682 0.04393 0.08162 0.04115 0.09619 C 0.03785 0.1133 0.03594 0.13202 0.03125 0.14844 C 0.02275 0.1785 0.03212 0.14058 0.02639 0.1637 C 0.02361 0.1748 0.02066 0.18335 0.01667 0.19445 C 0.0132 0.20416 0.01407 0.20971 0.00677 0.21619 C 0.00348 0.21179 0.00018 0.2074 -0.00312 0.20301 C -0.00451 0.20116 -0.00503 0.19815 -0.00642 0.19653 C -0.00937 0.19306 -0.01371 0.19191 -0.01614 0.18775 C -0.02569 0.1711 -0.01579 0.18636 -0.0309 0.17041 C -0.04062 0.16 -0.0493 0.1496 -0.06041 0.14197 C -0.06788 0.1274 -0.08402 0.11515 -0.09652 0.10913 C -0.10243 0.10127 -0.10833 0.09526 -0.11614 0.09179 C -0.1217 0.08439 -0.12569 0.08324 -0.13264 0.07861 C -0.11458 0.06289 -0.08715 0.07075 -0.06875 0.06983 C -0.05069 0.06405 -0.03316 0.06266 -0.01458 0.06127 C -0.00017 0.05572 -0.00277 0.0578 0.00348 0.04162 C 0.00539 0.02775 0.00643 0.01711 -0.00139 0.00671 C -0.00329 -0.00092 -0.00191 0.00162 -0.00468 -0.00208 Z " pathEditMode="relative" rAng="0" ptsTypes="ffffffffffffffffffffffffffff">
                                      <p:cBhvr>
                                        <p:cTn id="26" dur="5000" fill="hold"/>
                                        <p:tgtEl>
                                          <p:spTgt spid="157707"/>
                                        </p:tgtEl>
                                        <p:attrNameLst>
                                          <p:attrName>ppt_x</p:attrName>
                                          <p:attrName>ppt_y</p:attrName>
                                        </p:attrNameLst>
                                      </p:cBhvr>
                                      <p:rCtr x="-2483" y="9688"/>
                                    </p:animMotion>
                                  </p:childTnLst>
                                </p:cTn>
                              </p:par>
                              <p:par>
                                <p:cTn id="27" presetID="0" presetClass="path" presetSubtype="0" repeatCount="indefinite" fill="hold" grpId="0" nodeType="withEffect">
                                  <p:stCondLst>
                                    <p:cond delay="0"/>
                                  </p:stCondLst>
                                  <p:endCondLst>
                                    <p:cond evt="onNext" delay="0">
                                      <p:tgtEl>
                                        <p:sldTgt/>
                                      </p:tgtEl>
                                    </p:cond>
                                  </p:endCondLst>
                                  <p:childTnLst>
                                    <p:animMotion origin="layout" path="M -0.03055 -0.00555 C -0.00712 -0.02474 -0.03489 -0.00347 -0.0158 -0.01434 C -0.01111 -0.01711 -0.00729 -0.0222 -0.0026 -0.02521 C 0.00295 -0.02891 0.00955 -0.03053 0.01528 -0.03399 C 0.01979 -0.03677 0.02361 -0.04162 0.02847 -0.04278 C 0.03524 -0.0444 0.04167 -0.04648 0.04809 -0.04925 C 0.05625 -0.02798 0.05434 -0.00185 0.06459 0.01826 C 0.06875 0.04184 0.06302 0.01387 0.06945 0.03352 C 0.07413 0.04786 0.07604 0.06404 0.08264 0.07722 C 0.08316 0.08023 0.08334 0.08323 0.0842 0.08601 C 0.0849 0.08832 0.0875 0.08994 0.0875 0.09248 C 0.0875 0.09572 0.08524 0.09826 0.0842 0.10127 C 0.07761 0.10057 0.07101 0.10034 0.06459 0.09919 C 0.06024 0.09849 0.05712 0.09456 0.05313 0.09248 C 0.04306 0.08739 0.03212 0.08416 0.02188 0.07953 C 0.01042 0.07445 -0.00069 0.06797 -0.0125 0.06427 C -0.02691 0.06797 -0.01962 0.06242 -0.02239 0.0904 C -0.02465 0.11329 -0.02916 0.15052 -0.03715 0.17109 C -0.0408 0.19167 -0.04462 0.21109 -0.04687 0.23236 C -0.04635 0.23745 -0.04791 0.24393 -0.04531 0.24763 C -0.04375 0.24971 -0.04236 0.243 -0.04045 0.24115 C -0.03524 0.2363 -0.02969 0.2319 -0.02396 0.22797 C -0.00816 0.21734 0.00643 0.20739 0.02361 0.20184 C 0.03681 0.18797 0.02257 0.20092 0.03837 0.19306 C 0.04028 0.19213 0.04149 0.19005 0.04323 0.18867 C 0.04531 0.18705 0.04757 0.18543 0.04983 0.18427 C 0.05729 0.18057 0.06528 0.17919 0.07274 0.17549 C 0.09601 0.16416 0.08125 0.16878 0.0974 0.16462 C 0.11771 0.15075 0.0882 0.16994 0.11215 0.15815 C 0.11406 0.15722 0.11528 0.15491 0.11702 0.15375 C 0.12587 0.14843 0.13559 0.14473 0.14479 0.14057 C 0.15382 0.13664 0.17274 0.1341 0.17274 0.13433 C 0.16389 0.13225 0.15347 0.13502 0.14653 0.12763 C 0.12622 0.10566 0.14271 0.11884 0.12361 0.10566 C 0.1191 0.09687 0.11077 0.09179 0.10382 0.08601 C 0.09983 0.08277 0.09618 0.07884 0.09236 0.07514 C 0.0908 0.07375 0.0875 0.07075 0.0875 0.07098 C 0.08212 0.06011 0.07587 0.05895 0.06788 0.05317 C 0.06094 0.04809 0.05538 0.03884 0.04809 0.03583 C 0.03229 0.0215 0.01424 0.01456 -0.0026 0.003 C -0.00625 0.00069 -0.01007 -0.00486 -0.01423 -0.00555 C -0.01962 -0.00648 -0.02517 -0.00555 -0.03055 -0.00555 Z " pathEditMode="relative" rAng="0" ptsTypes="ffffffffffffffffffffffffffffffffffffffffff">
                                      <p:cBhvr>
                                        <p:cTn id="28" dur="5000" fill="hold"/>
                                        <p:tgtEl>
                                          <p:spTgt spid="157708"/>
                                        </p:tgtEl>
                                        <p:attrNameLst>
                                          <p:attrName>ppt_x</p:attrName>
                                          <p:attrName>ppt_y</p:attrName>
                                        </p:attrNameLst>
                                      </p:cBhvr>
                                      <p:rCtr x="9288" y="10566"/>
                                    </p:animMotion>
                                  </p:childTnLst>
                                </p:cTn>
                              </p:par>
                              <p:par>
                                <p:cTn id="29" presetID="0" presetClass="path" presetSubtype="0" repeatCount="indefinite" fill="hold" grpId="0" nodeType="withEffect">
                                  <p:stCondLst>
                                    <p:cond delay="0"/>
                                  </p:stCondLst>
                                  <p:endCondLst>
                                    <p:cond evt="onNext" delay="0">
                                      <p:tgtEl>
                                        <p:sldTgt/>
                                      </p:tgtEl>
                                    </p:cond>
                                  </p:endCondLst>
                                  <p:childTnLst>
                                    <p:animMotion origin="layout" path="M -0.00469 -0.00208 C -0.00295 -0.03214 -0.00382 -0.06243 0.00191 -0.09156 C 0.0026 -0.10104 0.00451 -0.11052 0.00521 -0.12 C 0.00608 -0.13156 0.00555 -0.14335 0.00677 -0.15491 C 0.00816 -0.16902 0.01406 -0.17688 0.01979 -0.18751 C 0.02621 -0.19954 0.0191 -0.19445 0.02812 -0.19861 C 0.0316 -0.19376 0.03628 -0.19052 0.03958 -0.18543 C 0.04115 -0.18289 0.04132 -0.17919 0.04288 -0.17665 C 0.0441 -0.17456 0.04653 -0.1741 0.04774 -0.17225 C 0.05208 -0.16555 0.05451 -0.15699 0.0592 -0.15052 C 0.06215 -0.14636 0.06406 -0.14104 0.06736 -0.13734 C 0.07031 -0.13387 0.07726 -0.12855 0.07726 -0.12832 C 0.08646 -0.11144 0.0809 -0.11514 0.09045 -0.11121 C 0.09635 -0.1052 0.10174 -0.10035 0.10833 -0.09595 C 0.11649 -0.07954 0.10573 -0.09803 0.11823 -0.08717 C 0.11979 -0.08578 0.11996 -0.08231 0.12153 -0.08069 C 0.12292 -0.0793 0.12483 -0.0793 0.12639 -0.07838 C 0.13229 -0.07445 0.13472 -0.06821 0.14115 -0.06543 C 0.14288 -0.06404 0.14444 -0.06219 0.14618 -0.06104 C 0.14774 -0.06011 0.14948 -0.05988 0.15104 -0.05873 C 0.16701 -0.0467 0.15521 -0.05248 0.1658 -0.04786 C 0.16736 -0.04647 0.17031 -0.04601 0.17066 -0.04347 C 0.1717 -0.03653 0.16302 -0.03537 0.16094 -0.03468 C 0.1592 -0.03191 0.15729 -0.02936 0.1559 -0.02613 C 0.15503 -0.02404 0.15538 -0.02127 0.15434 -0.01942 C 0.15069 -0.01225 0.14462 -0.00485 0.13958 0.00023 C 0.13212 0.01989 0.13559 0.01226 0.12969 0.02428 C 0.12569 0.04046 0.12413 0.05688 0.11823 0.07214 C 0.11354 0.06289 0.11146 0.05434 0.10521 0.04601 C 0.10278 0.03676 0.0974 0.02266 0.09358 0.01549 C 0.0908 0.01041 0.08802 0.00532 0.08542 0.00023 C 0.0842 -0.00185 0.08212 -0.00647 0.08212 -0.00624 C 0.07986 -0.01618 0.07378 -0.02497 0.06736 -0.03029 C 0.06024 -0.04948 0.0684 -0.03098 0.0592 -0.04347 C 0.05278 -0.05225 0.04896 -0.06312 0.04115 -0.06959 C 0.03767 -0.08416 0.04236 -0.06821 0.03455 -0.08277 C 0.03316 -0.08532 0.03316 -0.08925 0.03142 -0.09156 C 0.02969 -0.09387 0.02708 -0.09456 0.02483 -0.09595 C 0.02014 -0.1052 0.0191 -0.11352 0.01163 -0.12 C 0.00174 -0.13942 0.0151 -0.11607 0.00347 -0.12855 C -0.00695 -0.13988 0.00729 -0.13225 -0.00469 -0.13734 C -0.01042 -0.14497 -0.01337 -0.14566 -0.02118 -0.14821 C -0.02743 -0.15676 -0.03524 -0.16069 -0.0441 -0.16347 C -0.04514 -0.16069 -0.04722 -0.15815 -0.0474 -0.15491 C -0.04826 -0.1378 -0.03854 -0.0978 -0.0309 -0.08277 C -0.02865 -0.07352 -0.02639 -0.06798 -0.02118 -0.06104 C -0.01649 -0.03769 -0.02344 -0.06613 -0.01458 -0.04578 C -0.00538 -0.02451 -0.02153 -0.04878 -0.00799 -0.03029 C -0.0066 -0.02497 -0.00087 -0.01618 -0.00139 -0.01063 C -0.00174 -0.0074 -0.00365 -0.00485 -0.00469 -0.00208 Z " pathEditMode="relative" rAng="0" ptsTypes="ffffffffffffffffffffffffffffffffffffffffffffffffff">
                                      <p:cBhvr>
                                        <p:cTn id="30" dur="5000" fill="hold"/>
                                        <p:tgtEl>
                                          <p:spTgt spid="157709"/>
                                        </p:tgtEl>
                                        <p:attrNameLst>
                                          <p:attrName>ppt_x</p:attrName>
                                          <p:attrName>ppt_y</p:attrName>
                                        </p:attrNameLst>
                                      </p:cBhvr>
                                      <p:rCtr x="6632" y="-6173"/>
                                    </p:animMotion>
                                  </p:childTnLst>
                                </p:cTn>
                              </p:par>
                              <p:par>
                                <p:cTn id="31" presetID="0" presetClass="path" presetSubtype="0" repeatCount="indefinite" fill="hold" grpId="0" nodeType="withEffect">
                                  <p:stCondLst>
                                    <p:cond delay="0"/>
                                  </p:stCondLst>
                                  <p:endCondLst>
                                    <p:cond evt="onNext" delay="0">
                                      <p:tgtEl>
                                        <p:sldTgt/>
                                      </p:tgtEl>
                                    </p:cond>
                                  </p:endCondLst>
                                  <p:childTnLst>
                                    <p:animMotion origin="layout" path="M -0.00469 -0.00208 C -0.00729 0.00878 -0.01198 0.01641 -0.01771 0.02427 C -0.02396 0.04716 -0.03767 0.06173 -0.04566 0.08323 C -0.04618 0.08763 -0.0467 0.09179 -0.04722 0.09618 C -0.04792 0.10266 -0.04826 0.10936 -0.04896 0.11583 C -0.0493 0.11884 -0.04965 0.12185 -0.05052 0.12462 C -0.05121 0.12693 -0.05521 0.12924 -0.05382 0.13109 C -0.05226 0.13318 -0.04948 0.12971 -0.04722 0.12901 C -0.04288 0.12069 -0.02552 0.10312 -0.01771 0.09618 C -0.01128 0.0837 -0.01823 0.09479 -0.00469 0.08323 C 0.00417 0.0756 0.00886 0.06751 0.0184 0.06358 C 0.02431 0.05549 0.0316 0.04971 0.03958 0.04601 C 0.04566 0.03815 0.05278 0.03352 0.06094 0.03075 C 0.06441 0.02751 0.06736 0.02312 0.07083 0.01988 C 0.0757 0.01549 0.08333 0.01318 0.08889 0.01109 C 0.08646 0.00231 0.08438 -0.00324 0.07743 -0.00625 C 0.07066 -0.01526 0.06632 -0.02428 0.05764 -0.02821 C 0.05399 -0.03538 0.04497 -0.04763 0.03958 -0.05226 C 0.0375 -0.05388 0.03507 -0.0548 0.03316 -0.05665 C 0.02083 -0.06891 0.03195 -0.06266 0.0217 -0.06752 C 0.01997 -0.0696 0.01858 -0.07214 0.01667 -0.07399 C 0.01458 -0.07584 0.01198 -0.0763 0.01007 -0.07839 C 0.00868 -0.08 0.00833 -0.08324 0.00695 -0.08486 C 0.00434 -0.08763 -0.00139 -0.08995 -0.00469 -0.09156 C -0.02048 -0.11261 -1.11111E-6 -0.0874 -0.01441 -0.10012 C -0.01632 -0.10197 -0.01753 -0.10497 -0.01944 -0.10682 C -0.02135 -0.10867 -0.02396 -0.10937 -0.02587 -0.11122 C -0.03298 -0.11792 -0.0401 -0.12602 -0.04722 -0.13295 C -0.04913 -0.1348 -0.05173 -0.1355 -0.05382 -0.13734 C -0.05573 -0.13919 -0.05694 -0.14197 -0.05868 -0.14382 C -0.0618 -0.14706 -0.06858 -0.15261 -0.06858 -0.15237 C -0.07812 -0.13966 -0.08368 -0.13318 -0.09479 -0.12417 C -0.10087 -0.11908 -0.10521 -0.11214 -0.11111 -0.10682 C -0.11875 -0.09156 -0.11441 -0.09665 -0.12257 -0.08925 C -0.13073 -0.0733 -0.12673 -0.08047 -0.1342 -0.06752 C -0.10503 -0.05411 -0.07673 -0.05365 -0.04566 -0.05226 C -0.0375 -0.04995 -0.03055 -0.04717 -0.0243 -0.03908 C -0.01493 -0.02682 -0.02882 -0.03769 -0.01441 -0.02821 C -0.00955 -0.01526 -0.00677 -0.01711 -0.00469 -0.00208 Z " pathEditMode="relative" rAng="0" ptsTypes="fffffffffffffffffffffffffffffffffffffff">
                                      <p:cBhvr>
                                        <p:cTn id="32" dur="5000" fill="hold"/>
                                        <p:tgtEl>
                                          <p:spTgt spid="157710"/>
                                        </p:tgtEl>
                                        <p:attrNameLst>
                                          <p:attrName>ppt_x</p:attrName>
                                          <p:attrName>ppt_y</p:attrName>
                                        </p:attrNameLst>
                                      </p:cBhvr>
                                      <p:rCtr x="-1806" y="-763"/>
                                    </p:animMotion>
                                  </p:childTnLst>
                                </p:cTn>
                              </p:par>
                              <p:par>
                                <p:cTn id="33" presetID="0" presetClass="path" presetSubtype="0" repeatCount="indefinite" fill="hold" grpId="0" nodeType="withEffect">
                                  <p:stCondLst>
                                    <p:cond delay="0"/>
                                  </p:stCondLst>
                                  <p:endCondLst>
                                    <p:cond evt="onNext" delay="0">
                                      <p:tgtEl>
                                        <p:sldTgt/>
                                      </p:tgtEl>
                                    </p:cond>
                                  </p:endCondLst>
                                  <p:childTnLst>
                                    <p:animMotion origin="layout" path="M -0.00469 -0.00208 C -0.00417 -0.00578 -0.00313 -0.00925 -0.00313 -0.01295 C -0.00209 -0.05873 0.00034 -0.21573 -0.00313 -0.26636 C -0.0033 -0.2696 -0.00747 -0.26937 -0.00972 -0.27075 C -0.02066 -0.26567 -0.00886 -0.2726 -0.01788 -0.26197 C -0.02535 -0.25318 -0.0316 -0.24763 -0.0408 -0.2444 C -0.04566 -0.23792 -0.04896 -0.23422 -0.05556 -0.23145 C -0.06632 -0.21665 -0.08108 -0.20532 -0.09497 -0.19654 C -0.09948 -0.19029 -0.11511 -0.17503 -0.12118 -0.17249 C -0.12795 -0.16648 -0.13316 -0.16047 -0.1408 -0.15723 C -0.15087 -0.14821 -0.16216 -0.13804 -0.17361 -0.13318 C -0.15764 -0.12578 -0.15955 -0.12625 -0.13594 -0.1244 C -0.10521 -0.11723 -0.07535 -0.11515 -0.0441 -0.11353 C -0.02726 -0.1096 -0.01233 -0.10636 0.00503 -0.10474 C 0.02274 -0.10058 0.03958 -0.09781 0.05764 -0.09596 C 0.0559 -0.09388 0.05382 -0.09203 0.0526 -0.08948 C 0.04705 -0.07839 0.05833 -0.08347 0.04444 -0.06983 C 0.03593 -0.06151 0.03975 -0.0659 0.03298 -0.05665 C 0.03038 -0.04578 0.02569 -0.03815 0.01979 -0.03052 C 0.01736 -0.02035 0.01562 -0.01781 0.00833 -0.01295 C 0.00468 -0.00648 0.00191 0.00208 -0.00469 -0.00208 Z " pathEditMode="relative" rAng="0" ptsTypes="fffffffffffffffffffff">
                                      <p:cBhvr>
                                        <p:cTn id="34" dur="5000" fill="hold"/>
                                        <p:tgtEl>
                                          <p:spTgt spid="157711"/>
                                        </p:tgtEl>
                                        <p:attrNameLst>
                                          <p:attrName>ppt_x</p:attrName>
                                          <p:attrName>ppt_y</p:attrName>
                                        </p:attrNameLst>
                                      </p:cBhvr>
                                      <p:rCtr x="-5295" y="-13318"/>
                                    </p:animMotion>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57714"/>
                                        </p:tgtEl>
                                        <p:attrNameLst>
                                          <p:attrName>style.visibility</p:attrName>
                                        </p:attrNameLst>
                                      </p:cBhvr>
                                      <p:to>
                                        <p:strVal val="visible"/>
                                      </p:to>
                                    </p:set>
                                    <p:animEffect transition="in" filter="blinds(horizontal)">
                                      <p:cBhvr>
                                        <p:cTn id="39" dur="500"/>
                                        <p:tgtEl>
                                          <p:spTgt spid="157714"/>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57715"/>
                                        </p:tgtEl>
                                        <p:attrNameLst>
                                          <p:attrName>style.visibility</p:attrName>
                                        </p:attrNameLst>
                                      </p:cBhvr>
                                      <p:to>
                                        <p:strVal val="visible"/>
                                      </p:to>
                                    </p:set>
                                    <p:animEffect transition="in" filter="blinds(horizontal)">
                                      <p:cBhvr>
                                        <p:cTn id="42" dur="500"/>
                                        <p:tgtEl>
                                          <p:spTgt spid="157715"/>
                                        </p:tgtEl>
                                      </p:cBhvr>
                                    </p:animEffect>
                                  </p:childTnLst>
                                </p:cTn>
                              </p:par>
                              <p:par>
                                <p:cTn id="43" presetID="3" presetClass="exit" presetSubtype="10" fill="hold" grpId="0" nodeType="withEffect">
                                  <p:stCondLst>
                                    <p:cond delay="0"/>
                                  </p:stCondLst>
                                  <p:childTnLst>
                                    <p:animEffect transition="out" filter="blinds(horizontal)">
                                      <p:cBhvr>
                                        <p:cTn id="44" dur="500"/>
                                        <p:tgtEl>
                                          <p:spTgt spid="157713"/>
                                        </p:tgtEl>
                                      </p:cBhvr>
                                    </p:animEffect>
                                    <p:set>
                                      <p:cBhvr>
                                        <p:cTn id="45" dur="1" fill="hold">
                                          <p:stCondLst>
                                            <p:cond delay="499"/>
                                          </p:stCondLst>
                                        </p:cTn>
                                        <p:tgtEl>
                                          <p:spTgt spid="157713"/>
                                        </p:tgtEl>
                                        <p:attrNameLst>
                                          <p:attrName>style.visibility</p:attrName>
                                        </p:attrNameLst>
                                      </p:cBhvr>
                                      <p:to>
                                        <p:strVal val="hidden"/>
                                      </p:to>
                                    </p:set>
                                  </p:childTnLst>
                                </p:cTn>
                              </p:par>
                              <p:par>
                                <p:cTn id="46" presetID="42" presetClass="path" presetSubtype="0" fill="hold" grpId="0" nodeType="withEffect">
                                  <p:stCondLst>
                                    <p:cond delay="0"/>
                                  </p:stCondLst>
                                  <p:childTnLst>
                                    <p:animMotion origin="layout" path="M -2.5E-6 2.60116E-6 L -2.5E-6 0.15514 " pathEditMode="relative" rAng="0" ptsTypes="AA">
                                      <p:cBhvr>
                                        <p:cTn id="47" dur="500" fill="hold"/>
                                        <p:tgtEl>
                                          <p:spTgt spid="157706"/>
                                        </p:tgtEl>
                                        <p:attrNameLst>
                                          <p:attrName>ppt_x</p:attrName>
                                          <p:attrName>ppt_y</p:attrName>
                                        </p:attrNameLst>
                                      </p:cBhvr>
                                      <p:rCtr x="0" y="7746"/>
                                    </p:animMotion>
                                  </p:childTnLst>
                                </p:cTn>
                              </p:par>
                              <p:par>
                                <p:cTn id="48" presetID="0" presetClass="path" presetSubtype="0" fill="hold" grpId="1" nodeType="withEffect">
                                  <p:stCondLst>
                                    <p:cond delay="0"/>
                                  </p:stCondLst>
                                  <p:childTnLst>
                                    <p:animMotion origin="layout" path="M -3.61111E-6 8.67052E-7 C 0.00139 0.00717 0.00104 0.01503 0.0033 0.02173 C 0.00504 0.02682 0.0092 0.03006 0.01146 0.03491 C 0.01198 0.03861 0.01146 0.04278 0.01302 0.04578 C 0.01407 0.04763 0.01684 0.04624 0.01806 0.04786 C 0.02136 0.05226 0.02118 0.05457 0.02118 0.05896 " pathEditMode="relative" ptsTypes="fffffA">
                                      <p:cBhvr>
                                        <p:cTn id="49" dur="2000" fill="hold"/>
                                        <p:tgtEl>
                                          <p:spTgt spid="157709"/>
                                        </p:tgtEl>
                                        <p:attrNameLst>
                                          <p:attrName>ppt_x</p:attrName>
                                          <p:attrName>ppt_y</p:attrName>
                                        </p:attrNameLst>
                                      </p:cBhvr>
                                    </p:animMotion>
                                  </p:childTnLst>
                                </p:cTn>
                              </p:par>
                              <p:par>
                                <p:cTn id="50" presetID="0" presetClass="path" presetSubtype="0" fill="hold" grpId="1" nodeType="withEffect">
                                  <p:stCondLst>
                                    <p:cond delay="0"/>
                                  </p:stCondLst>
                                  <p:childTnLst>
                                    <p:animMotion origin="layout" path="M 5.27778E-6 -3.46821E-7 C 0.00435 0.05341 -0.00034 -0.00925 0.00331 0.09595 C 0.004 0.11815 0.00244 0.1126 0.00834 0.12439 C 0.01129 0.13664 0.00869 0.13757 0.01806 0.14404 C 0.01997 0.15884 0.01685 0.15537 0.0231 0.1593 " pathEditMode="relative" ptsTypes="ffffA">
                                      <p:cBhvr>
                                        <p:cTn id="51" dur="2000" fill="hold"/>
                                        <p:tgtEl>
                                          <p:spTgt spid="157708"/>
                                        </p:tgtEl>
                                        <p:attrNameLst>
                                          <p:attrName>ppt_x</p:attrName>
                                          <p:attrName>ppt_y</p:attrName>
                                        </p:attrNameLst>
                                      </p:cBhvr>
                                    </p:animMotion>
                                  </p:childTnLst>
                                </p:cTn>
                              </p:par>
                              <p:par>
                                <p:cTn id="52" presetID="0" presetClass="path" presetSubtype="0" fill="hold" grpId="1" nodeType="withEffect">
                                  <p:stCondLst>
                                    <p:cond delay="0"/>
                                  </p:stCondLst>
                                  <p:childTnLst>
                                    <p:animMotion origin="layout" path="M -0.00469 -0.00208 C 0.01094 0.00347 -0.00434 -0.00416 0.01233 0.01942 C 0.02274 0.03422 0.02448 0.05318 0.0349 0.06798 C 0.03733 0.08116 0.03889 0.09457 0.04445 0.10567 C 0.04844 0.12717 0.05208 0.14821 0.05208 0.17064 " pathEditMode="relative" rAng="0" ptsTypes="ffffA">
                                      <p:cBhvr>
                                        <p:cTn id="53" dur="2000" fill="hold"/>
                                        <p:tgtEl>
                                          <p:spTgt spid="157707"/>
                                        </p:tgtEl>
                                        <p:attrNameLst>
                                          <p:attrName>ppt_x</p:attrName>
                                          <p:attrName>ppt_y</p:attrName>
                                        </p:attrNameLst>
                                      </p:cBhvr>
                                      <p:rCtr x="2830" y="8532"/>
                                    </p:animMotion>
                                  </p:childTnLst>
                                </p:cTn>
                              </p:par>
                              <p:par>
                                <p:cTn id="54" presetID="0" presetClass="path" presetSubtype="0" fill="hold" grpId="1" nodeType="withEffect">
                                  <p:stCondLst>
                                    <p:cond delay="0"/>
                                  </p:stCondLst>
                                  <p:childTnLst>
                                    <p:animMotion origin="layout" path="M 1.38889E-6 -8.20809E-6 C -0.00278 0.01988 -0.01319 0.02982 -0.02135 0.04577 C -0.0224 0.05988 -0.02448 0.07329 -0.02448 0.08716 " pathEditMode="relative" ptsTypes="ffA">
                                      <p:cBhvr>
                                        <p:cTn id="55" dur="2000" fill="hold"/>
                                        <p:tgtEl>
                                          <p:spTgt spid="157710"/>
                                        </p:tgtEl>
                                        <p:attrNameLst>
                                          <p:attrName>ppt_x</p:attrName>
                                          <p:attrName>ppt_y</p:attrName>
                                        </p:attrNameLst>
                                      </p:cBhvr>
                                    </p:animMotion>
                                  </p:childTnLst>
                                </p:cTn>
                              </p:par>
                              <p:par>
                                <p:cTn id="56" presetID="0" presetClass="path" presetSubtype="0" repeatCount="indefinite" fill="hold" grpId="2" nodeType="withEffect">
                                  <p:stCondLst>
                                    <p:cond delay="0"/>
                                  </p:stCondLst>
                                  <p:childTnLst>
                                    <p:animMotion origin="layout" path="M 0.02309 0.1593 C 0.05434 0.16092 0.0783 0.16532 0.10833 0.17017 C 0.12326 0.17688 0.13872 0.18266 0.15434 0.18543 C 0.14045 0.19167 0.1316 0.19075 0.11493 0.19214 C 0.11215 0.19283 0.1092 0.19237 0.10677 0.19422 C 0.10503 0.19561 0.10503 0.1993 0.10347 0.20069 C 0.10156 0.20231 0.09913 0.20231 0.09688 0.203 C 0.08524 0.21341 0.09097 0.21063 0.08056 0.21387 C 0.06927 0.22381 0.07448 0.22104 0.0658 0.22474 C 0.05608 0.23352 0.0658 0.22613 0.04774 0.23144 C 0.04427 0.23237 0.03785 0.23584 0.03785 0.23584 C 0.02344 0.22913 0.04392 0.24046 0.02969 0.22474 C 0.02795 0.22289 0.02535 0.22335 0.02309 0.22266 C 0.01198 0.21248 0.01719 0.21549 0.00833 0.21179 C 0.00087 0.20509 -0.0066 0.20509 -0.01458 0.20069 C -0.03733 0.18821 -0.01927 0.19514 -0.0342 0.18983 C -0.0283 0.18451 -0.02344 0.18243 -0.01944 0.17456 C -0.01753 0.1667 -0.01285 0.16231 -0.00799 0.15722 C -0.00486 0.15399 0.00191 0.14844 0.00191 0.14844 " pathEditMode="relative" ptsTypes="ffffffffffffffffffA">
                                      <p:cBhvr>
                                        <p:cTn id="57" dur="3000" fill="hold"/>
                                        <p:tgtEl>
                                          <p:spTgt spid="157708"/>
                                        </p:tgtEl>
                                        <p:attrNameLst>
                                          <p:attrName>ppt_x</p:attrName>
                                          <p:attrName>ppt_y</p:attrName>
                                        </p:attrNameLst>
                                      </p:cBhvr>
                                    </p:animMotion>
                                  </p:childTnLst>
                                </p:cTn>
                              </p:par>
                              <p:par>
                                <p:cTn id="58" presetID="0" presetClass="path" presetSubtype="0" repeatCount="indefinite" fill="hold" grpId="2" nodeType="withEffect">
                                  <p:stCondLst>
                                    <p:cond delay="0"/>
                                  </p:stCondLst>
                                  <p:childTnLst>
                                    <p:animMotion origin="layout" path="M 0.03386 0.17249 C 0.02292 0.17595 0.01893 0.1859 0.01181 0.19353 C 0.0099 0.19538 0.0073 0.19653 0.00539 0.19838 C -0.00312 0.20717 0.00278 0.20393 -0.00868 0.20809 C -0.01163 0.21642 -0.01857 0.21989 -0.02604 0.22266 C -0.0276 0.22474 -0.02882 0.22728 -0.03073 0.22913 C -0.03368 0.23168 -0.04027 0.23561 -0.04027 0.23584 C -0.04444 0.23376 -0.04895 0.23283 -0.05295 0.23075 C -0.05468 0.22983 -0.05625 0.22867 -0.05764 0.22752 C -0.05937 0.22613 -0.06041 0.22382 -0.06232 0.22266 C -0.06545 0.22104 -0.07187 0.21942 -0.07187 0.21965 C -0.07882 0.21387 -0.08576 0.20879 -0.09253 0.20324 C -0.09722 0.19908 -0.09635 0.19792 -0.10173 0.19515 C -0.10746 0.19214 -0.11475 0.19121 -0.12083 0.19029 C -0.12257 0.18983 -0.13159 0.18659 -0.13194 0.1852 C -0.13229 0.18335 -0.12847 0.18335 -0.12708 0.18197 C -0.11996 0.17572 -0.11666 0.16902 -0.10816 0.16601 C -0.1026 0.16185 -0.10034 0.15676 -0.09392 0.15468 C -0.08819 0.15075 -0.08316 0.14983 -0.07656 0.14821 C -0.07343 0.14867 -0.07014 0.14844 -0.06718 0.14983 C -0.06354 0.15145 -0.06145 0.15607 -0.05764 0.15792 C -0.05069 0.16139 -0.04305 0.16439 -0.03559 0.16763 C -0.0335 0.16856 -0.03125 0.16948 -0.02934 0.17064 C -0.0276 0.17179 -0.02621 0.17318 -0.02465 0.17387 C -0.02152 0.17526 -0.0151 0.17734 -0.0151 0.17757 C -0.00416 0.18451 -0.0092 0.18266 -0.00086 0.1852 C 0.00504 0.18937 0.01198 0.19006 0.01806 0.19353 C 0.02639 0.19815 0.02986 0.20254 0.03855 0.20486 C 0.04219 0.21041 0.0415 0.21041 0.04809 0.21457 C 0.05209 0.21688 0.06059 0.22104 0.06059 0.22127 C 0.06719 0.2111 0.06111 0.22104 0.06546 0.2111 C 0.06719 0.20694 0.07171 0.19838 0.07171 0.19861 C 0.06511 0.19376 0.06146 0.1859 0.05417 0.18382 C 0.05139 0.18081 0.04775 0.17873 0.04497 0.17572 C 0.04358 0.17434 0.04358 0.17133 0.04167 0.17064 C 0.03924 0.16994 0.03646 0.17202 0.03386 0.17249 Z " pathEditMode="relative" rAng="0" ptsTypes="ffffffffffffffffffffffffffffffffffff">
                                      <p:cBhvr>
                                        <p:cTn id="59" dur="3000" fill="hold"/>
                                        <p:tgtEl>
                                          <p:spTgt spid="157707"/>
                                        </p:tgtEl>
                                        <p:attrNameLst>
                                          <p:attrName>ppt_x</p:attrName>
                                          <p:attrName>ppt_y</p:attrName>
                                        </p:attrNameLst>
                                      </p:cBhvr>
                                      <p:rCtr x="-6424" y="1942"/>
                                    </p:animMotion>
                                  </p:childTnLst>
                                </p:cTn>
                              </p:par>
                              <p:par>
                                <p:cTn id="60" presetID="0" presetClass="path" presetSubtype="0" repeatCount="indefinite" fill="hold" grpId="2" nodeType="withEffect">
                                  <p:stCondLst>
                                    <p:cond delay="0"/>
                                  </p:stCondLst>
                                  <p:childTnLst>
                                    <p:animMotion origin="layout" path="M -0.03281 0.08254 C -0.03594 0.0867 -0.03837 0.09179 -0.04184 0.09572 C -0.04392 0.09826 -0.04705 0.09965 -0.04913 0.10219 C -0.05555 0.11005 -0.05833 0.12416 -0.06545 0.13063 C -0.07483 0.13919 -0.06996 0.13572 -0.07969 0.1415 C -0.08403 0.13919 -0.08941 0.13896 -0.09253 0.13503 C -0.1158 0.10705 -0.09219 0.12763 -0.10712 0.11537 C -0.1118 0.10659 -0.11927 0.09826 -0.12673 0.09364 C -0.12083 0.09109 -0.11076 0.08693 -0.10712 0.08254 C -0.09965 0.07375 -0.10382 0.07745 -0.09444 0.07167 C -0.08524 0.04924 -0.09757 0.0763 -0.08333 0.05641 C -0.07448 0.04393 -0.08542 0.04994 -0.07448 0.04555 C -0.07187 0.04138 -0.06753 0.03329 -0.06354 0.03029 C -0.05191 0.02081 -0.06423 0.03607 -0.05278 0.02381 C -0.03767 0.00763 -0.04792 0.01248 -0.03437 0.00832 C -0.02778 0.01248 -0.02153 0.01734 -0.01493 0.0215 C -0.00677 0.03583 0.00781 0.04 0.01771 0.05202 C 0.02205 0.05711 0.03906 0.07491 0.04514 0.07838 C 0.05347 0.08346 0.06458 0.08555 0.07049 0.09572 C 0.07899 0.11144 0.07448 0.1052 0.08299 0.11537 C 0.0882 0.13225 0.07309 0.12254 0.06302 0.12624 C 0.04896 0.1378 0.04688 0.13202 0.02517 0.12855 C 0.01111 0.12023 0.01424 0.10913 -0.00208 0.10219 C -0.00573 0.0978 -0.0092 0.09364 -0.01285 0.08924 C -0.01441 0.08739 -0.01701 0.08693 -0.0184 0.08485 C -0.0191 0.0837 -0.0184 0.08185 -0.0184 0.08046 " pathEditMode="relative" rAng="0" ptsTypes="fffffffffffffffffffffffffA">
                                      <p:cBhvr>
                                        <p:cTn id="61" dur="3000" fill="hold"/>
                                        <p:tgtEl>
                                          <p:spTgt spid="157710"/>
                                        </p:tgtEl>
                                        <p:attrNameLst>
                                          <p:attrName>ppt_x</p:attrName>
                                          <p:attrName>ppt_y</p:attrName>
                                        </p:attrNameLst>
                                      </p:cBhvr>
                                      <p:rCtr x="1354" y="-809"/>
                                    </p:animMotion>
                                  </p:childTnLst>
                                </p:cTn>
                              </p:par>
                              <p:par>
                                <p:cTn id="62" presetID="0" presetClass="path" presetSubtype="0" repeatCount="indefinite" fill="hold" grpId="2" nodeType="withEffect">
                                  <p:stCondLst>
                                    <p:cond delay="0"/>
                                  </p:stCondLst>
                                  <p:childTnLst>
                                    <p:animMotion origin="layout" path="M -0.01198 0.05896 C -0.00556 0.06197 -0.00139 0.06335 0.00399 0.06775 C 0.01215 0.07491 0.00955 0.077 0.02222 0.08 C 0.02899 0.07954 0.03628 0.0807 0.04236 0.07815 C 0.04983 0.07538 0.05382 0.06659 0.06059 0.06243 C 0.07986 0.05133 0.04687 0.0696 0.07865 0.05572 C 0.0908 0.05041 0.08403 0.05364 0.09878 0.04509 C 0.10347 0.04255 0.11493 0.04162 0.11493 0.04185 C 0.1217 0.03861 0.12865 0.03769 0.13507 0.03468 C 0.14219 0.03145 0.14531 0.02659 0.15312 0.02428 C 0.15469 0.02312 0.16545 0.01387 0.16545 0.01226 C 0.16545 0.00994 0.16146 0.00948 0.1592 0.00856 C 0.14705 0.00393 0.13351 0.00162 0.12101 -0.00185 C 0.1118 -0.00717 0.10052 -0.00971 0.09062 -0.0141 C 0.07865 -0.01896 0.0691 -0.02774 0.0566 -0.03144 C 0.04549 -0.0289 0.03455 -0.02636 0.02621 -0.01919 C 0.02465 -0.0178 0.01753 -0.00925 0.01615 -0.00693 C 0.01528 -0.00532 0.01562 -0.00324 0.01406 -0.00185 C 0.0125 -0.00046 0.01007 -0.00069 0.00816 -0.00023 C 0.00312 0.00833 -0.00434 0.0148 -0.01406 0.01896 C -0.02049 0.02497 -0.0224 0.02937 -0.02604 0.03653 C -0.02708 0.03885 -0.03004 0.04324 -0.03004 0.04347 " pathEditMode="relative" rAng="0" ptsTypes="fffffffffffffffffffffA">
                                      <p:cBhvr>
                                        <p:cTn id="63" dur="3000" fill="hold"/>
                                        <p:tgtEl>
                                          <p:spTgt spid="157709"/>
                                        </p:tgtEl>
                                        <p:attrNameLst>
                                          <p:attrName>ppt_x</p:attrName>
                                          <p:attrName>ppt_y</p:attrName>
                                        </p:attrNameLst>
                                      </p:cBhvr>
                                      <p:rCtr x="7969" y="-3445"/>
                                    </p:animMotion>
                                  </p:childTnLst>
                                </p:cTn>
                              </p:par>
                              <p:par>
                                <p:cTn id="64" presetID="0" presetClass="path" presetSubtype="0" repeatCount="indefinite" fill="hold" grpId="1" nodeType="withEffect">
                                  <p:stCondLst>
                                    <p:cond delay="0"/>
                                  </p:stCondLst>
                                  <p:childTnLst>
                                    <p:animMotion origin="layout" path="M -0.00468 -0.00208 C 0.00348 0.01156 -0.0019 0.00786 0.01007 0.01087 C 0.01285 0.00971 0.0158 0.00879 0.01841 0.00717 C 0.03334 -0.00324 0.01441 0.00509 0.02813 -0.00023 C 0.02917 -0.00278 0.02987 -0.00555 0.03143 -0.00786 C 0.03264 -0.00925 0.03612 -0.00902 0.03629 -0.01133 C 0.03803 -0.04 0.03855 -0.0363 0.02327 -0.03908 C 0.01789 -0.04324 0.0125 -0.04462 0.00678 -0.04832 C -0.00138 -0.05364 0.00487 -0.05087 -0.00468 -0.0578 C -0.00677 -0.05896 -0.00885 -0.06035 -0.01111 -0.06127 C -0.01267 -0.06197 -0.01458 -0.0622 -0.01614 -0.06312 C -0.02204 -0.06682 -0.03142 -0.07306 -0.03732 -0.07792 C -0.04774 -0.08647 -0.03715 -0.08162 -0.04722 -0.08532 C -0.05833 -0.0978 -0.07517 -0.09965 -0.08993 -0.10382 C -0.09774 -0.10035 -0.10329 -0.09873 -0.10798 -0.09087 C -0.11145 -0.07884 -0.10694 -0.09249 -0.1144 -0.07792 C -0.11527 -0.07607 -0.11493 -0.07376 -0.11614 -0.07237 C -0.11788 -0.07052 -0.12048 -0.06983 -0.12256 -0.06867 C -0.12552 -0.05942 -0.13472 -0.05272 -0.14236 -0.04832 C -0.15034 -0.03491 -0.13975 -0.05087 -0.15208 -0.03908 C -0.15364 -0.03769 -0.15399 -0.03514 -0.15538 -0.03353 C -0.15729 -0.03145 -0.15972 -0.02983 -0.16197 -0.02798 C -0.16232 -0.0252 -0.16579 -0.01295 -0.16197 -0.00948 C -0.1592 -0.00694 -0.14774 -0.00486 -0.14392 -0.00393 C -0.12916 0.0074 -0.10711 -0.00162 -0.08993 -0.00393 C -0.07569 -0.00902 -0.06267 -0.00948 -0.04722 -0.01133 C -0.02031 -0.00948 -0.02725 -0.01665 -0.01944 -0.00786 " pathEditMode="relative" rAng="0" ptsTypes="ffffffffffffffffffffffffffA">
                                      <p:cBhvr>
                                        <p:cTn id="65" dur="3000" fill="hold"/>
                                        <p:tgtEl>
                                          <p:spTgt spid="157711"/>
                                        </p:tgtEl>
                                        <p:attrNameLst>
                                          <p:attrName>ppt_x</p:attrName>
                                          <p:attrName>ppt_y</p:attrName>
                                        </p:attrNameLst>
                                      </p:cBhvr>
                                      <p:rCtr x="-5903" y="-4416"/>
                                    </p:animMotion>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157716"/>
                                        </p:tgtEl>
                                        <p:attrNameLst>
                                          <p:attrName>style.visibility</p:attrName>
                                        </p:attrNameLst>
                                      </p:cBhvr>
                                      <p:to>
                                        <p:strVal val="visible"/>
                                      </p:to>
                                    </p:set>
                                    <p:animEffect transition="in" filter="blinds(horizontal)">
                                      <p:cBhvr>
                                        <p:cTn id="70" dur="500"/>
                                        <p:tgtEl>
                                          <p:spTgt spid="157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0" grpId="0" animBg="1"/>
      <p:bldP spid="157701" grpId="0" animBg="1"/>
      <p:bldP spid="157702" grpId="0" animBg="1"/>
      <p:bldP spid="157703" grpId="0" animBg="1"/>
      <p:bldP spid="157704" grpId="0" animBg="1"/>
      <p:bldP spid="157706" grpId="0" animBg="1"/>
      <p:bldP spid="157707" grpId="0" animBg="1"/>
      <p:bldP spid="157707" grpId="1" animBg="1"/>
      <p:bldP spid="157707" grpId="2" animBg="1"/>
      <p:bldP spid="157708" grpId="0" animBg="1"/>
      <p:bldP spid="157708" grpId="1" animBg="1"/>
      <p:bldP spid="157708" grpId="2" animBg="1"/>
      <p:bldP spid="157709" grpId="0" animBg="1"/>
      <p:bldP spid="157709" grpId="1" animBg="1"/>
      <p:bldP spid="157709" grpId="2" animBg="1"/>
      <p:bldP spid="157710" grpId="0" animBg="1"/>
      <p:bldP spid="157710" grpId="1" animBg="1"/>
      <p:bldP spid="157710" grpId="2" animBg="1"/>
      <p:bldP spid="157711" grpId="0" animBg="1"/>
      <p:bldP spid="157711" grpId="1" animBg="1"/>
      <p:bldP spid="157713" grpId="0" animBg="1"/>
      <p:bldP spid="157714" grpId="0" animBg="1"/>
      <p:bldP spid="157715" grpId="0" animBg="1"/>
      <p:bldP spid="157716" grpId="0" autoUpdateAnimBg="0"/>
      <p:bldP spid="157717" grpId="0" animBg="1"/>
      <p:bldP spid="1577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25E06D95-88E0-4B96-98FD-2D849F6176AC}" type="slidenum">
              <a:rPr lang="en-US" altLang="zh-CN" sz="1400" smtClean="0"/>
              <a:pPr>
                <a:spcBef>
                  <a:spcPct val="0"/>
                </a:spcBef>
                <a:buClrTx/>
                <a:buFontTx/>
                <a:buNone/>
              </a:pPr>
              <a:t>14</a:t>
            </a:fld>
            <a:endParaRPr lang="en-US" altLang="zh-CN" sz="1400" smtClean="0"/>
          </a:p>
        </p:txBody>
      </p:sp>
      <p:sp>
        <p:nvSpPr>
          <p:cNvPr id="158722" name="Text Box 2"/>
          <p:cNvSpPr txBox="1">
            <a:spLocks noChangeArrowheads="1"/>
          </p:cNvSpPr>
          <p:nvPr/>
        </p:nvSpPr>
        <p:spPr bwMode="auto">
          <a:xfrm>
            <a:off x="138113" y="1268413"/>
            <a:ext cx="9005887" cy="17399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sz="3600">
                <a:solidFill>
                  <a:srgbClr val="FF0000"/>
                </a:solidFill>
                <a:latin typeface="Times New Roman" panose="02020603050405020304" pitchFamily="18" charset="0"/>
                <a:ea typeface="华文楷体" panose="02010600040101010101" pitchFamily="2" charset="-122"/>
              </a:rPr>
              <a:t>规律：</a:t>
            </a:r>
            <a:r>
              <a:rPr kumimoji="1" lang="zh-CN" altLang="en-US" sz="3600">
                <a:solidFill>
                  <a:schemeClr val="hlink"/>
                </a:solidFill>
                <a:latin typeface="Times New Roman" panose="02020603050405020304" pitchFamily="18" charset="0"/>
                <a:ea typeface="华文楷体" panose="02010600040101010101" pitchFamily="2" charset="-122"/>
              </a:rPr>
              <a:t>对于有气体参加的反应</a:t>
            </a:r>
            <a:r>
              <a:rPr kumimoji="1" lang="zh-CN" altLang="en-US" sz="3600">
                <a:latin typeface="Times New Roman" panose="02020603050405020304" pitchFamily="18" charset="0"/>
                <a:ea typeface="华文楷体" panose="02010600040101010101" pitchFamily="2" charset="-122"/>
              </a:rPr>
              <a:t>，若其他条件不变，增大压强，</a:t>
            </a:r>
            <a:r>
              <a:rPr kumimoji="1" lang="zh-CN" altLang="en-US"/>
              <a:t>气体体积缩小，浓度增大，</a:t>
            </a:r>
            <a:r>
              <a:rPr kumimoji="1" lang="zh-CN" altLang="en-US" sz="3600">
                <a:latin typeface="Times New Roman" panose="02020603050405020304" pitchFamily="18" charset="0"/>
                <a:ea typeface="华文楷体" panose="02010600040101010101" pitchFamily="2" charset="-122"/>
              </a:rPr>
              <a:t>反应速率加快；减小压强，反</a:t>
            </a:r>
            <a:r>
              <a:rPr kumimoji="1" lang="zh-CN" altLang="en-GB" sz="3600">
                <a:latin typeface="Times New Roman" panose="02020603050405020304" pitchFamily="18" charset="0"/>
                <a:ea typeface="华文楷体" panose="02010600040101010101" pitchFamily="2" charset="-122"/>
              </a:rPr>
              <a:t>应</a:t>
            </a:r>
            <a:r>
              <a:rPr kumimoji="1" lang="zh-CN" altLang="en-US" sz="3600">
                <a:latin typeface="Times New Roman" panose="02020603050405020304" pitchFamily="18" charset="0"/>
                <a:ea typeface="华文楷体" panose="02010600040101010101" pitchFamily="2" charset="-122"/>
              </a:rPr>
              <a:t>速率减慢。</a:t>
            </a:r>
          </a:p>
        </p:txBody>
      </p:sp>
      <p:sp>
        <p:nvSpPr>
          <p:cNvPr id="158728" name="Text Box 8"/>
          <p:cNvSpPr txBox="1">
            <a:spLocks noChangeArrowheads="1"/>
          </p:cNvSpPr>
          <p:nvPr/>
        </p:nvSpPr>
        <p:spPr bwMode="auto">
          <a:xfrm>
            <a:off x="138113" y="3429000"/>
            <a:ext cx="8858250" cy="1538287"/>
          </a:xfrm>
          <a:prstGeom prst="rect">
            <a:avLst/>
          </a:prstGeom>
          <a:noFill/>
          <a:ln w="38100">
            <a:solidFill>
              <a:srgbClr val="FF0000"/>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ClrTx/>
              <a:buFontTx/>
              <a:buBlip>
                <a:blip r:embed="rId3"/>
              </a:buBlip>
            </a:pPr>
            <a:r>
              <a:rPr kumimoji="1" lang="en-US" altLang="zh-CN" sz="2800">
                <a:latin typeface="Times New Roman" panose="02020603050405020304" pitchFamily="18" charset="0"/>
              </a:rPr>
              <a:t> </a:t>
            </a:r>
            <a:r>
              <a:rPr kumimoji="1" lang="zh-CN" altLang="en-US" sz="2800">
                <a:latin typeface="Times New Roman" panose="02020603050405020304" pitchFamily="18" charset="0"/>
              </a:rPr>
              <a:t>压强对于反应速率的影响是</a:t>
            </a:r>
            <a:r>
              <a:rPr kumimoji="1" lang="zh-CN" altLang="en-US" sz="2800">
                <a:solidFill>
                  <a:srgbClr val="0000FF"/>
                </a:solidFill>
                <a:latin typeface="Times New Roman" panose="02020603050405020304" pitchFamily="18" charset="0"/>
              </a:rPr>
              <a:t>通过对浓度的影响</a:t>
            </a:r>
            <a:r>
              <a:rPr kumimoji="1" lang="zh-CN" altLang="en-US" sz="2800">
                <a:latin typeface="Times New Roman" panose="02020603050405020304" pitchFamily="18" charset="0"/>
              </a:rPr>
              <a:t>实现的              </a:t>
            </a:r>
          </a:p>
          <a:p>
            <a:pPr eaLnBrk="1" hangingPunct="1">
              <a:lnSpc>
                <a:spcPct val="115000"/>
              </a:lnSpc>
              <a:spcBef>
                <a:spcPct val="0"/>
              </a:spcBef>
              <a:buClrTx/>
              <a:buFontTx/>
              <a:buBlip>
                <a:blip r:embed="rId3"/>
              </a:buBlip>
            </a:pPr>
            <a:r>
              <a:rPr kumimoji="1" lang="en-US" altLang="zh-CN" sz="2800">
                <a:latin typeface="Times New Roman" panose="02020603050405020304" pitchFamily="18" charset="0"/>
              </a:rPr>
              <a:t>P</a:t>
            </a:r>
            <a:r>
              <a:rPr kumimoji="1" lang="zh-CN" altLang="en-US" sz="2800">
                <a:latin typeface="Times New Roman" panose="02020603050405020304" pitchFamily="18" charset="0"/>
              </a:rPr>
              <a:t>增大→</a:t>
            </a:r>
            <a:r>
              <a:rPr kumimoji="1" lang="en-US" altLang="zh-CN" sz="2800">
                <a:latin typeface="Times New Roman" panose="02020603050405020304" pitchFamily="18" charset="0"/>
              </a:rPr>
              <a:t>C</a:t>
            </a:r>
            <a:r>
              <a:rPr kumimoji="1" lang="zh-CN" altLang="en-US" sz="2800">
                <a:solidFill>
                  <a:srgbClr val="0000FF"/>
                </a:solidFill>
                <a:latin typeface="Times New Roman" panose="02020603050405020304" pitchFamily="18" charset="0"/>
              </a:rPr>
              <a:t>成比例</a:t>
            </a:r>
            <a:r>
              <a:rPr kumimoji="1" lang="zh-CN" altLang="en-US" sz="2800">
                <a:latin typeface="Times New Roman" panose="02020603050405020304" pitchFamily="18" charset="0"/>
              </a:rPr>
              <a:t>增大，</a:t>
            </a:r>
            <a:r>
              <a:rPr kumimoji="1" lang="en-US" altLang="zh-CN" sz="2800">
                <a:latin typeface="Times New Roman" panose="02020603050405020304" pitchFamily="18" charset="0"/>
              </a:rPr>
              <a:t>P</a:t>
            </a:r>
            <a:r>
              <a:rPr kumimoji="1" lang="zh-CN" altLang="en-US" sz="2800">
                <a:latin typeface="Times New Roman" panose="02020603050405020304" pitchFamily="18" charset="0"/>
              </a:rPr>
              <a:t>减小→</a:t>
            </a:r>
            <a:r>
              <a:rPr kumimoji="1" lang="en-US" altLang="zh-CN" sz="2800">
                <a:latin typeface="Times New Roman" panose="02020603050405020304" pitchFamily="18" charset="0"/>
              </a:rPr>
              <a:t>C</a:t>
            </a:r>
            <a:r>
              <a:rPr kumimoji="1" lang="zh-CN" altLang="en-US" sz="2800">
                <a:solidFill>
                  <a:srgbClr val="0000FF"/>
                </a:solidFill>
                <a:latin typeface="Times New Roman" panose="02020603050405020304" pitchFamily="18" charset="0"/>
              </a:rPr>
              <a:t>成比例</a:t>
            </a:r>
            <a:r>
              <a:rPr kumimoji="1" lang="zh-CN" altLang="en-US" sz="2800">
                <a:latin typeface="Times New Roman" panose="02020603050405020304" pitchFamily="18" charset="0"/>
              </a:rPr>
              <a:t>减小</a:t>
            </a:r>
          </a:p>
          <a:p>
            <a:pPr eaLnBrk="1" hangingPunct="1">
              <a:spcBef>
                <a:spcPct val="0"/>
              </a:spcBef>
              <a:buClrTx/>
              <a:buFontTx/>
              <a:buBlip>
                <a:blip r:embed="rId3"/>
              </a:buBlip>
            </a:pPr>
            <a:r>
              <a:rPr kumimoji="1" lang="zh-CN" altLang="en-US" sz="2800"/>
              <a:t>压强只对于</a:t>
            </a:r>
            <a:r>
              <a:rPr kumimoji="1" lang="zh-CN" altLang="en-US" sz="2800">
                <a:solidFill>
                  <a:srgbClr val="FF3300"/>
                </a:solidFill>
              </a:rPr>
              <a:t>有气体参加的反应</a:t>
            </a:r>
            <a:r>
              <a:rPr kumimoji="1" lang="zh-CN" altLang="en-US" sz="2800"/>
              <a:t>的速率有影响</a:t>
            </a:r>
            <a:endParaRPr kumimoji="1" lang="zh-CN" altLang="en-US" sz="2800">
              <a:latin typeface="Times New Roman" panose="02020603050405020304" pitchFamily="18" charset="0"/>
            </a:endParaRPr>
          </a:p>
        </p:txBody>
      </p:sp>
      <p:sp>
        <p:nvSpPr>
          <p:cNvPr id="158729" name="Text Box 9"/>
          <p:cNvSpPr txBox="1">
            <a:spLocks noChangeArrowheads="1"/>
          </p:cNvSpPr>
          <p:nvPr/>
        </p:nvSpPr>
        <p:spPr bwMode="auto">
          <a:xfrm>
            <a:off x="179388" y="5573713"/>
            <a:ext cx="77343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zh-CN" altLang="en-US" sz="2800">
                <a:solidFill>
                  <a:srgbClr val="0000FF"/>
                </a:solidFill>
                <a:latin typeface="Times New Roman" panose="02020603050405020304" pitchFamily="18" charset="0"/>
                <a:ea typeface="华文行楷" panose="02010800040101010101" pitchFamily="2" charset="-122"/>
              </a:rPr>
              <a:t>发散思考</a:t>
            </a:r>
            <a:r>
              <a:rPr kumimoji="1" lang="zh-CN" altLang="en-US" sz="2400">
                <a:solidFill>
                  <a:srgbClr val="0000FF"/>
                </a:solidFill>
                <a:latin typeface="Times New Roman" panose="02020603050405020304" pitchFamily="18" charset="0"/>
              </a:rPr>
              <a:t>：</a:t>
            </a:r>
            <a:r>
              <a:rPr kumimoji="1" lang="zh-CN" altLang="en-US" sz="2400">
                <a:latin typeface="Times New Roman" panose="02020603050405020304" pitchFamily="18" charset="0"/>
              </a:rPr>
              <a:t>压强对于任意化学反应的速率都有影响吗？</a:t>
            </a:r>
            <a:endParaRPr kumimoji="1" lang="zh-CN" altLang="en-US" sz="200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22720112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8722"/>
                                        </p:tgtEl>
                                        <p:attrNameLst>
                                          <p:attrName>style.visibility</p:attrName>
                                        </p:attrNameLst>
                                      </p:cBhvr>
                                      <p:to>
                                        <p:strVal val="visible"/>
                                      </p:to>
                                    </p:set>
                                    <p:animEffect transition="in" filter="blinds(horizontal)">
                                      <p:cBhvr>
                                        <p:cTn id="7" dur="500"/>
                                        <p:tgtEl>
                                          <p:spTgt spid="1587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8728">
                                            <p:bg/>
                                          </p:spTgt>
                                        </p:tgtEl>
                                        <p:attrNameLst>
                                          <p:attrName>style.visibility</p:attrName>
                                        </p:attrNameLst>
                                      </p:cBhvr>
                                      <p:to>
                                        <p:strVal val="visible"/>
                                      </p:to>
                                    </p:set>
                                    <p:animEffect transition="in" filter="wipe(up)">
                                      <p:cBhvr>
                                        <p:cTn id="12" dur="500"/>
                                        <p:tgtEl>
                                          <p:spTgt spid="158728">
                                            <p:bg/>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8728">
                                            <p:txEl>
                                              <p:pRg st="0" end="0"/>
                                            </p:txEl>
                                          </p:spTgt>
                                        </p:tgtEl>
                                        <p:attrNameLst>
                                          <p:attrName>style.visibility</p:attrName>
                                        </p:attrNameLst>
                                      </p:cBhvr>
                                      <p:to>
                                        <p:strVal val="visible"/>
                                      </p:to>
                                    </p:set>
                                    <p:animEffect transition="in" filter="wipe(up)">
                                      <p:cBhvr>
                                        <p:cTn id="17" dur="500"/>
                                        <p:tgtEl>
                                          <p:spTgt spid="158728">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58728">
                                            <p:txEl>
                                              <p:pRg st="1" end="1"/>
                                            </p:txEl>
                                          </p:spTgt>
                                        </p:tgtEl>
                                        <p:attrNameLst>
                                          <p:attrName>style.visibility</p:attrName>
                                        </p:attrNameLst>
                                      </p:cBhvr>
                                      <p:to>
                                        <p:strVal val="visible"/>
                                      </p:to>
                                    </p:set>
                                    <p:animEffect transition="in" filter="wipe(up)">
                                      <p:cBhvr>
                                        <p:cTn id="22" dur="500"/>
                                        <p:tgtEl>
                                          <p:spTgt spid="158728">
                                            <p:txEl>
                                              <p:pRg st="1" end="1"/>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58729"/>
                                        </p:tgtEl>
                                        <p:attrNameLst>
                                          <p:attrName>style.visibility</p:attrName>
                                        </p:attrNameLst>
                                      </p:cBhvr>
                                      <p:to>
                                        <p:strVal val="visible"/>
                                      </p:to>
                                    </p:set>
                                    <p:animEffect transition="in" filter="wipe(up)">
                                      <p:cBhvr>
                                        <p:cTn id="27" dur="500"/>
                                        <p:tgtEl>
                                          <p:spTgt spid="1587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58728">
                                            <p:txEl>
                                              <p:pRg st="2" end="2"/>
                                            </p:txEl>
                                          </p:spTgt>
                                        </p:tgtEl>
                                        <p:attrNameLst>
                                          <p:attrName>style.visibility</p:attrName>
                                        </p:attrNameLst>
                                      </p:cBhvr>
                                      <p:to>
                                        <p:strVal val="visible"/>
                                      </p:to>
                                    </p:set>
                                    <p:animEffect transition="in" filter="wipe(up)">
                                      <p:cBhvr>
                                        <p:cTn id="32" dur="500"/>
                                        <p:tgtEl>
                                          <p:spTgt spid="158728">
                                            <p:txEl>
                                              <p:pRg st="2" end="2"/>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2" grpId="0" animBg="1" autoUpdateAnimBg="0"/>
      <p:bldP spid="158728" grpId="0" build="p" animBg="1" autoUpdateAnimBg="0"/>
      <p:bldP spid="15872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2"/>
          </p:nvPr>
        </p:nvSpPr>
        <p:spPr>
          <a:noFill/>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1D4B62DB-30B1-42A9-981B-5436C1885D3C}" type="slidenum">
              <a:rPr lang="en-US" altLang="zh-CN" sz="1400" smtClean="0"/>
              <a:pPr>
                <a:spcBef>
                  <a:spcPct val="0"/>
                </a:spcBef>
                <a:buClrTx/>
                <a:buFontTx/>
                <a:buNone/>
              </a:pPr>
              <a:t>15</a:t>
            </a:fld>
            <a:endParaRPr lang="en-US" altLang="zh-CN" sz="1400" smtClean="0"/>
          </a:p>
        </p:txBody>
      </p:sp>
      <p:sp>
        <p:nvSpPr>
          <p:cNvPr id="44035" name="Text Box 2"/>
          <p:cNvSpPr txBox="1">
            <a:spLocks noChangeArrowheads="1"/>
          </p:cNvSpPr>
          <p:nvPr/>
        </p:nvSpPr>
        <p:spPr bwMode="auto">
          <a:xfrm>
            <a:off x="0" y="1108075"/>
            <a:ext cx="9396413" cy="2536825"/>
          </a:xfrm>
          <a:prstGeom prst="rect">
            <a:avLst/>
          </a:prstGeom>
          <a:solidFill>
            <a:schemeClr val="accent1"/>
          </a:solidFill>
          <a:ln>
            <a:noFill/>
          </a:ln>
          <a:effectLst/>
          <a:extLst>
            <a:ext uri="{91240B29-F687-4F45-9708-019B960494DF}">
              <a14:hiddenLine xmlns:a14="http://schemas.microsoft.com/office/drawing/2010/main" w="9525">
                <a:solidFill>
                  <a:schemeClr val="tx1"/>
                </a:solidFill>
                <a:prstDash val="lgDash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buClrTx/>
              <a:buFontTx/>
              <a:buNone/>
            </a:pPr>
            <a:r>
              <a:rPr kumimoji="1" lang="zh-CN" altLang="en-US" sz="2800">
                <a:solidFill>
                  <a:srgbClr val="FF3300"/>
                </a:solidFill>
                <a:latin typeface="Times New Roman" panose="02020603050405020304" pitchFamily="18" charset="0"/>
              </a:rPr>
              <a:t>思考</a:t>
            </a:r>
            <a:r>
              <a:rPr kumimoji="1" lang="en-US" altLang="zh-CN" sz="2800">
                <a:solidFill>
                  <a:srgbClr val="FF3300"/>
                </a:solidFill>
                <a:latin typeface="Times New Roman" panose="02020603050405020304" pitchFamily="18" charset="0"/>
              </a:rPr>
              <a:t>:</a:t>
            </a:r>
            <a:r>
              <a:rPr kumimoji="1" lang="zh-CN" altLang="en-US" sz="2800">
                <a:latin typeface="Times New Roman" panose="02020603050405020304" pitchFamily="18" charset="0"/>
              </a:rPr>
              <a:t>在</a:t>
            </a:r>
            <a:r>
              <a:rPr kumimoji="1" lang="en-US" altLang="zh-CN" sz="2800">
                <a:latin typeface="Times New Roman" panose="02020603050405020304" pitchFamily="18" charset="0"/>
              </a:rPr>
              <a:t>N</a:t>
            </a:r>
            <a:r>
              <a:rPr kumimoji="1" lang="en-US" altLang="zh-CN" sz="2800" baseline="-25000">
                <a:latin typeface="Times New Roman" panose="02020603050405020304" pitchFamily="18" charset="0"/>
              </a:rPr>
              <a:t>2</a:t>
            </a:r>
            <a:r>
              <a:rPr kumimoji="1" lang="en-US" altLang="zh-CN" sz="2800">
                <a:latin typeface="Times New Roman" panose="02020603050405020304" pitchFamily="18" charset="0"/>
              </a:rPr>
              <a:t>+3H</a:t>
            </a:r>
            <a:r>
              <a:rPr kumimoji="1" lang="en-US" altLang="zh-CN" sz="2800" baseline="-25000">
                <a:latin typeface="Times New Roman" panose="02020603050405020304" pitchFamily="18" charset="0"/>
              </a:rPr>
              <a:t>2   </a:t>
            </a:r>
            <a:r>
              <a:rPr kumimoji="1" lang="en-US" altLang="zh-CN" sz="2800" b="0">
                <a:latin typeface="Times New Roman" panose="02020603050405020304" pitchFamily="18" charset="0"/>
              </a:rPr>
              <a:t>   </a:t>
            </a:r>
            <a:r>
              <a:rPr kumimoji="1" lang="en-US" altLang="zh-CN" sz="2800">
                <a:latin typeface="Times New Roman" panose="02020603050405020304" pitchFamily="18" charset="0"/>
              </a:rPr>
              <a:t>2NH</a:t>
            </a:r>
            <a:r>
              <a:rPr kumimoji="1" lang="en-US" altLang="zh-CN" sz="2800" baseline="-25000">
                <a:latin typeface="Times New Roman" panose="02020603050405020304" pitchFamily="18" charset="0"/>
              </a:rPr>
              <a:t>3</a:t>
            </a:r>
            <a:r>
              <a:rPr kumimoji="1" lang="zh-CN" altLang="en-US" sz="2800">
                <a:latin typeface="Times New Roman" panose="02020603050405020304" pitchFamily="18" charset="0"/>
              </a:rPr>
              <a:t>中，当其他外界条件不变时：</a:t>
            </a:r>
          </a:p>
          <a:p>
            <a:pPr eaLnBrk="1" hangingPunct="1">
              <a:lnSpc>
                <a:spcPct val="80000"/>
              </a:lnSpc>
              <a:spcBef>
                <a:spcPct val="50000"/>
              </a:spcBef>
              <a:buClrTx/>
              <a:buFontTx/>
              <a:buNone/>
            </a:pPr>
            <a:r>
              <a:rPr kumimoji="1" lang="en-US" altLang="zh-CN" sz="2800">
                <a:latin typeface="Times New Roman" panose="02020603050405020304" pitchFamily="18" charset="0"/>
                <a:sym typeface="Wingdings" panose="05000000000000000000" pitchFamily="2" charset="2"/>
              </a:rPr>
              <a:t>Ⅰ</a:t>
            </a:r>
            <a:r>
              <a:rPr kumimoji="1" lang="zh-CN" altLang="en-US" sz="2600">
                <a:latin typeface="Times New Roman" panose="02020603050405020304" pitchFamily="18" charset="0"/>
              </a:rPr>
              <a:t>减小体系压强，该反应的速率怎么变？</a:t>
            </a:r>
          </a:p>
          <a:p>
            <a:pPr eaLnBrk="1" hangingPunct="1">
              <a:lnSpc>
                <a:spcPct val="80000"/>
              </a:lnSpc>
              <a:spcBef>
                <a:spcPct val="50000"/>
              </a:spcBef>
              <a:buClrTx/>
              <a:buFontTx/>
              <a:buNone/>
            </a:pPr>
            <a:r>
              <a:rPr kumimoji="1" lang="en-US" altLang="zh-CN" sz="2600">
                <a:latin typeface="Times New Roman" panose="02020603050405020304" pitchFamily="18" charset="0"/>
                <a:sym typeface="Wingdings" panose="05000000000000000000" pitchFamily="2" charset="2"/>
              </a:rPr>
              <a:t>Ⅱ</a:t>
            </a:r>
            <a:r>
              <a:rPr kumimoji="1" lang="zh-CN" altLang="en-US" sz="2600">
                <a:latin typeface="Times New Roman" panose="02020603050405020304" pitchFamily="18" charset="0"/>
                <a:sym typeface="Wingdings" panose="05000000000000000000" pitchFamily="2" charset="2"/>
              </a:rPr>
              <a:t>在反应中保持体系容积不变，充入</a:t>
            </a:r>
            <a:r>
              <a:rPr kumimoji="1" lang="en-US" altLang="zh-CN" sz="2600">
                <a:latin typeface="Times New Roman" panose="02020603050405020304" pitchFamily="18" charset="0"/>
                <a:sym typeface="Wingdings" panose="05000000000000000000" pitchFamily="2" charset="2"/>
              </a:rPr>
              <a:t>N</a:t>
            </a:r>
            <a:r>
              <a:rPr kumimoji="1" lang="en-US" altLang="zh-CN" sz="2600" baseline="-25000">
                <a:latin typeface="Times New Roman" panose="02020603050405020304" pitchFamily="18" charset="0"/>
                <a:sym typeface="Wingdings" panose="05000000000000000000" pitchFamily="2" charset="2"/>
              </a:rPr>
              <a:t>2</a:t>
            </a:r>
            <a:r>
              <a:rPr kumimoji="1" lang="en-US" altLang="zh-CN" sz="2600">
                <a:latin typeface="Times New Roman" panose="02020603050405020304" pitchFamily="18" charset="0"/>
                <a:sym typeface="Wingdings" panose="05000000000000000000" pitchFamily="2" charset="2"/>
              </a:rPr>
              <a:t> </a:t>
            </a:r>
            <a:r>
              <a:rPr kumimoji="1" lang="zh-CN" altLang="en-US" sz="2600">
                <a:latin typeface="Times New Roman" panose="02020603050405020304" pitchFamily="18" charset="0"/>
                <a:sym typeface="Wingdings" panose="05000000000000000000" pitchFamily="2" charset="2"/>
              </a:rPr>
              <a:t>，反应的速率怎么变？</a:t>
            </a:r>
            <a:endParaRPr kumimoji="1" lang="zh-CN" altLang="en-US" sz="2600">
              <a:latin typeface="Times New Roman" panose="02020603050405020304" pitchFamily="18" charset="0"/>
            </a:endParaRPr>
          </a:p>
          <a:p>
            <a:pPr eaLnBrk="1" hangingPunct="1">
              <a:lnSpc>
                <a:spcPct val="80000"/>
              </a:lnSpc>
              <a:spcBef>
                <a:spcPct val="50000"/>
              </a:spcBef>
              <a:buClrTx/>
              <a:buFont typeface="Wingdings" panose="05000000000000000000" pitchFamily="2" charset="2"/>
              <a:buNone/>
            </a:pPr>
            <a:r>
              <a:rPr kumimoji="1" lang="en-US" altLang="zh-CN" sz="2600">
                <a:latin typeface="Times New Roman" panose="02020603050405020304" pitchFamily="18" charset="0"/>
              </a:rPr>
              <a:t>Ⅲ</a:t>
            </a:r>
            <a:r>
              <a:rPr kumimoji="1" lang="zh-CN" altLang="en-US" sz="2600">
                <a:latin typeface="Times New Roman" panose="02020603050405020304" pitchFamily="18" charset="0"/>
              </a:rPr>
              <a:t>在反应中保持体系容积不变，充入</a:t>
            </a:r>
            <a:r>
              <a:rPr kumimoji="1" lang="en-US" altLang="zh-CN" sz="2600">
                <a:latin typeface="Times New Roman" panose="02020603050405020304" pitchFamily="18" charset="0"/>
              </a:rPr>
              <a:t>He</a:t>
            </a:r>
            <a:r>
              <a:rPr kumimoji="1" lang="zh-CN" altLang="en-US" sz="2600">
                <a:latin typeface="Times New Roman" panose="02020603050405020304" pitchFamily="18" charset="0"/>
              </a:rPr>
              <a:t>，反应的速率怎么变？</a:t>
            </a:r>
          </a:p>
          <a:p>
            <a:pPr eaLnBrk="1" hangingPunct="1">
              <a:lnSpc>
                <a:spcPct val="80000"/>
              </a:lnSpc>
              <a:spcBef>
                <a:spcPct val="50000"/>
              </a:spcBef>
              <a:buClrTx/>
              <a:buFont typeface="Wingdings" panose="05000000000000000000" pitchFamily="2" charset="2"/>
              <a:buNone/>
            </a:pPr>
            <a:r>
              <a:rPr kumimoji="1" lang="en-US" altLang="zh-CN" sz="2600">
                <a:latin typeface="Times New Roman" panose="02020603050405020304" pitchFamily="18" charset="0"/>
              </a:rPr>
              <a:t>Ⅳ</a:t>
            </a:r>
            <a:r>
              <a:rPr kumimoji="1" lang="zh-CN" altLang="en-US" sz="2600">
                <a:latin typeface="Times New Roman" panose="02020603050405020304" pitchFamily="18" charset="0"/>
              </a:rPr>
              <a:t>在反应中保持体系压强不变，充入</a:t>
            </a:r>
            <a:r>
              <a:rPr kumimoji="1" lang="en-US" altLang="zh-CN" sz="2600">
                <a:latin typeface="Times New Roman" panose="02020603050405020304" pitchFamily="18" charset="0"/>
              </a:rPr>
              <a:t>He</a:t>
            </a:r>
            <a:r>
              <a:rPr kumimoji="1" lang="zh-CN" altLang="en-US" sz="2600">
                <a:latin typeface="Times New Roman" panose="02020603050405020304" pitchFamily="18" charset="0"/>
              </a:rPr>
              <a:t>，反应的速率怎么变？</a:t>
            </a:r>
          </a:p>
        </p:txBody>
      </p:sp>
      <p:sp>
        <p:nvSpPr>
          <p:cNvPr id="44036" name="Text Box 3"/>
          <p:cNvSpPr txBox="1">
            <a:spLocks noChangeArrowheads="1"/>
          </p:cNvSpPr>
          <p:nvPr/>
        </p:nvSpPr>
        <p:spPr bwMode="auto">
          <a:xfrm>
            <a:off x="2339975" y="131763"/>
            <a:ext cx="4794250" cy="679450"/>
          </a:xfrm>
          <a:prstGeom prst="rect">
            <a:avLst/>
          </a:prstGeom>
          <a:solidFill>
            <a:schemeClr val="accent1"/>
          </a:solidFill>
          <a:ln w="38100">
            <a:solidFill>
              <a:srgbClr val="0000FF"/>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zh-CN" altLang="en-US" sz="3600">
                <a:latin typeface="Times New Roman" panose="02020603050405020304" pitchFamily="18" charset="0"/>
                <a:ea typeface="华文行楷" panose="02010800040101010101" pitchFamily="2" charset="-122"/>
              </a:rPr>
              <a:t>压强对反应速率的影响</a:t>
            </a:r>
          </a:p>
        </p:txBody>
      </p:sp>
      <p:grpSp>
        <p:nvGrpSpPr>
          <p:cNvPr id="44037" name="Group 4"/>
          <p:cNvGrpSpPr>
            <a:grpSpLocks/>
          </p:cNvGrpSpPr>
          <p:nvPr/>
        </p:nvGrpSpPr>
        <p:grpSpPr bwMode="auto">
          <a:xfrm>
            <a:off x="2484438" y="1125538"/>
            <a:ext cx="649287" cy="431800"/>
            <a:chOff x="1292" y="3657"/>
            <a:chExt cx="409" cy="272"/>
          </a:xfrm>
        </p:grpSpPr>
        <p:sp>
          <p:nvSpPr>
            <p:cNvPr id="44040" name="Line 5"/>
            <p:cNvSpPr>
              <a:spLocks noChangeShapeType="1"/>
            </p:cNvSpPr>
            <p:nvPr/>
          </p:nvSpPr>
          <p:spPr bwMode="auto">
            <a:xfrm>
              <a:off x="1292" y="3748"/>
              <a:ext cx="4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1" name="Line 6"/>
            <p:cNvSpPr>
              <a:spLocks noChangeShapeType="1"/>
            </p:cNvSpPr>
            <p:nvPr/>
          </p:nvSpPr>
          <p:spPr bwMode="auto">
            <a:xfrm>
              <a:off x="1292" y="3838"/>
              <a:ext cx="4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2" name="Line 7"/>
            <p:cNvSpPr>
              <a:spLocks noChangeShapeType="1"/>
            </p:cNvSpPr>
            <p:nvPr/>
          </p:nvSpPr>
          <p:spPr bwMode="auto">
            <a:xfrm>
              <a:off x="1519" y="3657"/>
              <a:ext cx="182"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3" name="Line 8"/>
            <p:cNvSpPr>
              <a:spLocks noChangeShapeType="1"/>
            </p:cNvSpPr>
            <p:nvPr/>
          </p:nvSpPr>
          <p:spPr bwMode="auto">
            <a:xfrm>
              <a:off x="1292" y="3838"/>
              <a:ext cx="227"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10582981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
          <p:cNvSpPr txBox="1">
            <a:spLocks noChangeArrowheads="1"/>
          </p:cNvSpPr>
          <p:nvPr/>
        </p:nvSpPr>
        <p:spPr bwMode="auto">
          <a:xfrm>
            <a:off x="357188" y="692696"/>
            <a:ext cx="8786812" cy="1846659"/>
          </a:xfrm>
          <a:prstGeom prst="rect">
            <a:avLst/>
          </a:prstGeom>
          <a:noFill/>
          <a:ln w="9525">
            <a:noFill/>
            <a:miter lim="800000"/>
            <a:headEnd/>
            <a:tailEnd/>
          </a:ln>
        </p:spPr>
        <p:txBody>
          <a:bodyPr>
            <a:spAutoFit/>
          </a:bodyPr>
          <a:lstStyle/>
          <a:p>
            <a:pPr algn="ctr">
              <a:lnSpc>
                <a:spcPct val="150000"/>
              </a:lnSpc>
            </a:pPr>
            <a:r>
              <a:rPr lang="en-US" altLang="zh-CN" sz="2800" b="1" dirty="0" smtClean="0">
                <a:solidFill>
                  <a:srgbClr val="FF0000"/>
                </a:solidFill>
                <a:latin typeface="Calibri" pitchFamily="34" charset="0"/>
              </a:rPr>
              <a:t>4.</a:t>
            </a:r>
            <a:r>
              <a:rPr lang="zh-CN" altLang="en-US" sz="2800" b="1" dirty="0" smtClean="0">
                <a:solidFill>
                  <a:srgbClr val="FF0000"/>
                </a:solidFill>
                <a:latin typeface="Calibri" pitchFamily="34" charset="0"/>
              </a:rPr>
              <a:t>压强</a:t>
            </a:r>
            <a:r>
              <a:rPr lang="zh-CN" altLang="en-US" sz="2800" b="1" dirty="0">
                <a:solidFill>
                  <a:srgbClr val="FF0000"/>
                </a:solidFill>
                <a:latin typeface="Calibri" pitchFamily="34" charset="0"/>
              </a:rPr>
              <a:t>对气体反应速率的影响</a:t>
            </a:r>
            <a:endParaRPr lang="zh-CN" altLang="en-US" sz="2800" dirty="0">
              <a:solidFill>
                <a:srgbClr val="FF0000"/>
              </a:solidFill>
              <a:latin typeface="Calibri" pitchFamily="34" charset="0"/>
            </a:endParaRPr>
          </a:p>
          <a:p>
            <a:pPr>
              <a:lnSpc>
                <a:spcPct val="150000"/>
              </a:lnSpc>
            </a:pPr>
            <a:r>
              <a:rPr lang="en-US" altLang="zh-CN" sz="2400" b="1" dirty="0">
                <a:solidFill>
                  <a:srgbClr val="FF0000"/>
                </a:solidFill>
                <a:latin typeface="Calibri" pitchFamily="34" charset="0"/>
              </a:rPr>
              <a:t>1</a:t>
            </a:r>
            <a:r>
              <a:rPr lang="zh-CN" altLang="en-US" sz="2400" b="1" dirty="0">
                <a:solidFill>
                  <a:srgbClr val="FF0000"/>
                </a:solidFill>
                <a:latin typeface="Calibri" pitchFamily="34" charset="0"/>
              </a:rPr>
              <a:t>．恒温</a:t>
            </a:r>
            <a:r>
              <a:rPr lang="zh-CN" altLang="en-US" sz="2400" b="1" dirty="0" smtClean="0">
                <a:solidFill>
                  <a:srgbClr val="FF0000"/>
                </a:solidFill>
                <a:latin typeface="Calibri" pitchFamily="34" charset="0"/>
              </a:rPr>
              <a:t>时</a:t>
            </a:r>
            <a:endParaRPr lang="zh-CN" altLang="en-US" sz="2400" dirty="0">
              <a:solidFill>
                <a:srgbClr val="FF0000"/>
              </a:solidFill>
              <a:latin typeface="Calibri" pitchFamily="34" charset="0"/>
            </a:endParaRPr>
          </a:p>
          <a:p>
            <a:pPr>
              <a:lnSpc>
                <a:spcPct val="150000"/>
              </a:lnSpc>
            </a:pPr>
            <a:r>
              <a:rPr lang="zh-CN" altLang="en-US" sz="2400" b="1" dirty="0">
                <a:latin typeface="Calibri" pitchFamily="34" charset="0"/>
              </a:rPr>
              <a:t>      增加压强           体积缩小          浓度增大         反应速率加快</a:t>
            </a:r>
            <a:r>
              <a:rPr lang="zh-CN" altLang="en-US" sz="2400" b="1" dirty="0" smtClean="0">
                <a:latin typeface="Calibri" pitchFamily="34" charset="0"/>
              </a:rPr>
              <a:t>．</a:t>
            </a:r>
            <a:endParaRPr lang="en-US" altLang="zh-CN" sz="2400" b="1" dirty="0">
              <a:latin typeface="Calibri" pitchFamily="34" charset="0"/>
            </a:endParaRPr>
          </a:p>
        </p:txBody>
      </p:sp>
      <p:pic>
        <p:nvPicPr>
          <p:cNvPr id="15363"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147888" y="1946465"/>
            <a:ext cx="576262" cy="419100"/>
          </a:xfrm>
          <a:prstGeom prst="rect">
            <a:avLst/>
          </a:prstGeom>
          <a:noFill/>
          <a:ln w="9525">
            <a:noFill/>
            <a:miter lim="800000"/>
            <a:headEnd/>
            <a:tailEnd/>
          </a:ln>
        </p:spPr>
      </p:pic>
      <p:pic>
        <p:nvPicPr>
          <p:cNvPr id="15364"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102100" y="1873440"/>
            <a:ext cx="576263" cy="419100"/>
          </a:xfrm>
          <a:prstGeom prst="rect">
            <a:avLst/>
          </a:prstGeom>
          <a:noFill/>
          <a:ln w="9525">
            <a:noFill/>
            <a:miter lim="800000"/>
            <a:headEnd/>
            <a:tailEnd/>
          </a:ln>
        </p:spPr>
      </p:pic>
      <p:pic>
        <p:nvPicPr>
          <p:cNvPr id="15365"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995988" y="1863915"/>
            <a:ext cx="576262" cy="419100"/>
          </a:xfrm>
          <a:prstGeom prst="rect">
            <a:avLst/>
          </a:prstGeom>
          <a:noFill/>
          <a:ln w="9525">
            <a:noFill/>
            <a:miter lim="800000"/>
            <a:headEnd/>
            <a:tailEnd/>
          </a:ln>
        </p:spPr>
      </p:pic>
      <p:grpSp>
        <p:nvGrpSpPr>
          <p:cNvPr id="15" name="组合 14"/>
          <p:cNvGrpSpPr/>
          <p:nvPr/>
        </p:nvGrpSpPr>
        <p:grpSpPr>
          <a:xfrm>
            <a:off x="357188" y="4721420"/>
            <a:ext cx="8001000" cy="1754326"/>
            <a:chOff x="357188" y="4143375"/>
            <a:chExt cx="8001000" cy="1754326"/>
          </a:xfrm>
        </p:grpSpPr>
        <p:sp>
          <p:nvSpPr>
            <p:cNvPr id="15369" name="TextBox 9"/>
            <p:cNvSpPr txBox="1">
              <a:spLocks noChangeArrowheads="1"/>
            </p:cNvSpPr>
            <p:nvPr/>
          </p:nvSpPr>
          <p:spPr bwMode="auto">
            <a:xfrm>
              <a:off x="357188" y="4143375"/>
              <a:ext cx="8001000" cy="1754326"/>
            </a:xfrm>
            <a:prstGeom prst="rect">
              <a:avLst/>
            </a:prstGeom>
            <a:noFill/>
            <a:ln w="9525">
              <a:noFill/>
              <a:miter lim="800000"/>
              <a:headEnd/>
              <a:tailEnd/>
            </a:ln>
          </p:spPr>
          <p:txBody>
            <a:bodyPr>
              <a:spAutoFit/>
            </a:bodyPr>
            <a:lstStyle/>
            <a:p>
              <a:pPr>
                <a:lnSpc>
                  <a:spcPct val="150000"/>
                </a:lnSpc>
              </a:pPr>
              <a:r>
                <a:rPr lang="en-US" altLang="zh-CN" sz="2400" b="1" dirty="0">
                  <a:solidFill>
                    <a:srgbClr val="FF0000"/>
                  </a:solidFill>
                  <a:latin typeface="Calibri" pitchFamily="34" charset="0"/>
                </a:rPr>
                <a:t>3</a:t>
              </a:r>
              <a:r>
                <a:rPr lang="zh-CN" altLang="en-US" sz="2400" b="1" dirty="0" smtClean="0">
                  <a:solidFill>
                    <a:srgbClr val="FF0000"/>
                  </a:solidFill>
                  <a:latin typeface="Calibri" pitchFamily="34" charset="0"/>
                </a:rPr>
                <a:t>．（恒温）恒</a:t>
              </a:r>
              <a:r>
                <a:rPr lang="zh-CN" altLang="en-US" sz="2400" b="1" dirty="0">
                  <a:solidFill>
                    <a:srgbClr val="FF0000"/>
                  </a:solidFill>
                  <a:latin typeface="Calibri" pitchFamily="34" charset="0"/>
                </a:rPr>
                <a:t>压时（体积可变容器）</a:t>
              </a:r>
              <a:endParaRPr lang="zh-CN" altLang="en-US" sz="2400" dirty="0">
                <a:solidFill>
                  <a:srgbClr val="FF0000"/>
                </a:solidFill>
                <a:latin typeface="Calibri" pitchFamily="34" charset="0"/>
              </a:endParaRPr>
            </a:p>
            <a:p>
              <a:pPr>
                <a:lnSpc>
                  <a:spcPct val="150000"/>
                </a:lnSpc>
              </a:pPr>
              <a:r>
                <a:rPr lang="zh-CN" altLang="en-US" sz="2400" b="1" dirty="0">
                  <a:latin typeface="Calibri" pitchFamily="34" charset="0"/>
                </a:rPr>
                <a:t>     充入</a:t>
              </a:r>
              <a:r>
                <a:rPr lang="en-US" sz="2400" b="1" dirty="0">
                  <a:latin typeface="宋体" pitchFamily="2" charset="-122"/>
                </a:rPr>
                <a:t>“</a:t>
              </a:r>
              <a:r>
                <a:rPr lang="zh-CN" altLang="en-US" sz="2400" b="1" dirty="0">
                  <a:latin typeface="Calibri" pitchFamily="34" charset="0"/>
                </a:rPr>
                <a:t>无关气体</a:t>
              </a:r>
              <a:r>
                <a:rPr lang="en-US" sz="2400" b="1" dirty="0">
                  <a:latin typeface="宋体" pitchFamily="2" charset="-122"/>
                </a:rPr>
                <a:t>”</a:t>
              </a:r>
              <a:r>
                <a:rPr lang="en-US" sz="2400" b="1" dirty="0">
                  <a:latin typeface="Calibri" pitchFamily="34" charset="0"/>
                </a:rPr>
                <a:t>         </a:t>
              </a:r>
              <a:r>
                <a:rPr lang="zh-CN" altLang="en-US" sz="2400" b="1" dirty="0">
                  <a:latin typeface="Calibri" pitchFamily="34" charset="0"/>
                </a:rPr>
                <a:t>体积增大           各反应物的浓度</a:t>
              </a:r>
            </a:p>
            <a:p>
              <a:pPr>
                <a:lnSpc>
                  <a:spcPct val="150000"/>
                </a:lnSpc>
              </a:pPr>
              <a:r>
                <a:rPr lang="zh-CN" altLang="en-US" sz="2400" b="1" dirty="0">
                  <a:latin typeface="Calibri" pitchFamily="34" charset="0"/>
                </a:rPr>
                <a:t>     减小</a:t>
              </a:r>
              <a:r>
                <a:rPr lang="en-US" altLang="zh-CN" sz="2400" b="1" dirty="0">
                  <a:latin typeface="MingLiU" pitchFamily="49" charset="-120"/>
                  <a:ea typeface="MingLiU" pitchFamily="49" charset="-120"/>
                </a:rPr>
                <a:t>―→</a:t>
              </a:r>
              <a:r>
                <a:rPr lang="zh-CN" altLang="en-US" sz="2400" b="1" dirty="0">
                  <a:latin typeface="Calibri" pitchFamily="34" charset="0"/>
                </a:rPr>
                <a:t>反应速率减慢．</a:t>
              </a:r>
              <a:endParaRPr lang="zh-CN" altLang="en-US" sz="2400" dirty="0">
                <a:latin typeface="Calibri" pitchFamily="34" charset="0"/>
              </a:endParaRPr>
            </a:p>
          </p:txBody>
        </p:sp>
        <p:pic>
          <p:nvPicPr>
            <p:cNvPr id="15370"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214688" y="4724400"/>
              <a:ext cx="576262" cy="419100"/>
            </a:xfrm>
            <a:prstGeom prst="rect">
              <a:avLst/>
            </a:prstGeom>
            <a:noFill/>
            <a:ln w="9525">
              <a:noFill/>
              <a:miter lim="800000"/>
              <a:headEnd/>
              <a:tailEnd/>
            </a:ln>
          </p:spPr>
        </p:pic>
        <p:pic>
          <p:nvPicPr>
            <p:cNvPr id="15371"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143500" y="4724400"/>
              <a:ext cx="576263" cy="419100"/>
            </a:xfrm>
            <a:prstGeom prst="rect">
              <a:avLst/>
            </a:prstGeom>
            <a:noFill/>
            <a:ln w="9525">
              <a:noFill/>
              <a:miter lim="800000"/>
              <a:headEnd/>
              <a:tailEnd/>
            </a:ln>
          </p:spPr>
        </p:pic>
      </p:grpSp>
      <p:grpSp>
        <p:nvGrpSpPr>
          <p:cNvPr id="14" name="组合 13"/>
          <p:cNvGrpSpPr/>
          <p:nvPr/>
        </p:nvGrpSpPr>
        <p:grpSpPr>
          <a:xfrm>
            <a:off x="357188" y="2435404"/>
            <a:ext cx="8786812" cy="2308324"/>
            <a:chOff x="357188" y="1928802"/>
            <a:chExt cx="8786812" cy="2308324"/>
          </a:xfrm>
        </p:grpSpPr>
        <p:pic>
          <p:nvPicPr>
            <p:cNvPr id="15366"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000375" y="2500313"/>
              <a:ext cx="576263" cy="419100"/>
            </a:xfrm>
            <a:prstGeom prst="rect">
              <a:avLst/>
            </a:prstGeom>
            <a:noFill/>
            <a:ln w="9525">
              <a:noFill/>
              <a:miter lim="800000"/>
              <a:headEnd/>
              <a:tailEnd/>
            </a:ln>
          </p:spPr>
        </p:pic>
        <p:pic>
          <p:nvPicPr>
            <p:cNvPr id="15367"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138863" y="2500313"/>
              <a:ext cx="576262" cy="419100"/>
            </a:xfrm>
            <a:prstGeom prst="rect">
              <a:avLst/>
            </a:prstGeom>
            <a:noFill/>
            <a:ln w="9525">
              <a:noFill/>
              <a:miter lim="800000"/>
              <a:headEnd/>
              <a:tailEnd/>
            </a:ln>
          </p:spPr>
        </p:pic>
        <p:pic>
          <p:nvPicPr>
            <p:cNvPr id="15368"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214688" y="3071813"/>
              <a:ext cx="576262" cy="419100"/>
            </a:xfrm>
            <a:prstGeom prst="rect">
              <a:avLst/>
            </a:prstGeom>
            <a:noFill/>
            <a:ln w="9525">
              <a:noFill/>
              <a:miter lim="800000"/>
              <a:headEnd/>
              <a:tailEnd/>
            </a:ln>
          </p:spPr>
        </p:pic>
        <p:sp>
          <p:nvSpPr>
            <p:cNvPr id="13" name="TextBox 2"/>
            <p:cNvSpPr txBox="1">
              <a:spLocks noChangeArrowheads="1"/>
            </p:cNvSpPr>
            <p:nvPr/>
          </p:nvSpPr>
          <p:spPr bwMode="auto">
            <a:xfrm>
              <a:off x="357188" y="1928802"/>
              <a:ext cx="8786812" cy="2308324"/>
            </a:xfrm>
            <a:prstGeom prst="rect">
              <a:avLst/>
            </a:prstGeom>
            <a:noFill/>
            <a:ln w="9525">
              <a:noFill/>
              <a:miter lim="800000"/>
              <a:headEnd/>
              <a:tailEnd/>
            </a:ln>
          </p:spPr>
          <p:txBody>
            <a:bodyPr>
              <a:spAutoFit/>
            </a:bodyPr>
            <a:lstStyle/>
            <a:p>
              <a:pPr>
                <a:lnSpc>
                  <a:spcPct val="150000"/>
                </a:lnSpc>
              </a:pPr>
              <a:r>
                <a:rPr lang="en-US" altLang="zh-CN" sz="2400" b="1" dirty="0" smtClean="0">
                  <a:solidFill>
                    <a:srgbClr val="FF0000"/>
                  </a:solidFill>
                  <a:latin typeface="Calibri" pitchFamily="34" charset="0"/>
                </a:rPr>
                <a:t>2</a:t>
              </a:r>
              <a:r>
                <a:rPr lang="zh-CN" altLang="en-US" sz="2400" b="1" dirty="0" smtClean="0">
                  <a:solidFill>
                    <a:srgbClr val="FF0000"/>
                  </a:solidFill>
                  <a:latin typeface="Calibri" pitchFamily="34" charset="0"/>
                </a:rPr>
                <a:t>．（恒温）恒</a:t>
              </a:r>
              <a:r>
                <a:rPr lang="zh-CN" altLang="en-US" sz="2400" b="1" dirty="0">
                  <a:solidFill>
                    <a:srgbClr val="FF0000"/>
                  </a:solidFill>
                  <a:latin typeface="Calibri" pitchFamily="34" charset="0"/>
                </a:rPr>
                <a:t>容</a:t>
              </a:r>
              <a:r>
                <a:rPr lang="zh-CN" altLang="en-US" sz="2400" b="1" dirty="0" smtClean="0">
                  <a:solidFill>
                    <a:srgbClr val="FF0000"/>
                  </a:solidFill>
                  <a:latin typeface="Calibri" pitchFamily="34" charset="0"/>
                </a:rPr>
                <a:t>时</a:t>
              </a:r>
              <a:endParaRPr lang="zh-CN" altLang="en-US" sz="2400" dirty="0">
                <a:solidFill>
                  <a:srgbClr val="FF0000"/>
                </a:solidFill>
                <a:latin typeface="Calibri" pitchFamily="34" charset="0"/>
              </a:endParaRPr>
            </a:p>
            <a:p>
              <a:pPr>
                <a:lnSpc>
                  <a:spcPct val="150000"/>
                </a:lnSpc>
              </a:pPr>
              <a:r>
                <a:rPr lang="en-US" altLang="zh-CN" sz="2400" b="1" dirty="0">
                  <a:latin typeface="Calibri" pitchFamily="34" charset="0"/>
                </a:rPr>
                <a:t>(1)</a:t>
              </a:r>
              <a:r>
                <a:rPr lang="zh-CN" altLang="en-US" sz="2400" b="1" dirty="0">
                  <a:latin typeface="Calibri" pitchFamily="34" charset="0"/>
                </a:rPr>
                <a:t>充入气体反应物          反应物浓度的增大          反应速率加快．</a:t>
              </a:r>
              <a:endParaRPr lang="zh-CN" altLang="en-US" sz="2400" dirty="0">
                <a:latin typeface="Calibri" pitchFamily="34" charset="0"/>
              </a:endParaRPr>
            </a:p>
            <a:p>
              <a:pPr>
                <a:lnSpc>
                  <a:spcPct val="150000"/>
                </a:lnSpc>
              </a:pPr>
              <a:r>
                <a:rPr lang="en-US" altLang="zh-CN" sz="2400" b="1" dirty="0">
                  <a:latin typeface="Calibri" pitchFamily="34" charset="0"/>
                </a:rPr>
                <a:t>(2)</a:t>
              </a:r>
              <a:r>
                <a:rPr lang="zh-CN" altLang="en-US" sz="2400" b="1" dirty="0">
                  <a:latin typeface="Calibri" pitchFamily="34" charset="0"/>
                </a:rPr>
                <a:t>充入</a:t>
              </a:r>
              <a:r>
                <a:rPr lang="en-US" sz="2400" b="1" dirty="0">
                  <a:latin typeface="宋体" pitchFamily="2" charset="-122"/>
                </a:rPr>
                <a:t>“</a:t>
              </a:r>
              <a:r>
                <a:rPr lang="zh-CN" altLang="en-US" sz="2400" b="1" dirty="0">
                  <a:latin typeface="Calibri" pitchFamily="34" charset="0"/>
                </a:rPr>
                <a:t>无关气体</a:t>
              </a:r>
              <a:r>
                <a:rPr lang="en-US" sz="2400" b="1" dirty="0">
                  <a:latin typeface="宋体" pitchFamily="2" charset="-122"/>
                </a:rPr>
                <a:t>”</a:t>
              </a:r>
              <a:r>
                <a:rPr lang="en-US" sz="2400" b="1" dirty="0">
                  <a:latin typeface="Calibri" pitchFamily="34" charset="0"/>
                </a:rPr>
                <a:t>         </a:t>
              </a:r>
              <a:r>
                <a:rPr lang="zh-CN" altLang="en-US" sz="2400" b="1" dirty="0">
                  <a:latin typeface="Calibri" pitchFamily="34" charset="0"/>
                </a:rPr>
                <a:t>压强增大</a:t>
              </a:r>
              <a:r>
                <a:rPr lang="en-US" altLang="zh-CN" sz="2400" b="1" dirty="0">
                  <a:latin typeface="MingLiU" pitchFamily="49" charset="-120"/>
                  <a:ea typeface="MingLiU" pitchFamily="49" charset="-120"/>
                </a:rPr>
                <a:t>―→</a:t>
              </a:r>
              <a:r>
                <a:rPr lang="zh-CN" altLang="en-US" sz="2400" b="1" dirty="0">
                  <a:latin typeface="Calibri" pitchFamily="34" charset="0"/>
                </a:rPr>
                <a:t>各反应物的浓度不变</a:t>
              </a:r>
            </a:p>
            <a:p>
              <a:pPr>
                <a:lnSpc>
                  <a:spcPct val="150000"/>
                </a:lnSpc>
              </a:pPr>
              <a:r>
                <a:rPr lang="en-US" altLang="zh-CN" sz="2400" b="1" dirty="0">
                  <a:latin typeface="Calibri" pitchFamily="34" charset="0"/>
                </a:rPr>
                <a:t>     </a:t>
              </a:r>
              <a:r>
                <a:rPr lang="en-US" altLang="zh-CN" sz="2400" b="1" dirty="0">
                  <a:latin typeface="MingLiU" pitchFamily="49" charset="-120"/>
                  <a:ea typeface="MingLiU" pitchFamily="49" charset="-120"/>
                </a:rPr>
                <a:t>―→</a:t>
              </a:r>
              <a:r>
                <a:rPr lang="en-US" altLang="zh-CN" sz="2400" b="1" dirty="0">
                  <a:latin typeface="Calibri" pitchFamily="34" charset="0"/>
                </a:rPr>
                <a:t> </a:t>
              </a:r>
              <a:r>
                <a:rPr lang="zh-CN" altLang="en-US" sz="2400" b="1" dirty="0">
                  <a:latin typeface="Calibri" pitchFamily="34" charset="0"/>
                </a:rPr>
                <a:t>反应速率不变．</a:t>
              </a:r>
              <a:endParaRPr lang="zh-CN" altLang="en-US" sz="2400" dirty="0">
                <a:latin typeface="Calibri" pitchFamily="34" charset="0"/>
              </a:endParaRPr>
            </a:p>
          </p:txBody>
        </p:sp>
      </p:grpSp>
    </p:spTree>
    <p:extLst>
      <p:ext uri="{BB962C8B-B14F-4D97-AF65-F5344CB8AC3E}">
        <p14:creationId xmlns:p14="http://schemas.microsoft.com/office/powerpoint/2010/main" val="285893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2"/>
          <p:cNvSpPr txBox="1">
            <a:spLocks noChangeArrowheads="1"/>
          </p:cNvSpPr>
          <p:nvPr/>
        </p:nvSpPr>
        <p:spPr bwMode="auto">
          <a:xfrm>
            <a:off x="642938" y="500042"/>
            <a:ext cx="8001000" cy="4031873"/>
          </a:xfrm>
          <a:prstGeom prst="rect">
            <a:avLst/>
          </a:prstGeom>
          <a:noFill/>
          <a:ln w="9525">
            <a:noFill/>
            <a:miter lim="800000"/>
            <a:headEnd/>
            <a:tailEnd/>
          </a:ln>
        </p:spPr>
        <p:txBody>
          <a:bodyPr>
            <a:spAutoFit/>
          </a:bodyPr>
          <a:lstStyle/>
          <a:p>
            <a:pPr>
              <a:lnSpc>
                <a:spcPct val="200000"/>
              </a:lnSpc>
            </a:pPr>
            <a:r>
              <a:rPr lang="en-US" altLang="zh-CN" sz="3200" b="1" dirty="0">
                <a:solidFill>
                  <a:srgbClr val="FF0000"/>
                </a:solidFill>
                <a:latin typeface="Calibri" pitchFamily="34" charset="0"/>
              </a:rPr>
              <a:t>	</a:t>
            </a:r>
            <a:r>
              <a:rPr lang="zh-CN" altLang="en-US" sz="3200" b="1" dirty="0">
                <a:solidFill>
                  <a:schemeClr val="tx2"/>
                </a:solidFill>
                <a:latin typeface="Calibri" pitchFamily="34" charset="0"/>
              </a:rPr>
              <a:t>改变压强对于有气体参加的化学反应速率影响的</a:t>
            </a:r>
            <a:r>
              <a:rPr lang="zh-CN" altLang="en-US" sz="3200" b="1" dirty="0">
                <a:solidFill>
                  <a:srgbClr val="FF0000"/>
                </a:solidFill>
                <a:latin typeface="Calibri" pitchFamily="34" charset="0"/>
              </a:rPr>
              <a:t>根本原因是引起浓度的改变</a:t>
            </a:r>
            <a:r>
              <a:rPr lang="zh-CN" altLang="en-US" sz="3200" b="1" dirty="0">
                <a:solidFill>
                  <a:schemeClr val="tx2"/>
                </a:solidFill>
                <a:latin typeface="Calibri" pitchFamily="34" charset="0"/>
              </a:rPr>
              <a:t>．压强改变若浓度不变，则速率不变，若浓度改变，则速率改变</a:t>
            </a:r>
            <a:r>
              <a:rPr lang="zh-CN" altLang="en-US" sz="3200" b="1" dirty="0" smtClean="0">
                <a:solidFill>
                  <a:schemeClr val="tx2"/>
                </a:solidFill>
                <a:latin typeface="Calibri" pitchFamily="34" charset="0"/>
              </a:rPr>
              <a:t>．</a:t>
            </a:r>
            <a:endParaRPr lang="zh-CN" altLang="en-US" sz="3200" dirty="0">
              <a:solidFill>
                <a:schemeClr val="tx2"/>
              </a:solidFill>
              <a:latin typeface="Calibri" pitchFamily="34" charset="0"/>
            </a:endParaRPr>
          </a:p>
        </p:txBody>
      </p:sp>
    </p:spTree>
    <p:extLst>
      <p:ext uri="{BB962C8B-B14F-4D97-AF65-F5344CB8AC3E}">
        <p14:creationId xmlns:p14="http://schemas.microsoft.com/office/powerpoint/2010/main" val="15671169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a:spLocks noGrp="1"/>
          </p:cNvSpPr>
          <p:nvPr>
            <p:ph type="sldNum" sz="quarter" idx="12"/>
          </p:nvPr>
        </p:nvSpPr>
        <p:spPr>
          <a:noFill/>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77F8AAAB-8C98-425D-B08C-3CB7514EBF9A}" type="slidenum">
              <a:rPr lang="en-US" altLang="zh-CN" sz="1400" smtClean="0"/>
              <a:pPr>
                <a:spcBef>
                  <a:spcPct val="0"/>
                </a:spcBef>
                <a:buClrTx/>
                <a:buFontTx/>
                <a:buNone/>
              </a:pPr>
              <a:t>18</a:t>
            </a:fld>
            <a:endParaRPr lang="en-US" altLang="zh-CN" sz="1400" smtClean="0"/>
          </a:p>
        </p:txBody>
      </p:sp>
      <p:sp>
        <p:nvSpPr>
          <p:cNvPr id="46083" name="Rectangle 2"/>
          <p:cNvSpPr>
            <a:spLocks noChangeArrowheads="1"/>
          </p:cNvSpPr>
          <p:nvPr/>
        </p:nvSpPr>
        <p:spPr bwMode="auto">
          <a:xfrm>
            <a:off x="539750" y="1268413"/>
            <a:ext cx="8604250" cy="421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a:solidFill>
                  <a:srgbClr val="0066FF"/>
                </a:solidFill>
                <a:latin typeface="Times New Roman" panose="02020603050405020304" pitchFamily="18" charset="0"/>
              </a:rPr>
              <a:t>例</a:t>
            </a:r>
            <a:r>
              <a:rPr kumimoji="1" lang="zh-CN" altLang="en-US" sz="2800">
                <a:latin typeface="Times New Roman" panose="02020603050405020304" pitchFamily="18" charset="0"/>
              </a:rPr>
              <a:t>：对于反应</a:t>
            </a:r>
            <a:r>
              <a:rPr kumimoji="1" lang="en-US" altLang="zh-CN" sz="2800">
                <a:latin typeface="Times New Roman" panose="02020603050405020304" pitchFamily="18" charset="0"/>
              </a:rPr>
              <a:t>N</a:t>
            </a:r>
            <a:r>
              <a:rPr kumimoji="1" lang="en-US" altLang="zh-CN" sz="2800" baseline="-30000">
                <a:latin typeface="Times New Roman" panose="02020603050405020304" pitchFamily="18" charset="0"/>
              </a:rPr>
              <a:t>2</a:t>
            </a:r>
            <a:r>
              <a:rPr kumimoji="1" lang="en-US" altLang="zh-CN" sz="2800">
                <a:latin typeface="Times New Roman" panose="02020603050405020304" pitchFamily="18" charset="0"/>
              </a:rPr>
              <a:t>+O</a:t>
            </a:r>
            <a:r>
              <a:rPr kumimoji="1" lang="en-US" altLang="zh-CN" sz="2800" baseline="-30000">
                <a:latin typeface="Times New Roman" panose="02020603050405020304" pitchFamily="18" charset="0"/>
              </a:rPr>
              <a:t>2</a:t>
            </a:r>
            <a:r>
              <a:rPr kumimoji="1" lang="en-US" altLang="zh-CN" sz="2800">
                <a:latin typeface="Times New Roman" panose="02020603050405020304" pitchFamily="18" charset="0"/>
              </a:rPr>
              <a:t>=2NO</a:t>
            </a:r>
            <a:r>
              <a:rPr kumimoji="1" lang="zh-CN" altLang="en-US" sz="2800">
                <a:latin typeface="Times New Roman" panose="02020603050405020304" pitchFamily="18" charset="0"/>
              </a:rPr>
              <a:t>在密闭容器中进行，下列条件哪些不能加快该反应的化学反应速率（   　）                                    　　　　　　　　　</a:t>
            </a:r>
          </a:p>
          <a:p>
            <a:pPr>
              <a:spcBef>
                <a:spcPct val="50000"/>
              </a:spcBef>
              <a:buClrTx/>
              <a:buFontTx/>
              <a:buNone/>
            </a:pPr>
            <a:r>
              <a:rPr kumimoji="1" lang="en-US" altLang="zh-CN" sz="2800">
                <a:latin typeface="Times New Roman" panose="02020603050405020304" pitchFamily="18" charset="0"/>
              </a:rPr>
              <a:t>A</a:t>
            </a:r>
            <a:r>
              <a:rPr kumimoji="1" lang="zh-CN" altLang="en-US" sz="2800">
                <a:latin typeface="Times New Roman" panose="02020603050405020304" pitchFamily="18" charset="0"/>
              </a:rPr>
              <a:t>、缩小体积使压强增大        </a:t>
            </a:r>
          </a:p>
          <a:p>
            <a:pPr>
              <a:spcBef>
                <a:spcPct val="50000"/>
              </a:spcBef>
              <a:buClrTx/>
              <a:buFontTx/>
              <a:buNone/>
            </a:pPr>
            <a:r>
              <a:rPr kumimoji="1" lang="en-US" altLang="zh-CN" sz="2800">
                <a:latin typeface="Times New Roman" panose="02020603050405020304" pitchFamily="18" charset="0"/>
              </a:rPr>
              <a:t>B</a:t>
            </a:r>
            <a:r>
              <a:rPr kumimoji="1" lang="zh-CN" altLang="en-US" sz="2800">
                <a:latin typeface="Times New Roman" panose="02020603050405020304" pitchFamily="18" charset="0"/>
              </a:rPr>
              <a:t>、体积不变充入 </a:t>
            </a:r>
            <a:r>
              <a:rPr kumimoji="1" lang="en-US" altLang="zh-CN" sz="2800">
                <a:latin typeface="Times New Roman" panose="02020603050405020304" pitchFamily="18" charset="0"/>
              </a:rPr>
              <a:t>N</a:t>
            </a:r>
            <a:r>
              <a:rPr kumimoji="1" lang="en-US" altLang="zh-CN" sz="2800" baseline="-30000">
                <a:latin typeface="Times New Roman" panose="02020603050405020304" pitchFamily="18" charset="0"/>
              </a:rPr>
              <a:t>2</a:t>
            </a:r>
            <a:r>
              <a:rPr kumimoji="1" lang="en-US" altLang="zh-CN" sz="2800">
                <a:latin typeface="Times New Roman" panose="02020603050405020304" pitchFamily="18" charset="0"/>
              </a:rPr>
              <a:t> </a:t>
            </a:r>
            <a:r>
              <a:rPr kumimoji="1" lang="zh-CN" altLang="en-US" sz="2800">
                <a:latin typeface="Times New Roman" panose="02020603050405020304" pitchFamily="18" charset="0"/>
              </a:rPr>
              <a:t>使压强增大</a:t>
            </a:r>
          </a:p>
          <a:p>
            <a:pPr>
              <a:spcBef>
                <a:spcPct val="50000"/>
              </a:spcBef>
              <a:buClrTx/>
              <a:buFontTx/>
              <a:buNone/>
            </a:pPr>
            <a:r>
              <a:rPr kumimoji="1" lang="en-US" altLang="zh-CN" sz="2800">
                <a:latin typeface="Times New Roman" panose="02020603050405020304" pitchFamily="18" charset="0"/>
              </a:rPr>
              <a:t>C</a:t>
            </a:r>
            <a:r>
              <a:rPr kumimoji="1" lang="zh-CN" altLang="en-US" sz="2800">
                <a:latin typeface="Times New Roman" panose="02020603050405020304" pitchFamily="18" charset="0"/>
              </a:rPr>
              <a:t>、体积不变充入 </a:t>
            </a:r>
            <a:r>
              <a:rPr kumimoji="1" lang="en-US" altLang="zh-CN" sz="2800">
                <a:latin typeface="Times New Roman" panose="02020603050405020304" pitchFamily="18" charset="0"/>
              </a:rPr>
              <a:t>O</a:t>
            </a:r>
            <a:r>
              <a:rPr kumimoji="1" lang="en-US" altLang="zh-CN" sz="2800" baseline="-30000">
                <a:latin typeface="Times New Roman" panose="02020603050405020304" pitchFamily="18" charset="0"/>
              </a:rPr>
              <a:t>2</a:t>
            </a:r>
            <a:r>
              <a:rPr kumimoji="1" lang="zh-CN" altLang="en-US" sz="2800">
                <a:latin typeface="Times New Roman" panose="02020603050405020304" pitchFamily="18" charset="0"/>
              </a:rPr>
              <a:t>使压强增大             </a:t>
            </a:r>
          </a:p>
          <a:p>
            <a:pPr>
              <a:spcBef>
                <a:spcPct val="50000"/>
              </a:spcBef>
              <a:buClrTx/>
              <a:buFontTx/>
              <a:buNone/>
            </a:pPr>
            <a:r>
              <a:rPr kumimoji="1" lang="en-US" altLang="zh-CN" sz="2800">
                <a:latin typeface="Times New Roman" panose="02020603050405020304" pitchFamily="18" charset="0"/>
              </a:rPr>
              <a:t>D</a:t>
            </a:r>
            <a:r>
              <a:rPr kumimoji="1" lang="zh-CN" altLang="en-US" sz="2800">
                <a:latin typeface="Times New Roman" panose="02020603050405020304" pitchFamily="18" charset="0"/>
              </a:rPr>
              <a:t>、使体积增大到原来的</a:t>
            </a:r>
            <a:r>
              <a:rPr kumimoji="1" lang="en-US" altLang="zh-CN" sz="2800">
                <a:latin typeface="Times New Roman" panose="02020603050405020304" pitchFamily="18" charset="0"/>
              </a:rPr>
              <a:t>2</a:t>
            </a:r>
            <a:r>
              <a:rPr kumimoji="1" lang="zh-CN" altLang="en-US" sz="2800">
                <a:latin typeface="Times New Roman" panose="02020603050405020304" pitchFamily="18" charset="0"/>
              </a:rPr>
              <a:t>倍</a:t>
            </a:r>
          </a:p>
          <a:p>
            <a:pPr>
              <a:spcBef>
                <a:spcPct val="50000"/>
              </a:spcBef>
              <a:buClrTx/>
              <a:buFontTx/>
              <a:buNone/>
            </a:pPr>
            <a:r>
              <a:rPr kumimoji="1" lang="en-US" altLang="zh-CN" sz="2800">
                <a:latin typeface="Times New Roman" panose="02020603050405020304" pitchFamily="18" charset="0"/>
              </a:rPr>
              <a:t>E</a:t>
            </a:r>
            <a:r>
              <a:rPr kumimoji="1" lang="zh-CN" altLang="en-US" sz="2800">
                <a:latin typeface="Times New Roman" panose="02020603050405020304" pitchFamily="18" charset="0"/>
              </a:rPr>
              <a:t>、体积不变充入氦气使压强增大</a:t>
            </a:r>
          </a:p>
        </p:txBody>
      </p:sp>
      <p:sp>
        <p:nvSpPr>
          <p:cNvPr id="46084" name="Text Box 3"/>
          <p:cNvSpPr txBox="1">
            <a:spLocks noChangeArrowheads="1"/>
          </p:cNvSpPr>
          <p:nvPr/>
        </p:nvSpPr>
        <p:spPr bwMode="auto">
          <a:xfrm>
            <a:off x="2268538" y="188913"/>
            <a:ext cx="4257675" cy="588962"/>
          </a:xfrm>
          <a:prstGeom prst="rect">
            <a:avLst/>
          </a:prstGeom>
          <a:noFill/>
          <a:ln w="9525">
            <a:solidFill>
              <a:srgbClr val="0000FF"/>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zh-CN" altLang="en-US">
                <a:latin typeface="Times New Roman" panose="02020603050405020304" pitchFamily="18" charset="0"/>
                <a:ea typeface="华文行楷" panose="02010800040101010101" pitchFamily="2" charset="-122"/>
              </a:rPr>
              <a:t>压强对反应速率的影响</a:t>
            </a:r>
          </a:p>
        </p:txBody>
      </p:sp>
      <p:sp>
        <p:nvSpPr>
          <p:cNvPr id="161796" name="Text Box 4"/>
          <p:cNvSpPr txBox="1">
            <a:spLocks noChangeArrowheads="1"/>
          </p:cNvSpPr>
          <p:nvPr/>
        </p:nvSpPr>
        <p:spPr bwMode="auto">
          <a:xfrm>
            <a:off x="6948488" y="1628775"/>
            <a:ext cx="819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en-US" altLang="zh-CN" sz="3600">
                <a:solidFill>
                  <a:srgbClr val="FF0000"/>
                </a:solidFill>
                <a:latin typeface="Times New Roman" panose="02020603050405020304" pitchFamily="18" charset="0"/>
              </a:rPr>
              <a:t>DE</a:t>
            </a:r>
          </a:p>
        </p:txBody>
      </p:sp>
    </p:spTree>
    <p:extLst>
      <p:ext uri="{BB962C8B-B14F-4D97-AF65-F5344CB8AC3E}">
        <p14:creationId xmlns:p14="http://schemas.microsoft.com/office/powerpoint/2010/main" val="42400111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1796"/>
                                        </p:tgtEl>
                                        <p:attrNameLst>
                                          <p:attrName>style.visibility</p:attrName>
                                        </p:attrNameLst>
                                      </p:cBhvr>
                                      <p:to>
                                        <p:strVal val="visible"/>
                                      </p:to>
                                    </p:set>
                                    <p:animEffect transition="in" filter="wipe(down)">
                                      <p:cBhvr>
                                        <p:cTn id="7" dur="500"/>
                                        <p:tgtEl>
                                          <p:spTgt spid="161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2968" y="2119536"/>
            <a:ext cx="8229600" cy="1066800"/>
          </a:xfrm>
        </p:spPr>
        <p:txBody>
          <a:bodyPr>
            <a:normAutofit fontScale="90000"/>
          </a:bodyPr>
          <a:lstStyle/>
          <a:p>
            <a:r>
              <a:rPr lang="zh-CN" altLang="en-US" dirty="0" smtClean="0"/>
              <a:t>为什么浓度、压强、温度、催化剂，会影响反应速率？</a:t>
            </a:r>
            <a:endParaRPr lang="zh-CN" altLang="en-US" dirty="0"/>
          </a:p>
        </p:txBody>
      </p:sp>
      <p:sp>
        <p:nvSpPr>
          <p:cNvPr id="4" name="标题 1"/>
          <p:cNvSpPr txBox="1">
            <a:spLocks/>
          </p:cNvSpPr>
          <p:nvPr/>
        </p:nvSpPr>
        <p:spPr>
          <a:xfrm>
            <a:off x="539552" y="1052736"/>
            <a:ext cx="8229600" cy="1066800"/>
          </a:xfrm>
          <a:prstGeom prst="rect">
            <a:avLst/>
          </a:prstGeom>
        </p:spPr>
        <p:txBody>
          <a:bodyPr vert="horz" anchor="ctr">
            <a:normAutofit fontScale="97500"/>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zh-CN" altLang="en-US" dirty="0" smtClean="0">
                <a:solidFill>
                  <a:srgbClr val="FF0000"/>
                </a:solidFill>
              </a:rPr>
              <a:t>微观解释</a:t>
            </a:r>
            <a:endParaRPr lang="zh-CN" altLang="en-US" dirty="0">
              <a:solidFill>
                <a:srgbClr val="FF0000"/>
              </a:solidFill>
            </a:endParaRPr>
          </a:p>
        </p:txBody>
      </p:sp>
    </p:spTree>
    <p:extLst>
      <p:ext uri="{BB962C8B-B14F-4D97-AF65-F5344CB8AC3E}">
        <p14:creationId xmlns:p14="http://schemas.microsoft.com/office/powerpoint/2010/main" val="3696043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了解速度，是为了改变速度</a:t>
            </a:r>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67944" y="2232569"/>
            <a:ext cx="1417687" cy="1417687"/>
          </a:xfrm>
          <a:prstGeom prst="rect">
            <a:avLst/>
          </a:prstGeom>
        </p:spPr>
      </p:pic>
      <p:sp>
        <p:nvSpPr>
          <p:cNvPr id="5" name="AutoShape 2" descr="data:image/jpeg;base64,/9j/4AAQSkZJRgABAQAAAQABAAD/2wBDAAgGBgcGBQgHBwcJCQgKDBQNDAsLDBkSEw8UHRofHh0aHBwgJC4nICIsIxwcKDcpLDAxNDQ0Hyc5PTgyPC4zNDL/2wBDAQkJCQwLDBgNDRgyIRwhMjIyMjIyMjIyMjIyMjIyMjIyMjIyMjIyMjIyMjIyMjIyMjIyMjIyMjIyMjIyMjIyMjL/wAARCADcAWYDASIAAhEBAxEB/8QAHAAAAgIDAQEAAAAAAAAAAAAABQYEBwACAwEI/8QAQhAAAgEDAwIEAwYFAQcDBAMAAQIDAAQRBRIhBjETQVFhFCJxByMygZGhFUJSscHRFjNicoLh8CQlUxdDovGSssL/xAAaAQACAwEBAAAAAAAAAAAAAAADBAECBQAG/8QAMxEAAgIBBAEDAQYFBAMAAAAAAQIAEQMEEiExQRMiUWEFFCOBofBxkbHB0SQy4fEzQoL/2gAMAwEAAhEDEQA/AH1UrqBUO71CCytpJmcHZ5Dvk0DfrW1it/EaJycbQFGSW8him8uvwowUmYuPRZWWwI1qK3AoT07fvqFj4kxJmzlx6e35UTt7lLhpBHyEbbn1NXw6hcqKw8yuTA2Nip8TsFycCsxUe+ZBaurTpExHysxxg+VQbG9uoLI/HeHNOqkr4J/Hj+1VfUKuQIfP9YRNOWx7x4hcL51sBSld9Yi3khtreF7m8nIBiTshPkT6CmSz8cDN3Opl25ZFGFFBxaxMv+0Q2TSNiHuMk4r3bhS54Ve7HgD863mubKxtVmupVDP+EHso/qb2pL6l1BrvR9QtLomV3t5CnOIyMHDx47e4Pb880c5R0JbFomfk8CTF6p07WnvrPS5WuI7YAT3SL90CSflU/wAx4PI4qo9ECaX1/qkMmVU3DoN3fg5FPPRml/wDoi1lvisK3J+NmDNgkFflz9F29/WlXrQ2Fxq8XUmnSlYr6QqIXTYzBQPvF/4T25wf1rO1hOVaM2tBjXBVSw1IkUKCORQqTTp5bvdFEzpD97IQOFUc8ny7VH6cSfW/BjtwwkPJdjwo8yafNXtX0PpHUUgbdE8Gx3YfMzMQuf3rz2PTncSehNh8uwhR2YK6DupbbR2JDK81xJdbSv4lZsZX1HBB+lE5uobHqbXm6ZuQttcBIr7T5C/+9ZGIZfQ4KntnKnPcUGUCy6D0LUXQkxrNEHVeQr7mH7r+9Vz15FePrGga9o1jcO9vbeLM8KEEFZCcnHbg9/P8q3cBZQtfEyNUivuJHmpd8On3cjyx+CFkiOGUsOc9iPUVq0bxuUdSrDuCMGoXRuozajJ4jvMd1tHIPGJJAOODnkGmlGhvGktpRu2ch85Iz7/rWguqINNMjJ9nqReMwJjivcVvLE0MrRt3U9/WsApu7EzKINGYFpP6lmD6vcRoCVjQfUnHanMCljqGykW8adk+4kAwR69sGsv7UBOEH4M2vsUgZyD5ECdNJqWsXjafIkUBCM0bbwyrxwCcDOTgUQ6R1jqw6stq2lNJYFytxkBTFg4PJAHH1NK9/eRpLLbbxHjybco54GCBzwf1po07rCW3v4bXT/jWtn2RvBej51kxg4PmOxz25rDRgPcQRPTZcbFSBRjvHceOksbDElvM0bD19D+YpW676kbp7RR4GPibpjHGcZ2jHJx6+X50xWsDrc3txKSzzzHHoEXhQP3P50p/aJa289tYtKhaSNnZOPb1raQvj0fPf9r/AMTzipjy68Dsf3A/zKysL660y8i1G1YJcRNvBIDc/Q1eHSPWNr1tpkilRDqVsB40IPBz/Mvsf2NUvPNMRFbGIDcTlh3I9Kc+jNHXRUHVUsjQMjbPBQZEsR4bP+PpWdp8hwtfib+uwpmSiOZZIFegVgKuu9DlW+YHGODXor0QN8zxpBBozMV5trasrrkTXFeVvXhWunTmRWpFdCK8xXSKnPFZW22tTgd6m5FSObuIRu5cDbnNbW8njW6SYxkZoVf2ast38xCyKMYrePUVTS8/zD5B/aqlqMkLYhXg+dDNZnhjsmDuB8wrjqF04ijit3BnC/h9aWLtZL62K3zmNonBOGxk0DNm9pQDmGx4eQx6hSGaO6EkTk7JDkH0rleRxkKGb8R/tUQQvHokjRsQy52MPMZ71nwr/BK27OE4J/qrNx5nehkHI8/zP9Lj7YVXlTwf3/idYLTY8kgPLkfoO1ZUm2tmjtY1MpdwMMfesp/FjzlAVIA/OKO2Lcd1kwHrumXMF00R8RreXaUZckZHcH07VEtdGu7i6tysbRb13F2A+QnyFMXSepz6taTLqIdZw/KsPwjHlR+K1AimhcY+bKEd8eRpZdHhyN6nNE9Qp1GVF28WItdPaPeaYLmIXLNCAzBn7k15p0190/oyxT7cMxdrhz5k5/OmOK3VmEQ3cjDOe+PSh99pIlWXErTOEKpG/ZT5HFFfCMYvHfF+fn99CUVi5pq8eJGg1LRep3ihkMm+POCGxkr61Ji0sWt7NJakuZ1xgn8AHkPSlC30TU7DUjd20O2WX525wDgcj2zRqHqy6KqYNOZFVhGE7s5zgkewpbBmQe7ItkdGofLhYikPFci53HT6WCstm+LrdveXOQCe4raKzn/icV1eX7fCN8ojVsb2Hr/pTGNNgezlwNrzLlnHfJqJb/BO1nbvIjyxtnjjGO5P1xTDafHdkUR18cfTyYLHlZiFHIPfzz9ZB1aGe6ungmCh5CHTAyrLs24+oYdvIUGt7a/aApJau9okb7owhGx8Y3ep78+lGZr6WydHZTMbOZsgMCSDhuM+fPAPpwTUoRzpqyTw3AjjlYNhhlSD3GP85oK5PdNmqSqlNy9R9Qat0zduLgRyi5itFS3Xw1iiCktjzySEGSScChtlDqGs3wn1KZ52jPhgsBwAfaidvbx2eq9VaNK7fczm4QK341jZg4//AIOD/wBJpq6D0CLUboxTB4og3jPkZzGTxgj17e1TqFY47TuRpnRW9/QlidEaQul9Px3UqAPcgMBj8KD8I/Pv+lZ17qKDpGWGEgvNKiH2Gcn+1NE91ZtbCCOSNcAIigHjjgUna9pJutPYvcpiMmTw0B5HY8+30pN8boNiC5fHkV8nqPxzJ/R9iuo9B21jqtuJrd1G1HGMpnI5BzS11ha2+lam1hZRNDbx2Ee1ckgEu/IJ+gp103Nrpmm2onMf3MYAYgE9u3rSP9qE19a6zaTm0Z4JLfw2dJASArk5A8/xDI/vT6D2gRTKSWJ8Ge6HJpE1/FZarJCGmjUW4dWLFx5qw/Ce3Jpp1XULTp21v7e3dz4dmZizncRk4B98k/qKqq2vhqGjnVltW8Oz1KFGkkBDxllYYx6cr+1Hr7VV6lvtStmDMzXptyikkiIEHGf+UflmqO20wmJNw+ksd5I72wtr2IlgRsYnzx2Nc1FadPYNndabIUEsfKxqwO1fI49Pc9+e9dgK0NO+5Ji67EEykjozAKga4gbRrgkZ2gMP1okqk9hn6UJ6lu4bXRbhJZFWSVdkak8sc+QqdRXpNfwZTSA+ulfI/rEKdlcEOzKM8qB3rLjUbOfVLW4SFNPtLZFWTwsudoPf9K9kY+C/GeKJdB6faX1/ewXakrPAY+DggE8kHyPavIoGLBbnt3YDGWrqWKyxhI/BIaIqCr5zuHrS71jbCXRGmwcwndx5AjBprZG+Bgzv3KCp3kFiBxnPnQ+/j8XTrlCMhomGPyNeo4zaevkTyIY4NSHHgyh7p4vh423Msynduydv5VYPQeopeRTWR+9IZXAddwVfP6UhXls0loVLnAONuKsH7KLOOKwu33A3Exxz5KOwrExbWyLfzPT6ssMLER821m2urwsiK5xg/sa07V6IEEcTx5Ug8yHqGo2ml2xnu5kiTsNx7n0FCf8Aa20MJlEbYC7tgI3FfUD0qousuorrqvraa0t5FXT9NYop7gsO7e/NPmhaPY3vTZubG2jl1yKNgjzS7i3/AA4zwDWfn1bq+1PE1sGgT0g+TzHPTtVtNThWS2kDBhmpxGaonR/tDubTVb2yuNOSC4hcAwxKV4X8Q5Oc1ekEnjW0UoGA6BsemRTOnznIPcKIier0y4iCp4M9K1qVrpXhFM3E6nIihWrmaIJLG6qmCrA+9F5A2xtnLY4pfeCe7vdmpwYiUho9rcZ96pkBZdo8zlO03N7aQXCvG7qzBOMedC3KzXJjRWUxLllA4Jow0cEKbjGdwJ5UeVKmodUQWEBmCt4kjHYqjJIHrS2bL6dI/P8AiM4ce+2WdY7rdqQ8XapRSVYeX1qV1BY20MVq0jK0OQ4DHl2PagGnW15d21xPCCst3KpXPJRfT+9Omr6VHPeWxuCdlvCmGPk2PKlsWJ8igt55F/v6RlnVbA8dwPGyzW/ggLsJ2sgP4aj3lvOtmIbWXmPkAnz+tH5LSEQOQqoMZOO59zQi/t2urZbOBZEydxkXyph9FaMR3X6wC6qmC+Lgkx6vDbwvbRqDIu6QE5wayjFppU11ZxtPdPGwyOW25rKXONzyAR/91+gjAFd/0hK3023tbrxigVnG0sh4xRB3ViHRgAnmfMelcE8J5BIoPydj5GtLi4naaMQ2xmik4YgY2+9P1Q9oiV7j7jzPTP4Fz8oZ1c5AA7Gu0Mkdzbi7VTFwchlwa62sEjRMkmN7nj29Khajp0kZDpcS7FIOxeSx+npUmz/GSEC3zxObWYnsAPiZGTdvJbgqD5CoNppWmQ3Zup5cSw5XZnPyn/NG7a1uDbN4yqGf+XPArnpukW8U00rrvkZs7mH9qG2Au+9vEsuVUTYPMxpJ1sQ1tGqhB8oftioFrptq964hnVZmieRyOeWFMRt0bggkHy8qDwPaTJdOrgCSTwlU9sA44B/PtU6kgJUJoQTkLfETtUurvRerpraZA0N/biWIMeCyjDAH9KNQXlvftaWKkJLZ7CVOMbfy9Ki9c2cpsbLUIFWZ9Pl8UpsLEofxDk8DB/bypS03VYLrrJJdPJWO68XcGkwdm3y98+Xpmso3usTdBBXmRPtR0mbQOpbXXdNdldjtllVchJlJxnywyeR7gGrK+zu80rqPop/4MUt7iNy09oWLLBMf6fWM9wDnH5V7N8Be25W/awUxbdvxdt4qiTGCQvbt5nnmoQ1S9tpt1trtjGqxkRx2tq53EDOMZwBx5AmuOsUHbV/mIJdK7cg1+R/xGS2uYdkEcYx4kvzBj82NwBz798+/0FQdQk8Oa4sy5XcN/YHBztJH5jn60taJ1JH1JfW9wsQS68LxnnX5QQSVKso4JyCQ3FEOrLho7h9RtwZJLTLSx/1oyguB7ggH8qvutZxx7WqNUmuWtrY3ck4kC2VqZQrR5B2pkEEef50gde9RJe6Bol9Mw8RHeK58AhvBkKqwyB9DwO1TLiZ9VttStzNHDBc2oi8eRDtTcqkE4/tSpd9E60bS3gs9Z0a9ht1YIq3BhdyxySQ67SeBndkH2NSmdd1EgSuTT0hMs/p3Q7OToGLSbySIS38ZuiQMnJwyttP9I28e1VF05rLRahc3aFX+InmnYbeMHsMd87e47c80aHU1j0wtnbSi/ju7XK3xedcOxGNqAZAGTwc9vWkHp2SWZJZIlbO9YwAe4HJz9e1RlcMtiXwYipo+Zc3Ql+tpfXNxe3HiXdxPiVs43FuRx7YwCew4qR9p/VrdH6M0ti0R1C4kAgV13AKeWYj2HakKOQ6bdRPNKFG+Kbap5YqTge/0FSPt1t5JrHR9TjLm2KGFT2Hbcpx5HGQf+Wj6XKRxF9dp1JBldXXWnVGvMEvdcu2R3wYo38NcfRcU8QXM0nhSXcs0020AvIxbge5qrtGHh36SMMqnzMKsq1n8aIPE4ZT+1V1hY1fULoBjWwO4a+LWTbGuWZztCgck+QqxemOl7jRIzf3kixTMOUzuEa+/qaSui9P+P6ihlmAWK1++Yt5kfhH6/wBqtLU7SbUrOO3t7p4X8VX8VcHaAcnjz+nrWemJbJqzGdTmIpAaB7i31H1FFpl7bQtCzXLAr4SyDYWYFs59wM/4r3R7u16ptJIppJoYZo1Ki3lIKtk5w2BkcemKQuuNLls7/WbfWw0unu8UtrKxxiPaPljyfxKQwAz5486gfZ11ppVlcwaXCXSMM0I8buy7yVI9BgjIPpWlhuhM3LW2MPUWifwC5FvKWlgnXdFKF4bHcH0Iqd0hbXmmWd7rswW2sI4GaPxDzJgdwPT3px6h0i36i0iBZWK+BMs2R3K9mH5ikj7R9WW00y20O3bDSAPIq9lQdh+Z/tQl0qK1iHOtyvj2EyT0h1UNVhnS5fbczyCRwGOGdQFJUHsSACQO+M0/abFFd27gTMWHBBOeDXzro90tpczMW2HZuV/NGHmPfFWD0T1fcS6jIsqudkfzgHhgDncffv8AXNNLuXqKOqsKPmJuqfZ51F0x1ReypE0mn3JeWOeH5lUA5w3pwa46Lc2+j9SJqN1HJIUO5djbcN5Gvoi1urfVrF9rrIrDBXvgkdjVJdd6NFoeri3tiwt5l8aOMnhDnBFK6jHx6g/OP6PMD+C458RU1+R9T6hutUgRVmublGMij5kHAr6I0lZU0m1WYN4ixhWLdzjzqj+kbW2n163W+gEtop+9VvMev5Gr/CDYrIQ0ZHysO2KJoHXkXzFvtVCNtDiaGuM08UABkYAE4FeXt0tnAZGUsR2VRyaVJ5r25lUSLtQSGUBz5elOZcuwcCzMrHi3mN6srZwc14yq455pc0y+ngLw3h+WTJVxRGxnkaJERt6qx3MfMVbHl3jkUZV8RF1yJtfxSrbOI4TKCCCAcHFK1p0fD8LNvRhMx3IzNkpTo8kiorbQMnBFCpprg3AeOVTEAQVHm1XKhiGMopK2BB9pbPbzW9uZVDKw+bGN1GdU2vduCwwSMqaiG0kuUJbIAGSPU1IgWLUYDJkiaLAkB7nHnXKAhAHUIxORT8/1kG4ypYIN4fhh5CvZT/DbUPIrOT+FVHP5+1e/HRwzXXwsDz3ETKvhqwwMj8R+lbT273ggPxXhTqwdiVBH05oGbVLZxqaMNg0xFO0FNcOCTKqyMxz24X2rKmXM8alQm1iMgnGeaymRiA6JgTnbyBCkJCKY1TLd8VIVAE8PyYHkV5EmxWdj3rdFIkXPbbmoWUcAyOLOSOS2eG4ceD+INzvHoaltGGm8UAkMMrnyroBW4UmDnyYgVDcMD8yUtkKnxOW0hz8wC7ck+9equBW4XB7DmvcVa5Q8zlKwjhkcnAVSc0s/C2ZuPhLa8U+B8ro3fcRz29s/qKNa7ew6fpTyzsVRmCZGc8n2panWXVp5LqDT0t2c4V5Zt7MBxn5SQOw4yaS1TWwUdzU0CFULfP8AaCtUmvIr5/k3QbSjbDuGT3yKXekenzZarrt1qBWKHToBHbO/AMsgDAD1IUYx712u2mi1NxY3sszJL94cEQnB5AySTzxkYFEWW4v5nnuXDyyHJ4wo4xwPoKy2zrhY3zNk4GyqK4HzJ9jfl7ma4QvEs5yWZAzKPPg8DNQdQ6qtdIlA1DqC4XawbwIUWOTb+TMR+leXd9Dbyx2Nipur+RTtijHYDuzHsFHmTxVc2mneJr82oD/3CeWfFpnhJXH4pCT/ACKRwT6flSuFDkJduBDZGC0FHMsfouysoZ7o2AuDbwoEDXCgSAF3k2sBxuG8ZordFvFmJUsHzkevFaaLbtpulLaofiZpCZJ5hwrueTjPJFS5PGYHeifQf96b3k9xTgHiQ2upI5BLbCJJI0VFDONgAABLe/lip9rrV8AQ97p8Le8IYfmQtK3V/Ul/oekWBsolJF23iJINwdfDOB7Y5rlonVd71J01qEs8MSyxN4TxqSUZSMg7Wzjz/TjFK5EZLyA8fv6xhGV6Qjn9/SJf2l3cn8Rmd0tj480bnwAfDYBAeO3B79h50K0e+eG0a3jTwviDvQgcnPbGfL/SrWsehen+s9CjTUILiK6gULFfW8oDFPIMpyGxyM4/OheqfYxrCGx/g2p2d1HaxGMeOTDIfnZhnuOA2O/lT+NkfEFJ5ijs2POT4gW6ngjuFaSUuxUDhvTyz3/tTxrCJ1d9id7BFFm405RPGAvnH83l6rvFAU+ynqSOJXuIEkKjLLDOpJ48vM06dPWuqdOaRIiaFBd2EqnxpEvN2U5DcFc5AzkEA9/Or41OMgyc7plSh3PnbSNrRSN/Nu/aisEs8c4Fs7rIxAAXzJ7DHnUHSoI2+KeDcbdpWEW7vtHb9sU2dJT6bpesjUNTJIgG6BAucv6n6f3rQBG2jMZr3WJYf2dsl3p8lrdxrb6pC5D7grO6g92QnIKnjOBwe3nVlxPFYRb7q4GCVwXcZc+QA8voKpuz6n6eh6zm1qNria5uFIX5BGiHZgg88scYyeO1LN11M19qU9zMHQ3Mh8aVDl1i/oT0JHBNLZFFHYBcMjEn3kwt9r/UEPUUFxJY2szwWFyIJLll+QZGBsYd1Yggj2z6VVGhSsmqQKnB3g5Hfivpfpe+0nXOko7CeKzjjniZTaxoNsSHICjPcgeffOT51842Ng1j1TPZbgzW0rxBzwCVbGasgI7ks9jifW2lyGbQ2zlswk/XjNUFrF/Nqmpy305JeRs4PkPIfkKvvpZt2lwbm3ZUAny96ofVYPhNUu7UrgxTyR4+jGrbgvJkY1LcCDYWSK5jkkBKK+WA81PBp36c6msundW+BugqabcEfeRqCYj5Fj3I/tSDdNgMp9KLWaW15pqzZ3XEYw6nsAP5vc+1CyZD4jmLECCvmXXBp0+g6iZ9PV5rG6y6xLziQ8/of2pD+1aF9O1uz1ZoWMN/FtcBshJV7gexBB/WjP2Z9YXN6smgXXiu0Ue63lAywXtj6Dy/Spmp6J/tDod30tqN2P4la3AubZ3I3vHnkgemCw9qsipkoP0YBnfE9p2PMXPs4j0/Ubp7yV2LqSnw4TPHqx8vpVvG4gtLF2WPbFGpOPQUo6LJp+nCOxsoYwiEoSrDgjjn3of9oPUtnYdK3cRuCXmIgAhcZVj5n0AxzTX3XHjH4YqAfU5MpvIbj3cNFeBYIyFlC7wrjGaT51Inkju5NkpfYB/TVU6R9qGtS9UxT3hjk8NBbqsXCkZHOR3q6tSktb9Y71VVsAM7UBUf0hzJbaHubixUosbMDt7EeYrtZxCNPBX8KNnNAZNQZLkvESRt4Hp71MaS7kAVZAm9cqFHP51VdYrmgLr4kNpWAu4YuWctHsxsz8/0oMlgYL24O07HG9efOpNle7IRaucyoec1vDNcXVyyyQ7QpwD5YprFlVwCPMUfCyXzMkni021HjyAFx8oY8k+lcLB5VtRIu1WBzxUm9tLe7nt5ZzzAT8hGQ3FCNdaK36YvZrRmCxRMVAbB9sUtn1Qx5NhHEZwYNyAg8yJ06yTza3qTOjSSXpQqnooAHFTDIbq9EzTZiUeGyp2U/wCtROkrA2HTtmqpmeRPEmJ/mLcnP617rGqPZ3SJbbNhUhCxAXd2OT5EA/qBVsmX0VDMt/2nHH6rEK1SSsNvEmy4RUbcSNzYyP8AwVlBCmu6kTewGOzjlJx8QCWcDjOB2/zWUnkwZczHJs7+sKmTHiUJu6j5H95wB8g7+9dFU+KeOAMA1zEkVrA5ZwFX1NavdQyWoKSgBuxzWqCLmcVIElEgdyBW0TbldCQFHzK2e/rQia3nlnRxcDYi42n+9Q76bUIotlrGJVi+Z89yfQVTIx6qExKOSTxUYXmijBLSKAPPNbAgjIOR60pXTWkuns77/Fm75J4JqXYXF2bIWsyO7pwrRngj1NWDjdtg9h27oR1vS4dWsBDN+GORZVPuO1CmvktJLmGzgWMxxgqW5JAAxRWTUEsLQvqDKi9uPSgzyWM1xFdW5aR+wTHLD6UnqxtO4TR0OQFfTb8oj2FzA9pFIuDlck+/n++a6Qm81i8NlYAxoozPclfkhX3PmfQf2HNG06TtbbXrmW4mZLCZ94slG0pI3fLj+U99oGck+VF7q8t9Fg+DSGJbfaSYlwqRj+pjyF/PLZ7YHbFXTAOWbkTefVWoCDmJHWN9a9OdMfwfRmK3mpuIHnx960fG5mPc5OAMcDPFDtM0e603ULW3mWNFVdsMJXLIg/qOcZPcgUL1iWWb7Q9J+IfMXiQSRKV27Y2fcMj1OM888jNPmiQtqd9c6rJyGcrHn0FP7Nyi4kG2sTD8MKrGu58tjn5jXk0MbKdwVvqRW/hH+pR9BXjQARbiT3wBj9f8VwxASNxiV1vp9u/TV5KgZZYV8RMSZXjvwe3BNV50ebiTUZLW2v1s5Z0CoZFzFKwOQj+mecH1486tL7RYEsOj77EgMrW+JVH8hZgNufoarboazivGuo5iYkbHhzn8COOwf0B/q8j34zRPTGwgyA53giWRp2mdd6PlINF3M43GW0nSWJx7biMfQHNRZutNajdkkiEcqNtkQ5RlPoVPINM3TfVUmgyfwrV0kln7IyEHLAZwecDgj5s4OR7ZYta6e0nrTTxeQLGL5VxHOnB/5WPmvpn6ilm0quv4fB+IwuqKN+MLHzKzb7Q9XjXCxjd6k8Ux9HddT6hd3UGpiNInaPG05+c5ySPQgD9M0B17oifT9Mlu4Z4sxLukWcMNo9tucmkSZNVbRbm00u3kudQlLPcNaqW8OLO35fPGMc+W41XFp82JxYqWzajSZcZ2G/ymvwCQ2bG3RBGJZGQo4ZWVjkYI9sVCYEgE96ldNY/2eeHH+5ndDgfnXk0eF3AZHnWkbJmNYkQ5xjgCtDgDmur9sjkVFkyOx48/SoKn5khh8STb6hc2LiSGTBXgA8jHoR50A08GPW5BnuG5/Q1OJZfwNkeann9KjRW0o123jjjJe4KlAD33DA/erp3Kt1PqHofV473RbctHNGNgCsYdqMBxkEE4H1xVWdfQfDdcaqg4DTCQf9Sg/wCasrpLpWbRrCLKW6XKqP5iEB88AZJHfljz6Um/azbQwdS20gGJ57VXlI7Eg7Rj8h/apYAyMRIMry6+8iD/AMy8H6VEtJHFwIFfbuYYOeAfWpbYwfTsaE3eYXDZPBxn2oJFdRoG4+6HrD6NdLdWBVLyEkFWGRJng5/4DVidK9Zw9T67aR6zpUNnqMQYWtxFISHyPmTnnBH15FUfbXEtzH8azNFPENpI7P5fvR25fVFa2vIFEDIwKSA7ceYx6CrYcbNyv5y2dkr39jr6j6zzqTU57DrXWmgLx4uyrr2zg+30oHrF/PqEsk87E+J5hcAnGD+faj32hQtNqlrrRVR/F7NLhtvbxR8j4/MA/nSfNKz26LuOFyMe9agYlJmAAGadI2Emoa3b28ZCmScIpPlzX0npug3ljPaAHxoHiaKbceQwOVbH6ivm7pSWe21QywFfFt5RKN3avpLpLqS76otvENvFbxxPgsHLOSB6dgDSa5kWkvmMvhcoclcfMJy6Qqksirkjnih0t20Fxtij3BFpnZD5GgUloVmuGCMVY5OR5n0rnxqOV4/hAY8hJ2sf5wPaQSfHS3ksgZnI2xjyo1fW9z8MrW178M2QzfKDuHpz2rS20xo7ceHHsYNnJ7mpEsIKgSl3QHJxVvSAQqPMqcnuB+JEhtZJ9LnS4maV+XRiMEUn9QTSWunXNrEfD+Mt/DEZf+bI7fUZp9vUZdLnnj4YISo3YB+tIFrokHUfUNvqV3cMthbJvihIOHbPf6e1IuX3Lp2F2OD/AAjOMqLyjryIzWS3qyQKHEdokQBVUzu49fKg2raXYAahatcOxO2RSw3rGx8uPU4ph1HV4rWAXFrJH4bD5SRuBx6ClXU5VVTKYIxcXCB8jKxrIT3YDzAFA1jUpKvfPXx/xCacEnqpxOpy6bBDaMVJjXGcFlP0x296ytoXYIAywz3BG6VjIF5PbAPlx+1ZWaNXqK9pNQ50+M8kRgjuhd2rm5j3rv5Xd34qWsUFzGiwx7QBwScigt9JHNDtVSu0E4FENFnC2qwxNl8ZdW/kHrWzh1P/AK5Bf1iuXSntDCaC3RC7ytGqDDOexrjNe3fjLdLFGsRAVBkk/U1ClvUug8Ebb7SM4BYfif1+lcbVp4ZyXkzCozsJ7+9Tk1yBrJoSBpSqV2Z11C2knU7gvhOcrgYwaJ6BHdGHxJnjyvyhR3A960j1SAJEjoCxyxXyH0qGOpJINRKSWgjt3YYkHmK4azTtl3q3cAcGX09tQ5qUMEyMLqFHiUbgSexoJZQwsWW2X/1APzO3GB5c/wAo9Mc/lRO7uI76AlSfDxkkeY9vf0NKc+ptbSCC2BWIAPu7GQH1+vn55qdW25gBG9BhBBPmG7+48aH4a1cG/AKiZlACjzwPI5/Q+tBLeyjuvh9LkDFMtPOCeWjHk3qGJAOaNWlrvkivWBCDDbccnj/I4x5kCssI4H1XVpoZg+GjiAH8g27sZ887s59vpSnp8gmPb6BAlO9cSt/9TZ2ww2PCinGAcIO35mrZ6ftBaaHaREfN4YY/U80UkhRly6hsdtwzitQMDgYoxN8QQmpHoK5yNsKnIyvaujj1IqO5CjG1WB5I96gj6yQYk/aU7HpC5RcvJNNEgA7klwf8Ue+zHph5Oh0tJ7W2VPiJXE7Fi5Y4BwBjGMY5POK49RabNf6fE6wSuqXKn7tCxUgHBwPLnv64pv6QmFh07bWpMk07PIwjWNi4BY/iH8o+uKIgAWjBZCbsRD606autJij8dsW+4CC7Vs7COfDbPZT39jgjjIrh0X1xffxKO3udxuo22sO3xC+ef+Md/wAvrVwappya3ot1YTRofFjICvg7W8icZ86+ceodMn0m4aCRWiurefbId3p2OR5dvQnj1quRNvKw2Fw9q0u77RHVOh768gj8VZFRWIP4QzAbvfHFUp011HZ6Fqd3c3figSW7Rp4a7uSfP9KsvoPqKDWNGmsL+cTKUMU6SHkg+foPyHn7VW32gdHXfS8u8kXGnT5NvdAd/Pa3o39/KiDLvAaKPh9JiIE6cyulXrMSAbgkJjnG0ZOe1dpV2OcOSD71roUQTSpnJb76UnK84wAO1aSxyoTtlRh6jj9QaLUATyZxkRCSVcqT/TUOWNlYbXB/5jjFSHkyMOEP/VXS2tobmGeVrq2thEuR4u4mQ+i7VPP1xUzoMu7cpO6RSxSRhsCVSwDe4BAIo7pelXEc2idQSTrPD8WtkI2Pzh1UsNoP8uDigbSITksv65q3/s06Tt9b0fStUeIZtdSlkYyZIZAigBR2B3gZPoCKgsQLkgA8SzpunrTUNIEGotcPEy4dEmaMHjzKkE/rVKdaS7ruxsTNJK+n23wzSSHLNhjgk+uAKvLqPU49I0a5vZPwwpkL/UewH5nFfNV3dy3N1LNPkyyOXY+pJoCu24w4Rakduc+tD71A0JB9MVOfDcg4aoc5JUqwwfWjXcmqkjRFnu7ISOC1rbbgx/pJ5H71ctp03aabptprmuXVq1sIlkjtCuPEfbwpJ7/QVRXTdzOmtG2ViIiTvHkcc8ivpu06VtdW0+3vr6d9RaSJWhExKrCpXgKo8/UmoQlQQJORrAP0qV99pMUmodC6FrD21vAUneIR25+RI3BKj/8AGqkZdwcDvjNXt1zpslh9k11DIGPh3EbHe2SD4h5H61RLBlIJBB96ewWViTkXGjoyKz/2M6q8SUfFI8EyIV/CAcAg++SKsX7JtQtYrW6heXE0k3Cn9BVW9CvA/U1zp9wwWHULOSAknjdjcv7imn7Oy0esPGFzKg3Z+hwaztaPTcOJpaI+pibGf3+6l+Go1yu5CudpIPNY2oW6gZcZIz3qLLqsDZUDcCDimfvGK6LD+cyTiccgSTCyy22eV4wfWuT3FvZ2peWVVjAJJY+VQbjU4YbB2zhzHwAeTVcatreuXgFnNHDBAcqoI8SSUf8AKPKg5tYmHjsxnFpGy0epM1/rBOoLC50/TnktbN/l+Jcbd+DyB7GtbE+HK08LMttMQ253GE4wc+xNCbdIU1GKzFm0pbAE8yYDEDOEA4ApzuoY0tJomjBDRYO0cHA4wKwNVrXci/8Aqaa48eHhRBN2wgZbaQxFNu+MKMKG3A8e2PKuqPbCLx5IWE+Nzhs4J7dvT39DSrY6hLe600bhiIXyqlAMcY/L3po1Aw2yAeK5LIU2t/UBlce54pVgQa+ZVh8TSTR7S/lZ7gycfh8JiOD64rKHWGpusPiNFIwYAceo78Dt3rKpeReAZILAVUmyrqcNuxmgKsGAyB3J7Cu7atbaRCulzXiPqF0d1wY+Qg8lBoPfazNOFt2uHMIxiPONzZzkn1ofLo/xsyTRrtnBJPlToyhPMpUcYpWKIVI2Dg4864XUrRPnxioZcEMOCKE2N7c2WyzZdxPGe5+tb6pIJfBUSEOTwAM4+opRtzPZMkQqk7BQXddwGVAHNd0uvFVwVDIBjLf4ofE00kXiNw/Ye4rrEywQuNoz+ozVKKmxLlZLuL82lusMQ5PBA7/lW1vFa3EaukeZg27LHG0ny9ge/sc+tBJbxLmUiRzGyjz4rvY3hh8QhtjjzLDn2+lMYcz433mQqGrEka71db9O6PLJcfPKQRbwA4JPfLf0gEZ9TQqx6itultKKzRTXusXrLPPHEwBZ2AwAP5VA48gAPask0nTb+5hup7JJFXhVb8LHOQT61W11q99Nc3LSTCNpWYSrGoBbnzOOa2tE41LH6f3/AOoHUPsFL5liah9psttE5g02B2BwqvM3zepyFxihEv2s6rg+FpNijDyZ3b/Sk1U3Juc5+pYYraRImjbld3phua1vu+MdiI+u/wAxkl+1bqJoyy2WnJj/AIHP92qDd/aN1dIgMc9pECcDwrZc/q2aG2cIfTrjagzyAT5Zxz+1D9XWGMxRo7M0ahQARgccn8yCagYsV9STlyV3G2PrO+jCx3d/PrFyqbTaW7t4JJ7l9gGfp2/xD0+WO5uBBLayRzPk7EuZLmRR5fd5OB9aH6HpV3qb+HhpkXBkjWYQxID2Msh+VB7DLH2p8g0bXNLsDBp6i5t2GWh0dIkhJ92bMj/U4q21AeBBlmI7kW30FblEMvUsETDPh25hWGVSO/ZgQe3nWnVOhXNlZx6guoXl/EwENzFcne8QYYRlYkk4PHc9xUye21w27ItjpNkgX5xqGjuBj03fMD9eK2spdYuza2mp26wJFcoitasTGyB0wynPA7cemapqMa+kx+AT+k7Bldcgi/0JFc2urltrMNvzKBxjyYmpP2h69qWsQR2KK40xH3xRju8h43Nj6nA8s04R28VqJRbqEEkhY4H8x/8AD+tKUlu13qtjDtZkEgkk2jJCqck151NUd9ib4xJmRr8QCiDT4Ft/H+aPgnG3cfpWjXDt+ONj/wAS8g0dbQZdUknk+NVDuJZWzuznzFRJOktRj/3ckM3GcDINajanD0TMhcGXsCBHkjB7BfqMVzbU7iC3eCG9ljhbO6JHIVs98jsany6DqSZMlhIR6gk1EXTrtwGjs3weQQp5qRlxdhh/OT6WQ9r+kG20cl9eQ2sSkvNIsS4TnLED/NfVlhDbaVNFBbSRpZRW8dnbxoRtMoLEjjjPbP518zJpOoyN/wDEQR8xbBX0NWQeop7CCCKK2kiu4YBFC5fK25xgsgx5jJyRklj7Uvn1CCqMb02kyOSCIw/a1eP/AAG2t8kEXYEhHZsITx7Z/cVTcrBhyOaeesOpR1Fa2FpJD4U1su6c8jLkYA554GfzJpLntBtysjjkcA1OPKtXLHTuODIRXOcLXCbJUjbU4QAcc/ma1a3Qrgg59c0T7wJH3YyJ0rpd1qXUwtraDxHcqVx39/p7mvqmCO707QQqGPxLeHIQj5TtHb6VSXRg/hkE+oWc8XxstzBB4JHzqpcbmX2IyD9KutdaVpHhlt3MYkMRkTkdsk4745xQxmBazxIyYWCgDmVNffaP/ttoV70/HpAgu7xD4REwMe5SG5zgjgH1qqgUMU6yqTNwIyQSQc8irA0f7OoNRv3lh6kgtZBcORF4DFowGOOSQCe1Pdx9m+jvfSanqc9vOGCvKyqIwWUcsAD5+YrbxhFHEynLE1Pn64sL7TpRNLBNA4OUZlI+Yc8ftVz9IW1rbdTJc2ciPDqGnrcoPRs4cD86UPtDvP41rVpb6ZH4tlbx7Y0iHAJPI9zgUx/Z7YPH1JNY21yHt9MLxq+4HcjEEL+XIpH7QKlQR3HNDuBIPVGOV3ewxxywCMvOrYFDbl54rE7C0TScI/4iD64rbXppLfVnVY28Qv3Ve4xXeHTryWzLM2x2/Bu8q83ndTVACo4FrmDtGto7C2ubjw5JZSvhNJMSzHngj0Fa2txFDctcsi+Ig4Zk7AeQNTJzdaeRFdSgh+AEwM0K1PcpjQltzA4z/k0u2QuRJ5YwtHcmdjP4K7x8ysV4H0Hr71Oe4SUbzhN3GPQef96AWhlubGMAYDcuVByBWs83wxaaMeLDFERsOSQartPU7ZIF5b20OpQfwqNCAzHcABhh6k8AZxnNDNbu76K7SKaeNZYm+8WNcgeeQT50Og1Nf42UjDweNJkA4wD/AK0QvLOVZit4js0hB5ydncEHGcdwaYGPYRulwAeDJ0E1zHbxiFoGjZQx2IQQxAzkfpWUJ0iG9az2ziIMrHBeQpkf5/8A1WVBUA1LUDDE6mZ4fGhEapyxKck5yBU+2u0khZ4UIDHAyKn2UcTXAJO7YQCrDJ9eK2+S9t3W2gMLofl3rjBzSxO6D3AwPfo0kjyWas0yJlSFPf2qIYmlmExWQTxgLKAjEgntTHFDc2sh3QCXZ87MeFAxQ2fXmGoEqFTaQQe2c/3oqfAk15AnOe5+CSIz5CDhgRg1K2LPpZjt8zEHduI7Z/0rhq7DWLiJrfE7RnawzjLVI0+01KOVmS3QwjO5BIBjHr71Yj235liePrI0IjW3ka+hWUA4LMOM+mKKWOnWMttM0UCpIy4UIOc470u6teTFkjeMmHcSQueKkaJq13a305kMRt0UbAp3MCfI1XaauUo+JO1HbpyRRuxJC8HbgZ96qnb4g2Rw7W/rzhs+49KubWnXUraEOh8RgMZX8NVZpunCS6dJWOcsNvmeT/pW39isKf8AL+8S1YJ2mAZLa/hGUkbb6bh/muMt7PCgWaErkfjHIP1p8OlqIfBZUQnsQMtxS7qWkOil4g0idizj/wAxW1vBim0wfa3i4IBB3DC57ZHP+tc7OJNT1eC3k8UI7jxDAgaTH/DngfU8DvQu7he2LbOx5wasD7IITNf3N/JEjSriNWPZcckj3Oce2KpRDXLE+2WV0/piafZwW1vo0VpbR/MiyzBpCT3Y5Ukk+pphkkQpho5Bu54feP2wR+laRTAsTkVo8jSSMqklwMKBznzqQIEmLmuKHPyajPbhj3Bxs/Mj9mH50FtbO9t/vLqYFLaQfeIoHjDcCG4PHlxjI58jRHUJvFunZZI0aP8A+QcY86jWmnQzG4uk2SXF24jMg5+Xk49PKra07NK5Pwf14lNP7syj6zeAzJcSbpBICCVI7ZIqBoyeDeXErAt9wEAHfO6iUVg4kaNDygww8h9Ki6WhF7dxlcDHb868YF8T1GJqVhON9GJHEhtCrAYMkT4df07ih/xF2jfcvHdqByhGyZffjhv2pgliY5OwmhV1oeoXWyWCzu3HJV0hOePQimAvFXBhhfxNob3x4t4+ZfY859PavDcRz3DA8khW5HbNRbGVZ3cPt+IHBYDG/wBmHk1dpI1E7bUxwASPOgFVuocEyRBZrd3sNsgRWmkCAt2BJxVuQWFnYEykrJcsoR3kwS+0dhx5Y7VWfT1o13qq7VB8JS/zSBPYcn3NWHLGbuzKXEaXL4DgJOAysOxVh2PvTem9oJqJ6piSADKe67CzdUS38MXhpcqG4OVZl+VsEd+wP50rSEj5fVqt7XOn5NR6K1FIEd57e7NzZ5TL9huXH5kHHFVTAYriNZGQhz3HkD50VidoZvMPp2DDaPEjFN/Zea12EdxU9wApxx9BUZlLsO2TxVFaMMsa/wDZ2e06PstQjz4104lXDYK4zg5ooIOr9L0hL+Q4t87i7tluecn2plBtb3SunoN2bdCIzgY7YFNCIur6XeWJxkKYtzKCM+RptNOrgNcSfVui7aEpSLWLR5RDcP4NwxJIYfiPng036Na9Kao6RThneMBma5ugkbH0AHeq96mspLbU4I7iNkkjn2sCMUfsrdY4VKBcEc/60Ybg3cEQrLGbrHpuGDVNLuNOt4Ut7kiILbEAbwMgj8vP2qthd6j01r893BJ4dzgFZCuQSe+fWrLecw3vS1rFkIbkSOhO7GeM8eXegOuR6XqWpeBKrt4ErYIOFbnsaU1mTaVapfTHY1HqNelTvrGkWmoX4Q3Mi7sxptDfQGuep3s8dqXi5LeXp9aii/nkFvBZqgRV2hhwF47VIgmMcLW9wFeRmwStYTEs24yG7uC0vG1W7httQiCqF3K6dyR5V7rcc8KfGxxo8IXCNnAUDvx3zUi6CiHxIVRTHkH2rTRJ/jb6S0Vd4kQskeOCQORz3BoqUa4kFviaQagDDtgZI0kBJAGCGx2z2/KuE0LPe77dJZRuCqpPzZH4jj0rr/Ctlqyo0eySXmAclCBnI9v9K3kFxb+JN4m0x4QgfLgEcfU/60fcAZw+RB2udOR3c8V5Y+HJLtWEw42kvuHz/Qf4qZewtHI8PiwtdvBIQbcsdxHzAYP0P61EtLu5/iEsMM0zOzFlC44B5PfyHrXG41oXCRjx2ecSgoyja6EduPPt5VzAkg+BODVxFM6vNBDHG0u4DO0FDgDyxjt9KyiLHTL6+unlvIbXEmU3xkAqR2A9jkfpWUyEFdQ3BjpE8cJ3FlJHmG7Ct0vlcoxXcWU7AAPWgscfxFvP8C8kjKCQGHnjtXW0vprFI4rqJ1k2KFaQ5JJPn+tZpQgXAlYZttQYxspyCW2Ybj2/ShOs9OxztCVVflILlScq2e/vUk3AVFWaF5Tvx8g9OTiiukSxTRuzvzL+A5zj61CsU9wllteRBmkWFvBZ3EcQxKGJ8R+5Prn0oZZ6ybEpbylizuQGzxn1J9Ka5UthLnYxZfkyh4LH1oHqnSwuYUmiMAEbsSDlTID5Zq6MpJ3eZwKk8yTb6RDPpZlnd1e4YtgN2H/eoEOitZXTyxKpUuApLfnzUlZ/gglvcHw1RQBlsgHHAqYbpJpIrdxtwcgqPKq7iJXm7hFIxNLJc5VZDGqYftn6VX9/Yy6brsxYYE4WcEHjDZzj8waO3+qzQ601pCVkgZVbduO4evFdupLY3ei217j54PlfH9Ddv0I/etH7Pc4s1N54gsyHZF9iEOdp55BPr50Lv/miZDtweePT/wA/tU1pSUXvjv8AWod3sKnsCPId69DuiVRO1S3DZzk5ycimv7NUa209vCdgXnc8cAgY7k9hQi7spnG5YiMc5bjimfo+1aCKFAUUEn5tgJHOSRnj86Hk1KY1tjCY9O2U0BLTsLVbhQ5mQ5/pYkdq7S6AzurxTq5BLbH5BOOOe4rLC3t2VSWuH92uH/wQKnXNsyw7rW9nhcdhIfGQ/UNzj6EUJNWCLlm01GpV99FJBd3dtPFDJLCxUlOcebd+Tg49qJaQ1vA1pECEYqZPDAwOeBj9DQnQmu1611DTOoXjgvTG8kJjYsk5c5ypPPbPB9PY1LtyRrdwgKnafCTBztC8GqfaurV9JsXzX+YLBpDjy7jOl5e3ETOltEXk35ds9hmokFytlNd3VzIGJ+VFHdmPl+1T9ShA8Ro5Nqvw5HcH2rlPaWf8FeNfnIG4ORzvHnWAp5BmslWIV6SspNbu/jLtgLaNvliX+cj1PpVlkYAK4BHbiqy6Dvtim3Jxg8CrLB3IDWvpCNpi+tWsleJT/wBrlnHZahb3tkBZXkkDMJogAHYN5+RPI70AtJNWksIZp1DOygttTP54HI/enX7WrZbtNGi2szPM6YQZJ4X/ADSONSutM1WazfEsSkbQ3BHHkaS1RG8io/pULY1rv/mHtKku40WdLGCdJW8NTPbh1LDyBPAPNWPpqzRwRF7axhAXLqkJj2Hz8zVc2fUZt42EUs0CvyygZUn3ojpfV2iwTs+r3srHPyqLbcv58d6FhyU1VKajT5CLqPuoW1lrGnlpYILtU3bC43AcYOCK+drQIDPGmcRTMuSSf7+VfSE9+yacZ7awllIjLJG+IxjGec9hj2r52nu1ubi4ukt47ZJZmZYY87UGewzT+o/2iA0N7jPT7nipul2DX2oQ20OwySEqgc4BOKgoDKwFdnla0mt5UXc0bhwM8HFKdcTSPINSz30i80PpzT3d0eeFz+D1zkHn0xR/pbV5b+4nWZArsd7FcBQfQClXS7033S8d00DRma8fcXmMmeO4z2HOMe1EOntXtLO+mhd4cxjcTGm5wPTjmtHC4AF8CZWRC18WYI+1LQidSXUSzMksY2kt+F1PYe2OaD2BQ2kbyKSvG4DvTB1zr+ka/o0Uum3EksqB8ZhdVKjAbkgdiBQHTnEVlCzAMVAOD2NWLguaMnGjemLEJ2N2J+tdMeAs6JIqJvUZx55xWaroEM6xSLdCKRZmdjjuc+dcemGDdYaexTefEJCg4xwf7V6t09zPdbmAEcrqVI7HJpH7QvapH1kop3Gp6dP+DHipdE/NvkPkfpU+ygt7yVvHlkRm5VUIGffJqG0kTIYgdxKnAFBdNvGt52+JdlbdiLcMjHpWSFLCzLlSeYXFxGt1NZSSZCkckjJFMhht205Y47ZbZkUMxK8/XPfNVpe731JXUAMZAfTj0FNug6210oSRzM7ko5JBYenHsMUZcdC4FgZNlZLeWa7kJVIo2wWTO47cY+pqJ1Ley21u8YtzKgUssqD5kXg+Xfzz7V01J2idTG6vGpKyLIeCuOTg1IvbGKPT7S8lnEsBgYCJmGDnso9RjPNWx2FInDg3EZdVhnM967W8Co6wpkjftK5OPXkcfU1GiuLe6WeW0ilYRIXkmJwEx9e1TTaaRcSTzWaCCAruCyIGKkcg/vUuKGzsdHZgGlgmG8kpt8THGD/fGKIWUcAQt8XXMXF0w3LG4MKRlwMhwCScfi/OsqC9oEkdXuxKmcoY2JwD5ds/rWUf85YZVAqOegakTDLIzR4dsBThVPFEdWsf4n/Dmf5wG3H5uMY7n2oBcXcS3EaPBHArfLGv/EfOpd7ry2dl8IRJ4kilVC+QHoaWZWLWsrtJNiMUFz/66NEx8nYqcjbjH60pHqC50/VvBVQu2Vt7MM+vbHFdOnnnisnu0hd0A2Kx/mJrePSAmqv8ZaSB3TJQHcuTzwahUVSQ3UlRV3D+k6xBPIU8QAkZIxjc3ft6UZeIywNNCzbd25ojz9B9aXDDDplrbC3SSVJgckJ8+7vnB8qIm/FvaREhkGS7Nn070u6gdSpHPEga1apqdxH4bNCfEHiJ2IxW0NpJpMb3EtwzSxqS285DjP7UGGtq9zczSRyAyyHw3Yfiz6VJ1G6S7sILGGYyTMAJNp575x7UUI/APUttbqa6aYJ7271C5JTH4S7Y78cV21S9EsN41tITEsGwAv8AL5A0razdyQWy2BibLsxDeW36/WjekQW40iKC4cGeNfFcHP3Y8g1H2lSGlztI5nW3trbwhndIF7Fmz/biub+ErMY0XJ7ADk/pRR7aGG2tZomEgkTEhA4D9/7H9q5OcDj9qZbXm6C/rOxaNWUNcBXUcsoOEKj34x/mi/TcJVYlJyVQDNQ7vO09qK6EoQpzyMUJs75B7uo2MCY1te492WUjGe9SZrjCHnyrnaBWQe1cb1wqGjdJcQq2iR1uEaXTbiFB8cl2nhOO4XOWz7YBP/7rsJICyzrEFkyRgD1863upled2bBUfJg1wmdI4SchQB5VnOxb2wuQWZvJIs/y9iPWujSp8K0JGSOBUC2bMO9jndyPWpuY1+9k5zgYod7eJSoO6duvg9YUHgE4Iq44Jg8KkHgiqSdo4Nc4OF8XP0Bq17KYiKPDBhgcitPTZdtmX1uPcFaQeoxFJrVo0pOIbaRlx/UxA/sDVVdUxGLWlk243op/xVia/fmXXp4IiSYYI1ZQPM5NJfW1pLDJYTSrt8WNsfkf+9KvbahjL6S1IH0/5g2MBoAfauOn2q3nUFhbSfgkuEDfTOT+1b27hrYc8gUT6ct4IdWtNTubqOGOG4+bf2AweasDzzNHISEJEuj46PdcojAyQoXKgZwMEjjzr5luLkyNvPd2LH3JOavq76n6Zihy2uWcReNoVfxcc+Q7c96oPwX+L8NhnDYGPPHnT+ZrA5mPo1KluK6hixi+6DHzrWfHxI3NjjsfOpsa+HCoHfHatrXT5b/UILVF+aaQICfc8/tmkbs3NLoSyukNGiuujreO+hEsbu0iJIOAueP8Az3qsOrLYaF1hdrZ5t1ikDoI2IwCAeKvWJHhRI43QRooVVC4wBxVK/aLvl6yvd/YKig+22mGAAET0jlsrfBjvoqad1fo4imhMUEIwUQ7dxbk5IpJ6w0ufpnVBDp88q2Txhowz7seo5ps+zi3iiivtPPzSqsUxO7HDAj/FD/tIhkTULc7fufCwp9880LlQCJfEfxyniLHQus6mesbbPhyFEdgGXHlTrPYslxNcy43zsXYKMAZpF6Rix1lbOzCKJFYyOfIY8qtqayhm+9VpJSU4OeMVGZmeUyqqPEueeO0uhM5McePlYjnFS7qRCBfWcaSKqAqAMk8dxU69tbYRrDcYZ2yoUckVEgs5ILSaygwC8W2KYLgBhyOf2pQ11IYgiJ4QzWt/cuxaaKdUC7MDY2fmBz7YxipmizW1ncRyXFzJFasdrTRICU+o9B7c1Ft7pi9681sIy8ZimC52eKrA5/PGaNRaPYap0ubu2uCL5hvVVbdtkBwUx25Azz2pwDiLtxGC80uO4htrm0v2u7dyyx/OMEjkNn3OOKhaqbi5szaPYSSTiQqdoJ8Ecfix3IIYDHcUp6F1Je/FR6ZdTo8BU7VkcLhhnCoewyfXjJ706WeqpfadFqUExEdw4lxnJBJKkNg8E8HHl286o67fEiiIrzWhsCbe+AVJVCQMjAFTkEZ/fv5GpI0ybUNLSCylJeWZkPhuSSM8Kvkoz5Dvmp2pafHfKQ6pFN44xIybskeXuDwO/lXa3mSCZzE3ieD93KkQ2sjDnOO4yB6d6Dv4DS/+4V5iHd2jWt66TyXEuUUiWGPhu+fLuDkflWUzZa2mkkVXYy87hIRuHcHj1zmsowzGuJXYYqSyDVdSW4dpFKOuVX8MfYAkn15qbPbn+My3o8MwxfKAr5XGP8YqM8i/BSysImllDI8fbIwAvHqDg1J08QWnTrRsqmWZSAWH1FHY+YVT4h/pyZ/4PEkgx4mXyrZwM5A20audTRruKOOUbSpYgg4PHGD5GgMKpbhJIgd0nGPNeK5WFwLi9EU8zm338D+nHv6UowskyjLzcZtRLta2rmF5SCQCrcjHeoeo3VqnTjXDI7yxBmwfX0IovHfRrZyOgQbE4jbkY8iaU76A6jZqJYDbO82SinIPPH5UJVF8zkF/lFz4288Dx2yJHYlTjhO3l5VJ0lLu5vTOj7dkuWfPfHfH61L1yAWtyI7QDa6FcbTjOO1SLGwm023jtm2eCsG9m4+ViP8AWmzkAXjzCnriSUj+JN2XAk8PIgcrnaO5OKi2KQ6fHf3dyZ5ZbqMxqiplcepPqanaVbXMVsCANsuSGU+tFbmC58ERIqssZBJA/wDM0JMm013K7aNQZYm7ltEs9gSMfON7fNkdhXMy+RorEPBuAZD87DZn/NCr6PwZMggqwzxVLBMbwHkrItydxxRvRk3HcBk5pd8bfKB55pt6VjFwdoGQO9FRSeIXMaEadOyI8lsAVF1e4WGByCDxU/WIjZaePCwHI7Ckf4m51C4aBkY7QS1MZyUXZEcS77yeIPM0lxcLsTG08k+dGZbHx9KZAhzjk98GoljaFJtqqTz8xApp0+OQSFTEXhYYwRjmlF5aQ58xRNt8IIuCAUxjzzRAWjPa88A/rTfcaBa3cYEqkYHBXyry06eggkDeK7r3we1WbSZGPEH6qdyt+ooBZ67DJCMDwkfB9f8AwU22XUENxbRTwuRIMLPEf5fehnX9jFbX1lLGMeJGynHqD/3pRTxEfcjFcgg48x6VLAods0saLmxKTLC6IVdUv9b1OZNxluFCE84GD/jFQ/tTt1WPTHUeci+3kaNfZ4iL05Kyn5mun3Ad+AuK5faZZmbpuK5X8VvOGI9mGP8ASntg+735meHrWV46/SpUtvKBGR6URscS6ddsOSZI0x9c/wClCFB8N8L8xp90rp61trC0kiuTNFIRK7kY+bbwMemaQeqmvkcIBcIQfZxYavp2mnUnlX4eQzMkJxvY44J9PpUrUPsy02e7NzZTyWjnnZjen5eYpr0t0ksVVCTjipijGAN1O48anGJhvnyByblKa1YDSdVlsBKZ2hI+b8I5GaI9F25fqaKV32LACwHfcSMf5oRrVyZ+ptQkbOWuGA9sHH+KMdKF/wCNwxjOGIzSR4NiarC8Jvupay4VjnGMVVH2nWIXW0ulX5Z4Rz7jg/4q2ggBGO/vSl9omni76e+JUfPauH4H8p4NO5FO2ZmkcLlH14ib9nt/jrpYgw2zabtcnzKkEUY+0fWbOWa300RkzRAyvIeAAeAPfNLn2a/J9oJVgDutJAM+Xatvtu+JstU068ikKwSQmOTAB5Df96oFLJtEPkZU1O5o0dD6b8Ho73fwSyT3ZDAvjAQdv9aYtTjv7hFS0lhtsf8A3GGePTFBPs2mM/SUEq/IHJKrnO0DjBpvID5yMgHtjvVClcQGTJuctF226ftrIu9xctPdkb95559hQlk1WW6T4TTr27jZxuKFVI5888DinC5j3suCMkcY8qXeoI1uo1tLKSEXbLlxIcll9vMfUc0uyANZ6khi3Bi3qmnquuXNrBZwG4nXEsJlwIyed/H/ANzsOO+O3ehWmyW2kWV3pVzJdFvEeSN9nCuO6nHce/0NTpZLiPFna7ZZhD97tHzuQf5WOM7effjzoDrFxNqMcTPIRdOdzIF2g44BPo3YH6UVSDx4k7DCd9pmla1bx3PzxXM1vgs6/dNjA8xlSCG5HGT50s9M66dJ1ZreRWeynl8OUsnIkOVBI8sgYI9s96Z+nri0k0wW8k0izwghu5ZBuB+XPB8jj6136is7Nrr4tVj+JvgsAcxkqfPLbcDJ7Z/sRmu3izjbzO5HEK6pP8OkFyk/hrE4l+fkOM4+U/1Djv3z61F1GzbWJLaOO5his0dmLpHiRj8pV9w5Pfzr3T7KO80ddOmPhhFVQUfccjIwM84HH54rSx1CaSwu0iE8YilESloR8hUDcCP6e549eKWUlejIrzNZodHvmYajKgMLFEJwOwAIA8hkfvWVD1O1LXfimxkuGZB97CQ+5R2yCpxx59z58isqQDXBljXmL2oabavJC4uCsY+chkw3Gf8AtXXSpkuZI3kj3RKfCAPl70V121Gl4jgdgI49sviY7Mf8Dmhi25t7eWAuAgy6yADkeWD68imC+5ZIG7kSVc6gRFeFAIQuFilAyzeWQP8AND7JGiT4hbjL4yWbt37Z9akokMVvu8HxZJUCqzNyprvPaTW9vZROxigYFgCBh8nn86oOOBOrmHIbe6MUCrMrIWy3G7PnwRXa98HxLdC58RFZliU48Qjk4Hn9K6aRetHdrEHQdt+wY+n7V21Cdb2aURsuQrBHKjhuw58qXYCQrc0RFpT/ABXVViZm2xICVHlnkZ9xTF4UUpbMcciqoBJ7Y9D681B022Sy1JfxLuUCRwPmY4xUwZjtnWJSVOWZe2Oe3+ahzdVCz2C9t1K25iG1flyDxmpkSzBQmBkZbjP6Uu2kVwT4qRlUDEn5uWGe4pt0eGV4/FYDaOfm7nNdt5qcwA5ke4h8JjMxzIQSFH8tQLzTTd6Y4RSbiNN4A7nzIxTFJZNdar8wVYQo3DuT9Knfw0K5KFhI3ZgvOPSiriN2JQZdtHzKis8S3C47gE0e0LU3so5Y1IXMhbd51D1LTjpPV1xZ4wpyUx2wy7hUaWMoHA8+cUcmjNDjILjnN1Ib2MW8pBITII749xRLpi0BkuZ5UGSqgfTmkDpy8itbuUXcCurtxIx5X2+lWnoMa7JQGwDtK59OaILfILieoUY8ZAkxdPtw29IlUnucVIWIRjavnXcRA9jXoRV5708uIDmZZe5oqZ7g1v4eQMkV4ZVXseO1aNKwB2AZq9qJXkxL+0aIH+GsB/8AIP8A+tI2NqHirE67t2k0aGc8mGcZ/wCoY/0qvG54rI1X/lM3tAfwAPiN32Z3Mv8A7rCQdgaOQH0JBB/sKaOqLaOfpjUg7bisBYH3HNAvs+jiitboAjxJJMt9AOKMdW3CxdLasFYeILY/KO+CQM0zjfdiqIZx/qbHyJTEaHkEZp60VFi6RjwTu8bL5PqaS7X5mwabdFJfRrmEc4b5f1FI5DU18/KiPuhl1tFOOPrRPxXzyuKEaCxGmMGIyhA5OOcZqbNeQwiLxC5V2wGUE4PvT2JwuMczByreQymNYjC9SX5PH/qHP7009CWzS688xGUhiz/1Hgf5pd1sA9T6hg5HjsQafegrPGl3F0Qd00uF48l/75pdRbiaud9un/jG0ZB88VyvrWO/sZ7SZcpLGUP5ipCqRwfzrCAPpT3jmYoNGxKR6KP8O+0uC3nwr7ZoDn+rH/ajX26LEel7E7AW+JKhj2X5fX8qTdZ1Ce9+15pNFikZ4ryNidhwCMByc+Xerj6m0O26s0JrCZQA5DqxGfDYduPP6UJTsAJ/jHM7jJkDCJ32XPdxdIraTxFHcu0bKApCk8GnSFZ7PCpKWzjLSfMVqH05oN9ocRa9vYZyAERY49qhR9e5orOG8eRonWPcAzMO/H7YoOXk7hKChwOpCupJUczXFx4cRX/d52n86WRNiW6vJbQmQkokgbH3eO6mp1/r2jQ3qKt1DLeTKQdo8TjtyecUBtv9orm7uTayGDTsMrRzqHQ+WQR3X6cilyCTDoKEjzWARZZvGZ4yhYxSy4Iz/MJAMqQfT86FWll/F7uKa6mW4toz8zOoVlA7q2OCPRv7dqmiw0HTpLg3MslwXYK4iY4R+eSue2MjPGR5ZrpptlejqJGjdo7C6hlSNoBww475GR5HgH9Oat0DzCfWEbfRItPj8WyUAqpzmIhkDAkAknyPBznjsOKLIILsCN1dyv3j+Kv4H/lIPljkCtYU228byIVjdDvSVcORn+YeuM/tUdIXtpZIy6vKW+7bcQdo4AYftnntSjOW77EGBu7naS1aFIngihkaPIMiKAMZzkj+o4Az61EclDI3hspmJIIOBJkdiSPfvRSMK5jkZCjEBmHYJnuP8ULdJkZYgS6o/wB2zYzz2HsBnkeQribgupCM8kJDIYo9ygEg7t2OPIjGKyuHjqWcyRxFy7FkuCMIexC8dsisqSv0hlAIszra3VpF4MMkaTSTS7i7tkDAwM57Dis1LTYrW5gMkcDwtKHaIgrnz4P04oPZTLNdW9vIpMWD4iQqQSSeDz5ijut3JgtYI3kWRsDIA+8/L0IpgqQ0oo2kVE9N3xrWZZkm8Yp4ToQEJbg59ga7NdSS6jPaR4nhik8KFpDlCF5OM+Z5qPpcckD3GoSb5Soaba+SS3ln35ox07Ct5CksVjBACnzLHk7znhuTwaYagCYTmdTZGG7cwSOWl/BI/JUkenoBRSOxeLTlCuS+M7sfiI9RRyOyRI4tiLuA+X5exxUiLTwYihDHb5nvn3pQ2ZUsIsWPjJdtLP8AJ4mCuRyPIipSiR5WX53dV3IydjjyplGjoBh03PuyCe4rpZaPKkm912qCRtPmPWrDCxPUg5FqLSadM+opcciMDj3z3yPLFN8EDywHICeQ9xUs6fGYlAXAT1HlUlI/CKKAWQjgDtn60ymnIPMA+WxxNEtYt+8oRIvAY9qkMcAbmAJ7e9bpyACMH09KyV1VS74Crzn0p0IFHEXJJMrXryFI+qbSZfxPChb8mI/tQia235YDkUd69i36tZTLjaYPlIORwx/1qBagSld3Y96z8x/EM2cJrCpm3TulWN5clJEYyq2ST2qxLKJLe4VByCh/agGlpBAQI0CemKM29wEv4nc/L8wP6UfEQKMU1DF7+IUJIkb5jg9hisAkYHjA8snvW/xQx8i7vPOagXQlup7aZEik2NkK+V2+WQfWnGehxM9RckMiR4V3AJPp515yp2DJOc5yO1ZMUhiMjquE+YnBOK9VywV12NuHBoZq6luYP6hsjd9OX0ZOWEZdePNef8VUy8gNmrvkG+Ig4IPfPpVM6laHT9Wu7Mg/dSELnzU8j9jSerXkETT+zn4ZfzhnpS7e21uKNT8kpAIp56mtvi+mdTiVcs9s3P05/wAVX/TImbVklgjWSWNSyq7bVLeQJ8qa5n60ufuzbaTFC/yuFZnIB798ZrtKfYwlNaPxQR4lU2i5kU+1PXREfjX0sLLlOSf0pNtVxM6eaEr+hpo0e/uNE0fUNUiWNgikYfzOMjHvkUAC8gBj+pP4RqHLHWbDS7vU7S71C3tXW6bYJ2xkAAUSi6u0OV0jXVbJpHyABJ6d+arfRtL0XrWZW1LUmS9mzLDGrgGU/wA/fvg+VbdS/ZxYdP6Rd6wb92itV8QQsn4zkYXPufOmcYoVM3Mq76JkXWJ47nqi/a3YOjTEIV7N9Kt/Q7eGx0yC0ikRzFGN21gee5/eqY+zrQpdSs7jXFgD38dwTG02XRF8gFBHn5nNNsH2X299K+pfxW4tGuGLGK3XATJ5XOeec0QYSjXcnNmXIgTqpZQf5jzz589qE631VpGgRF767jV9uViU5dvoKBW32a6PakFrvU5pAc5e7YA/UDyrtcfZt0vcqxm04mRhzKZ3JH5k1az1FaT5i30uNDbXLrUJL9PirpzO4I+Xk5AJ9vSnqW1tp9l1vYnPy7JCF/Sgdp9m3TNor7LEXG4gsJ5WfH0GeKNwjS7eYJFJHGzYXwhJleOMBfKgsbXbUKSCbW51ETBd0MjoPNWG5ce3vQm66cW8nS6lu5s7Nrndhdp8sdqja91Xp+lo8QuFMqjcqRkFm9B7VXuo9Q3muTC5huWSQx/OkEzAKvqVPBoVA+IXGj9g1GWbVejuj5LqO0T4q9jPiOqIXyT2y3YCg951deazFEtkvwKqRvKtiUhuchgewz6fWgegGKabw7pnCOMNKsWRIM/zeuDj1ptt+jLhrm0urWWOAxdmZA+B2ICntkftVjtU0e5faByTI2iq93KX1Ozgi1COQxTPEvh+PxwzKBg54/vTNHb2lvpsdsqoVibxIwGORjzB/apJsEtUX4mJHnQDa8W7jAwMknOMHua4XtwwWS3BcRj5XQLwT6Utlsm5UtfAnOUNNbHa3hzEB0HiZLEdxyc9/U0HWaGVZ4wVaaJyAmThyh/D9Dz+uakOnw0jSI5a3ljGzf8Ay+ox+v7VBjBQu4UrDNHtd85KEdgfMHk5waEqSyippDdC4vZUxIsYyOGJwx5Izgf+DPnUk3Ky2zRzYkZPlZACrYIx+vf9KGLIxhuIxJ8/igNukIWVgOACf5s559PM1Iu49u6R/nYxoEDn5iSw8/6uQPTtVilGpDAXIUyLcOBA4eJV+VlTduGTz5+n7VlY9nLeXUu6GBI0xsUjO3JJPnn9c1lXBUCQAIwT6RAqgWySIDjMYfPIzyTWlxofjojzMDtJZe+Fz6UzwwxmdMqDzXSdVWRgBwrYFGKnuV31xFuz6c3wNb3MafeYyytuLY9fSmGDTI7TT/hEVTF24HaikEafK+xdx7nFbyIuSu0BcA4H1owxCrgmykmD4bOFFDZcHHYDIPuKmpbhQNhyG45GKkWYD2rblB2kgcdq3ZQVGR2XNGTCKuDbISZ5HEV/FghhhvpWkmBKocspUHaMnacetSEGVUnue9eA7gSeSrce1G9PxKBp4GLoPu1K/wAxz/itJYC9sY7aQQHGFdQCF/KuspIiUjj5h2+tbxAGU8dsYqQoJqVs9zhBBJFAgmuHldQAXIALfpXdUVo2BYkH+rnFZCxdH3c4YgfTNdfIcDvVlUVIJMS+vbFV0+1u4idsb+GUGMKCPL8xS1aDaq0/dWor9NX24ZwqsPYhhzSFF2ArO1ShcnHmamkctho+DDtmxDr83lReL554Rxy3Y9vzoRagbl/5RRW1J/iFv9T/AGqinkCRk6MNpJGWwCgI8sVm/bLuy20AgjHGa5QSu0zqzZG3OMe5rvD89kHbJY5Hend1iZ5E3Jd8EAdvOuaFPE/4/WgXU+oXWn6SLi1l8OUox3bQe2PUVWh636j3yn+JNwMj7pOP/wAa4k3LLjsS7C3y7XIYYHAFV11/a/Dapb3iocTR+G2B5r2/b+1VlcdW9QX+EudXumVX4Cvt/tioGo3dzdurXFzPKzSRgl5GJxuHnmuyYy4oxjBeJt8uboqydkS8UcEnBpweW2W6CTMglVN2HcD5fM4zmg3TqiPpuZFA2pbkqDzj5apXqGJY+r5oF3eEJSoUsThcDj6cnil8KAL+stlvLkMYGZBquobCCouJNpHpuNF9Wmgsek3MjDfJCwjGDyx47jz5pT04lbl4xwgOAK59Y3tzm2h8U+GpbCgCgqt5ZoZh7BcH9Nh4OpNImhOXtrkOvPAB4Y/pVs/aV1JoJ6M1fTm1K1kvHhHhRRyBmLZBHb6VVnTSLLrlrvGc7gffiruX7POkV05gNAs/nXk7Tn9c5FNBueZnagKCDKz+y3V7Wy0mRpLuCHc53JI+0sfI/lVuabfRPtRJMq5+QHyzzxXzprGl2ema5c21nEY4Ulwqb2bA/Mmra+zvTrY6e10Vfxjn5vEb+2cVL5eeOjIbGNtmWOBwcv5dxXJzlcOcjtk1qzstsjA85AzivEAk4YZB7iuJvgRUDzBt3DdC6VrZU9CGkIBH/KPOoNzoxeANbRwWs7n7w242bwTkgN3GfWmExRo6FUALHkgd61u4o0k3KgDY7igNi4JhlykUBK91D7PdOvJIIZrmWIlQzBZdz7s4JJ/m/autj9nOi2kmAzSADAdpCWLA5+UDgEinXULWBzbStGDIrja3mMjmud5DHHaxlVwd3fOT+v5VQhlsXwIQZSakWKysTKngWyeLEoVWZR8g9BQy/wBdsba5+BjSSWRQN6HBIPcc9s111WeWLT/kkYF1UMc8nj1pbdimjW0648aY/eORkt27mh776hEx3yYTl1gKoLwKQB93sfIU+mBnH9qHm9F3bzXMMeY1+Rip5Uj/APyMj3Hao1xcSvaohYBWjZmAAGSOx4qDNK8MkXhuw3xMW57nFSBYhFSdkvxbQyQ+DcSIWwFblT7812lEtqiXMTjw5l3W47DPn7Z8iOKD6LPLcizE0jOGcqcnuPSiI+9e7sn+a2EQcRnsrCRRkehwSOKttoyzDmRSFv7g4mVIiwKFcKffBxjIPl6V21BltdaBVWFpKF+fuDgDJHoM/SuNoc33IX54SzDAwSGxnHrWx4dXycklTzxj0xVWAlCJ5c2q3FwxtHJij+7DtKF348+D71lcksbWa2tnkhDM0IY8kc5IzwfQD9KygF9pq/3/ADkAT//Z"/>
          <p:cNvSpPr>
            <a:spLocks noChangeAspect="1" noChangeArrowheads="1"/>
          </p:cNvSpPr>
          <p:nvPr/>
        </p:nvSpPr>
        <p:spPr bwMode="auto">
          <a:xfrm>
            <a:off x="4445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0815" y="2452488"/>
            <a:ext cx="1594576" cy="97785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2200" y="2223889"/>
            <a:ext cx="1903001" cy="1275011"/>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73633" y="4221088"/>
            <a:ext cx="1411998" cy="1988840"/>
          </a:xfrm>
          <a:prstGeom prst="rect">
            <a:avLst/>
          </a:prstGeom>
        </p:spPr>
      </p:pic>
    </p:spTree>
    <p:extLst>
      <p:ext uri="{BB962C8B-B14F-4D97-AF65-F5344CB8AC3E}">
        <p14:creationId xmlns:p14="http://schemas.microsoft.com/office/powerpoint/2010/main" val="24810415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p:cNvSpPr>
          <p:nvPr>
            <p:ph type="sldNum" sz="quarter" idx="12"/>
          </p:nvPr>
        </p:nvSpPr>
        <p:spPr>
          <a:noFill/>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6B09B90C-D41E-49E0-83AD-89BE7384D03B}" type="slidenum">
              <a:rPr lang="en-US" altLang="zh-CN" b="0"/>
              <a:pPr/>
              <a:t>20</a:t>
            </a:fld>
            <a:endParaRPr lang="en-US" altLang="zh-CN" b="0"/>
          </a:p>
        </p:txBody>
      </p:sp>
      <p:sp>
        <p:nvSpPr>
          <p:cNvPr id="152578" name="Text Box 2"/>
          <p:cNvSpPr txBox="1">
            <a:spLocks noChangeArrowheads="1"/>
          </p:cNvSpPr>
          <p:nvPr/>
        </p:nvSpPr>
        <p:spPr bwMode="auto">
          <a:xfrm>
            <a:off x="3505200" y="3830638"/>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rgbClr val="0000FF"/>
                </a:solidFill>
                <a:latin typeface="Times New Roman" panose="02020603050405020304" pitchFamily="18" charset="0"/>
              </a:rPr>
              <a:t>没合适的取向</a:t>
            </a:r>
          </a:p>
        </p:txBody>
      </p:sp>
      <p:graphicFrame>
        <p:nvGraphicFramePr>
          <p:cNvPr id="152579" name="Object 3"/>
          <p:cNvGraphicFramePr>
            <a:graphicFrameLocks noChangeAspect="1"/>
          </p:cNvGraphicFramePr>
          <p:nvPr/>
        </p:nvGraphicFramePr>
        <p:xfrm>
          <a:off x="3429000" y="1441450"/>
          <a:ext cx="2095500" cy="2514600"/>
        </p:xfrm>
        <a:graphic>
          <a:graphicData uri="http://schemas.openxmlformats.org/presentationml/2006/ole">
            <mc:AlternateContent xmlns:mc="http://schemas.openxmlformats.org/markup-compatibility/2006">
              <mc:Choice xmlns:v="urn:schemas-microsoft-com:vml" Requires="v">
                <p:oleObj spid="_x0000_s5188" name="位图图像" r:id="rId3" imgW="1523810" imgH="1828571" progId="Paint.Picture">
                  <p:embed/>
                </p:oleObj>
              </mc:Choice>
              <mc:Fallback>
                <p:oleObj name="位图图像" r:id="rId3" imgW="1523810" imgH="1828571"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1441450"/>
                        <a:ext cx="20955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2580" name="Object 4"/>
          <p:cNvGraphicFramePr>
            <a:graphicFrameLocks noChangeAspect="1"/>
          </p:cNvGraphicFramePr>
          <p:nvPr/>
        </p:nvGraphicFramePr>
        <p:xfrm>
          <a:off x="6607175" y="1441450"/>
          <a:ext cx="2003425" cy="2514600"/>
        </p:xfrm>
        <a:graphic>
          <a:graphicData uri="http://schemas.openxmlformats.org/presentationml/2006/ole">
            <mc:AlternateContent xmlns:mc="http://schemas.openxmlformats.org/markup-compatibility/2006">
              <mc:Choice xmlns:v="urn:schemas-microsoft-com:vml" Requires="v">
                <p:oleObj spid="_x0000_s5189" name="位图图像" r:id="rId5" imgW="1495634" imgH="1876190" progId="Paint.Picture">
                  <p:embed/>
                </p:oleObj>
              </mc:Choice>
              <mc:Fallback>
                <p:oleObj name="位图图像" r:id="rId5" imgW="1495634" imgH="1876190"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7175" y="1441450"/>
                        <a:ext cx="200342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2581" name="Object 5"/>
          <p:cNvGraphicFramePr>
            <a:graphicFrameLocks noChangeAspect="1"/>
          </p:cNvGraphicFramePr>
          <p:nvPr/>
        </p:nvGraphicFramePr>
        <p:xfrm>
          <a:off x="144463" y="1441450"/>
          <a:ext cx="2141537" cy="2514600"/>
        </p:xfrm>
        <a:graphic>
          <a:graphicData uri="http://schemas.openxmlformats.org/presentationml/2006/ole">
            <mc:AlternateContent xmlns:mc="http://schemas.openxmlformats.org/markup-compatibility/2006">
              <mc:Choice xmlns:v="urn:schemas-microsoft-com:vml" Requires="v">
                <p:oleObj spid="_x0000_s5190" name="位图图像" r:id="rId7" imgW="2305372" imgH="2704762" progId="Paint.Picture">
                  <p:embed/>
                </p:oleObj>
              </mc:Choice>
              <mc:Fallback>
                <p:oleObj name="位图图像" r:id="rId7" imgW="2305372" imgH="2704762"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463" y="1441450"/>
                        <a:ext cx="2141537"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2582" name="Text Box 6"/>
          <p:cNvSpPr txBox="1">
            <a:spLocks noChangeArrowheads="1"/>
          </p:cNvSpPr>
          <p:nvPr/>
        </p:nvSpPr>
        <p:spPr bwMode="auto">
          <a:xfrm>
            <a:off x="180975" y="3830638"/>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rgbClr val="0000FF"/>
                </a:solidFill>
                <a:latin typeface="Times New Roman" panose="02020603050405020304" pitchFamily="18" charset="0"/>
              </a:rPr>
              <a:t>没足够的能量</a:t>
            </a:r>
          </a:p>
        </p:txBody>
      </p:sp>
      <p:sp>
        <p:nvSpPr>
          <p:cNvPr id="152583" name="Text Box 7"/>
          <p:cNvSpPr txBox="1">
            <a:spLocks noChangeArrowheads="1"/>
          </p:cNvSpPr>
          <p:nvPr/>
        </p:nvSpPr>
        <p:spPr bwMode="auto">
          <a:xfrm>
            <a:off x="5651500" y="3830638"/>
            <a:ext cx="3600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rgbClr val="0000FF"/>
                </a:solidFill>
                <a:latin typeface="Times New Roman" panose="02020603050405020304" pitchFamily="18" charset="0"/>
              </a:rPr>
              <a:t>足够的能量 </a:t>
            </a:r>
            <a:r>
              <a:rPr kumimoji="1" lang="en-US" altLang="zh-CN">
                <a:solidFill>
                  <a:srgbClr val="CC3300"/>
                </a:solidFill>
              </a:rPr>
              <a:t>+</a:t>
            </a:r>
            <a:r>
              <a:rPr kumimoji="1" lang="zh-CN" altLang="en-US" sz="2400">
                <a:solidFill>
                  <a:srgbClr val="0000FF"/>
                </a:solidFill>
                <a:latin typeface="Times New Roman" panose="02020603050405020304" pitchFamily="18" charset="0"/>
              </a:rPr>
              <a:t>合适的取向</a:t>
            </a:r>
          </a:p>
        </p:txBody>
      </p:sp>
      <p:sp>
        <p:nvSpPr>
          <p:cNvPr id="152584" name="Text Box 8"/>
          <p:cNvSpPr txBox="1">
            <a:spLocks noChangeArrowheads="1"/>
          </p:cNvSpPr>
          <p:nvPr/>
        </p:nvSpPr>
        <p:spPr bwMode="auto">
          <a:xfrm>
            <a:off x="107950" y="738188"/>
            <a:ext cx="48974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4000">
                <a:solidFill>
                  <a:srgbClr val="FF0000"/>
                </a:solidFill>
                <a:latin typeface="Times New Roman" panose="02020603050405020304" pitchFamily="18" charset="0"/>
              </a:rPr>
              <a:t>类比法：</a:t>
            </a:r>
            <a:r>
              <a:rPr kumimoji="1" lang="zh-CN" altLang="en-US" sz="3600">
                <a:solidFill>
                  <a:srgbClr val="FF0000"/>
                </a:solidFill>
                <a:latin typeface="Times New Roman" panose="02020603050405020304" pitchFamily="18" charset="0"/>
              </a:rPr>
              <a:t>借鉴投篮</a:t>
            </a:r>
          </a:p>
        </p:txBody>
      </p:sp>
      <p:graphicFrame>
        <p:nvGraphicFramePr>
          <p:cNvPr id="152585" name="Object 9">
            <a:hlinkClick r:id="rId9" action="ppaction://hlinkfile"/>
          </p:cNvPr>
          <p:cNvGraphicFramePr>
            <a:graphicFrameLocks noChangeAspect="1"/>
          </p:cNvGraphicFramePr>
          <p:nvPr/>
        </p:nvGraphicFramePr>
        <p:xfrm>
          <a:off x="596900" y="4343400"/>
          <a:ext cx="1384300" cy="2362200"/>
        </p:xfrm>
        <a:graphic>
          <a:graphicData uri="http://schemas.openxmlformats.org/presentationml/2006/ole">
            <mc:AlternateContent xmlns:mc="http://schemas.openxmlformats.org/markup-compatibility/2006">
              <mc:Choice xmlns:v="urn:schemas-microsoft-com:vml" Requires="v">
                <p:oleObj spid="_x0000_s5191" name="位图图像" r:id="rId10" imgW="1228571" imgH="2095793" progId="Paint.Picture">
                  <p:embed/>
                </p:oleObj>
              </mc:Choice>
              <mc:Fallback>
                <p:oleObj name="位图图像" r:id="rId10" imgW="1228571" imgH="2095793" progId="Paint.Picture">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6900" y="4343400"/>
                        <a:ext cx="13843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2586" name="Object 10">
            <a:hlinkClick r:id="rId12" action="ppaction://hlinkfile"/>
          </p:cNvPr>
          <p:cNvGraphicFramePr>
            <a:graphicFrameLocks noChangeAspect="1"/>
          </p:cNvGraphicFramePr>
          <p:nvPr/>
        </p:nvGraphicFramePr>
        <p:xfrm>
          <a:off x="6934200" y="4343400"/>
          <a:ext cx="1408113" cy="2362200"/>
        </p:xfrm>
        <a:graphic>
          <a:graphicData uri="http://schemas.openxmlformats.org/presentationml/2006/ole">
            <mc:AlternateContent xmlns:mc="http://schemas.openxmlformats.org/markup-compatibility/2006">
              <mc:Choice xmlns:v="urn:schemas-microsoft-com:vml" Requires="v">
                <p:oleObj spid="_x0000_s5192" name="位图图像" r:id="rId13" imgW="1209524" imgH="2029108" progId="Paint.Picture">
                  <p:embed/>
                </p:oleObj>
              </mc:Choice>
              <mc:Fallback>
                <p:oleObj name="位图图像" r:id="rId13" imgW="1209524" imgH="2029108" progId="Paint.Picture">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34200" y="4343400"/>
                        <a:ext cx="1408113"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2587" name="Object 11">
            <a:hlinkClick r:id="rId15" action="ppaction://hlinkfile"/>
          </p:cNvPr>
          <p:cNvGraphicFramePr>
            <a:graphicFrameLocks noChangeAspect="1"/>
          </p:cNvGraphicFramePr>
          <p:nvPr/>
        </p:nvGraphicFramePr>
        <p:xfrm>
          <a:off x="3805238" y="4343400"/>
          <a:ext cx="1376362" cy="2362200"/>
        </p:xfrm>
        <a:graphic>
          <a:graphicData uri="http://schemas.openxmlformats.org/presentationml/2006/ole">
            <mc:AlternateContent xmlns:mc="http://schemas.openxmlformats.org/markup-compatibility/2006">
              <mc:Choice xmlns:v="urn:schemas-microsoft-com:vml" Requires="v">
                <p:oleObj spid="_x0000_s5193" name="位图图像" r:id="rId16" imgW="1142857" imgH="1961905" progId="Paint.Picture">
                  <p:embed/>
                </p:oleObj>
              </mc:Choice>
              <mc:Fallback>
                <p:oleObj name="位图图像" r:id="rId16" imgW="1142857" imgH="1961905" progId="Paint.Picture">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05238" y="4343400"/>
                        <a:ext cx="1376362"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77" name="Rectangle 12"/>
          <p:cNvSpPr>
            <a:spLocks noGrp="1" noRot="1" noChangeArrowheads="1"/>
          </p:cNvSpPr>
          <p:nvPr>
            <p:ph type="title" idx="4294967295"/>
          </p:nvPr>
        </p:nvSpPr>
        <p:spPr/>
        <p:txBody>
          <a:bodyPr/>
          <a:lstStyle/>
          <a:p>
            <a:pPr eaLnBrk="1" hangingPunct="1"/>
            <a:r>
              <a:rPr lang="en-US" altLang="zh-CN" smtClean="0"/>
              <a:t>  </a:t>
            </a:r>
          </a:p>
        </p:txBody>
      </p:sp>
      <p:sp>
        <p:nvSpPr>
          <p:cNvPr id="152589" name="Rectangle 13"/>
          <p:cNvSpPr>
            <a:spLocks noChangeArrowheads="1"/>
          </p:cNvSpPr>
          <p:nvPr/>
        </p:nvSpPr>
        <p:spPr bwMode="auto">
          <a:xfrm>
            <a:off x="2484438" y="4763"/>
            <a:ext cx="6594475" cy="833437"/>
          </a:xfrm>
          <a:prstGeom prst="rect">
            <a:avLst/>
          </a:prstGeom>
          <a:gradFill rotWithShape="0">
            <a:gsLst>
              <a:gs pos="0">
                <a:schemeClr val="bg1"/>
              </a:gs>
              <a:gs pos="50000">
                <a:srgbClr val="CCFFFF"/>
              </a:gs>
              <a:gs pos="100000">
                <a:schemeClr val="bg1"/>
              </a:gs>
            </a:gsLst>
            <a:lin ang="2700000" scaled="1"/>
          </a:gra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3200">
                <a:solidFill>
                  <a:srgbClr val="CC0000"/>
                </a:solidFill>
                <a:latin typeface="Times New Roman" panose="02020603050405020304" pitchFamily="18" charset="0"/>
                <a:ea typeface="华文行楷" panose="02010800040101010101" pitchFamily="2" charset="-122"/>
                <a:sym typeface="Wingdings" panose="05000000000000000000" pitchFamily="2" charset="2"/>
              </a:rPr>
              <a:t>            </a:t>
            </a:r>
            <a:r>
              <a:rPr kumimoji="1" lang="zh-CN" altLang="en-US" sz="4800">
                <a:solidFill>
                  <a:srgbClr val="CC0000"/>
                </a:solidFill>
                <a:latin typeface="Times New Roman" panose="02020603050405020304" pitchFamily="18" charset="0"/>
                <a:ea typeface="华文行楷" panose="02010800040101010101" pitchFamily="2" charset="-122"/>
                <a:sym typeface="Wingdings" panose="05000000000000000000" pitchFamily="2" charset="2"/>
              </a:rPr>
              <a:t>碰  撞  </a:t>
            </a:r>
            <a:r>
              <a:rPr kumimoji="1" lang="zh-CN" altLang="en-US" sz="4800">
                <a:solidFill>
                  <a:srgbClr val="CC0000"/>
                </a:solidFill>
                <a:latin typeface="Times New Roman" panose="02020603050405020304" pitchFamily="18" charset="0"/>
                <a:ea typeface="华文行楷" panose="02010800040101010101" pitchFamily="2" charset="-122"/>
                <a:sym typeface="Wingdings" panose="05000000000000000000" pitchFamily="2" charset="2"/>
                <a:hlinkClick r:id="rId18" action="ppaction://hlinkfile"/>
              </a:rPr>
              <a:t>理  论            </a:t>
            </a:r>
            <a:endParaRPr kumimoji="1" lang="zh-CN" altLang="en-US" sz="4800">
              <a:solidFill>
                <a:srgbClr val="CC0000"/>
              </a:solidFill>
              <a:latin typeface="Times New Roman" panose="02020603050405020304" pitchFamily="18" charset="0"/>
              <a:ea typeface="华文行楷" panose="02010800040101010101" pitchFamily="2" charset="-122"/>
            </a:endParaRPr>
          </a:p>
        </p:txBody>
      </p:sp>
    </p:spTree>
    <p:extLst>
      <p:ext uri="{BB962C8B-B14F-4D97-AF65-F5344CB8AC3E}">
        <p14:creationId xmlns:p14="http://schemas.microsoft.com/office/powerpoint/2010/main" val="41684647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2584"/>
                                        </p:tgtEl>
                                        <p:attrNameLst>
                                          <p:attrName>style.visibility</p:attrName>
                                        </p:attrNameLst>
                                      </p:cBhvr>
                                      <p:to>
                                        <p:strVal val="visible"/>
                                      </p:to>
                                    </p:set>
                                    <p:animEffect transition="in" filter="blinds(horizontal)">
                                      <p:cBhvr>
                                        <p:cTn id="7" dur="500"/>
                                        <p:tgtEl>
                                          <p:spTgt spid="1525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152581"/>
                                        </p:tgtEl>
                                        <p:attrNameLst>
                                          <p:attrName>style.visibility</p:attrName>
                                        </p:attrNameLst>
                                      </p:cBhvr>
                                      <p:to>
                                        <p:strVal val="visible"/>
                                      </p:to>
                                    </p:set>
                                    <p:animEffect transition="in" filter="blinds(vertical)">
                                      <p:cBhvr>
                                        <p:cTn id="12" dur="500"/>
                                        <p:tgtEl>
                                          <p:spTgt spid="1525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2582"/>
                                        </p:tgtEl>
                                        <p:attrNameLst>
                                          <p:attrName>style.visibility</p:attrName>
                                        </p:attrNameLst>
                                      </p:cBhvr>
                                      <p:to>
                                        <p:strVal val="visible"/>
                                      </p:to>
                                    </p:set>
                                    <p:animEffect transition="in" filter="dissolve">
                                      <p:cBhvr>
                                        <p:cTn id="17" dur="500"/>
                                        <p:tgtEl>
                                          <p:spTgt spid="1525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152579"/>
                                        </p:tgtEl>
                                        <p:attrNameLst>
                                          <p:attrName>style.visibility</p:attrName>
                                        </p:attrNameLst>
                                      </p:cBhvr>
                                      <p:to>
                                        <p:strVal val="visible"/>
                                      </p:to>
                                    </p:set>
                                    <p:animEffect transition="in" filter="blinds(vertical)">
                                      <p:cBhvr>
                                        <p:cTn id="22" dur="500"/>
                                        <p:tgtEl>
                                          <p:spTgt spid="1525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52578"/>
                                        </p:tgtEl>
                                        <p:attrNameLst>
                                          <p:attrName>style.visibility</p:attrName>
                                        </p:attrNameLst>
                                      </p:cBhvr>
                                      <p:to>
                                        <p:strVal val="visible"/>
                                      </p:to>
                                    </p:set>
                                    <p:animEffect transition="in" filter="dissolve">
                                      <p:cBhvr>
                                        <p:cTn id="27" dur="500"/>
                                        <p:tgtEl>
                                          <p:spTgt spid="15257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nodeType="clickEffect">
                                  <p:stCondLst>
                                    <p:cond delay="0"/>
                                  </p:stCondLst>
                                  <p:childTnLst>
                                    <p:set>
                                      <p:cBhvr>
                                        <p:cTn id="31" dur="1" fill="hold">
                                          <p:stCondLst>
                                            <p:cond delay="0"/>
                                          </p:stCondLst>
                                        </p:cTn>
                                        <p:tgtEl>
                                          <p:spTgt spid="152580"/>
                                        </p:tgtEl>
                                        <p:attrNameLst>
                                          <p:attrName>style.visibility</p:attrName>
                                        </p:attrNameLst>
                                      </p:cBhvr>
                                      <p:to>
                                        <p:strVal val="visible"/>
                                      </p:to>
                                    </p:set>
                                    <p:animEffect transition="in" filter="blinds(vertical)">
                                      <p:cBhvr>
                                        <p:cTn id="32" dur="500"/>
                                        <p:tgtEl>
                                          <p:spTgt spid="152580"/>
                                        </p:tgtEl>
                                      </p:cBhvr>
                                    </p:animEffect>
                                  </p:childTnLst>
                                </p:cTn>
                              </p:par>
                            </p:childTnLst>
                          </p:cTn>
                        </p:par>
                        <p:par>
                          <p:cTn id="33" fill="hold" nodeType="afterGroup">
                            <p:stCondLst>
                              <p:cond delay="500"/>
                            </p:stCondLst>
                            <p:childTnLst>
                              <p:par>
                                <p:cTn id="34" presetID="9" presetClass="entr" presetSubtype="0" fill="hold" grpId="0" nodeType="afterEffect">
                                  <p:stCondLst>
                                    <p:cond delay="0"/>
                                  </p:stCondLst>
                                  <p:childTnLst>
                                    <p:set>
                                      <p:cBhvr>
                                        <p:cTn id="35" dur="1" fill="hold">
                                          <p:stCondLst>
                                            <p:cond delay="0"/>
                                          </p:stCondLst>
                                        </p:cTn>
                                        <p:tgtEl>
                                          <p:spTgt spid="152583"/>
                                        </p:tgtEl>
                                        <p:attrNameLst>
                                          <p:attrName>style.visibility</p:attrName>
                                        </p:attrNameLst>
                                      </p:cBhvr>
                                      <p:to>
                                        <p:strVal val="visible"/>
                                      </p:to>
                                    </p:set>
                                    <p:animEffect transition="in" filter="dissolve">
                                      <p:cBhvr>
                                        <p:cTn id="36" dur="500"/>
                                        <p:tgtEl>
                                          <p:spTgt spid="15258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5" fill="hold" nodeType="clickEffect">
                                  <p:stCondLst>
                                    <p:cond delay="0"/>
                                  </p:stCondLst>
                                  <p:childTnLst>
                                    <p:set>
                                      <p:cBhvr>
                                        <p:cTn id="40" dur="1" fill="hold">
                                          <p:stCondLst>
                                            <p:cond delay="0"/>
                                          </p:stCondLst>
                                        </p:cTn>
                                        <p:tgtEl>
                                          <p:spTgt spid="152585"/>
                                        </p:tgtEl>
                                        <p:attrNameLst>
                                          <p:attrName>style.visibility</p:attrName>
                                        </p:attrNameLst>
                                      </p:cBhvr>
                                      <p:to>
                                        <p:strVal val="visible"/>
                                      </p:to>
                                    </p:set>
                                    <p:animEffect transition="in" filter="blinds(vertical)">
                                      <p:cBhvr>
                                        <p:cTn id="41" dur="500"/>
                                        <p:tgtEl>
                                          <p:spTgt spid="15258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5" fill="hold" nodeType="clickEffect">
                                  <p:stCondLst>
                                    <p:cond delay="0"/>
                                  </p:stCondLst>
                                  <p:childTnLst>
                                    <p:set>
                                      <p:cBhvr>
                                        <p:cTn id="45" dur="1" fill="hold">
                                          <p:stCondLst>
                                            <p:cond delay="0"/>
                                          </p:stCondLst>
                                        </p:cTn>
                                        <p:tgtEl>
                                          <p:spTgt spid="152587"/>
                                        </p:tgtEl>
                                        <p:attrNameLst>
                                          <p:attrName>style.visibility</p:attrName>
                                        </p:attrNameLst>
                                      </p:cBhvr>
                                      <p:to>
                                        <p:strVal val="visible"/>
                                      </p:to>
                                    </p:set>
                                    <p:animEffect transition="in" filter="blinds(vertical)">
                                      <p:cBhvr>
                                        <p:cTn id="46" dur="500"/>
                                        <p:tgtEl>
                                          <p:spTgt spid="15258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5" fill="hold" nodeType="clickEffect">
                                  <p:stCondLst>
                                    <p:cond delay="0"/>
                                  </p:stCondLst>
                                  <p:childTnLst>
                                    <p:set>
                                      <p:cBhvr>
                                        <p:cTn id="50" dur="1" fill="hold">
                                          <p:stCondLst>
                                            <p:cond delay="0"/>
                                          </p:stCondLst>
                                        </p:cTn>
                                        <p:tgtEl>
                                          <p:spTgt spid="152586"/>
                                        </p:tgtEl>
                                        <p:attrNameLst>
                                          <p:attrName>style.visibility</p:attrName>
                                        </p:attrNameLst>
                                      </p:cBhvr>
                                      <p:to>
                                        <p:strVal val="visible"/>
                                      </p:to>
                                    </p:set>
                                    <p:animEffect transition="in" filter="blinds(vertical)">
                                      <p:cBhvr>
                                        <p:cTn id="51" dur="500"/>
                                        <p:tgtEl>
                                          <p:spTgt spid="152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autoUpdateAnimBg="0"/>
      <p:bldP spid="152582" grpId="0" autoUpdateAnimBg="0"/>
      <p:bldP spid="152583" grpId="0" autoUpdateAnimBg="0"/>
      <p:bldP spid="15258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p:cNvSpPr>
          <p:nvPr>
            <p:ph type="sldNum" sz="quarter" idx="12"/>
          </p:nvPr>
        </p:nvSpPr>
        <p:spPr>
          <a:noFill/>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0BE64FEA-9EA5-488B-9091-E77022782EA5}" type="slidenum">
              <a:rPr lang="en-US" altLang="zh-CN" b="0"/>
              <a:pPr/>
              <a:t>21</a:t>
            </a:fld>
            <a:endParaRPr lang="en-US" altLang="zh-CN" b="0"/>
          </a:p>
        </p:txBody>
      </p:sp>
      <p:sp>
        <p:nvSpPr>
          <p:cNvPr id="153602" name="Text Box 2"/>
          <p:cNvSpPr txBox="1">
            <a:spLocks noChangeArrowheads="1"/>
          </p:cNvSpPr>
          <p:nvPr/>
        </p:nvSpPr>
        <p:spPr bwMode="auto">
          <a:xfrm>
            <a:off x="6804025" y="3881438"/>
            <a:ext cx="17462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en-US" altLang="zh-CN" sz="2400">
                <a:solidFill>
                  <a:srgbClr val="0000FF"/>
                </a:solidFill>
                <a:latin typeface="仿宋_GB2312" pitchFamily="49" charset="-122"/>
                <a:ea typeface="仿宋_GB2312" pitchFamily="49" charset="-122"/>
              </a:rPr>
              <a:t>n</a:t>
            </a:r>
            <a:r>
              <a:rPr kumimoji="1" lang="zh-CN" altLang="en-US" sz="2400" baseline="-25000">
                <a:solidFill>
                  <a:srgbClr val="0000FF"/>
                </a:solidFill>
                <a:latin typeface="仿宋_GB2312" pitchFamily="49" charset="-122"/>
                <a:ea typeface="仿宋_GB2312" pitchFamily="49" charset="-122"/>
              </a:rPr>
              <a:t>活</a:t>
            </a:r>
            <a:r>
              <a:rPr kumimoji="1" lang="en-US" altLang="zh-CN" sz="2400">
                <a:latin typeface="仿宋_GB2312" pitchFamily="49" charset="-122"/>
                <a:ea typeface="仿宋_GB2312" pitchFamily="49" charset="-122"/>
              </a:rPr>
              <a:t>=</a:t>
            </a:r>
            <a:r>
              <a:rPr kumimoji="1" lang="en-US" altLang="zh-CN" sz="2400">
                <a:solidFill>
                  <a:srgbClr val="0000FF"/>
                </a:solidFill>
                <a:latin typeface="仿宋_GB2312" pitchFamily="49" charset="-122"/>
                <a:ea typeface="仿宋_GB2312" pitchFamily="49" charset="-122"/>
              </a:rPr>
              <a:t>n</a:t>
            </a:r>
            <a:r>
              <a:rPr kumimoji="1" lang="zh-CN" altLang="en-US" sz="2400" baseline="-25000">
                <a:solidFill>
                  <a:srgbClr val="0000FF"/>
                </a:solidFill>
                <a:latin typeface="仿宋_GB2312" pitchFamily="49" charset="-122"/>
                <a:ea typeface="仿宋_GB2312" pitchFamily="49" charset="-122"/>
              </a:rPr>
              <a:t>总</a:t>
            </a:r>
            <a:r>
              <a:rPr kumimoji="1" lang="en-US" altLang="zh-CN" sz="2400">
                <a:solidFill>
                  <a:srgbClr val="0000FF"/>
                </a:solidFill>
                <a:latin typeface="仿宋_GB2312" pitchFamily="49" charset="-122"/>
                <a:ea typeface="仿宋_GB2312" pitchFamily="49" charset="-122"/>
              </a:rPr>
              <a:t>×</a:t>
            </a:r>
            <a:r>
              <a:rPr kumimoji="1" lang="zh-CN" altLang="en-US" sz="2000">
                <a:solidFill>
                  <a:srgbClr val="0000FF"/>
                </a:solidFill>
                <a:latin typeface="仿宋_GB2312" pitchFamily="49" charset="-122"/>
                <a:ea typeface="仿宋_GB2312" pitchFamily="49" charset="-122"/>
              </a:rPr>
              <a:t>活</a:t>
            </a:r>
            <a:r>
              <a:rPr kumimoji="1" lang="en-US" altLang="zh-CN" sz="2000">
                <a:solidFill>
                  <a:srgbClr val="0000FF"/>
                </a:solidFill>
                <a:latin typeface="仿宋_GB2312" pitchFamily="49" charset="-122"/>
                <a:ea typeface="仿宋_GB2312" pitchFamily="49" charset="-122"/>
              </a:rPr>
              <a:t>%</a:t>
            </a:r>
            <a:endParaRPr kumimoji="1" lang="en-US" altLang="zh-CN" sz="2000" b="0">
              <a:latin typeface="仿宋_GB2312" pitchFamily="49" charset="-122"/>
              <a:ea typeface="仿宋_GB2312" pitchFamily="49" charset="-122"/>
            </a:endParaRPr>
          </a:p>
        </p:txBody>
      </p:sp>
      <p:sp>
        <p:nvSpPr>
          <p:cNvPr id="153603" name="Text Box 3"/>
          <p:cNvSpPr txBox="1">
            <a:spLocks noChangeArrowheads="1"/>
          </p:cNvSpPr>
          <p:nvPr/>
        </p:nvSpPr>
        <p:spPr bwMode="auto">
          <a:xfrm>
            <a:off x="323850" y="3490913"/>
            <a:ext cx="8077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a:solidFill>
                  <a:srgbClr val="FF3300"/>
                </a:solidFill>
                <a:latin typeface="仿宋_GB2312" pitchFamily="49" charset="-122"/>
                <a:ea typeface="仿宋_GB2312" pitchFamily="49" charset="-122"/>
              </a:rPr>
              <a:t>活化分子百分数：</a:t>
            </a:r>
            <a:r>
              <a:rPr kumimoji="1" lang="zh-CN" altLang="en-US" sz="2800">
                <a:latin typeface="仿宋_GB2312" pitchFamily="49" charset="-122"/>
                <a:ea typeface="仿宋_GB2312" pitchFamily="49" charset="-122"/>
              </a:rPr>
              <a:t>                                                   （活化分子数</a:t>
            </a:r>
            <a:r>
              <a:rPr kumimoji="1" lang="en-US" altLang="zh-CN" sz="2800">
                <a:latin typeface="仿宋_GB2312" pitchFamily="49" charset="-122"/>
                <a:ea typeface="仿宋_GB2312" pitchFamily="49" charset="-122"/>
              </a:rPr>
              <a:t>/</a:t>
            </a:r>
            <a:r>
              <a:rPr kumimoji="1" lang="zh-CN" altLang="en-US" sz="2800">
                <a:latin typeface="仿宋_GB2312" pitchFamily="49" charset="-122"/>
                <a:ea typeface="仿宋_GB2312" pitchFamily="49" charset="-122"/>
              </a:rPr>
              <a:t>反应物分子数）</a:t>
            </a:r>
            <a:r>
              <a:rPr kumimoji="1" lang="en-US" altLang="zh-CN" sz="2800">
                <a:latin typeface="仿宋_GB2312" pitchFamily="49" charset="-122"/>
                <a:ea typeface="仿宋_GB2312" pitchFamily="49" charset="-122"/>
              </a:rPr>
              <a:t>×100%</a:t>
            </a:r>
          </a:p>
        </p:txBody>
      </p:sp>
      <p:sp>
        <p:nvSpPr>
          <p:cNvPr id="153604" name="Rectangle 4"/>
          <p:cNvSpPr>
            <a:spLocks noChangeArrowheads="1"/>
          </p:cNvSpPr>
          <p:nvPr/>
        </p:nvSpPr>
        <p:spPr bwMode="auto">
          <a:xfrm>
            <a:off x="468313" y="4689475"/>
            <a:ext cx="4470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800">
                <a:latin typeface="仿宋_GB2312" pitchFamily="49" charset="-122"/>
                <a:ea typeface="仿宋_GB2312" pitchFamily="49" charset="-122"/>
              </a:rPr>
              <a:t>化学反应速率主要取决于：</a:t>
            </a:r>
          </a:p>
        </p:txBody>
      </p:sp>
      <p:sp>
        <p:nvSpPr>
          <p:cNvPr id="153605" name="Rectangle 5"/>
          <p:cNvSpPr>
            <a:spLocks noChangeArrowheads="1"/>
          </p:cNvSpPr>
          <p:nvPr/>
        </p:nvSpPr>
        <p:spPr bwMode="auto">
          <a:xfrm>
            <a:off x="250825" y="5446713"/>
            <a:ext cx="8893175" cy="1295400"/>
          </a:xfrm>
          <a:prstGeom prst="rect">
            <a:avLst/>
          </a:prstGeom>
          <a:ln/>
        </p:spPr>
        <p:style>
          <a:lnRef idx="2">
            <a:schemeClr val="accent1"/>
          </a:lnRef>
          <a:fillRef idx="1">
            <a:schemeClr val="lt1"/>
          </a:fillRef>
          <a:effectRef idx="0">
            <a:schemeClr val="accent1"/>
          </a:effectRef>
          <a:fontRef idx="minor">
            <a:schemeClr val="dk1"/>
          </a:fontRef>
        </p:style>
        <p:txBody>
          <a:bodyPr/>
          <a:lstStyle>
            <a:lvl1pPr marL="342900" indent="-342900">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dirty="0">
                <a:latin typeface="仿宋_GB2312" pitchFamily="49" charset="-122"/>
                <a:ea typeface="仿宋_GB2312" pitchFamily="49" charset="-122"/>
              </a:rPr>
              <a:t>所有</a:t>
            </a:r>
            <a:r>
              <a:rPr lang="zh-CN" altLang="en-US" dirty="0">
                <a:solidFill>
                  <a:srgbClr val="FF0000"/>
                </a:solidFill>
                <a:latin typeface="仿宋_GB2312" pitchFamily="49" charset="-122"/>
                <a:ea typeface="仿宋_GB2312" pitchFamily="49" charset="-122"/>
              </a:rPr>
              <a:t>能够改变内能</a:t>
            </a:r>
            <a:r>
              <a:rPr lang="en-US" altLang="zh-CN" dirty="0">
                <a:solidFill>
                  <a:srgbClr val="FF0000"/>
                </a:solidFill>
                <a:latin typeface="仿宋_GB2312" pitchFamily="49" charset="-122"/>
                <a:ea typeface="仿宋_GB2312" pitchFamily="49" charset="-122"/>
              </a:rPr>
              <a:t>,</a:t>
            </a:r>
            <a:r>
              <a:rPr lang="zh-CN" altLang="en-US" dirty="0">
                <a:solidFill>
                  <a:srgbClr val="FF0000"/>
                </a:solidFill>
                <a:latin typeface="仿宋_GB2312" pitchFamily="49" charset="-122"/>
                <a:ea typeface="仿宋_GB2312" pitchFamily="49" charset="-122"/>
              </a:rPr>
              <a:t>运动速率</a:t>
            </a:r>
            <a:r>
              <a:rPr lang="en-US" altLang="zh-CN" dirty="0">
                <a:solidFill>
                  <a:srgbClr val="FF0000"/>
                </a:solidFill>
                <a:latin typeface="仿宋_GB2312" pitchFamily="49" charset="-122"/>
                <a:ea typeface="仿宋_GB2312" pitchFamily="49" charset="-122"/>
              </a:rPr>
              <a:t>,</a:t>
            </a:r>
            <a:r>
              <a:rPr lang="zh-CN" altLang="en-US" dirty="0">
                <a:solidFill>
                  <a:srgbClr val="FF0000"/>
                </a:solidFill>
                <a:latin typeface="仿宋_GB2312" pitchFamily="49" charset="-122"/>
                <a:ea typeface="仿宋_GB2312" pitchFamily="49" charset="-122"/>
              </a:rPr>
              <a:t>以及碰撞几率</a:t>
            </a:r>
            <a:r>
              <a:rPr lang="zh-CN" altLang="en-US" dirty="0">
                <a:latin typeface="仿宋_GB2312" pitchFamily="49" charset="-122"/>
                <a:ea typeface="仿宋_GB2312" pitchFamily="49" charset="-122"/>
              </a:rPr>
              <a:t>的方法，</a:t>
            </a:r>
            <a:r>
              <a:rPr lang="zh-CN" altLang="en-US" dirty="0">
                <a:solidFill>
                  <a:schemeClr val="hlink"/>
                </a:solidFill>
                <a:latin typeface="仿宋_GB2312" pitchFamily="49" charset="-122"/>
                <a:ea typeface="仿宋_GB2312" pitchFamily="49" charset="-122"/>
              </a:rPr>
              <a:t>都可以用来改变、控制反应的速率</a:t>
            </a:r>
            <a:r>
              <a:rPr lang="zh-CN" altLang="en-US" dirty="0">
                <a:latin typeface="仿宋_GB2312" pitchFamily="49" charset="-122"/>
                <a:ea typeface="仿宋_GB2312" pitchFamily="49" charset="-122"/>
              </a:rPr>
              <a:t>。</a:t>
            </a:r>
          </a:p>
        </p:txBody>
      </p:sp>
      <p:sp>
        <p:nvSpPr>
          <p:cNvPr id="153606" name="Text Box 6"/>
          <p:cNvSpPr txBox="1">
            <a:spLocks noChangeArrowheads="1"/>
          </p:cNvSpPr>
          <p:nvPr/>
        </p:nvSpPr>
        <p:spPr bwMode="auto">
          <a:xfrm>
            <a:off x="107950" y="115888"/>
            <a:ext cx="6010275"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Wingdings" panose="05000000000000000000" pitchFamily="2" charset="2"/>
              <a:buNone/>
              <a:defRPr/>
            </a:pPr>
            <a:r>
              <a:rPr lang="zh-CN" altLang="en-US" sz="4800">
                <a:solidFill>
                  <a:srgbClr val="00A5CC"/>
                </a:solidFill>
                <a:effectLst>
                  <a:outerShdw blurRad="38100" dist="38100" dir="2700000" algn="tl">
                    <a:srgbClr val="C0C0C0"/>
                  </a:outerShdw>
                </a:effectLst>
                <a:latin typeface="仿宋_GB2312" pitchFamily="49" charset="-122"/>
                <a:ea typeface="仿宋_GB2312" pitchFamily="49" charset="-122"/>
              </a:rPr>
              <a:t>一个反应经历的过程</a:t>
            </a:r>
          </a:p>
        </p:txBody>
      </p:sp>
      <p:sp>
        <p:nvSpPr>
          <p:cNvPr id="153607" name="Oval 7"/>
          <p:cNvSpPr>
            <a:spLocks noChangeArrowheads="1"/>
          </p:cNvSpPr>
          <p:nvPr/>
        </p:nvSpPr>
        <p:spPr bwMode="auto">
          <a:xfrm>
            <a:off x="107950" y="1484313"/>
            <a:ext cx="1458913" cy="1223962"/>
          </a:xfrm>
          <a:prstGeom prst="ellipse">
            <a:avLst/>
          </a:prstGeom>
          <a:solidFill>
            <a:schemeClr val="bg1"/>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a:solidFill>
                  <a:srgbClr val="0000FF"/>
                </a:solidFill>
                <a:latin typeface="仿宋_GB2312" pitchFamily="49" charset="-122"/>
                <a:ea typeface="仿宋_GB2312" pitchFamily="49" charset="-122"/>
              </a:rPr>
              <a:t>普通</a:t>
            </a:r>
          </a:p>
          <a:p>
            <a:pPr algn="ctr" eaLnBrk="1" hangingPunct="1"/>
            <a:r>
              <a:rPr kumimoji="1" lang="zh-CN" altLang="en-US" sz="2800">
                <a:solidFill>
                  <a:srgbClr val="0000FF"/>
                </a:solidFill>
                <a:latin typeface="仿宋_GB2312" pitchFamily="49" charset="-122"/>
                <a:ea typeface="仿宋_GB2312" pitchFamily="49" charset="-122"/>
              </a:rPr>
              <a:t>分子</a:t>
            </a:r>
          </a:p>
        </p:txBody>
      </p:sp>
      <p:sp>
        <p:nvSpPr>
          <p:cNvPr id="153608" name="Line 8"/>
          <p:cNvSpPr>
            <a:spLocks noChangeShapeType="1"/>
          </p:cNvSpPr>
          <p:nvPr/>
        </p:nvSpPr>
        <p:spPr bwMode="auto">
          <a:xfrm>
            <a:off x="1547813" y="2136775"/>
            <a:ext cx="1828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09" name="Oval 9"/>
          <p:cNvSpPr>
            <a:spLocks noChangeArrowheads="1"/>
          </p:cNvSpPr>
          <p:nvPr/>
        </p:nvSpPr>
        <p:spPr bwMode="auto">
          <a:xfrm>
            <a:off x="1692275" y="1146175"/>
            <a:ext cx="1590675" cy="914400"/>
          </a:xfrm>
          <a:prstGeom prst="ellipse">
            <a:avLst/>
          </a:prstGeom>
          <a:solidFill>
            <a:schemeClr val="bg1"/>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a:solidFill>
                  <a:srgbClr val="0000FF"/>
                </a:solidFill>
                <a:latin typeface="仿宋_GB2312" pitchFamily="49" charset="-122"/>
                <a:ea typeface="仿宋_GB2312" pitchFamily="49" charset="-122"/>
              </a:rPr>
              <a:t>活化</a:t>
            </a:r>
          </a:p>
          <a:p>
            <a:pPr algn="ctr" eaLnBrk="1" hangingPunct="1"/>
            <a:r>
              <a:rPr kumimoji="1" lang="zh-CN" altLang="en-US" sz="2800">
                <a:solidFill>
                  <a:srgbClr val="0000FF"/>
                </a:solidFill>
                <a:latin typeface="仿宋_GB2312" pitchFamily="49" charset="-122"/>
                <a:ea typeface="仿宋_GB2312" pitchFamily="49" charset="-122"/>
              </a:rPr>
              <a:t>能</a:t>
            </a:r>
          </a:p>
        </p:txBody>
      </p:sp>
      <p:sp>
        <p:nvSpPr>
          <p:cNvPr id="153610" name="Oval 10"/>
          <p:cNvSpPr>
            <a:spLocks noChangeArrowheads="1"/>
          </p:cNvSpPr>
          <p:nvPr/>
        </p:nvSpPr>
        <p:spPr bwMode="auto">
          <a:xfrm>
            <a:off x="3492500" y="1603375"/>
            <a:ext cx="1566863" cy="1066800"/>
          </a:xfrm>
          <a:prstGeom prst="ellipse">
            <a:avLst/>
          </a:prstGeom>
          <a:solidFill>
            <a:schemeClr val="bg1"/>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a:solidFill>
                  <a:srgbClr val="0000FF"/>
                </a:solidFill>
                <a:latin typeface="仿宋_GB2312" pitchFamily="49" charset="-122"/>
                <a:ea typeface="仿宋_GB2312" pitchFamily="49" charset="-122"/>
              </a:rPr>
              <a:t>活化</a:t>
            </a:r>
          </a:p>
          <a:p>
            <a:pPr algn="ctr" eaLnBrk="1" hangingPunct="1"/>
            <a:r>
              <a:rPr kumimoji="1" lang="zh-CN" altLang="en-US" sz="2800">
                <a:solidFill>
                  <a:srgbClr val="0000FF"/>
                </a:solidFill>
                <a:latin typeface="仿宋_GB2312" pitchFamily="49" charset="-122"/>
                <a:ea typeface="仿宋_GB2312" pitchFamily="49" charset="-122"/>
              </a:rPr>
              <a:t>分子</a:t>
            </a:r>
          </a:p>
        </p:txBody>
      </p:sp>
      <p:sp>
        <p:nvSpPr>
          <p:cNvPr id="153611" name="Line 11"/>
          <p:cNvSpPr>
            <a:spLocks noChangeShapeType="1"/>
          </p:cNvSpPr>
          <p:nvPr/>
        </p:nvSpPr>
        <p:spPr bwMode="auto">
          <a:xfrm>
            <a:off x="5003800" y="2136775"/>
            <a:ext cx="1828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12" name="Oval 12"/>
          <p:cNvSpPr>
            <a:spLocks noChangeArrowheads="1"/>
          </p:cNvSpPr>
          <p:nvPr/>
        </p:nvSpPr>
        <p:spPr bwMode="auto">
          <a:xfrm>
            <a:off x="5148263" y="765175"/>
            <a:ext cx="1219200" cy="1295400"/>
          </a:xfrm>
          <a:prstGeom prst="ellipse">
            <a:avLst/>
          </a:prstGeom>
          <a:solidFill>
            <a:schemeClr val="bg1"/>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a:solidFill>
                  <a:srgbClr val="0000FF"/>
                </a:solidFill>
                <a:latin typeface="仿宋_GB2312" pitchFamily="49" charset="-122"/>
                <a:ea typeface="仿宋_GB2312" pitchFamily="49" charset="-122"/>
              </a:rPr>
              <a:t>合理</a:t>
            </a:r>
          </a:p>
          <a:p>
            <a:pPr algn="ctr" eaLnBrk="1" hangingPunct="1"/>
            <a:r>
              <a:rPr kumimoji="1" lang="zh-CN" altLang="en-US" sz="2800">
                <a:solidFill>
                  <a:srgbClr val="0000FF"/>
                </a:solidFill>
                <a:latin typeface="仿宋_GB2312" pitchFamily="49" charset="-122"/>
                <a:ea typeface="仿宋_GB2312" pitchFamily="49" charset="-122"/>
              </a:rPr>
              <a:t>取向的</a:t>
            </a:r>
          </a:p>
          <a:p>
            <a:pPr algn="ctr" eaLnBrk="1" hangingPunct="1"/>
            <a:r>
              <a:rPr kumimoji="1" lang="zh-CN" altLang="en-US" sz="2800">
                <a:solidFill>
                  <a:srgbClr val="0000FF"/>
                </a:solidFill>
                <a:latin typeface="仿宋_GB2312" pitchFamily="49" charset="-122"/>
                <a:ea typeface="仿宋_GB2312" pitchFamily="49" charset="-122"/>
              </a:rPr>
              <a:t>碰撞</a:t>
            </a:r>
          </a:p>
        </p:txBody>
      </p:sp>
      <p:sp>
        <p:nvSpPr>
          <p:cNvPr id="153613" name="Oval 13"/>
          <p:cNvSpPr>
            <a:spLocks noChangeArrowheads="1"/>
          </p:cNvSpPr>
          <p:nvPr/>
        </p:nvSpPr>
        <p:spPr bwMode="auto">
          <a:xfrm>
            <a:off x="6804025" y="1298575"/>
            <a:ext cx="1809750" cy="1295400"/>
          </a:xfrm>
          <a:prstGeom prst="ellipse">
            <a:avLst/>
          </a:prstGeom>
          <a:solidFill>
            <a:schemeClr val="bg1"/>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a:solidFill>
                  <a:srgbClr val="0000FF"/>
                </a:solidFill>
                <a:latin typeface="仿宋_GB2312" pitchFamily="49" charset="-122"/>
                <a:ea typeface="仿宋_GB2312" pitchFamily="49" charset="-122"/>
              </a:rPr>
              <a:t>有效</a:t>
            </a:r>
          </a:p>
          <a:p>
            <a:pPr algn="ctr" eaLnBrk="1" hangingPunct="1"/>
            <a:r>
              <a:rPr kumimoji="1" lang="zh-CN" altLang="en-US" sz="2800">
                <a:solidFill>
                  <a:srgbClr val="0000FF"/>
                </a:solidFill>
                <a:latin typeface="仿宋_GB2312" pitchFamily="49" charset="-122"/>
                <a:ea typeface="仿宋_GB2312" pitchFamily="49" charset="-122"/>
              </a:rPr>
              <a:t>碰撞</a:t>
            </a:r>
          </a:p>
        </p:txBody>
      </p:sp>
      <p:sp>
        <p:nvSpPr>
          <p:cNvPr id="153614" name="Line 14"/>
          <p:cNvSpPr>
            <a:spLocks noChangeShapeType="1"/>
          </p:cNvSpPr>
          <p:nvPr/>
        </p:nvSpPr>
        <p:spPr bwMode="auto">
          <a:xfrm flipH="1">
            <a:off x="5364163" y="2420938"/>
            <a:ext cx="1584325" cy="808037"/>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15" name="Oval 15"/>
          <p:cNvSpPr>
            <a:spLocks noChangeArrowheads="1"/>
          </p:cNvSpPr>
          <p:nvPr/>
        </p:nvSpPr>
        <p:spPr bwMode="auto">
          <a:xfrm>
            <a:off x="3851275" y="2781300"/>
            <a:ext cx="1574800" cy="1219200"/>
          </a:xfrm>
          <a:prstGeom prst="ellipse">
            <a:avLst/>
          </a:prstGeom>
          <a:solidFill>
            <a:schemeClr val="bg1"/>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a:solidFill>
                  <a:srgbClr val="0000FF"/>
                </a:solidFill>
                <a:latin typeface="仿宋_GB2312" pitchFamily="49" charset="-122"/>
                <a:ea typeface="仿宋_GB2312" pitchFamily="49" charset="-122"/>
              </a:rPr>
              <a:t>新物质</a:t>
            </a:r>
          </a:p>
        </p:txBody>
      </p:sp>
      <p:sp>
        <p:nvSpPr>
          <p:cNvPr id="153616" name="Line 16"/>
          <p:cNvSpPr>
            <a:spLocks noChangeShapeType="1"/>
          </p:cNvSpPr>
          <p:nvPr/>
        </p:nvSpPr>
        <p:spPr bwMode="auto">
          <a:xfrm flipH="1">
            <a:off x="7164388" y="2565400"/>
            <a:ext cx="215900" cy="576263"/>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17" name="Oval 17"/>
          <p:cNvSpPr>
            <a:spLocks noChangeArrowheads="1"/>
          </p:cNvSpPr>
          <p:nvPr/>
        </p:nvSpPr>
        <p:spPr bwMode="auto">
          <a:xfrm>
            <a:off x="5867400" y="2852738"/>
            <a:ext cx="1360488" cy="1066800"/>
          </a:xfrm>
          <a:prstGeom prst="ellipse">
            <a:avLst/>
          </a:prstGeom>
          <a:solidFill>
            <a:schemeClr val="bg1"/>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a:solidFill>
                  <a:srgbClr val="0000FF"/>
                </a:solidFill>
                <a:latin typeface="仿宋_GB2312" pitchFamily="49" charset="-122"/>
                <a:ea typeface="仿宋_GB2312" pitchFamily="49" charset="-122"/>
              </a:rPr>
              <a:t>能量</a:t>
            </a:r>
          </a:p>
        </p:txBody>
      </p:sp>
      <p:sp>
        <p:nvSpPr>
          <p:cNvPr id="153618" name="Text Box 18"/>
          <p:cNvSpPr txBox="1">
            <a:spLocks noChangeArrowheads="1"/>
          </p:cNvSpPr>
          <p:nvPr/>
        </p:nvSpPr>
        <p:spPr bwMode="auto">
          <a:xfrm>
            <a:off x="4787900" y="4652963"/>
            <a:ext cx="37449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a:solidFill>
                  <a:srgbClr val="FF3300"/>
                </a:solidFill>
                <a:latin typeface="仿宋_GB2312" pitchFamily="49" charset="-122"/>
                <a:ea typeface="仿宋_GB2312" pitchFamily="49" charset="-122"/>
              </a:rPr>
              <a:t>有效碰撞的几率</a:t>
            </a:r>
          </a:p>
        </p:txBody>
      </p:sp>
    </p:spTree>
    <p:extLst>
      <p:ext uri="{BB962C8B-B14F-4D97-AF65-F5344CB8AC3E}">
        <p14:creationId xmlns:p14="http://schemas.microsoft.com/office/powerpoint/2010/main" val="25206407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07"/>
                                        </p:tgtEl>
                                        <p:attrNameLst>
                                          <p:attrName>style.visibility</p:attrName>
                                        </p:attrNameLst>
                                      </p:cBhvr>
                                      <p:to>
                                        <p:strVal val="visible"/>
                                      </p:to>
                                    </p:set>
                                    <p:anim calcmode="lin" valueType="num">
                                      <p:cBhvr additive="base">
                                        <p:cTn id="7" dur="500" fill="hold"/>
                                        <p:tgtEl>
                                          <p:spTgt spid="153607"/>
                                        </p:tgtEl>
                                        <p:attrNameLst>
                                          <p:attrName>ppt_x</p:attrName>
                                        </p:attrNameLst>
                                      </p:cBhvr>
                                      <p:tavLst>
                                        <p:tav tm="0">
                                          <p:val>
                                            <p:strVal val="0-#ppt_w/2"/>
                                          </p:val>
                                        </p:tav>
                                        <p:tav tm="100000">
                                          <p:val>
                                            <p:strVal val="#ppt_x"/>
                                          </p:val>
                                        </p:tav>
                                      </p:tavLst>
                                    </p:anim>
                                    <p:anim calcmode="lin" valueType="num">
                                      <p:cBhvr additive="base">
                                        <p:cTn id="8" dur="500" fill="hold"/>
                                        <p:tgtEl>
                                          <p:spTgt spid="15360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608"/>
                                        </p:tgtEl>
                                        <p:attrNameLst>
                                          <p:attrName>style.visibility</p:attrName>
                                        </p:attrNameLst>
                                      </p:cBhvr>
                                      <p:to>
                                        <p:strVal val="visible"/>
                                      </p:to>
                                    </p:set>
                                    <p:anim calcmode="lin" valueType="num">
                                      <p:cBhvr additive="base">
                                        <p:cTn id="13" dur="500" fill="hold"/>
                                        <p:tgtEl>
                                          <p:spTgt spid="153608"/>
                                        </p:tgtEl>
                                        <p:attrNameLst>
                                          <p:attrName>ppt_x</p:attrName>
                                        </p:attrNameLst>
                                      </p:cBhvr>
                                      <p:tavLst>
                                        <p:tav tm="0">
                                          <p:val>
                                            <p:strVal val="0-#ppt_w/2"/>
                                          </p:val>
                                        </p:tav>
                                        <p:tav tm="100000">
                                          <p:val>
                                            <p:strVal val="#ppt_x"/>
                                          </p:val>
                                        </p:tav>
                                      </p:tavLst>
                                    </p:anim>
                                    <p:anim calcmode="lin" valueType="num">
                                      <p:cBhvr additive="base">
                                        <p:cTn id="14" dur="500" fill="hold"/>
                                        <p:tgtEl>
                                          <p:spTgt spid="15360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3609"/>
                                        </p:tgtEl>
                                        <p:attrNameLst>
                                          <p:attrName>style.visibility</p:attrName>
                                        </p:attrNameLst>
                                      </p:cBhvr>
                                      <p:to>
                                        <p:strVal val="visible"/>
                                      </p:to>
                                    </p:set>
                                    <p:anim calcmode="lin" valueType="num">
                                      <p:cBhvr additive="base">
                                        <p:cTn id="19" dur="500" fill="hold"/>
                                        <p:tgtEl>
                                          <p:spTgt spid="153609"/>
                                        </p:tgtEl>
                                        <p:attrNameLst>
                                          <p:attrName>ppt_x</p:attrName>
                                        </p:attrNameLst>
                                      </p:cBhvr>
                                      <p:tavLst>
                                        <p:tav tm="0">
                                          <p:val>
                                            <p:strVal val="0-#ppt_w/2"/>
                                          </p:val>
                                        </p:tav>
                                        <p:tav tm="100000">
                                          <p:val>
                                            <p:strVal val="#ppt_x"/>
                                          </p:val>
                                        </p:tav>
                                      </p:tavLst>
                                    </p:anim>
                                    <p:anim calcmode="lin" valueType="num">
                                      <p:cBhvr additive="base">
                                        <p:cTn id="20" dur="500" fill="hold"/>
                                        <p:tgtEl>
                                          <p:spTgt spid="15360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3610"/>
                                        </p:tgtEl>
                                        <p:attrNameLst>
                                          <p:attrName>style.visibility</p:attrName>
                                        </p:attrNameLst>
                                      </p:cBhvr>
                                      <p:to>
                                        <p:strVal val="visible"/>
                                      </p:to>
                                    </p:set>
                                    <p:anim calcmode="lin" valueType="num">
                                      <p:cBhvr additive="base">
                                        <p:cTn id="25" dur="500" fill="hold"/>
                                        <p:tgtEl>
                                          <p:spTgt spid="153610"/>
                                        </p:tgtEl>
                                        <p:attrNameLst>
                                          <p:attrName>ppt_x</p:attrName>
                                        </p:attrNameLst>
                                      </p:cBhvr>
                                      <p:tavLst>
                                        <p:tav tm="0">
                                          <p:val>
                                            <p:strVal val="0-#ppt_w/2"/>
                                          </p:val>
                                        </p:tav>
                                        <p:tav tm="100000">
                                          <p:val>
                                            <p:strVal val="#ppt_x"/>
                                          </p:val>
                                        </p:tav>
                                      </p:tavLst>
                                    </p:anim>
                                    <p:anim calcmode="lin" valueType="num">
                                      <p:cBhvr additive="base">
                                        <p:cTn id="26" dur="500" fill="hold"/>
                                        <p:tgtEl>
                                          <p:spTgt spid="15361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3611"/>
                                        </p:tgtEl>
                                        <p:attrNameLst>
                                          <p:attrName>style.visibility</p:attrName>
                                        </p:attrNameLst>
                                      </p:cBhvr>
                                      <p:to>
                                        <p:strVal val="visible"/>
                                      </p:to>
                                    </p:set>
                                    <p:anim calcmode="lin" valueType="num">
                                      <p:cBhvr additive="base">
                                        <p:cTn id="31" dur="500" fill="hold"/>
                                        <p:tgtEl>
                                          <p:spTgt spid="153611"/>
                                        </p:tgtEl>
                                        <p:attrNameLst>
                                          <p:attrName>ppt_x</p:attrName>
                                        </p:attrNameLst>
                                      </p:cBhvr>
                                      <p:tavLst>
                                        <p:tav tm="0">
                                          <p:val>
                                            <p:strVal val="0-#ppt_w/2"/>
                                          </p:val>
                                        </p:tav>
                                        <p:tav tm="100000">
                                          <p:val>
                                            <p:strVal val="#ppt_x"/>
                                          </p:val>
                                        </p:tav>
                                      </p:tavLst>
                                    </p:anim>
                                    <p:anim calcmode="lin" valueType="num">
                                      <p:cBhvr additive="base">
                                        <p:cTn id="32" dur="500" fill="hold"/>
                                        <p:tgtEl>
                                          <p:spTgt spid="15361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3612"/>
                                        </p:tgtEl>
                                        <p:attrNameLst>
                                          <p:attrName>style.visibility</p:attrName>
                                        </p:attrNameLst>
                                      </p:cBhvr>
                                      <p:to>
                                        <p:strVal val="visible"/>
                                      </p:to>
                                    </p:set>
                                    <p:anim calcmode="lin" valueType="num">
                                      <p:cBhvr additive="base">
                                        <p:cTn id="37" dur="500" fill="hold"/>
                                        <p:tgtEl>
                                          <p:spTgt spid="153612"/>
                                        </p:tgtEl>
                                        <p:attrNameLst>
                                          <p:attrName>ppt_x</p:attrName>
                                        </p:attrNameLst>
                                      </p:cBhvr>
                                      <p:tavLst>
                                        <p:tav tm="0">
                                          <p:val>
                                            <p:strVal val="0-#ppt_w/2"/>
                                          </p:val>
                                        </p:tav>
                                        <p:tav tm="100000">
                                          <p:val>
                                            <p:strVal val="#ppt_x"/>
                                          </p:val>
                                        </p:tav>
                                      </p:tavLst>
                                    </p:anim>
                                    <p:anim calcmode="lin" valueType="num">
                                      <p:cBhvr additive="base">
                                        <p:cTn id="38" dur="500" fill="hold"/>
                                        <p:tgtEl>
                                          <p:spTgt spid="153612"/>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53613"/>
                                        </p:tgtEl>
                                        <p:attrNameLst>
                                          <p:attrName>style.visibility</p:attrName>
                                        </p:attrNameLst>
                                      </p:cBhvr>
                                      <p:to>
                                        <p:strVal val="visible"/>
                                      </p:to>
                                    </p:set>
                                    <p:anim calcmode="lin" valueType="num">
                                      <p:cBhvr additive="base">
                                        <p:cTn id="43" dur="500" fill="hold"/>
                                        <p:tgtEl>
                                          <p:spTgt spid="153613"/>
                                        </p:tgtEl>
                                        <p:attrNameLst>
                                          <p:attrName>ppt_x</p:attrName>
                                        </p:attrNameLst>
                                      </p:cBhvr>
                                      <p:tavLst>
                                        <p:tav tm="0">
                                          <p:val>
                                            <p:strVal val="0-#ppt_w/2"/>
                                          </p:val>
                                        </p:tav>
                                        <p:tav tm="100000">
                                          <p:val>
                                            <p:strVal val="#ppt_x"/>
                                          </p:val>
                                        </p:tav>
                                      </p:tavLst>
                                    </p:anim>
                                    <p:anim calcmode="lin" valueType="num">
                                      <p:cBhvr additive="base">
                                        <p:cTn id="44" dur="500" fill="hold"/>
                                        <p:tgtEl>
                                          <p:spTgt spid="153613"/>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53614"/>
                                        </p:tgtEl>
                                        <p:attrNameLst>
                                          <p:attrName>style.visibility</p:attrName>
                                        </p:attrNameLst>
                                      </p:cBhvr>
                                      <p:to>
                                        <p:strVal val="visible"/>
                                      </p:to>
                                    </p:set>
                                    <p:animEffect transition="in" filter="blinds(horizontal)">
                                      <p:cBhvr>
                                        <p:cTn id="49" dur="500"/>
                                        <p:tgtEl>
                                          <p:spTgt spid="15361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153615"/>
                                        </p:tgtEl>
                                        <p:attrNameLst>
                                          <p:attrName>style.visibility</p:attrName>
                                        </p:attrNameLst>
                                      </p:cBhvr>
                                      <p:to>
                                        <p:strVal val="visible"/>
                                      </p:to>
                                    </p:set>
                                    <p:animEffect transition="in" filter="blinds(horizontal)">
                                      <p:cBhvr>
                                        <p:cTn id="54" dur="500"/>
                                        <p:tgtEl>
                                          <p:spTgt spid="15361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153616"/>
                                        </p:tgtEl>
                                        <p:attrNameLst>
                                          <p:attrName>style.visibility</p:attrName>
                                        </p:attrNameLst>
                                      </p:cBhvr>
                                      <p:to>
                                        <p:strVal val="visible"/>
                                      </p:to>
                                    </p:set>
                                    <p:animEffect transition="in" filter="blinds(horizontal)">
                                      <p:cBhvr>
                                        <p:cTn id="59" dur="500"/>
                                        <p:tgtEl>
                                          <p:spTgt spid="15361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153617"/>
                                        </p:tgtEl>
                                        <p:attrNameLst>
                                          <p:attrName>style.visibility</p:attrName>
                                        </p:attrNameLst>
                                      </p:cBhvr>
                                      <p:to>
                                        <p:strVal val="visible"/>
                                      </p:to>
                                    </p:set>
                                    <p:animEffect transition="in" filter="blinds(horizontal)">
                                      <p:cBhvr>
                                        <p:cTn id="64" dur="500"/>
                                        <p:tgtEl>
                                          <p:spTgt spid="15361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153603"/>
                                        </p:tgtEl>
                                        <p:attrNameLst>
                                          <p:attrName>style.visibility</p:attrName>
                                        </p:attrNameLst>
                                      </p:cBhvr>
                                      <p:to>
                                        <p:strVal val="visible"/>
                                      </p:to>
                                    </p:set>
                                    <p:animEffect transition="in" filter="blinds(horizontal)">
                                      <p:cBhvr>
                                        <p:cTn id="69" dur="500"/>
                                        <p:tgtEl>
                                          <p:spTgt spid="153603"/>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153602"/>
                                        </p:tgtEl>
                                        <p:attrNameLst>
                                          <p:attrName>style.visibility</p:attrName>
                                        </p:attrNameLst>
                                      </p:cBhvr>
                                      <p:to>
                                        <p:strVal val="visible"/>
                                      </p:to>
                                    </p:set>
                                    <p:animEffect transition="in" filter="blinds(horizontal)">
                                      <p:cBhvr>
                                        <p:cTn id="74" dur="500"/>
                                        <p:tgtEl>
                                          <p:spTgt spid="153602"/>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153604"/>
                                        </p:tgtEl>
                                        <p:attrNameLst>
                                          <p:attrName>style.visibility</p:attrName>
                                        </p:attrNameLst>
                                      </p:cBhvr>
                                      <p:to>
                                        <p:strVal val="visible"/>
                                      </p:to>
                                    </p:set>
                                    <p:animEffect transition="in" filter="blinds(horizontal)">
                                      <p:cBhvr>
                                        <p:cTn id="79" dur="500"/>
                                        <p:tgtEl>
                                          <p:spTgt spid="153604"/>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153618"/>
                                        </p:tgtEl>
                                        <p:attrNameLst>
                                          <p:attrName>style.visibility</p:attrName>
                                        </p:attrNameLst>
                                      </p:cBhvr>
                                      <p:to>
                                        <p:strVal val="visible"/>
                                      </p:to>
                                    </p:set>
                                    <p:animEffect transition="in" filter="blinds(horizontal)">
                                      <p:cBhvr>
                                        <p:cTn id="84" dur="500"/>
                                        <p:tgtEl>
                                          <p:spTgt spid="153618"/>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153605"/>
                                        </p:tgtEl>
                                        <p:attrNameLst>
                                          <p:attrName>style.visibility</p:attrName>
                                        </p:attrNameLst>
                                      </p:cBhvr>
                                      <p:to>
                                        <p:strVal val="visible"/>
                                      </p:to>
                                    </p:set>
                                    <p:animEffect transition="in" filter="blinds(horizontal)">
                                      <p:cBhvr>
                                        <p:cTn id="89" dur="500"/>
                                        <p:tgtEl>
                                          <p:spTgt spid="153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p:bldP spid="153603" grpId="0"/>
      <p:bldP spid="153604" grpId="0"/>
      <p:bldP spid="153605" grpId="0" animBg="1"/>
      <p:bldP spid="153607" grpId="0" animBg="1" autoUpdateAnimBg="0"/>
      <p:bldP spid="153608" grpId="0" animBg="1"/>
      <p:bldP spid="153609" grpId="0" animBg="1" autoUpdateAnimBg="0"/>
      <p:bldP spid="153610" grpId="0" animBg="1" autoUpdateAnimBg="0"/>
      <p:bldP spid="153611" grpId="0" animBg="1"/>
      <p:bldP spid="153612" grpId="0" animBg="1" autoUpdateAnimBg="0"/>
      <p:bldP spid="153613" grpId="0" animBg="1" autoUpdateAnimBg="0"/>
      <p:bldP spid="153614" grpId="0" animBg="1"/>
      <p:bldP spid="153615" grpId="0" animBg="1"/>
      <p:bldP spid="153616" grpId="0" animBg="1"/>
      <p:bldP spid="153617" grpId="0" animBg="1"/>
      <p:bldP spid="1536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ChangeArrowheads="1"/>
          </p:cNvSpPr>
          <p:nvPr/>
        </p:nvSpPr>
        <p:spPr bwMode="auto">
          <a:xfrm>
            <a:off x="357188" y="63500"/>
            <a:ext cx="5176837" cy="936625"/>
          </a:xfrm>
          <a:prstGeom prst="rect">
            <a:avLst/>
          </a:prstGeom>
          <a:noFill/>
          <a:ln w="9525">
            <a:noFill/>
            <a:miter lim="800000"/>
            <a:headEnd/>
            <a:tailEnd/>
          </a:ln>
        </p:spPr>
        <p:txBody>
          <a:bodyPr anchor="ctr"/>
          <a:lstStyle/>
          <a:p>
            <a:pPr algn="ctr"/>
            <a:r>
              <a:rPr lang="zh-CN" altLang="en-US" sz="3200" dirty="0">
                <a:solidFill>
                  <a:srgbClr val="FF0000"/>
                </a:solidFill>
                <a:ea typeface="黑体" pitchFamily="2" charset="-122"/>
              </a:rPr>
              <a:t>浓度对反应速率的影响</a:t>
            </a:r>
          </a:p>
        </p:txBody>
      </p:sp>
      <p:pic>
        <p:nvPicPr>
          <p:cNvPr id="32771" name="Picture 4"/>
          <p:cNvPicPr>
            <a:picLocks noChangeAspect="1" noChangeArrowheads="1"/>
          </p:cNvPicPr>
          <p:nvPr/>
        </p:nvPicPr>
        <p:blipFill>
          <a:blip r:embed="rId2"/>
          <a:srcRect/>
          <a:stretch>
            <a:fillRect/>
          </a:stretch>
        </p:blipFill>
        <p:spPr bwMode="auto">
          <a:xfrm>
            <a:off x="7019925" y="1125538"/>
            <a:ext cx="1562100" cy="333375"/>
          </a:xfrm>
          <a:prstGeom prst="rect">
            <a:avLst/>
          </a:prstGeom>
          <a:noFill/>
          <a:ln w="9525">
            <a:noFill/>
            <a:miter lim="800000"/>
            <a:headEnd/>
            <a:tailEnd/>
          </a:ln>
        </p:spPr>
      </p:pic>
      <p:pic>
        <p:nvPicPr>
          <p:cNvPr id="32772" name="Picture 6"/>
          <p:cNvPicPr>
            <a:picLocks noChangeAspect="1" noChangeArrowheads="1"/>
          </p:cNvPicPr>
          <p:nvPr/>
        </p:nvPicPr>
        <p:blipFill>
          <a:blip r:embed="rId3"/>
          <a:srcRect/>
          <a:stretch>
            <a:fillRect/>
          </a:stretch>
        </p:blipFill>
        <p:spPr bwMode="auto">
          <a:xfrm>
            <a:off x="811213" y="1008063"/>
            <a:ext cx="2395537" cy="2800350"/>
          </a:xfrm>
          <a:prstGeom prst="rect">
            <a:avLst/>
          </a:prstGeom>
          <a:noFill/>
          <a:ln w="9525">
            <a:noFill/>
            <a:miter lim="800000"/>
            <a:headEnd/>
            <a:tailEnd/>
          </a:ln>
        </p:spPr>
      </p:pic>
      <p:grpSp>
        <p:nvGrpSpPr>
          <p:cNvPr id="2" name="Group 8"/>
          <p:cNvGrpSpPr>
            <a:grpSpLocks/>
          </p:cNvGrpSpPr>
          <p:nvPr/>
        </p:nvGrpSpPr>
        <p:grpSpPr bwMode="auto">
          <a:xfrm>
            <a:off x="3838575" y="1000125"/>
            <a:ext cx="2376488" cy="2808288"/>
            <a:chOff x="3198" y="708"/>
            <a:chExt cx="1626" cy="2274"/>
          </a:xfrm>
        </p:grpSpPr>
        <p:pic>
          <p:nvPicPr>
            <p:cNvPr id="32805" name="Picture 9"/>
            <p:cNvPicPr>
              <a:picLocks noChangeAspect="1" noChangeArrowheads="1"/>
            </p:cNvPicPr>
            <p:nvPr/>
          </p:nvPicPr>
          <p:blipFill>
            <a:blip r:embed="rId3"/>
            <a:srcRect/>
            <a:stretch>
              <a:fillRect/>
            </a:stretch>
          </p:blipFill>
          <p:spPr bwMode="auto">
            <a:xfrm>
              <a:off x="3198" y="708"/>
              <a:ext cx="1626" cy="2274"/>
            </a:xfrm>
            <a:prstGeom prst="rect">
              <a:avLst/>
            </a:prstGeom>
            <a:noFill/>
            <a:ln w="9525">
              <a:noFill/>
              <a:miter lim="800000"/>
              <a:headEnd/>
              <a:tailEnd/>
            </a:ln>
          </p:spPr>
        </p:pic>
        <p:pic>
          <p:nvPicPr>
            <p:cNvPr id="32806" name="Picture 10"/>
            <p:cNvPicPr>
              <a:picLocks noChangeAspect="1" noChangeArrowheads="1"/>
            </p:cNvPicPr>
            <p:nvPr/>
          </p:nvPicPr>
          <p:blipFill>
            <a:blip r:embed="rId4"/>
            <a:srcRect/>
            <a:stretch>
              <a:fillRect/>
            </a:stretch>
          </p:blipFill>
          <p:spPr bwMode="auto">
            <a:xfrm>
              <a:off x="3243" y="753"/>
              <a:ext cx="1512" cy="2184"/>
            </a:xfrm>
            <a:prstGeom prst="rect">
              <a:avLst/>
            </a:prstGeom>
            <a:noFill/>
            <a:ln w="9525">
              <a:noFill/>
              <a:miter lim="800000"/>
              <a:headEnd/>
              <a:tailEnd/>
            </a:ln>
          </p:spPr>
        </p:pic>
      </p:grpSp>
      <p:graphicFrame>
        <p:nvGraphicFramePr>
          <p:cNvPr id="11" name="Group 11"/>
          <p:cNvGraphicFramePr>
            <a:graphicFrameLocks noGrp="1"/>
          </p:cNvGraphicFramePr>
          <p:nvPr/>
        </p:nvGraphicFramePr>
        <p:xfrm>
          <a:off x="357188" y="4143375"/>
          <a:ext cx="8572559" cy="2286016"/>
        </p:xfrm>
        <a:graphic>
          <a:graphicData uri="http://schemas.openxmlformats.org/drawingml/2006/table">
            <a:tbl>
              <a:tblPr/>
              <a:tblGrid>
                <a:gridCol w="1607366"/>
                <a:gridCol w="1250154"/>
                <a:gridCol w="1665144"/>
                <a:gridCol w="1906800"/>
                <a:gridCol w="1071526"/>
                <a:gridCol w="1071569"/>
              </a:tblGrid>
              <a:tr h="609923">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dirty="0" smtClean="0">
                          <a:ln>
                            <a:noFill/>
                          </a:ln>
                          <a:solidFill>
                            <a:schemeClr val="tx1"/>
                          </a:solidFill>
                          <a:effectLst/>
                          <a:latin typeface="黑体" pitchFamily="49" charset="-122"/>
                          <a:ea typeface="黑体" pitchFamily="49" charset="-122"/>
                        </a:rPr>
                        <a:t>   影响</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en-US" sz="2400" b="1" i="0" u="none" strike="noStrike" cap="none" normalizeH="0" baseline="0" dirty="0" smtClean="0">
                        <a:ln>
                          <a:noFill/>
                        </a:ln>
                        <a:solidFill>
                          <a:schemeClr val="tx1"/>
                        </a:solidFill>
                        <a:effectLst/>
                        <a:latin typeface="黑体" pitchFamily="49" charset="-122"/>
                        <a:ea typeface="黑体" pitchFamily="49" charset="-122"/>
                      </a:endParaRP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dirty="0" smtClean="0">
                          <a:ln>
                            <a:noFill/>
                          </a:ln>
                          <a:solidFill>
                            <a:schemeClr val="tx1"/>
                          </a:solidFill>
                          <a:effectLst/>
                          <a:latin typeface="黑体" pitchFamily="49" charset="-122"/>
                          <a:ea typeface="黑体" pitchFamily="49" charset="-122"/>
                        </a:rPr>
                        <a:t>外因</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chemeClr val="bg1"/>
                    </a:solidFill>
                  </a:tcPr>
                </a:tc>
                <a:tc grid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dirty="0" smtClean="0">
                          <a:ln>
                            <a:noFill/>
                          </a:ln>
                          <a:solidFill>
                            <a:srgbClr val="FF0000"/>
                          </a:solidFill>
                          <a:effectLst/>
                          <a:latin typeface="黑体" pitchFamily="49" charset="-122"/>
                          <a:ea typeface="黑体" pitchFamily="49" charset="-122"/>
                        </a:rPr>
                        <a:t>单位体积内</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hMerge="1">
                  <a:txBody>
                    <a:bodyPr/>
                    <a:lstStyle/>
                    <a:p>
                      <a:endParaRPr lang="zh-CN" altLang="en-US"/>
                    </a:p>
                  </a:txBody>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dirty="0" smtClean="0">
                          <a:ln>
                            <a:noFill/>
                          </a:ln>
                          <a:solidFill>
                            <a:schemeClr val="tx1"/>
                          </a:solidFill>
                          <a:effectLst/>
                          <a:latin typeface="黑体" pitchFamily="49" charset="-122"/>
                          <a:ea typeface="黑体" pitchFamily="49" charset="-122"/>
                        </a:rPr>
                        <a:t>有效碰撞几率</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dirty="0" smtClean="0">
                          <a:ln>
                            <a:noFill/>
                          </a:ln>
                          <a:solidFill>
                            <a:schemeClr val="tx1"/>
                          </a:solidFill>
                          <a:effectLst/>
                          <a:latin typeface="黑体" pitchFamily="49" charset="-122"/>
                          <a:ea typeface="黑体" pitchFamily="49" charset="-122"/>
                        </a:rPr>
                        <a:t>化学反应速率</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033281">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chemeClr val="tx1"/>
                          </a:solidFill>
                          <a:effectLst/>
                          <a:latin typeface="黑体" pitchFamily="49" charset="-122"/>
                          <a:ea typeface="黑体" pitchFamily="49" charset="-122"/>
                        </a:rPr>
                        <a:t>分子总数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defRPr/>
                      </a:pPr>
                      <a:r>
                        <a:rPr kumimoji="0" lang="zh-CN" altLang="en-US" sz="2000" b="1" i="0" u="none" strike="noStrike" cap="none" normalizeH="0" baseline="0" dirty="0" smtClean="0">
                          <a:ln>
                            <a:noFill/>
                          </a:ln>
                          <a:solidFill>
                            <a:schemeClr val="tx1"/>
                          </a:solidFill>
                          <a:effectLst/>
                          <a:latin typeface="黑体" pitchFamily="49" charset="-122"/>
                          <a:ea typeface="黑体" pitchFamily="49" charset="-122"/>
                        </a:rPr>
                        <a:t>活化分子数百分数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chemeClr val="tx1"/>
                          </a:solidFill>
                          <a:effectLst/>
                          <a:latin typeface="黑体" pitchFamily="49" charset="-122"/>
                          <a:ea typeface="黑体" pitchFamily="49" charset="-122"/>
                        </a:rPr>
                        <a:t>活化分子数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tc vMerge="1">
                  <a:txBody>
                    <a:bodyPr/>
                    <a:lstStyle/>
                    <a:p>
                      <a:endParaRPr lang="zh-CN" altLang="en-US"/>
                    </a:p>
                  </a:txBody>
                  <a:tcPr/>
                </a:tc>
              </a:tr>
              <a:tr h="64281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49" charset="-122"/>
                          <a:ea typeface="黑体" pitchFamily="49" charset="-122"/>
                        </a:rPr>
                        <a:t>增大浓度</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1" i="0" u="none" strike="noStrike" cap="none" normalizeH="0" baseline="0" dirty="0" smtClean="0">
                        <a:ln>
                          <a:noFill/>
                        </a:ln>
                        <a:solidFill>
                          <a:schemeClr val="tx1"/>
                        </a:solidFill>
                        <a:effectLst/>
                        <a:latin typeface="黑体" pitchFamily="49" charset="-122"/>
                        <a:ea typeface="黑体"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1" i="0" u="none" strike="noStrike" cap="none" normalizeH="0" baseline="0" dirty="0" smtClean="0">
                        <a:ln>
                          <a:noFill/>
                        </a:ln>
                        <a:solidFill>
                          <a:schemeClr val="tx1"/>
                        </a:solidFill>
                        <a:effectLst/>
                        <a:latin typeface="黑体" pitchFamily="49" charset="-122"/>
                        <a:ea typeface="黑体"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1" i="0" u="none" strike="noStrike" cap="none" normalizeH="0" baseline="0" dirty="0" smtClean="0">
                        <a:ln>
                          <a:noFill/>
                        </a:ln>
                        <a:solidFill>
                          <a:schemeClr val="tx1"/>
                        </a:solidFill>
                        <a:effectLst/>
                        <a:latin typeface="黑体" pitchFamily="49" charset="-122"/>
                        <a:ea typeface="黑体"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2" name="Text Box 34"/>
          <p:cNvSpPr txBox="1">
            <a:spLocks noChangeArrowheads="1"/>
          </p:cNvSpPr>
          <p:nvPr/>
        </p:nvSpPr>
        <p:spPr bwMode="auto">
          <a:xfrm>
            <a:off x="2071688" y="5838825"/>
            <a:ext cx="1008062" cy="519113"/>
          </a:xfrm>
          <a:prstGeom prst="rect">
            <a:avLst/>
          </a:prstGeom>
          <a:noFill/>
          <a:ln w="9525">
            <a:noFill/>
            <a:miter lim="800000"/>
            <a:headEnd/>
            <a:tailEnd/>
          </a:ln>
        </p:spPr>
        <p:txBody>
          <a:bodyPr>
            <a:spAutoFit/>
          </a:bodyPr>
          <a:lstStyle/>
          <a:p>
            <a:pPr eaLnBrk="0" hangingPunct="0">
              <a:defRPr/>
            </a:pPr>
            <a:r>
              <a:rPr lang="zh-CN" altLang="en-US" sz="2800" b="1" dirty="0">
                <a:solidFill>
                  <a:srgbClr val="FF0000"/>
                </a:solidFill>
                <a:latin typeface="Times New Roman" pitchFamily="18" charset="0"/>
              </a:rPr>
              <a:t>增加</a:t>
            </a:r>
          </a:p>
        </p:txBody>
      </p:sp>
      <p:sp>
        <p:nvSpPr>
          <p:cNvPr id="13" name="Text Box 35"/>
          <p:cNvSpPr txBox="1">
            <a:spLocks noChangeArrowheads="1"/>
          </p:cNvSpPr>
          <p:nvPr/>
        </p:nvSpPr>
        <p:spPr bwMode="auto">
          <a:xfrm>
            <a:off x="5286375" y="5838825"/>
            <a:ext cx="1008063" cy="519113"/>
          </a:xfrm>
          <a:prstGeom prst="rect">
            <a:avLst/>
          </a:prstGeom>
          <a:noFill/>
          <a:ln w="9525">
            <a:noFill/>
            <a:miter lim="800000"/>
            <a:headEnd/>
            <a:tailEnd/>
          </a:ln>
        </p:spPr>
        <p:txBody>
          <a:bodyPr>
            <a:spAutoFit/>
          </a:bodyPr>
          <a:lstStyle/>
          <a:p>
            <a:pPr eaLnBrk="0" hangingPunct="0">
              <a:defRPr/>
            </a:pPr>
            <a:r>
              <a:rPr lang="zh-CN" altLang="en-US" sz="2800" b="1" dirty="0">
                <a:solidFill>
                  <a:srgbClr val="FF0000"/>
                </a:solidFill>
                <a:latin typeface="Times New Roman" pitchFamily="18" charset="0"/>
              </a:rPr>
              <a:t>增加</a:t>
            </a:r>
          </a:p>
        </p:txBody>
      </p:sp>
      <p:sp>
        <p:nvSpPr>
          <p:cNvPr id="14" name="Text Box 36"/>
          <p:cNvSpPr txBox="1">
            <a:spLocks noChangeArrowheads="1"/>
          </p:cNvSpPr>
          <p:nvPr/>
        </p:nvSpPr>
        <p:spPr bwMode="auto">
          <a:xfrm>
            <a:off x="6850063" y="5838825"/>
            <a:ext cx="1008062" cy="519113"/>
          </a:xfrm>
          <a:prstGeom prst="rect">
            <a:avLst/>
          </a:prstGeom>
          <a:noFill/>
          <a:ln w="9525">
            <a:noFill/>
            <a:miter lim="800000"/>
            <a:headEnd/>
            <a:tailEnd/>
          </a:ln>
        </p:spPr>
        <p:txBody>
          <a:bodyPr>
            <a:spAutoFit/>
          </a:bodyPr>
          <a:lstStyle/>
          <a:p>
            <a:pPr eaLnBrk="0" hangingPunct="0">
              <a:defRPr/>
            </a:pPr>
            <a:r>
              <a:rPr lang="zh-CN" altLang="en-US" sz="2800" b="1" dirty="0">
                <a:solidFill>
                  <a:srgbClr val="FF0000"/>
                </a:solidFill>
                <a:latin typeface="Times New Roman" pitchFamily="18" charset="0"/>
              </a:rPr>
              <a:t>增加</a:t>
            </a:r>
          </a:p>
        </p:txBody>
      </p:sp>
      <p:sp>
        <p:nvSpPr>
          <p:cNvPr id="15" name="Text Box 37"/>
          <p:cNvSpPr txBox="1">
            <a:spLocks noChangeArrowheads="1"/>
          </p:cNvSpPr>
          <p:nvPr/>
        </p:nvSpPr>
        <p:spPr bwMode="auto">
          <a:xfrm>
            <a:off x="7921625" y="5838825"/>
            <a:ext cx="1008063" cy="519113"/>
          </a:xfrm>
          <a:prstGeom prst="rect">
            <a:avLst/>
          </a:prstGeom>
          <a:noFill/>
          <a:ln w="9525">
            <a:noFill/>
            <a:miter lim="800000"/>
            <a:headEnd/>
            <a:tailEnd/>
          </a:ln>
        </p:spPr>
        <p:txBody>
          <a:bodyPr>
            <a:spAutoFit/>
          </a:bodyPr>
          <a:lstStyle/>
          <a:p>
            <a:pPr eaLnBrk="0" hangingPunct="0">
              <a:defRPr/>
            </a:pPr>
            <a:r>
              <a:rPr lang="zh-CN" altLang="en-US" sz="2800" b="1" dirty="0">
                <a:solidFill>
                  <a:srgbClr val="FF0000"/>
                </a:solidFill>
                <a:latin typeface="Times New Roman" pitchFamily="18" charset="0"/>
              </a:rPr>
              <a:t>加快</a:t>
            </a:r>
          </a:p>
        </p:txBody>
      </p:sp>
      <p:sp>
        <p:nvSpPr>
          <p:cNvPr id="16" name="Text Box 35"/>
          <p:cNvSpPr txBox="1">
            <a:spLocks noChangeArrowheads="1"/>
          </p:cNvSpPr>
          <p:nvPr/>
        </p:nvSpPr>
        <p:spPr bwMode="auto">
          <a:xfrm>
            <a:off x="3571875" y="5838825"/>
            <a:ext cx="1008063" cy="519113"/>
          </a:xfrm>
          <a:prstGeom prst="rect">
            <a:avLst/>
          </a:prstGeom>
          <a:noFill/>
          <a:ln w="9525">
            <a:noFill/>
            <a:miter lim="800000"/>
            <a:headEnd/>
            <a:tailEnd/>
          </a:ln>
        </p:spPr>
        <p:txBody>
          <a:bodyPr>
            <a:spAutoFit/>
          </a:bodyPr>
          <a:lstStyle/>
          <a:p>
            <a:pPr eaLnBrk="0" hangingPunct="0">
              <a:defRPr/>
            </a:pPr>
            <a:r>
              <a:rPr lang="zh-CN" altLang="en-US" sz="2800" b="1" dirty="0">
                <a:solidFill>
                  <a:srgbClr val="FF0000"/>
                </a:solidFill>
                <a:latin typeface="Times New Roman" pitchFamily="18" charset="0"/>
              </a:rPr>
              <a:t>不变</a:t>
            </a:r>
          </a:p>
        </p:txBody>
      </p:sp>
    </p:spTree>
    <p:extLst>
      <p:ext uri="{BB962C8B-B14F-4D97-AF65-F5344CB8AC3E}">
        <p14:creationId xmlns:p14="http://schemas.microsoft.com/office/powerpoint/2010/main" val="254148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dissolve">
                                      <p:cBhvr>
                                        <p:cTn id="20" dur="500"/>
                                        <p:tgtEl>
                                          <p:spTgt spid="16"/>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dissolve">
                                      <p:cBhvr>
                                        <p:cTn id="26" dur="500"/>
                                        <p:tgtEl>
                                          <p:spTgt spid="14"/>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dissolv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3"/>
          <p:cNvPicPr>
            <a:picLocks noChangeAspect="1" noChangeArrowheads="1"/>
          </p:cNvPicPr>
          <p:nvPr/>
        </p:nvPicPr>
        <p:blipFill>
          <a:blip r:embed="rId2"/>
          <a:srcRect/>
          <a:stretch>
            <a:fillRect/>
          </a:stretch>
        </p:blipFill>
        <p:spPr bwMode="auto">
          <a:xfrm>
            <a:off x="1187450" y="1000125"/>
            <a:ext cx="2305050" cy="2952750"/>
          </a:xfrm>
          <a:prstGeom prst="rect">
            <a:avLst/>
          </a:prstGeom>
          <a:noFill/>
          <a:ln w="9525">
            <a:noFill/>
            <a:miter lim="800000"/>
            <a:headEnd/>
            <a:tailEnd/>
          </a:ln>
        </p:spPr>
      </p:pic>
      <p:pic>
        <p:nvPicPr>
          <p:cNvPr id="33795" name="Picture 4"/>
          <p:cNvPicPr>
            <a:picLocks noChangeAspect="1" noChangeArrowheads="1"/>
          </p:cNvPicPr>
          <p:nvPr/>
        </p:nvPicPr>
        <p:blipFill>
          <a:blip r:embed="rId3"/>
          <a:srcRect/>
          <a:stretch>
            <a:fillRect/>
          </a:stretch>
        </p:blipFill>
        <p:spPr bwMode="auto">
          <a:xfrm>
            <a:off x="6934200" y="1155700"/>
            <a:ext cx="1562100" cy="333375"/>
          </a:xfrm>
          <a:prstGeom prst="rect">
            <a:avLst/>
          </a:prstGeom>
          <a:noFill/>
          <a:ln w="9525">
            <a:noFill/>
            <a:miter lim="800000"/>
            <a:headEnd/>
            <a:tailEnd/>
          </a:ln>
        </p:spPr>
      </p:pic>
      <p:grpSp>
        <p:nvGrpSpPr>
          <p:cNvPr id="2" name="Group 5"/>
          <p:cNvGrpSpPr>
            <a:grpSpLocks/>
          </p:cNvGrpSpPr>
          <p:nvPr/>
        </p:nvGrpSpPr>
        <p:grpSpPr bwMode="auto">
          <a:xfrm>
            <a:off x="4000500" y="1000125"/>
            <a:ext cx="2427288" cy="2955925"/>
            <a:chOff x="2835" y="1303"/>
            <a:chExt cx="1633" cy="2263"/>
          </a:xfrm>
          <a:noFill/>
        </p:grpSpPr>
        <p:pic>
          <p:nvPicPr>
            <p:cNvPr id="33830" name="Picture 6"/>
            <p:cNvPicPr>
              <a:picLocks noChangeAspect="1" noChangeArrowheads="1"/>
            </p:cNvPicPr>
            <p:nvPr/>
          </p:nvPicPr>
          <p:blipFill>
            <a:blip r:embed="rId2"/>
            <a:srcRect/>
            <a:stretch>
              <a:fillRect/>
            </a:stretch>
          </p:blipFill>
          <p:spPr bwMode="auto">
            <a:xfrm>
              <a:off x="2835" y="1304"/>
              <a:ext cx="1614" cy="2262"/>
            </a:xfrm>
            <a:prstGeom prst="rect">
              <a:avLst/>
            </a:prstGeom>
            <a:grpFill/>
            <a:ln w="9525">
              <a:noFill/>
              <a:miter lim="800000"/>
              <a:headEnd/>
              <a:tailEnd/>
            </a:ln>
          </p:spPr>
        </p:pic>
        <p:pic>
          <p:nvPicPr>
            <p:cNvPr id="33831" name="Picture 7"/>
            <p:cNvPicPr>
              <a:picLocks noChangeAspect="1" noChangeArrowheads="1"/>
            </p:cNvPicPr>
            <p:nvPr/>
          </p:nvPicPr>
          <p:blipFill>
            <a:blip r:embed="rId4"/>
            <a:srcRect/>
            <a:stretch>
              <a:fillRect/>
            </a:stretch>
          </p:blipFill>
          <p:spPr bwMode="auto">
            <a:xfrm>
              <a:off x="2842" y="1303"/>
              <a:ext cx="1626" cy="2256"/>
            </a:xfrm>
            <a:prstGeom prst="rect">
              <a:avLst/>
            </a:prstGeom>
            <a:grpFill/>
            <a:ln w="9525">
              <a:noFill/>
              <a:miter lim="800000"/>
              <a:headEnd/>
              <a:tailEnd/>
            </a:ln>
          </p:spPr>
        </p:pic>
      </p:grpSp>
      <p:sp>
        <p:nvSpPr>
          <p:cNvPr id="20" name="Line 8"/>
          <p:cNvSpPr>
            <a:spLocks noChangeShapeType="1"/>
          </p:cNvSpPr>
          <p:nvPr/>
        </p:nvSpPr>
        <p:spPr bwMode="auto">
          <a:xfrm>
            <a:off x="1258888" y="2728913"/>
            <a:ext cx="2160587" cy="15875"/>
          </a:xfrm>
          <a:prstGeom prst="line">
            <a:avLst/>
          </a:prstGeom>
          <a:noFill/>
          <a:ln w="63500">
            <a:solidFill>
              <a:srgbClr val="000000"/>
            </a:solidFill>
            <a:round/>
            <a:headEnd/>
            <a:tailEnd/>
          </a:ln>
        </p:spPr>
        <p:txBody>
          <a:bodyPr/>
          <a:lstStyle/>
          <a:p>
            <a:endParaRPr lang="zh-CN" altLang="en-US">
              <a:solidFill>
                <a:srgbClr val="FF0000"/>
              </a:solidFill>
            </a:endParaRPr>
          </a:p>
        </p:txBody>
      </p:sp>
      <p:sp>
        <p:nvSpPr>
          <p:cNvPr id="33798" name="Rectangle 9"/>
          <p:cNvSpPr>
            <a:spLocks noChangeArrowheads="1"/>
          </p:cNvSpPr>
          <p:nvPr/>
        </p:nvSpPr>
        <p:spPr bwMode="auto">
          <a:xfrm>
            <a:off x="323850" y="71438"/>
            <a:ext cx="5176838" cy="936625"/>
          </a:xfrm>
          <a:prstGeom prst="rect">
            <a:avLst/>
          </a:prstGeom>
          <a:noFill/>
          <a:ln w="9525">
            <a:noFill/>
            <a:miter lim="800000"/>
            <a:headEnd/>
            <a:tailEnd/>
          </a:ln>
        </p:spPr>
        <p:txBody>
          <a:bodyPr anchor="ctr"/>
          <a:lstStyle/>
          <a:p>
            <a:pPr algn="ctr"/>
            <a:r>
              <a:rPr lang="zh-CN" altLang="en-US" sz="3200" dirty="0">
                <a:solidFill>
                  <a:srgbClr val="FF0000"/>
                </a:solidFill>
                <a:ea typeface="黑体" pitchFamily="2" charset="-122"/>
              </a:rPr>
              <a:t>压强对反应速率的影响</a:t>
            </a:r>
          </a:p>
        </p:txBody>
      </p:sp>
      <p:graphicFrame>
        <p:nvGraphicFramePr>
          <p:cNvPr id="27" name="Group 11"/>
          <p:cNvGraphicFramePr>
            <a:graphicFrameLocks noGrp="1"/>
          </p:cNvGraphicFramePr>
          <p:nvPr/>
        </p:nvGraphicFramePr>
        <p:xfrm>
          <a:off x="357188" y="4143375"/>
          <a:ext cx="8572559" cy="2286016"/>
        </p:xfrm>
        <a:graphic>
          <a:graphicData uri="http://schemas.openxmlformats.org/drawingml/2006/table">
            <a:tbl>
              <a:tblPr/>
              <a:tblGrid>
                <a:gridCol w="1607366"/>
                <a:gridCol w="1250154"/>
                <a:gridCol w="1665144"/>
                <a:gridCol w="1906800"/>
                <a:gridCol w="1071526"/>
                <a:gridCol w="1071569"/>
              </a:tblGrid>
              <a:tr h="609923">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dirty="0" smtClean="0">
                          <a:ln>
                            <a:noFill/>
                          </a:ln>
                          <a:solidFill>
                            <a:schemeClr val="tx1"/>
                          </a:solidFill>
                          <a:effectLst/>
                          <a:latin typeface="黑体" pitchFamily="49" charset="-122"/>
                          <a:ea typeface="黑体" pitchFamily="49" charset="-122"/>
                        </a:rPr>
                        <a:t>   影响</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en-US" sz="2400" b="1" i="0" u="none" strike="noStrike" cap="none" normalizeH="0" baseline="0" dirty="0" smtClean="0">
                        <a:ln>
                          <a:noFill/>
                        </a:ln>
                        <a:solidFill>
                          <a:schemeClr val="tx1"/>
                        </a:solidFill>
                        <a:effectLst/>
                        <a:latin typeface="黑体" pitchFamily="49" charset="-122"/>
                        <a:ea typeface="黑体" pitchFamily="49" charset="-122"/>
                      </a:endParaRP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dirty="0" smtClean="0">
                          <a:ln>
                            <a:noFill/>
                          </a:ln>
                          <a:solidFill>
                            <a:schemeClr val="tx1"/>
                          </a:solidFill>
                          <a:effectLst/>
                          <a:latin typeface="黑体" pitchFamily="49" charset="-122"/>
                          <a:ea typeface="黑体" pitchFamily="49" charset="-122"/>
                        </a:rPr>
                        <a:t>外因</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chemeClr val="bg1"/>
                    </a:solidFill>
                  </a:tcPr>
                </a:tc>
                <a:tc grid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dirty="0" smtClean="0">
                          <a:ln>
                            <a:noFill/>
                          </a:ln>
                          <a:solidFill>
                            <a:srgbClr val="FF0000"/>
                          </a:solidFill>
                          <a:effectLst/>
                          <a:latin typeface="黑体" pitchFamily="49" charset="-122"/>
                          <a:ea typeface="黑体" pitchFamily="49" charset="-122"/>
                        </a:rPr>
                        <a:t>单位体积内</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hMerge="1">
                  <a:txBody>
                    <a:bodyPr/>
                    <a:lstStyle/>
                    <a:p>
                      <a:endParaRPr lang="zh-CN" altLang="en-US"/>
                    </a:p>
                  </a:txBody>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dirty="0" smtClean="0">
                          <a:ln>
                            <a:noFill/>
                          </a:ln>
                          <a:solidFill>
                            <a:schemeClr val="tx1"/>
                          </a:solidFill>
                          <a:effectLst/>
                          <a:latin typeface="黑体" pitchFamily="49" charset="-122"/>
                          <a:ea typeface="黑体" pitchFamily="49" charset="-122"/>
                        </a:rPr>
                        <a:t>有效碰撞几率</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dirty="0" smtClean="0">
                          <a:ln>
                            <a:noFill/>
                          </a:ln>
                          <a:solidFill>
                            <a:schemeClr val="tx1"/>
                          </a:solidFill>
                          <a:effectLst/>
                          <a:latin typeface="黑体" pitchFamily="49" charset="-122"/>
                          <a:ea typeface="黑体" pitchFamily="49" charset="-122"/>
                        </a:rPr>
                        <a:t>化学反应速率</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033281">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chemeClr val="tx1"/>
                          </a:solidFill>
                          <a:effectLst/>
                          <a:latin typeface="黑体" pitchFamily="49" charset="-122"/>
                          <a:ea typeface="黑体" pitchFamily="49" charset="-122"/>
                        </a:rPr>
                        <a:t>分子总数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defRPr/>
                      </a:pPr>
                      <a:r>
                        <a:rPr kumimoji="0" lang="zh-CN" altLang="en-US" sz="2000" b="1" i="0" u="none" strike="noStrike" cap="none" normalizeH="0" baseline="0" dirty="0" smtClean="0">
                          <a:ln>
                            <a:noFill/>
                          </a:ln>
                          <a:solidFill>
                            <a:schemeClr val="tx1"/>
                          </a:solidFill>
                          <a:effectLst/>
                          <a:latin typeface="黑体" pitchFamily="49" charset="-122"/>
                          <a:ea typeface="黑体" pitchFamily="49" charset="-122"/>
                        </a:rPr>
                        <a:t>活化分子数百分数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chemeClr val="tx1"/>
                          </a:solidFill>
                          <a:effectLst/>
                          <a:latin typeface="黑体" pitchFamily="49" charset="-122"/>
                          <a:ea typeface="黑体" pitchFamily="49" charset="-122"/>
                        </a:rPr>
                        <a:t>活化分子数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tc vMerge="1">
                  <a:txBody>
                    <a:bodyPr/>
                    <a:lstStyle/>
                    <a:p>
                      <a:endParaRPr lang="zh-CN" altLang="en-US"/>
                    </a:p>
                  </a:txBody>
                  <a:tcPr/>
                </a:tc>
              </a:tr>
              <a:tr h="64281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49" charset="-122"/>
                          <a:ea typeface="黑体" pitchFamily="49" charset="-122"/>
                        </a:rPr>
                        <a:t>增大浓度</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1" i="0" u="none" strike="noStrike" cap="none" normalizeH="0" baseline="0" dirty="0" smtClean="0">
                        <a:ln>
                          <a:noFill/>
                        </a:ln>
                        <a:solidFill>
                          <a:schemeClr val="tx1"/>
                        </a:solidFill>
                        <a:effectLst/>
                        <a:latin typeface="黑体" pitchFamily="49" charset="-122"/>
                        <a:ea typeface="黑体"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1" i="0" u="none" strike="noStrike" cap="none" normalizeH="0" baseline="0" dirty="0" smtClean="0">
                        <a:ln>
                          <a:noFill/>
                        </a:ln>
                        <a:solidFill>
                          <a:schemeClr val="tx1"/>
                        </a:solidFill>
                        <a:effectLst/>
                        <a:latin typeface="黑体" pitchFamily="49" charset="-122"/>
                        <a:ea typeface="黑体"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1" i="0" u="none" strike="noStrike" cap="none" normalizeH="0" baseline="0" dirty="0" smtClean="0">
                        <a:ln>
                          <a:noFill/>
                        </a:ln>
                        <a:solidFill>
                          <a:schemeClr val="tx1"/>
                        </a:solidFill>
                        <a:effectLst/>
                        <a:latin typeface="黑体" pitchFamily="49" charset="-122"/>
                        <a:ea typeface="黑体"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8" name="Text Box 34"/>
          <p:cNvSpPr txBox="1">
            <a:spLocks noChangeArrowheads="1"/>
          </p:cNvSpPr>
          <p:nvPr/>
        </p:nvSpPr>
        <p:spPr bwMode="auto">
          <a:xfrm>
            <a:off x="2071688" y="5838825"/>
            <a:ext cx="1008062" cy="519113"/>
          </a:xfrm>
          <a:prstGeom prst="rect">
            <a:avLst/>
          </a:prstGeom>
          <a:noFill/>
          <a:ln w="9525">
            <a:noFill/>
            <a:miter lim="800000"/>
            <a:headEnd/>
            <a:tailEnd/>
          </a:ln>
        </p:spPr>
        <p:txBody>
          <a:bodyPr>
            <a:spAutoFit/>
          </a:bodyPr>
          <a:lstStyle/>
          <a:p>
            <a:pPr eaLnBrk="0" hangingPunct="0">
              <a:defRPr/>
            </a:pPr>
            <a:r>
              <a:rPr lang="zh-CN" altLang="en-US" sz="2800" b="1" dirty="0">
                <a:solidFill>
                  <a:srgbClr val="FF0000"/>
                </a:solidFill>
                <a:latin typeface="Times New Roman" pitchFamily="18" charset="0"/>
              </a:rPr>
              <a:t>增加</a:t>
            </a:r>
          </a:p>
        </p:txBody>
      </p:sp>
      <p:sp>
        <p:nvSpPr>
          <p:cNvPr id="29" name="Text Box 35"/>
          <p:cNvSpPr txBox="1">
            <a:spLocks noChangeArrowheads="1"/>
          </p:cNvSpPr>
          <p:nvPr/>
        </p:nvSpPr>
        <p:spPr bwMode="auto">
          <a:xfrm>
            <a:off x="5286375" y="5838825"/>
            <a:ext cx="1008063" cy="519113"/>
          </a:xfrm>
          <a:prstGeom prst="rect">
            <a:avLst/>
          </a:prstGeom>
          <a:noFill/>
          <a:ln w="9525">
            <a:noFill/>
            <a:miter lim="800000"/>
            <a:headEnd/>
            <a:tailEnd/>
          </a:ln>
        </p:spPr>
        <p:txBody>
          <a:bodyPr>
            <a:spAutoFit/>
          </a:bodyPr>
          <a:lstStyle/>
          <a:p>
            <a:pPr eaLnBrk="0" hangingPunct="0">
              <a:defRPr/>
            </a:pPr>
            <a:r>
              <a:rPr lang="zh-CN" altLang="en-US" sz="2800" b="1" dirty="0">
                <a:solidFill>
                  <a:srgbClr val="FF0000"/>
                </a:solidFill>
                <a:latin typeface="Times New Roman" pitchFamily="18" charset="0"/>
              </a:rPr>
              <a:t>增加</a:t>
            </a:r>
          </a:p>
        </p:txBody>
      </p:sp>
      <p:sp>
        <p:nvSpPr>
          <p:cNvPr id="30" name="Text Box 36"/>
          <p:cNvSpPr txBox="1">
            <a:spLocks noChangeArrowheads="1"/>
          </p:cNvSpPr>
          <p:nvPr/>
        </p:nvSpPr>
        <p:spPr bwMode="auto">
          <a:xfrm>
            <a:off x="6850063" y="5838825"/>
            <a:ext cx="1008062" cy="519113"/>
          </a:xfrm>
          <a:prstGeom prst="rect">
            <a:avLst/>
          </a:prstGeom>
          <a:noFill/>
          <a:ln w="9525">
            <a:noFill/>
            <a:miter lim="800000"/>
            <a:headEnd/>
            <a:tailEnd/>
          </a:ln>
        </p:spPr>
        <p:txBody>
          <a:bodyPr>
            <a:spAutoFit/>
          </a:bodyPr>
          <a:lstStyle/>
          <a:p>
            <a:pPr eaLnBrk="0" hangingPunct="0">
              <a:defRPr/>
            </a:pPr>
            <a:r>
              <a:rPr lang="zh-CN" altLang="en-US" sz="2800" b="1" dirty="0">
                <a:solidFill>
                  <a:srgbClr val="FF0000"/>
                </a:solidFill>
                <a:latin typeface="Times New Roman" pitchFamily="18" charset="0"/>
              </a:rPr>
              <a:t>增加</a:t>
            </a:r>
          </a:p>
        </p:txBody>
      </p:sp>
      <p:sp>
        <p:nvSpPr>
          <p:cNvPr id="31" name="Text Box 37"/>
          <p:cNvSpPr txBox="1">
            <a:spLocks noChangeArrowheads="1"/>
          </p:cNvSpPr>
          <p:nvPr/>
        </p:nvSpPr>
        <p:spPr bwMode="auto">
          <a:xfrm>
            <a:off x="7921625" y="5838825"/>
            <a:ext cx="1008063" cy="519113"/>
          </a:xfrm>
          <a:prstGeom prst="rect">
            <a:avLst/>
          </a:prstGeom>
          <a:noFill/>
          <a:ln w="9525">
            <a:noFill/>
            <a:miter lim="800000"/>
            <a:headEnd/>
            <a:tailEnd/>
          </a:ln>
        </p:spPr>
        <p:txBody>
          <a:bodyPr>
            <a:spAutoFit/>
          </a:bodyPr>
          <a:lstStyle/>
          <a:p>
            <a:pPr eaLnBrk="0" hangingPunct="0">
              <a:defRPr/>
            </a:pPr>
            <a:r>
              <a:rPr lang="zh-CN" altLang="en-US" sz="2800" b="1" dirty="0">
                <a:solidFill>
                  <a:srgbClr val="FF0000"/>
                </a:solidFill>
                <a:latin typeface="Times New Roman" pitchFamily="18" charset="0"/>
              </a:rPr>
              <a:t>加快</a:t>
            </a:r>
          </a:p>
        </p:txBody>
      </p:sp>
      <p:sp>
        <p:nvSpPr>
          <p:cNvPr id="32" name="Text Box 35"/>
          <p:cNvSpPr txBox="1">
            <a:spLocks noChangeArrowheads="1"/>
          </p:cNvSpPr>
          <p:nvPr/>
        </p:nvSpPr>
        <p:spPr bwMode="auto">
          <a:xfrm>
            <a:off x="3571875" y="5838825"/>
            <a:ext cx="1008063" cy="519113"/>
          </a:xfrm>
          <a:prstGeom prst="rect">
            <a:avLst/>
          </a:prstGeom>
          <a:noFill/>
          <a:ln w="9525">
            <a:noFill/>
            <a:miter lim="800000"/>
            <a:headEnd/>
            <a:tailEnd/>
          </a:ln>
        </p:spPr>
        <p:txBody>
          <a:bodyPr>
            <a:spAutoFit/>
          </a:bodyPr>
          <a:lstStyle/>
          <a:p>
            <a:pPr eaLnBrk="0" hangingPunct="0">
              <a:defRPr/>
            </a:pPr>
            <a:r>
              <a:rPr lang="zh-CN" altLang="en-US" sz="2800" b="1" dirty="0">
                <a:solidFill>
                  <a:srgbClr val="FF0000"/>
                </a:solidFill>
                <a:latin typeface="Times New Roman" pitchFamily="18" charset="0"/>
              </a:rPr>
              <a:t>不变</a:t>
            </a:r>
          </a:p>
        </p:txBody>
      </p:sp>
    </p:spTree>
    <p:extLst>
      <p:ext uri="{BB962C8B-B14F-4D97-AF65-F5344CB8AC3E}">
        <p14:creationId xmlns:p14="http://schemas.microsoft.com/office/powerpoint/2010/main" val="3643716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linds(horizontal)">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dissolve">
                                      <p:cBhvr>
                                        <p:cTn id="22" dur="500"/>
                                        <p:tgtEl>
                                          <p:spTgt spid="2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dissolve">
                                      <p:cBhvr>
                                        <p:cTn id="25" dur="500"/>
                                        <p:tgtEl>
                                          <p:spTgt spid="3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dissolve">
                                      <p:cBhvr>
                                        <p:cTn id="28" dur="500"/>
                                        <p:tgtEl>
                                          <p:spTgt spid="2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dissolve">
                                      <p:cBhvr>
                                        <p:cTn id="31" dur="500"/>
                                        <p:tgtEl>
                                          <p:spTgt spid="3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dissolve">
                                      <p:cBhvr>
                                        <p:cTn id="3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8" grpId="0"/>
      <p:bldP spid="29" grpId="0"/>
      <p:bldP spid="30" grpId="0"/>
      <p:bldP spid="31" grpId="0"/>
      <p:bldP spid="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23850" y="214313"/>
            <a:ext cx="5176838" cy="936625"/>
          </a:xfrm>
          <a:prstGeom prst="rect">
            <a:avLst/>
          </a:prstGeom>
          <a:noFill/>
          <a:ln w="9525">
            <a:noFill/>
            <a:miter lim="800000"/>
            <a:headEnd/>
            <a:tailEnd/>
          </a:ln>
        </p:spPr>
        <p:txBody>
          <a:bodyPr anchor="ctr"/>
          <a:lstStyle/>
          <a:p>
            <a:pPr algn="ctr"/>
            <a:r>
              <a:rPr lang="zh-CN" altLang="en-US" sz="3200" dirty="0">
                <a:solidFill>
                  <a:srgbClr val="FF0000"/>
                </a:solidFill>
                <a:ea typeface="黑体" pitchFamily="2" charset="-122"/>
              </a:rPr>
              <a:t>温度对反应速率的影响</a:t>
            </a:r>
          </a:p>
        </p:txBody>
      </p:sp>
      <p:pic>
        <p:nvPicPr>
          <p:cNvPr id="34819" name="Picture 3"/>
          <p:cNvPicPr>
            <a:picLocks noChangeAspect="1" noChangeArrowheads="1"/>
          </p:cNvPicPr>
          <p:nvPr/>
        </p:nvPicPr>
        <p:blipFill>
          <a:blip r:embed="rId2"/>
          <a:srcRect/>
          <a:stretch>
            <a:fillRect/>
          </a:stretch>
        </p:blipFill>
        <p:spPr bwMode="auto">
          <a:xfrm>
            <a:off x="714375" y="1214438"/>
            <a:ext cx="2209800" cy="2663825"/>
          </a:xfrm>
          <a:prstGeom prst="rect">
            <a:avLst/>
          </a:prstGeom>
          <a:noFill/>
          <a:ln w="9525">
            <a:noFill/>
            <a:miter lim="800000"/>
            <a:headEnd/>
            <a:tailEnd/>
          </a:ln>
        </p:spPr>
      </p:pic>
      <p:pic>
        <p:nvPicPr>
          <p:cNvPr id="5" name="Picture 5"/>
          <p:cNvPicPr>
            <a:picLocks noChangeAspect="1" noChangeArrowheads="1"/>
          </p:cNvPicPr>
          <p:nvPr/>
        </p:nvPicPr>
        <p:blipFill>
          <a:blip r:embed="rId3"/>
          <a:srcRect/>
          <a:stretch>
            <a:fillRect/>
          </a:stretch>
        </p:blipFill>
        <p:spPr bwMode="auto">
          <a:xfrm>
            <a:off x="3286125" y="1214438"/>
            <a:ext cx="2209800" cy="2673350"/>
          </a:xfrm>
          <a:prstGeom prst="rect">
            <a:avLst/>
          </a:prstGeom>
          <a:noFill/>
          <a:ln w="9525">
            <a:noFill/>
            <a:miter lim="800000"/>
            <a:headEnd/>
            <a:tailEnd/>
          </a:ln>
        </p:spPr>
      </p:pic>
      <p:pic>
        <p:nvPicPr>
          <p:cNvPr id="34821" name="Picture 6"/>
          <p:cNvPicPr>
            <a:picLocks noChangeAspect="1" noChangeArrowheads="1"/>
          </p:cNvPicPr>
          <p:nvPr/>
        </p:nvPicPr>
        <p:blipFill>
          <a:blip r:embed="rId4"/>
          <a:srcRect/>
          <a:stretch>
            <a:fillRect/>
          </a:stretch>
        </p:blipFill>
        <p:spPr bwMode="auto">
          <a:xfrm>
            <a:off x="7164388" y="790575"/>
            <a:ext cx="1562100" cy="333375"/>
          </a:xfrm>
          <a:prstGeom prst="rect">
            <a:avLst/>
          </a:prstGeom>
          <a:noFill/>
          <a:ln w="9525">
            <a:noFill/>
            <a:miter lim="800000"/>
            <a:headEnd/>
            <a:tailEnd/>
          </a:ln>
        </p:spPr>
      </p:pic>
      <p:graphicFrame>
        <p:nvGraphicFramePr>
          <p:cNvPr id="8" name="Group 11"/>
          <p:cNvGraphicFramePr>
            <a:graphicFrameLocks noGrp="1"/>
          </p:cNvGraphicFramePr>
          <p:nvPr/>
        </p:nvGraphicFramePr>
        <p:xfrm>
          <a:off x="357188" y="4143375"/>
          <a:ext cx="8572559" cy="2286016"/>
        </p:xfrm>
        <a:graphic>
          <a:graphicData uri="http://schemas.openxmlformats.org/drawingml/2006/table">
            <a:tbl>
              <a:tblPr/>
              <a:tblGrid>
                <a:gridCol w="1607366"/>
                <a:gridCol w="1250154"/>
                <a:gridCol w="1665144"/>
                <a:gridCol w="1906800"/>
                <a:gridCol w="1071526"/>
                <a:gridCol w="1071569"/>
              </a:tblGrid>
              <a:tr h="609923">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dirty="0" smtClean="0">
                          <a:ln>
                            <a:noFill/>
                          </a:ln>
                          <a:solidFill>
                            <a:schemeClr val="tx1"/>
                          </a:solidFill>
                          <a:effectLst/>
                          <a:latin typeface="黑体" pitchFamily="49" charset="-122"/>
                          <a:ea typeface="黑体" pitchFamily="49" charset="-122"/>
                        </a:rPr>
                        <a:t>   影响</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en-US" sz="2400" b="1" i="0" u="none" strike="noStrike" cap="none" normalizeH="0" baseline="0" dirty="0" smtClean="0">
                        <a:ln>
                          <a:noFill/>
                        </a:ln>
                        <a:solidFill>
                          <a:schemeClr val="tx1"/>
                        </a:solidFill>
                        <a:effectLst/>
                        <a:latin typeface="黑体" pitchFamily="49" charset="-122"/>
                        <a:ea typeface="黑体" pitchFamily="49" charset="-122"/>
                      </a:endParaRP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dirty="0" smtClean="0">
                          <a:ln>
                            <a:noFill/>
                          </a:ln>
                          <a:solidFill>
                            <a:schemeClr val="tx1"/>
                          </a:solidFill>
                          <a:effectLst/>
                          <a:latin typeface="黑体" pitchFamily="49" charset="-122"/>
                          <a:ea typeface="黑体" pitchFamily="49" charset="-122"/>
                        </a:rPr>
                        <a:t>外因</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chemeClr val="bg1"/>
                    </a:solidFill>
                  </a:tcPr>
                </a:tc>
                <a:tc grid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dirty="0" smtClean="0">
                          <a:ln>
                            <a:noFill/>
                          </a:ln>
                          <a:solidFill>
                            <a:srgbClr val="FF0000"/>
                          </a:solidFill>
                          <a:effectLst/>
                          <a:latin typeface="黑体" pitchFamily="49" charset="-122"/>
                          <a:ea typeface="黑体" pitchFamily="49" charset="-122"/>
                        </a:rPr>
                        <a:t>单位体积内</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hMerge="1">
                  <a:txBody>
                    <a:bodyPr/>
                    <a:lstStyle/>
                    <a:p>
                      <a:endParaRPr lang="zh-CN" altLang="en-US"/>
                    </a:p>
                  </a:txBody>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dirty="0" smtClean="0">
                          <a:ln>
                            <a:noFill/>
                          </a:ln>
                          <a:solidFill>
                            <a:schemeClr val="tx1"/>
                          </a:solidFill>
                          <a:effectLst/>
                          <a:latin typeface="黑体" pitchFamily="49" charset="-122"/>
                          <a:ea typeface="黑体" pitchFamily="49" charset="-122"/>
                        </a:rPr>
                        <a:t>有效碰撞几率</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dirty="0" smtClean="0">
                          <a:ln>
                            <a:noFill/>
                          </a:ln>
                          <a:solidFill>
                            <a:schemeClr val="tx1"/>
                          </a:solidFill>
                          <a:effectLst/>
                          <a:latin typeface="黑体" pitchFamily="49" charset="-122"/>
                          <a:ea typeface="黑体" pitchFamily="49" charset="-122"/>
                        </a:rPr>
                        <a:t>化学反应速率</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033281">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chemeClr val="tx1"/>
                          </a:solidFill>
                          <a:effectLst/>
                          <a:latin typeface="黑体" pitchFamily="49" charset="-122"/>
                          <a:ea typeface="黑体" pitchFamily="49" charset="-122"/>
                        </a:rPr>
                        <a:t>分子总数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defRPr/>
                      </a:pPr>
                      <a:r>
                        <a:rPr kumimoji="0" lang="zh-CN" altLang="en-US" sz="2000" b="1" i="0" u="none" strike="noStrike" cap="none" normalizeH="0" baseline="0" dirty="0" smtClean="0">
                          <a:ln>
                            <a:noFill/>
                          </a:ln>
                          <a:solidFill>
                            <a:schemeClr val="tx1"/>
                          </a:solidFill>
                          <a:effectLst/>
                          <a:latin typeface="黑体" pitchFamily="49" charset="-122"/>
                          <a:ea typeface="黑体" pitchFamily="49" charset="-122"/>
                        </a:rPr>
                        <a:t>活化分子数百分数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chemeClr val="tx1"/>
                          </a:solidFill>
                          <a:effectLst/>
                          <a:latin typeface="黑体" pitchFamily="49" charset="-122"/>
                          <a:ea typeface="黑体" pitchFamily="49" charset="-122"/>
                        </a:rPr>
                        <a:t>活化分子数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tc vMerge="1">
                  <a:txBody>
                    <a:bodyPr/>
                    <a:lstStyle/>
                    <a:p>
                      <a:endParaRPr lang="zh-CN" altLang="en-US"/>
                    </a:p>
                  </a:txBody>
                  <a:tcPr/>
                </a:tc>
              </a:tr>
              <a:tr h="64281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49" charset="-122"/>
                          <a:ea typeface="黑体" pitchFamily="49" charset="-122"/>
                        </a:rPr>
                        <a:t>增大浓度</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1" i="0" u="none" strike="noStrike" cap="none" normalizeH="0" baseline="0" dirty="0" smtClean="0">
                        <a:ln>
                          <a:noFill/>
                        </a:ln>
                        <a:solidFill>
                          <a:schemeClr val="tx1"/>
                        </a:solidFill>
                        <a:effectLst/>
                        <a:latin typeface="黑体" pitchFamily="49" charset="-122"/>
                        <a:ea typeface="黑体"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1" i="0" u="none" strike="noStrike" cap="none" normalizeH="0" baseline="0" dirty="0" smtClean="0">
                        <a:ln>
                          <a:noFill/>
                        </a:ln>
                        <a:solidFill>
                          <a:schemeClr val="tx1"/>
                        </a:solidFill>
                        <a:effectLst/>
                        <a:latin typeface="黑体" pitchFamily="49" charset="-122"/>
                        <a:ea typeface="黑体"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1" i="0" u="none" strike="noStrike" cap="none" normalizeH="0" baseline="0" dirty="0" smtClean="0">
                        <a:ln>
                          <a:noFill/>
                        </a:ln>
                        <a:solidFill>
                          <a:schemeClr val="tx1"/>
                        </a:solidFill>
                        <a:effectLst/>
                        <a:latin typeface="黑体" pitchFamily="49" charset="-122"/>
                        <a:ea typeface="黑体"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1" i="0" u="none" strike="noStrike" cap="none" normalizeH="0" baseline="0" dirty="0" smtClean="0">
                        <a:ln>
                          <a:noFill/>
                        </a:ln>
                        <a:solidFill>
                          <a:schemeClr val="tx1"/>
                        </a:solidFill>
                        <a:effectLst/>
                        <a:latin typeface="黑体" pitchFamily="49" charset="-122"/>
                        <a:ea typeface="黑体"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9" name="Text Box 34"/>
          <p:cNvSpPr txBox="1">
            <a:spLocks noChangeArrowheads="1"/>
          </p:cNvSpPr>
          <p:nvPr/>
        </p:nvSpPr>
        <p:spPr bwMode="auto">
          <a:xfrm>
            <a:off x="3500438" y="5857875"/>
            <a:ext cx="1008062" cy="519113"/>
          </a:xfrm>
          <a:prstGeom prst="rect">
            <a:avLst/>
          </a:prstGeom>
          <a:noFill/>
          <a:ln w="9525">
            <a:noFill/>
            <a:miter lim="800000"/>
            <a:headEnd/>
            <a:tailEnd/>
          </a:ln>
        </p:spPr>
        <p:txBody>
          <a:bodyPr>
            <a:spAutoFit/>
          </a:bodyPr>
          <a:lstStyle/>
          <a:p>
            <a:pPr eaLnBrk="0" hangingPunct="0">
              <a:defRPr/>
            </a:pPr>
            <a:r>
              <a:rPr lang="zh-CN" altLang="en-US" sz="2800" b="1" dirty="0">
                <a:solidFill>
                  <a:srgbClr val="FF0000"/>
                </a:solidFill>
                <a:latin typeface="Times New Roman" pitchFamily="18" charset="0"/>
              </a:rPr>
              <a:t>增加</a:t>
            </a:r>
          </a:p>
        </p:txBody>
      </p:sp>
      <p:sp>
        <p:nvSpPr>
          <p:cNvPr id="10" name="Text Box 35"/>
          <p:cNvSpPr txBox="1">
            <a:spLocks noChangeArrowheads="1"/>
          </p:cNvSpPr>
          <p:nvPr/>
        </p:nvSpPr>
        <p:spPr bwMode="auto">
          <a:xfrm>
            <a:off x="5286375" y="5838825"/>
            <a:ext cx="1008063" cy="519113"/>
          </a:xfrm>
          <a:prstGeom prst="rect">
            <a:avLst/>
          </a:prstGeom>
          <a:noFill/>
          <a:ln w="9525">
            <a:noFill/>
            <a:miter lim="800000"/>
            <a:headEnd/>
            <a:tailEnd/>
          </a:ln>
        </p:spPr>
        <p:txBody>
          <a:bodyPr>
            <a:spAutoFit/>
          </a:bodyPr>
          <a:lstStyle/>
          <a:p>
            <a:pPr eaLnBrk="0" hangingPunct="0">
              <a:defRPr/>
            </a:pPr>
            <a:r>
              <a:rPr lang="zh-CN" altLang="en-US" sz="2800" b="1" dirty="0">
                <a:solidFill>
                  <a:srgbClr val="FF0000"/>
                </a:solidFill>
                <a:latin typeface="Times New Roman" pitchFamily="18" charset="0"/>
              </a:rPr>
              <a:t>增加</a:t>
            </a:r>
          </a:p>
        </p:txBody>
      </p:sp>
      <p:sp>
        <p:nvSpPr>
          <p:cNvPr id="11" name="Text Box 36"/>
          <p:cNvSpPr txBox="1">
            <a:spLocks noChangeArrowheads="1"/>
          </p:cNvSpPr>
          <p:nvPr/>
        </p:nvSpPr>
        <p:spPr bwMode="auto">
          <a:xfrm>
            <a:off x="6850063" y="5838825"/>
            <a:ext cx="1008062" cy="519113"/>
          </a:xfrm>
          <a:prstGeom prst="rect">
            <a:avLst/>
          </a:prstGeom>
          <a:noFill/>
          <a:ln w="9525">
            <a:noFill/>
            <a:miter lim="800000"/>
            <a:headEnd/>
            <a:tailEnd/>
          </a:ln>
        </p:spPr>
        <p:txBody>
          <a:bodyPr>
            <a:spAutoFit/>
          </a:bodyPr>
          <a:lstStyle/>
          <a:p>
            <a:pPr eaLnBrk="0" hangingPunct="0">
              <a:defRPr/>
            </a:pPr>
            <a:r>
              <a:rPr lang="zh-CN" altLang="en-US" sz="2800" b="1" dirty="0">
                <a:solidFill>
                  <a:srgbClr val="FF0000"/>
                </a:solidFill>
                <a:latin typeface="Times New Roman" pitchFamily="18" charset="0"/>
              </a:rPr>
              <a:t>增加</a:t>
            </a:r>
          </a:p>
        </p:txBody>
      </p:sp>
      <p:sp>
        <p:nvSpPr>
          <p:cNvPr id="12" name="Text Box 37"/>
          <p:cNvSpPr txBox="1">
            <a:spLocks noChangeArrowheads="1"/>
          </p:cNvSpPr>
          <p:nvPr/>
        </p:nvSpPr>
        <p:spPr bwMode="auto">
          <a:xfrm>
            <a:off x="7921625" y="5838825"/>
            <a:ext cx="1008063" cy="519113"/>
          </a:xfrm>
          <a:prstGeom prst="rect">
            <a:avLst/>
          </a:prstGeom>
          <a:noFill/>
          <a:ln w="9525">
            <a:noFill/>
            <a:miter lim="800000"/>
            <a:headEnd/>
            <a:tailEnd/>
          </a:ln>
        </p:spPr>
        <p:txBody>
          <a:bodyPr>
            <a:spAutoFit/>
          </a:bodyPr>
          <a:lstStyle/>
          <a:p>
            <a:pPr eaLnBrk="0" hangingPunct="0">
              <a:defRPr/>
            </a:pPr>
            <a:r>
              <a:rPr lang="zh-CN" altLang="en-US" sz="2800" b="1" dirty="0">
                <a:solidFill>
                  <a:srgbClr val="FF0000"/>
                </a:solidFill>
                <a:latin typeface="Times New Roman" pitchFamily="18" charset="0"/>
              </a:rPr>
              <a:t>加快</a:t>
            </a:r>
          </a:p>
        </p:txBody>
      </p:sp>
      <p:sp>
        <p:nvSpPr>
          <p:cNvPr id="13" name="Text Box 35"/>
          <p:cNvSpPr txBox="1">
            <a:spLocks noChangeArrowheads="1"/>
          </p:cNvSpPr>
          <p:nvPr/>
        </p:nvSpPr>
        <p:spPr bwMode="auto">
          <a:xfrm>
            <a:off x="2071688" y="5857875"/>
            <a:ext cx="1008062" cy="519113"/>
          </a:xfrm>
          <a:prstGeom prst="rect">
            <a:avLst/>
          </a:prstGeom>
          <a:noFill/>
          <a:ln w="9525">
            <a:noFill/>
            <a:miter lim="800000"/>
            <a:headEnd/>
            <a:tailEnd/>
          </a:ln>
        </p:spPr>
        <p:txBody>
          <a:bodyPr>
            <a:spAutoFit/>
          </a:bodyPr>
          <a:lstStyle/>
          <a:p>
            <a:pPr eaLnBrk="0" hangingPunct="0">
              <a:defRPr/>
            </a:pPr>
            <a:r>
              <a:rPr lang="zh-CN" altLang="en-US" sz="2800" b="1" dirty="0">
                <a:solidFill>
                  <a:srgbClr val="FF0000"/>
                </a:solidFill>
                <a:latin typeface="Times New Roman" pitchFamily="18" charset="0"/>
              </a:rPr>
              <a:t>不变</a:t>
            </a:r>
          </a:p>
        </p:txBody>
      </p:sp>
      <p:sp>
        <p:nvSpPr>
          <p:cNvPr id="14" name="矩形 13"/>
          <p:cNvSpPr>
            <a:spLocks noChangeArrowheads="1"/>
          </p:cNvSpPr>
          <p:nvPr/>
        </p:nvSpPr>
        <p:spPr bwMode="auto">
          <a:xfrm>
            <a:off x="5786438" y="1857375"/>
            <a:ext cx="3214687" cy="1816100"/>
          </a:xfrm>
          <a:prstGeom prst="rect">
            <a:avLst/>
          </a:prstGeom>
          <a:noFill/>
          <a:ln w="9525">
            <a:solidFill>
              <a:schemeClr val="bg2"/>
            </a:solidFill>
            <a:miter lim="800000"/>
            <a:headEnd/>
            <a:tailEnd/>
          </a:ln>
        </p:spPr>
        <p:txBody>
          <a:bodyPr>
            <a:spAutoFit/>
          </a:bodyPr>
          <a:lstStyle/>
          <a:p>
            <a:r>
              <a:rPr lang="zh-CN" altLang="en-US" sz="2800" b="1" dirty="0">
                <a:solidFill>
                  <a:prstClr val="black"/>
                </a:solidFill>
                <a:latin typeface="宋体" pitchFamily="2" charset="-122"/>
                <a:cs typeface="Times New Roman" pitchFamily="18" charset="0"/>
              </a:rPr>
              <a:t>通常情况下，温度每升高</a:t>
            </a:r>
            <a:r>
              <a:rPr lang="en-US" altLang="zh-CN" sz="2800" b="1" dirty="0">
                <a:solidFill>
                  <a:prstClr val="black"/>
                </a:solidFill>
                <a:latin typeface="宋体" pitchFamily="2" charset="-122"/>
                <a:cs typeface="Times New Roman" pitchFamily="18" charset="0"/>
              </a:rPr>
              <a:t>10</a:t>
            </a:r>
            <a:r>
              <a:rPr lang="zh-CN" altLang="en-US" sz="2800" b="1" dirty="0">
                <a:solidFill>
                  <a:prstClr val="black"/>
                </a:solidFill>
                <a:latin typeface="宋体" pitchFamily="2" charset="-122"/>
                <a:cs typeface="Times New Roman" pitchFamily="18" charset="0"/>
              </a:rPr>
              <a:t>度，化学反应的速率增大到原来的</a:t>
            </a:r>
            <a:r>
              <a:rPr lang="en-US" altLang="zh-CN" sz="2800" b="1" u="sng" dirty="0">
                <a:solidFill>
                  <a:srgbClr val="FF0000"/>
                </a:solidFill>
                <a:latin typeface="宋体" pitchFamily="2" charset="-122"/>
                <a:cs typeface="Times New Roman" pitchFamily="18" charset="0"/>
              </a:rPr>
              <a:t>2</a:t>
            </a:r>
            <a:r>
              <a:rPr lang="zh-CN" altLang="en-US" sz="2800" b="1" u="sng" dirty="0">
                <a:solidFill>
                  <a:srgbClr val="FF0000"/>
                </a:solidFill>
                <a:latin typeface="宋体" pitchFamily="2" charset="-122"/>
                <a:cs typeface="Times New Roman" pitchFamily="18" charset="0"/>
              </a:rPr>
              <a:t>至</a:t>
            </a:r>
            <a:r>
              <a:rPr lang="en-US" altLang="zh-CN" sz="2800" b="1" u="sng" dirty="0">
                <a:solidFill>
                  <a:srgbClr val="FF0000"/>
                </a:solidFill>
                <a:latin typeface="宋体" pitchFamily="2" charset="-122"/>
                <a:cs typeface="Times New Roman" pitchFamily="18" charset="0"/>
              </a:rPr>
              <a:t>4</a:t>
            </a:r>
            <a:r>
              <a:rPr lang="zh-CN" altLang="en-US" sz="2800" b="1" u="sng" dirty="0">
                <a:solidFill>
                  <a:srgbClr val="FF0000"/>
                </a:solidFill>
                <a:latin typeface="宋体" pitchFamily="2" charset="-122"/>
                <a:cs typeface="Times New Roman" pitchFamily="18" charset="0"/>
              </a:rPr>
              <a:t>倍</a:t>
            </a:r>
            <a:r>
              <a:rPr lang="zh-CN" altLang="en-US" sz="2800" b="1" dirty="0">
                <a:solidFill>
                  <a:prstClr val="black"/>
                </a:solidFill>
                <a:latin typeface="宋体" pitchFamily="2" charset="-122"/>
                <a:cs typeface="Times New Roman" pitchFamily="18" charset="0"/>
              </a:rPr>
              <a:t>。</a:t>
            </a:r>
            <a:endParaRPr lang="zh-CN" altLang="en-US" sz="2800" dirty="0">
              <a:solidFill>
                <a:prstClr val="black"/>
              </a:solidFill>
            </a:endParaRPr>
          </a:p>
        </p:txBody>
      </p:sp>
      <p:pic>
        <p:nvPicPr>
          <p:cNvPr id="15" name="Picture 4" descr="未命名"/>
          <p:cNvPicPr>
            <a:picLocks noChangeAspect="1" noChangeArrowheads="1"/>
          </p:cNvPicPr>
          <p:nvPr/>
        </p:nvPicPr>
        <p:blipFill>
          <a:blip r:embed="rId5"/>
          <a:srcRect/>
          <a:stretch>
            <a:fillRect/>
          </a:stretch>
        </p:blipFill>
        <p:spPr bwMode="auto">
          <a:xfrm>
            <a:off x="1928813" y="2716213"/>
            <a:ext cx="4495800" cy="1427162"/>
          </a:xfrm>
          <a:prstGeom prst="rect">
            <a:avLst/>
          </a:prstGeom>
          <a:noFill/>
          <a:ln w="9525">
            <a:noFill/>
            <a:miter lim="800000"/>
            <a:headEnd/>
            <a:tailEnd/>
          </a:ln>
        </p:spPr>
      </p:pic>
    </p:spTree>
    <p:extLst>
      <p:ext uri="{BB962C8B-B14F-4D97-AF65-F5344CB8AC3E}">
        <p14:creationId xmlns:p14="http://schemas.microsoft.com/office/powerpoint/2010/main" val="2273454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dissolve">
                                      <p:cBhvr>
                                        <p:cTn id="16" dur="500"/>
                                        <p:tgtEl>
                                          <p:spTgt spid="1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dissolve">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4" descr="2023t004"/>
          <p:cNvPicPr>
            <a:picLocks noChangeAspect="1" noChangeArrowheads="1"/>
          </p:cNvPicPr>
          <p:nvPr/>
        </p:nvPicPr>
        <p:blipFill>
          <a:blip r:embed="rId2"/>
          <a:srcRect b="11594"/>
          <a:stretch>
            <a:fillRect/>
          </a:stretch>
        </p:blipFill>
        <p:spPr bwMode="auto">
          <a:xfrm>
            <a:off x="3643313" y="223838"/>
            <a:ext cx="5311775" cy="3490912"/>
          </a:xfrm>
          <a:prstGeom prst="rect">
            <a:avLst/>
          </a:prstGeom>
          <a:noFill/>
          <a:ln w="9525">
            <a:noFill/>
            <a:miter lim="800000"/>
            <a:headEnd/>
            <a:tailEnd/>
          </a:ln>
        </p:spPr>
      </p:pic>
      <p:graphicFrame>
        <p:nvGraphicFramePr>
          <p:cNvPr id="3" name="Group 11"/>
          <p:cNvGraphicFramePr>
            <a:graphicFrameLocks noGrp="1"/>
          </p:cNvGraphicFramePr>
          <p:nvPr/>
        </p:nvGraphicFramePr>
        <p:xfrm>
          <a:off x="357188" y="4143375"/>
          <a:ext cx="8572559" cy="2286016"/>
        </p:xfrm>
        <a:graphic>
          <a:graphicData uri="http://schemas.openxmlformats.org/drawingml/2006/table">
            <a:tbl>
              <a:tblPr/>
              <a:tblGrid>
                <a:gridCol w="1607366"/>
                <a:gridCol w="1250154"/>
                <a:gridCol w="1665144"/>
                <a:gridCol w="1906800"/>
                <a:gridCol w="1071526"/>
                <a:gridCol w="1071569"/>
              </a:tblGrid>
              <a:tr h="609923">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dirty="0" smtClean="0">
                          <a:ln>
                            <a:noFill/>
                          </a:ln>
                          <a:solidFill>
                            <a:schemeClr val="tx1"/>
                          </a:solidFill>
                          <a:effectLst/>
                          <a:latin typeface="黑体" pitchFamily="49" charset="-122"/>
                          <a:ea typeface="黑体" pitchFamily="49" charset="-122"/>
                        </a:rPr>
                        <a:t>   影响</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en-US" sz="2400" b="1" i="0" u="none" strike="noStrike" cap="none" normalizeH="0" baseline="0" dirty="0" smtClean="0">
                        <a:ln>
                          <a:noFill/>
                        </a:ln>
                        <a:solidFill>
                          <a:schemeClr val="tx1"/>
                        </a:solidFill>
                        <a:effectLst/>
                        <a:latin typeface="黑体" pitchFamily="49" charset="-122"/>
                        <a:ea typeface="黑体" pitchFamily="49" charset="-122"/>
                      </a:endParaRP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dirty="0" smtClean="0">
                          <a:ln>
                            <a:noFill/>
                          </a:ln>
                          <a:solidFill>
                            <a:schemeClr val="tx1"/>
                          </a:solidFill>
                          <a:effectLst/>
                          <a:latin typeface="黑体" pitchFamily="49" charset="-122"/>
                          <a:ea typeface="黑体" pitchFamily="49" charset="-122"/>
                        </a:rPr>
                        <a:t>外因</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chemeClr val="bg1"/>
                    </a:solidFill>
                  </a:tcPr>
                </a:tc>
                <a:tc grid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dirty="0" smtClean="0">
                          <a:ln>
                            <a:noFill/>
                          </a:ln>
                          <a:solidFill>
                            <a:srgbClr val="FF0000"/>
                          </a:solidFill>
                          <a:effectLst/>
                          <a:latin typeface="黑体" pitchFamily="49" charset="-122"/>
                          <a:ea typeface="黑体" pitchFamily="49" charset="-122"/>
                        </a:rPr>
                        <a:t>单位体积内</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hMerge="1">
                  <a:txBody>
                    <a:bodyPr/>
                    <a:lstStyle/>
                    <a:p>
                      <a:endParaRPr lang="zh-CN" altLang="en-US"/>
                    </a:p>
                  </a:txBody>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dirty="0" smtClean="0">
                          <a:ln>
                            <a:noFill/>
                          </a:ln>
                          <a:solidFill>
                            <a:schemeClr val="tx1"/>
                          </a:solidFill>
                          <a:effectLst/>
                          <a:latin typeface="黑体" pitchFamily="49" charset="-122"/>
                          <a:ea typeface="黑体" pitchFamily="49" charset="-122"/>
                        </a:rPr>
                        <a:t>有效碰撞几率</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dirty="0" smtClean="0">
                          <a:ln>
                            <a:noFill/>
                          </a:ln>
                          <a:solidFill>
                            <a:schemeClr val="tx1"/>
                          </a:solidFill>
                          <a:effectLst/>
                          <a:latin typeface="黑体" pitchFamily="49" charset="-122"/>
                          <a:ea typeface="黑体" pitchFamily="49" charset="-122"/>
                        </a:rPr>
                        <a:t>化学反应速率</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033281">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chemeClr val="tx1"/>
                          </a:solidFill>
                          <a:effectLst/>
                          <a:latin typeface="黑体" pitchFamily="49" charset="-122"/>
                          <a:ea typeface="黑体" pitchFamily="49" charset="-122"/>
                        </a:rPr>
                        <a:t>分子总数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defRPr/>
                      </a:pPr>
                      <a:r>
                        <a:rPr kumimoji="0" lang="zh-CN" altLang="en-US" sz="2000" b="1" i="0" u="none" strike="noStrike" cap="none" normalizeH="0" baseline="0" dirty="0" smtClean="0">
                          <a:ln>
                            <a:noFill/>
                          </a:ln>
                          <a:solidFill>
                            <a:schemeClr val="tx1"/>
                          </a:solidFill>
                          <a:effectLst/>
                          <a:latin typeface="黑体" pitchFamily="49" charset="-122"/>
                          <a:ea typeface="黑体" pitchFamily="49" charset="-122"/>
                        </a:rPr>
                        <a:t>活化分子数百分数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chemeClr val="tx1"/>
                          </a:solidFill>
                          <a:effectLst/>
                          <a:latin typeface="黑体" pitchFamily="49" charset="-122"/>
                          <a:ea typeface="黑体" pitchFamily="49" charset="-122"/>
                        </a:rPr>
                        <a:t>活化分子数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tc vMerge="1">
                  <a:txBody>
                    <a:bodyPr/>
                    <a:lstStyle/>
                    <a:p>
                      <a:endParaRPr lang="zh-CN" altLang="en-US"/>
                    </a:p>
                  </a:txBody>
                  <a:tcPr/>
                </a:tc>
              </a:tr>
              <a:tr h="64281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49" charset="-122"/>
                          <a:ea typeface="黑体" pitchFamily="49" charset="-122"/>
                        </a:rPr>
                        <a:t>增大浓度</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1" i="0" u="none" strike="noStrike" cap="none" normalizeH="0" baseline="0" dirty="0" smtClean="0">
                        <a:ln>
                          <a:noFill/>
                        </a:ln>
                        <a:solidFill>
                          <a:schemeClr val="tx1"/>
                        </a:solidFill>
                        <a:effectLst/>
                        <a:latin typeface="黑体" pitchFamily="49" charset="-122"/>
                        <a:ea typeface="黑体"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1" i="0" u="none" strike="noStrike" cap="none" normalizeH="0" baseline="0" dirty="0" smtClean="0">
                        <a:ln>
                          <a:noFill/>
                        </a:ln>
                        <a:solidFill>
                          <a:schemeClr val="tx1"/>
                        </a:solidFill>
                        <a:effectLst/>
                        <a:latin typeface="黑体" pitchFamily="49" charset="-122"/>
                        <a:ea typeface="黑体"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1" i="0" u="none" strike="noStrike" cap="none" normalizeH="0" baseline="0" dirty="0" smtClean="0">
                        <a:ln>
                          <a:noFill/>
                        </a:ln>
                        <a:solidFill>
                          <a:schemeClr val="tx1"/>
                        </a:solidFill>
                        <a:effectLst/>
                        <a:latin typeface="黑体" pitchFamily="49" charset="-122"/>
                        <a:ea typeface="黑体"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4" name="Text Box 34"/>
          <p:cNvSpPr txBox="1">
            <a:spLocks noChangeArrowheads="1"/>
          </p:cNvSpPr>
          <p:nvPr/>
        </p:nvSpPr>
        <p:spPr bwMode="auto">
          <a:xfrm>
            <a:off x="3500438" y="5857875"/>
            <a:ext cx="1008062" cy="519113"/>
          </a:xfrm>
          <a:prstGeom prst="rect">
            <a:avLst/>
          </a:prstGeom>
          <a:noFill/>
          <a:ln w="9525">
            <a:noFill/>
            <a:miter lim="800000"/>
            <a:headEnd/>
            <a:tailEnd/>
          </a:ln>
        </p:spPr>
        <p:txBody>
          <a:bodyPr>
            <a:spAutoFit/>
          </a:bodyPr>
          <a:lstStyle/>
          <a:p>
            <a:pPr eaLnBrk="0" hangingPunct="0">
              <a:defRPr/>
            </a:pPr>
            <a:r>
              <a:rPr lang="zh-CN" altLang="en-US" sz="2800" b="1" dirty="0">
                <a:solidFill>
                  <a:srgbClr val="FF0000"/>
                </a:solidFill>
                <a:latin typeface="Times New Roman" pitchFamily="18" charset="0"/>
              </a:rPr>
              <a:t>增加</a:t>
            </a:r>
          </a:p>
        </p:txBody>
      </p:sp>
      <p:sp>
        <p:nvSpPr>
          <p:cNvPr id="5" name="Text Box 35"/>
          <p:cNvSpPr txBox="1">
            <a:spLocks noChangeArrowheads="1"/>
          </p:cNvSpPr>
          <p:nvPr/>
        </p:nvSpPr>
        <p:spPr bwMode="auto">
          <a:xfrm>
            <a:off x="5286375" y="5838825"/>
            <a:ext cx="1008063" cy="519113"/>
          </a:xfrm>
          <a:prstGeom prst="rect">
            <a:avLst/>
          </a:prstGeom>
          <a:noFill/>
          <a:ln w="9525">
            <a:noFill/>
            <a:miter lim="800000"/>
            <a:headEnd/>
            <a:tailEnd/>
          </a:ln>
        </p:spPr>
        <p:txBody>
          <a:bodyPr>
            <a:spAutoFit/>
          </a:bodyPr>
          <a:lstStyle/>
          <a:p>
            <a:pPr eaLnBrk="0" hangingPunct="0">
              <a:defRPr/>
            </a:pPr>
            <a:r>
              <a:rPr lang="zh-CN" altLang="en-US" sz="2800" b="1" dirty="0">
                <a:solidFill>
                  <a:srgbClr val="FF0000"/>
                </a:solidFill>
                <a:latin typeface="Times New Roman" pitchFamily="18" charset="0"/>
              </a:rPr>
              <a:t>增加</a:t>
            </a:r>
          </a:p>
        </p:txBody>
      </p:sp>
      <p:sp>
        <p:nvSpPr>
          <p:cNvPr id="6" name="Text Box 36"/>
          <p:cNvSpPr txBox="1">
            <a:spLocks noChangeArrowheads="1"/>
          </p:cNvSpPr>
          <p:nvPr/>
        </p:nvSpPr>
        <p:spPr bwMode="auto">
          <a:xfrm>
            <a:off x="6850063" y="5838825"/>
            <a:ext cx="1008062" cy="519113"/>
          </a:xfrm>
          <a:prstGeom prst="rect">
            <a:avLst/>
          </a:prstGeom>
          <a:noFill/>
          <a:ln w="9525">
            <a:noFill/>
            <a:miter lim="800000"/>
            <a:headEnd/>
            <a:tailEnd/>
          </a:ln>
        </p:spPr>
        <p:txBody>
          <a:bodyPr>
            <a:spAutoFit/>
          </a:bodyPr>
          <a:lstStyle/>
          <a:p>
            <a:pPr eaLnBrk="0" hangingPunct="0">
              <a:defRPr/>
            </a:pPr>
            <a:r>
              <a:rPr lang="zh-CN" altLang="en-US" sz="2800" b="1" dirty="0">
                <a:solidFill>
                  <a:srgbClr val="FF0000"/>
                </a:solidFill>
                <a:latin typeface="Times New Roman" pitchFamily="18" charset="0"/>
              </a:rPr>
              <a:t>增加</a:t>
            </a:r>
          </a:p>
        </p:txBody>
      </p:sp>
      <p:sp>
        <p:nvSpPr>
          <p:cNvPr id="7" name="Text Box 37"/>
          <p:cNvSpPr txBox="1">
            <a:spLocks noChangeArrowheads="1"/>
          </p:cNvSpPr>
          <p:nvPr/>
        </p:nvSpPr>
        <p:spPr bwMode="auto">
          <a:xfrm>
            <a:off x="7921625" y="5838825"/>
            <a:ext cx="1008063" cy="519113"/>
          </a:xfrm>
          <a:prstGeom prst="rect">
            <a:avLst/>
          </a:prstGeom>
          <a:noFill/>
          <a:ln w="9525">
            <a:noFill/>
            <a:miter lim="800000"/>
            <a:headEnd/>
            <a:tailEnd/>
          </a:ln>
        </p:spPr>
        <p:txBody>
          <a:bodyPr>
            <a:spAutoFit/>
          </a:bodyPr>
          <a:lstStyle/>
          <a:p>
            <a:pPr eaLnBrk="0" hangingPunct="0">
              <a:defRPr/>
            </a:pPr>
            <a:r>
              <a:rPr lang="zh-CN" altLang="en-US" sz="2800" b="1" dirty="0">
                <a:solidFill>
                  <a:srgbClr val="FF0000"/>
                </a:solidFill>
                <a:latin typeface="Times New Roman" pitchFamily="18" charset="0"/>
              </a:rPr>
              <a:t>加快</a:t>
            </a:r>
          </a:p>
        </p:txBody>
      </p:sp>
      <p:sp>
        <p:nvSpPr>
          <p:cNvPr id="8" name="Text Box 35"/>
          <p:cNvSpPr txBox="1">
            <a:spLocks noChangeArrowheads="1"/>
          </p:cNvSpPr>
          <p:nvPr/>
        </p:nvSpPr>
        <p:spPr bwMode="auto">
          <a:xfrm>
            <a:off x="2071688" y="5857875"/>
            <a:ext cx="1008062" cy="519113"/>
          </a:xfrm>
          <a:prstGeom prst="rect">
            <a:avLst/>
          </a:prstGeom>
          <a:noFill/>
          <a:ln w="9525">
            <a:noFill/>
            <a:miter lim="800000"/>
            <a:headEnd/>
            <a:tailEnd/>
          </a:ln>
        </p:spPr>
        <p:txBody>
          <a:bodyPr>
            <a:spAutoFit/>
          </a:bodyPr>
          <a:lstStyle/>
          <a:p>
            <a:pPr eaLnBrk="0" hangingPunct="0">
              <a:defRPr/>
            </a:pPr>
            <a:r>
              <a:rPr lang="zh-CN" altLang="en-US" sz="2800" b="1" dirty="0">
                <a:solidFill>
                  <a:srgbClr val="FF0000"/>
                </a:solidFill>
                <a:latin typeface="Times New Roman" pitchFamily="18" charset="0"/>
              </a:rPr>
              <a:t>不变</a:t>
            </a:r>
          </a:p>
        </p:txBody>
      </p:sp>
      <p:sp>
        <p:nvSpPr>
          <p:cNvPr id="35874" name="Rectangle 24"/>
          <p:cNvSpPr>
            <a:spLocks noChangeArrowheads="1"/>
          </p:cNvSpPr>
          <p:nvPr/>
        </p:nvSpPr>
        <p:spPr bwMode="auto">
          <a:xfrm>
            <a:off x="323850" y="428625"/>
            <a:ext cx="2819400" cy="2643188"/>
          </a:xfrm>
          <a:prstGeom prst="rect">
            <a:avLst/>
          </a:prstGeom>
          <a:noFill/>
          <a:ln w="9525">
            <a:noFill/>
            <a:miter lim="800000"/>
            <a:headEnd/>
            <a:tailEnd/>
          </a:ln>
        </p:spPr>
        <p:txBody>
          <a:bodyPr anchor="ctr"/>
          <a:lstStyle/>
          <a:p>
            <a:pPr>
              <a:spcAft>
                <a:spcPts val="2000"/>
              </a:spcAft>
            </a:pPr>
            <a:r>
              <a:rPr lang="zh-CN" altLang="en-US" sz="3200" b="1" dirty="0">
                <a:solidFill>
                  <a:srgbClr val="FF0000"/>
                </a:solidFill>
              </a:rPr>
              <a:t>催化剂对反应速率的影响</a:t>
            </a:r>
            <a:endParaRPr lang="en-US" altLang="zh-CN" sz="3200" b="1" dirty="0">
              <a:solidFill>
                <a:srgbClr val="FF0000"/>
              </a:solidFill>
            </a:endParaRPr>
          </a:p>
          <a:p>
            <a:pPr>
              <a:spcAft>
                <a:spcPts val="2000"/>
              </a:spcAft>
            </a:pPr>
            <a:r>
              <a:rPr lang="en-US" altLang="zh-CN" sz="3200" b="1" dirty="0">
                <a:solidFill>
                  <a:prstClr val="black"/>
                </a:solidFill>
              </a:rPr>
              <a:t>——</a:t>
            </a:r>
            <a:r>
              <a:rPr lang="zh-CN" altLang="en-US" sz="3200" b="1" dirty="0">
                <a:solidFill>
                  <a:prstClr val="black"/>
                </a:solidFill>
              </a:rPr>
              <a:t>通过减低反应的活化能</a:t>
            </a:r>
          </a:p>
        </p:txBody>
      </p:sp>
    </p:spTree>
    <p:extLst>
      <p:ext uri="{BB962C8B-B14F-4D97-AF65-F5344CB8AC3E}">
        <p14:creationId xmlns:p14="http://schemas.microsoft.com/office/powerpoint/2010/main" val="139286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dissolve">
                                      <p:cBhvr>
                                        <p:cTn id="19" dur="500"/>
                                        <p:tgtEl>
                                          <p:spTgt spid="4"/>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ssolve">
                                      <p:cBhvr>
                                        <p:cTn id="25" dur="500"/>
                                        <p:tgtEl>
                                          <p:spTgt spid="6"/>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dissolv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a:spLocks noChangeArrowheads="1"/>
          </p:cNvSpPr>
          <p:nvPr/>
        </p:nvSpPr>
        <p:spPr bwMode="auto">
          <a:xfrm>
            <a:off x="395536" y="2216001"/>
            <a:ext cx="8486775" cy="523875"/>
          </a:xfrm>
          <a:prstGeom prst="rect">
            <a:avLst/>
          </a:prstGeom>
          <a:noFill/>
          <a:ln w="9525">
            <a:noFill/>
            <a:miter lim="800000"/>
            <a:headEnd/>
            <a:tailEnd/>
          </a:ln>
        </p:spPr>
        <p:txBody>
          <a:bodyPr wrap="none">
            <a:spAutoFit/>
          </a:bodyPr>
          <a:lstStyle/>
          <a:p>
            <a:r>
              <a:rPr lang="zh-CN" altLang="en-US" sz="2800" b="1" dirty="0">
                <a:solidFill>
                  <a:prstClr val="black"/>
                </a:solidFill>
                <a:latin typeface="宋体" pitchFamily="2" charset="-122"/>
                <a:cs typeface="Times New Roman" pitchFamily="18" charset="0"/>
              </a:rPr>
              <a:t>活化分子数 </a:t>
            </a:r>
            <a:r>
              <a:rPr lang="en-US" altLang="zh-CN" sz="2800" b="1" dirty="0">
                <a:solidFill>
                  <a:prstClr val="black"/>
                </a:solidFill>
                <a:latin typeface="宋体" pitchFamily="2" charset="-122"/>
                <a:cs typeface="Times New Roman" pitchFamily="18" charset="0"/>
              </a:rPr>
              <a:t>= </a:t>
            </a:r>
            <a:r>
              <a:rPr lang="zh-CN" altLang="en-US" sz="2800" b="1" dirty="0">
                <a:solidFill>
                  <a:prstClr val="black"/>
                </a:solidFill>
                <a:latin typeface="宋体" pitchFamily="2" charset="-122"/>
                <a:cs typeface="Times New Roman" pitchFamily="18" charset="0"/>
              </a:rPr>
              <a:t>反应物分子数  </a:t>
            </a:r>
            <a:r>
              <a:rPr lang="en-US" altLang="zh-CN" sz="2800" b="1" dirty="0">
                <a:solidFill>
                  <a:prstClr val="black"/>
                </a:solidFill>
                <a:latin typeface="宋体" pitchFamily="2" charset="-122"/>
                <a:cs typeface="Times New Roman" pitchFamily="18" charset="0"/>
              </a:rPr>
              <a:t>×  </a:t>
            </a:r>
            <a:r>
              <a:rPr lang="zh-CN" altLang="en-US" sz="2800" b="1" dirty="0">
                <a:solidFill>
                  <a:prstClr val="black"/>
                </a:solidFill>
                <a:latin typeface="宋体" pitchFamily="2" charset="-122"/>
                <a:cs typeface="Times New Roman" pitchFamily="18" charset="0"/>
              </a:rPr>
              <a:t>活化分子百分数</a:t>
            </a:r>
            <a:endParaRPr lang="zh-CN" altLang="en-US" sz="2800" b="1" dirty="0">
              <a:solidFill>
                <a:prstClr val="black"/>
              </a:solidFill>
            </a:endParaRPr>
          </a:p>
        </p:txBody>
      </p:sp>
      <p:grpSp>
        <p:nvGrpSpPr>
          <p:cNvPr id="10" name="组合 31"/>
          <p:cNvGrpSpPr>
            <a:grpSpLocks/>
          </p:cNvGrpSpPr>
          <p:nvPr/>
        </p:nvGrpSpPr>
        <p:grpSpPr bwMode="auto">
          <a:xfrm>
            <a:off x="3286125" y="2780928"/>
            <a:ext cx="1008063" cy="844550"/>
            <a:chOff x="3786182" y="5228221"/>
            <a:chExt cx="1008609" cy="843985"/>
          </a:xfrm>
        </p:grpSpPr>
        <p:sp>
          <p:nvSpPr>
            <p:cNvPr id="31759" name="矩形 18"/>
            <p:cNvSpPr>
              <a:spLocks noChangeArrowheads="1"/>
            </p:cNvSpPr>
            <p:nvPr/>
          </p:nvSpPr>
          <p:spPr bwMode="auto">
            <a:xfrm>
              <a:off x="3786182" y="5487431"/>
              <a:ext cx="1008609" cy="584775"/>
            </a:xfrm>
            <a:prstGeom prst="rect">
              <a:avLst/>
            </a:prstGeom>
            <a:noFill/>
            <a:ln w="9525">
              <a:noFill/>
              <a:miter lim="800000"/>
              <a:headEnd/>
              <a:tailEnd/>
            </a:ln>
          </p:spPr>
          <p:txBody>
            <a:bodyPr wrap="none">
              <a:spAutoFit/>
            </a:bodyPr>
            <a:lstStyle/>
            <a:p>
              <a:r>
                <a:rPr lang="zh-CN" altLang="en-US" sz="3200" b="1" dirty="0">
                  <a:solidFill>
                    <a:prstClr val="black"/>
                  </a:solidFill>
                </a:rPr>
                <a:t>浓度</a:t>
              </a:r>
              <a:endParaRPr lang="zh-CN" altLang="en-US" sz="3200" dirty="0">
                <a:solidFill>
                  <a:prstClr val="black"/>
                </a:solidFill>
              </a:endParaRPr>
            </a:p>
          </p:txBody>
        </p:sp>
        <p:cxnSp>
          <p:nvCxnSpPr>
            <p:cNvPr id="31760" name="直接箭头连接符 26"/>
            <p:cNvCxnSpPr>
              <a:cxnSpLocks noChangeShapeType="1"/>
            </p:cNvCxnSpPr>
            <p:nvPr/>
          </p:nvCxnSpPr>
          <p:spPr bwMode="auto">
            <a:xfrm rot="16200000" flipV="1">
              <a:off x="4116770" y="5397966"/>
              <a:ext cx="344257" cy="4766"/>
            </a:xfrm>
            <a:prstGeom prst="straightConnector1">
              <a:avLst/>
            </a:prstGeom>
            <a:noFill/>
            <a:ln w="28575" algn="ctr">
              <a:solidFill>
                <a:srgbClr val="FF0000"/>
              </a:solidFill>
              <a:round/>
              <a:headEnd/>
              <a:tailEnd type="arrow" w="med" len="med"/>
            </a:ln>
          </p:spPr>
        </p:cxnSp>
      </p:grpSp>
      <p:grpSp>
        <p:nvGrpSpPr>
          <p:cNvPr id="11" name="组合 32"/>
          <p:cNvGrpSpPr>
            <a:grpSpLocks/>
          </p:cNvGrpSpPr>
          <p:nvPr/>
        </p:nvGrpSpPr>
        <p:grpSpPr bwMode="auto">
          <a:xfrm>
            <a:off x="3286125" y="3768353"/>
            <a:ext cx="2357438" cy="928687"/>
            <a:chOff x="3857620" y="5929329"/>
            <a:chExt cx="2358338" cy="928695"/>
          </a:xfrm>
        </p:grpSpPr>
        <p:sp>
          <p:nvSpPr>
            <p:cNvPr id="31757" name="矩形 20"/>
            <p:cNvSpPr>
              <a:spLocks noChangeArrowheads="1"/>
            </p:cNvSpPr>
            <p:nvPr/>
          </p:nvSpPr>
          <p:spPr bwMode="auto">
            <a:xfrm>
              <a:off x="3857620" y="6273249"/>
              <a:ext cx="2358338" cy="584775"/>
            </a:xfrm>
            <a:prstGeom prst="rect">
              <a:avLst/>
            </a:prstGeom>
            <a:noFill/>
            <a:ln w="9525">
              <a:noFill/>
              <a:miter lim="800000"/>
              <a:headEnd/>
              <a:tailEnd/>
            </a:ln>
          </p:spPr>
          <p:txBody>
            <a:bodyPr wrap="none">
              <a:spAutoFit/>
            </a:bodyPr>
            <a:lstStyle/>
            <a:p>
              <a:r>
                <a:rPr lang="zh-CN" altLang="en-US" sz="3200" b="1">
                  <a:solidFill>
                    <a:prstClr val="black"/>
                  </a:solidFill>
                </a:rPr>
                <a:t>压强 （气）</a:t>
              </a:r>
              <a:endParaRPr lang="zh-CN" altLang="en-US" sz="3200">
                <a:solidFill>
                  <a:prstClr val="black"/>
                </a:solidFill>
              </a:endParaRPr>
            </a:p>
          </p:txBody>
        </p:sp>
        <p:cxnSp>
          <p:nvCxnSpPr>
            <p:cNvPr id="31758" name="直接箭头连接符 29"/>
            <p:cNvCxnSpPr>
              <a:cxnSpLocks noChangeShapeType="1"/>
            </p:cNvCxnSpPr>
            <p:nvPr/>
          </p:nvCxnSpPr>
          <p:spPr bwMode="auto">
            <a:xfrm rot="5400000" flipH="1" flipV="1">
              <a:off x="4212611" y="6069824"/>
              <a:ext cx="285752" cy="4762"/>
            </a:xfrm>
            <a:prstGeom prst="straightConnector1">
              <a:avLst/>
            </a:prstGeom>
            <a:noFill/>
            <a:ln w="28575" algn="ctr">
              <a:solidFill>
                <a:srgbClr val="FF0000"/>
              </a:solidFill>
              <a:round/>
              <a:headEnd/>
              <a:tailEnd type="arrow" w="med" len="med"/>
            </a:ln>
          </p:spPr>
        </p:cxnSp>
      </p:grpSp>
      <p:grpSp>
        <p:nvGrpSpPr>
          <p:cNvPr id="12" name="组合 33"/>
          <p:cNvGrpSpPr>
            <a:grpSpLocks/>
          </p:cNvGrpSpPr>
          <p:nvPr/>
        </p:nvGrpSpPr>
        <p:grpSpPr bwMode="auto">
          <a:xfrm>
            <a:off x="5992813" y="2911103"/>
            <a:ext cx="1008062" cy="1143000"/>
            <a:chOff x="6286512" y="5214950"/>
            <a:chExt cx="1008609" cy="1143008"/>
          </a:xfrm>
        </p:grpSpPr>
        <p:sp>
          <p:nvSpPr>
            <p:cNvPr id="31755" name="矩形 25"/>
            <p:cNvSpPr>
              <a:spLocks noChangeArrowheads="1"/>
            </p:cNvSpPr>
            <p:nvPr/>
          </p:nvSpPr>
          <p:spPr bwMode="auto">
            <a:xfrm>
              <a:off x="6286512" y="5773183"/>
              <a:ext cx="1008609" cy="584775"/>
            </a:xfrm>
            <a:prstGeom prst="rect">
              <a:avLst/>
            </a:prstGeom>
            <a:noFill/>
            <a:ln w="9525">
              <a:noFill/>
              <a:miter lim="800000"/>
              <a:headEnd/>
              <a:tailEnd/>
            </a:ln>
          </p:spPr>
          <p:txBody>
            <a:bodyPr wrap="none">
              <a:spAutoFit/>
            </a:bodyPr>
            <a:lstStyle/>
            <a:p>
              <a:r>
                <a:rPr lang="zh-CN" altLang="en-US" sz="3200" b="1">
                  <a:solidFill>
                    <a:prstClr val="black"/>
                  </a:solidFill>
                </a:rPr>
                <a:t>温度</a:t>
              </a:r>
              <a:endParaRPr lang="zh-CN" altLang="en-US" sz="3200">
                <a:solidFill>
                  <a:prstClr val="black"/>
                </a:solidFill>
              </a:endParaRPr>
            </a:p>
          </p:txBody>
        </p:sp>
        <p:cxnSp>
          <p:nvCxnSpPr>
            <p:cNvPr id="31756" name="直接箭头连接符 32"/>
            <p:cNvCxnSpPr>
              <a:cxnSpLocks noChangeShapeType="1"/>
              <a:stCxn id="31755" idx="0"/>
            </p:cNvCxnSpPr>
            <p:nvPr/>
          </p:nvCxnSpPr>
          <p:spPr bwMode="auto">
            <a:xfrm rot="16200000" flipV="1">
              <a:off x="6509826" y="5491970"/>
              <a:ext cx="558804" cy="4765"/>
            </a:xfrm>
            <a:prstGeom prst="straightConnector1">
              <a:avLst/>
            </a:prstGeom>
            <a:noFill/>
            <a:ln w="28575" algn="ctr">
              <a:solidFill>
                <a:srgbClr val="FF0000"/>
              </a:solidFill>
              <a:round/>
              <a:headEnd/>
              <a:tailEnd type="arrow" w="med" len="med"/>
            </a:ln>
          </p:spPr>
        </p:cxnSp>
      </p:grpSp>
      <p:grpSp>
        <p:nvGrpSpPr>
          <p:cNvPr id="13" name="组合 34"/>
          <p:cNvGrpSpPr>
            <a:grpSpLocks/>
          </p:cNvGrpSpPr>
          <p:nvPr/>
        </p:nvGrpSpPr>
        <p:grpSpPr bwMode="auto">
          <a:xfrm>
            <a:off x="7215188" y="2911103"/>
            <a:ext cx="1420812" cy="1143000"/>
            <a:chOff x="7437698" y="5214950"/>
            <a:chExt cx="1420582" cy="1143008"/>
          </a:xfrm>
        </p:grpSpPr>
        <p:sp>
          <p:nvSpPr>
            <p:cNvPr id="31753" name="矩形 26"/>
            <p:cNvSpPr>
              <a:spLocks noChangeArrowheads="1"/>
            </p:cNvSpPr>
            <p:nvPr/>
          </p:nvSpPr>
          <p:spPr bwMode="auto">
            <a:xfrm>
              <a:off x="7437698" y="5773183"/>
              <a:ext cx="1420582" cy="584775"/>
            </a:xfrm>
            <a:prstGeom prst="rect">
              <a:avLst/>
            </a:prstGeom>
            <a:noFill/>
            <a:ln w="9525">
              <a:noFill/>
              <a:miter lim="800000"/>
              <a:headEnd/>
              <a:tailEnd/>
            </a:ln>
          </p:spPr>
          <p:txBody>
            <a:bodyPr wrap="none">
              <a:spAutoFit/>
            </a:bodyPr>
            <a:lstStyle/>
            <a:p>
              <a:r>
                <a:rPr lang="zh-CN" altLang="en-US" sz="3200" b="1">
                  <a:solidFill>
                    <a:prstClr val="black"/>
                  </a:solidFill>
                </a:rPr>
                <a:t>催化剂</a:t>
              </a:r>
              <a:endParaRPr lang="zh-CN" altLang="en-US" sz="3200">
                <a:solidFill>
                  <a:prstClr val="black"/>
                </a:solidFill>
              </a:endParaRPr>
            </a:p>
          </p:txBody>
        </p:sp>
        <p:cxnSp>
          <p:nvCxnSpPr>
            <p:cNvPr id="31754" name="直接箭头连接符 35"/>
            <p:cNvCxnSpPr>
              <a:cxnSpLocks noChangeShapeType="1"/>
              <a:stCxn id="31753" idx="0"/>
            </p:cNvCxnSpPr>
            <p:nvPr/>
          </p:nvCxnSpPr>
          <p:spPr bwMode="auto">
            <a:xfrm rot="16200000" flipV="1">
              <a:off x="7867000" y="5491970"/>
              <a:ext cx="558804" cy="4762"/>
            </a:xfrm>
            <a:prstGeom prst="straightConnector1">
              <a:avLst/>
            </a:prstGeom>
            <a:noFill/>
            <a:ln w="28575" algn="ctr">
              <a:solidFill>
                <a:srgbClr val="FF0000"/>
              </a:solidFill>
              <a:round/>
              <a:headEnd/>
              <a:tailEnd type="arrow" w="med" len="med"/>
            </a:ln>
          </p:spPr>
        </p:cxnSp>
      </p:grpSp>
      <p:sp>
        <p:nvSpPr>
          <p:cNvPr id="37" name="TextBox 36"/>
          <p:cNvSpPr txBox="1">
            <a:spLocks noChangeArrowheads="1"/>
          </p:cNvSpPr>
          <p:nvPr/>
        </p:nvSpPr>
        <p:spPr bwMode="auto">
          <a:xfrm>
            <a:off x="395536" y="1560364"/>
            <a:ext cx="3643312" cy="584200"/>
          </a:xfrm>
          <a:prstGeom prst="rect">
            <a:avLst/>
          </a:prstGeom>
          <a:noFill/>
          <a:ln w="9525">
            <a:noFill/>
            <a:miter lim="800000"/>
            <a:headEnd/>
            <a:tailEnd/>
          </a:ln>
        </p:spPr>
        <p:txBody>
          <a:bodyPr>
            <a:spAutoFit/>
          </a:bodyPr>
          <a:lstStyle/>
          <a:p>
            <a:r>
              <a:rPr lang="zh-CN" altLang="en-US" sz="3200" b="1" dirty="0">
                <a:solidFill>
                  <a:prstClr val="black"/>
                </a:solidFill>
              </a:rPr>
              <a:t>单位体积中：</a:t>
            </a:r>
          </a:p>
        </p:txBody>
      </p:sp>
      <p:sp>
        <p:nvSpPr>
          <p:cNvPr id="25" name="TextBox 36"/>
          <p:cNvSpPr txBox="1">
            <a:spLocks noChangeArrowheads="1"/>
          </p:cNvSpPr>
          <p:nvPr/>
        </p:nvSpPr>
        <p:spPr bwMode="auto">
          <a:xfrm>
            <a:off x="1475656" y="816121"/>
            <a:ext cx="6173291" cy="584775"/>
          </a:xfrm>
          <a:prstGeom prst="rect">
            <a:avLst/>
          </a:prstGeom>
          <a:noFill/>
          <a:ln w="9525">
            <a:noFill/>
            <a:miter lim="800000"/>
            <a:headEnd/>
            <a:tailEnd/>
          </a:ln>
        </p:spPr>
        <p:txBody>
          <a:bodyPr wrap="square">
            <a:spAutoFit/>
          </a:bodyPr>
          <a:lstStyle/>
          <a:p>
            <a:r>
              <a:rPr lang="zh-CN" altLang="en-US" sz="3200" b="1" dirty="0" smtClean="0">
                <a:solidFill>
                  <a:srgbClr val="FF0000"/>
                </a:solidFill>
              </a:rPr>
              <a:t>总结：影响反应速率的微观原因</a:t>
            </a:r>
            <a:endParaRPr lang="zh-CN" altLang="en-US" sz="3200" b="1" dirty="0">
              <a:solidFill>
                <a:srgbClr val="FF0000"/>
              </a:solidFill>
            </a:endParaRPr>
          </a:p>
        </p:txBody>
      </p:sp>
      <p:sp>
        <p:nvSpPr>
          <p:cNvPr id="17" name="矩形 16"/>
          <p:cNvSpPr/>
          <p:nvPr/>
        </p:nvSpPr>
        <p:spPr>
          <a:xfrm>
            <a:off x="1252277" y="4842297"/>
            <a:ext cx="5952270" cy="1569660"/>
          </a:xfrm>
          <a:prstGeom prst="rect">
            <a:avLst/>
          </a:prstGeom>
        </p:spPr>
        <p:txBody>
          <a:bodyPr wrap="none">
            <a:spAutoFit/>
          </a:bodyPr>
          <a:lstStyle/>
          <a:p>
            <a:pPr>
              <a:lnSpc>
                <a:spcPct val="150000"/>
              </a:lnSpc>
            </a:pPr>
            <a:r>
              <a:rPr lang="zh-CN" altLang="en-US" sz="3200" b="1" dirty="0" smtClean="0">
                <a:solidFill>
                  <a:srgbClr val="0000FF"/>
                </a:solidFill>
                <a:latin typeface="Calibri" pitchFamily="34" charset="0"/>
              </a:rPr>
              <a:t>影响化学反应速率因素的强弱：</a:t>
            </a:r>
            <a:endParaRPr lang="en-US" altLang="zh-CN" sz="3200" b="1" dirty="0" smtClean="0">
              <a:solidFill>
                <a:srgbClr val="0000FF"/>
              </a:solidFill>
              <a:latin typeface="Calibri" pitchFamily="34" charset="0"/>
            </a:endParaRPr>
          </a:p>
          <a:p>
            <a:pPr>
              <a:lnSpc>
                <a:spcPct val="150000"/>
              </a:lnSpc>
            </a:pPr>
            <a:r>
              <a:rPr lang="zh-CN" altLang="en-US" sz="3200" b="1" dirty="0" smtClean="0">
                <a:solidFill>
                  <a:srgbClr val="0000FF"/>
                </a:solidFill>
                <a:latin typeface="Calibri" pitchFamily="34" charset="0"/>
              </a:rPr>
              <a:t>催化剂 </a:t>
            </a:r>
            <a:r>
              <a:rPr lang="en-US" altLang="zh-CN" sz="3200" b="1" dirty="0" smtClean="0">
                <a:solidFill>
                  <a:srgbClr val="0000FF"/>
                </a:solidFill>
                <a:latin typeface="Calibri" pitchFamily="34" charset="0"/>
              </a:rPr>
              <a:t>&gt; </a:t>
            </a:r>
            <a:r>
              <a:rPr lang="zh-CN" altLang="en-US" sz="3200" b="1" dirty="0" smtClean="0">
                <a:solidFill>
                  <a:srgbClr val="0000FF"/>
                </a:solidFill>
                <a:latin typeface="Calibri" pitchFamily="34" charset="0"/>
              </a:rPr>
              <a:t>温度 </a:t>
            </a:r>
            <a:r>
              <a:rPr lang="en-US" altLang="zh-CN" sz="3200" b="1" dirty="0" smtClean="0">
                <a:solidFill>
                  <a:srgbClr val="0000FF"/>
                </a:solidFill>
                <a:latin typeface="Calibri" pitchFamily="34" charset="0"/>
              </a:rPr>
              <a:t>&gt; </a:t>
            </a:r>
            <a:r>
              <a:rPr lang="zh-CN" altLang="en-US" sz="3200" b="1" dirty="0" smtClean="0">
                <a:solidFill>
                  <a:srgbClr val="0000FF"/>
                </a:solidFill>
                <a:latin typeface="Calibri" pitchFamily="34" charset="0"/>
              </a:rPr>
              <a:t>浓度</a:t>
            </a:r>
            <a:r>
              <a:rPr lang="en-US" altLang="zh-CN" sz="3200" b="1" dirty="0" smtClean="0">
                <a:solidFill>
                  <a:srgbClr val="0000FF"/>
                </a:solidFill>
                <a:latin typeface="Calibri" pitchFamily="34" charset="0"/>
              </a:rPr>
              <a:t>(</a:t>
            </a:r>
            <a:r>
              <a:rPr lang="zh-CN" altLang="en-US" sz="3200" b="1" dirty="0" smtClean="0">
                <a:solidFill>
                  <a:srgbClr val="0000FF"/>
                </a:solidFill>
                <a:latin typeface="Calibri" pitchFamily="34" charset="0"/>
              </a:rPr>
              <a:t>压强</a:t>
            </a:r>
            <a:r>
              <a:rPr lang="en-US" altLang="zh-CN" sz="3200" b="1" dirty="0" smtClean="0">
                <a:solidFill>
                  <a:srgbClr val="0000FF"/>
                </a:solidFill>
                <a:latin typeface="Calibri" pitchFamily="34" charset="0"/>
              </a:rPr>
              <a:t>)</a:t>
            </a:r>
            <a:endParaRPr lang="zh-CN" altLang="en-US" dirty="0">
              <a:solidFill>
                <a:srgbClr val="0000FF"/>
              </a:solidFill>
            </a:endParaRPr>
          </a:p>
        </p:txBody>
      </p:sp>
    </p:spTree>
    <p:extLst>
      <p:ext uri="{BB962C8B-B14F-4D97-AF65-F5344CB8AC3E}">
        <p14:creationId xmlns:p14="http://schemas.microsoft.com/office/powerpoint/2010/main" val="3374587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checkerboard(across)">
                                      <p:cBhvr>
                                        <p:cTn id="7" dur="500"/>
                                        <p:tgtEl>
                                          <p:spTgt spid="3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checkerboard(across)">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checkerboard(across)">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7" grpId="0"/>
      <p:bldP spid="25" grpId="0"/>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2"/>
          <p:cNvSpPr txBox="1">
            <a:spLocks noChangeArrowheads="1"/>
          </p:cNvSpPr>
          <p:nvPr/>
        </p:nvSpPr>
        <p:spPr bwMode="auto">
          <a:xfrm>
            <a:off x="1570020" y="357992"/>
            <a:ext cx="4916487" cy="519112"/>
          </a:xfrm>
          <a:prstGeom prst="rect">
            <a:avLst/>
          </a:prstGeom>
          <a:solidFill>
            <a:schemeClr val="bg1">
              <a:lumMod val="95000"/>
            </a:schemeClr>
          </a:solidFill>
          <a:ln w="9525">
            <a:noFill/>
            <a:miter lim="800000"/>
            <a:headEnd/>
            <a:tailEnd/>
          </a:ln>
          <a:effectLst/>
        </p:spPr>
        <p:txBody>
          <a:bodyPr>
            <a:spAutoFit/>
          </a:bodyPr>
          <a:lstStyle/>
          <a:p>
            <a:pPr>
              <a:defRPr/>
            </a:pPr>
            <a:r>
              <a:rPr lang="en-US" altLang="zh-CN" b="1">
                <a:solidFill>
                  <a:srgbClr val="CC3300"/>
                </a:solidFill>
              </a:rPr>
              <a:t>☆  </a:t>
            </a:r>
            <a:r>
              <a:rPr lang="zh-CN" altLang="en-US" sz="2800" b="1">
                <a:solidFill>
                  <a:srgbClr val="FF0000"/>
                </a:solidFill>
              </a:rPr>
              <a:t>如何减慢化学反应速率？</a:t>
            </a:r>
          </a:p>
        </p:txBody>
      </p:sp>
      <p:sp>
        <p:nvSpPr>
          <p:cNvPr id="14" name="Text Box 3"/>
          <p:cNvSpPr txBox="1">
            <a:spLocks noChangeArrowheads="1"/>
          </p:cNvSpPr>
          <p:nvPr/>
        </p:nvSpPr>
        <p:spPr bwMode="auto">
          <a:xfrm>
            <a:off x="285720" y="862013"/>
            <a:ext cx="8177239" cy="946150"/>
          </a:xfrm>
          <a:prstGeom prst="rect">
            <a:avLst/>
          </a:prstGeom>
          <a:noFill/>
          <a:ln w="9525">
            <a:noFill/>
            <a:miter lim="800000"/>
            <a:headEnd/>
            <a:tailEnd/>
          </a:ln>
        </p:spPr>
        <p:txBody>
          <a:bodyPr wrap="square">
            <a:spAutoFit/>
          </a:bodyPr>
          <a:lstStyle/>
          <a:p>
            <a:r>
              <a:rPr lang="zh-CN" altLang="en-US" sz="2800" b="1" dirty="0"/>
              <a:t>对于   </a:t>
            </a:r>
            <a:r>
              <a:rPr lang="en-US" altLang="zh-CN" sz="2800" b="1" dirty="0"/>
              <a:t>Zn+H</a:t>
            </a:r>
            <a:r>
              <a:rPr lang="en-US" altLang="zh-CN" sz="2800" b="1" baseline="-25000" dirty="0"/>
              <a:t>2</a:t>
            </a:r>
            <a:r>
              <a:rPr lang="en-US" altLang="zh-CN" sz="2800" b="1" dirty="0"/>
              <a:t>SO</a:t>
            </a:r>
            <a:r>
              <a:rPr lang="en-US" altLang="zh-CN" sz="2800" b="1" baseline="-25000" dirty="0"/>
              <a:t>4</a:t>
            </a:r>
            <a:r>
              <a:rPr lang="en-US" altLang="zh-CN" sz="2800" b="1" dirty="0"/>
              <a:t>=ZnSO</a:t>
            </a:r>
            <a:r>
              <a:rPr lang="en-US" altLang="zh-CN" sz="2800" b="1" baseline="-25000" dirty="0"/>
              <a:t>4</a:t>
            </a:r>
            <a:r>
              <a:rPr lang="en-US" altLang="zh-CN" sz="2800" b="1" dirty="0"/>
              <a:t>+H</a:t>
            </a:r>
            <a:r>
              <a:rPr lang="en-US" altLang="zh-CN" sz="2800" b="1" baseline="-25000" dirty="0"/>
              <a:t>2</a:t>
            </a:r>
            <a:r>
              <a:rPr lang="en-US" altLang="zh-CN" sz="2800" b="1" dirty="0"/>
              <a:t>↑</a:t>
            </a:r>
            <a:r>
              <a:rPr lang="zh-CN" altLang="en-US" sz="2800" b="1" dirty="0"/>
              <a:t>，为减慢反应速率 </a:t>
            </a:r>
            <a:r>
              <a:rPr lang="zh-CN" altLang="en-US" sz="2800" b="1" dirty="0" smtClean="0"/>
              <a:t>且</a:t>
            </a:r>
            <a:r>
              <a:rPr lang="en-US" altLang="zh-CN" sz="2800" b="1" dirty="0" smtClean="0"/>
              <a:t>H</a:t>
            </a:r>
            <a:r>
              <a:rPr lang="en-US" altLang="zh-CN" sz="2800" b="1" baseline="-25000" dirty="0" smtClean="0"/>
              <a:t>2</a:t>
            </a:r>
            <a:r>
              <a:rPr lang="zh-CN" altLang="en-US" sz="2800" b="1" dirty="0"/>
              <a:t>量不变，可采取哪些措施？</a:t>
            </a:r>
          </a:p>
        </p:txBody>
      </p:sp>
      <p:sp>
        <p:nvSpPr>
          <p:cNvPr id="17" name="Rectangle 6"/>
          <p:cNvSpPr>
            <a:spLocks noChangeArrowheads="1"/>
          </p:cNvSpPr>
          <p:nvPr/>
        </p:nvSpPr>
        <p:spPr bwMode="auto">
          <a:xfrm>
            <a:off x="714348" y="1944707"/>
            <a:ext cx="6034100" cy="3539430"/>
          </a:xfrm>
          <a:prstGeom prst="rect">
            <a:avLst/>
          </a:prstGeom>
          <a:solidFill>
            <a:srgbClr val="FFFFFF"/>
          </a:solidFill>
          <a:ln w="9525">
            <a:noFill/>
            <a:miter lim="800000"/>
            <a:headEnd/>
            <a:tailEnd/>
          </a:ln>
        </p:spPr>
        <p:txBody>
          <a:bodyPr wrap="square">
            <a:spAutoFit/>
          </a:bodyPr>
          <a:lstStyle/>
          <a:p>
            <a:r>
              <a:rPr lang="en-US" altLang="zh-CN" sz="2800" b="1" dirty="0">
                <a:solidFill>
                  <a:srgbClr val="000099"/>
                </a:solidFill>
              </a:rPr>
              <a:t>A.</a:t>
            </a:r>
            <a:r>
              <a:rPr lang="zh-CN" altLang="en-US" sz="2800" b="1" dirty="0">
                <a:solidFill>
                  <a:srgbClr val="000099"/>
                </a:solidFill>
              </a:rPr>
              <a:t>加入少量水</a:t>
            </a:r>
          </a:p>
          <a:p>
            <a:endParaRPr lang="zh-CN" altLang="en-US" sz="2800" b="1" dirty="0">
              <a:solidFill>
                <a:srgbClr val="000099"/>
              </a:solidFill>
            </a:endParaRPr>
          </a:p>
          <a:p>
            <a:r>
              <a:rPr lang="en-US" altLang="zh-CN" sz="2800" b="1" dirty="0">
                <a:solidFill>
                  <a:srgbClr val="000099"/>
                </a:solidFill>
              </a:rPr>
              <a:t>B.</a:t>
            </a:r>
            <a:r>
              <a:rPr lang="zh-CN" altLang="en-US" sz="2800" b="1" dirty="0">
                <a:solidFill>
                  <a:srgbClr val="000099"/>
                </a:solidFill>
              </a:rPr>
              <a:t>加入</a:t>
            </a:r>
            <a:r>
              <a:rPr lang="en-US" altLang="zh-CN" sz="2800" b="1" dirty="0">
                <a:solidFill>
                  <a:srgbClr val="000099"/>
                </a:solidFill>
              </a:rPr>
              <a:t>CH</a:t>
            </a:r>
            <a:r>
              <a:rPr lang="en-US" altLang="zh-CN" sz="2800" b="1" baseline="-25000" dirty="0">
                <a:solidFill>
                  <a:srgbClr val="000099"/>
                </a:solidFill>
              </a:rPr>
              <a:t>3</a:t>
            </a:r>
            <a:r>
              <a:rPr lang="en-US" altLang="zh-CN" sz="2800" b="1" dirty="0">
                <a:solidFill>
                  <a:srgbClr val="000099"/>
                </a:solidFill>
              </a:rPr>
              <a:t>COONa</a:t>
            </a:r>
            <a:r>
              <a:rPr lang="zh-CN" altLang="en-US" sz="2800" b="1" dirty="0">
                <a:solidFill>
                  <a:srgbClr val="000099"/>
                </a:solidFill>
              </a:rPr>
              <a:t>固体或</a:t>
            </a:r>
            <a:r>
              <a:rPr lang="en-US" altLang="zh-CN" sz="2800" b="1" dirty="0">
                <a:solidFill>
                  <a:srgbClr val="000099"/>
                </a:solidFill>
              </a:rPr>
              <a:t>Na</a:t>
            </a:r>
            <a:r>
              <a:rPr lang="en-US" altLang="zh-CN" sz="2800" b="1" baseline="-25000" dirty="0">
                <a:solidFill>
                  <a:srgbClr val="000099"/>
                </a:solidFill>
              </a:rPr>
              <a:t>2</a:t>
            </a:r>
            <a:r>
              <a:rPr lang="en-US" altLang="zh-CN" sz="2800" b="1" dirty="0">
                <a:solidFill>
                  <a:srgbClr val="000099"/>
                </a:solidFill>
              </a:rPr>
              <a:t>CO</a:t>
            </a:r>
            <a:r>
              <a:rPr lang="en-US" altLang="zh-CN" sz="2800" b="1" baseline="-25000" dirty="0">
                <a:solidFill>
                  <a:srgbClr val="000099"/>
                </a:solidFill>
              </a:rPr>
              <a:t>3</a:t>
            </a:r>
            <a:r>
              <a:rPr lang="zh-CN" altLang="en-US" sz="2800" b="1" dirty="0" smtClean="0">
                <a:solidFill>
                  <a:srgbClr val="000099"/>
                </a:solidFill>
              </a:rPr>
              <a:t>固体</a:t>
            </a:r>
            <a:endParaRPr lang="en-US" altLang="zh-CN" sz="2800" b="1" dirty="0" smtClean="0">
              <a:solidFill>
                <a:srgbClr val="000099"/>
              </a:solidFill>
            </a:endParaRPr>
          </a:p>
          <a:p>
            <a:endParaRPr lang="zh-CN" altLang="en-US" sz="2800" b="1" dirty="0">
              <a:solidFill>
                <a:srgbClr val="000099"/>
              </a:solidFill>
            </a:endParaRPr>
          </a:p>
          <a:p>
            <a:r>
              <a:rPr lang="en-US" altLang="zh-CN" sz="2800" b="1" dirty="0">
                <a:solidFill>
                  <a:srgbClr val="000099"/>
                </a:solidFill>
              </a:rPr>
              <a:t>C.</a:t>
            </a:r>
            <a:r>
              <a:rPr lang="zh-CN" altLang="en-US" sz="2800" b="1" dirty="0">
                <a:solidFill>
                  <a:srgbClr val="000099"/>
                </a:solidFill>
              </a:rPr>
              <a:t>加入</a:t>
            </a:r>
            <a:r>
              <a:rPr lang="en-US" altLang="zh-CN" sz="2800" b="1" dirty="0" err="1">
                <a:solidFill>
                  <a:srgbClr val="000099"/>
                </a:solidFill>
              </a:rPr>
              <a:t>NaCl</a:t>
            </a:r>
            <a:r>
              <a:rPr lang="zh-CN" altLang="en-US" sz="2800" b="1" dirty="0">
                <a:solidFill>
                  <a:srgbClr val="000099"/>
                </a:solidFill>
              </a:rPr>
              <a:t>溶液或</a:t>
            </a:r>
            <a:r>
              <a:rPr lang="en-US" altLang="zh-CN" sz="2800" b="1" dirty="0">
                <a:solidFill>
                  <a:srgbClr val="000099"/>
                </a:solidFill>
              </a:rPr>
              <a:t>BaCl</a:t>
            </a:r>
            <a:r>
              <a:rPr lang="en-US" altLang="zh-CN" sz="2800" b="1" baseline="-25000" dirty="0">
                <a:solidFill>
                  <a:srgbClr val="000099"/>
                </a:solidFill>
              </a:rPr>
              <a:t>2</a:t>
            </a:r>
            <a:r>
              <a:rPr lang="zh-CN" altLang="en-US" sz="2800" b="1" dirty="0">
                <a:solidFill>
                  <a:srgbClr val="000099"/>
                </a:solidFill>
              </a:rPr>
              <a:t>溶液</a:t>
            </a:r>
          </a:p>
          <a:p>
            <a:endParaRPr lang="zh-CN" altLang="en-US" sz="2800" b="1" dirty="0">
              <a:solidFill>
                <a:srgbClr val="000099"/>
              </a:solidFill>
            </a:endParaRPr>
          </a:p>
          <a:p>
            <a:r>
              <a:rPr lang="en-US" altLang="zh-CN" sz="2800" b="1" dirty="0">
                <a:solidFill>
                  <a:srgbClr val="000099"/>
                </a:solidFill>
              </a:rPr>
              <a:t>D.</a:t>
            </a:r>
            <a:r>
              <a:rPr lang="zh-CN" altLang="en-US" sz="2800" b="1" dirty="0">
                <a:solidFill>
                  <a:srgbClr val="000099"/>
                </a:solidFill>
              </a:rPr>
              <a:t>加入</a:t>
            </a:r>
            <a:r>
              <a:rPr lang="en-US" altLang="zh-CN" sz="2800" b="1" dirty="0">
                <a:solidFill>
                  <a:srgbClr val="000099"/>
                </a:solidFill>
              </a:rPr>
              <a:t>KNO</a:t>
            </a:r>
            <a:r>
              <a:rPr lang="en-US" altLang="zh-CN" sz="2800" b="1" baseline="-25000" dirty="0">
                <a:solidFill>
                  <a:srgbClr val="000099"/>
                </a:solidFill>
              </a:rPr>
              <a:t>3</a:t>
            </a:r>
            <a:r>
              <a:rPr lang="zh-CN" altLang="en-US" sz="2800" b="1" dirty="0" smtClean="0">
                <a:solidFill>
                  <a:srgbClr val="000099"/>
                </a:solidFill>
              </a:rPr>
              <a:t>溶液</a:t>
            </a:r>
            <a:endParaRPr lang="en-US" altLang="zh-CN" sz="2800" b="1" dirty="0">
              <a:solidFill>
                <a:srgbClr val="000099"/>
              </a:solidFill>
            </a:endParaRPr>
          </a:p>
        </p:txBody>
      </p:sp>
      <p:sp>
        <p:nvSpPr>
          <p:cNvPr id="18" name="Text Box 7"/>
          <p:cNvSpPr txBox="1">
            <a:spLocks noChangeArrowheads="1"/>
          </p:cNvSpPr>
          <p:nvPr/>
        </p:nvSpPr>
        <p:spPr bwMode="auto">
          <a:xfrm>
            <a:off x="2841598" y="1835156"/>
            <a:ext cx="692150" cy="701675"/>
          </a:xfrm>
          <a:prstGeom prst="rect">
            <a:avLst/>
          </a:prstGeom>
          <a:noFill/>
          <a:ln w="9525">
            <a:noFill/>
            <a:miter lim="800000"/>
            <a:headEnd/>
            <a:tailEnd/>
          </a:ln>
        </p:spPr>
        <p:txBody>
          <a:bodyPr wrap="none">
            <a:spAutoFit/>
          </a:bodyPr>
          <a:lstStyle/>
          <a:p>
            <a:r>
              <a:rPr lang="en-US" altLang="zh-CN" sz="4000" b="1">
                <a:solidFill>
                  <a:srgbClr val="CC3300"/>
                </a:solidFill>
              </a:rPr>
              <a:t>√</a:t>
            </a:r>
          </a:p>
        </p:txBody>
      </p:sp>
      <p:sp>
        <p:nvSpPr>
          <p:cNvPr id="19" name="Text Box 8"/>
          <p:cNvSpPr txBox="1">
            <a:spLocks noChangeArrowheads="1"/>
          </p:cNvSpPr>
          <p:nvPr/>
        </p:nvSpPr>
        <p:spPr bwMode="auto">
          <a:xfrm>
            <a:off x="2586011" y="2701931"/>
            <a:ext cx="692150" cy="701675"/>
          </a:xfrm>
          <a:prstGeom prst="rect">
            <a:avLst/>
          </a:prstGeom>
          <a:noFill/>
          <a:ln w="9525">
            <a:noFill/>
            <a:miter lim="800000"/>
            <a:headEnd/>
            <a:tailEnd/>
          </a:ln>
        </p:spPr>
        <p:txBody>
          <a:bodyPr>
            <a:spAutoFit/>
          </a:bodyPr>
          <a:lstStyle/>
          <a:p>
            <a:r>
              <a:rPr lang="en-US" altLang="zh-CN" sz="4000" b="1" dirty="0">
                <a:solidFill>
                  <a:srgbClr val="CC3300"/>
                </a:solidFill>
              </a:rPr>
              <a:t>√</a:t>
            </a:r>
          </a:p>
        </p:txBody>
      </p:sp>
      <p:sp>
        <p:nvSpPr>
          <p:cNvPr id="20" name="Text Box 9"/>
          <p:cNvSpPr txBox="1">
            <a:spLocks noChangeArrowheads="1"/>
          </p:cNvSpPr>
          <p:nvPr/>
        </p:nvSpPr>
        <p:spPr bwMode="auto">
          <a:xfrm>
            <a:off x="1959395" y="3860812"/>
            <a:ext cx="692150" cy="701675"/>
          </a:xfrm>
          <a:prstGeom prst="rect">
            <a:avLst/>
          </a:prstGeom>
          <a:noFill/>
          <a:ln w="9525">
            <a:noFill/>
            <a:miter lim="800000"/>
            <a:headEnd/>
            <a:tailEnd/>
          </a:ln>
        </p:spPr>
        <p:txBody>
          <a:bodyPr wrap="none">
            <a:spAutoFit/>
          </a:bodyPr>
          <a:lstStyle/>
          <a:p>
            <a:r>
              <a:rPr lang="en-US" altLang="zh-CN" sz="4000" b="1" dirty="0">
                <a:solidFill>
                  <a:srgbClr val="CC3300"/>
                </a:solidFill>
              </a:rPr>
              <a:t>√</a:t>
            </a:r>
          </a:p>
        </p:txBody>
      </p:sp>
      <p:sp>
        <p:nvSpPr>
          <p:cNvPr id="21" name="Text Box 10"/>
          <p:cNvSpPr txBox="1">
            <a:spLocks noChangeArrowheads="1"/>
          </p:cNvSpPr>
          <p:nvPr/>
        </p:nvSpPr>
        <p:spPr bwMode="auto">
          <a:xfrm>
            <a:off x="2747920" y="4381512"/>
            <a:ext cx="742950" cy="762000"/>
          </a:xfrm>
          <a:prstGeom prst="rect">
            <a:avLst/>
          </a:prstGeom>
          <a:noFill/>
          <a:ln w="9525">
            <a:noFill/>
            <a:miter lim="800000"/>
            <a:headEnd/>
            <a:tailEnd/>
          </a:ln>
        </p:spPr>
        <p:txBody>
          <a:bodyPr wrap="none">
            <a:spAutoFit/>
          </a:bodyPr>
          <a:lstStyle/>
          <a:p>
            <a:r>
              <a:rPr lang="en-US" altLang="zh-CN" sz="4400" b="1" dirty="0">
                <a:solidFill>
                  <a:srgbClr val="CC3300"/>
                </a:solidFill>
              </a:rPr>
              <a:t>×</a:t>
            </a:r>
          </a:p>
        </p:txBody>
      </p:sp>
      <p:sp>
        <p:nvSpPr>
          <p:cNvPr id="22" name="Text Box 11"/>
          <p:cNvSpPr txBox="1">
            <a:spLocks noChangeArrowheads="1"/>
          </p:cNvSpPr>
          <p:nvPr/>
        </p:nvSpPr>
        <p:spPr bwMode="auto">
          <a:xfrm>
            <a:off x="4028264" y="3951985"/>
            <a:ext cx="692150" cy="701675"/>
          </a:xfrm>
          <a:prstGeom prst="rect">
            <a:avLst/>
          </a:prstGeom>
          <a:noFill/>
          <a:ln w="9525">
            <a:noFill/>
            <a:miter lim="800000"/>
            <a:headEnd/>
            <a:tailEnd/>
          </a:ln>
        </p:spPr>
        <p:txBody>
          <a:bodyPr wrap="none">
            <a:spAutoFit/>
          </a:bodyPr>
          <a:lstStyle/>
          <a:p>
            <a:r>
              <a:rPr lang="en-US" altLang="zh-CN" sz="4000" b="1" dirty="0">
                <a:solidFill>
                  <a:srgbClr val="CC3300"/>
                </a:solidFill>
              </a:rPr>
              <a:t>√</a:t>
            </a:r>
          </a:p>
        </p:txBody>
      </p:sp>
      <p:sp>
        <p:nvSpPr>
          <p:cNvPr id="23" name="Text Box 12"/>
          <p:cNvSpPr txBox="1">
            <a:spLocks noChangeArrowheads="1"/>
          </p:cNvSpPr>
          <p:nvPr/>
        </p:nvSpPr>
        <p:spPr bwMode="auto">
          <a:xfrm>
            <a:off x="5249836" y="2628906"/>
            <a:ext cx="742950" cy="762000"/>
          </a:xfrm>
          <a:prstGeom prst="rect">
            <a:avLst/>
          </a:prstGeom>
          <a:noFill/>
          <a:ln w="9525">
            <a:noFill/>
            <a:miter lim="800000"/>
            <a:headEnd/>
            <a:tailEnd/>
          </a:ln>
        </p:spPr>
        <p:txBody>
          <a:bodyPr wrap="none">
            <a:spAutoFit/>
          </a:bodyPr>
          <a:lstStyle/>
          <a:p>
            <a:r>
              <a:rPr lang="en-US" altLang="zh-CN" sz="4400" b="1">
                <a:solidFill>
                  <a:srgbClr val="CC3300"/>
                </a:solidFill>
              </a:rPr>
              <a:t>×</a:t>
            </a:r>
          </a:p>
        </p:txBody>
      </p:sp>
      <p:sp>
        <p:nvSpPr>
          <p:cNvPr id="24" name="Rectangle 4"/>
          <p:cNvSpPr>
            <a:spLocks noChangeArrowheads="1"/>
          </p:cNvSpPr>
          <p:nvPr/>
        </p:nvSpPr>
        <p:spPr bwMode="auto">
          <a:xfrm>
            <a:off x="658759" y="5511830"/>
            <a:ext cx="6840537" cy="519112"/>
          </a:xfrm>
          <a:prstGeom prst="rect">
            <a:avLst/>
          </a:prstGeom>
          <a:noFill/>
          <a:ln w="9525">
            <a:noFill/>
            <a:miter lim="800000"/>
            <a:headEnd/>
            <a:tailEnd/>
          </a:ln>
        </p:spPr>
        <p:txBody>
          <a:bodyPr>
            <a:spAutoFit/>
          </a:bodyPr>
          <a:lstStyle/>
          <a:p>
            <a:r>
              <a:rPr lang="en-US" altLang="zh-CN" sz="2800" b="1" dirty="0">
                <a:solidFill>
                  <a:srgbClr val="FF0000"/>
                </a:solidFill>
              </a:rPr>
              <a:t>1.</a:t>
            </a:r>
            <a:r>
              <a:rPr lang="zh-CN" altLang="en-US" sz="2800" b="1" dirty="0">
                <a:solidFill>
                  <a:srgbClr val="FF0000"/>
                </a:solidFill>
              </a:rPr>
              <a:t>加水或加某些盐溶液稀释浓度</a:t>
            </a:r>
          </a:p>
        </p:txBody>
      </p:sp>
      <p:sp>
        <p:nvSpPr>
          <p:cNvPr id="25" name="Rectangle 5"/>
          <p:cNvSpPr>
            <a:spLocks noChangeArrowheads="1"/>
          </p:cNvSpPr>
          <p:nvPr/>
        </p:nvSpPr>
        <p:spPr bwMode="auto">
          <a:xfrm>
            <a:off x="642911" y="6046545"/>
            <a:ext cx="6340490" cy="523220"/>
          </a:xfrm>
          <a:prstGeom prst="rect">
            <a:avLst/>
          </a:prstGeom>
          <a:noFill/>
          <a:ln w="9525">
            <a:noFill/>
            <a:miter lim="800000"/>
            <a:headEnd/>
            <a:tailEnd/>
          </a:ln>
        </p:spPr>
        <p:txBody>
          <a:bodyPr wrap="square">
            <a:spAutoFit/>
          </a:bodyPr>
          <a:lstStyle/>
          <a:p>
            <a:r>
              <a:rPr lang="en-US" altLang="zh-CN" sz="2800" b="1" dirty="0">
                <a:solidFill>
                  <a:srgbClr val="FF0000"/>
                </a:solidFill>
              </a:rPr>
              <a:t>2.</a:t>
            </a:r>
            <a:r>
              <a:rPr lang="zh-CN" altLang="en-US" sz="2800" b="1" dirty="0">
                <a:solidFill>
                  <a:srgbClr val="FF0000"/>
                </a:solidFill>
              </a:rPr>
              <a:t>使其生成</a:t>
            </a:r>
            <a:r>
              <a:rPr lang="zh-CN" altLang="en-US" sz="2800" b="1" dirty="0" smtClean="0">
                <a:solidFill>
                  <a:srgbClr val="FF0000"/>
                </a:solidFill>
              </a:rPr>
              <a:t>难电离又不会分解的弱酸</a:t>
            </a:r>
            <a:endParaRPr lang="zh-CN" altLang="en-US" sz="2800" b="1" dirty="0">
              <a:solidFill>
                <a:srgbClr val="FF0000"/>
              </a:solidFill>
            </a:endParaRPr>
          </a:p>
        </p:txBody>
      </p:sp>
    </p:spTree>
    <p:extLst>
      <p:ext uri="{BB962C8B-B14F-4D97-AF65-F5344CB8AC3E}">
        <p14:creationId xmlns:p14="http://schemas.microsoft.com/office/powerpoint/2010/main" val="207178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ox(in)">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box(in)">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box(in)">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box(in)">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box(in)">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box(in)">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left)">
                                      <p:cBhvr>
                                        <p:cTn id="5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animBg="1"/>
      <p:bldP spid="18" grpId="0"/>
      <p:bldP spid="19" grpId="0"/>
      <p:bldP spid="20" grpId="0"/>
      <p:bldP spid="21" grpId="0"/>
      <p:bldP spid="22" grpId="0"/>
      <p:bldP spid="23" grpId="0"/>
      <p:bldP spid="24" grpId="0"/>
      <p:bldP spid="2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1"/>
          <p:cNvSpPr>
            <a:spLocks noChangeArrowheads="1"/>
          </p:cNvSpPr>
          <p:nvPr/>
        </p:nvSpPr>
        <p:spPr bwMode="auto">
          <a:xfrm>
            <a:off x="685800" y="518394"/>
            <a:ext cx="8001000" cy="954087"/>
          </a:xfrm>
          <a:prstGeom prst="rect">
            <a:avLst/>
          </a:prstGeom>
          <a:solidFill>
            <a:srgbClr val="FFFFFF"/>
          </a:solidFill>
          <a:ln w="9525">
            <a:noFill/>
            <a:miter lim="800000"/>
            <a:headEnd/>
            <a:tailEnd/>
          </a:ln>
        </p:spPr>
        <p:txBody>
          <a:bodyPr>
            <a:spAutoFit/>
          </a:bodyPr>
          <a:lstStyle/>
          <a:p>
            <a:r>
              <a:rPr lang="zh-CN" altLang="en-US" sz="2800" b="1" dirty="0">
                <a:solidFill>
                  <a:srgbClr val="000066"/>
                </a:solidFill>
              </a:rPr>
              <a:t>通常情况下，温度每升高或降低</a:t>
            </a:r>
            <a:r>
              <a:rPr lang="en-US" altLang="zh-CN" sz="2800" b="1" dirty="0">
                <a:solidFill>
                  <a:srgbClr val="000066"/>
                </a:solidFill>
              </a:rPr>
              <a:t>10 </a:t>
            </a:r>
            <a:r>
              <a:rPr lang="ar-SA" altLang="zh-CN" sz="2800" b="1" dirty="0">
                <a:solidFill>
                  <a:srgbClr val="000066"/>
                </a:solidFill>
              </a:rPr>
              <a:t>ْ</a:t>
            </a:r>
            <a:r>
              <a:rPr lang="en-US" altLang="zh-CN" sz="2800" b="1" dirty="0">
                <a:solidFill>
                  <a:srgbClr val="000066"/>
                </a:solidFill>
              </a:rPr>
              <a:t> C</a:t>
            </a:r>
            <a:r>
              <a:rPr lang="zh-CN" altLang="en-US" sz="2800" b="1" dirty="0">
                <a:solidFill>
                  <a:srgbClr val="000066"/>
                </a:solidFill>
              </a:rPr>
              <a:t>，反应速率增大到原来的</a:t>
            </a:r>
            <a:r>
              <a:rPr lang="en-US" altLang="zh-CN" sz="2800" b="1" dirty="0">
                <a:solidFill>
                  <a:srgbClr val="000066"/>
                </a:solidFill>
              </a:rPr>
              <a:t>2 ~ 4</a:t>
            </a:r>
            <a:r>
              <a:rPr lang="zh-CN" altLang="en-US" sz="2800" b="1" dirty="0">
                <a:solidFill>
                  <a:srgbClr val="000066"/>
                </a:solidFill>
              </a:rPr>
              <a:t>倍。</a:t>
            </a:r>
          </a:p>
        </p:txBody>
      </p:sp>
      <p:sp>
        <p:nvSpPr>
          <p:cNvPr id="4" name="Rectangle 23"/>
          <p:cNvSpPr>
            <a:spLocks noChangeArrowheads="1"/>
          </p:cNvSpPr>
          <p:nvPr/>
        </p:nvSpPr>
        <p:spPr bwMode="auto">
          <a:xfrm>
            <a:off x="228600" y="1571625"/>
            <a:ext cx="8915400" cy="2227263"/>
          </a:xfrm>
          <a:prstGeom prst="rect">
            <a:avLst/>
          </a:prstGeom>
          <a:noFill/>
          <a:ln w="9525">
            <a:noFill/>
            <a:miter lim="800000"/>
            <a:headEnd/>
            <a:tailEnd/>
          </a:ln>
        </p:spPr>
        <p:txBody>
          <a:bodyPr>
            <a:spAutoFit/>
          </a:bodyPr>
          <a:lstStyle/>
          <a:p>
            <a:r>
              <a:rPr kumimoji="1" lang="zh-CN" altLang="en-US" sz="2800" b="1"/>
              <a:t>探讨：</a:t>
            </a:r>
          </a:p>
          <a:p>
            <a:r>
              <a:rPr kumimoji="1" lang="zh-CN" altLang="en-US" sz="2800" b="1"/>
              <a:t>已知</a:t>
            </a:r>
            <a:r>
              <a:rPr kumimoji="1" lang="en-US" altLang="zh-CN" sz="2800" b="1"/>
              <a:t>Na</a:t>
            </a:r>
            <a:r>
              <a:rPr kumimoji="1" lang="en-US" altLang="zh-CN" sz="2800" b="1" baseline="-25000"/>
              <a:t>2</a:t>
            </a:r>
            <a:r>
              <a:rPr kumimoji="1" lang="en-US" altLang="zh-CN" sz="2800" b="1"/>
              <a:t>S</a:t>
            </a:r>
            <a:r>
              <a:rPr kumimoji="1" lang="en-US" altLang="zh-CN" sz="2800" b="1" baseline="-25000"/>
              <a:t>2</a:t>
            </a:r>
            <a:r>
              <a:rPr kumimoji="1" lang="en-US" altLang="zh-CN" sz="2800" b="1"/>
              <a:t>O</a:t>
            </a:r>
            <a:r>
              <a:rPr kumimoji="1" lang="en-US" altLang="zh-CN" sz="2800" b="1" baseline="-25000"/>
              <a:t>3</a:t>
            </a:r>
            <a:r>
              <a:rPr kumimoji="1" lang="en-US" altLang="zh-CN" sz="2800" b="1"/>
              <a:t>+H</a:t>
            </a:r>
            <a:r>
              <a:rPr kumimoji="1" lang="en-US" altLang="zh-CN" sz="2800" b="1" baseline="-25000"/>
              <a:t>2</a:t>
            </a:r>
            <a:r>
              <a:rPr kumimoji="1" lang="en-US" altLang="zh-CN" sz="2800" b="1"/>
              <a:t>SO</a:t>
            </a:r>
            <a:r>
              <a:rPr kumimoji="1" lang="en-US" altLang="zh-CN" sz="2800" b="1" baseline="-25000"/>
              <a:t>4</a:t>
            </a:r>
            <a:r>
              <a:rPr kumimoji="1" lang="en-US" altLang="zh-CN" sz="2800" b="1"/>
              <a:t>=Na</a:t>
            </a:r>
            <a:r>
              <a:rPr kumimoji="1" lang="en-US" altLang="zh-CN" sz="2800" b="1" baseline="-25000"/>
              <a:t>2</a:t>
            </a:r>
            <a:r>
              <a:rPr kumimoji="1" lang="en-US" altLang="zh-CN" sz="2800" b="1"/>
              <a:t>SO</a:t>
            </a:r>
            <a:r>
              <a:rPr kumimoji="1" lang="en-US" altLang="zh-CN" sz="2800" b="1" baseline="-25000"/>
              <a:t>4 </a:t>
            </a:r>
            <a:r>
              <a:rPr kumimoji="1" lang="en-US" altLang="zh-CN" sz="2800" b="1"/>
              <a:t>+</a:t>
            </a:r>
            <a:r>
              <a:rPr kumimoji="1" lang="en-US" altLang="zh-CN"/>
              <a:t> </a:t>
            </a:r>
            <a:r>
              <a:rPr kumimoji="1" lang="en-US" altLang="zh-CN" sz="2800" b="1"/>
              <a:t>SO</a:t>
            </a:r>
            <a:r>
              <a:rPr kumimoji="1" lang="en-US" altLang="zh-CN" sz="2800" b="1" baseline="-25000"/>
              <a:t>2 </a:t>
            </a:r>
            <a:r>
              <a:rPr kumimoji="1" lang="en-US" altLang="zh-CN" sz="2800" b="1">
                <a:sym typeface="Wingdings 3" pitchFamily="18" charset="2"/>
              </a:rPr>
              <a:t></a:t>
            </a:r>
            <a:r>
              <a:rPr kumimoji="1" lang="en-US" altLang="zh-CN" sz="2800" b="1"/>
              <a:t>+S </a:t>
            </a:r>
            <a:r>
              <a:rPr kumimoji="1" lang="en-US" altLang="zh-CN" sz="2800" b="1">
                <a:sym typeface="Wingdings 3" pitchFamily="18" charset="2"/>
              </a:rPr>
              <a:t></a:t>
            </a:r>
            <a:r>
              <a:rPr kumimoji="1" lang="en-US" altLang="zh-CN" sz="2800" b="1"/>
              <a:t> </a:t>
            </a:r>
            <a:r>
              <a:rPr kumimoji="1" lang="zh-CN" altLang="en-US" sz="2800" b="1"/>
              <a:t>＋</a:t>
            </a:r>
            <a:r>
              <a:rPr kumimoji="1" lang="en-US" altLang="zh-CN" sz="2800" b="1"/>
              <a:t>H</a:t>
            </a:r>
            <a:r>
              <a:rPr kumimoji="1" lang="en-US" altLang="zh-CN" sz="2800" b="1" baseline="-25000"/>
              <a:t>2</a:t>
            </a:r>
            <a:r>
              <a:rPr kumimoji="1" lang="en-US" altLang="zh-CN" sz="2800" b="1"/>
              <a:t>O</a:t>
            </a:r>
            <a:endParaRPr kumimoji="1" lang="en-US" altLang="zh-CN" sz="2800" b="1" baseline="-25000"/>
          </a:p>
          <a:p>
            <a:r>
              <a:rPr kumimoji="1" lang="zh-CN" altLang="en-US" sz="2800" b="1"/>
              <a:t>反应温度每升高</a:t>
            </a:r>
            <a:r>
              <a:rPr kumimoji="1" lang="en-US" altLang="zh-CN" sz="2800" b="1"/>
              <a:t>10 </a:t>
            </a:r>
            <a:r>
              <a:rPr kumimoji="1" lang="en-US" altLang="zh-CN" sz="2800" b="1">
                <a:sym typeface="Symbol" pitchFamily="18" charset="2"/>
              </a:rPr>
              <a:t></a:t>
            </a:r>
            <a:r>
              <a:rPr kumimoji="1" lang="en-US" altLang="zh-CN" sz="2800" b="1"/>
              <a:t>C </a:t>
            </a:r>
            <a:r>
              <a:rPr kumimoji="1" lang="zh-CN" altLang="en-US" sz="2800" b="1"/>
              <a:t>，反应速率大约为原来的</a:t>
            </a:r>
            <a:r>
              <a:rPr kumimoji="1" lang="en-US" altLang="zh-CN" sz="2800" b="1"/>
              <a:t>3</a:t>
            </a:r>
            <a:r>
              <a:rPr kumimoji="1" lang="zh-CN" altLang="en-US" sz="2800" b="1"/>
              <a:t>倍。</a:t>
            </a:r>
          </a:p>
          <a:p>
            <a:r>
              <a:rPr kumimoji="1" lang="zh-CN" altLang="en-US" sz="2800" b="1"/>
              <a:t>当反应温度为</a:t>
            </a:r>
            <a:r>
              <a:rPr kumimoji="1" lang="en-US" altLang="zh-CN" sz="2800" b="1"/>
              <a:t>20</a:t>
            </a:r>
            <a:r>
              <a:rPr kumimoji="1" lang="en-US" altLang="zh-CN" sz="2800" b="1">
                <a:sym typeface="Symbol" pitchFamily="18" charset="2"/>
              </a:rPr>
              <a:t></a:t>
            </a:r>
            <a:r>
              <a:rPr kumimoji="1" lang="en-US" altLang="zh-CN" sz="2800" b="1"/>
              <a:t>C </a:t>
            </a:r>
            <a:r>
              <a:rPr kumimoji="1" lang="zh-CN" altLang="en-US" sz="2800" b="1"/>
              <a:t>时，沉淀析出时间需</a:t>
            </a:r>
            <a:r>
              <a:rPr kumimoji="1" lang="en-US" altLang="zh-CN" sz="2800" b="1"/>
              <a:t>54s,</a:t>
            </a:r>
          </a:p>
          <a:p>
            <a:r>
              <a:rPr kumimoji="1" lang="zh-CN" altLang="en-US" sz="2800" b="1"/>
              <a:t>升高到</a:t>
            </a:r>
            <a:r>
              <a:rPr kumimoji="1" lang="en-US" altLang="zh-CN" sz="2800" b="1"/>
              <a:t>50</a:t>
            </a:r>
            <a:r>
              <a:rPr kumimoji="1" lang="en-US" altLang="zh-CN" sz="2800" b="1">
                <a:sym typeface="Symbol" pitchFamily="18" charset="2"/>
              </a:rPr>
              <a:t>c</a:t>
            </a:r>
            <a:r>
              <a:rPr kumimoji="1" lang="zh-CN" altLang="en-US" sz="2800" b="1"/>
              <a:t>时沉淀析出时间需多长？</a:t>
            </a:r>
          </a:p>
        </p:txBody>
      </p:sp>
      <p:grpSp>
        <p:nvGrpSpPr>
          <p:cNvPr id="2" name="Group 36"/>
          <p:cNvGrpSpPr>
            <a:grpSpLocks/>
          </p:cNvGrpSpPr>
          <p:nvPr/>
        </p:nvGrpSpPr>
        <p:grpSpPr bwMode="auto">
          <a:xfrm>
            <a:off x="1285875" y="4630753"/>
            <a:ext cx="4572000" cy="1012825"/>
            <a:chOff x="504" y="3456"/>
            <a:chExt cx="2880" cy="638"/>
          </a:xfrm>
        </p:grpSpPr>
        <p:sp>
          <p:nvSpPr>
            <p:cNvPr id="20490" name="Rectangle 25"/>
            <p:cNvSpPr>
              <a:spLocks noChangeArrowheads="1"/>
            </p:cNvSpPr>
            <p:nvPr/>
          </p:nvSpPr>
          <p:spPr bwMode="auto">
            <a:xfrm>
              <a:off x="504" y="3591"/>
              <a:ext cx="1043" cy="453"/>
            </a:xfrm>
            <a:prstGeom prst="rect">
              <a:avLst/>
            </a:prstGeom>
            <a:noFill/>
            <a:ln w="9525">
              <a:noFill/>
              <a:miter lim="800000"/>
              <a:headEnd/>
              <a:tailEnd/>
            </a:ln>
          </p:spPr>
          <p:txBody>
            <a:bodyPr wrap="none" anchor="ctr"/>
            <a:lstStyle/>
            <a:p>
              <a:pPr algn="ctr">
                <a:lnSpc>
                  <a:spcPct val="150000"/>
                </a:lnSpc>
              </a:pPr>
              <a:r>
                <a:rPr kumimoji="1" lang="en-US" altLang="zh-CN" sz="2800" b="1" dirty="0">
                  <a:solidFill>
                    <a:srgbClr val="FF0000"/>
                  </a:solidFill>
                  <a:latin typeface="Times New Roman" pitchFamily="18" charset="0"/>
                </a:rPr>
                <a:t>V</a:t>
              </a:r>
              <a:r>
                <a:rPr kumimoji="1" lang="en-US" altLang="zh-CN" sz="2800" b="1" baseline="-25000" dirty="0">
                  <a:solidFill>
                    <a:srgbClr val="FF0000"/>
                  </a:solidFill>
                  <a:latin typeface="Times New Roman" pitchFamily="18" charset="0"/>
                </a:rPr>
                <a:t>2</a:t>
              </a:r>
              <a:endParaRPr kumimoji="1" lang="en-US" altLang="zh-CN" sz="2800" b="1" dirty="0">
                <a:solidFill>
                  <a:srgbClr val="FF0000"/>
                </a:solidFill>
                <a:latin typeface="Times New Roman" pitchFamily="18" charset="0"/>
              </a:endParaRPr>
            </a:p>
            <a:p>
              <a:pPr algn="ctr">
                <a:lnSpc>
                  <a:spcPct val="150000"/>
                </a:lnSpc>
              </a:pPr>
              <a:r>
                <a:rPr kumimoji="1" lang="en-US" altLang="zh-CN" sz="2800" b="1" dirty="0">
                  <a:solidFill>
                    <a:srgbClr val="FF0000"/>
                  </a:solidFill>
                  <a:latin typeface="Times New Roman" pitchFamily="18" charset="0"/>
                </a:rPr>
                <a:t>V</a:t>
              </a:r>
              <a:r>
                <a:rPr kumimoji="1" lang="en-US" altLang="zh-CN" sz="2800" b="1" baseline="-25000" dirty="0">
                  <a:solidFill>
                    <a:srgbClr val="FF0000"/>
                  </a:solidFill>
                  <a:latin typeface="Times New Roman" pitchFamily="18" charset="0"/>
                </a:rPr>
                <a:t>1</a:t>
              </a:r>
              <a:endParaRPr kumimoji="1" lang="en-US" altLang="zh-CN" sz="2800" b="1" baseline="30000" dirty="0">
                <a:solidFill>
                  <a:srgbClr val="FF0000"/>
                </a:solidFill>
                <a:latin typeface="Times New Roman" pitchFamily="18" charset="0"/>
              </a:endParaRPr>
            </a:p>
          </p:txBody>
        </p:sp>
        <p:sp>
          <p:nvSpPr>
            <p:cNvPr id="20491" name="Text Box 27"/>
            <p:cNvSpPr txBox="1">
              <a:spLocks noChangeArrowheads="1"/>
            </p:cNvSpPr>
            <p:nvPr/>
          </p:nvSpPr>
          <p:spPr bwMode="auto">
            <a:xfrm>
              <a:off x="1353" y="3681"/>
              <a:ext cx="816" cy="407"/>
            </a:xfrm>
            <a:prstGeom prst="rect">
              <a:avLst/>
            </a:prstGeom>
            <a:noFill/>
            <a:ln w="9525">
              <a:noFill/>
              <a:miter lim="800000"/>
              <a:headEnd/>
              <a:tailEnd/>
            </a:ln>
          </p:spPr>
          <p:txBody>
            <a:bodyPr>
              <a:spAutoFit/>
            </a:bodyPr>
            <a:lstStyle/>
            <a:p>
              <a:r>
                <a:rPr kumimoji="1" lang="en-US" altLang="zh-CN" sz="3600" dirty="0">
                  <a:solidFill>
                    <a:srgbClr val="FF0000"/>
                  </a:solidFill>
                  <a:latin typeface="Times New Roman" pitchFamily="18" charset="0"/>
                </a:rPr>
                <a:t>=   3</a:t>
              </a:r>
            </a:p>
          </p:txBody>
        </p:sp>
        <p:grpSp>
          <p:nvGrpSpPr>
            <p:cNvPr id="3" name="Group 28"/>
            <p:cNvGrpSpPr>
              <a:grpSpLocks/>
            </p:cNvGrpSpPr>
            <p:nvPr/>
          </p:nvGrpSpPr>
          <p:grpSpPr bwMode="auto">
            <a:xfrm>
              <a:off x="1920" y="3456"/>
              <a:ext cx="512" cy="520"/>
              <a:chOff x="2459" y="707"/>
              <a:chExt cx="512" cy="520"/>
            </a:xfrm>
          </p:grpSpPr>
          <p:grpSp>
            <p:nvGrpSpPr>
              <p:cNvPr id="5" name="Group 29"/>
              <p:cNvGrpSpPr>
                <a:grpSpLocks/>
              </p:cNvGrpSpPr>
              <p:nvPr/>
            </p:nvGrpSpPr>
            <p:grpSpPr bwMode="auto">
              <a:xfrm>
                <a:off x="2459" y="707"/>
                <a:ext cx="512" cy="274"/>
                <a:chOff x="2459" y="707"/>
                <a:chExt cx="512" cy="274"/>
              </a:xfrm>
            </p:grpSpPr>
            <p:sp>
              <p:nvSpPr>
                <p:cNvPr id="20497" name="Text Box 30"/>
                <p:cNvSpPr txBox="1">
                  <a:spLocks noChangeArrowheads="1"/>
                </p:cNvSpPr>
                <p:nvPr/>
              </p:nvSpPr>
              <p:spPr bwMode="auto">
                <a:xfrm>
                  <a:off x="2459" y="707"/>
                  <a:ext cx="489" cy="250"/>
                </a:xfrm>
                <a:prstGeom prst="rect">
                  <a:avLst/>
                </a:prstGeom>
                <a:noFill/>
                <a:ln w="9525">
                  <a:noFill/>
                  <a:miter lim="800000"/>
                  <a:headEnd/>
                  <a:tailEnd/>
                </a:ln>
              </p:spPr>
              <p:txBody>
                <a:bodyPr wrap="none">
                  <a:spAutoFit/>
                </a:bodyPr>
                <a:lstStyle/>
                <a:p>
                  <a:r>
                    <a:rPr kumimoji="1" lang="en-US" altLang="zh-CN" sz="2000" b="1" dirty="0">
                      <a:solidFill>
                        <a:srgbClr val="FF0000"/>
                      </a:solidFill>
                      <a:latin typeface="Times New Roman" pitchFamily="18" charset="0"/>
                    </a:rPr>
                    <a:t>50-20</a:t>
                  </a:r>
                  <a:endParaRPr kumimoji="1" lang="en-US" altLang="zh-CN" sz="2000" b="1" baseline="-25000" dirty="0">
                    <a:solidFill>
                      <a:srgbClr val="FF0000"/>
                    </a:solidFill>
                    <a:latin typeface="Times New Roman" pitchFamily="18" charset="0"/>
                  </a:endParaRPr>
                </a:p>
              </p:txBody>
            </p:sp>
            <p:sp>
              <p:nvSpPr>
                <p:cNvPr id="20498" name="Line 31"/>
                <p:cNvSpPr>
                  <a:spLocks noChangeShapeType="1"/>
                </p:cNvSpPr>
                <p:nvPr/>
              </p:nvSpPr>
              <p:spPr bwMode="auto">
                <a:xfrm>
                  <a:off x="2517" y="981"/>
                  <a:ext cx="454" cy="0"/>
                </a:xfrm>
                <a:prstGeom prst="line">
                  <a:avLst/>
                </a:prstGeom>
                <a:noFill/>
                <a:ln w="38100">
                  <a:solidFill>
                    <a:srgbClr val="FF0000"/>
                  </a:solidFill>
                  <a:round/>
                  <a:headEnd/>
                  <a:tailEnd/>
                </a:ln>
              </p:spPr>
              <p:txBody>
                <a:bodyPr/>
                <a:lstStyle/>
                <a:p>
                  <a:endParaRPr lang="zh-CN" altLang="en-US"/>
                </a:p>
              </p:txBody>
            </p:sp>
          </p:grpSp>
          <p:sp>
            <p:nvSpPr>
              <p:cNvPr id="20496" name="Text Box 32"/>
              <p:cNvSpPr txBox="1">
                <a:spLocks noChangeArrowheads="1"/>
              </p:cNvSpPr>
              <p:nvPr/>
            </p:nvSpPr>
            <p:spPr bwMode="auto">
              <a:xfrm>
                <a:off x="2562" y="977"/>
                <a:ext cx="276" cy="250"/>
              </a:xfrm>
              <a:prstGeom prst="rect">
                <a:avLst/>
              </a:prstGeom>
              <a:noFill/>
              <a:ln w="9525">
                <a:noFill/>
                <a:miter lim="800000"/>
                <a:headEnd/>
                <a:tailEnd/>
              </a:ln>
            </p:spPr>
            <p:txBody>
              <a:bodyPr wrap="none">
                <a:spAutoFit/>
              </a:bodyPr>
              <a:lstStyle/>
              <a:p>
                <a:r>
                  <a:rPr kumimoji="1" lang="en-US" altLang="zh-CN" sz="2000" b="1">
                    <a:solidFill>
                      <a:srgbClr val="FF0000"/>
                    </a:solidFill>
                    <a:latin typeface="Times New Roman" pitchFamily="18" charset="0"/>
                  </a:rPr>
                  <a:t>10</a:t>
                </a:r>
              </a:p>
            </p:txBody>
          </p:sp>
        </p:grpSp>
        <p:sp>
          <p:nvSpPr>
            <p:cNvPr id="20493" name="Line 33"/>
            <p:cNvSpPr>
              <a:spLocks noChangeShapeType="1"/>
            </p:cNvSpPr>
            <p:nvPr/>
          </p:nvSpPr>
          <p:spPr bwMode="auto">
            <a:xfrm>
              <a:off x="729" y="3869"/>
              <a:ext cx="499" cy="0"/>
            </a:xfrm>
            <a:prstGeom prst="line">
              <a:avLst/>
            </a:prstGeom>
            <a:noFill/>
            <a:ln w="38100">
              <a:solidFill>
                <a:srgbClr val="FF0000"/>
              </a:solidFill>
              <a:round/>
              <a:headEnd/>
              <a:tailEnd/>
            </a:ln>
          </p:spPr>
          <p:txBody>
            <a:bodyPr/>
            <a:lstStyle/>
            <a:p>
              <a:endParaRPr lang="zh-CN" altLang="en-US"/>
            </a:p>
          </p:txBody>
        </p:sp>
        <p:sp>
          <p:nvSpPr>
            <p:cNvPr id="20494" name="Text Box 35"/>
            <p:cNvSpPr txBox="1">
              <a:spLocks noChangeArrowheads="1"/>
            </p:cNvSpPr>
            <p:nvPr/>
          </p:nvSpPr>
          <p:spPr bwMode="auto">
            <a:xfrm>
              <a:off x="2496" y="3726"/>
              <a:ext cx="888" cy="368"/>
            </a:xfrm>
            <a:prstGeom prst="rect">
              <a:avLst/>
            </a:prstGeom>
            <a:noFill/>
            <a:ln w="9525">
              <a:noFill/>
              <a:miter lim="800000"/>
              <a:headEnd/>
              <a:tailEnd/>
            </a:ln>
          </p:spPr>
          <p:txBody>
            <a:bodyPr wrap="square">
              <a:spAutoFit/>
            </a:bodyPr>
            <a:lstStyle/>
            <a:p>
              <a:r>
                <a:rPr kumimoji="1" lang="en-US" altLang="zh-CN" sz="3200" dirty="0">
                  <a:solidFill>
                    <a:srgbClr val="FF0000"/>
                  </a:solidFill>
                  <a:latin typeface="Times New Roman" pitchFamily="18" charset="0"/>
                </a:rPr>
                <a:t>=   27</a:t>
              </a:r>
            </a:p>
          </p:txBody>
        </p:sp>
      </p:grpSp>
      <p:sp>
        <p:nvSpPr>
          <p:cNvPr id="44" name="Text Box 54"/>
          <p:cNvSpPr txBox="1">
            <a:spLocks noChangeArrowheads="1"/>
          </p:cNvSpPr>
          <p:nvPr/>
        </p:nvSpPr>
        <p:spPr bwMode="auto">
          <a:xfrm>
            <a:off x="2667008" y="6000768"/>
            <a:ext cx="3048000" cy="519112"/>
          </a:xfrm>
          <a:prstGeom prst="rect">
            <a:avLst/>
          </a:prstGeom>
          <a:noFill/>
          <a:ln w="9525">
            <a:noFill/>
            <a:miter lim="800000"/>
            <a:headEnd/>
            <a:tailEnd/>
          </a:ln>
        </p:spPr>
        <p:txBody>
          <a:bodyPr>
            <a:spAutoFit/>
          </a:bodyPr>
          <a:lstStyle/>
          <a:p>
            <a:pPr>
              <a:spcBef>
                <a:spcPct val="50000"/>
              </a:spcBef>
            </a:pPr>
            <a:r>
              <a:rPr lang="en-US" altLang="zh-CN" sz="2800" b="1" dirty="0">
                <a:solidFill>
                  <a:srgbClr val="FF0000"/>
                </a:solidFill>
                <a:latin typeface="Times New Roman" pitchFamily="18" charset="0"/>
                <a:cs typeface="Times New Roman" pitchFamily="18" charset="0"/>
              </a:rPr>
              <a:t>t</a:t>
            </a:r>
            <a:r>
              <a:rPr lang="en-US" altLang="zh-CN" sz="2800" b="1" baseline="-25000" dirty="0">
                <a:solidFill>
                  <a:srgbClr val="FF0000"/>
                </a:solidFill>
                <a:latin typeface="Times New Roman" pitchFamily="18" charset="0"/>
                <a:cs typeface="Times New Roman" pitchFamily="18" charset="0"/>
              </a:rPr>
              <a:t>2</a:t>
            </a:r>
            <a:r>
              <a:rPr lang="en-US" altLang="zh-CN" sz="2800" b="1" dirty="0">
                <a:solidFill>
                  <a:srgbClr val="FF0000"/>
                </a:solidFill>
                <a:latin typeface="Times New Roman" pitchFamily="18" charset="0"/>
                <a:cs typeface="Times New Roman" pitchFamily="18" charset="0"/>
              </a:rPr>
              <a:t>= 54/27=2 </a:t>
            </a:r>
            <a:r>
              <a:rPr lang="en-US" altLang="zh-CN" b="1" dirty="0">
                <a:solidFill>
                  <a:srgbClr val="FF0000"/>
                </a:solidFill>
                <a:latin typeface="Times New Roman" pitchFamily="18" charset="0"/>
                <a:cs typeface="Times New Roman" pitchFamily="18" charset="0"/>
              </a:rPr>
              <a:t>S</a:t>
            </a:r>
            <a:endParaRPr lang="en-US" altLang="zh-CN" sz="2800" b="1" dirty="0">
              <a:solidFill>
                <a:srgbClr val="FF0000"/>
              </a:solidFill>
              <a:latin typeface="Times New Roman" pitchFamily="18" charset="0"/>
              <a:cs typeface="Times New Roman" pitchFamily="18" charset="0"/>
            </a:endParaRPr>
          </a:p>
        </p:txBody>
      </p:sp>
      <p:grpSp>
        <p:nvGrpSpPr>
          <p:cNvPr id="6" name="组合 46"/>
          <p:cNvGrpSpPr>
            <a:grpSpLocks/>
          </p:cNvGrpSpPr>
          <p:nvPr/>
        </p:nvGrpSpPr>
        <p:grpSpPr bwMode="auto">
          <a:xfrm>
            <a:off x="754058" y="3786190"/>
            <a:ext cx="3103562" cy="719138"/>
            <a:chOff x="642910" y="3857628"/>
            <a:chExt cx="3103563" cy="719138"/>
          </a:xfrm>
        </p:grpSpPr>
        <p:grpSp>
          <p:nvGrpSpPr>
            <p:cNvPr id="7" name="Group 53"/>
            <p:cNvGrpSpPr>
              <a:grpSpLocks/>
            </p:cNvGrpSpPr>
            <p:nvPr/>
          </p:nvGrpSpPr>
          <p:grpSpPr bwMode="auto">
            <a:xfrm>
              <a:off x="642910" y="3857628"/>
              <a:ext cx="3103563" cy="719138"/>
              <a:chOff x="3408" y="3648"/>
              <a:chExt cx="1955" cy="453"/>
            </a:xfrm>
            <a:noFill/>
          </p:grpSpPr>
          <p:grpSp>
            <p:nvGrpSpPr>
              <p:cNvPr id="8" name="Group 47"/>
              <p:cNvGrpSpPr>
                <a:grpSpLocks/>
              </p:cNvGrpSpPr>
              <p:nvPr/>
            </p:nvGrpSpPr>
            <p:grpSpPr bwMode="auto">
              <a:xfrm>
                <a:off x="3408" y="3648"/>
                <a:ext cx="1104" cy="453"/>
                <a:chOff x="3408" y="3648"/>
                <a:chExt cx="1043" cy="453"/>
              </a:xfrm>
              <a:grpFill/>
            </p:grpSpPr>
            <p:sp>
              <p:nvSpPr>
                <p:cNvPr id="42" name="Rectangle 38"/>
                <p:cNvSpPr>
                  <a:spLocks noChangeArrowheads="1"/>
                </p:cNvSpPr>
                <p:nvPr/>
              </p:nvSpPr>
              <p:spPr bwMode="auto">
                <a:xfrm>
                  <a:off x="3408" y="3648"/>
                  <a:ext cx="1043" cy="453"/>
                </a:xfrm>
                <a:prstGeom prst="rect">
                  <a:avLst/>
                </a:prstGeom>
                <a:grpFill/>
                <a:ln w="9525">
                  <a:noFill/>
                  <a:miter lim="800000"/>
                  <a:headEnd/>
                  <a:tailEnd/>
                </a:ln>
                <a:effectLst/>
              </p:spPr>
              <p:txBody>
                <a:bodyPr wrap="none" anchor="ctr"/>
                <a:lstStyle/>
                <a:p>
                  <a:pPr algn="ctr">
                    <a:defRPr/>
                  </a:pPr>
                  <a:r>
                    <a:rPr kumimoji="1" lang="en-US" altLang="zh-CN" sz="2800" b="1" dirty="0">
                      <a:solidFill>
                        <a:srgbClr val="FF0000"/>
                      </a:solidFill>
                      <a:latin typeface="Times New Roman" pitchFamily="18" charset="0"/>
                    </a:rPr>
                    <a:t>V</a:t>
                  </a:r>
                  <a:r>
                    <a:rPr kumimoji="1" lang="en-US" altLang="zh-CN" sz="2800" b="1" baseline="-25000" dirty="0">
                      <a:solidFill>
                        <a:srgbClr val="FF0000"/>
                      </a:solidFill>
                      <a:latin typeface="Times New Roman" pitchFamily="18" charset="0"/>
                    </a:rPr>
                    <a:t>2</a:t>
                  </a:r>
                  <a:endParaRPr kumimoji="1" lang="en-US" altLang="zh-CN" sz="2800" b="1" dirty="0">
                    <a:solidFill>
                      <a:srgbClr val="FF0000"/>
                    </a:solidFill>
                    <a:latin typeface="Times New Roman" pitchFamily="18" charset="0"/>
                  </a:endParaRPr>
                </a:p>
                <a:p>
                  <a:pPr algn="ctr">
                    <a:defRPr/>
                  </a:pPr>
                  <a:r>
                    <a:rPr kumimoji="1" lang="en-US" altLang="zh-CN" sz="2800" b="1" dirty="0">
                      <a:solidFill>
                        <a:srgbClr val="FF0000"/>
                      </a:solidFill>
                      <a:latin typeface="Times New Roman" pitchFamily="18" charset="0"/>
                    </a:rPr>
                    <a:t>V</a:t>
                  </a:r>
                  <a:r>
                    <a:rPr kumimoji="1" lang="en-US" altLang="zh-CN" sz="2800" b="1" baseline="-25000" dirty="0">
                      <a:solidFill>
                        <a:srgbClr val="FF0000"/>
                      </a:solidFill>
                      <a:latin typeface="Times New Roman" pitchFamily="18" charset="0"/>
                    </a:rPr>
                    <a:t>1</a:t>
                  </a:r>
                  <a:endParaRPr kumimoji="1" lang="en-US" altLang="zh-CN" sz="2800" b="1" baseline="30000" dirty="0">
                    <a:solidFill>
                      <a:srgbClr val="FF0000"/>
                    </a:solidFill>
                    <a:latin typeface="Times New Roman" pitchFamily="18" charset="0"/>
                  </a:endParaRPr>
                </a:p>
              </p:txBody>
            </p:sp>
            <p:sp>
              <p:nvSpPr>
                <p:cNvPr id="43" name="Line 45"/>
                <p:cNvSpPr>
                  <a:spLocks noChangeShapeType="1"/>
                </p:cNvSpPr>
                <p:nvPr/>
              </p:nvSpPr>
              <p:spPr bwMode="auto">
                <a:xfrm>
                  <a:off x="3648" y="3888"/>
                  <a:ext cx="499" cy="0"/>
                </a:xfrm>
                <a:prstGeom prst="line">
                  <a:avLst/>
                </a:prstGeom>
                <a:grpFill/>
                <a:ln w="38100">
                  <a:noFill/>
                  <a:round/>
                  <a:headEnd/>
                  <a:tailEnd/>
                </a:ln>
                <a:effectLst/>
              </p:spPr>
              <p:txBody>
                <a:bodyPr/>
                <a:lstStyle/>
                <a:p>
                  <a:pPr>
                    <a:defRPr/>
                  </a:pPr>
                  <a:endParaRPr lang="zh-CN" altLang="en-US" sz="3200">
                    <a:solidFill>
                      <a:srgbClr val="FF0000"/>
                    </a:solidFill>
                  </a:endParaRPr>
                </a:p>
              </p:txBody>
            </p:sp>
          </p:grpSp>
          <p:grpSp>
            <p:nvGrpSpPr>
              <p:cNvPr id="9" name="Group 48"/>
              <p:cNvGrpSpPr>
                <a:grpSpLocks/>
              </p:cNvGrpSpPr>
              <p:nvPr/>
            </p:nvGrpSpPr>
            <p:grpSpPr bwMode="auto">
              <a:xfrm>
                <a:off x="4320" y="3693"/>
                <a:ext cx="1043" cy="408"/>
                <a:chOff x="3408" y="3693"/>
                <a:chExt cx="1043" cy="408"/>
              </a:xfrm>
              <a:grpFill/>
            </p:grpSpPr>
            <p:sp>
              <p:nvSpPr>
                <p:cNvPr id="40" name="Rectangle 49"/>
                <p:cNvSpPr>
                  <a:spLocks noChangeArrowheads="1"/>
                </p:cNvSpPr>
                <p:nvPr/>
              </p:nvSpPr>
              <p:spPr bwMode="auto">
                <a:xfrm>
                  <a:off x="3408" y="3693"/>
                  <a:ext cx="1043" cy="408"/>
                </a:xfrm>
                <a:prstGeom prst="rect">
                  <a:avLst/>
                </a:prstGeom>
                <a:grpFill/>
                <a:ln w="9525">
                  <a:noFill/>
                  <a:miter lim="800000"/>
                  <a:headEnd/>
                  <a:tailEnd/>
                </a:ln>
                <a:effectLst/>
              </p:spPr>
              <p:txBody>
                <a:bodyPr wrap="none" anchor="ctr"/>
                <a:lstStyle/>
                <a:p>
                  <a:pPr algn="ctr">
                    <a:defRPr/>
                  </a:pPr>
                  <a:r>
                    <a:rPr kumimoji="1" lang="en-US" altLang="zh-CN" sz="2800" b="1" dirty="0">
                      <a:solidFill>
                        <a:srgbClr val="FF0000"/>
                      </a:solidFill>
                      <a:latin typeface="Times New Roman" pitchFamily="18" charset="0"/>
                    </a:rPr>
                    <a:t>t</a:t>
                  </a:r>
                  <a:r>
                    <a:rPr kumimoji="1" lang="en-US" altLang="zh-CN" sz="2800" b="1" baseline="-25000" dirty="0">
                      <a:solidFill>
                        <a:srgbClr val="FF0000"/>
                      </a:solidFill>
                      <a:latin typeface="Times New Roman" pitchFamily="18" charset="0"/>
                    </a:rPr>
                    <a:t>1</a:t>
                  </a:r>
                  <a:endParaRPr kumimoji="1" lang="en-US" altLang="zh-CN" sz="2800" b="1" dirty="0">
                    <a:solidFill>
                      <a:srgbClr val="FF0000"/>
                    </a:solidFill>
                    <a:latin typeface="Times New Roman" pitchFamily="18" charset="0"/>
                  </a:endParaRPr>
                </a:p>
                <a:p>
                  <a:pPr algn="ctr">
                    <a:defRPr/>
                  </a:pPr>
                  <a:r>
                    <a:rPr kumimoji="1" lang="en-US" altLang="zh-CN" sz="2800" b="1" dirty="0">
                      <a:solidFill>
                        <a:srgbClr val="FF0000"/>
                      </a:solidFill>
                      <a:latin typeface="Times New Roman" pitchFamily="18" charset="0"/>
                    </a:rPr>
                    <a:t>t</a:t>
                  </a:r>
                  <a:r>
                    <a:rPr kumimoji="1" lang="en-US" altLang="zh-CN" sz="2800" b="1" baseline="-25000" dirty="0">
                      <a:solidFill>
                        <a:srgbClr val="FF0000"/>
                      </a:solidFill>
                      <a:latin typeface="Times New Roman" pitchFamily="18" charset="0"/>
                    </a:rPr>
                    <a:t>2</a:t>
                  </a:r>
                  <a:endParaRPr kumimoji="1" lang="en-US" altLang="zh-CN" sz="2800" b="1" baseline="30000" dirty="0">
                    <a:solidFill>
                      <a:srgbClr val="FF0000"/>
                    </a:solidFill>
                    <a:latin typeface="Times New Roman" pitchFamily="18" charset="0"/>
                  </a:endParaRPr>
                </a:p>
              </p:txBody>
            </p:sp>
            <p:sp>
              <p:nvSpPr>
                <p:cNvPr id="41" name="Line 50"/>
                <p:cNvSpPr>
                  <a:spLocks noChangeShapeType="1"/>
                </p:cNvSpPr>
                <p:nvPr/>
              </p:nvSpPr>
              <p:spPr bwMode="auto">
                <a:xfrm>
                  <a:off x="3648" y="3888"/>
                  <a:ext cx="499" cy="0"/>
                </a:xfrm>
                <a:prstGeom prst="line">
                  <a:avLst/>
                </a:prstGeom>
                <a:grpFill/>
                <a:ln w="38100">
                  <a:noFill/>
                  <a:round/>
                  <a:headEnd/>
                  <a:tailEnd/>
                </a:ln>
                <a:effectLst/>
              </p:spPr>
              <p:txBody>
                <a:bodyPr/>
                <a:lstStyle/>
                <a:p>
                  <a:pPr>
                    <a:defRPr/>
                  </a:pPr>
                  <a:endParaRPr lang="zh-CN" altLang="en-US" sz="3200">
                    <a:solidFill>
                      <a:srgbClr val="FF0000"/>
                    </a:solidFill>
                  </a:endParaRPr>
                </a:p>
              </p:txBody>
            </p:sp>
          </p:grpSp>
          <p:sp>
            <p:nvSpPr>
              <p:cNvPr id="38" name="Line 51"/>
              <p:cNvSpPr>
                <a:spLocks noChangeShapeType="1"/>
              </p:cNvSpPr>
              <p:nvPr/>
            </p:nvSpPr>
            <p:spPr bwMode="auto">
              <a:xfrm>
                <a:off x="4608" y="3888"/>
                <a:ext cx="432" cy="0"/>
              </a:xfrm>
              <a:prstGeom prst="line">
                <a:avLst/>
              </a:prstGeom>
              <a:grpFill/>
              <a:ln w="38100">
                <a:noFill/>
                <a:round/>
                <a:headEnd/>
                <a:tailEnd/>
              </a:ln>
              <a:effectLst/>
            </p:spPr>
            <p:txBody>
              <a:bodyPr/>
              <a:lstStyle/>
              <a:p>
                <a:pPr>
                  <a:defRPr/>
                </a:pPr>
                <a:endParaRPr lang="zh-CN" altLang="en-US" sz="3200">
                  <a:solidFill>
                    <a:srgbClr val="FF0000"/>
                  </a:solidFill>
                </a:endParaRPr>
              </a:p>
            </p:txBody>
          </p:sp>
          <p:sp>
            <p:nvSpPr>
              <p:cNvPr id="39" name="Text Box 52"/>
              <p:cNvSpPr txBox="1">
                <a:spLocks noChangeArrowheads="1"/>
              </p:cNvSpPr>
              <p:nvPr/>
            </p:nvSpPr>
            <p:spPr bwMode="auto">
              <a:xfrm>
                <a:off x="4214" y="3767"/>
                <a:ext cx="200" cy="231"/>
              </a:xfrm>
              <a:prstGeom prst="rect">
                <a:avLst/>
              </a:prstGeom>
              <a:grpFill/>
              <a:ln w="9525">
                <a:noFill/>
                <a:miter lim="800000"/>
                <a:headEnd/>
                <a:tailEnd/>
              </a:ln>
              <a:effectLst/>
            </p:spPr>
            <p:txBody>
              <a:bodyPr wrap="none">
                <a:spAutoFit/>
              </a:bodyPr>
              <a:lstStyle/>
              <a:p>
                <a:pPr>
                  <a:defRPr/>
                </a:pPr>
                <a:r>
                  <a:rPr lang="en-US" altLang="zh-CN">
                    <a:solidFill>
                      <a:srgbClr val="FF0000"/>
                    </a:solidFill>
                  </a:rPr>
                  <a:t>=</a:t>
                </a:r>
              </a:p>
            </p:txBody>
          </p:sp>
        </p:grpSp>
        <p:sp>
          <p:nvSpPr>
            <p:cNvPr id="20488" name="Line 51"/>
            <p:cNvSpPr>
              <a:spLocks noChangeShapeType="1"/>
            </p:cNvSpPr>
            <p:nvPr/>
          </p:nvSpPr>
          <p:spPr bwMode="auto">
            <a:xfrm>
              <a:off x="1142976" y="4286256"/>
              <a:ext cx="685800" cy="0"/>
            </a:xfrm>
            <a:prstGeom prst="line">
              <a:avLst/>
            </a:prstGeom>
            <a:noFill/>
            <a:ln w="38100">
              <a:solidFill>
                <a:srgbClr val="FF3300"/>
              </a:solidFill>
              <a:round/>
              <a:headEnd/>
              <a:tailEnd/>
            </a:ln>
          </p:spPr>
          <p:txBody>
            <a:bodyPr/>
            <a:lstStyle/>
            <a:p>
              <a:endParaRPr lang="zh-CN" altLang="en-US"/>
            </a:p>
          </p:txBody>
        </p:sp>
        <p:sp>
          <p:nvSpPr>
            <p:cNvPr id="20489" name="Line 51"/>
            <p:cNvSpPr>
              <a:spLocks noChangeShapeType="1"/>
            </p:cNvSpPr>
            <p:nvPr/>
          </p:nvSpPr>
          <p:spPr bwMode="auto">
            <a:xfrm>
              <a:off x="2500298" y="4286256"/>
              <a:ext cx="685800" cy="0"/>
            </a:xfrm>
            <a:prstGeom prst="line">
              <a:avLst/>
            </a:prstGeom>
            <a:noFill/>
            <a:ln w="38100">
              <a:solidFill>
                <a:srgbClr val="FF3300"/>
              </a:solidFill>
              <a:round/>
              <a:headEnd/>
              <a:tailEnd/>
            </a:ln>
          </p:spPr>
          <p:txBody>
            <a:bodyPr/>
            <a:lstStyle/>
            <a:p>
              <a:endParaRPr lang="zh-CN" altLang="en-US"/>
            </a:p>
          </p:txBody>
        </p:sp>
      </p:grpSp>
    </p:spTree>
    <p:extLst>
      <p:ext uri="{BB962C8B-B14F-4D97-AF65-F5344CB8AC3E}">
        <p14:creationId xmlns:p14="http://schemas.microsoft.com/office/powerpoint/2010/main" val="314923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ou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blinds(horizontal)">
                                      <p:cBhvr>
                                        <p:cTn id="2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4"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4294967295"/>
          </p:nvPr>
        </p:nvSpPr>
        <p:spPr>
          <a:xfrm>
            <a:off x="363565" y="412750"/>
            <a:ext cx="8137525" cy="5373688"/>
          </a:xfrm>
        </p:spPr>
        <p:txBody>
          <a:bodyPr/>
          <a:lstStyle/>
          <a:p>
            <a:pPr algn="just" eaLnBrk="1" hangingPunct="1">
              <a:lnSpc>
                <a:spcPct val="150000"/>
              </a:lnSpc>
              <a:buNone/>
            </a:pPr>
            <a:r>
              <a:rPr lang="en-US" altLang="zh-CN" sz="2400" b="1" dirty="0" smtClean="0">
                <a:solidFill>
                  <a:srgbClr val="000000"/>
                </a:solidFill>
                <a:latin typeface="Times New Roman" pitchFamily="18" charset="0"/>
                <a:cs typeface="Times New Roman" pitchFamily="18" charset="0"/>
              </a:rPr>
              <a:t>1</a:t>
            </a:r>
            <a:r>
              <a:rPr lang="zh-CN" altLang="en-US"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ea typeface="方正书宋_GBK" pitchFamily="65" charset="-122"/>
                <a:cs typeface="Times New Roman" pitchFamily="18" charset="0"/>
              </a:rPr>
              <a:t>下列</a:t>
            </a:r>
            <a:r>
              <a:rPr lang="zh-CN" altLang="en-US" sz="2400" b="1" dirty="0" smtClean="0">
                <a:solidFill>
                  <a:srgbClr val="000000"/>
                </a:solidFill>
                <a:latin typeface="Times New Roman" pitchFamily="18" charset="0"/>
                <a:cs typeface="Times New Roman" pitchFamily="18" charset="0"/>
              </a:rPr>
              <a:t>有关化学反应速率的说法中，正确的是</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　　</a:t>
            </a:r>
            <a:r>
              <a:rPr lang="en-US" altLang="zh-CN" sz="2400" b="1" dirty="0" smtClean="0">
                <a:solidFill>
                  <a:srgbClr val="000000"/>
                </a:solidFill>
                <a:latin typeface="Times New Roman" pitchFamily="18" charset="0"/>
                <a:cs typeface="Times New Roman" pitchFamily="18" charset="0"/>
              </a:rPr>
              <a:t>)</a:t>
            </a:r>
          </a:p>
          <a:p>
            <a:pPr algn="just" eaLnBrk="1" hangingPunct="1">
              <a:lnSpc>
                <a:spcPct val="150000"/>
              </a:lnSpc>
              <a:buNone/>
            </a:pPr>
            <a:r>
              <a:rPr lang="en-US" altLang="zh-CN" sz="2400" b="1" dirty="0" smtClean="0">
                <a:solidFill>
                  <a:srgbClr val="000000"/>
                </a:solidFill>
                <a:latin typeface="Times New Roman" pitchFamily="18" charset="0"/>
                <a:cs typeface="Times New Roman" pitchFamily="18" charset="0"/>
              </a:rPr>
              <a:t>	A</a:t>
            </a:r>
            <a:r>
              <a:rPr lang="zh-CN" altLang="en-US" sz="2400" b="1" dirty="0" smtClean="0">
                <a:solidFill>
                  <a:srgbClr val="000000"/>
                </a:solidFill>
                <a:latin typeface="Times New Roman" pitchFamily="18" charset="0"/>
                <a:cs typeface="Times New Roman" pitchFamily="18" charset="0"/>
              </a:rPr>
              <a:t>．</a:t>
            </a:r>
            <a:r>
              <a:rPr lang="en-US" altLang="zh-CN" sz="2400" b="1" dirty="0" smtClean="0">
                <a:solidFill>
                  <a:srgbClr val="000000"/>
                </a:solidFill>
                <a:latin typeface="Times New Roman" pitchFamily="18" charset="0"/>
                <a:cs typeface="Times New Roman" pitchFamily="18" charset="0"/>
              </a:rPr>
              <a:t>100 </a:t>
            </a:r>
            <a:r>
              <a:rPr lang="en-US" altLang="zh-CN" sz="2400" b="1" dirty="0" err="1" smtClean="0">
                <a:solidFill>
                  <a:srgbClr val="000000"/>
                </a:solidFill>
                <a:latin typeface="Times New Roman" pitchFamily="18" charset="0"/>
                <a:cs typeface="Times New Roman" pitchFamily="18" charset="0"/>
              </a:rPr>
              <a:t>mL</a:t>
            </a:r>
            <a:r>
              <a:rPr lang="en-US" altLang="zh-CN" sz="2400" b="1" dirty="0" smtClean="0">
                <a:solidFill>
                  <a:srgbClr val="000000"/>
                </a:solidFill>
                <a:latin typeface="Times New Roman" pitchFamily="18" charset="0"/>
                <a:cs typeface="Times New Roman" pitchFamily="18" charset="0"/>
              </a:rPr>
              <a:t> 2 mol/L</a:t>
            </a:r>
            <a:r>
              <a:rPr lang="zh-CN" altLang="en-US" sz="2400" b="1" dirty="0" smtClean="0">
                <a:solidFill>
                  <a:srgbClr val="000000"/>
                </a:solidFill>
                <a:latin typeface="Times New Roman" pitchFamily="18" charset="0"/>
                <a:cs typeface="Times New Roman" pitchFamily="18" charset="0"/>
              </a:rPr>
              <a:t>的盐酸与锌反应时，加入适量的氯化钠溶液，生成的速率不变</a:t>
            </a:r>
          </a:p>
          <a:p>
            <a:pPr algn="just" eaLnBrk="1" hangingPunct="1">
              <a:lnSpc>
                <a:spcPct val="150000"/>
              </a:lnSpc>
              <a:buNone/>
            </a:pPr>
            <a:r>
              <a:rPr lang="en-US" altLang="zh-CN" sz="2400" b="1" dirty="0" smtClean="0">
                <a:solidFill>
                  <a:srgbClr val="000000"/>
                </a:solidFill>
                <a:latin typeface="Times New Roman" pitchFamily="18" charset="0"/>
                <a:cs typeface="Times New Roman" pitchFamily="18" charset="0"/>
              </a:rPr>
              <a:t>	B</a:t>
            </a:r>
            <a:r>
              <a:rPr lang="zh-CN" altLang="en-US" sz="2400" b="1" dirty="0" smtClean="0">
                <a:solidFill>
                  <a:srgbClr val="000000"/>
                </a:solidFill>
                <a:latin typeface="Times New Roman" pitchFamily="18" charset="0"/>
                <a:cs typeface="Times New Roman" pitchFamily="18" charset="0"/>
              </a:rPr>
              <a:t>．用铁片和稀硫酸反应制取氢气时，改用铁片和浓硫酸可以加快产生氢气的速率</a:t>
            </a:r>
            <a:endParaRPr lang="en-US" altLang="zh-CN" sz="2400" b="1" dirty="0" smtClean="0">
              <a:solidFill>
                <a:srgbClr val="000000"/>
              </a:solidFill>
              <a:latin typeface="Times New Roman" pitchFamily="18" charset="0"/>
              <a:cs typeface="Times New Roman" pitchFamily="18" charset="0"/>
            </a:endParaRPr>
          </a:p>
          <a:p>
            <a:pPr algn="just" eaLnBrk="1" hangingPunct="1">
              <a:lnSpc>
                <a:spcPct val="150000"/>
              </a:lnSpc>
              <a:buNone/>
            </a:pPr>
            <a:r>
              <a:rPr lang="en-US" altLang="zh-CN" sz="2400" b="1" dirty="0" smtClean="0">
                <a:solidFill>
                  <a:srgbClr val="000000"/>
                </a:solidFill>
                <a:latin typeface="Times New Roman" pitchFamily="18" charset="0"/>
                <a:cs typeface="Times New Roman" pitchFamily="18" charset="0"/>
              </a:rPr>
              <a:t>	C</a:t>
            </a:r>
            <a:r>
              <a:rPr lang="zh-CN" altLang="en-US" sz="2400" b="1" dirty="0" smtClean="0">
                <a:solidFill>
                  <a:srgbClr val="000000"/>
                </a:solidFill>
                <a:latin typeface="Times New Roman" pitchFamily="18" charset="0"/>
                <a:cs typeface="Times New Roman" pitchFamily="18" charset="0"/>
              </a:rPr>
              <a:t>．二氧化硫的催化氧化是一个放热反应，所以升高温度反应速率减慢</a:t>
            </a:r>
          </a:p>
          <a:p>
            <a:pPr algn="just" eaLnBrk="1" hangingPunct="1">
              <a:lnSpc>
                <a:spcPct val="150000"/>
              </a:lnSpc>
              <a:buNone/>
            </a:pPr>
            <a:r>
              <a:rPr lang="en-US" altLang="zh-CN" sz="2400" b="1" dirty="0" smtClean="0">
                <a:solidFill>
                  <a:srgbClr val="000000"/>
                </a:solidFill>
                <a:latin typeface="Times New Roman" pitchFamily="18" charset="0"/>
                <a:cs typeface="Times New Roman" pitchFamily="18" charset="0"/>
              </a:rPr>
              <a:t>	D</a:t>
            </a:r>
            <a:r>
              <a:rPr lang="zh-CN" altLang="en-US" sz="2400" b="1" dirty="0" smtClean="0">
                <a:solidFill>
                  <a:srgbClr val="000000"/>
                </a:solidFill>
                <a:latin typeface="Times New Roman" pitchFamily="18" charset="0"/>
                <a:cs typeface="Times New Roman" pitchFamily="18" charset="0"/>
              </a:rPr>
              <a:t>．汽车尾气中的</a:t>
            </a:r>
            <a:r>
              <a:rPr lang="en-US" altLang="zh-CN" sz="2400" b="1" dirty="0" smtClean="0">
                <a:solidFill>
                  <a:srgbClr val="000000"/>
                </a:solidFill>
                <a:latin typeface="Times New Roman" pitchFamily="18" charset="0"/>
                <a:cs typeface="Times New Roman" pitchFamily="18" charset="0"/>
              </a:rPr>
              <a:t>CO</a:t>
            </a:r>
            <a:r>
              <a:rPr lang="zh-CN" altLang="en-US" sz="2400" b="1" dirty="0" smtClean="0">
                <a:solidFill>
                  <a:srgbClr val="000000"/>
                </a:solidFill>
                <a:latin typeface="Times New Roman" pitchFamily="18" charset="0"/>
                <a:cs typeface="Times New Roman" pitchFamily="18" charset="0"/>
              </a:rPr>
              <a:t>和</a:t>
            </a:r>
            <a:r>
              <a:rPr lang="en-US" altLang="zh-CN" sz="2400" b="1" dirty="0" smtClean="0">
                <a:solidFill>
                  <a:srgbClr val="000000"/>
                </a:solidFill>
                <a:latin typeface="Times New Roman" pitchFamily="18" charset="0"/>
                <a:cs typeface="Times New Roman" pitchFamily="18" charset="0"/>
              </a:rPr>
              <a:t>NO</a:t>
            </a:r>
            <a:r>
              <a:rPr lang="zh-CN" altLang="en-US" sz="2400" b="1" dirty="0" smtClean="0">
                <a:solidFill>
                  <a:srgbClr val="000000"/>
                </a:solidFill>
                <a:latin typeface="Times New Roman" pitchFamily="18" charset="0"/>
                <a:cs typeface="Times New Roman" pitchFamily="18" charset="0"/>
              </a:rPr>
              <a:t>可以缓慢反应生成</a:t>
            </a:r>
            <a:r>
              <a:rPr lang="en-US" altLang="zh-CN" sz="2400" b="1" dirty="0" smtClean="0">
                <a:solidFill>
                  <a:srgbClr val="000000"/>
                </a:solidFill>
                <a:latin typeface="Times New Roman" pitchFamily="18" charset="0"/>
                <a:cs typeface="Times New Roman" pitchFamily="18" charset="0"/>
              </a:rPr>
              <a:t>N</a:t>
            </a:r>
            <a:r>
              <a:rPr lang="en-US" altLang="zh-CN" sz="2400" b="1" baseline="-30000" dirty="0" smtClean="0">
                <a:solidFill>
                  <a:srgbClr val="000000"/>
                </a:solidFill>
                <a:latin typeface="Times New Roman" pitchFamily="18" charset="0"/>
                <a:cs typeface="Times New Roman" pitchFamily="18" charset="0"/>
              </a:rPr>
              <a:t>2</a:t>
            </a:r>
            <a:r>
              <a:rPr lang="zh-CN" altLang="en-US" sz="2400" b="1" dirty="0" smtClean="0">
                <a:solidFill>
                  <a:srgbClr val="000000"/>
                </a:solidFill>
                <a:latin typeface="Times New Roman" pitchFamily="18" charset="0"/>
                <a:cs typeface="Times New Roman" pitchFamily="18" charset="0"/>
              </a:rPr>
              <a:t>和</a:t>
            </a:r>
            <a:r>
              <a:rPr lang="en-US" altLang="zh-CN" sz="2400" b="1" dirty="0" smtClean="0">
                <a:solidFill>
                  <a:srgbClr val="000000"/>
                </a:solidFill>
                <a:latin typeface="Times New Roman" pitchFamily="18" charset="0"/>
                <a:cs typeface="Times New Roman" pitchFamily="18" charset="0"/>
              </a:rPr>
              <a:t>CO</a:t>
            </a:r>
            <a:r>
              <a:rPr lang="en-US" altLang="zh-CN" sz="2400" b="1" baseline="-30000" dirty="0" smtClean="0">
                <a:solidFill>
                  <a:srgbClr val="000000"/>
                </a:solidFill>
                <a:latin typeface="Times New Roman" pitchFamily="18" charset="0"/>
                <a:cs typeface="Times New Roman" pitchFamily="18" charset="0"/>
              </a:rPr>
              <a:t>2</a:t>
            </a:r>
            <a:r>
              <a:rPr lang="zh-CN" altLang="en-US" sz="2400" b="1" dirty="0" smtClean="0">
                <a:solidFill>
                  <a:srgbClr val="000000"/>
                </a:solidFill>
                <a:latin typeface="Times New Roman" pitchFamily="18" charset="0"/>
                <a:cs typeface="Times New Roman" pitchFamily="18" charset="0"/>
              </a:rPr>
              <a:t>，减小压强，反应速率减慢</a:t>
            </a:r>
          </a:p>
        </p:txBody>
      </p:sp>
      <p:sp>
        <p:nvSpPr>
          <p:cNvPr id="4" name="矩形 3"/>
          <p:cNvSpPr>
            <a:spLocks noChangeArrowheads="1"/>
          </p:cNvSpPr>
          <p:nvPr/>
        </p:nvSpPr>
        <p:spPr bwMode="auto">
          <a:xfrm>
            <a:off x="1401763" y="5929313"/>
            <a:ext cx="1527175" cy="523875"/>
          </a:xfrm>
          <a:prstGeom prst="rect">
            <a:avLst/>
          </a:prstGeom>
          <a:noFill/>
          <a:ln w="9525">
            <a:noFill/>
            <a:miter lim="800000"/>
            <a:headEnd/>
            <a:tailEnd/>
          </a:ln>
        </p:spPr>
        <p:txBody>
          <a:bodyPr wrap="none">
            <a:spAutoFit/>
          </a:bodyPr>
          <a:lstStyle/>
          <a:p>
            <a:r>
              <a:rPr lang="zh-CN" altLang="en-US" sz="2800" b="1">
                <a:solidFill>
                  <a:srgbClr val="FF0000"/>
                </a:solidFill>
                <a:latin typeface="Times New Roman" pitchFamily="18" charset="0"/>
                <a:cs typeface="Times New Roman" pitchFamily="18" charset="0"/>
              </a:rPr>
              <a:t>答案：</a:t>
            </a:r>
            <a:r>
              <a:rPr lang="en-US" altLang="zh-CN" sz="2800" b="1">
                <a:solidFill>
                  <a:srgbClr val="FF0000"/>
                </a:solidFill>
                <a:latin typeface="Times New Roman" pitchFamily="18" charset="0"/>
                <a:cs typeface="Times New Roman" pitchFamily="18" charset="0"/>
              </a:rPr>
              <a:t>D</a:t>
            </a:r>
            <a:endParaRPr lang="zh-CN" altLang="en-US" sz="280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42600141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700808"/>
            <a:ext cx="8229600" cy="1066800"/>
          </a:xfrm>
        </p:spPr>
        <p:txBody>
          <a:bodyPr>
            <a:normAutofit fontScale="90000"/>
          </a:bodyPr>
          <a:lstStyle/>
          <a:p>
            <a:r>
              <a:rPr lang="zh-CN" altLang="en-US" dirty="0" smtClean="0"/>
              <a:t>了解反应速率，是为了控制反应速率</a:t>
            </a:r>
            <a:endParaRPr lang="zh-CN" altLang="en-US" dirty="0"/>
          </a:p>
        </p:txBody>
      </p:sp>
      <p:sp>
        <p:nvSpPr>
          <p:cNvPr id="4" name="标题 1"/>
          <p:cNvSpPr txBox="1">
            <a:spLocks/>
          </p:cNvSpPr>
          <p:nvPr/>
        </p:nvSpPr>
        <p:spPr>
          <a:xfrm>
            <a:off x="539552" y="2708920"/>
            <a:ext cx="8229600" cy="1656184"/>
          </a:xfrm>
          <a:prstGeom prst="rect">
            <a:avLst/>
          </a:prstGeom>
        </p:spPr>
        <p:txBody>
          <a:bodyPr vert="horz" anchor="ctr">
            <a:normAutofit fontScale="82500" lnSpcReduction="20000"/>
          </a:bodyPr>
          <a:lstStyle>
            <a:lvl1pPr algn="l" rtl="0" eaLnBrk="1" latinLnBrk="0" hangingPunct="1">
              <a:spcBef>
                <a:spcPct val="0"/>
              </a:spcBef>
              <a:buNone/>
              <a:defRPr kumimoji="0" sz="4000" kern="1200">
                <a:solidFill>
                  <a:schemeClr val="tx2"/>
                </a:solidFill>
                <a:latin typeface="+mj-lt"/>
                <a:ea typeface="+mj-ea"/>
                <a:cs typeface="+mj-cs"/>
              </a:defRPr>
            </a:lvl1pPr>
          </a:lstStyle>
          <a:p>
            <a:pPr>
              <a:lnSpc>
                <a:spcPct val="170000"/>
              </a:lnSpc>
            </a:pPr>
            <a:r>
              <a:rPr lang="zh-CN" altLang="en-US" dirty="0" smtClean="0"/>
              <a:t>要控制反应速率，就要了解什么因素影响</a:t>
            </a:r>
            <a:endParaRPr lang="en-US" altLang="zh-CN" dirty="0" smtClean="0"/>
          </a:p>
          <a:p>
            <a:pPr>
              <a:lnSpc>
                <a:spcPct val="170000"/>
              </a:lnSpc>
            </a:pPr>
            <a:r>
              <a:rPr lang="zh-CN" altLang="en-US" dirty="0" smtClean="0"/>
              <a:t>反应速率。。</a:t>
            </a:r>
            <a:endParaRPr lang="zh-CN" altLang="en-US" dirty="0"/>
          </a:p>
        </p:txBody>
      </p:sp>
    </p:spTree>
    <p:extLst>
      <p:ext uri="{BB962C8B-B14F-4D97-AF65-F5344CB8AC3E}">
        <p14:creationId xmlns:p14="http://schemas.microsoft.com/office/powerpoint/2010/main" val="1838506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p:cNvSpPr>
            <a:spLocks noGrp="1"/>
          </p:cNvSpPr>
          <p:nvPr>
            <p:ph type="sldNum" sz="quarter" idx="12"/>
          </p:nvPr>
        </p:nvSpPr>
        <p:spPr>
          <a:noFill/>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6116375F-00CF-471D-A7D0-1925A93CAE6B}" type="slidenum">
              <a:rPr lang="en-US" altLang="zh-CN" sz="1400" smtClean="0"/>
              <a:pPr>
                <a:spcBef>
                  <a:spcPct val="0"/>
                </a:spcBef>
                <a:buClrTx/>
                <a:buFontTx/>
                <a:buNone/>
              </a:pPr>
              <a:t>30</a:t>
            </a:fld>
            <a:endParaRPr lang="en-US" altLang="zh-CN" sz="1400" smtClean="0"/>
          </a:p>
        </p:txBody>
      </p:sp>
      <p:sp>
        <p:nvSpPr>
          <p:cNvPr id="171010" name="Text Box 2"/>
          <p:cNvSpPr txBox="1">
            <a:spLocks noChangeArrowheads="1"/>
          </p:cNvSpPr>
          <p:nvPr/>
        </p:nvSpPr>
        <p:spPr bwMode="auto">
          <a:xfrm>
            <a:off x="0" y="692150"/>
            <a:ext cx="88392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sz="3600">
                <a:solidFill>
                  <a:srgbClr val="FF7C80"/>
                </a:solidFill>
                <a:latin typeface="Times New Roman" panose="02020603050405020304" pitchFamily="18" charset="0"/>
                <a:ea typeface="隶书" panose="02010509060101010101" pitchFamily="49" charset="-122"/>
              </a:rPr>
              <a:t>练习</a:t>
            </a:r>
            <a:r>
              <a:rPr kumimoji="1" lang="en-US" altLang="zh-CN" sz="3600">
                <a:solidFill>
                  <a:srgbClr val="FF7C80"/>
                </a:solidFill>
                <a:latin typeface="Times New Roman" panose="02020603050405020304" pitchFamily="18" charset="0"/>
                <a:ea typeface="隶书" panose="02010509060101010101" pitchFamily="49" charset="-122"/>
              </a:rPr>
              <a:t>1</a:t>
            </a:r>
            <a:r>
              <a:rPr kumimoji="1" lang="zh-CN" altLang="en-US" sz="3600">
                <a:solidFill>
                  <a:srgbClr val="FF7C80"/>
                </a:solidFill>
                <a:latin typeface="Times New Roman" panose="02020603050405020304" pitchFamily="18" charset="0"/>
                <a:ea typeface="隶书" panose="02010509060101010101" pitchFamily="49" charset="-122"/>
              </a:rPr>
              <a:t>：</a:t>
            </a:r>
            <a:r>
              <a:rPr kumimoji="1" lang="zh-CN" altLang="en-US" sz="3600">
                <a:latin typeface="Times New Roman" panose="02020603050405020304" pitchFamily="18" charset="0"/>
                <a:ea typeface="隶书" panose="02010509060101010101" pitchFamily="49" charset="-122"/>
              </a:rPr>
              <a:t>对于在溶液间进行的反应，对反应速率影响最小的因素是（     ）                             </a:t>
            </a:r>
            <a:r>
              <a:rPr kumimoji="1" lang="en-US" altLang="zh-CN" sz="3600">
                <a:latin typeface="Times New Roman" panose="02020603050405020304" pitchFamily="18" charset="0"/>
                <a:ea typeface="隶书" panose="02010509060101010101" pitchFamily="49" charset="-122"/>
              </a:rPr>
              <a:t>A</a:t>
            </a:r>
            <a:r>
              <a:rPr kumimoji="1" lang="zh-CN" altLang="en-US" sz="3600">
                <a:latin typeface="Times New Roman" panose="02020603050405020304" pitchFamily="18" charset="0"/>
                <a:ea typeface="隶书" panose="02010509060101010101" pitchFamily="49" charset="-122"/>
              </a:rPr>
              <a:t>、温度    </a:t>
            </a:r>
            <a:r>
              <a:rPr kumimoji="1" lang="en-US" altLang="zh-CN" sz="3600">
                <a:latin typeface="Times New Roman" panose="02020603050405020304" pitchFamily="18" charset="0"/>
                <a:ea typeface="隶书" panose="02010509060101010101" pitchFamily="49" charset="-122"/>
              </a:rPr>
              <a:t>B</a:t>
            </a:r>
            <a:r>
              <a:rPr kumimoji="1" lang="zh-CN" altLang="en-US" sz="3600">
                <a:latin typeface="Times New Roman" panose="02020603050405020304" pitchFamily="18" charset="0"/>
                <a:ea typeface="隶书" panose="02010509060101010101" pitchFamily="49" charset="-122"/>
              </a:rPr>
              <a:t>、浓度    </a:t>
            </a:r>
            <a:r>
              <a:rPr kumimoji="1" lang="en-US" altLang="zh-CN" sz="3600">
                <a:latin typeface="Times New Roman" panose="02020603050405020304" pitchFamily="18" charset="0"/>
                <a:ea typeface="隶书" panose="02010509060101010101" pitchFamily="49" charset="-122"/>
              </a:rPr>
              <a:t>C</a:t>
            </a:r>
            <a:r>
              <a:rPr kumimoji="1" lang="zh-CN" altLang="en-US" sz="3600">
                <a:latin typeface="Times New Roman" panose="02020603050405020304" pitchFamily="18" charset="0"/>
                <a:ea typeface="隶书" panose="02010509060101010101" pitchFamily="49" charset="-122"/>
              </a:rPr>
              <a:t>、压强    </a:t>
            </a:r>
            <a:r>
              <a:rPr kumimoji="1" lang="en-US" altLang="zh-CN" sz="3600">
                <a:latin typeface="Times New Roman" panose="02020603050405020304" pitchFamily="18" charset="0"/>
                <a:ea typeface="隶书" panose="02010509060101010101" pitchFamily="49" charset="-122"/>
              </a:rPr>
              <a:t>D</a:t>
            </a:r>
            <a:r>
              <a:rPr kumimoji="1" lang="zh-CN" altLang="en-US" sz="3600">
                <a:latin typeface="Times New Roman" panose="02020603050405020304" pitchFamily="18" charset="0"/>
                <a:ea typeface="隶书" panose="02010509060101010101" pitchFamily="49" charset="-122"/>
              </a:rPr>
              <a:t>、催化剂</a:t>
            </a:r>
          </a:p>
        </p:txBody>
      </p:sp>
      <p:sp>
        <p:nvSpPr>
          <p:cNvPr id="171011" name="Text Box 3"/>
          <p:cNvSpPr txBox="1">
            <a:spLocks noChangeArrowheads="1"/>
          </p:cNvSpPr>
          <p:nvPr/>
        </p:nvSpPr>
        <p:spPr bwMode="auto">
          <a:xfrm>
            <a:off x="44450" y="2924175"/>
            <a:ext cx="899160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sz="3600">
                <a:solidFill>
                  <a:srgbClr val="FF7C80"/>
                </a:solidFill>
                <a:latin typeface="Times New Roman" panose="02020603050405020304" pitchFamily="18" charset="0"/>
                <a:ea typeface="隶书" panose="02010509060101010101" pitchFamily="49" charset="-122"/>
              </a:rPr>
              <a:t>练习</a:t>
            </a:r>
            <a:r>
              <a:rPr kumimoji="1" lang="en-US" altLang="zh-CN" sz="3600">
                <a:solidFill>
                  <a:srgbClr val="FF7C80"/>
                </a:solidFill>
                <a:latin typeface="Times New Roman" panose="02020603050405020304" pitchFamily="18" charset="0"/>
                <a:ea typeface="隶书" panose="02010509060101010101" pitchFamily="49" charset="-122"/>
              </a:rPr>
              <a:t>2</a:t>
            </a:r>
            <a:r>
              <a:rPr kumimoji="1" lang="zh-CN" altLang="en-US" sz="3600">
                <a:solidFill>
                  <a:srgbClr val="FF7C80"/>
                </a:solidFill>
                <a:latin typeface="Times New Roman" panose="02020603050405020304" pitchFamily="18" charset="0"/>
                <a:ea typeface="隶书" panose="02010509060101010101" pitchFamily="49" charset="-122"/>
              </a:rPr>
              <a:t>：</a:t>
            </a:r>
            <a:r>
              <a:rPr kumimoji="1" lang="zh-CN" altLang="en-US" sz="3600">
                <a:latin typeface="Times New Roman" panose="02020603050405020304" pitchFamily="18" charset="0"/>
                <a:ea typeface="隶书" panose="02010509060101010101" pitchFamily="49" charset="-122"/>
              </a:rPr>
              <a:t>下列条件的变化，是因为降低反应所需的能量而增加单位体积内的反应物活化分子百分数致使反应速率加快的是（     ）          </a:t>
            </a:r>
            <a:r>
              <a:rPr kumimoji="1" lang="en-US" altLang="zh-CN" sz="3600">
                <a:latin typeface="Times New Roman" panose="02020603050405020304" pitchFamily="18" charset="0"/>
                <a:ea typeface="隶书" panose="02010509060101010101" pitchFamily="49" charset="-122"/>
              </a:rPr>
              <a:t>A</a:t>
            </a:r>
            <a:r>
              <a:rPr kumimoji="1" lang="zh-CN" altLang="en-US" sz="3600">
                <a:latin typeface="Times New Roman" panose="02020603050405020304" pitchFamily="18" charset="0"/>
                <a:ea typeface="隶书" panose="02010509060101010101" pitchFamily="49" charset="-122"/>
              </a:rPr>
              <a:t>、增大浓度     </a:t>
            </a:r>
            <a:r>
              <a:rPr kumimoji="1" lang="en-US" altLang="zh-CN" sz="3600">
                <a:latin typeface="Times New Roman" panose="02020603050405020304" pitchFamily="18" charset="0"/>
                <a:ea typeface="隶书" panose="02010509060101010101" pitchFamily="49" charset="-122"/>
              </a:rPr>
              <a:t>B</a:t>
            </a:r>
            <a:r>
              <a:rPr kumimoji="1" lang="zh-CN" altLang="en-US" sz="3600">
                <a:latin typeface="Times New Roman" panose="02020603050405020304" pitchFamily="18" charset="0"/>
                <a:ea typeface="隶书" panose="02010509060101010101" pitchFamily="49" charset="-122"/>
              </a:rPr>
              <a:t>、增大压强                          </a:t>
            </a:r>
            <a:r>
              <a:rPr kumimoji="1" lang="en-US" altLang="zh-CN" sz="3600">
                <a:latin typeface="Times New Roman" panose="02020603050405020304" pitchFamily="18" charset="0"/>
                <a:ea typeface="隶书" panose="02010509060101010101" pitchFamily="49" charset="-122"/>
              </a:rPr>
              <a:t>C</a:t>
            </a:r>
            <a:r>
              <a:rPr kumimoji="1" lang="zh-CN" altLang="en-US" sz="3600">
                <a:latin typeface="Times New Roman" panose="02020603050405020304" pitchFamily="18" charset="0"/>
                <a:ea typeface="隶书" panose="02010509060101010101" pitchFamily="49" charset="-122"/>
              </a:rPr>
              <a:t>、升高温度     </a:t>
            </a:r>
            <a:r>
              <a:rPr kumimoji="1" lang="en-US" altLang="zh-CN" sz="3600">
                <a:latin typeface="Times New Roman" panose="02020603050405020304" pitchFamily="18" charset="0"/>
                <a:ea typeface="隶书" panose="02010509060101010101" pitchFamily="49" charset="-122"/>
              </a:rPr>
              <a:t>D</a:t>
            </a:r>
            <a:r>
              <a:rPr kumimoji="1" lang="zh-CN" altLang="en-US" sz="3600">
                <a:latin typeface="Times New Roman" panose="02020603050405020304" pitchFamily="18" charset="0"/>
                <a:ea typeface="隶书" panose="02010509060101010101" pitchFamily="49" charset="-122"/>
              </a:rPr>
              <a:t>、使用催化剂</a:t>
            </a:r>
          </a:p>
        </p:txBody>
      </p:sp>
      <p:sp>
        <p:nvSpPr>
          <p:cNvPr id="171012" name="Text Box 4"/>
          <p:cNvSpPr txBox="1">
            <a:spLocks noChangeArrowheads="1"/>
          </p:cNvSpPr>
          <p:nvPr/>
        </p:nvSpPr>
        <p:spPr bwMode="auto">
          <a:xfrm>
            <a:off x="4284663" y="1773238"/>
            <a:ext cx="796925"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4800">
                <a:solidFill>
                  <a:srgbClr val="FF3300"/>
                </a:solidFill>
              </a:rPr>
              <a:t>√</a:t>
            </a:r>
          </a:p>
        </p:txBody>
      </p:sp>
      <p:sp>
        <p:nvSpPr>
          <p:cNvPr id="171013" name="Text Box 5"/>
          <p:cNvSpPr txBox="1">
            <a:spLocks noChangeArrowheads="1"/>
          </p:cNvSpPr>
          <p:nvPr/>
        </p:nvSpPr>
        <p:spPr bwMode="auto">
          <a:xfrm>
            <a:off x="3203575" y="5013325"/>
            <a:ext cx="79692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4800">
                <a:solidFill>
                  <a:srgbClr val="FF3300"/>
                </a:solidFill>
              </a:rPr>
              <a:t>√</a:t>
            </a:r>
          </a:p>
        </p:txBody>
      </p:sp>
    </p:spTree>
    <p:extLst>
      <p:ext uri="{BB962C8B-B14F-4D97-AF65-F5344CB8AC3E}">
        <p14:creationId xmlns:p14="http://schemas.microsoft.com/office/powerpoint/2010/main" val="1416338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1010"/>
                                        </p:tgtEl>
                                        <p:attrNameLst>
                                          <p:attrName>style.visibility</p:attrName>
                                        </p:attrNameLst>
                                      </p:cBhvr>
                                      <p:to>
                                        <p:strVal val="visible"/>
                                      </p:to>
                                    </p:set>
                                    <p:animEffect transition="in" filter="blinds(horizontal)">
                                      <p:cBhvr>
                                        <p:cTn id="7" dur="500"/>
                                        <p:tgtEl>
                                          <p:spTgt spid="1710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1011"/>
                                        </p:tgtEl>
                                        <p:attrNameLst>
                                          <p:attrName>style.visibility</p:attrName>
                                        </p:attrNameLst>
                                      </p:cBhvr>
                                      <p:to>
                                        <p:strVal val="visible"/>
                                      </p:to>
                                    </p:set>
                                    <p:animEffect transition="in" filter="blinds(horizontal)">
                                      <p:cBhvr>
                                        <p:cTn id="12" dur="500"/>
                                        <p:tgtEl>
                                          <p:spTgt spid="1710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1012"/>
                                        </p:tgtEl>
                                        <p:attrNameLst>
                                          <p:attrName>style.visibility</p:attrName>
                                        </p:attrNameLst>
                                      </p:cBhvr>
                                      <p:to>
                                        <p:strVal val="visible"/>
                                      </p:to>
                                    </p:set>
                                    <p:animEffect transition="in" filter="dissolve">
                                      <p:cBhvr>
                                        <p:cTn id="17" dur="500"/>
                                        <p:tgtEl>
                                          <p:spTgt spid="1710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1013"/>
                                        </p:tgtEl>
                                        <p:attrNameLst>
                                          <p:attrName>style.visibility</p:attrName>
                                        </p:attrNameLst>
                                      </p:cBhvr>
                                      <p:to>
                                        <p:strVal val="visible"/>
                                      </p:to>
                                    </p:set>
                                    <p:animEffect transition="in" filter="dissolve">
                                      <p:cBhvr>
                                        <p:cTn id="22" dur="500"/>
                                        <p:tgtEl>
                                          <p:spTgt spid="171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0" grpId="0" autoUpdateAnimBg="0"/>
      <p:bldP spid="171011" grpId="0" autoUpdateAnimBg="0"/>
      <p:bldP spid="171012" grpId="0"/>
      <p:bldP spid="1710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p:cNvSpPr>
            <a:spLocks noGrp="1"/>
          </p:cNvSpPr>
          <p:nvPr>
            <p:ph type="sldNum" sz="quarter" idx="12"/>
          </p:nvPr>
        </p:nvSpPr>
        <p:spPr>
          <a:noFill/>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F65393E2-3D3E-4D3A-A934-87FF8DD95A88}" type="slidenum">
              <a:rPr lang="en-US" altLang="zh-CN" sz="1400" smtClean="0"/>
              <a:pPr>
                <a:spcBef>
                  <a:spcPct val="0"/>
                </a:spcBef>
                <a:buClrTx/>
                <a:buFontTx/>
                <a:buNone/>
              </a:pPr>
              <a:t>31</a:t>
            </a:fld>
            <a:endParaRPr lang="en-US" altLang="zh-CN" sz="1400" smtClean="0"/>
          </a:p>
        </p:txBody>
      </p:sp>
      <p:sp>
        <p:nvSpPr>
          <p:cNvPr id="172034" name="Text Box 2"/>
          <p:cNvSpPr txBox="1">
            <a:spLocks noChangeArrowheads="1"/>
          </p:cNvSpPr>
          <p:nvPr/>
        </p:nvSpPr>
        <p:spPr bwMode="auto">
          <a:xfrm>
            <a:off x="76200" y="574675"/>
            <a:ext cx="891540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sz="3600">
                <a:solidFill>
                  <a:srgbClr val="FF7C80"/>
                </a:solidFill>
                <a:latin typeface="Times New Roman" panose="02020603050405020304" pitchFamily="18" charset="0"/>
                <a:ea typeface="隶书" panose="02010509060101010101" pitchFamily="49" charset="-122"/>
              </a:rPr>
              <a:t>练习</a:t>
            </a:r>
            <a:r>
              <a:rPr kumimoji="1" lang="en-US" altLang="zh-CN" sz="3600">
                <a:solidFill>
                  <a:srgbClr val="FF7C80"/>
                </a:solidFill>
                <a:latin typeface="Times New Roman" panose="02020603050405020304" pitchFamily="18" charset="0"/>
                <a:ea typeface="隶书" panose="02010509060101010101" pitchFamily="49" charset="-122"/>
              </a:rPr>
              <a:t>3</a:t>
            </a:r>
            <a:r>
              <a:rPr kumimoji="1" lang="zh-CN" altLang="en-US" sz="3600">
                <a:solidFill>
                  <a:srgbClr val="FF7C80"/>
                </a:solidFill>
                <a:latin typeface="Times New Roman" panose="02020603050405020304" pitchFamily="18" charset="0"/>
                <a:ea typeface="隶书" panose="02010509060101010101" pitchFamily="49" charset="-122"/>
              </a:rPr>
              <a:t>：</a:t>
            </a:r>
            <a:r>
              <a:rPr kumimoji="1" lang="zh-CN" altLang="en-US" sz="3600">
                <a:latin typeface="Times New Roman" panose="02020603050405020304" pitchFamily="18" charset="0"/>
                <a:ea typeface="隶书" panose="02010509060101010101" pitchFamily="49" charset="-122"/>
              </a:rPr>
              <a:t> 设</a:t>
            </a:r>
            <a:r>
              <a:rPr kumimoji="1" lang="en-US" altLang="zh-CN" sz="3600">
                <a:latin typeface="Times New Roman" panose="02020603050405020304" pitchFamily="18" charset="0"/>
                <a:ea typeface="隶书" panose="02010509060101010101" pitchFamily="49" charset="-122"/>
              </a:rPr>
              <a:t>NO+CO</a:t>
            </a:r>
            <a:r>
              <a:rPr kumimoji="1" lang="en-US" altLang="zh-CN" sz="3600" baseline="-25000">
                <a:latin typeface="Times New Roman" panose="02020603050405020304" pitchFamily="18" charset="0"/>
                <a:ea typeface="隶书" panose="02010509060101010101" pitchFamily="49" charset="-122"/>
              </a:rPr>
              <a:t>2                </a:t>
            </a:r>
            <a:r>
              <a:rPr kumimoji="1" lang="en-US" altLang="zh-CN" sz="3600">
                <a:latin typeface="Times New Roman" panose="02020603050405020304" pitchFamily="18" charset="0"/>
                <a:ea typeface="隶书" panose="02010509060101010101" pitchFamily="49" charset="-122"/>
              </a:rPr>
              <a:t>2CO(</a:t>
            </a:r>
            <a:r>
              <a:rPr kumimoji="1" lang="zh-CN" altLang="en-US" sz="3600">
                <a:latin typeface="Times New Roman" panose="02020603050405020304" pitchFamily="18" charset="0"/>
                <a:ea typeface="隶书" panose="02010509060101010101" pitchFamily="49" charset="-122"/>
              </a:rPr>
              <a:t>正反应吸热</a:t>
            </a:r>
            <a:r>
              <a:rPr kumimoji="1" lang="en-US" altLang="zh-CN" sz="3600">
                <a:latin typeface="Times New Roman" panose="02020603050405020304" pitchFamily="18" charset="0"/>
                <a:ea typeface="隶书" panose="02010509060101010101" pitchFamily="49" charset="-122"/>
              </a:rPr>
              <a:t>)</a:t>
            </a:r>
            <a:r>
              <a:rPr kumimoji="1" lang="zh-CN" altLang="en-US" sz="3600">
                <a:latin typeface="Times New Roman" panose="02020603050405020304" pitchFamily="18" charset="0"/>
                <a:ea typeface="隶书" panose="02010509060101010101" pitchFamily="49" charset="-122"/>
              </a:rPr>
              <a:t>反应速率为</a:t>
            </a:r>
            <a:r>
              <a:rPr kumimoji="1" lang="en-US" altLang="zh-CN" sz="3600">
                <a:latin typeface="Times New Roman" panose="02020603050405020304" pitchFamily="18" charset="0"/>
                <a:ea typeface="隶书" panose="02010509060101010101" pitchFamily="49" charset="-122"/>
              </a:rPr>
              <a:t>v</a:t>
            </a:r>
            <a:r>
              <a:rPr kumimoji="1" lang="en-US" altLang="zh-CN" sz="3600" baseline="-25000">
                <a:latin typeface="Times New Roman" panose="02020603050405020304" pitchFamily="18" charset="0"/>
                <a:ea typeface="隶书" panose="02010509060101010101" pitchFamily="49" charset="-122"/>
              </a:rPr>
              <a:t>1</a:t>
            </a:r>
            <a:r>
              <a:rPr kumimoji="1" lang="zh-CN" altLang="en-US" sz="3600">
                <a:latin typeface="Times New Roman" panose="02020603050405020304" pitchFamily="18" charset="0"/>
                <a:ea typeface="隶书" panose="02010509060101010101" pitchFamily="49" charset="-122"/>
              </a:rPr>
              <a:t>；</a:t>
            </a:r>
            <a:r>
              <a:rPr kumimoji="1" lang="en-US" altLang="zh-CN" sz="3600">
                <a:latin typeface="Times New Roman" panose="02020603050405020304" pitchFamily="18" charset="0"/>
                <a:ea typeface="隶书" panose="02010509060101010101" pitchFamily="49" charset="-122"/>
              </a:rPr>
              <a:t>N</a:t>
            </a:r>
            <a:r>
              <a:rPr kumimoji="1" lang="en-US" altLang="zh-CN" sz="3600" baseline="-25000">
                <a:latin typeface="Times New Roman" panose="02020603050405020304" pitchFamily="18" charset="0"/>
                <a:ea typeface="隶书" panose="02010509060101010101" pitchFamily="49" charset="-122"/>
              </a:rPr>
              <a:t>2</a:t>
            </a:r>
            <a:r>
              <a:rPr kumimoji="1" lang="en-US" altLang="zh-CN" sz="3600">
                <a:latin typeface="Times New Roman" panose="02020603050405020304" pitchFamily="18" charset="0"/>
                <a:ea typeface="隶书" panose="02010509060101010101" pitchFamily="49" charset="-122"/>
              </a:rPr>
              <a:t>+3H</a:t>
            </a:r>
            <a:r>
              <a:rPr kumimoji="1" lang="en-US" altLang="zh-CN" sz="3600" baseline="-25000">
                <a:latin typeface="Times New Roman" panose="02020603050405020304" pitchFamily="18" charset="0"/>
                <a:ea typeface="隶书" panose="02010509060101010101" pitchFamily="49" charset="-122"/>
              </a:rPr>
              <a:t>2              </a:t>
            </a:r>
            <a:r>
              <a:rPr kumimoji="1" lang="en-US" altLang="zh-CN" sz="3600">
                <a:latin typeface="Times New Roman" panose="02020603050405020304" pitchFamily="18" charset="0"/>
                <a:ea typeface="隶书" panose="02010509060101010101" pitchFamily="49" charset="-122"/>
              </a:rPr>
              <a:t>2NH</a:t>
            </a:r>
            <a:r>
              <a:rPr kumimoji="1" lang="en-US" altLang="zh-CN" sz="3600" baseline="-25000">
                <a:latin typeface="Times New Roman" panose="02020603050405020304" pitchFamily="18" charset="0"/>
                <a:ea typeface="隶书" panose="02010509060101010101" pitchFamily="49" charset="-122"/>
              </a:rPr>
              <a:t>3</a:t>
            </a:r>
            <a:r>
              <a:rPr kumimoji="1" lang="en-US" altLang="zh-CN" sz="3600">
                <a:latin typeface="Times New Roman" panose="02020603050405020304" pitchFamily="18" charset="0"/>
                <a:ea typeface="隶书" panose="02010509060101010101" pitchFamily="49" charset="-122"/>
              </a:rPr>
              <a:t>(</a:t>
            </a:r>
            <a:r>
              <a:rPr kumimoji="1" lang="zh-CN" altLang="en-US" sz="3600">
                <a:latin typeface="Times New Roman" panose="02020603050405020304" pitchFamily="18" charset="0"/>
                <a:ea typeface="隶书" panose="02010509060101010101" pitchFamily="49" charset="-122"/>
              </a:rPr>
              <a:t>正反应放热</a:t>
            </a:r>
            <a:r>
              <a:rPr kumimoji="1" lang="en-US" altLang="zh-CN" sz="3600">
                <a:latin typeface="Times New Roman" panose="02020603050405020304" pitchFamily="18" charset="0"/>
                <a:ea typeface="隶书" panose="02010509060101010101" pitchFamily="49" charset="-122"/>
              </a:rPr>
              <a:t>)</a:t>
            </a:r>
            <a:r>
              <a:rPr kumimoji="1" lang="zh-CN" altLang="en-US" sz="3600">
                <a:latin typeface="Times New Roman" panose="02020603050405020304" pitchFamily="18" charset="0"/>
                <a:ea typeface="隶书" panose="02010509060101010101" pitchFamily="49" charset="-122"/>
              </a:rPr>
              <a:t>反应速率为</a:t>
            </a:r>
            <a:r>
              <a:rPr kumimoji="1" lang="en-US" altLang="zh-CN" sz="3600">
                <a:latin typeface="Times New Roman" panose="02020603050405020304" pitchFamily="18" charset="0"/>
                <a:ea typeface="隶书" panose="02010509060101010101" pitchFamily="49" charset="-122"/>
              </a:rPr>
              <a:t>v</a:t>
            </a:r>
            <a:r>
              <a:rPr kumimoji="1" lang="en-US" altLang="zh-CN" sz="3600" baseline="-25000">
                <a:latin typeface="Times New Roman" panose="02020603050405020304" pitchFamily="18" charset="0"/>
                <a:ea typeface="隶书" panose="02010509060101010101" pitchFamily="49" charset="-122"/>
              </a:rPr>
              <a:t>2</a:t>
            </a:r>
            <a:r>
              <a:rPr kumimoji="1" lang="zh-CN" altLang="en-US" sz="3600">
                <a:latin typeface="Times New Roman" panose="02020603050405020304" pitchFamily="18" charset="0"/>
                <a:ea typeface="隶书" panose="02010509060101010101" pitchFamily="49" charset="-122"/>
              </a:rPr>
              <a:t>。对于前述反应，当温度升高时，</a:t>
            </a:r>
            <a:r>
              <a:rPr kumimoji="1" lang="en-US" altLang="zh-CN" sz="3600">
                <a:latin typeface="Times New Roman" panose="02020603050405020304" pitchFamily="18" charset="0"/>
                <a:ea typeface="隶书" panose="02010509060101010101" pitchFamily="49" charset="-122"/>
              </a:rPr>
              <a:t>v</a:t>
            </a:r>
            <a:r>
              <a:rPr kumimoji="1" lang="en-US" altLang="zh-CN" sz="3600" baseline="-25000">
                <a:latin typeface="Times New Roman" panose="02020603050405020304" pitchFamily="18" charset="0"/>
                <a:ea typeface="隶书" panose="02010509060101010101" pitchFamily="49" charset="-122"/>
              </a:rPr>
              <a:t>1</a:t>
            </a:r>
            <a:r>
              <a:rPr kumimoji="1" lang="zh-CN" altLang="en-US" sz="3600">
                <a:latin typeface="Times New Roman" panose="02020603050405020304" pitchFamily="18" charset="0"/>
                <a:ea typeface="隶书" panose="02010509060101010101" pitchFamily="49" charset="-122"/>
              </a:rPr>
              <a:t>和</a:t>
            </a:r>
            <a:r>
              <a:rPr kumimoji="1" lang="en-US" altLang="zh-CN" sz="3600">
                <a:latin typeface="Times New Roman" panose="02020603050405020304" pitchFamily="18" charset="0"/>
                <a:ea typeface="隶书" panose="02010509060101010101" pitchFamily="49" charset="-122"/>
              </a:rPr>
              <a:t>v</a:t>
            </a:r>
            <a:r>
              <a:rPr kumimoji="1" lang="en-US" altLang="zh-CN" sz="3600" baseline="-25000">
                <a:latin typeface="Times New Roman" panose="02020603050405020304" pitchFamily="18" charset="0"/>
                <a:ea typeface="隶书" panose="02010509060101010101" pitchFamily="49" charset="-122"/>
              </a:rPr>
              <a:t>2</a:t>
            </a:r>
            <a:r>
              <a:rPr kumimoji="1" lang="zh-CN" altLang="en-US" sz="3600">
                <a:latin typeface="Times New Roman" panose="02020603050405020304" pitchFamily="18" charset="0"/>
                <a:ea typeface="隶书" panose="02010509060101010101" pitchFamily="49" charset="-122"/>
              </a:rPr>
              <a:t>变化情况为（     ）              </a:t>
            </a:r>
            <a:r>
              <a:rPr kumimoji="1" lang="en-US" altLang="zh-CN" sz="3600">
                <a:latin typeface="Times New Roman" panose="02020603050405020304" pitchFamily="18" charset="0"/>
                <a:ea typeface="隶书" panose="02010509060101010101" pitchFamily="49" charset="-122"/>
              </a:rPr>
              <a:t>A</a:t>
            </a:r>
            <a:r>
              <a:rPr kumimoji="1" lang="zh-CN" altLang="en-US" sz="3600">
                <a:latin typeface="Times New Roman" panose="02020603050405020304" pitchFamily="18" charset="0"/>
                <a:ea typeface="隶书" panose="02010509060101010101" pitchFamily="49" charset="-122"/>
              </a:rPr>
              <a:t>、同时增大                   </a:t>
            </a:r>
            <a:r>
              <a:rPr kumimoji="1" lang="en-US" altLang="zh-CN" sz="3600">
                <a:latin typeface="Times New Roman" panose="02020603050405020304" pitchFamily="18" charset="0"/>
                <a:ea typeface="隶书" panose="02010509060101010101" pitchFamily="49" charset="-122"/>
              </a:rPr>
              <a:t>B</a:t>
            </a:r>
            <a:r>
              <a:rPr kumimoji="1" lang="zh-CN" altLang="en-US" sz="3600">
                <a:latin typeface="Times New Roman" panose="02020603050405020304" pitchFamily="18" charset="0"/>
                <a:ea typeface="隶书" panose="02010509060101010101" pitchFamily="49" charset="-122"/>
              </a:rPr>
              <a:t>、 同时减小              </a:t>
            </a:r>
            <a:r>
              <a:rPr kumimoji="1" lang="en-US" altLang="zh-CN" sz="3600">
                <a:latin typeface="Times New Roman" panose="02020603050405020304" pitchFamily="18" charset="0"/>
                <a:ea typeface="隶书" panose="02010509060101010101" pitchFamily="49" charset="-122"/>
              </a:rPr>
              <a:t>C</a:t>
            </a:r>
            <a:r>
              <a:rPr kumimoji="1" lang="zh-CN" altLang="en-US" sz="3600">
                <a:latin typeface="Times New Roman" panose="02020603050405020304" pitchFamily="18" charset="0"/>
                <a:ea typeface="隶书" panose="02010509060101010101" pitchFamily="49" charset="-122"/>
              </a:rPr>
              <a:t>、 </a:t>
            </a:r>
            <a:r>
              <a:rPr kumimoji="1" lang="en-US" altLang="zh-CN" sz="3600">
                <a:latin typeface="Times New Roman" panose="02020603050405020304" pitchFamily="18" charset="0"/>
                <a:ea typeface="隶书" panose="02010509060101010101" pitchFamily="49" charset="-122"/>
              </a:rPr>
              <a:t>v</a:t>
            </a:r>
            <a:r>
              <a:rPr kumimoji="1" lang="en-US" altLang="zh-CN" sz="3600" baseline="-25000">
                <a:latin typeface="Times New Roman" panose="02020603050405020304" pitchFamily="18" charset="0"/>
                <a:ea typeface="隶书" panose="02010509060101010101" pitchFamily="49" charset="-122"/>
              </a:rPr>
              <a:t>1</a:t>
            </a:r>
            <a:r>
              <a:rPr kumimoji="1" lang="zh-CN" altLang="en-US" sz="3600">
                <a:latin typeface="Times New Roman" panose="02020603050405020304" pitchFamily="18" charset="0"/>
                <a:ea typeface="隶书" panose="02010509060101010101" pitchFamily="49" charset="-122"/>
              </a:rPr>
              <a:t>减少，</a:t>
            </a:r>
            <a:r>
              <a:rPr kumimoji="1" lang="en-US" altLang="zh-CN" sz="3600">
                <a:latin typeface="Times New Roman" panose="02020603050405020304" pitchFamily="18" charset="0"/>
                <a:ea typeface="隶书" panose="02010509060101010101" pitchFamily="49" charset="-122"/>
              </a:rPr>
              <a:t>v</a:t>
            </a:r>
            <a:r>
              <a:rPr kumimoji="1" lang="en-US" altLang="zh-CN" sz="3600" baseline="-25000">
                <a:latin typeface="Times New Roman" panose="02020603050405020304" pitchFamily="18" charset="0"/>
                <a:ea typeface="隶书" panose="02010509060101010101" pitchFamily="49" charset="-122"/>
              </a:rPr>
              <a:t>2</a:t>
            </a:r>
            <a:r>
              <a:rPr kumimoji="1" lang="zh-CN" altLang="en-US" sz="3600">
                <a:latin typeface="Times New Roman" panose="02020603050405020304" pitchFamily="18" charset="0"/>
                <a:ea typeface="隶书" panose="02010509060101010101" pitchFamily="49" charset="-122"/>
              </a:rPr>
              <a:t>增大       </a:t>
            </a:r>
            <a:r>
              <a:rPr kumimoji="1" lang="en-US" altLang="zh-CN" sz="3600">
                <a:latin typeface="Times New Roman" panose="02020603050405020304" pitchFamily="18" charset="0"/>
                <a:ea typeface="隶书" panose="02010509060101010101" pitchFamily="49" charset="-122"/>
              </a:rPr>
              <a:t>D</a:t>
            </a:r>
            <a:r>
              <a:rPr kumimoji="1" lang="zh-CN" altLang="en-US" sz="3600">
                <a:latin typeface="Times New Roman" panose="02020603050405020304" pitchFamily="18" charset="0"/>
                <a:ea typeface="隶书" panose="02010509060101010101" pitchFamily="49" charset="-122"/>
              </a:rPr>
              <a:t>、 </a:t>
            </a:r>
            <a:r>
              <a:rPr kumimoji="1" lang="en-US" altLang="zh-CN" sz="3600">
                <a:latin typeface="Times New Roman" panose="02020603050405020304" pitchFamily="18" charset="0"/>
                <a:ea typeface="隶书" panose="02010509060101010101" pitchFamily="49" charset="-122"/>
              </a:rPr>
              <a:t>v</a:t>
            </a:r>
            <a:r>
              <a:rPr kumimoji="1" lang="en-US" altLang="zh-CN" sz="3600" baseline="-25000">
                <a:latin typeface="Times New Roman" panose="02020603050405020304" pitchFamily="18" charset="0"/>
                <a:ea typeface="隶书" panose="02010509060101010101" pitchFamily="49" charset="-122"/>
              </a:rPr>
              <a:t>1</a:t>
            </a:r>
            <a:r>
              <a:rPr kumimoji="1" lang="zh-CN" altLang="en-US" sz="3600">
                <a:latin typeface="Times New Roman" panose="02020603050405020304" pitchFamily="18" charset="0"/>
                <a:ea typeface="隶书" panose="02010509060101010101" pitchFamily="49" charset="-122"/>
              </a:rPr>
              <a:t>增大，</a:t>
            </a:r>
            <a:r>
              <a:rPr kumimoji="1" lang="en-US" altLang="zh-CN" sz="3600">
                <a:latin typeface="Times New Roman" panose="02020603050405020304" pitchFamily="18" charset="0"/>
                <a:ea typeface="隶书" panose="02010509060101010101" pitchFamily="49" charset="-122"/>
              </a:rPr>
              <a:t>v</a:t>
            </a:r>
            <a:r>
              <a:rPr kumimoji="1" lang="en-US" altLang="zh-CN" sz="3600" baseline="-25000">
                <a:latin typeface="Times New Roman" panose="02020603050405020304" pitchFamily="18" charset="0"/>
                <a:ea typeface="隶书" panose="02010509060101010101" pitchFamily="49" charset="-122"/>
              </a:rPr>
              <a:t>2</a:t>
            </a:r>
            <a:r>
              <a:rPr kumimoji="1" lang="zh-CN" altLang="en-US" sz="3600">
                <a:latin typeface="Times New Roman" panose="02020603050405020304" pitchFamily="18" charset="0"/>
                <a:ea typeface="隶书" panose="02010509060101010101" pitchFamily="49" charset="-122"/>
              </a:rPr>
              <a:t>减小</a:t>
            </a:r>
          </a:p>
        </p:txBody>
      </p:sp>
      <p:grpSp>
        <p:nvGrpSpPr>
          <p:cNvPr id="172035" name="Group 3"/>
          <p:cNvGrpSpPr>
            <a:grpSpLocks/>
          </p:cNvGrpSpPr>
          <p:nvPr/>
        </p:nvGrpSpPr>
        <p:grpSpPr bwMode="auto">
          <a:xfrm>
            <a:off x="4305300" y="803275"/>
            <a:ext cx="842963" cy="290513"/>
            <a:chOff x="2013" y="2256"/>
            <a:chExt cx="531" cy="183"/>
          </a:xfrm>
        </p:grpSpPr>
        <p:sp>
          <p:nvSpPr>
            <p:cNvPr id="56331" name="Line 4"/>
            <p:cNvSpPr>
              <a:spLocks noChangeShapeType="1"/>
            </p:cNvSpPr>
            <p:nvPr/>
          </p:nvSpPr>
          <p:spPr bwMode="auto">
            <a:xfrm>
              <a:off x="2016" y="2304"/>
              <a:ext cx="528"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32" name="Line 5"/>
            <p:cNvSpPr>
              <a:spLocks noChangeShapeType="1"/>
            </p:cNvSpPr>
            <p:nvPr/>
          </p:nvSpPr>
          <p:spPr bwMode="auto">
            <a:xfrm>
              <a:off x="2493" y="2256"/>
              <a:ext cx="48" cy="48"/>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33" name="Line 6"/>
            <p:cNvSpPr>
              <a:spLocks noChangeShapeType="1"/>
            </p:cNvSpPr>
            <p:nvPr/>
          </p:nvSpPr>
          <p:spPr bwMode="auto">
            <a:xfrm>
              <a:off x="2013" y="2391"/>
              <a:ext cx="528"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34" name="Line 7"/>
            <p:cNvSpPr>
              <a:spLocks noChangeShapeType="1"/>
            </p:cNvSpPr>
            <p:nvPr/>
          </p:nvSpPr>
          <p:spPr bwMode="auto">
            <a:xfrm>
              <a:off x="2016" y="2391"/>
              <a:ext cx="48" cy="48"/>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2040" name="Group 8"/>
          <p:cNvGrpSpPr>
            <a:grpSpLocks/>
          </p:cNvGrpSpPr>
          <p:nvPr/>
        </p:nvGrpSpPr>
        <p:grpSpPr bwMode="auto">
          <a:xfrm>
            <a:off x="4833938" y="1336675"/>
            <a:ext cx="842962" cy="290513"/>
            <a:chOff x="2013" y="2256"/>
            <a:chExt cx="531" cy="183"/>
          </a:xfrm>
        </p:grpSpPr>
        <p:sp>
          <p:nvSpPr>
            <p:cNvPr id="56327" name="Line 9"/>
            <p:cNvSpPr>
              <a:spLocks noChangeShapeType="1"/>
            </p:cNvSpPr>
            <p:nvPr/>
          </p:nvSpPr>
          <p:spPr bwMode="auto">
            <a:xfrm>
              <a:off x="2016" y="2304"/>
              <a:ext cx="528"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28" name="Line 10"/>
            <p:cNvSpPr>
              <a:spLocks noChangeShapeType="1"/>
            </p:cNvSpPr>
            <p:nvPr/>
          </p:nvSpPr>
          <p:spPr bwMode="auto">
            <a:xfrm>
              <a:off x="2493" y="2256"/>
              <a:ext cx="48" cy="48"/>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29" name="Line 11"/>
            <p:cNvSpPr>
              <a:spLocks noChangeShapeType="1"/>
            </p:cNvSpPr>
            <p:nvPr/>
          </p:nvSpPr>
          <p:spPr bwMode="auto">
            <a:xfrm>
              <a:off x="2013" y="2391"/>
              <a:ext cx="528"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30" name="Line 12"/>
            <p:cNvSpPr>
              <a:spLocks noChangeShapeType="1"/>
            </p:cNvSpPr>
            <p:nvPr/>
          </p:nvSpPr>
          <p:spPr bwMode="auto">
            <a:xfrm>
              <a:off x="2016" y="2391"/>
              <a:ext cx="48" cy="48"/>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72045" name="Text Box 13"/>
          <p:cNvSpPr txBox="1">
            <a:spLocks noChangeArrowheads="1"/>
          </p:cNvSpPr>
          <p:nvPr/>
        </p:nvSpPr>
        <p:spPr bwMode="auto">
          <a:xfrm>
            <a:off x="-36513" y="2708275"/>
            <a:ext cx="796926"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4800">
                <a:solidFill>
                  <a:srgbClr val="FF3300"/>
                </a:solidFill>
              </a:rPr>
              <a:t>√</a:t>
            </a:r>
          </a:p>
        </p:txBody>
      </p:sp>
    </p:spTree>
    <p:extLst>
      <p:ext uri="{BB962C8B-B14F-4D97-AF65-F5344CB8AC3E}">
        <p14:creationId xmlns:p14="http://schemas.microsoft.com/office/powerpoint/2010/main" val="11744700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72034"/>
                                        </p:tgtEl>
                                        <p:attrNameLst>
                                          <p:attrName>style.visibility</p:attrName>
                                        </p:attrNameLst>
                                      </p:cBhvr>
                                      <p:to>
                                        <p:strVal val="visible"/>
                                      </p:to>
                                    </p:set>
                                    <p:animEffect transition="in" filter="blinds(horizontal)">
                                      <p:cBhvr>
                                        <p:cTn id="7" dur="500"/>
                                        <p:tgtEl>
                                          <p:spTgt spid="172034"/>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172035"/>
                                        </p:tgtEl>
                                        <p:attrNameLst>
                                          <p:attrName>style.visibility</p:attrName>
                                        </p:attrNameLst>
                                      </p:cBhvr>
                                      <p:to>
                                        <p:strVal val="visible"/>
                                      </p:to>
                                    </p:set>
                                    <p:animEffect transition="in" filter="blinds(horizontal)">
                                      <p:cBhvr>
                                        <p:cTn id="11" dur="500"/>
                                        <p:tgtEl>
                                          <p:spTgt spid="172035"/>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172040"/>
                                        </p:tgtEl>
                                        <p:attrNameLst>
                                          <p:attrName>style.visibility</p:attrName>
                                        </p:attrNameLst>
                                      </p:cBhvr>
                                      <p:to>
                                        <p:strVal val="visible"/>
                                      </p:to>
                                    </p:set>
                                    <p:animEffect transition="in" filter="blinds(horizontal)">
                                      <p:cBhvr>
                                        <p:cTn id="15" dur="500"/>
                                        <p:tgtEl>
                                          <p:spTgt spid="17204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72045"/>
                                        </p:tgtEl>
                                        <p:attrNameLst>
                                          <p:attrName>style.visibility</p:attrName>
                                        </p:attrNameLst>
                                      </p:cBhvr>
                                      <p:to>
                                        <p:strVal val="visible"/>
                                      </p:to>
                                    </p:set>
                                    <p:animEffect transition="in" filter="dissolve">
                                      <p:cBhvr>
                                        <p:cTn id="20" dur="500"/>
                                        <p:tgtEl>
                                          <p:spTgt spid="172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4" grpId="0" autoUpdateAnimBg="0"/>
      <p:bldP spid="17204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a:spLocks noGrp="1"/>
          </p:cNvSpPr>
          <p:nvPr>
            <p:ph type="sldNum" sz="quarter" idx="12"/>
          </p:nvPr>
        </p:nvSpPr>
        <p:spPr>
          <a:noFill/>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FF36B337-03C6-41B2-8705-4E4545755E6B}" type="slidenum">
              <a:rPr lang="en-US" altLang="zh-CN" sz="1400" smtClean="0"/>
              <a:pPr>
                <a:spcBef>
                  <a:spcPct val="0"/>
                </a:spcBef>
                <a:buClrTx/>
                <a:buFontTx/>
                <a:buNone/>
              </a:pPr>
              <a:t>32</a:t>
            </a:fld>
            <a:endParaRPr lang="en-US" altLang="zh-CN" sz="1400" smtClean="0"/>
          </a:p>
        </p:txBody>
      </p:sp>
      <p:sp>
        <p:nvSpPr>
          <p:cNvPr id="57347" name="Rectangle 2"/>
          <p:cNvSpPr>
            <a:spLocks noChangeArrowheads="1"/>
          </p:cNvSpPr>
          <p:nvPr/>
        </p:nvSpPr>
        <p:spPr bwMode="auto">
          <a:xfrm>
            <a:off x="0" y="228600"/>
            <a:ext cx="9144000" cy="5584825"/>
          </a:xfrm>
          <a:prstGeom prst="rect">
            <a:avLst/>
          </a:prstGeom>
          <a:noFill/>
          <a:ln>
            <a:noFill/>
          </a:ln>
          <a:effectLst/>
          <a:extLst>
            <a:ext uri="{909E8E84-426E-40DD-AFC4-6F175D3DCCD1}">
              <a14:hiddenFill xmlns:a14="http://schemas.microsoft.com/office/drawing/2010/main">
                <a:gradFill rotWithShape="0">
                  <a:gsLst>
                    <a:gs pos="0">
                      <a:schemeClr val="tx1"/>
                    </a:gs>
                    <a:gs pos="100000">
                      <a:schemeClr val="tx2"/>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43684" dir="2700000" algn="ctr" rotWithShape="0">
                    <a:srgbClr val="21147E">
                      <a:alpha val="50000"/>
                    </a:srgbClr>
                  </a:outerShdw>
                </a:effectLst>
              </a14:hiddenEffects>
            </a:ext>
          </a:extLst>
        </p:spPr>
        <p:txBody>
          <a:bodyPr>
            <a:spAutoFit/>
          </a:bodyPr>
          <a:lstStyle>
            <a:lvl1pPr indent="266700">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kumimoji="1" lang="zh-CN" altLang="en-US" sz="4400">
                <a:solidFill>
                  <a:srgbClr val="FF3300"/>
                </a:solidFill>
                <a:latin typeface="Times New Roman" panose="02020603050405020304" pitchFamily="18" charset="0"/>
                <a:ea typeface="隶书" panose="02010509060101010101" pitchFamily="49" charset="-122"/>
              </a:rPr>
              <a:t>练习</a:t>
            </a:r>
            <a:r>
              <a:rPr kumimoji="1" lang="en-US" altLang="zh-CN" sz="4400">
                <a:solidFill>
                  <a:srgbClr val="FF3300"/>
                </a:solidFill>
                <a:latin typeface="Times New Roman" panose="02020603050405020304" pitchFamily="18" charset="0"/>
                <a:ea typeface="隶书" panose="02010509060101010101" pitchFamily="49" charset="-122"/>
              </a:rPr>
              <a:t>4</a:t>
            </a:r>
            <a:r>
              <a:rPr kumimoji="1" lang="zh-CN" altLang="en-US" sz="4400">
                <a:solidFill>
                  <a:srgbClr val="FF3300"/>
                </a:solidFill>
                <a:latin typeface="Times New Roman" panose="02020603050405020304" pitchFamily="18" charset="0"/>
                <a:ea typeface="隶书" panose="02010509060101010101" pitchFamily="49" charset="-122"/>
              </a:rPr>
              <a:t>：</a:t>
            </a:r>
            <a:r>
              <a:rPr kumimoji="1" lang="zh-CN" altLang="en-US" sz="4400">
                <a:solidFill>
                  <a:srgbClr val="000000"/>
                </a:solidFill>
                <a:latin typeface="Times New Roman" panose="02020603050405020304" pitchFamily="18" charset="0"/>
              </a:rPr>
              <a:t>在密闭容器里，通入</a:t>
            </a:r>
            <a:r>
              <a:rPr kumimoji="1" lang="en-US" altLang="zh-CN" sz="4400">
                <a:solidFill>
                  <a:srgbClr val="000000"/>
                </a:solidFill>
                <a:latin typeface="Times New Roman" panose="02020603050405020304" pitchFamily="18" charset="0"/>
              </a:rPr>
              <a:t>x mol </a:t>
            </a:r>
          </a:p>
          <a:p>
            <a:pPr algn="just" eaLnBrk="1" hangingPunct="1">
              <a:spcBef>
                <a:spcPct val="0"/>
              </a:spcBef>
              <a:buClrTx/>
              <a:buFontTx/>
              <a:buNone/>
            </a:pPr>
            <a:r>
              <a:rPr kumimoji="1" lang="en-US" altLang="zh-CN" sz="4400">
                <a:solidFill>
                  <a:srgbClr val="000000"/>
                </a:solidFill>
                <a:latin typeface="Times New Roman" panose="02020603050405020304" pitchFamily="18" charset="0"/>
              </a:rPr>
              <a:t>H</a:t>
            </a:r>
            <a:r>
              <a:rPr kumimoji="1" lang="en-US" altLang="zh-CN" sz="4400" baseline="-30000">
                <a:solidFill>
                  <a:srgbClr val="000000"/>
                </a:solidFill>
                <a:latin typeface="Times New Roman" panose="02020603050405020304" pitchFamily="18" charset="0"/>
              </a:rPr>
              <a:t>2</a:t>
            </a:r>
            <a:r>
              <a:rPr kumimoji="1" lang="zh-CN" altLang="en-US" sz="4400">
                <a:solidFill>
                  <a:srgbClr val="000000"/>
                </a:solidFill>
                <a:latin typeface="Times New Roman" panose="02020603050405020304" pitchFamily="18" charset="0"/>
              </a:rPr>
              <a:t>和</a:t>
            </a:r>
            <a:r>
              <a:rPr kumimoji="1" lang="en-US" altLang="zh-CN" sz="4400">
                <a:solidFill>
                  <a:srgbClr val="000000"/>
                </a:solidFill>
                <a:latin typeface="Times New Roman" panose="02020603050405020304" pitchFamily="18" charset="0"/>
              </a:rPr>
              <a:t>y mol</a:t>
            </a:r>
            <a:r>
              <a:rPr kumimoji="1" lang="zh-CN" altLang="en-US" sz="4400">
                <a:solidFill>
                  <a:srgbClr val="000000"/>
                </a:solidFill>
                <a:latin typeface="Times New Roman" panose="02020603050405020304" pitchFamily="18" charset="0"/>
              </a:rPr>
              <a:t>Ｉ</a:t>
            </a:r>
            <a:r>
              <a:rPr kumimoji="1" lang="en-US" altLang="zh-CN" sz="4400" baseline="-30000">
                <a:solidFill>
                  <a:srgbClr val="000000"/>
                </a:solidFill>
                <a:latin typeface="Times New Roman" panose="02020603050405020304" pitchFamily="18" charset="0"/>
              </a:rPr>
              <a:t>2</a:t>
            </a:r>
            <a:r>
              <a:rPr kumimoji="1" lang="en-US" altLang="zh-CN" sz="4400">
                <a:solidFill>
                  <a:srgbClr val="000000"/>
                </a:solidFill>
                <a:latin typeface="Times New Roman" panose="02020603050405020304" pitchFamily="18" charset="0"/>
              </a:rPr>
              <a:t>(</a:t>
            </a:r>
            <a:r>
              <a:rPr kumimoji="1" lang="zh-CN" altLang="en-US" sz="4400">
                <a:solidFill>
                  <a:srgbClr val="000000"/>
                </a:solidFill>
                <a:latin typeface="Times New Roman" panose="02020603050405020304" pitchFamily="18" charset="0"/>
              </a:rPr>
              <a:t>ｇ</a:t>
            </a:r>
            <a:r>
              <a:rPr kumimoji="1" lang="en-US" altLang="zh-CN" sz="4400">
                <a:solidFill>
                  <a:srgbClr val="000000"/>
                </a:solidFill>
                <a:latin typeface="Times New Roman" panose="02020603050405020304" pitchFamily="18" charset="0"/>
              </a:rPr>
              <a:t>)</a:t>
            </a:r>
            <a:r>
              <a:rPr kumimoji="1" lang="zh-CN" altLang="en-US" sz="4400">
                <a:solidFill>
                  <a:srgbClr val="000000"/>
                </a:solidFill>
                <a:latin typeface="Times New Roman" panose="02020603050405020304" pitchFamily="18" charset="0"/>
              </a:rPr>
              <a:t>，改变下列条件，</a:t>
            </a:r>
          </a:p>
          <a:p>
            <a:pPr algn="just" eaLnBrk="1" hangingPunct="1">
              <a:lnSpc>
                <a:spcPct val="110000"/>
              </a:lnSpc>
              <a:spcBef>
                <a:spcPct val="0"/>
              </a:spcBef>
              <a:buClrTx/>
              <a:buFontTx/>
              <a:buNone/>
            </a:pPr>
            <a:r>
              <a:rPr kumimoji="1" lang="zh-CN" altLang="en-US" sz="4400">
                <a:solidFill>
                  <a:srgbClr val="000000"/>
                </a:solidFill>
                <a:latin typeface="Times New Roman" panose="02020603050405020304" pitchFamily="18" charset="0"/>
              </a:rPr>
              <a:t>反应速率将如何改变</a:t>
            </a:r>
            <a:r>
              <a:rPr kumimoji="1" lang="en-US" altLang="zh-CN" sz="4400">
                <a:solidFill>
                  <a:srgbClr val="000000"/>
                </a:solidFill>
                <a:latin typeface="Times New Roman" panose="02020603050405020304" pitchFamily="18" charset="0"/>
              </a:rPr>
              <a:t>? </a:t>
            </a:r>
          </a:p>
          <a:p>
            <a:pPr algn="just" eaLnBrk="1" hangingPunct="1">
              <a:lnSpc>
                <a:spcPct val="110000"/>
              </a:lnSpc>
              <a:spcBef>
                <a:spcPct val="0"/>
              </a:spcBef>
              <a:buClrTx/>
              <a:buFontTx/>
              <a:buNone/>
            </a:pPr>
            <a:r>
              <a:rPr kumimoji="1" lang="en-US" altLang="zh-CN" sz="4400">
                <a:solidFill>
                  <a:srgbClr val="000000"/>
                </a:solidFill>
                <a:latin typeface="Times New Roman" panose="02020603050405020304" pitchFamily="18" charset="0"/>
              </a:rPr>
              <a:t>(1)</a:t>
            </a:r>
            <a:r>
              <a:rPr kumimoji="1" lang="zh-CN" altLang="en-US" sz="4400">
                <a:solidFill>
                  <a:srgbClr val="000000"/>
                </a:solidFill>
                <a:latin typeface="Times New Roman" panose="02020603050405020304" pitchFamily="18" charset="0"/>
              </a:rPr>
              <a:t>升高温度</a:t>
            </a:r>
            <a:r>
              <a:rPr kumimoji="1" lang="zh-CN" altLang="en-US" sz="4400" u="sng">
                <a:solidFill>
                  <a:srgbClr val="000000"/>
                </a:solidFill>
                <a:latin typeface="Times New Roman" panose="02020603050405020304" pitchFamily="18" charset="0"/>
              </a:rPr>
              <a:t>            </a:t>
            </a:r>
            <a:r>
              <a:rPr kumimoji="1" lang="zh-CN" altLang="en-US" sz="4400">
                <a:solidFill>
                  <a:srgbClr val="000000"/>
                </a:solidFill>
                <a:latin typeface="Times New Roman" panose="02020603050405020304" pitchFamily="18" charset="0"/>
              </a:rPr>
              <a:t>；</a:t>
            </a:r>
          </a:p>
          <a:p>
            <a:pPr algn="just">
              <a:spcBef>
                <a:spcPct val="0"/>
              </a:spcBef>
              <a:buClrTx/>
              <a:buFontTx/>
              <a:buNone/>
            </a:pPr>
            <a:r>
              <a:rPr kumimoji="1" lang="en-US" altLang="zh-CN" sz="4400">
                <a:solidFill>
                  <a:srgbClr val="000000"/>
                </a:solidFill>
                <a:latin typeface="Times New Roman" panose="02020603050405020304" pitchFamily="18" charset="0"/>
              </a:rPr>
              <a:t>(2)</a:t>
            </a:r>
            <a:r>
              <a:rPr kumimoji="1" lang="zh-CN" altLang="en-US" sz="4400">
                <a:solidFill>
                  <a:srgbClr val="000000"/>
                </a:solidFill>
                <a:latin typeface="Times New Roman" panose="02020603050405020304" pitchFamily="18" charset="0"/>
              </a:rPr>
              <a:t>加入催化剂</a:t>
            </a:r>
            <a:r>
              <a:rPr kumimoji="1" lang="zh-CN" altLang="en-US" sz="4400" u="sng">
                <a:solidFill>
                  <a:srgbClr val="000000"/>
                </a:solidFill>
                <a:latin typeface="Times New Roman" panose="02020603050405020304" pitchFamily="18" charset="0"/>
              </a:rPr>
              <a:t>          </a:t>
            </a:r>
            <a:r>
              <a:rPr kumimoji="1" lang="zh-CN" altLang="en-US" sz="4400">
                <a:solidFill>
                  <a:srgbClr val="000000"/>
                </a:solidFill>
                <a:latin typeface="Times New Roman" panose="02020603050405020304" pitchFamily="18" charset="0"/>
              </a:rPr>
              <a:t>；</a:t>
            </a:r>
          </a:p>
          <a:p>
            <a:pPr algn="just">
              <a:spcBef>
                <a:spcPct val="0"/>
              </a:spcBef>
              <a:buClrTx/>
              <a:buFontTx/>
              <a:buNone/>
            </a:pPr>
            <a:r>
              <a:rPr kumimoji="1" lang="en-US" altLang="zh-CN" sz="4400">
                <a:solidFill>
                  <a:srgbClr val="000000"/>
                </a:solidFill>
                <a:latin typeface="Times New Roman" panose="02020603050405020304" pitchFamily="18" charset="0"/>
              </a:rPr>
              <a:t>(3)</a:t>
            </a:r>
            <a:r>
              <a:rPr kumimoji="1" lang="zh-CN" altLang="en-US" sz="4400">
                <a:solidFill>
                  <a:srgbClr val="000000"/>
                </a:solidFill>
                <a:latin typeface="Times New Roman" panose="02020603050405020304" pitchFamily="18" charset="0"/>
              </a:rPr>
              <a:t>充入更多的</a:t>
            </a:r>
            <a:r>
              <a:rPr kumimoji="1" lang="en-US" altLang="zh-CN" sz="4400">
                <a:solidFill>
                  <a:srgbClr val="000000"/>
                </a:solidFill>
                <a:latin typeface="Times New Roman" panose="02020603050405020304" pitchFamily="18" charset="0"/>
              </a:rPr>
              <a:t>H</a:t>
            </a:r>
            <a:r>
              <a:rPr kumimoji="1" lang="en-US" altLang="zh-CN" sz="4400" baseline="-30000">
                <a:solidFill>
                  <a:srgbClr val="000000"/>
                </a:solidFill>
                <a:latin typeface="Times New Roman" panose="02020603050405020304" pitchFamily="18" charset="0"/>
              </a:rPr>
              <a:t>2</a:t>
            </a:r>
            <a:r>
              <a:rPr kumimoji="1" lang="en-US" altLang="zh-CN" sz="4400" u="sng">
                <a:solidFill>
                  <a:srgbClr val="000000"/>
                </a:solidFill>
                <a:latin typeface="Times New Roman" panose="02020603050405020304" pitchFamily="18" charset="0"/>
              </a:rPr>
              <a:t>        </a:t>
            </a:r>
            <a:r>
              <a:rPr kumimoji="1" lang="zh-CN" altLang="en-US" sz="4400">
                <a:solidFill>
                  <a:srgbClr val="000000"/>
                </a:solidFill>
                <a:latin typeface="Times New Roman" panose="02020603050405020304" pitchFamily="18" charset="0"/>
              </a:rPr>
              <a:t>；</a:t>
            </a:r>
          </a:p>
          <a:p>
            <a:pPr algn="just">
              <a:spcBef>
                <a:spcPct val="0"/>
              </a:spcBef>
              <a:buClrTx/>
              <a:buFontTx/>
              <a:buNone/>
            </a:pPr>
            <a:r>
              <a:rPr kumimoji="1" lang="en-US" altLang="zh-CN" sz="4400">
                <a:solidFill>
                  <a:srgbClr val="000000"/>
                </a:solidFill>
                <a:latin typeface="Times New Roman" panose="02020603050405020304" pitchFamily="18" charset="0"/>
              </a:rPr>
              <a:t>(4)</a:t>
            </a:r>
            <a:r>
              <a:rPr kumimoji="1" lang="zh-CN" altLang="en-US" sz="4400">
                <a:solidFill>
                  <a:srgbClr val="000000"/>
                </a:solidFill>
                <a:latin typeface="Times New Roman" panose="02020603050405020304" pitchFamily="18" charset="0"/>
              </a:rPr>
              <a:t>扩大容器的体积</a:t>
            </a:r>
            <a:r>
              <a:rPr kumimoji="1" lang="zh-CN" altLang="en-US" sz="4400" u="sng">
                <a:solidFill>
                  <a:srgbClr val="000000"/>
                </a:solidFill>
                <a:latin typeface="Times New Roman" panose="02020603050405020304" pitchFamily="18" charset="0"/>
              </a:rPr>
              <a:t>      </a:t>
            </a:r>
            <a:r>
              <a:rPr kumimoji="1" lang="zh-CN" altLang="en-US" sz="4400">
                <a:solidFill>
                  <a:srgbClr val="000000"/>
                </a:solidFill>
                <a:latin typeface="Times New Roman" panose="02020603050405020304" pitchFamily="18" charset="0"/>
              </a:rPr>
              <a:t>；</a:t>
            </a:r>
          </a:p>
          <a:p>
            <a:pPr>
              <a:spcBef>
                <a:spcPct val="0"/>
              </a:spcBef>
              <a:buClrTx/>
              <a:buFontTx/>
              <a:buNone/>
            </a:pPr>
            <a:r>
              <a:rPr kumimoji="1" lang="en-US" altLang="zh-CN" sz="4400">
                <a:solidFill>
                  <a:srgbClr val="000000"/>
                </a:solidFill>
                <a:latin typeface="Times New Roman" panose="02020603050405020304" pitchFamily="18" charset="0"/>
              </a:rPr>
              <a:t>(5)</a:t>
            </a:r>
            <a:r>
              <a:rPr kumimoji="1" lang="zh-CN" altLang="en-US" sz="4400">
                <a:solidFill>
                  <a:srgbClr val="000000"/>
                </a:solidFill>
                <a:latin typeface="Times New Roman" panose="02020603050405020304" pitchFamily="18" charset="0"/>
              </a:rPr>
              <a:t>容器容积不变，通入氖气</a:t>
            </a:r>
            <a:r>
              <a:rPr kumimoji="1" lang="zh-CN" altLang="en-US" sz="4400" u="sng">
                <a:solidFill>
                  <a:srgbClr val="000000"/>
                </a:solidFill>
                <a:latin typeface="Times New Roman" panose="02020603050405020304" pitchFamily="18" charset="0"/>
              </a:rPr>
              <a:t>        </a:t>
            </a:r>
            <a:r>
              <a:rPr kumimoji="1" lang="zh-CN" altLang="en-US" sz="4400">
                <a:solidFill>
                  <a:srgbClr val="000000"/>
                </a:solidFill>
                <a:latin typeface="宋体" panose="02010600030101010101" pitchFamily="2" charset="-122"/>
              </a:rPr>
              <a:t>。</a:t>
            </a:r>
            <a:r>
              <a:rPr kumimoji="1" lang="zh-CN" altLang="en-US" sz="4400">
                <a:solidFill>
                  <a:srgbClr val="000000"/>
                </a:solidFill>
                <a:latin typeface="Times New Roman" panose="02020603050405020304" pitchFamily="18" charset="0"/>
              </a:rPr>
              <a:t> </a:t>
            </a:r>
            <a:r>
              <a:rPr kumimoji="1" lang="zh-CN" altLang="en-US" sz="4400" u="sng">
                <a:solidFill>
                  <a:srgbClr val="000000"/>
                </a:solidFill>
                <a:latin typeface="Times New Roman" panose="02020603050405020304" pitchFamily="18" charset="0"/>
              </a:rPr>
              <a:t>    </a:t>
            </a:r>
            <a:r>
              <a:rPr kumimoji="1" lang="zh-CN" altLang="en-US" sz="440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1094952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a:spLocks noGrp="1"/>
          </p:cNvSpPr>
          <p:nvPr>
            <p:ph type="sldNum" sz="quarter" idx="12"/>
          </p:nvPr>
        </p:nvSpPr>
        <p:spPr>
          <a:noFill/>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8C2476D6-49FA-4130-BD21-5FCB932FEBFF}" type="slidenum">
              <a:rPr lang="en-US" altLang="zh-CN" sz="1400" smtClean="0"/>
              <a:pPr>
                <a:spcBef>
                  <a:spcPct val="0"/>
                </a:spcBef>
                <a:buClrTx/>
                <a:buFontTx/>
                <a:buNone/>
              </a:pPr>
              <a:t>33</a:t>
            </a:fld>
            <a:endParaRPr lang="en-US" altLang="zh-CN" sz="1400" smtClean="0"/>
          </a:p>
        </p:txBody>
      </p:sp>
      <p:sp>
        <p:nvSpPr>
          <p:cNvPr id="58371" name="Text Box 2"/>
          <p:cNvSpPr txBox="1">
            <a:spLocks noChangeArrowheads="1"/>
          </p:cNvSpPr>
          <p:nvPr/>
        </p:nvSpPr>
        <p:spPr bwMode="auto">
          <a:xfrm>
            <a:off x="152400" y="438150"/>
            <a:ext cx="891540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sz="3600">
                <a:solidFill>
                  <a:srgbClr val="FF7C80"/>
                </a:solidFill>
                <a:latin typeface="Times New Roman" panose="02020603050405020304" pitchFamily="18" charset="0"/>
                <a:ea typeface="隶书" panose="02010509060101010101" pitchFamily="49" charset="-122"/>
              </a:rPr>
              <a:t>练习</a:t>
            </a:r>
            <a:r>
              <a:rPr kumimoji="1" lang="en-US" altLang="zh-CN" sz="3600">
                <a:solidFill>
                  <a:srgbClr val="FF7C80"/>
                </a:solidFill>
                <a:latin typeface="Times New Roman" panose="02020603050405020304" pitchFamily="18" charset="0"/>
                <a:ea typeface="隶书" panose="02010509060101010101" pitchFamily="49" charset="-122"/>
              </a:rPr>
              <a:t>5</a:t>
            </a:r>
            <a:r>
              <a:rPr kumimoji="1" lang="zh-CN" altLang="en-US" sz="3600">
                <a:solidFill>
                  <a:srgbClr val="FF7C80"/>
                </a:solidFill>
                <a:latin typeface="Times New Roman" panose="02020603050405020304" pitchFamily="18" charset="0"/>
                <a:ea typeface="隶书" panose="02010509060101010101" pitchFamily="49" charset="-122"/>
              </a:rPr>
              <a:t>：</a:t>
            </a:r>
            <a:r>
              <a:rPr kumimoji="1" lang="en-US" altLang="zh-CN" sz="3600">
                <a:latin typeface="Times New Roman" panose="02020603050405020304" pitchFamily="18" charset="0"/>
                <a:ea typeface="隶书" panose="02010509060101010101" pitchFamily="49" charset="-122"/>
              </a:rPr>
              <a:t>KClO</a:t>
            </a:r>
            <a:r>
              <a:rPr kumimoji="1" lang="en-US" altLang="zh-CN" sz="3600" baseline="-25000">
                <a:latin typeface="Times New Roman" panose="02020603050405020304" pitchFamily="18" charset="0"/>
                <a:ea typeface="隶书" panose="02010509060101010101" pitchFamily="49" charset="-122"/>
              </a:rPr>
              <a:t>3</a:t>
            </a:r>
            <a:r>
              <a:rPr kumimoji="1" lang="zh-CN" altLang="en-US" sz="3600">
                <a:latin typeface="Times New Roman" panose="02020603050405020304" pitchFamily="18" charset="0"/>
                <a:ea typeface="隶书" panose="02010509060101010101" pitchFamily="49" charset="-122"/>
              </a:rPr>
              <a:t>和</a:t>
            </a:r>
            <a:r>
              <a:rPr kumimoji="1" lang="en-US" altLang="zh-CN" sz="3600">
                <a:latin typeface="Times New Roman" panose="02020603050405020304" pitchFamily="18" charset="0"/>
                <a:ea typeface="隶书" panose="02010509060101010101" pitchFamily="49" charset="-122"/>
              </a:rPr>
              <a:t>NaHSO</a:t>
            </a:r>
            <a:r>
              <a:rPr kumimoji="1" lang="en-US" altLang="zh-CN" sz="3600" baseline="-25000">
                <a:latin typeface="Times New Roman" panose="02020603050405020304" pitchFamily="18" charset="0"/>
                <a:ea typeface="隶书" panose="02010509060101010101" pitchFamily="49" charset="-122"/>
              </a:rPr>
              <a:t>3</a:t>
            </a:r>
            <a:r>
              <a:rPr kumimoji="1" lang="zh-CN" altLang="en-US" sz="3600">
                <a:latin typeface="Times New Roman" panose="02020603050405020304" pitchFamily="18" charset="0"/>
                <a:ea typeface="隶书" panose="02010509060101010101" pitchFamily="49" charset="-122"/>
              </a:rPr>
              <a:t>间的反应生成</a:t>
            </a:r>
            <a:r>
              <a:rPr kumimoji="1" lang="en-US" altLang="zh-CN" sz="3600">
                <a:latin typeface="Times New Roman" panose="02020603050405020304" pitchFamily="18" charset="0"/>
                <a:ea typeface="隶书" panose="02010509060101010101" pitchFamily="49" charset="-122"/>
              </a:rPr>
              <a:t>Cl</a:t>
            </a:r>
            <a:r>
              <a:rPr kumimoji="1" lang="en-US" altLang="zh-CN" sz="3600" baseline="30000">
                <a:latin typeface="Times New Roman" panose="02020603050405020304" pitchFamily="18" charset="0"/>
                <a:ea typeface="隶书" panose="02010509060101010101" pitchFamily="49" charset="-122"/>
              </a:rPr>
              <a:t>-</a:t>
            </a:r>
            <a:r>
              <a:rPr kumimoji="1" lang="zh-CN" altLang="en-US" sz="3600">
                <a:latin typeface="Times New Roman" panose="02020603050405020304" pitchFamily="18" charset="0"/>
                <a:ea typeface="隶书" panose="02010509060101010101" pitchFamily="49" charset="-122"/>
              </a:rPr>
              <a:t>和</a:t>
            </a:r>
            <a:r>
              <a:rPr kumimoji="1" lang="en-US" altLang="zh-CN" sz="3600">
                <a:latin typeface="Times New Roman" panose="02020603050405020304" pitchFamily="18" charset="0"/>
                <a:ea typeface="隶书" panose="02010509060101010101" pitchFamily="49" charset="-122"/>
              </a:rPr>
              <a:t>H</a:t>
            </a:r>
            <a:r>
              <a:rPr kumimoji="1" lang="en-US" altLang="zh-CN" sz="3600" baseline="30000">
                <a:latin typeface="Times New Roman" panose="02020603050405020304" pitchFamily="18" charset="0"/>
                <a:ea typeface="隶书" panose="02010509060101010101" pitchFamily="49" charset="-122"/>
              </a:rPr>
              <a:t>+</a:t>
            </a:r>
            <a:r>
              <a:rPr kumimoji="1" lang="zh-CN" altLang="en-US" sz="3600">
                <a:latin typeface="Times New Roman" panose="02020603050405020304" pitchFamily="18" charset="0"/>
                <a:ea typeface="隶书" panose="02010509060101010101" pitchFamily="49" charset="-122"/>
              </a:rPr>
              <a:t>、</a:t>
            </a:r>
            <a:r>
              <a:rPr kumimoji="1" lang="en-US" altLang="zh-CN" sz="3600">
                <a:latin typeface="Times New Roman" panose="02020603050405020304" pitchFamily="18" charset="0"/>
                <a:ea typeface="隶书" panose="02010509060101010101" pitchFamily="49" charset="-122"/>
              </a:rPr>
              <a:t>SO</a:t>
            </a:r>
            <a:r>
              <a:rPr kumimoji="1" lang="en-US" altLang="zh-CN" sz="3600" baseline="-25000">
                <a:latin typeface="Times New Roman" panose="02020603050405020304" pitchFamily="18" charset="0"/>
                <a:ea typeface="隶书" panose="02010509060101010101" pitchFamily="49" charset="-122"/>
              </a:rPr>
              <a:t>4</a:t>
            </a:r>
            <a:r>
              <a:rPr kumimoji="1" lang="en-US" altLang="zh-CN" sz="3600" baseline="30000">
                <a:latin typeface="Times New Roman" panose="02020603050405020304" pitchFamily="18" charset="0"/>
                <a:ea typeface="隶书" panose="02010509060101010101" pitchFamily="49" charset="-122"/>
              </a:rPr>
              <a:t>2-</a:t>
            </a:r>
            <a:r>
              <a:rPr kumimoji="1" lang="zh-CN" altLang="en-US" sz="3600">
                <a:latin typeface="Times New Roman" panose="02020603050405020304" pitchFamily="18" charset="0"/>
                <a:ea typeface="隶书" panose="02010509060101010101" pitchFamily="49" charset="-122"/>
              </a:rPr>
              <a:t>离子的速度与时间关系如图所示，已知反应速率随</a:t>
            </a:r>
            <a:r>
              <a:rPr kumimoji="1" lang="en-US" altLang="zh-CN" sz="3600">
                <a:latin typeface="Times New Roman" panose="02020603050405020304" pitchFamily="18" charset="0"/>
                <a:ea typeface="隶书" panose="02010509060101010101" pitchFamily="49" charset="-122"/>
              </a:rPr>
              <a:t>c(H</a:t>
            </a:r>
            <a:r>
              <a:rPr kumimoji="1" lang="en-US" altLang="zh-CN" sz="3600" baseline="30000">
                <a:latin typeface="Times New Roman" panose="02020603050405020304" pitchFamily="18" charset="0"/>
                <a:ea typeface="隶书" panose="02010509060101010101" pitchFamily="49" charset="-122"/>
              </a:rPr>
              <a:t>+</a:t>
            </a:r>
            <a:r>
              <a:rPr kumimoji="1" lang="en-US" altLang="zh-CN" sz="3600">
                <a:latin typeface="Times New Roman" panose="02020603050405020304" pitchFamily="18" charset="0"/>
                <a:ea typeface="隶书" panose="02010509060101010101" pitchFamily="49" charset="-122"/>
              </a:rPr>
              <a:t>)</a:t>
            </a:r>
            <a:r>
              <a:rPr kumimoji="1" lang="zh-CN" altLang="en-US" sz="3600">
                <a:latin typeface="Times New Roman" panose="02020603050405020304" pitchFamily="18" charset="0"/>
                <a:ea typeface="隶书" panose="02010509060101010101" pitchFamily="49" charset="-122"/>
              </a:rPr>
              <a:t>的增加而加快，试说明：</a:t>
            </a:r>
            <a:r>
              <a:rPr kumimoji="1" lang="en-US" altLang="zh-CN" sz="3600">
                <a:latin typeface="Times New Roman" panose="02020603050405020304" pitchFamily="18" charset="0"/>
                <a:ea typeface="隶书" panose="02010509060101010101" pitchFamily="49" charset="-122"/>
                <a:sym typeface="Wingdings" panose="05000000000000000000" pitchFamily="2" charset="2"/>
              </a:rPr>
              <a:t>(1)</a:t>
            </a:r>
            <a:r>
              <a:rPr kumimoji="1" lang="zh-CN" altLang="en-US" sz="3600">
                <a:latin typeface="Times New Roman" panose="02020603050405020304" pitchFamily="18" charset="0"/>
                <a:ea typeface="隶书" panose="02010509060101010101" pitchFamily="49" charset="-122"/>
              </a:rPr>
              <a:t>为什么反应开始时，反应速率增大？    </a:t>
            </a:r>
            <a:r>
              <a:rPr kumimoji="1" lang="en-US" altLang="zh-CN" sz="3600">
                <a:latin typeface="Times New Roman" panose="02020603050405020304" pitchFamily="18" charset="0"/>
                <a:ea typeface="隶书" panose="02010509060101010101" pitchFamily="49" charset="-122"/>
              </a:rPr>
              <a:t>(2)</a:t>
            </a:r>
            <a:r>
              <a:rPr kumimoji="1" lang="zh-CN" altLang="en-US" sz="3600">
                <a:latin typeface="Times New Roman" panose="02020603050405020304" pitchFamily="18" charset="0"/>
                <a:ea typeface="隶书" panose="02010509060101010101" pitchFamily="49" charset="-122"/>
              </a:rPr>
              <a:t>反应后期速率降低的主要原因是什么？</a:t>
            </a:r>
          </a:p>
        </p:txBody>
      </p:sp>
      <p:sp>
        <p:nvSpPr>
          <p:cNvPr id="58372" name="Line 3"/>
          <p:cNvSpPr>
            <a:spLocks noChangeShapeType="1"/>
          </p:cNvSpPr>
          <p:nvPr/>
        </p:nvSpPr>
        <p:spPr bwMode="auto">
          <a:xfrm>
            <a:off x="3187700" y="6167438"/>
            <a:ext cx="2536825"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73" name="Line 4"/>
          <p:cNvSpPr>
            <a:spLocks noChangeShapeType="1"/>
          </p:cNvSpPr>
          <p:nvPr/>
        </p:nvSpPr>
        <p:spPr bwMode="auto">
          <a:xfrm flipV="1">
            <a:off x="3187700" y="4033838"/>
            <a:ext cx="0" cy="2133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74" name="Text Box 5"/>
          <p:cNvSpPr txBox="1">
            <a:spLocks noChangeArrowheads="1"/>
          </p:cNvSpPr>
          <p:nvPr/>
        </p:nvSpPr>
        <p:spPr bwMode="auto">
          <a:xfrm>
            <a:off x="2667000" y="3581400"/>
            <a:ext cx="5492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2400">
                <a:latin typeface="Times New Roman" panose="02020603050405020304" pitchFamily="18" charset="0"/>
                <a:ea typeface="隶书" panose="02010509060101010101" pitchFamily="49" charset="-122"/>
              </a:rPr>
              <a:t> </a:t>
            </a:r>
            <a:r>
              <a:rPr kumimoji="1" lang="zh-CN" altLang="en-US" sz="2400">
                <a:latin typeface="Times New Roman" panose="02020603050405020304" pitchFamily="18" charset="0"/>
                <a:ea typeface="隶书" panose="02010509060101010101" pitchFamily="49" charset="-122"/>
              </a:rPr>
              <a:t>反应速率</a:t>
            </a:r>
          </a:p>
        </p:txBody>
      </p:sp>
      <p:sp>
        <p:nvSpPr>
          <p:cNvPr id="58375" name="Text Box 6"/>
          <p:cNvSpPr txBox="1">
            <a:spLocks noChangeArrowheads="1"/>
          </p:cNvSpPr>
          <p:nvPr/>
        </p:nvSpPr>
        <p:spPr bwMode="auto">
          <a:xfrm>
            <a:off x="5724525" y="5922963"/>
            <a:ext cx="1073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sz="2400">
                <a:latin typeface="Times New Roman" panose="02020603050405020304" pitchFamily="18" charset="0"/>
                <a:ea typeface="隶书" panose="02010509060101010101" pitchFamily="49" charset="-122"/>
              </a:rPr>
              <a:t>时间</a:t>
            </a:r>
          </a:p>
        </p:txBody>
      </p:sp>
      <p:sp>
        <p:nvSpPr>
          <p:cNvPr id="58376" name="Freeform 7"/>
          <p:cNvSpPr>
            <a:spLocks/>
          </p:cNvSpPr>
          <p:nvPr/>
        </p:nvSpPr>
        <p:spPr bwMode="auto">
          <a:xfrm>
            <a:off x="3429000" y="4572000"/>
            <a:ext cx="2286000" cy="1358900"/>
          </a:xfrm>
          <a:custGeom>
            <a:avLst/>
            <a:gdLst>
              <a:gd name="T0" fmla="*/ 0 w 1440"/>
              <a:gd name="T1" fmla="*/ 1814512500 h 856"/>
              <a:gd name="T2" fmla="*/ 1209675000 w 1440"/>
              <a:gd name="T3" fmla="*/ 0 h 856"/>
              <a:gd name="T4" fmla="*/ 2147483646 w 1440"/>
              <a:gd name="T5" fmla="*/ 1814512500 h 856"/>
              <a:gd name="T6" fmla="*/ 2147483646 w 1440"/>
              <a:gd name="T7" fmla="*/ 2056447500 h 8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40" h="856">
                <a:moveTo>
                  <a:pt x="0" y="720"/>
                </a:moveTo>
                <a:cubicBezTo>
                  <a:pt x="148" y="360"/>
                  <a:pt x="296" y="0"/>
                  <a:pt x="480" y="0"/>
                </a:cubicBezTo>
                <a:cubicBezTo>
                  <a:pt x="664" y="0"/>
                  <a:pt x="944" y="584"/>
                  <a:pt x="1104" y="720"/>
                </a:cubicBezTo>
                <a:cubicBezTo>
                  <a:pt x="1264" y="856"/>
                  <a:pt x="1384" y="800"/>
                  <a:pt x="1440" y="81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4701906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a:spLocks noGrp="1"/>
          </p:cNvSpPr>
          <p:nvPr>
            <p:ph type="sldNum" sz="quarter" idx="12"/>
          </p:nvPr>
        </p:nvSpPr>
        <p:spPr>
          <a:noFill/>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1B44FCBD-D625-4858-98AE-82B63998CAAA}" type="slidenum">
              <a:rPr lang="en-US" altLang="zh-CN" sz="1400" smtClean="0"/>
              <a:pPr>
                <a:spcBef>
                  <a:spcPct val="0"/>
                </a:spcBef>
                <a:buClrTx/>
                <a:buFontTx/>
                <a:buNone/>
              </a:pPr>
              <a:t>34</a:t>
            </a:fld>
            <a:endParaRPr lang="en-US" altLang="zh-CN" sz="1400" smtClean="0"/>
          </a:p>
        </p:txBody>
      </p:sp>
      <p:sp>
        <p:nvSpPr>
          <p:cNvPr id="59395" name="Text Box 2"/>
          <p:cNvSpPr txBox="1">
            <a:spLocks noChangeArrowheads="1"/>
          </p:cNvSpPr>
          <p:nvPr/>
        </p:nvSpPr>
        <p:spPr bwMode="auto">
          <a:xfrm>
            <a:off x="76200" y="1017588"/>
            <a:ext cx="9067800"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Blip>
                <a:blip r:embed="rId2"/>
              </a:buBlip>
            </a:pPr>
            <a:r>
              <a:rPr kumimoji="1" lang="en-US" altLang="zh-CN" sz="2400">
                <a:latin typeface="Times New Roman" panose="02020603050405020304" pitchFamily="18" charset="0"/>
              </a:rPr>
              <a:t> </a:t>
            </a:r>
            <a:r>
              <a:rPr kumimoji="1" lang="zh-CN" altLang="en-US" sz="2800">
                <a:solidFill>
                  <a:srgbClr val="0000FF"/>
                </a:solidFill>
                <a:latin typeface="Times New Roman" panose="02020603050405020304" pitchFamily="18" charset="0"/>
              </a:rPr>
              <a:t>增大反应物的浓度</a:t>
            </a:r>
            <a:r>
              <a:rPr kumimoji="1" lang="zh-CN" altLang="en-US" sz="2800">
                <a:latin typeface="Times New Roman" panose="02020603050405020304" pitchFamily="18" charset="0"/>
              </a:rPr>
              <a:t>使反应速率加快的主要原因（       ）</a:t>
            </a:r>
          </a:p>
          <a:p>
            <a:pPr eaLnBrk="1" hangingPunct="1">
              <a:lnSpc>
                <a:spcPct val="120000"/>
              </a:lnSpc>
              <a:spcBef>
                <a:spcPct val="0"/>
              </a:spcBef>
              <a:buClrTx/>
              <a:buFontTx/>
              <a:buNone/>
            </a:pPr>
            <a:r>
              <a:rPr kumimoji="1" lang="zh-CN" altLang="en-US" sz="2800">
                <a:latin typeface="Times New Roman" panose="02020603050405020304" pitchFamily="18" charset="0"/>
              </a:rPr>
              <a:t>对于气体参与体系</a:t>
            </a:r>
            <a:r>
              <a:rPr kumimoji="1" lang="zh-CN" altLang="en-US" sz="2800">
                <a:solidFill>
                  <a:srgbClr val="0000FF"/>
                </a:solidFill>
                <a:latin typeface="Times New Roman" panose="02020603050405020304" pitchFamily="18" charset="0"/>
              </a:rPr>
              <a:t>增大压强</a:t>
            </a:r>
            <a:r>
              <a:rPr kumimoji="1" lang="zh-CN" altLang="en-US" sz="2800">
                <a:latin typeface="Times New Roman" panose="02020603050405020304" pitchFamily="18" charset="0"/>
              </a:rPr>
              <a:t>使反应速率加快的主要原因是（      ）</a:t>
            </a:r>
          </a:p>
          <a:p>
            <a:pPr eaLnBrk="1" hangingPunct="1">
              <a:lnSpc>
                <a:spcPct val="120000"/>
              </a:lnSpc>
              <a:spcBef>
                <a:spcPct val="0"/>
              </a:spcBef>
              <a:buClrTx/>
              <a:buFontTx/>
              <a:buNone/>
            </a:pPr>
            <a:r>
              <a:rPr kumimoji="1" lang="zh-CN" altLang="en-US" sz="2800">
                <a:solidFill>
                  <a:srgbClr val="0000FF"/>
                </a:solidFill>
                <a:latin typeface="Times New Roman" panose="02020603050405020304" pitchFamily="18" charset="0"/>
              </a:rPr>
              <a:t>升高温度</a:t>
            </a:r>
            <a:r>
              <a:rPr kumimoji="1" lang="zh-CN" altLang="en-US" sz="2800">
                <a:latin typeface="Times New Roman" panose="02020603050405020304" pitchFamily="18" charset="0"/>
              </a:rPr>
              <a:t>使反应速率加快的主要原因是（    ）</a:t>
            </a:r>
          </a:p>
          <a:p>
            <a:pPr eaLnBrk="1" hangingPunct="1">
              <a:lnSpc>
                <a:spcPct val="120000"/>
              </a:lnSpc>
              <a:spcBef>
                <a:spcPct val="0"/>
              </a:spcBef>
              <a:buClrTx/>
              <a:buFontTx/>
              <a:buNone/>
            </a:pPr>
            <a:r>
              <a:rPr kumimoji="1" lang="zh-CN" altLang="en-US" sz="2800">
                <a:solidFill>
                  <a:srgbClr val="0000FF"/>
                </a:solidFill>
                <a:latin typeface="Times New Roman" panose="02020603050405020304" pitchFamily="18" charset="0"/>
              </a:rPr>
              <a:t>使用催化剂</a:t>
            </a:r>
            <a:r>
              <a:rPr kumimoji="1" lang="zh-CN" altLang="en-US" sz="2800">
                <a:latin typeface="Times New Roman" panose="02020603050405020304" pitchFamily="18" charset="0"/>
              </a:rPr>
              <a:t>使反应速率加快的主要原因是（    ）</a:t>
            </a:r>
          </a:p>
          <a:p>
            <a:pPr eaLnBrk="1" hangingPunct="1">
              <a:lnSpc>
                <a:spcPct val="120000"/>
              </a:lnSpc>
              <a:spcBef>
                <a:spcPct val="0"/>
              </a:spcBef>
              <a:buClrTx/>
              <a:buFontTx/>
              <a:buNone/>
            </a:pPr>
            <a:r>
              <a:rPr kumimoji="1" lang="en-US" altLang="zh-CN" sz="2800">
                <a:latin typeface="Times New Roman" panose="02020603050405020304" pitchFamily="18" charset="0"/>
              </a:rPr>
              <a:t>A</a:t>
            </a:r>
            <a:r>
              <a:rPr kumimoji="1" lang="zh-CN" altLang="en-US" sz="2800">
                <a:latin typeface="Times New Roman" panose="02020603050405020304" pitchFamily="18" charset="0"/>
              </a:rPr>
              <a:t>、活化分子百分数不变，但提高单位体积内活化分子的总数</a:t>
            </a:r>
          </a:p>
          <a:p>
            <a:pPr eaLnBrk="1" hangingPunct="1">
              <a:lnSpc>
                <a:spcPct val="120000"/>
              </a:lnSpc>
              <a:spcBef>
                <a:spcPct val="0"/>
              </a:spcBef>
              <a:buClrTx/>
              <a:buFontTx/>
              <a:buNone/>
            </a:pPr>
            <a:r>
              <a:rPr kumimoji="1" lang="en-US" altLang="zh-CN" sz="2800">
                <a:latin typeface="Times New Roman" panose="02020603050405020304" pitchFamily="18" charset="0"/>
              </a:rPr>
              <a:t>B</a:t>
            </a:r>
            <a:r>
              <a:rPr kumimoji="1" lang="zh-CN" altLang="en-US" sz="2800">
                <a:latin typeface="Times New Roman" panose="02020603050405020304" pitchFamily="18" charset="0"/>
              </a:rPr>
              <a:t>、 增大分子的运动速率而使有效碰撞增加</a:t>
            </a:r>
          </a:p>
          <a:p>
            <a:pPr eaLnBrk="1" hangingPunct="1">
              <a:lnSpc>
                <a:spcPct val="120000"/>
              </a:lnSpc>
              <a:spcBef>
                <a:spcPct val="0"/>
              </a:spcBef>
              <a:buClrTx/>
              <a:buFontTx/>
              <a:buNone/>
            </a:pPr>
            <a:r>
              <a:rPr kumimoji="1" lang="en-US" altLang="zh-CN" sz="2800">
                <a:latin typeface="Times New Roman" panose="02020603050405020304" pitchFamily="18" charset="0"/>
              </a:rPr>
              <a:t>C</a:t>
            </a:r>
            <a:r>
              <a:rPr kumimoji="1" lang="zh-CN" altLang="en-US" sz="2800">
                <a:latin typeface="Times New Roman" panose="02020603050405020304" pitchFamily="18" charset="0"/>
              </a:rPr>
              <a:t>、 升高反应物分子的能量，使活化分子的百分数增加</a:t>
            </a:r>
          </a:p>
          <a:p>
            <a:pPr eaLnBrk="1" hangingPunct="1">
              <a:lnSpc>
                <a:spcPct val="120000"/>
              </a:lnSpc>
              <a:spcBef>
                <a:spcPct val="0"/>
              </a:spcBef>
              <a:buClrTx/>
              <a:buFontTx/>
              <a:buNone/>
            </a:pPr>
            <a:r>
              <a:rPr kumimoji="1" lang="zh-CN" altLang="en-US" sz="2800">
                <a:latin typeface="Times New Roman" panose="02020603050405020304" pitchFamily="18" charset="0"/>
              </a:rPr>
              <a:t> </a:t>
            </a:r>
            <a:r>
              <a:rPr kumimoji="1" lang="en-US" altLang="zh-CN" sz="2800">
                <a:latin typeface="Times New Roman" panose="02020603050405020304" pitchFamily="18" charset="0"/>
              </a:rPr>
              <a:t>D</a:t>
            </a:r>
            <a:r>
              <a:rPr kumimoji="1" lang="zh-CN" altLang="en-US" sz="2800">
                <a:latin typeface="Times New Roman" panose="02020603050405020304" pitchFamily="18" charset="0"/>
              </a:rPr>
              <a:t>、降低反应所需的能量，使活化分子百分数增加</a:t>
            </a:r>
          </a:p>
        </p:txBody>
      </p:sp>
      <p:sp>
        <p:nvSpPr>
          <p:cNvPr id="175107" name="Text Box 3"/>
          <p:cNvSpPr txBox="1">
            <a:spLocks noChangeArrowheads="1"/>
          </p:cNvSpPr>
          <p:nvPr/>
        </p:nvSpPr>
        <p:spPr bwMode="auto">
          <a:xfrm>
            <a:off x="8101013" y="949325"/>
            <a:ext cx="51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en-US" altLang="zh-CN" sz="3600" b="0">
                <a:solidFill>
                  <a:srgbClr val="FF0000"/>
                </a:solidFill>
                <a:latin typeface="Times New Roman" panose="02020603050405020304" pitchFamily="18" charset="0"/>
              </a:rPr>
              <a:t>A</a:t>
            </a:r>
          </a:p>
        </p:txBody>
      </p:sp>
      <p:sp>
        <p:nvSpPr>
          <p:cNvPr id="175108" name="Rectangle 4"/>
          <p:cNvSpPr>
            <a:spLocks noChangeArrowheads="1"/>
          </p:cNvSpPr>
          <p:nvPr/>
        </p:nvSpPr>
        <p:spPr bwMode="auto">
          <a:xfrm>
            <a:off x="900113" y="1957388"/>
            <a:ext cx="51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en-US" altLang="zh-CN" sz="3600">
                <a:solidFill>
                  <a:srgbClr val="FF0000"/>
                </a:solidFill>
                <a:latin typeface="Times New Roman" panose="02020603050405020304" pitchFamily="18" charset="0"/>
              </a:rPr>
              <a:t>A</a:t>
            </a:r>
          </a:p>
        </p:txBody>
      </p:sp>
      <p:sp>
        <p:nvSpPr>
          <p:cNvPr id="175109" name="Rectangle 5"/>
          <p:cNvSpPr>
            <a:spLocks noChangeArrowheads="1"/>
          </p:cNvSpPr>
          <p:nvPr/>
        </p:nvSpPr>
        <p:spPr bwMode="auto">
          <a:xfrm>
            <a:off x="6516688" y="2486025"/>
            <a:ext cx="5508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en-US" altLang="zh-CN" sz="4000">
                <a:solidFill>
                  <a:srgbClr val="FF0000"/>
                </a:solidFill>
                <a:latin typeface="Times New Roman" panose="02020603050405020304" pitchFamily="18" charset="0"/>
              </a:rPr>
              <a:t>C</a:t>
            </a:r>
          </a:p>
        </p:txBody>
      </p:sp>
      <p:sp>
        <p:nvSpPr>
          <p:cNvPr id="175110" name="Rectangle 6"/>
          <p:cNvSpPr>
            <a:spLocks noChangeArrowheads="1"/>
          </p:cNvSpPr>
          <p:nvPr/>
        </p:nvSpPr>
        <p:spPr bwMode="auto">
          <a:xfrm>
            <a:off x="6732588" y="2990850"/>
            <a:ext cx="7270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en-US" altLang="zh-CN" sz="4400">
                <a:solidFill>
                  <a:srgbClr val="FF0000"/>
                </a:solidFill>
                <a:latin typeface="Times New Roman" panose="02020603050405020304" pitchFamily="18" charset="0"/>
              </a:rPr>
              <a:t> D</a:t>
            </a:r>
          </a:p>
        </p:txBody>
      </p:sp>
      <p:sp>
        <p:nvSpPr>
          <p:cNvPr id="59400" name="Rectangle 7"/>
          <p:cNvSpPr>
            <a:spLocks noChangeArrowheads="1"/>
          </p:cNvSpPr>
          <p:nvPr/>
        </p:nvSpPr>
        <p:spPr bwMode="auto">
          <a:xfrm>
            <a:off x="0" y="333375"/>
            <a:ext cx="16557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zh-CN" altLang="en-US">
                <a:solidFill>
                  <a:srgbClr val="FF7C80"/>
                </a:solidFill>
              </a:rPr>
              <a:t>练习</a:t>
            </a:r>
            <a:r>
              <a:rPr kumimoji="1" lang="en-US" altLang="zh-CN">
                <a:solidFill>
                  <a:srgbClr val="FF7C80"/>
                </a:solidFill>
              </a:rPr>
              <a:t>6</a:t>
            </a:r>
            <a:r>
              <a:rPr kumimoji="1" lang="zh-CN" altLang="en-US">
                <a:solidFill>
                  <a:srgbClr val="FF7C80"/>
                </a:solidFill>
              </a:rPr>
              <a:t>：</a:t>
            </a:r>
          </a:p>
        </p:txBody>
      </p:sp>
    </p:spTree>
    <p:extLst>
      <p:ext uri="{BB962C8B-B14F-4D97-AF65-F5344CB8AC3E}">
        <p14:creationId xmlns:p14="http://schemas.microsoft.com/office/powerpoint/2010/main" val="1744705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5107"/>
                                        </p:tgtEl>
                                        <p:attrNameLst>
                                          <p:attrName>style.visibility</p:attrName>
                                        </p:attrNameLst>
                                      </p:cBhvr>
                                      <p:to>
                                        <p:strVal val="visible"/>
                                      </p:to>
                                    </p:set>
                                    <p:animEffect transition="in" filter="dissolve">
                                      <p:cBhvr>
                                        <p:cTn id="7" dur="500"/>
                                        <p:tgtEl>
                                          <p:spTgt spid="1751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5108"/>
                                        </p:tgtEl>
                                        <p:attrNameLst>
                                          <p:attrName>style.visibility</p:attrName>
                                        </p:attrNameLst>
                                      </p:cBhvr>
                                      <p:to>
                                        <p:strVal val="visible"/>
                                      </p:to>
                                    </p:set>
                                    <p:animEffect transition="in" filter="dissolve">
                                      <p:cBhvr>
                                        <p:cTn id="12" dur="500"/>
                                        <p:tgtEl>
                                          <p:spTgt spid="1751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5109"/>
                                        </p:tgtEl>
                                        <p:attrNameLst>
                                          <p:attrName>style.visibility</p:attrName>
                                        </p:attrNameLst>
                                      </p:cBhvr>
                                      <p:to>
                                        <p:strVal val="visible"/>
                                      </p:to>
                                    </p:set>
                                    <p:animEffect transition="in" filter="dissolve">
                                      <p:cBhvr>
                                        <p:cTn id="17" dur="500"/>
                                        <p:tgtEl>
                                          <p:spTgt spid="1751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5110"/>
                                        </p:tgtEl>
                                        <p:attrNameLst>
                                          <p:attrName>style.visibility</p:attrName>
                                        </p:attrNameLst>
                                      </p:cBhvr>
                                      <p:to>
                                        <p:strVal val="visible"/>
                                      </p:to>
                                    </p:set>
                                    <p:animEffect transition="in" filter="dissolve">
                                      <p:cBhvr>
                                        <p:cTn id="22" dur="500"/>
                                        <p:tgtEl>
                                          <p:spTgt spid="175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autoUpdateAnimBg="0"/>
      <p:bldP spid="175108" grpId="0" autoUpdateAnimBg="0"/>
      <p:bldP spid="175109" grpId="0" autoUpdateAnimBg="0"/>
      <p:bldP spid="175110"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p:cNvSpPr>
            <a:spLocks noGrp="1"/>
          </p:cNvSpPr>
          <p:nvPr>
            <p:ph type="sldNum" sz="quarter" idx="12"/>
          </p:nvPr>
        </p:nvSpPr>
        <p:spPr>
          <a:noFill/>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51371183-3158-46DF-8333-45E0683F44D2}" type="slidenum">
              <a:rPr lang="en-US" altLang="zh-CN" sz="1400" smtClean="0"/>
              <a:pPr>
                <a:spcBef>
                  <a:spcPct val="0"/>
                </a:spcBef>
                <a:buClrTx/>
                <a:buFontTx/>
                <a:buNone/>
              </a:pPr>
              <a:t>35</a:t>
            </a:fld>
            <a:endParaRPr lang="en-US" altLang="zh-CN" sz="1400" smtClean="0"/>
          </a:p>
        </p:txBody>
      </p:sp>
      <p:sp>
        <p:nvSpPr>
          <p:cNvPr id="60419" name="Rectangle 2"/>
          <p:cNvSpPr>
            <a:spLocks noChangeArrowheads="1"/>
          </p:cNvSpPr>
          <p:nvPr/>
        </p:nvSpPr>
        <p:spPr bwMode="auto">
          <a:xfrm>
            <a:off x="0" y="479425"/>
            <a:ext cx="9144000" cy="604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0038">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kumimoji="1" lang="en-US" altLang="zh-CN" sz="2600">
                <a:latin typeface="Times New Roman" panose="02020603050405020304" pitchFamily="18" charset="0"/>
              </a:rPr>
              <a:t>    </a:t>
            </a:r>
            <a:r>
              <a:rPr kumimoji="1" lang="zh-CN" altLang="en-US" sz="2600">
                <a:latin typeface="Times New Roman" panose="02020603050405020304" pitchFamily="18" charset="0"/>
              </a:rPr>
              <a:t>将一定浓度的盐酸倒入碳酸钙中，若作如下改变的情况，其中能使最初的化学反应速率增大的是 　（  　　 ）</a:t>
            </a:r>
          </a:p>
          <a:p>
            <a:pPr>
              <a:lnSpc>
                <a:spcPct val="150000"/>
              </a:lnSpc>
              <a:spcBef>
                <a:spcPct val="0"/>
              </a:spcBef>
              <a:buClrTx/>
              <a:buFontTx/>
              <a:buNone/>
            </a:pPr>
            <a:r>
              <a:rPr kumimoji="1" lang="en-US" altLang="zh-CN" sz="2600">
                <a:latin typeface="Times New Roman" panose="02020603050405020304" pitchFamily="18" charset="0"/>
              </a:rPr>
              <a:t>A</a:t>
            </a:r>
            <a:r>
              <a:rPr kumimoji="1" lang="zh-CN" altLang="en-US" sz="2600">
                <a:latin typeface="Times New Roman" panose="02020603050405020304" pitchFamily="18" charset="0"/>
              </a:rPr>
              <a:t>、盐酸的浓度不变，而使盐酸的用量一倍</a:t>
            </a:r>
          </a:p>
          <a:p>
            <a:pPr eaLnBrk="1" hangingPunct="1">
              <a:lnSpc>
                <a:spcPct val="150000"/>
              </a:lnSpc>
              <a:spcBef>
                <a:spcPct val="0"/>
              </a:spcBef>
              <a:buClrTx/>
              <a:buFontTx/>
              <a:buNone/>
            </a:pPr>
            <a:r>
              <a:rPr kumimoji="1" lang="en-US" altLang="zh-CN" sz="2600">
                <a:latin typeface="Times New Roman" panose="02020603050405020304" pitchFamily="18" charset="0"/>
              </a:rPr>
              <a:t>B</a:t>
            </a:r>
            <a:r>
              <a:rPr kumimoji="1" lang="zh-CN" altLang="en-US" sz="2600">
                <a:latin typeface="Times New Roman" panose="02020603050405020304" pitchFamily="18" charset="0"/>
              </a:rPr>
              <a:t>、盐酸的浓度增大一倍，而使盐酸的用量减少到原来的一半</a:t>
            </a:r>
            <a:endParaRPr kumimoji="1" lang="zh-CN" altLang="en-US" sz="2600">
              <a:latin typeface="Times New Roman" panose="02020603050405020304" pitchFamily="18" charset="0"/>
              <a:cs typeface="Times New Roman" panose="02020603050405020304" pitchFamily="18" charset="0"/>
            </a:endParaRPr>
          </a:p>
          <a:p>
            <a:pPr>
              <a:lnSpc>
                <a:spcPct val="150000"/>
              </a:lnSpc>
              <a:spcBef>
                <a:spcPct val="0"/>
              </a:spcBef>
              <a:buClrTx/>
              <a:buFontTx/>
              <a:buNone/>
            </a:pPr>
            <a:r>
              <a:rPr kumimoji="1" lang="en-US" altLang="zh-CN" sz="2600">
                <a:latin typeface="Times New Roman" panose="02020603050405020304" pitchFamily="18" charset="0"/>
                <a:cs typeface="Times New Roman" panose="02020603050405020304" pitchFamily="18" charset="0"/>
              </a:rPr>
              <a:t>C</a:t>
            </a:r>
            <a:r>
              <a:rPr kumimoji="1" lang="zh-CN" altLang="en-US" sz="2600">
                <a:latin typeface="Times New Roman" panose="02020603050405020304" pitchFamily="18" charset="0"/>
              </a:rPr>
              <a:t>、盐酸的浓度和用量都不变，增加碳酸钙的量</a:t>
            </a:r>
          </a:p>
          <a:p>
            <a:pPr>
              <a:lnSpc>
                <a:spcPct val="150000"/>
              </a:lnSpc>
              <a:spcBef>
                <a:spcPct val="0"/>
              </a:spcBef>
              <a:buClrTx/>
              <a:buFontTx/>
              <a:buNone/>
            </a:pPr>
            <a:r>
              <a:rPr kumimoji="1" lang="en-US" altLang="zh-CN" sz="2600">
                <a:latin typeface="Times New Roman" panose="02020603050405020304" pitchFamily="18" charset="0"/>
              </a:rPr>
              <a:t>D</a:t>
            </a:r>
            <a:r>
              <a:rPr kumimoji="1" lang="zh-CN" altLang="en-US" sz="2600">
                <a:latin typeface="Times New Roman" panose="02020603050405020304" pitchFamily="18" charset="0"/>
              </a:rPr>
              <a:t>、盐酸和碳酸钙不变，增大压强一倍 </a:t>
            </a:r>
          </a:p>
          <a:p>
            <a:pPr>
              <a:lnSpc>
                <a:spcPct val="150000"/>
              </a:lnSpc>
              <a:spcBef>
                <a:spcPct val="0"/>
              </a:spcBef>
              <a:buClrTx/>
              <a:buFontTx/>
              <a:buNone/>
            </a:pPr>
            <a:r>
              <a:rPr kumimoji="1" lang="en-US" altLang="zh-CN" sz="2600">
                <a:latin typeface="Times New Roman" panose="02020603050405020304" pitchFamily="18" charset="0"/>
              </a:rPr>
              <a:t>E</a:t>
            </a:r>
            <a:r>
              <a:rPr kumimoji="1" lang="zh-CN" altLang="en-US" sz="2600">
                <a:latin typeface="Times New Roman" panose="02020603050405020304" pitchFamily="18" charset="0"/>
              </a:rPr>
              <a:t>、加入</a:t>
            </a:r>
            <a:r>
              <a:rPr kumimoji="1" lang="en-US" altLang="zh-CN" sz="2600">
                <a:latin typeface="Times New Roman" panose="02020603050405020304" pitchFamily="18" charset="0"/>
              </a:rPr>
              <a:t>CaCl</a:t>
            </a:r>
            <a:r>
              <a:rPr kumimoji="1" lang="en-US" altLang="zh-CN" sz="2600" baseline="-25000">
                <a:latin typeface="Times New Roman" panose="02020603050405020304" pitchFamily="18" charset="0"/>
              </a:rPr>
              <a:t>2</a:t>
            </a:r>
            <a:r>
              <a:rPr kumimoji="1" lang="zh-CN" altLang="en-US" sz="2600">
                <a:latin typeface="Times New Roman" panose="02020603050405020304" pitchFamily="18" charset="0"/>
              </a:rPr>
              <a:t>溶液              </a:t>
            </a:r>
          </a:p>
          <a:p>
            <a:pPr>
              <a:lnSpc>
                <a:spcPct val="150000"/>
              </a:lnSpc>
              <a:spcBef>
                <a:spcPct val="0"/>
              </a:spcBef>
              <a:buClrTx/>
              <a:buFontTx/>
              <a:buNone/>
            </a:pPr>
            <a:r>
              <a:rPr kumimoji="1" lang="en-US" altLang="zh-CN" sz="2600">
                <a:latin typeface="Times New Roman" panose="02020603050405020304" pitchFamily="18" charset="0"/>
              </a:rPr>
              <a:t>F</a:t>
            </a:r>
            <a:r>
              <a:rPr kumimoji="1" lang="zh-CN" altLang="en-US" sz="2600">
                <a:latin typeface="Times New Roman" panose="02020603050405020304" pitchFamily="18" charset="0"/>
              </a:rPr>
              <a:t>、加入</a:t>
            </a:r>
            <a:r>
              <a:rPr kumimoji="1" lang="en-US" altLang="zh-CN" sz="2600">
                <a:latin typeface="Times New Roman" panose="02020603050405020304" pitchFamily="18" charset="0"/>
              </a:rPr>
              <a:t>CaCl</a:t>
            </a:r>
            <a:r>
              <a:rPr kumimoji="1" lang="en-US" altLang="zh-CN" sz="2600" baseline="-25000">
                <a:latin typeface="Times New Roman" panose="02020603050405020304" pitchFamily="18" charset="0"/>
              </a:rPr>
              <a:t>2</a:t>
            </a:r>
            <a:r>
              <a:rPr kumimoji="1" lang="zh-CN" altLang="en-US" sz="2600">
                <a:latin typeface="Times New Roman" panose="02020603050405020304" pitchFamily="18" charset="0"/>
              </a:rPr>
              <a:t>固体</a:t>
            </a:r>
          </a:p>
          <a:p>
            <a:pPr>
              <a:lnSpc>
                <a:spcPct val="150000"/>
              </a:lnSpc>
              <a:spcBef>
                <a:spcPct val="0"/>
              </a:spcBef>
              <a:buClrTx/>
              <a:buFontTx/>
              <a:buNone/>
            </a:pPr>
            <a:r>
              <a:rPr kumimoji="1" lang="en-US" altLang="zh-CN" sz="2600">
                <a:latin typeface="Times New Roman" panose="02020603050405020304" pitchFamily="18" charset="0"/>
              </a:rPr>
              <a:t>G</a:t>
            </a:r>
            <a:r>
              <a:rPr kumimoji="1" lang="zh-CN" altLang="en-US" sz="2600">
                <a:latin typeface="Times New Roman" panose="02020603050405020304" pitchFamily="18" charset="0"/>
              </a:rPr>
              <a:t>、将</a:t>
            </a:r>
            <a:r>
              <a:rPr kumimoji="1" lang="en-US" altLang="zh-CN" sz="2600">
                <a:latin typeface="Times New Roman" panose="02020603050405020304" pitchFamily="18" charset="0"/>
              </a:rPr>
              <a:t>CaCO</a:t>
            </a:r>
            <a:r>
              <a:rPr kumimoji="1" lang="en-US" altLang="zh-CN" sz="2600" baseline="-25000">
                <a:latin typeface="Times New Roman" panose="02020603050405020304" pitchFamily="18" charset="0"/>
              </a:rPr>
              <a:t>3</a:t>
            </a:r>
            <a:r>
              <a:rPr kumimoji="1" lang="zh-CN" altLang="en-US" sz="2600">
                <a:latin typeface="Times New Roman" panose="02020603050405020304" pitchFamily="18" charset="0"/>
              </a:rPr>
              <a:t>用</a:t>
            </a:r>
            <a:r>
              <a:rPr kumimoji="1" lang="en-US" altLang="zh-CN" sz="2600">
                <a:latin typeface="Times New Roman" panose="02020603050405020304" pitchFamily="18" charset="0"/>
              </a:rPr>
              <a:t>CaCO</a:t>
            </a:r>
            <a:r>
              <a:rPr kumimoji="1" lang="en-US" altLang="zh-CN" sz="2600" baseline="-25000">
                <a:latin typeface="Times New Roman" panose="02020603050405020304" pitchFamily="18" charset="0"/>
              </a:rPr>
              <a:t>3</a:t>
            </a:r>
            <a:r>
              <a:rPr kumimoji="1" lang="zh-CN" altLang="en-US" sz="2600">
                <a:latin typeface="Times New Roman" panose="02020603050405020304" pitchFamily="18" charset="0"/>
              </a:rPr>
              <a:t>粉末代替</a:t>
            </a:r>
          </a:p>
        </p:txBody>
      </p:sp>
      <p:sp>
        <p:nvSpPr>
          <p:cNvPr id="176131" name="Text Box 3"/>
          <p:cNvSpPr txBox="1">
            <a:spLocks noChangeArrowheads="1"/>
          </p:cNvSpPr>
          <p:nvPr/>
        </p:nvSpPr>
        <p:spPr bwMode="auto">
          <a:xfrm>
            <a:off x="6588125" y="1193800"/>
            <a:ext cx="8651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a:solidFill>
                  <a:srgbClr val="FF0000"/>
                </a:solidFill>
                <a:latin typeface="Times New Roman" panose="02020603050405020304" pitchFamily="18" charset="0"/>
              </a:rPr>
              <a:t>BG</a:t>
            </a:r>
          </a:p>
        </p:txBody>
      </p:sp>
      <p:sp>
        <p:nvSpPr>
          <p:cNvPr id="60421" name="Rectangle 4"/>
          <p:cNvSpPr>
            <a:spLocks noChangeArrowheads="1"/>
          </p:cNvSpPr>
          <p:nvPr/>
        </p:nvSpPr>
        <p:spPr bwMode="auto">
          <a:xfrm>
            <a:off x="87313" y="188913"/>
            <a:ext cx="1454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zh-CN" altLang="en-US" sz="2800">
                <a:solidFill>
                  <a:srgbClr val="FF7C80"/>
                </a:solidFill>
              </a:rPr>
              <a:t>练习</a:t>
            </a:r>
            <a:r>
              <a:rPr kumimoji="1" lang="en-US" altLang="zh-CN" sz="2800">
                <a:solidFill>
                  <a:srgbClr val="FF7C80"/>
                </a:solidFill>
              </a:rPr>
              <a:t>7</a:t>
            </a:r>
            <a:r>
              <a:rPr kumimoji="1" lang="zh-CN" altLang="en-US" sz="2800">
                <a:solidFill>
                  <a:srgbClr val="FF7C80"/>
                </a:solidFill>
              </a:rPr>
              <a:t>：</a:t>
            </a:r>
          </a:p>
        </p:txBody>
      </p:sp>
    </p:spTree>
    <p:extLst>
      <p:ext uri="{BB962C8B-B14F-4D97-AF65-F5344CB8AC3E}">
        <p14:creationId xmlns:p14="http://schemas.microsoft.com/office/powerpoint/2010/main" val="14094985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6131"/>
                                        </p:tgtEl>
                                        <p:attrNameLst>
                                          <p:attrName>style.visibility</p:attrName>
                                        </p:attrNameLst>
                                      </p:cBhvr>
                                      <p:to>
                                        <p:strVal val="visible"/>
                                      </p:to>
                                    </p:set>
                                    <p:animEffect transition="in" filter="wipe(down)">
                                      <p:cBhvr>
                                        <p:cTn id="7" dur="500"/>
                                        <p:tgtEl>
                                          <p:spTgt spid="176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p:cNvSpPr>
            <a:spLocks noGrp="1"/>
          </p:cNvSpPr>
          <p:nvPr>
            <p:ph type="sldNum" sz="quarter" idx="12"/>
          </p:nvPr>
        </p:nvSpPr>
        <p:spPr>
          <a:noFill/>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3FC89A5D-6A5E-42FB-A13D-FF135769E74A}" type="slidenum">
              <a:rPr lang="en-US" altLang="zh-CN" sz="1400" smtClean="0"/>
              <a:pPr>
                <a:spcBef>
                  <a:spcPct val="0"/>
                </a:spcBef>
                <a:buClrTx/>
                <a:buFontTx/>
                <a:buNone/>
              </a:pPr>
              <a:t>36</a:t>
            </a:fld>
            <a:endParaRPr lang="en-US" altLang="zh-CN" sz="1400" smtClean="0"/>
          </a:p>
        </p:txBody>
      </p:sp>
      <p:sp>
        <p:nvSpPr>
          <p:cNvPr id="61443" name="Rectangle 2"/>
          <p:cNvSpPr>
            <a:spLocks noChangeArrowheads="1"/>
          </p:cNvSpPr>
          <p:nvPr/>
        </p:nvSpPr>
        <p:spPr bwMode="auto">
          <a:xfrm>
            <a:off x="0" y="692150"/>
            <a:ext cx="892968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zh-CN" altLang="en-US">
                <a:latin typeface="Times New Roman" panose="02020603050405020304" pitchFamily="18" charset="0"/>
              </a:rPr>
              <a:t>硫代硫酸钠</a:t>
            </a:r>
            <a:r>
              <a:rPr kumimoji="1" lang="en-US" altLang="zh-CN">
                <a:latin typeface="Times New Roman" panose="02020603050405020304" pitchFamily="18" charset="0"/>
              </a:rPr>
              <a:t>(Na</a:t>
            </a:r>
            <a:r>
              <a:rPr kumimoji="1" lang="en-US" altLang="zh-CN" baseline="-30000">
                <a:latin typeface="Times New Roman" panose="02020603050405020304" pitchFamily="18" charset="0"/>
              </a:rPr>
              <a:t>2</a:t>
            </a:r>
            <a:r>
              <a:rPr kumimoji="1" lang="en-US" altLang="zh-CN">
                <a:latin typeface="Times New Roman" panose="02020603050405020304" pitchFamily="18" charset="0"/>
              </a:rPr>
              <a:t>S</a:t>
            </a:r>
            <a:r>
              <a:rPr kumimoji="1" lang="en-US" altLang="zh-CN" baseline="-30000">
                <a:latin typeface="Times New Roman" panose="02020603050405020304" pitchFamily="18" charset="0"/>
              </a:rPr>
              <a:t>2</a:t>
            </a:r>
            <a:r>
              <a:rPr kumimoji="1" lang="en-US" altLang="zh-CN">
                <a:latin typeface="Times New Roman" panose="02020603050405020304" pitchFamily="18" charset="0"/>
              </a:rPr>
              <a:t>O</a:t>
            </a:r>
            <a:r>
              <a:rPr kumimoji="1" lang="en-US" altLang="zh-CN" baseline="-30000">
                <a:latin typeface="Times New Roman" panose="02020603050405020304" pitchFamily="18" charset="0"/>
              </a:rPr>
              <a:t>3</a:t>
            </a:r>
            <a:r>
              <a:rPr kumimoji="1" lang="en-US" altLang="zh-CN">
                <a:latin typeface="Times New Roman" panose="02020603050405020304" pitchFamily="18" charset="0"/>
              </a:rPr>
              <a:t>)</a:t>
            </a:r>
            <a:r>
              <a:rPr kumimoji="1" lang="zh-CN" altLang="en-US">
                <a:latin typeface="Times New Roman" panose="02020603050405020304" pitchFamily="18" charset="0"/>
              </a:rPr>
              <a:t>与稀硫酸发生如下反应：</a:t>
            </a:r>
            <a:r>
              <a:rPr kumimoji="1" lang="en-US" altLang="zh-CN">
                <a:latin typeface="Times New Roman" panose="02020603050405020304" pitchFamily="18" charset="0"/>
              </a:rPr>
              <a:t>Na</a:t>
            </a:r>
            <a:r>
              <a:rPr kumimoji="1" lang="en-US" altLang="zh-CN" baseline="-30000">
                <a:latin typeface="Times New Roman" panose="02020603050405020304" pitchFamily="18" charset="0"/>
              </a:rPr>
              <a:t>2</a:t>
            </a:r>
            <a:r>
              <a:rPr kumimoji="1" lang="en-US" altLang="zh-CN">
                <a:latin typeface="Times New Roman" panose="02020603050405020304" pitchFamily="18" charset="0"/>
              </a:rPr>
              <a:t>S</a:t>
            </a:r>
            <a:r>
              <a:rPr kumimoji="1" lang="en-US" altLang="zh-CN" baseline="-30000">
                <a:latin typeface="Times New Roman" panose="02020603050405020304" pitchFamily="18" charset="0"/>
              </a:rPr>
              <a:t>2</a:t>
            </a:r>
            <a:r>
              <a:rPr kumimoji="1" lang="en-US" altLang="zh-CN">
                <a:latin typeface="Times New Roman" panose="02020603050405020304" pitchFamily="18" charset="0"/>
              </a:rPr>
              <a:t>O</a:t>
            </a:r>
            <a:r>
              <a:rPr kumimoji="1" lang="en-US" altLang="zh-CN" baseline="-30000">
                <a:latin typeface="Times New Roman" panose="02020603050405020304" pitchFamily="18" charset="0"/>
              </a:rPr>
              <a:t>3</a:t>
            </a:r>
            <a:r>
              <a:rPr kumimoji="1" lang="en-US" altLang="zh-CN">
                <a:latin typeface="Times New Roman" panose="02020603050405020304" pitchFamily="18" charset="0"/>
              </a:rPr>
              <a:t>+H</a:t>
            </a:r>
            <a:r>
              <a:rPr kumimoji="1" lang="en-US" altLang="zh-CN" baseline="-30000">
                <a:latin typeface="Times New Roman" panose="02020603050405020304" pitchFamily="18" charset="0"/>
              </a:rPr>
              <a:t>2</a:t>
            </a:r>
            <a:r>
              <a:rPr kumimoji="1" lang="en-US" altLang="zh-CN">
                <a:latin typeface="Times New Roman" panose="02020603050405020304" pitchFamily="18" charset="0"/>
              </a:rPr>
              <a:t>SO</a:t>
            </a:r>
            <a:r>
              <a:rPr kumimoji="1" lang="en-US" altLang="zh-CN" baseline="-30000">
                <a:latin typeface="Times New Roman" panose="02020603050405020304" pitchFamily="18" charset="0"/>
              </a:rPr>
              <a:t>4</a:t>
            </a:r>
            <a:r>
              <a:rPr kumimoji="1" lang="en-US" altLang="zh-CN">
                <a:latin typeface="Times New Roman" panose="02020603050405020304" pitchFamily="18" charset="0"/>
              </a:rPr>
              <a:t>=Na</a:t>
            </a:r>
            <a:r>
              <a:rPr kumimoji="1" lang="en-US" altLang="zh-CN" baseline="-30000">
                <a:latin typeface="Times New Roman" panose="02020603050405020304" pitchFamily="18" charset="0"/>
              </a:rPr>
              <a:t>2</a:t>
            </a:r>
            <a:r>
              <a:rPr kumimoji="1" lang="en-US" altLang="zh-CN">
                <a:latin typeface="Times New Roman" panose="02020603050405020304" pitchFamily="18" charset="0"/>
              </a:rPr>
              <a:t>SO</a:t>
            </a:r>
            <a:r>
              <a:rPr kumimoji="1" lang="en-US" altLang="zh-CN" baseline="-30000">
                <a:latin typeface="Times New Roman" panose="02020603050405020304" pitchFamily="18" charset="0"/>
              </a:rPr>
              <a:t>4</a:t>
            </a:r>
            <a:r>
              <a:rPr kumimoji="1" lang="en-US" altLang="zh-CN">
                <a:latin typeface="Times New Roman" panose="02020603050405020304" pitchFamily="18" charset="0"/>
              </a:rPr>
              <a:t>+SO</a:t>
            </a:r>
            <a:r>
              <a:rPr kumimoji="1" lang="en-US" altLang="zh-CN" baseline="-30000">
                <a:latin typeface="Times New Roman" panose="02020603050405020304" pitchFamily="18" charset="0"/>
              </a:rPr>
              <a:t>2</a:t>
            </a:r>
            <a:r>
              <a:rPr kumimoji="1" lang="en-US" altLang="zh-CN">
                <a:latin typeface="Times New Roman" panose="02020603050405020304" pitchFamily="18" charset="0"/>
              </a:rPr>
              <a:t>+S↓+H</a:t>
            </a:r>
            <a:r>
              <a:rPr kumimoji="1" lang="en-US" altLang="zh-CN" baseline="-30000">
                <a:latin typeface="Times New Roman" panose="02020603050405020304" pitchFamily="18" charset="0"/>
              </a:rPr>
              <a:t>2</a:t>
            </a:r>
            <a:r>
              <a:rPr kumimoji="1" lang="en-US" altLang="zh-CN">
                <a:latin typeface="Times New Roman" panose="02020603050405020304" pitchFamily="18" charset="0"/>
              </a:rPr>
              <a:t>O</a:t>
            </a:r>
          </a:p>
        </p:txBody>
      </p:sp>
      <p:sp>
        <p:nvSpPr>
          <p:cNvPr id="61444" name="Text Box 3"/>
          <p:cNvSpPr txBox="1">
            <a:spLocks noChangeArrowheads="1"/>
          </p:cNvSpPr>
          <p:nvPr/>
        </p:nvSpPr>
        <p:spPr bwMode="auto">
          <a:xfrm>
            <a:off x="0" y="1801813"/>
            <a:ext cx="9144000" cy="352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Bef>
                <a:spcPct val="0"/>
              </a:spcBef>
              <a:buClrTx/>
              <a:buFontTx/>
              <a:buNone/>
            </a:pPr>
            <a:r>
              <a:rPr kumimoji="1" lang="en-US" altLang="zh-CN" sz="2400">
                <a:solidFill>
                  <a:srgbClr val="0000FF"/>
                </a:solidFill>
                <a:latin typeface="Times New Roman" panose="02020603050405020304" pitchFamily="18" charset="0"/>
              </a:rPr>
              <a:t>  </a:t>
            </a:r>
            <a:r>
              <a:rPr kumimoji="1" lang="zh-CN" altLang="en-US" sz="2800">
                <a:solidFill>
                  <a:srgbClr val="0000FF"/>
                </a:solidFill>
                <a:latin typeface="Times New Roman" panose="02020603050405020304" pitchFamily="18" charset="0"/>
              </a:rPr>
              <a:t>下列四种情况中最早出现浑浊的是：　　　　（　　）</a:t>
            </a:r>
          </a:p>
          <a:p>
            <a:pPr>
              <a:lnSpc>
                <a:spcPct val="115000"/>
              </a:lnSpc>
              <a:spcBef>
                <a:spcPct val="0"/>
              </a:spcBef>
              <a:buClrTx/>
              <a:buFontTx/>
              <a:buNone/>
            </a:pPr>
            <a:r>
              <a:rPr kumimoji="1" lang="en-US" altLang="zh-CN" sz="2800">
                <a:latin typeface="Times New Roman" panose="02020603050405020304" pitchFamily="18" charset="0"/>
              </a:rPr>
              <a:t>A</a:t>
            </a:r>
            <a:r>
              <a:rPr kumimoji="1" lang="zh-CN" altLang="en-US" sz="2800">
                <a:latin typeface="Times New Roman" panose="02020603050405020304" pitchFamily="18" charset="0"/>
              </a:rPr>
              <a:t>、</a:t>
            </a:r>
            <a:r>
              <a:rPr kumimoji="1" lang="en-US" altLang="zh-CN" sz="2800">
                <a:latin typeface="Times New Roman" panose="02020603050405020304" pitchFamily="18" charset="0"/>
              </a:rPr>
              <a:t>10℃</a:t>
            </a:r>
            <a:r>
              <a:rPr kumimoji="1" lang="zh-CN" altLang="en-US" sz="2800">
                <a:latin typeface="Times New Roman" panose="02020603050405020304" pitchFamily="18" charset="0"/>
              </a:rPr>
              <a:t>时</a:t>
            </a:r>
            <a:r>
              <a:rPr kumimoji="1" lang="en-US" altLang="zh-CN" sz="2800">
                <a:latin typeface="Times New Roman" panose="02020603050405020304" pitchFamily="18" charset="0"/>
              </a:rPr>
              <a:t>0.1 mol /L Na</a:t>
            </a:r>
            <a:r>
              <a:rPr kumimoji="1" lang="en-US" altLang="zh-CN" sz="2800" baseline="-30000">
                <a:latin typeface="Times New Roman" panose="02020603050405020304" pitchFamily="18" charset="0"/>
              </a:rPr>
              <a:t>2</a:t>
            </a:r>
            <a:r>
              <a:rPr kumimoji="1" lang="en-US" altLang="zh-CN" sz="2800">
                <a:latin typeface="Times New Roman" panose="02020603050405020304" pitchFamily="18" charset="0"/>
              </a:rPr>
              <a:t>S</a:t>
            </a:r>
            <a:r>
              <a:rPr kumimoji="1" lang="en-US" altLang="zh-CN" sz="2800" baseline="-30000">
                <a:latin typeface="Times New Roman" panose="02020603050405020304" pitchFamily="18" charset="0"/>
              </a:rPr>
              <a:t>2</a:t>
            </a:r>
            <a:r>
              <a:rPr kumimoji="1" lang="en-US" altLang="zh-CN" sz="2800">
                <a:latin typeface="Times New Roman" panose="02020603050405020304" pitchFamily="18" charset="0"/>
              </a:rPr>
              <a:t>O</a:t>
            </a:r>
            <a:r>
              <a:rPr kumimoji="1" lang="en-US" altLang="zh-CN" sz="2800" baseline="-30000">
                <a:latin typeface="Times New Roman" panose="02020603050405020304" pitchFamily="18" charset="0"/>
              </a:rPr>
              <a:t>3</a:t>
            </a:r>
            <a:r>
              <a:rPr kumimoji="1" lang="zh-CN" altLang="en-US" sz="2800">
                <a:latin typeface="Times New Roman" panose="02020603050405020304" pitchFamily="18" charset="0"/>
              </a:rPr>
              <a:t>和</a:t>
            </a:r>
            <a:r>
              <a:rPr kumimoji="1" lang="en-US" altLang="zh-CN" sz="2800">
                <a:latin typeface="Times New Roman" panose="02020603050405020304" pitchFamily="18" charset="0"/>
              </a:rPr>
              <a:t>0.1 mol /L H</a:t>
            </a:r>
            <a:r>
              <a:rPr kumimoji="1" lang="en-US" altLang="zh-CN" sz="2800" baseline="-30000">
                <a:latin typeface="Times New Roman" panose="02020603050405020304" pitchFamily="18" charset="0"/>
              </a:rPr>
              <a:t>2</a:t>
            </a:r>
            <a:r>
              <a:rPr kumimoji="1" lang="en-US" altLang="zh-CN" sz="2800">
                <a:latin typeface="Times New Roman" panose="02020603050405020304" pitchFamily="18" charset="0"/>
              </a:rPr>
              <a:t>SO</a:t>
            </a:r>
            <a:r>
              <a:rPr kumimoji="1" lang="en-US" altLang="zh-CN" sz="2800" baseline="-30000">
                <a:latin typeface="Times New Roman" panose="02020603050405020304" pitchFamily="18" charset="0"/>
              </a:rPr>
              <a:t>4</a:t>
            </a:r>
            <a:r>
              <a:rPr kumimoji="1" lang="zh-CN" altLang="en-US" sz="2800">
                <a:latin typeface="Times New Roman" panose="02020603050405020304" pitchFamily="18" charset="0"/>
              </a:rPr>
              <a:t>各 </a:t>
            </a:r>
            <a:r>
              <a:rPr kumimoji="1" lang="en-US" altLang="zh-CN" sz="2800">
                <a:latin typeface="Times New Roman" panose="02020603050405020304" pitchFamily="18" charset="0"/>
              </a:rPr>
              <a:t>5 mL</a:t>
            </a:r>
          </a:p>
          <a:p>
            <a:pPr>
              <a:lnSpc>
                <a:spcPct val="115000"/>
              </a:lnSpc>
              <a:spcBef>
                <a:spcPct val="0"/>
              </a:spcBef>
              <a:buClrTx/>
              <a:buFontTx/>
              <a:buNone/>
            </a:pPr>
            <a:r>
              <a:rPr kumimoji="1" lang="en-US" altLang="zh-CN" sz="2800">
                <a:latin typeface="Times New Roman" panose="02020603050405020304" pitchFamily="18" charset="0"/>
              </a:rPr>
              <a:t>B</a:t>
            </a:r>
            <a:r>
              <a:rPr kumimoji="1" lang="zh-CN" altLang="en-US" sz="2800">
                <a:latin typeface="Times New Roman" panose="02020603050405020304" pitchFamily="18" charset="0"/>
              </a:rPr>
              <a:t>、</a:t>
            </a:r>
            <a:r>
              <a:rPr kumimoji="1" lang="en-US" altLang="zh-CN" sz="2800">
                <a:latin typeface="Times New Roman" panose="02020603050405020304" pitchFamily="18" charset="0"/>
              </a:rPr>
              <a:t>10℃</a:t>
            </a:r>
            <a:r>
              <a:rPr kumimoji="1" lang="zh-CN" altLang="en-US" sz="2800">
                <a:latin typeface="Times New Roman" panose="02020603050405020304" pitchFamily="18" charset="0"/>
              </a:rPr>
              <a:t>时</a:t>
            </a:r>
            <a:r>
              <a:rPr kumimoji="1" lang="en-US" altLang="zh-CN" sz="2800">
                <a:latin typeface="Times New Roman" panose="02020603050405020304" pitchFamily="18" charset="0"/>
              </a:rPr>
              <a:t>0.1 mol /L Na</a:t>
            </a:r>
            <a:r>
              <a:rPr kumimoji="1" lang="en-US" altLang="zh-CN" sz="2800" baseline="-30000">
                <a:latin typeface="Times New Roman" panose="02020603050405020304" pitchFamily="18" charset="0"/>
              </a:rPr>
              <a:t>2</a:t>
            </a:r>
            <a:r>
              <a:rPr kumimoji="1" lang="en-US" altLang="zh-CN" sz="2800">
                <a:latin typeface="Times New Roman" panose="02020603050405020304" pitchFamily="18" charset="0"/>
              </a:rPr>
              <a:t>S</a:t>
            </a:r>
            <a:r>
              <a:rPr kumimoji="1" lang="en-US" altLang="zh-CN" sz="2800" baseline="-30000">
                <a:latin typeface="Times New Roman" panose="02020603050405020304" pitchFamily="18" charset="0"/>
              </a:rPr>
              <a:t>2</a:t>
            </a:r>
            <a:r>
              <a:rPr kumimoji="1" lang="en-US" altLang="zh-CN" sz="2800">
                <a:latin typeface="Times New Roman" panose="02020603050405020304" pitchFamily="18" charset="0"/>
              </a:rPr>
              <a:t>O</a:t>
            </a:r>
            <a:r>
              <a:rPr kumimoji="1" lang="en-US" altLang="zh-CN" sz="2800" baseline="-30000">
                <a:latin typeface="Times New Roman" panose="02020603050405020304" pitchFamily="18" charset="0"/>
              </a:rPr>
              <a:t>3</a:t>
            </a:r>
            <a:r>
              <a:rPr kumimoji="1" lang="zh-CN" altLang="en-US" sz="2800">
                <a:latin typeface="Times New Roman" panose="02020603050405020304" pitchFamily="18" charset="0"/>
              </a:rPr>
              <a:t>和</a:t>
            </a:r>
            <a:r>
              <a:rPr kumimoji="1" lang="en-US" altLang="zh-CN" sz="2800">
                <a:latin typeface="Times New Roman" panose="02020603050405020304" pitchFamily="18" charset="0"/>
              </a:rPr>
              <a:t>0.1 mol /L H</a:t>
            </a:r>
            <a:r>
              <a:rPr kumimoji="1" lang="en-US" altLang="zh-CN" sz="2800" baseline="-30000">
                <a:latin typeface="Times New Roman" panose="02020603050405020304" pitchFamily="18" charset="0"/>
              </a:rPr>
              <a:t>2</a:t>
            </a:r>
            <a:r>
              <a:rPr kumimoji="1" lang="en-US" altLang="zh-CN" sz="2800">
                <a:latin typeface="Times New Roman" panose="02020603050405020304" pitchFamily="18" charset="0"/>
              </a:rPr>
              <a:t>SO</a:t>
            </a:r>
            <a:r>
              <a:rPr kumimoji="1" lang="en-US" altLang="zh-CN" sz="2800" baseline="-30000">
                <a:latin typeface="Times New Roman" panose="02020603050405020304" pitchFamily="18" charset="0"/>
              </a:rPr>
              <a:t>4</a:t>
            </a:r>
            <a:r>
              <a:rPr kumimoji="1" lang="en-US" altLang="zh-CN" sz="2800">
                <a:latin typeface="Times New Roman" panose="02020603050405020304" pitchFamily="18" charset="0"/>
              </a:rPr>
              <a:t> </a:t>
            </a:r>
            <a:r>
              <a:rPr kumimoji="1" lang="zh-CN" altLang="en-US" sz="2800">
                <a:latin typeface="Times New Roman" panose="02020603050405020304" pitchFamily="18" charset="0"/>
              </a:rPr>
              <a:t>各</a:t>
            </a:r>
            <a:r>
              <a:rPr kumimoji="1" lang="en-US" altLang="zh-CN" sz="2800">
                <a:latin typeface="Times New Roman" panose="02020603050405020304" pitchFamily="18" charset="0"/>
              </a:rPr>
              <a:t>5 mL</a:t>
            </a:r>
            <a:r>
              <a:rPr kumimoji="1" lang="zh-CN" altLang="en-US" sz="2800">
                <a:latin typeface="Times New Roman" panose="02020603050405020304" pitchFamily="18" charset="0"/>
              </a:rPr>
              <a:t>，加水</a:t>
            </a:r>
            <a:r>
              <a:rPr kumimoji="1" lang="en-US" altLang="zh-CN" sz="2800">
                <a:latin typeface="Times New Roman" panose="02020603050405020304" pitchFamily="18" charset="0"/>
              </a:rPr>
              <a:t>10mL</a:t>
            </a:r>
          </a:p>
          <a:p>
            <a:pPr>
              <a:lnSpc>
                <a:spcPct val="115000"/>
              </a:lnSpc>
              <a:spcBef>
                <a:spcPct val="0"/>
              </a:spcBef>
              <a:buClrTx/>
              <a:buFontTx/>
              <a:buNone/>
            </a:pPr>
            <a:r>
              <a:rPr kumimoji="1" lang="en-US" altLang="zh-CN" sz="2800">
                <a:latin typeface="Times New Roman" panose="02020603050405020304" pitchFamily="18" charset="0"/>
              </a:rPr>
              <a:t>C </a:t>
            </a:r>
            <a:r>
              <a:rPr kumimoji="1" lang="zh-CN" altLang="en-US" sz="2800">
                <a:latin typeface="Times New Roman" panose="02020603050405020304" pitchFamily="18" charset="0"/>
              </a:rPr>
              <a:t>、</a:t>
            </a:r>
            <a:r>
              <a:rPr kumimoji="1" lang="en-US" altLang="zh-CN" sz="2800">
                <a:latin typeface="Times New Roman" panose="02020603050405020304" pitchFamily="18" charset="0"/>
              </a:rPr>
              <a:t>20℃</a:t>
            </a:r>
            <a:r>
              <a:rPr kumimoji="1" lang="zh-CN" altLang="en-US" sz="2800">
                <a:latin typeface="Times New Roman" panose="02020603050405020304" pitchFamily="18" charset="0"/>
              </a:rPr>
              <a:t>时</a:t>
            </a:r>
            <a:r>
              <a:rPr kumimoji="1" lang="en-US" altLang="zh-CN" sz="2800">
                <a:latin typeface="Times New Roman" panose="02020603050405020304" pitchFamily="18" charset="0"/>
              </a:rPr>
              <a:t>0.1 mol /L Na</a:t>
            </a:r>
            <a:r>
              <a:rPr kumimoji="1" lang="en-US" altLang="zh-CN" sz="2800" baseline="-30000">
                <a:latin typeface="Times New Roman" panose="02020603050405020304" pitchFamily="18" charset="0"/>
              </a:rPr>
              <a:t>2</a:t>
            </a:r>
            <a:r>
              <a:rPr kumimoji="1" lang="en-US" altLang="zh-CN" sz="2800">
                <a:latin typeface="Times New Roman" panose="02020603050405020304" pitchFamily="18" charset="0"/>
              </a:rPr>
              <a:t>S</a:t>
            </a:r>
            <a:r>
              <a:rPr kumimoji="1" lang="en-US" altLang="zh-CN" sz="2800" baseline="-30000">
                <a:latin typeface="Times New Roman" panose="02020603050405020304" pitchFamily="18" charset="0"/>
              </a:rPr>
              <a:t>2</a:t>
            </a:r>
            <a:r>
              <a:rPr kumimoji="1" lang="en-US" altLang="zh-CN" sz="2800">
                <a:latin typeface="Times New Roman" panose="02020603050405020304" pitchFamily="18" charset="0"/>
              </a:rPr>
              <a:t>O</a:t>
            </a:r>
            <a:r>
              <a:rPr kumimoji="1" lang="en-US" altLang="zh-CN" sz="2800" baseline="-30000">
                <a:latin typeface="Times New Roman" panose="02020603050405020304" pitchFamily="18" charset="0"/>
              </a:rPr>
              <a:t>3</a:t>
            </a:r>
            <a:r>
              <a:rPr kumimoji="1" lang="zh-CN" altLang="en-US" sz="2800">
                <a:latin typeface="Times New Roman" panose="02020603050405020304" pitchFamily="18" charset="0"/>
              </a:rPr>
              <a:t>和</a:t>
            </a:r>
            <a:r>
              <a:rPr kumimoji="1" lang="en-US" altLang="zh-CN" sz="2800">
                <a:latin typeface="Times New Roman" panose="02020603050405020304" pitchFamily="18" charset="0"/>
              </a:rPr>
              <a:t>0.1 mol /L H</a:t>
            </a:r>
            <a:r>
              <a:rPr kumimoji="1" lang="en-US" altLang="zh-CN" sz="2800" baseline="-30000">
                <a:latin typeface="Times New Roman" panose="02020603050405020304" pitchFamily="18" charset="0"/>
              </a:rPr>
              <a:t>2</a:t>
            </a:r>
            <a:r>
              <a:rPr kumimoji="1" lang="en-US" altLang="zh-CN" sz="2800">
                <a:latin typeface="Times New Roman" panose="02020603050405020304" pitchFamily="18" charset="0"/>
              </a:rPr>
              <a:t>SO</a:t>
            </a:r>
            <a:r>
              <a:rPr kumimoji="1" lang="en-US" altLang="zh-CN" sz="2800" baseline="-30000">
                <a:latin typeface="Times New Roman" panose="02020603050405020304" pitchFamily="18" charset="0"/>
              </a:rPr>
              <a:t>4</a:t>
            </a:r>
            <a:r>
              <a:rPr kumimoji="1" lang="zh-CN" altLang="en-US" sz="2800">
                <a:latin typeface="Times New Roman" panose="02020603050405020304" pitchFamily="18" charset="0"/>
              </a:rPr>
              <a:t>各 </a:t>
            </a:r>
            <a:r>
              <a:rPr kumimoji="1" lang="en-US" altLang="zh-CN" sz="2800">
                <a:latin typeface="Times New Roman" panose="02020603050405020304" pitchFamily="18" charset="0"/>
              </a:rPr>
              <a:t>5 mL</a:t>
            </a:r>
          </a:p>
          <a:p>
            <a:pPr>
              <a:lnSpc>
                <a:spcPct val="115000"/>
              </a:lnSpc>
              <a:spcBef>
                <a:spcPct val="0"/>
              </a:spcBef>
              <a:buClrTx/>
              <a:buFontTx/>
              <a:buNone/>
            </a:pPr>
            <a:r>
              <a:rPr kumimoji="1" lang="en-US" altLang="zh-CN" sz="2800">
                <a:latin typeface="Times New Roman" panose="02020603050405020304" pitchFamily="18" charset="0"/>
              </a:rPr>
              <a:t>D</a:t>
            </a:r>
            <a:r>
              <a:rPr kumimoji="1" lang="zh-CN" altLang="en-US" sz="2800">
                <a:latin typeface="Times New Roman" panose="02020603050405020304" pitchFamily="18" charset="0"/>
              </a:rPr>
              <a:t>、 </a:t>
            </a:r>
            <a:r>
              <a:rPr kumimoji="1" lang="en-US" altLang="zh-CN" sz="2800">
                <a:latin typeface="Times New Roman" panose="02020603050405020304" pitchFamily="18" charset="0"/>
              </a:rPr>
              <a:t>20℃ </a:t>
            </a:r>
            <a:r>
              <a:rPr kumimoji="1" lang="zh-CN" altLang="en-US" sz="2800">
                <a:latin typeface="Times New Roman" panose="02020603050405020304" pitchFamily="18" charset="0"/>
              </a:rPr>
              <a:t>时</a:t>
            </a:r>
            <a:r>
              <a:rPr kumimoji="1" lang="en-US" altLang="zh-CN" sz="2800">
                <a:latin typeface="Times New Roman" panose="02020603050405020304" pitchFamily="18" charset="0"/>
              </a:rPr>
              <a:t>0.2mol /L Na</a:t>
            </a:r>
            <a:r>
              <a:rPr kumimoji="1" lang="en-US" altLang="zh-CN" sz="2800" baseline="-30000">
                <a:latin typeface="Times New Roman" panose="02020603050405020304" pitchFamily="18" charset="0"/>
              </a:rPr>
              <a:t>2</a:t>
            </a:r>
            <a:r>
              <a:rPr kumimoji="1" lang="en-US" altLang="zh-CN" sz="2800">
                <a:latin typeface="Times New Roman" panose="02020603050405020304" pitchFamily="18" charset="0"/>
              </a:rPr>
              <a:t>S</a:t>
            </a:r>
            <a:r>
              <a:rPr kumimoji="1" lang="en-US" altLang="zh-CN" sz="2800" baseline="-30000">
                <a:latin typeface="Times New Roman" panose="02020603050405020304" pitchFamily="18" charset="0"/>
              </a:rPr>
              <a:t>2</a:t>
            </a:r>
            <a:r>
              <a:rPr kumimoji="1" lang="en-US" altLang="zh-CN" sz="2800">
                <a:latin typeface="Times New Roman" panose="02020603050405020304" pitchFamily="18" charset="0"/>
              </a:rPr>
              <a:t>O</a:t>
            </a:r>
            <a:r>
              <a:rPr kumimoji="1" lang="en-US" altLang="zh-CN" sz="2800" baseline="-30000">
                <a:latin typeface="Times New Roman" panose="02020603050405020304" pitchFamily="18" charset="0"/>
              </a:rPr>
              <a:t>3</a:t>
            </a:r>
            <a:r>
              <a:rPr kumimoji="1" lang="zh-CN" altLang="en-US" sz="2800">
                <a:latin typeface="Times New Roman" panose="02020603050405020304" pitchFamily="18" charset="0"/>
              </a:rPr>
              <a:t>和</a:t>
            </a:r>
            <a:r>
              <a:rPr kumimoji="1" lang="en-US" altLang="zh-CN" sz="2800">
                <a:latin typeface="Times New Roman" panose="02020603050405020304" pitchFamily="18" charset="0"/>
              </a:rPr>
              <a:t>0.1 mol /L H</a:t>
            </a:r>
            <a:r>
              <a:rPr kumimoji="1" lang="en-US" altLang="zh-CN" sz="2800" baseline="-30000">
                <a:latin typeface="Times New Roman" panose="02020603050405020304" pitchFamily="18" charset="0"/>
              </a:rPr>
              <a:t>2</a:t>
            </a:r>
            <a:r>
              <a:rPr kumimoji="1" lang="en-US" altLang="zh-CN" sz="2800">
                <a:latin typeface="Times New Roman" panose="02020603050405020304" pitchFamily="18" charset="0"/>
              </a:rPr>
              <a:t>SO</a:t>
            </a:r>
            <a:r>
              <a:rPr kumimoji="1" lang="en-US" altLang="zh-CN" sz="2800" baseline="-30000">
                <a:latin typeface="Times New Roman" panose="02020603050405020304" pitchFamily="18" charset="0"/>
              </a:rPr>
              <a:t>4</a:t>
            </a:r>
            <a:r>
              <a:rPr kumimoji="1" lang="zh-CN" altLang="en-US" sz="2800">
                <a:latin typeface="Times New Roman" panose="02020603050405020304" pitchFamily="18" charset="0"/>
              </a:rPr>
              <a:t>各</a:t>
            </a:r>
            <a:r>
              <a:rPr kumimoji="1" lang="en-US" altLang="zh-CN" sz="2800">
                <a:latin typeface="Times New Roman" panose="02020603050405020304" pitchFamily="18" charset="0"/>
              </a:rPr>
              <a:t>5 mL</a:t>
            </a:r>
            <a:r>
              <a:rPr kumimoji="1" lang="zh-CN" altLang="en-US" sz="2800">
                <a:latin typeface="Times New Roman" panose="02020603050405020304" pitchFamily="18" charset="0"/>
              </a:rPr>
              <a:t>，加水</a:t>
            </a:r>
            <a:r>
              <a:rPr kumimoji="1" lang="en-US" altLang="zh-CN" sz="2800">
                <a:latin typeface="Times New Roman" panose="02020603050405020304" pitchFamily="18" charset="0"/>
              </a:rPr>
              <a:t>10 mL</a:t>
            </a:r>
          </a:p>
        </p:txBody>
      </p:sp>
      <p:sp>
        <p:nvSpPr>
          <p:cNvPr id="177156" name="Text Box 4"/>
          <p:cNvSpPr txBox="1">
            <a:spLocks noChangeArrowheads="1"/>
          </p:cNvSpPr>
          <p:nvPr/>
        </p:nvSpPr>
        <p:spPr bwMode="auto">
          <a:xfrm>
            <a:off x="7740650" y="1844675"/>
            <a:ext cx="647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3600">
                <a:solidFill>
                  <a:srgbClr val="FF0000"/>
                </a:solidFill>
                <a:latin typeface="Times New Roman" panose="02020603050405020304" pitchFamily="18" charset="0"/>
              </a:rPr>
              <a:t>C</a:t>
            </a:r>
          </a:p>
        </p:txBody>
      </p:sp>
      <p:sp>
        <p:nvSpPr>
          <p:cNvPr id="61446" name="Rectangle 5"/>
          <p:cNvSpPr>
            <a:spLocks noChangeArrowheads="1"/>
          </p:cNvSpPr>
          <p:nvPr/>
        </p:nvSpPr>
        <p:spPr bwMode="auto">
          <a:xfrm>
            <a:off x="107950" y="115888"/>
            <a:ext cx="1454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zh-CN" altLang="en-US" sz="2800">
                <a:solidFill>
                  <a:srgbClr val="FF7C80"/>
                </a:solidFill>
              </a:rPr>
              <a:t>练习</a:t>
            </a:r>
            <a:r>
              <a:rPr kumimoji="1" lang="en-US" altLang="zh-CN" sz="2800">
                <a:solidFill>
                  <a:srgbClr val="FF7C80"/>
                </a:solidFill>
              </a:rPr>
              <a:t>8</a:t>
            </a:r>
            <a:r>
              <a:rPr kumimoji="1" lang="zh-CN" altLang="en-US" sz="2800">
                <a:solidFill>
                  <a:srgbClr val="FF7C80"/>
                </a:solidFill>
              </a:rPr>
              <a:t>：</a:t>
            </a:r>
          </a:p>
        </p:txBody>
      </p:sp>
    </p:spTree>
    <p:extLst>
      <p:ext uri="{BB962C8B-B14F-4D97-AF65-F5344CB8AC3E}">
        <p14:creationId xmlns:p14="http://schemas.microsoft.com/office/powerpoint/2010/main" val="1909079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77156">
                                            <p:txEl>
                                              <p:pRg st="0" end="0"/>
                                            </p:txEl>
                                          </p:spTgt>
                                        </p:tgtEl>
                                        <p:attrNameLst>
                                          <p:attrName>style.visibility</p:attrName>
                                        </p:attrNameLst>
                                      </p:cBhvr>
                                      <p:to>
                                        <p:strVal val="visible"/>
                                      </p:to>
                                    </p:set>
                                    <p:animEffect transition="in" filter="wipe(down)">
                                      <p:cBhvr>
                                        <p:cTn id="7" dur="500"/>
                                        <p:tgtEl>
                                          <p:spTgt spid="17715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12"/>
          </p:nvPr>
        </p:nvSpPr>
        <p:spPr>
          <a:noFill/>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36FC4285-BD16-4F0F-BB4F-D9349AFB2371}" type="slidenum">
              <a:rPr lang="en-US" altLang="zh-CN" b="0"/>
              <a:pPr/>
              <a:t>4</a:t>
            </a:fld>
            <a:endParaRPr lang="en-US" altLang="zh-CN" b="0"/>
          </a:p>
        </p:txBody>
      </p:sp>
      <p:sp>
        <p:nvSpPr>
          <p:cNvPr id="34819" name="Text Box 2"/>
          <p:cNvSpPr txBox="1">
            <a:spLocks noChangeArrowheads="1"/>
          </p:cNvSpPr>
          <p:nvPr/>
        </p:nvSpPr>
        <p:spPr bwMode="auto">
          <a:xfrm>
            <a:off x="323850" y="2232989"/>
            <a:ext cx="8785225" cy="2551468"/>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35000"/>
              </a:spcBef>
            </a:pPr>
            <a:r>
              <a:rPr kumimoji="1" lang="en-US" altLang="zh-CN" sz="3600" dirty="0">
                <a:latin typeface="+mn-ea"/>
                <a:ea typeface="+mn-ea"/>
              </a:rPr>
              <a:t>    </a:t>
            </a:r>
            <a:r>
              <a:rPr kumimoji="1" lang="en-US" altLang="zh-CN" sz="3200" dirty="0">
                <a:latin typeface="+mn-ea"/>
                <a:ea typeface="+mn-ea"/>
              </a:rPr>
              <a:t>1</a:t>
            </a:r>
            <a:r>
              <a:rPr kumimoji="1" lang="zh-CN" altLang="en-US" sz="3200" dirty="0">
                <a:latin typeface="+mn-ea"/>
                <a:ea typeface="+mn-ea"/>
              </a:rPr>
              <a:t>、 在通常情况下，</a:t>
            </a:r>
            <a:r>
              <a:rPr kumimoji="1" lang="en-US" altLang="zh-CN" sz="3200" dirty="0">
                <a:latin typeface="+mn-ea"/>
                <a:ea typeface="+mn-ea"/>
              </a:rPr>
              <a:t>Na</a:t>
            </a:r>
            <a:r>
              <a:rPr kumimoji="1" lang="zh-CN" altLang="en-US" sz="3200" dirty="0">
                <a:latin typeface="+mn-ea"/>
                <a:ea typeface="+mn-ea"/>
              </a:rPr>
              <a:t>与水的反应和</a:t>
            </a:r>
            <a:r>
              <a:rPr kumimoji="1" lang="en-US" altLang="zh-CN" sz="3200" dirty="0">
                <a:latin typeface="+mn-ea"/>
                <a:ea typeface="+mn-ea"/>
              </a:rPr>
              <a:t>Mg</a:t>
            </a:r>
            <a:r>
              <a:rPr kumimoji="1" lang="zh-CN" altLang="en-US" sz="3200" dirty="0">
                <a:latin typeface="+mn-ea"/>
                <a:ea typeface="+mn-ea"/>
              </a:rPr>
              <a:t>与水的反应哪个剧烈</a:t>
            </a:r>
            <a:r>
              <a:rPr kumimoji="1" lang="en-US" altLang="zh-CN" sz="3200" dirty="0">
                <a:latin typeface="+mn-ea"/>
                <a:ea typeface="+mn-ea"/>
              </a:rPr>
              <a:t>(</a:t>
            </a:r>
            <a:r>
              <a:rPr kumimoji="1" lang="zh-CN" altLang="en-US" sz="3200" dirty="0">
                <a:latin typeface="+mn-ea"/>
                <a:ea typeface="+mn-ea"/>
              </a:rPr>
              <a:t>反应速率快</a:t>
            </a:r>
            <a:r>
              <a:rPr kumimoji="1" lang="en-US" altLang="zh-CN" sz="3200" dirty="0">
                <a:latin typeface="+mn-ea"/>
                <a:ea typeface="+mn-ea"/>
              </a:rPr>
              <a:t>)</a:t>
            </a:r>
            <a:r>
              <a:rPr kumimoji="1" lang="zh-CN" altLang="en-US" sz="3200" dirty="0">
                <a:latin typeface="+mn-ea"/>
                <a:ea typeface="+mn-ea"/>
              </a:rPr>
              <a:t>？为什么？</a:t>
            </a:r>
          </a:p>
          <a:p>
            <a:pPr eaLnBrk="1" hangingPunct="1">
              <a:spcBef>
                <a:spcPct val="35000"/>
              </a:spcBef>
            </a:pPr>
            <a:r>
              <a:rPr kumimoji="1" lang="en-US" altLang="zh-CN" sz="3200" dirty="0" smtClean="0">
                <a:latin typeface="+mn-ea"/>
                <a:ea typeface="+mn-ea"/>
              </a:rPr>
              <a:t>    2</a:t>
            </a:r>
            <a:r>
              <a:rPr kumimoji="1" lang="zh-CN" altLang="en-US" sz="3200" dirty="0" smtClean="0">
                <a:latin typeface="+mn-ea"/>
                <a:ea typeface="+mn-ea"/>
              </a:rPr>
              <a:t>、</a:t>
            </a:r>
            <a:r>
              <a:rPr kumimoji="1" lang="zh-CN" altLang="en-US" sz="3200" dirty="0">
                <a:latin typeface="+mn-ea"/>
                <a:ea typeface="+mn-ea"/>
              </a:rPr>
              <a:t>石油的形成要多少年？炸药的爆炸呢？</a:t>
            </a:r>
          </a:p>
          <a:p>
            <a:pPr eaLnBrk="1" hangingPunct="1">
              <a:spcBef>
                <a:spcPct val="35000"/>
              </a:spcBef>
            </a:pPr>
            <a:r>
              <a:rPr kumimoji="1" lang="zh-CN" altLang="en-US" sz="3200" dirty="0">
                <a:latin typeface="+mn-ea"/>
                <a:ea typeface="+mn-ea"/>
              </a:rPr>
              <a:t>   </a:t>
            </a:r>
            <a:endParaRPr kumimoji="1" lang="zh-CN" altLang="en-US" sz="3600" dirty="0">
              <a:solidFill>
                <a:srgbClr val="0000CC"/>
              </a:solidFill>
              <a:latin typeface="+mn-ea"/>
              <a:ea typeface="+mn-ea"/>
            </a:endParaRPr>
          </a:p>
        </p:txBody>
      </p:sp>
      <p:sp>
        <p:nvSpPr>
          <p:cNvPr id="150531" name="Text Box 3"/>
          <p:cNvSpPr txBox="1">
            <a:spLocks noChangeArrowheads="1"/>
          </p:cNvSpPr>
          <p:nvPr/>
        </p:nvSpPr>
        <p:spPr bwMode="auto">
          <a:xfrm>
            <a:off x="468312" y="911781"/>
            <a:ext cx="84963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4800" b="1" dirty="0" smtClean="0">
                <a:ln w="0"/>
                <a:effectLst>
                  <a:outerShdw blurRad="38100" dist="19050" dir="2700000" algn="tl" rotWithShape="0">
                    <a:schemeClr val="dk1">
                      <a:alpha val="40000"/>
                    </a:schemeClr>
                  </a:outerShdw>
                </a:effectLst>
                <a:latin typeface="+mn-ea"/>
              </a:rPr>
              <a:t>一、决定</a:t>
            </a:r>
            <a:r>
              <a:rPr lang="zh-CN" altLang="en-US" sz="4800" b="1" dirty="0">
                <a:ln w="0"/>
                <a:effectLst>
                  <a:outerShdw blurRad="38100" dist="19050" dir="2700000" algn="tl" rotWithShape="0">
                    <a:schemeClr val="dk1">
                      <a:alpha val="40000"/>
                    </a:schemeClr>
                  </a:outerShdw>
                </a:effectLst>
                <a:latin typeface="+mn-ea"/>
              </a:rPr>
              <a:t>化学反应速率</a:t>
            </a:r>
            <a:r>
              <a:rPr lang="zh-CN" altLang="en-US" sz="4800" b="1" dirty="0" smtClean="0">
                <a:ln w="0"/>
                <a:effectLst>
                  <a:outerShdw blurRad="38100" dist="19050" dir="2700000" algn="tl" rotWithShape="0">
                    <a:schemeClr val="dk1">
                      <a:alpha val="40000"/>
                    </a:schemeClr>
                  </a:outerShdw>
                </a:effectLst>
                <a:latin typeface="+mn-ea"/>
              </a:rPr>
              <a:t>的因素</a:t>
            </a:r>
            <a:endParaRPr lang="zh-CN" altLang="en-US" sz="4800" b="1" dirty="0">
              <a:ln w="0"/>
              <a:effectLst>
                <a:outerShdw blurRad="38100" dist="19050" dir="2700000" algn="tl" rotWithShape="0">
                  <a:schemeClr val="dk1">
                    <a:alpha val="40000"/>
                  </a:schemeClr>
                </a:outerShdw>
              </a:effectLst>
              <a:latin typeface="+mn-ea"/>
            </a:endParaRPr>
          </a:p>
        </p:txBody>
      </p:sp>
      <p:sp>
        <p:nvSpPr>
          <p:cNvPr id="150532" name="Text Box 4"/>
          <p:cNvSpPr txBox="1">
            <a:spLocks noChangeArrowheads="1"/>
          </p:cNvSpPr>
          <p:nvPr/>
        </p:nvSpPr>
        <p:spPr bwMode="auto">
          <a:xfrm>
            <a:off x="437827" y="4941168"/>
            <a:ext cx="8353425" cy="1200150"/>
          </a:xfrm>
          <a:prstGeom prst="rect">
            <a:avLst/>
          </a:prstGeom>
          <a:solidFill>
            <a:srgbClr val="FFFFCC"/>
          </a:solidFill>
          <a:ln w="47625" algn="ctr">
            <a:pattFill prst="pct80">
              <a:fgClr>
                <a:srgbClr val="66FF33"/>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105000"/>
              </a:lnSpc>
              <a:spcBef>
                <a:spcPct val="50000"/>
              </a:spcBef>
              <a:buFont typeface="Monotype Sorts" pitchFamily="2" charset="2"/>
              <a:buNone/>
            </a:pPr>
            <a:r>
              <a:rPr kumimoji="1" lang="en-US" altLang="zh-CN" sz="3600">
                <a:solidFill>
                  <a:srgbClr val="FF3300"/>
                </a:solidFill>
                <a:latin typeface="华文新魏" panose="02010800040101010101" pitchFamily="2" charset="-122"/>
                <a:ea typeface="华文新魏" panose="02010800040101010101" pitchFamily="2" charset="-122"/>
              </a:rPr>
              <a:t>        </a:t>
            </a:r>
            <a:r>
              <a:rPr kumimoji="1" lang="zh-CN" altLang="en-US" sz="3600">
                <a:latin typeface="华文新魏" panose="02010800040101010101" pitchFamily="2" charset="-122"/>
                <a:ea typeface="华文新魏" panose="02010800040101010101" pitchFamily="2" charset="-122"/>
              </a:rPr>
              <a:t>决定化学反应速率的因素是参加反应的物质</a:t>
            </a:r>
            <a:r>
              <a:rPr kumimoji="1" lang="zh-CN" altLang="en-US" sz="3600">
                <a:solidFill>
                  <a:srgbClr val="FF0000"/>
                </a:solidFill>
                <a:latin typeface="华文新魏" panose="02010800040101010101" pitchFamily="2" charset="-122"/>
                <a:ea typeface="华文新魏" panose="02010800040101010101" pitchFamily="2" charset="-122"/>
              </a:rPr>
              <a:t>本身的化学性质</a:t>
            </a:r>
            <a:r>
              <a:rPr kumimoji="1" lang="zh-CN" altLang="en-US" sz="3600">
                <a:solidFill>
                  <a:srgbClr val="FF3300"/>
                </a:solidFill>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2246182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0532"/>
                                        </p:tgtEl>
                                        <p:attrNameLst>
                                          <p:attrName>style.visibility</p:attrName>
                                        </p:attrNameLst>
                                      </p:cBhvr>
                                      <p:to>
                                        <p:strVal val="visible"/>
                                      </p:to>
                                    </p:set>
                                    <p:animEffect transition="in" filter="fade">
                                      <p:cBhvr>
                                        <p:cTn id="7" dur="500"/>
                                        <p:tgtEl>
                                          <p:spTgt spid="150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611058"/>
            <a:ext cx="6786610" cy="646331"/>
          </a:xfrm>
          <a:prstGeom prst="rect">
            <a:avLst/>
          </a:prstGeom>
          <a:noFill/>
        </p:spPr>
        <p:txBody>
          <a:bodyPr wrap="square" rtlCol="0">
            <a:spAutoFit/>
          </a:bodyPr>
          <a:lstStyle/>
          <a:p>
            <a:r>
              <a:rPr lang="zh-CN" altLang="en-US" sz="3600" b="1" dirty="0" smtClean="0"/>
              <a:t>二、影响化学反应速率的因素</a:t>
            </a:r>
            <a:endParaRPr lang="zh-CN" altLang="en-US" sz="3600" b="1" dirty="0"/>
          </a:p>
        </p:txBody>
      </p:sp>
      <p:sp>
        <p:nvSpPr>
          <p:cNvPr id="3" name="Text Box 15"/>
          <p:cNvSpPr txBox="1">
            <a:spLocks noChangeArrowheads="1"/>
          </p:cNvSpPr>
          <p:nvPr/>
        </p:nvSpPr>
        <p:spPr bwMode="auto">
          <a:xfrm>
            <a:off x="2000282" y="1603573"/>
            <a:ext cx="3143250" cy="523875"/>
          </a:xfrm>
          <a:prstGeom prst="rect">
            <a:avLst/>
          </a:prstGeom>
          <a:noFill/>
          <a:ln w="9525">
            <a:noFill/>
            <a:miter lim="800000"/>
            <a:headEnd/>
            <a:tailEnd/>
          </a:ln>
        </p:spPr>
        <p:txBody>
          <a:bodyPr wrap="square">
            <a:spAutoFit/>
          </a:bodyPr>
          <a:lstStyle/>
          <a:p>
            <a:pPr>
              <a:spcBef>
                <a:spcPct val="50000"/>
              </a:spcBef>
            </a:pPr>
            <a:r>
              <a:rPr kumimoji="1" lang="zh-CN" altLang="en-US" sz="2800" b="1">
                <a:solidFill>
                  <a:srgbClr val="0000FF"/>
                </a:solidFill>
                <a:latin typeface="宋体" pitchFamily="2" charset="-122"/>
              </a:rPr>
              <a:t>思考实验事实 </a:t>
            </a:r>
          </a:p>
        </p:txBody>
      </p:sp>
      <p:sp>
        <p:nvSpPr>
          <p:cNvPr id="5" name="Text Box 15"/>
          <p:cNvSpPr txBox="1">
            <a:spLocks noChangeArrowheads="1"/>
          </p:cNvSpPr>
          <p:nvPr/>
        </p:nvSpPr>
        <p:spPr bwMode="auto">
          <a:xfrm>
            <a:off x="71469" y="3292673"/>
            <a:ext cx="5857875" cy="954087"/>
          </a:xfrm>
          <a:prstGeom prst="rect">
            <a:avLst/>
          </a:prstGeom>
          <a:noFill/>
          <a:ln w="9525">
            <a:noFill/>
            <a:miter lim="800000"/>
            <a:headEnd/>
            <a:tailEnd/>
          </a:ln>
        </p:spPr>
        <p:txBody>
          <a:bodyPr wrap="square">
            <a:spAutoFit/>
          </a:bodyPr>
          <a:lstStyle/>
          <a:p>
            <a:r>
              <a:rPr kumimoji="1" lang="en-US" altLang="zh-CN" sz="2800" b="1" dirty="0">
                <a:solidFill>
                  <a:srgbClr val="0000FF"/>
                </a:solidFill>
                <a:latin typeface="Times New Roman" pitchFamily="18" charset="0"/>
                <a:ea typeface="楷体_GB2312" pitchFamily="49" charset="-122"/>
              </a:rPr>
              <a:t>2</a:t>
            </a:r>
            <a:r>
              <a:rPr kumimoji="1" lang="zh-CN" altLang="en-US" sz="2800" b="1" dirty="0">
                <a:solidFill>
                  <a:srgbClr val="0000FF"/>
                </a:solidFill>
                <a:latin typeface="Times New Roman" pitchFamily="18" charset="0"/>
                <a:ea typeface="楷体_GB2312" pitchFamily="49" charset="-122"/>
              </a:rPr>
              <a:t>、为什么牛奶要保存在冰箱中才不容易变质？</a:t>
            </a:r>
          </a:p>
        </p:txBody>
      </p:sp>
      <p:sp>
        <p:nvSpPr>
          <p:cNvPr id="6" name="Text Box 15"/>
          <p:cNvSpPr txBox="1">
            <a:spLocks noChangeArrowheads="1"/>
          </p:cNvSpPr>
          <p:nvPr/>
        </p:nvSpPr>
        <p:spPr bwMode="auto">
          <a:xfrm>
            <a:off x="61944" y="5318323"/>
            <a:ext cx="5867400" cy="954087"/>
          </a:xfrm>
          <a:prstGeom prst="rect">
            <a:avLst/>
          </a:prstGeom>
          <a:noFill/>
          <a:ln w="9525">
            <a:noFill/>
            <a:miter lim="800000"/>
            <a:headEnd/>
            <a:tailEnd/>
          </a:ln>
        </p:spPr>
        <p:txBody>
          <a:bodyPr wrap="square">
            <a:spAutoFit/>
          </a:bodyPr>
          <a:lstStyle/>
          <a:p>
            <a:r>
              <a:rPr kumimoji="1" lang="en-US" altLang="zh-CN" sz="2800" b="1">
                <a:solidFill>
                  <a:srgbClr val="0000FF"/>
                </a:solidFill>
                <a:latin typeface="Times New Roman" pitchFamily="18" charset="0"/>
                <a:ea typeface="楷体_GB2312" pitchFamily="49" charset="-122"/>
              </a:rPr>
              <a:t>4</a:t>
            </a:r>
            <a:r>
              <a:rPr kumimoji="1" lang="zh-CN" altLang="en-US" sz="2800" b="1">
                <a:solidFill>
                  <a:srgbClr val="0000FF"/>
                </a:solidFill>
                <a:latin typeface="Times New Roman" pitchFamily="18" charset="0"/>
                <a:ea typeface="楷体_GB2312" pitchFamily="49" charset="-122"/>
              </a:rPr>
              <a:t>、</a:t>
            </a:r>
            <a:r>
              <a:rPr kumimoji="1" lang="en-US" altLang="zh-CN" sz="2800" b="1">
                <a:solidFill>
                  <a:srgbClr val="0000FF"/>
                </a:solidFill>
                <a:latin typeface="Times New Roman" pitchFamily="18" charset="0"/>
                <a:ea typeface="楷体_GB2312" pitchFamily="49" charset="-122"/>
              </a:rPr>
              <a:t>H</a:t>
            </a:r>
            <a:r>
              <a:rPr kumimoji="1" lang="en-US" altLang="zh-CN" sz="2800" b="1" baseline="-25000">
                <a:solidFill>
                  <a:srgbClr val="0000FF"/>
                </a:solidFill>
                <a:latin typeface="Times New Roman" pitchFamily="18" charset="0"/>
                <a:ea typeface="楷体_GB2312" pitchFamily="49" charset="-122"/>
              </a:rPr>
              <a:t>2</a:t>
            </a:r>
            <a:r>
              <a:rPr kumimoji="1" lang="en-US" altLang="zh-CN" sz="2800" b="1">
                <a:solidFill>
                  <a:srgbClr val="0000FF"/>
                </a:solidFill>
                <a:latin typeface="Times New Roman" pitchFamily="18" charset="0"/>
                <a:ea typeface="楷体_GB2312" pitchFamily="49" charset="-122"/>
              </a:rPr>
              <a:t>O</a:t>
            </a:r>
            <a:r>
              <a:rPr kumimoji="1" lang="en-US" altLang="zh-CN" sz="2800" b="1" baseline="-25000">
                <a:solidFill>
                  <a:srgbClr val="0000FF"/>
                </a:solidFill>
                <a:latin typeface="Times New Roman" pitchFamily="18" charset="0"/>
                <a:ea typeface="楷体_GB2312" pitchFamily="49" charset="-122"/>
              </a:rPr>
              <a:t>2</a:t>
            </a:r>
            <a:r>
              <a:rPr kumimoji="1" lang="zh-CN" altLang="en-US" sz="2800" b="1">
                <a:solidFill>
                  <a:srgbClr val="0000FF"/>
                </a:solidFill>
                <a:latin typeface="Times New Roman" pitchFamily="18" charset="0"/>
                <a:ea typeface="楷体_GB2312" pitchFamily="49" charset="-122"/>
              </a:rPr>
              <a:t>的分解制氧气中，为什么要加催化剂</a:t>
            </a:r>
            <a:r>
              <a:rPr kumimoji="1" lang="en-US" altLang="zh-CN" sz="2800" b="1">
                <a:solidFill>
                  <a:srgbClr val="0000FF"/>
                </a:solidFill>
                <a:latin typeface="Times New Roman" pitchFamily="18" charset="0"/>
                <a:ea typeface="楷体_GB2312" pitchFamily="49" charset="-122"/>
              </a:rPr>
              <a:t>MnO</a:t>
            </a:r>
            <a:r>
              <a:rPr kumimoji="1" lang="en-US" altLang="zh-CN" sz="2800" b="1" baseline="-25000">
                <a:solidFill>
                  <a:srgbClr val="0000FF"/>
                </a:solidFill>
                <a:latin typeface="Times New Roman" pitchFamily="18" charset="0"/>
                <a:ea typeface="楷体_GB2312" pitchFamily="49" charset="-122"/>
              </a:rPr>
              <a:t>2</a:t>
            </a:r>
            <a:r>
              <a:rPr kumimoji="1" lang="zh-CN" altLang="en-US" sz="2800" b="1">
                <a:solidFill>
                  <a:srgbClr val="0000FF"/>
                </a:solidFill>
                <a:latin typeface="Times New Roman" pitchFamily="18" charset="0"/>
                <a:ea typeface="楷体_GB2312" pitchFamily="49" charset="-122"/>
              </a:rPr>
              <a:t>或</a:t>
            </a:r>
            <a:r>
              <a:rPr kumimoji="1" lang="en-US" altLang="zh-CN" sz="2800" b="1">
                <a:solidFill>
                  <a:srgbClr val="0000FF"/>
                </a:solidFill>
                <a:latin typeface="Times New Roman" pitchFamily="18" charset="0"/>
                <a:ea typeface="楷体_GB2312" pitchFamily="49" charset="-122"/>
              </a:rPr>
              <a:t>Fe</a:t>
            </a:r>
            <a:r>
              <a:rPr kumimoji="1" lang="en-US" altLang="zh-CN" sz="2800" b="1" baseline="30000">
                <a:solidFill>
                  <a:srgbClr val="0000FF"/>
                </a:solidFill>
                <a:latin typeface="Times New Roman" pitchFamily="18" charset="0"/>
                <a:ea typeface="楷体_GB2312" pitchFamily="49" charset="-122"/>
              </a:rPr>
              <a:t>3+</a:t>
            </a:r>
            <a:r>
              <a:rPr kumimoji="1" lang="zh-CN" altLang="en-US" sz="2800" b="1">
                <a:solidFill>
                  <a:srgbClr val="0000FF"/>
                </a:solidFill>
                <a:latin typeface="Times New Roman" pitchFamily="18" charset="0"/>
                <a:ea typeface="楷体_GB2312" pitchFamily="49" charset="-122"/>
              </a:rPr>
              <a:t>？</a:t>
            </a:r>
          </a:p>
        </p:txBody>
      </p:sp>
      <p:sp>
        <p:nvSpPr>
          <p:cNvPr id="7" name="Text Box 15"/>
          <p:cNvSpPr txBox="1">
            <a:spLocks noChangeArrowheads="1"/>
          </p:cNvSpPr>
          <p:nvPr/>
        </p:nvSpPr>
        <p:spPr bwMode="auto">
          <a:xfrm>
            <a:off x="71469" y="2221110"/>
            <a:ext cx="5929313" cy="954088"/>
          </a:xfrm>
          <a:prstGeom prst="rect">
            <a:avLst/>
          </a:prstGeom>
          <a:noFill/>
          <a:ln w="9525">
            <a:noFill/>
            <a:miter lim="800000"/>
            <a:headEnd/>
            <a:tailEnd/>
          </a:ln>
        </p:spPr>
        <p:txBody>
          <a:bodyPr wrap="square">
            <a:spAutoFit/>
          </a:bodyPr>
          <a:lstStyle/>
          <a:p>
            <a:r>
              <a:rPr kumimoji="1" lang="en-US" altLang="zh-CN" sz="2800" b="1" dirty="0">
                <a:solidFill>
                  <a:srgbClr val="0000FF"/>
                </a:solidFill>
                <a:latin typeface="Times New Roman" pitchFamily="18" charset="0"/>
                <a:ea typeface="楷体_GB2312" pitchFamily="49" charset="-122"/>
              </a:rPr>
              <a:t>1</a:t>
            </a:r>
            <a:r>
              <a:rPr kumimoji="1" lang="zh-CN" altLang="en-US" sz="2800" b="1" dirty="0">
                <a:solidFill>
                  <a:srgbClr val="0000FF"/>
                </a:solidFill>
                <a:latin typeface="Times New Roman" pitchFamily="18" charset="0"/>
                <a:ea typeface="楷体_GB2312" pitchFamily="49" charset="-122"/>
              </a:rPr>
              <a:t>、在</a:t>
            </a:r>
            <a:r>
              <a:rPr kumimoji="1" lang="en-US" altLang="zh-CN" sz="2800" b="1" dirty="0">
                <a:solidFill>
                  <a:srgbClr val="0000FF"/>
                </a:solidFill>
                <a:latin typeface="Times New Roman" pitchFamily="18" charset="0"/>
                <a:ea typeface="楷体_GB2312" pitchFamily="49" charset="-122"/>
              </a:rPr>
              <a:t>Zn</a:t>
            </a:r>
            <a:r>
              <a:rPr kumimoji="1" lang="zh-CN" altLang="en-US" sz="2800" b="1" dirty="0">
                <a:solidFill>
                  <a:srgbClr val="0000FF"/>
                </a:solidFill>
                <a:latin typeface="Times New Roman" pitchFamily="18" charset="0"/>
                <a:ea typeface="楷体_GB2312" pitchFamily="49" charset="-122"/>
              </a:rPr>
              <a:t>置换</a:t>
            </a:r>
            <a:r>
              <a:rPr kumimoji="1" lang="en-US" altLang="zh-CN" sz="2800" b="1" dirty="0">
                <a:solidFill>
                  <a:srgbClr val="0000FF"/>
                </a:solidFill>
                <a:latin typeface="Times New Roman" pitchFamily="18" charset="0"/>
                <a:ea typeface="楷体_GB2312" pitchFamily="49" charset="-122"/>
              </a:rPr>
              <a:t>H</a:t>
            </a:r>
            <a:r>
              <a:rPr kumimoji="1" lang="en-US" altLang="zh-CN" sz="2800" b="1" baseline="-25000" dirty="0">
                <a:solidFill>
                  <a:srgbClr val="0000FF"/>
                </a:solidFill>
                <a:latin typeface="Times New Roman" pitchFamily="18" charset="0"/>
                <a:ea typeface="楷体_GB2312" pitchFamily="49" charset="-122"/>
              </a:rPr>
              <a:t>2</a:t>
            </a:r>
            <a:r>
              <a:rPr kumimoji="1" lang="zh-CN" altLang="en-US" sz="2800" b="1" dirty="0">
                <a:solidFill>
                  <a:srgbClr val="0000FF"/>
                </a:solidFill>
                <a:latin typeface="Times New Roman" pitchFamily="18" charset="0"/>
                <a:ea typeface="楷体_GB2312" pitchFamily="49" charset="-122"/>
              </a:rPr>
              <a:t>中，浓盐酸与稀盐酸，谁反应的更快？</a:t>
            </a:r>
          </a:p>
        </p:txBody>
      </p:sp>
      <p:sp>
        <p:nvSpPr>
          <p:cNvPr id="8" name="Text Box 15"/>
          <p:cNvSpPr txBox="1">
            <a:spLocks noChangeArrowheads="1"/>
          </p:cNvSpPr>
          <p:nvPr/>
        </p:nvSpPr>
        <p:spPr bwMode="auto">
          <a:xfrm>
            <a:off x="71469" y="4292798"/>
            <a:ext cx="6000750" cy="954087"/>
          </a:xfrm>
          <a:prstGeom prst="rect">
            <a:avLst/>
          </a:prstGeom>
          <a:noFill/>
          <a:ln w="9525">
            <a:noFill/>
            <a:miter lim="800000"/>
            <a:headEnd/>
            <a:tailEnd/>
          </a:ln>
        </p:spPr>
        <p:txBody>
          <a:bodyPr wrap="square">
            <a:spAutoFit/>
          </a:bodyPr>
          <a:lstStyle/>
          <a:p>
            <a:r>
              <a:rPr kumimoji="1" lang="en-US" altLang="zh-CN" sz="2800" b="1">
                <a:solidFill>
                  <a:srgbClr val="0000FF"/>
                </a:solidFill>
                <a:latin typeface="Times New Roman" pitchFamily="18" charset="0"/>
                <a:ea typeface="楷体_GB2312" pitchFamily="49" charset="-122"/>
              </a:rPr>
              <a:t>3</a:t>
            </a:r>
            <a:r>
              <a:rPr kumimoji="1" lang="zh-CN" altLang="en-US" sz="2800" b="1">
                <a:solidFill>
                  <a:srgbClr val="0000FF"/>
                </a:solidFill>
                <a:latin typeface="Times New Roman" pitchFamily="18" charset="0"/>
                <a:ea typeface="楷体_GB2312" pitchFamily="49" charset="-122"/>
              </a:rPr>
              <a:t>、为什么工业合成氨的条件是高温高压？</a:t>
            </a:r>
          </a:p>
        </p:txBody>
      </p:sp>
      <p:sp>
        <p:nvSpPr>
          <p:cNvPr id="10" name="Text Box 15"/>
          <p:cNvSpPr txBox="1">
            <a:spLocks noChangeArrowheads="1"/>
          </p:cNvSpPr>
          <p:nvPr/>
        </p:nvSpPr>
        <p:spPr bwMode="auto">
          <a:xfrm>
            <a:off x="6429407" y="1603573"/>
            <a:ext cx="2643187" cy="523875"/>
          </a:xfrm>
          <a:prstGeom prst="rect">
            <a:avLst/>
          </a:prstGeom>
          <a:noFill/>
          <a:ln w="9525">
            <a:noFill/>
            <a:miter lim="800000"/>
            <a:headEnd/>
            <a:tailEnd/>
          </a:ln>
        </p:spPr>
        <p:txBody>
          <a:bodyPr wrap="square">
            <a:spAutoFit/>
          </a:bodyPr>
          <a:lstStyle/>
          <a:p>
            <a:pPr>
              <a:spcBef>
                <a:spcPct val="50000"/>
              </a:spcBef>
            </a:pPr>
            <a:r>
              <a:rPr kumimoji="1" lang="zh-CN" altLang="en-US" sz="2800" b="1">
                <a:solidFill>
                  <a:srgbClr val="FF0000"/>
                </a:solidFill>
                <a:latin typeface="宋体" pitchFamily="2" charset="-122"/>
              </a:rPr>
              <a:t>推导影响因素</a:t>
            </a:r>
          </a:p>
        </p:txBody>
      </p:sp>
      <p:cxnSp>
        <p:nvCxnSpPr>
          <p:cNvPr id="11" name="直接连接符 10"/>
          <p:cNvCxnSpPr/>
          <p:nvPr/>
        </p:nvCxnSpPr>
        <p:spPr>
          <a:xfrm>
            <a:off x="6145245" y="2032198"/>
            <a:ext cx="10931" cy="4277124"/>
          </a:xfrm>
          <a:prstGeom prst="line">
            <a:avLst/>
          </a:prstGeom>
          <a:ln w="317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13" name="矩形 12"/>
          <p:cNvSpPr>
            <a:spLocks noChangeArrowheads="1"/>
          </p:cNvSpPr>
          <p:nvPr/>
        </p:nvSpPr>
        <p:spPr bwMode="auto">
          <a:xfrm>
            <a:off x="6437344" y="2460823"/>
            <a:ext cx="2349500" cy="523875"/>
          </a:xfrm>
          <a:prstGeom prst="rect">
            <a:avLst/>
          </a:prstGeom>
          <a:noFill/>
          <a:ln w="9525">
            <a:noFill/>
            <a:miter lim="800000"/>
            <a:headEnd/>
            <a:tailEnd/>
          </a:ln>
        </p:spPr>
        <p:txBody>
          <a:bodyPr wrap="square">
            <a:spAutoFit/>
          </a:bodyPr>
          <a:lstStyle/>
          <a:p>
            <a:r>
              <a:rPr kumimoji="1" lang="zh-CN" altLang="en-US" sz="2800" b="1">
                <a:solidFill>
                  <a:srgbClr val="FF0000"/>
                </a:solidFill>
                <a:latin typeface="宋体" pitchFamily="2" charset="-122"/>
              </a:rPr>
              <a:t>反应物的浓度</a:t>
            </a:r>
            <a:endParaRPr lang="zh-CN" altLang="en-US" sz="2800">
              <a:latin typeface="Franklin Gothic Book"/>
              <a:ea typeface="黑体" pitchFamily="2" charset="-122"/>
            </a:endParaRPr>
          </a:p>
        </p:txBody>
      </p:sp>
      <p:sp>
        <p:nvSpPr>
          <p:cNvPr id="14" name="矩形 13"/>
          <p:cNvSpPr>
            <a:spLocks noChangeArrowheads="1"/>
          </p:cNvSpPr>
          <p:nvPr/>
        </p:nvSpPr>
        <p:spPr bwMode="auto">
          <a:xfrm>
            <a:off x="6880257" y="3437135"/>
            <a:ext cx="906462" cy="523875"/>
          </a:xfrm>
          <a:prstGeom prst="rect">
            <a:avLst/>
          </a:prstGeom>
          <a:noFill/>
          <a:ln w="9525">
            <a:noFill/>
            <a:miter lim="800000"/>
            <a:headEnd/>
            <a:tailEnd/>
          </a:ln>
        </p:spPr>
        <p:txBody>
          <a:bodyPr wrap="square">
            <a:spAutoFit/>
          </a:bodyPr>
          <a:lstStyle/>
          <a:p>
            <a:r>
              <a:rPr kumimoji="1" lang="zh-CN" altLang="en-US" sz="2800" b="1">
                <a:solidFill>
                  <a:srgbClr val="FF0000"/>
                </a:solidFill>
                <a:latin typeface="宋体" pitchFamily="2" charset="-122"/>
              </a:rPr>
              <a:t>温度</a:t>
            </a:r>
            <a:endParaRPr lang="zh-CN" altLang="en-US" sz="2800">
              <a:latin typeface="Franklin Gothic Book"/>
              <a:ea typeface="黑体" pitchFamily="2" charset="-122"/>
            </a:endParaRPr>
          </a:p>
        </p:txBody>
      </p:sp>
      <p:sp>
        <p:nvSpPr>
          <p:cNvPr id="15" name="矩形 14"/>
          <p:cNvSpPr>
            <a:spLocks noChangeArrowheads="1"/>
          </p:cNvSpPr>
          <p:nvPr/>
        </p:nvSpPr>
        <p:spPr bwMode="auto">
          <a:xfrm>
            <a:off x="6858032" y="4437260"/>
            <a:ext cx="906462" cy="523875"/>
          </a:xfrm>
          <a:prstGeom prst="rect">
            <a:avLst/>
          </a:prstGeom>
          <a:noFill/>
          <a:ln w="9525">
            <a:noFill/>
            <a:miter lim="800000"/>
            <a:headEnd/>
            <a:tailEnd/>
          </a:ln>
        </p:spPr>
        <p:txBody>
          <a:bodyPr wrap="square">
            <a:spAutoFit/>
          </a:bodyPr>
          <a:lstStyle/>
          <a:p>
            <a:r>
              <a:rPr kumimoji="1" lang="zh-CN" altLang="en-US" sz="2800" b="1">
                <a:solidFill>
                  <a:srgbClr val="FF0000"/>
                </a:solidFill>
                <a:latin typeface="宋体" pitchFamily="2" charset="-122"/>
              </a:rPr>
              <a:t>压强</a:t>
            </a:r>
            <a:endParaRPr lang="zh-CN" altLang="en-US" sz="2800">
              <a:latin typeface="Franklin Gothic Book"/>
              <a:ea typeface="黑体" pitchFamily="2" charset="-122"/>
            </a:endParaRPr>
          </a:p>
        </p:txBody>
      </p:sp>
      <p:sp>
        <p:nvSpPr>
          <p:cNvPr id="16" name="矩形 15"/>
          <p:cNvSpPr>
            <a:spLocks noChangeArrowheads="1"/>
          </p:cNvSpPr>
          <p:nvPr/>
        </p:nvSpPr>
        <p:spPr bwMode="auto">
          <a:xfrm>
            <a:off x="6858032" y="5461198"/>
            <a:ext cx="1266825" cy="523875"/>
          </a:xfrm>
          <a:prstGeom prst="rect">
            <a:avLst/>
          </a:prstGeom>
          <a:noFill/>
          <a:ln w="9525">
            <a:noFill/>
            <a:miter lim="800000"/>
            <a:headEnd/>
            <a:tailEnd/>
          </a:ln>
        </p:spPr>
        <p:txBody>
          <a:bodyPr wrap="square">
            <a:spAutoFit/>
          </a:bodyPr>
          <a:lstStyle/>
          <a:p>
            <a:r>
              <a:rPr kumimoji="1" lang="zh-CN" altLang="en-US" sz="2800" b="1">
                <a:solidFill>
                  <a:srgbClr val="FF0000"/>
                </a:solidFill>
                <a:latin typeface="宋体" pitchFamily="2" charset="-122"/>
              </a:rPr>
              <a:t>催化剂</a:t>
            </a:r>
            <a:endParaRPr lang="zh-CN" altLang="en-US" sz="2800">
              <a:latin typeface="Franklin Gothic Book"/>
              <a:ea typeface="黑体" pitchFamily="2" charset="-122"/>
            </a:endParaRPr>
          </a:p>
        </p:txBody>
      </p:sp>
    </p:spTree>
    <p:extLst>
      <p:ext uri="{BB962C8B-B14F-4D97-AF65-F5344CB8AC3E}">
        <p14:creationId xmlns:p14="http://schemas.microsoft.com/office/powerpoint/2010/main" val="4098861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linds(horizontal)">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linds(horizontal)">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linds(horizontal)">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blinds(horizontal)">
                                      <p:cBhvr>
                                        <p:cTn id="4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 grpId="0" autoUpdateAnimBg="0"/>
      <p:bldP spid="6" grpId="0" autoUpdateAnimBg="0"/>
      <p:bldP spid="7" grpId="0" autoUpdateAnimBg="0"/>
      <p:bldP spid="8" grpId="0" autoUpdateAnimBg="0"/>
      <p:bldP spid="10" grpId="0" autoUpdateAnimBg="0"/>
      <p:bldP spid="13" grpId="0"/>
      <p:bldP spid="14" grpId="0"/>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2"/>
          </p:nvPr>
        </p:nvSpPr>
        <p:spPr>
          <a:noFill/>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3D474B37-F4E0-41B8-B589-552A250BB80D}" type="slidenum">
              <a:rPr lang="en-US" altLang="zh-CN" b="0"/>
              <a:pPr/>
              <a:t>6</a:t>
            </a:fld>
            <a:endParaRPr lang="en-US" altLang="zh-CN" b="0"/>
          </a:p>
        </p:txBody>
      </p:sp>
      <p:sp>
        <p:nvSpPr>
          <p:cNvPr id="35843" name="Text Box 2"/>
          <p:cNvSpPr txBox="1">
            <a:spLocks noChangeArrowheads="1"/>
          </p:cNvSpPr>
          <p:nvPr/>
        </p:nvSpPr>
        <p:spPr bwMode="auto">
          <a:xfrm>
            <a:off x="489796" y="865220"/>
            <a:ext cx="818666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4000" dirty="0">
                <a:solidFill>
                  <a:schemeClr val="hlink"/>
                </a:solidFill>
                <a:latin typeface="华文新魏" panose="02010800040101010101" pitchFamily="2" charset="-122"/>
                <a:ea typeface="华文新魏" panose="02010800040101010101" pitchFamily="2" charset="-122"/>
              </a:rPr>
              <a:t>    </a:t>
            </a:r>
            <a:r>
              <a:rPr kumimoji="1" lang="zh-CN" altLang="en-US" sz="4000" dirty="0" smtClean="0">
                <a:solidFill>
                  <a:schemeClr val="hlink"/>
                </a:solidFill>
                <a:latin typeface="华文新魏" panose="02010800040101010101" pitchFamily="2" charset="-122"/>
                <a:ea typeface="华文新魏" panose="02010800040101010101" pitchFamily="2" charset="-122"/>
              </a:rPr>
              <a:t>总结：</a:t>
            </a:r>
            <a:r>
              <a:rPr kumimoji="1" lang="zh-CN" altLang="en-US" sz="4400" dirty="0" smtClean="0">
                <a:solidFill>
                  <a:schemeClr val="hlink"/>
                </a:solidFill>
                <a:latin typeface="华文新魏" panose="02010800040101010101" pitchFamily="2" charset="-122"/>
                <a:ea typeface="华文新魏" panose="02010800040101010101" pitchFamily="2" charset="-122"/>
              </a:rPr>
              <a:t>影响</a:t>
            </a:r>
            <a:r>
              <a:rPr kumimoji="1" lang="zh-CN" altLang="en-US" sz="4400" dirty="0">
                <a:solidFill>
                  <a:schemeClr val="hlink"/>
                </a:solidFill>
                <a:latin typeface="华文新魏" panose="02010800040101010101" pitchFamily="2" charset="-122"/>
                <a:ea typeface="华文新魏" panose="02010800040101010101" pitchFamily="2" charset="-122"/>
              </a:rPr>
              <a:t>反应速率的因素</a:t>
            </a:r>
            <a:endParaRPr kumimoji="1" lang="zh-CN" altLang="en-US" sz="4000" dirty="0">
              <a:solidFill>
                <a:schemeClr val="hlink"/>
              </a:solidFill>
              <a:latin typeface="华文新魏" panose="02010800040101010101" pitchFamily="2" charset="-122"/>
              <a:ea typeface="华文新魏" panose="02010800040101010101" pitchFamily="2" charset="-122"/>
            </a:endParaRPr>
          </a:p>
        </p:txBody>
      </p:sp>
      <p:sp>
        <p:nvSpPr>
          <p:cNvPr id="151555" name="Text Box 3"/>
          <p:cNvSpPr txBox="1">
            <a:spLocks noChangeArrowheads="1"/>
          </p:cNvSpPr>
          <p:nvPr/>
        </p:nvSpPr>
        <p:spPr bwMode="auto">
          <a:xfrm>
            <a:off x="250825" y="3915604"/>
            <a:ext cx="41767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kumimoji="1" lang="zh-CN" altLang="en-US" sz="3600" dirty="0">
                <a:latin typeface="+mn-ea"/>
                <a:ea typeface="+mn-ea"/>
              </a:rPr>
              <a:t>（</a:t>
            </a:r>
            <a:r>
              <a:rPr kumimoji="1" lang="en-US" altLang="zh-CN" sz="3600" dirty="0">
                <a:latin typeface="+mn-ea"/>
                <a:ea typeface="+mn-ea"/>
              </a:rPr>
              <a:t>2</a:t>
            </a:r>
            <a:r>
              <a:rPr kumimoji="1" lang="zh-CN" altLang="en-US" sz="3600" dirty="0">
                <a:latin typeface="+mn-ea"/>
                <a:ea typeface="+mn-ea"/>
              </a:rPr>
              <a:t>）外部因素：</a:t>
            </a:r>
          </a:p>
        </p:txBody>
      </p:sp>
      <p:sp>
        <p:nvSpPr>
          <p:cNvPr id="151556" name="Text Box 4"/>
          <p:cNvSpPr txBox="1">
            <a:spLocks noChangeArrowheads="1"/>
          </p:cNvSpPr>
          <p:nvPr/>
        </p:nvSpPr>
        <p:spPr bwMode="auto">
          <a:xfrm>
            <a:off x="250825" y="2014538"/>
            <a:ext cx="86106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600" dirty="0">
                <a:latin typeface="+mn-ea"/>
                <a:ea typeface="+mn-ea"/>
              </a:rPr>
              <a:t>（</a:t>
            </a:r>
            <a:r>
              <a:rPr kumimoji="1" lang="en-US" altLang="zh-CN" sz="3600" dirty="0">
                <a:latin typeface="+mn-ea"/>
                <a:ea typeface="+mn-ea"/>
              </a:rPr>
              <a:t>1</a:t>
            </a:r>
            <a:r>
              <a:rPr kumimoji="1" lang="zh-CN" altLang="en-US" sz="3600" dirty="0">
                <a:latin typeface="+mn-ea"/>
                <a:ea typeface="+mn-ea"/>
              </a:rPr>
              <a:t>）内部因素（主要因素</a:t>
            </a:r>
            <a:r>
              <a:rPr kumimoji="1" lang="en-US" altLang="zh-CN" sz="3600" dirty="0">
                <a:latin typeface="+mn-ea"/>
                <a:ea typeface="+mn-ea"/>
              </a:rPr>
              <a:t>):</a:t>
            </a:r>
            <a:r>
              <a:rPr kumimoji="1" lang="zh-CN" altLang="en-US" sz="3600" b="0" dirty="0">
                <a:solidFill>
                  <a:srgbClr val="FF3300"/>
                </a:solidFill>
                <a:latin typeface="+mn-ea"/>
                <a:ea typeface="+mn-ea"/>
              </a:rPr>
              <a:t>参加反应物质的性质</a:t>
            </a:r>
          </a:p>
        </p:txBody>
      </p:sp>
      <p:sp>
        <p:nvSpPr>
          <p:cNvPr id="151557" name="Rectangle 5"/>
          <p:cNvSpPr>
            <a:spLocks noChangeArrowheads="1"/>
          </p:cNvSpPr>
          <p:nvPr/>
        </p:nvSpPr>
        <p:spPr bwMode="auto">
          <a:xfrm>
            <a:off x="457963" y="4581128"/>
            <a:ext cx="8932253"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kumimoji="1" lang="en-US" altLang="zh-CN" sz="3600" b="0" dirty="0">
                <a:latin typeface="+mn-ea"/>
                <a:ea typeface="+mn-ea"/>
              </a:rPr>
              <a:t>①</a:t>
            </a:r>
            <a:r>
              <a:rPr kumimoji="1" lang="zh-CN" altLang="en-US" sz="3600" b="0" dirty="0">
                <a:latin typeface="+mn-ea"/>
                <a:ea typeface="+mn-ea"/>
              </a:rPr>
              <a:t>浓度：②压强：③温度：④催化剂：</a:t>
            </a:r>
          </a:p>
          <a:p>
            <a:r>
              <a:rPr kumimoji="1" lang="zh-CN" altLang="en-US" sz="4000" b="0" dirty="0">
                <a:latin typeface="+mn-ea"/>
                <a:ea typeface="+mn-ea"/>
              </a:rPr>
              <a:t>⑤其他因素：光、颗粒大小、溶剂等。</a:t>
            </a:r>
            <a:endParaRPr kumimoji="1" lang="zh-CN" altLang="en-US" sz="3600" b="0" dirty="0">
              <a:latin typeface="+mn-ea"/>
              <a:ea typeface="+mn-ea"/>
            </a:endParaRPr>
          </a:p>
        </p:txBody>
      </p:sp>
    </p:spTree>
    <p:extLst>
      <p:ext uri="{BB962C8B-B14F-4D97-AF65-F5344CB8AC3E}">
        <p14:creationId xmlns:p14="http://schemas.microsoft.com/office/powerpoint/2010/main" val="24865976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1556">
                                            <p:txEl>
                                              <p:pRg st="0" end="0"/>
                                            </p:txEl>
                                          </p:spTgt>
                                        </p:tgtEl>
                                        <p:attrNameLst>
                                          <p:attrName>style.visibility</p:attrName>
                                        </p:attrNameLst>
                                      </p:cBhvr>
                                      <p:to>
                                        <p:strVal val="visible"/>
                                      </p:to>
                                    </p:set>
                                    <p:animEffect transition="in" filter="blinds(horizontal)">
                                      <p:cBhvr>
                                        <p:cTn id="7" dur="500"/>
                                        <p:tgtEl>
                                          <p:spTgt spid="15155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1555"/>
                                        </p:tgtEl>
                                        <p:attrNameLst>
                                          <p:attrName>style.visibility</p:attrName>
                                        </p:attrNameLst>
                                      </p:cBhvr>
                                      <p:to>
                                        <p:strVal val="visible"/>
                                      </p:to>
                                    </p:set>
                                    <p:animEffect transition="in" filter="blinds(horizontal)">
                                      <p:cBhvr>
                                        <p:cTn id="12" dur="500"/>
                                        <p:tgtEl>
                                          <p:spTgt spid="1515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1557"/>
                                        </p:tgtEl>
                                        <p:attrNameLst>
                                          <p:attrName>style.visibility</p:attrName>
                                        </p:attrNameLst>
                                      </p:cBhvr>
                                      <p:to>
                                        <p:strVal val="visible"/>
                                      </p:to>
                                    </p:set>
                                    <p:animEffect transition="in" filter="blinds(horizontal)">
                                      <p:cBhvr>
                                        <p:cTn id="17" dur="500"/>
                                        <p:tgtEl>
                                          <p:spTgt spid="151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p:bldP spid="15155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137504"/>
            <a:ext cx="8229600" cy="1066800"/>
          </a:xfrm>
        </p:spPr>
        <p:txBody>
          <a:bodyPr/>
          <a:lstStyle/>
          <a:p>
            <a:r>
              <a:rPr lang="zh-CN" altLang="en-US" dirty="0" smtClean="0"/>
              <a:t>这些因素</a:t>
            </a:r>
            <a:r>
              <a:rPr lang="zh-CN" altLang="en-US" dirty="0"/>
              <a:t>对</a:t>
            </a:r>
            <a:r>
              <a:rPr lang="zh-CN" altLang="en-US" dirty="0" smtClean="0"/>
              <a:t>反应速率有什么影响？</a:t>
            </a:r>
            <a:endParaRPr lang="zh-CN" altLang="en-US" dirty="0"/>
          </a:p>
        </p:txBody>
      </p:sp>
      <p:sp>
        <p:nvSpPr>
          <p:cNvPr id="4" name="下箭头 3"/>
          <p:cNvSpPr/>
          <p:nvPr/>
        </p:nvSpPr>
        <p:spPr>
          <a:xfrm>
            <a:off x="4211960" y="2204864"/>
            <a:ext cx="1008112" cy="2304256"/>
          </a:xfrm>
          <a:prstGeom prst="down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5" name="标题 1"/>
          <p:cNvSpPr txBox="1">
            <a:spLocks/>
          </p:cNvSpPr>
          <p:nvPr/>
        </p:nvSpPr>
        <p:spPr>
          <a:xfrm>
            <a:off x="601216" y="4365104"/>
            <a:ext cx="8229600" cy="1066800"/>
          </a:xfrm>
          <a:prstGeom prst="rect">
            <a:avLst/>
          </a:prstGeom>
        </p:spPr>
        <p:txBody>
          <a:bodyPr vert="horz" anchor="ctr">
            <a:normAutofit fontScale="92500"/>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zh-CN" altLang="en-US" dirty="0" smtClean="0"/>
              <a:t>实验</a:t>
            </a:r>
            <a:r>
              <a:rPr lang="en-US" altLang="zh-CN" dirty="0" smtClean="0"/>
              <a:t>2-2——2-4</a:t>
            </a:r>
            <a:r>
              <a:rPr lang="zh-CN" altLang="en-US" dirty="0" smtClean="0"/>
              <a:t>（浓度、温度、催化剂）</a:t>
            </a:r>
            <a:endParaRPr lang="zh-CN" altLang="en-US" dirty="0"/>
          </a:p>
        </p:txBody>
      </p:sp>
    </p:spTree>
    <p:extLst>
      <p:ext uri="{BB962C8B-B14F-4D97-AF65-F5344CB8AC3E}">
        <p14:creationId xmlns:p14="http://schemas.microsoft.com/office/powerpoint/2010/main" val="17957002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2"/>
          </p:nvPr>
        </p:nvSpPr>
        <p:spPr>
          <a:noFill/>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C83488D0-4E22-42AD-B9C1-76E666CD7149}" type="slidenum">
              <a:rPr lang="en-US" altLang="zh-CN" b="0"/>
              <a:pPr/>
              <a:t>8</a:t>
            </a:fld>
            <a:endParaRPr lang="en-US" altLang="zh-CN" b="0"/>
          </a:p>
        </p:txBody>
      </p:sp>
      <p:sp>
        <p:nvSpPr>
          <p:cNvPr id="38915" name="Text Box 2"/>
          <p:cNvSpPr txBox="1">
            <a:spLocks noChangeArrowheads="1"/>
          </p:cNvSpPr>
          <p:nvPr/>
        </p:nvSpPr>
        <p:spPr bwMode="auto">
          <a:xfrm>
            <a:off x="395288" y="404813"/>
            <a:ext cx="5080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dirty="0" smtClean="0">
                <a:latin typeface="仿宋_GB2312" pitchFamily="49" charset="-122"/>
                <a:ea typeface="仿宋_GB2312" pitchFamily="49" charset="-122"/>
              </a:rPr>
              <a:t>1</a:t>
            </a:r>
            <a:r>
              <a:rPr kumimoji="1" lang="zh-CN" altLang="en-US" sz="3200" dirty="0" smtClean="0">
                <a:latin typeface="仿宋_GB2312" pitchFamily="49" charset="-122"/>
                <a:ea typeface="仿宋_GB2312" pitchFamily="49" charset="-122"/>
              </a:rPr>
              <a:t>、</a:t>
            </a:r>
            <a:r>
              <a:rPr kumimoji="1" lang="zh-CN" altLang="en-US" sz="3200" dirty="0">
                <a:solidFill>
                  <a:srgbClr val="FF0000"/>
                </a:solidFill>
                <a:latin typeface="仿宋_GB2312" pitchFamily="49" charset="-122"/>
                <a:ea typeface="仿宋_GB2312" pitchFamily="49" charset="-122"/>
              </a:rPr>
              <a:t>浓度</a:t>
            </a:r>
            <a:r>
              <a:rPr kumimoji="1" lang="zh-CN" altLang="en-US" sz="3200" dirty="0">
                <a:latin typeface="仿宋_GB2312" pitchFamily="49" charset="-122"/>
                <a:ea typeface="仿宋_GB2312" pitchFamily="49" charset="-122"/>
              </a:rPr>
              <a:t>对反应速率的影响</a:t>
            </a:r>
          </a:p>
        </p:txBody>
      </p:sp>
      <p:sp>
        <p:nvSpPr>
          <p:cNvPr id="154636" name="Text Box 12"/>
          <p:cNvSpPr txBox="1">
            <a:spLocks noChangeArrowheads="1"/>
          </p:cNvSpPr>
          <p:nvPr/>
        </p:nvSpPr>
        <p:spPr bwMode="auto">
          <a:xfrm>
            <a:off x="468313" y="2636838"/>
            <a:ext cx="7848600" cy="946150"/>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kumimoji="1" lang="en-US" altLang="zh-CN" sz="2800">
                <a:solidFill>
                  <a:schemeClr val="hlink"/>
                </a:solidFill>
                <a:latin typeface="仿宋_GB2312" pitchFamily="49" charset="-122"/>
                <a:ea typeface="仿宋_GB2312" pitchFamily="49" charset="-122"/>
              </a:rPr>
              <a:t>1</a:t>
            </a:r>
            <a:r>
              <a:rPr kumimoji="1" lang="zh-CN" altLang="en-US" sz="2800">
                <a:solidFill>
                  <a:schemeClr val="hlink"/>
                </a:solidFill>
                <a:latin typeface="仿宋_GB2312" pitchFamily="49" charset="-122"/>
                <a:ea typeface="仿宋_GB2312" pitchFamily="49" charset="-122"/>
              </a:rPr>
              <a:t>、在其他条件不变时，</a:t>
            </a:r>
            <a:r>
              <a:rPr kumimoji="1" lang="zh-CN" altLang="en-US" sz="2800">
                <a:solidFill>
                  <a:srgbClr val="FF0000"/>
                </a:solidFill>
                <a:latin typeface="仿宋_GB2312" pitchFamily="49" charset="-122"/>
                <a:ea typeface="仿宋_GB2312" pitchFamily="49" charset="-122"/>
              </a:rPr>
              <a:t>增大反应物浓度，可以增大反应速率</a:t>
            </a:r>
            <a:endParaRPr kumimoji="1" lang="zh-CN" altLang="en-US" sz="2800" b="0">
              <a:solidFill>
                <a:srgbClr val="FF0000"/>
              </a:solidFill>
              <a:latin typeface="仿宋_GB2312" pitchFamily="49" charset="-122"/>
              <a:ea typeface="仿宋_GB2312" pitchFamily="49" charset="-122"/>
            </a:endParaRPr>
          </a:p>
        </p:txBody>
      </p:sp>
      <p:sp>
        <p:nvSpPr>
          <p:cNvPr id="154637" name="Text Box 13"/>
          <p:cNvSpPr txBox="1">
            <a:spLocks noChangeArrowheads="1"/>
          </p:cNvSpPr>
          <p:nvPr/>
        </p:nvSpPr>
        <p:spPr bwMode="auto">
          <a:xfrm>
            <a:off x="684213" y="1196975"/>
            <a:ext cx="741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latin typeface="仿宋_GB2312" pitchFamily="49" charset="-122"/>
                <a:ea typeface="仿宋_GB2312" pitchFamily="49" charset="-122"/>
              </a:rPr>
              <a:t>实验</a:t>
            </a:r>
            <a:r>
              <a:rPr lang="en-US" altLang="zh-CN" sz="2800">
                <a:latin typeface="仿宋_GB2312" pitchFamily="49" charset="-122"/>
                <a:ea typeface="仿宋_GB2312" pitchFamily="49" charset="-122"/>
              </a:rPr>
              <a:t>2-2</a:t>
            </a:r>
            <a:r>
              <a:rPr lang="zh-CN" altLang="en-US" sz="2800">
                <a:latin typeface="仿宋_GB2312" pitchFamily="49" charset="-122"/>
                <a:ea typeface="仿宋_GB2312" pitchFamily="49" charset="-122"/>
              </a:rPr>
              <a:t>结论：浓度大的</a:t>
            </a:r>
            <a:r>
              <a:rPr lang="en-US" altLang="zh-CN" sz="2800">
                <a:latin typeface="仿宋_GB2312" pitchFamily="49" charset="-122"/>
                <a:ea typeface="仿宋_GB2312" pitchFamily="49" charset="-122"/>
              </a:rPr>
              <a:t>H</a:t>
            </a:r>
            <a:r>
              <a:rPr lang="en-US" altLang="zh-CN" sz="2800" baseline="-25000">
                <a:latin typeface="仿宋_GB2312" pitchFamily="49" charset="-122"/>
                <a:ea typeface="仿宋_GB2312" pitchFamily="49" charset="-122"/>
              </a:rPr>
              <a:t>2</a:t>
            </a:r>
            <a:r>
              <a:rPr lang="en-US" altLang="zh-CN" sz="2800">
                <a:latin typeface="仿宋_GB2312" pitchFamily="49" charset="-122"/>
                <a:ea typeface="仿宋_GB2312" pitchFamily="49" charset="-122"/>
              </a:rPr>
              <a:t>C</a:t>
            </a:r>
            <a:r>
              <a:rPr lang="en-US" altLang="zh-CN" sz="2800" baseline="-25000">
                <a:latin typeface="仿宋_GB2312" pitchFamily="49" charset="-122"/>
                <a:ea typeface="仿宋_GB2312" pitchFamily="49" charset="-122"/>
              </a:rPr>
              <a:t>2</a:t>
            </a:r>
            <a:r>
              <a:rPr lang="en-US" altLang="zh-CN" sz="2800">
                <a:latin typeface="仿宋_GB2312" pitchFamily="49" charset="-122"/>
                <a:ea typeface="仿宋_GB2312" pitchFamily="49" charset="-122"/>
              </a:rPr>
              <a:t>O</a:t>
            </a:r>
            <a:r>
              <a:rPr lang="en-US" altLang="zh-CN" sz="2800" baseline="-25000">
                <a:latin typeface="仿宋_GB2312" pitchFamily="49" charset="-122"/>
                <a:ea typeface="仿宋_GB2312" pitchFamily="49" charset="-122"/>
              </a:rPr>
              <a:t>4</a:t>
            </a:r>
            <a:r>
              <a:rPr lang="zh-CN" altLang="en-US" sz="2800" baseline="-25000">
                <a:latin typeface="仿宋_GB2312" pitchFamily="49" charset="-122"/>
                <a:ea typeface="仿宋_GB2312" pitchFamily="49" charset="-122"/>
              </a:rPr>
              <a:t>（</a:t>
            </a:r>
            <a:r>
              <a:rPr lang="en-US" altLang="zh-CN" sz="2800" baseline="-25000">
                <a:latin typeface="仿宋_GB2312" pitchFamily="49" charset="-122"/>
                <a:ea typeface="仿宋_GB2312" pitchFamily="49" charset="-122"/>
              </a:rPr>
              <a:t>aq</a:t>
            </a:r>
            <a:r>
              <a:rPr lang="zh-CN" altLang="en-US" sz="2800" baseline="-25000">
                <a:latin typeface="仿宋_GB2312" pitchFamily="49" charset="-122"/>
                <a:ea typeface="仿宋_GB2312" pitchFamily="49" charset="-122"/>
              </a:rPr>
              <a:t>）</a:t>
            </a:r>
            <a:r>
              <a:rPr lang="zh-CN" altLang="en-US" sz="2800">
                <a:latin typeface="仿宋_GB2312" pitchFamily="49" charset="-122"/>
                <a:ea typeface="仿宋_GB2312" pitchFamily="49" charset="-122"/>
              </a:rPr>
              <a:t>先褪色</a:t>
            </a:r>
          </a:p>
        </p:txBody>
      </p:sp>
      <p:sp>
        <p:nvSpPr>
          <p:cNvPr id="154638" name="Text Box 14"/>
          <p:cNvSpPr txBox="1">
            <a:spLocks noChangeArrowheads="1"/>
          </p:cNvSpPr>
          <p:nvPr/>
        </p:nvSpPr>
        <p:spPr bwMode="auto">
          <a:xfrm>
            <a:off x="323850" y="1989138"/>
            <a:ext cx="8135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a:latin typeface="仿宋_GB2312" pitchFamily="49" charset="-122"/>
                <a:ea typeface="仿宋_GB2312" pitchFamily="49" charset="-122"/>
              </a:rPr>
              <a:t>2KMnO</a:t>
            </a:r>
            <a:r>
              <a:rPr lang="en-US" altLang="zh-CN" sz="2400" baseline="-25000">
                <a:latin typeface="仿宋_GB2312" pitchFamily="49" charset="-122"/>
                <a:ea typeface="仿宋_GB2312" pitchFamily="49" charset="-122"/>
              </a:rPr>
              <a:t>4</a:t>
            </a:r>
            <a:r>
              <a:rPr lang="en-US" altLang="zh-CN" sz="2400">
                <a:latin typeface="仿宋_GB2312" pitchFamily="49" charset="-122"/>
                <a:ea typeface="仿宋_GB2312" pitchFamily="49" charset="-122"/>
              </a:rPr>
              <a:t> + 5H</a:t>
            </a:r>
            <a:r>
              <a:rPr lang="en-US" altLang="zh-CN" sz="2400" baseline="-25000">
                <a:latin typeface="仿宋_GB2312" pitchFamily="49" charset="-122"/>
                <a:ea typeface="仿宋_GB2312" pitchFamily="49" charset="-122"/>
              </a:rPr>
              <a:t>2</a:t>
            </a:r>
            <a:r>
              <a:rPr lang="en-US" altLang="zh-CN" sz="2400">
                <a:latin typeface="仿宋_GB2312" pitchFamily="49" charset="-122"/>
                <a:ea typeface="仿宋_GB2312" pitchFamily="49" charset="-122"/>
              </a:rPr>
              <a:t>C</a:t>
            </a:r>
            <a:r>
              <a:rPr lang="en-US" altLang="zh-CN" sz="2400" baseline="-25000">
                <a:latin typeface="仿宋_GB2312" pitchFamily="49" charset="-122"/>
                <a:ea typeface="仿宋_GB2312" pitchFamily="49" charset="-122"/>
              </a:rPr>
              <a:t>2</a:t>
            </a:r>
            <a:r>
              <a:rPr lang="en-US" altLang="zh-CN" sz="2400">
                <a:latin typeface="仿宋_GB2312" pitchFamily="49" charset="-122"/>
                <a:ea typeface="仿宋_GB2312" pitchFamily="49" charset="-122"/>
              </a:rPr>
              <a:t>O</a:t>
            </a:r>
            <a:r>
              <a:rPr lang="en-US" altLang="zh-CN" sz="2400" baseline="-25000">
                <a:latin typeface="仿宋_GB2312" pitchFamily="49" charset="-122"/>
                <a:ea typeface="仿宋_GB2312" pitchFamily="49" charset="-122"/>
              </a:rPr>
              <a:t>4</a:t>
            </a:r>
            <a:r>
              <a:rPr lang="en-US" altLang="zh-CN" sz="2400">
                <a:latin typeface="仿宋_GB2312" pitchFamily="49" charset="-122"/>
                <a:ea typeface="仿宋_GB2312" pitchFamily="49" charset="-122"/>
              </a:rPr>
              <a:t> +3H</a:t>
            </a:r>
            <a:r>
              <a:rPr lang="en-US" altLang="zh-CN" sz="2400" baseline="-25000">
                <a:latin typeface="仿宋_GB2312" pitchFamily="49" charset="-122"/>
                <a:ea typeface="仿宋_GB2312" pitchFamily="49" charset="-122"/>
              </a:rPr>
              <a:t>2</a:t>
            </a:r>
            <a:r>
              <a:rPr lang="en-US" altLang="zh-CN" sz="2400">
                <a:latin typeface="仿宋_GB2312" pitchFamily="49" charset="-122"/>
                <a:ea typeface="仿宋_GB2312" pitchFamily="49" charset="-122"/>
              </a:rPr>
              <a:t>SO</a:t>
            </a:r>
            <a:r>
              <a:rPr lang="en-US" altLang="zh-CN" sz="2400" baseline="-25000">
                <a:latin typeface="仿宋_GB2312" pitchFamily="49" charset="-122"/>
                <a:ea typeface="仿宋_GB2312" pitchFamily="49" charset="-122"/>
              </a:rPr>
              <a:t>4</a:t>
            </a:r>
            <a:r>
              <a:rPr lang="en-US" altLang="zh-CN" sz="2400">
                <a:latin typeface="仿宋_GB2312" pitchFamily="49" charset="-122"/>
                <a:ea typeface="仿宋_GB2312" pitchFamily="49" charset="-122"/>
              </a:rPr>
              <a:t>=K</a:t>
            </a:r>
            <a:r>
              <a:rPr lang="en-US" altLang="zh-CN" sz="2400" baseline="-25000">
                <a:latin typeface="仿宋_GB2312" pitchFamily="49" charset="-122"/>
                <a:ea typeface="仿宋_GB2312" pitchFamily="49" charset="-122"/>
              </a:rPr>
              <a:t>2</a:t>
            </a:r>
            <a:r>
              <a:rPr lang="en-US" altLang="zh-CN" sz="2400">
                <a:latin typeface="仿宋_GB2312" pitchFamily="49" charset="-122"/>
                <a:ea typeface="仿宋_GB2312" pitchFamily="49" charset="-122"/>
              </a:rPr>
              <a:t>SO</a:t>
            </a:r>
            <a:r>
              <a:rPr lang="en-US" altLang="zh-CN" sz="2400" baseline="-25000">
                <a:latin typeface="仿宋_GB2312" pitchFamily="49" charset="-122"/>
                <a:ea typeface="仿宋_GB2312" pitchFamily="49" charset="-122"/>
              </a:rPr>
              <a:t>4</a:t>
            </a:r>
            <a:r>
              <a:rPr lang="en-US" altLang="zh-CN" sz="2400">
                <a:latin typeface="仿宋_GB2312" pitchFamily="49" charset="-122"/>
                <a:ea typeface="仿宋_GB2312" pitchFamily="49" charset="-122"/>
              </a:rPr>
              <a:t> +2MnSO</a:t>
            </a:r>
            <a:r>
              <a:rPr lang="en-US" altLang="zh-CN" sz="2400" baseline="-25000">
                <a:latin typeface="仿宋_GB2312" pitchFamily="49" charset="-122"/>
                <a:ea typeface="仿宋_GB2312" pitchFamily="49" charset="-122"/>
              </a:rPr>
              <a:t>4</a:t>
            </a:r>
            <a:r>
              <a:rPr lang="en-US" altLang="zh-CN" sz="2400">
                <a:latin typeface="仿宋_GB2312" pitchFamily="49" charset="-122"/>
                <a:ea typeface="仿宋_GB2312" pitchFamily="49" charset="-122"/>
              </a:rPr>
              <a:t> +10CO</a:t>
            </a:r>
            <a:r>
              <a:rPr lang="en-US" altLang="zh-CN" sz="2400" baseline="-25000">
                <a:latin typeface="仿宋_GB2312" pitchFamily="49" charset="-122"/>
                <a:ea typeface="仿宋_GB2312" pitchFamily="49" charset="-122"/>
              </a:rPr>
              <a:t>2</a:t>
            </a:r>
            <a:r>
              <a:rPr lang="en-US" altLang="zh-CN" sz="2400">
                <a:latin typeface="仿宋_GB2312" pitchFamily="49" charset="-122"/>
                <a:ea typeface="仿宋_GB2312" pitchFamily="49" charset="-122"/>
              </a:rPr>
              <a:t>↑+8H</a:t>
            </a:r>
            <a:r>
              <a:rPr lang="en-US" altLang="zh-CN" sz="2400" baseline="-25000">
                <a:latin typeface="仿宋_GB2312" pitchFamily="49" charset="-122"/>
                <a:ea typeface="仿宋_GB2312" pitchFamily="49" charset="-122"/>
              </a:rPr>
              <a:t>2</a:t>
            </a:r>
            <a:r>
              <a:rPr lang="en-US" altLang="zh-CN" sz="2400">
                <a:latin typeface="仿宋_GB2312" pitchFamily="49" charset="-122"/>
                <a:ea typeface="仿宋_GB2312" pitchFamily="49" charset="-122"/>
              </a:rPr>
              <a:t>O</a:t>
            </a:r>
          </a:p>
        </p:txBody>
      </p:sp>
      <p:sp>
        <p:nvSpPr>
          <p:cNvPr id="154639" name="Text Box 15"/>
          <p:cNvSpPr txBox="1">
            <a:spLocks noChangeArrowheads="1"/>
          </p:cNvSpPr>
          <p:nvPr/>
        </p:nvSpPr>
        <p:spPr bwMode="auto">
          <a:xfrm>
            <a:off x="152400" y="4067444"/>
            <a:ext cx="8991600" cy="1433513"/>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a:solidFill>
                  <a:srgbClr val="FF0000"/>
                </a:solidFill>
                <a:latin typeface="仿宋_GB2312" pitchFamily="49" charset="-122"/>
                <a:ea typeface="仿宋_GB2312" pitchFamily="49" charset="-122"/>
              </a:rPr>
              <a:t>规律：</a:t>
            </a:r>
            <a:r>
              <a:rPr kumimoji="1" lang="zh-CN" altLang="en-US" sz="2800">
                <a:latin typeface="仿宋_GB2312" pitchFamily="49" charset="-122"/>
                <a:ea typeface="仿宋_GB2312" pitchFamily="49" charset="-122"/>
              </a:rPr>
              <a:t>其他条件不变时，增大反应物的浓度，可以增大反应速率；减小反应物的浓度，可以减小化学反应的速率。</a:t>
            </a:r>
          </a:p>
        </p:txBody>
      </p:sp>
    </p:spTree>
    <p:extLst>
      <p:ext uri="{BB962C8B-B14F-4D97-AF65-F5344CB8AC3E}">
        <p14:creationId xmlns:p14="http://schemas.microsoft.com/office/powerpoint/2010/main" val="24915350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54636"/>
                                        </p:tgtEl>
                                        <p:attrNameLst>
                                          <p:attrName>style.visibility</p:attrName>
                                        </p:attrNameLst>
                                      </p:cBhvr>
                                      <p:to>
                                        <p:strVal val="visible"/>
                                      </p:to>
                                    </p:set>
                                    <p:animEffect transition="in" filter="diamond(in)">
                                      <p:cBhvr>
                                        <p:cTn id="7" dur="2000"/>
                                        <p:tgtEl>
                                          <p:spTgt spid="1546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4639"/>
                                        </p:tgtEl>
                                        <p:attrNameLst>
                                          <p:attrName>style.visibility</p:attrName>
                                        </p:attrNameLst>
                                      </p:cBhvr>
                                      <p:to>
                                        <p:strVal val="visible"/>
                                      </p:to>
                                    </p:set>
                                    <p:animEffect transition="in" filter="blinds(horizontal)">
                                      <p:cBhvr>
                                        <p:cTn id="12" dur="500"/>
                                        <p:tgtEl>
                                          <p:spTgt spid="154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36" grpId="0" animBg="1"/>
      <p:bldP spid="154639"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a:spLocks noGrp="1"/>
          </p:cNvSpPr>
          <p:nvPr>
            <p:ph type="sldNum" sz="quarter" idx="12"/>
          </p:nvPr>
        </p:nvSpPr>
        <p:spPr>
          <a:noFill/>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861BE43C-AFD4-4C27-AE8F-2F09C02B85D6}" type="slidenum">
              <a:rPr lang="en-US" altLang="zh-CN" b="0"/>
              <a:pPr/>
              <a:t>9</a:t>
            </a:fld>
            <a:endParaRPr lang="en-US" altLang="zh-CN" b="0"/>
          </a:p>
        </p:txBody>
      </p:sp>
      <p:sp>
        <p:nvSpPr>
          <p:cNvPr id="47107" name="Text Box 2"/>
          <p:cNvSpPr txBox="1">
            <a:spLocks noChangeArrowheads="1"/>
          </p:cNvSpPr>
          <p:nvPr/>
        </p:nvSpPr>
        <p:spPr bwMode="auto">
          <a:xfrm>
            <a:off x="327196" y="418306"/>
            <a:ext cx="492154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dirty="0" smtClean="0">
                <a:latin typeface="Times New Roman" panose="02020603050405020304" pitchFamily="18" charset="0"/>
              </a:rPr>
              <a:t>2</a:t>
            </a:r>
            <a:r>
              <a:rPr kumimoji="1" lang="zh-CN" altLang="en-US" sz="3200" dirty="0" smtClean="0">
                <a:latin typeface="Times New Roman" panose="02020603050405020304" pitchFamily="18" charset="0"/>
              </a:rPr>
              <a:t>、</a:t>
            </a:r>
            <a:r>
              <a:rPr kumimoji="1" lang="zh-CN" altLang="en-US" sz="3200" dirty="0">
                <a:solidFill>
                  <a:srgbClr val="FF0000"/>
                </a:solidFill>
                <a:latin typeface="Times New Roman" panose="02020603050405020304" pitchFamily="18" charset="0"/>
              </a:rPr>
              <a:t>温度</a:t>
            </a:r>
            <a:r>
              <a:rPr kumimoji="1" lang="zh-CN" altLang="en-US" sz="3200" dirty="0">
                <a:latin typeface="Times New Roman" panose="02020603050405020304" pitchFamily="18" charset="0"/>
              </a:rPr>
              <a:t>对反应速率的影响</a:t>
            </a:r>
          </a:p>
        </p:txBody>
      </p:sp>
      <p:sp>
        <p:nvSpPr>
          <p:cNvPr id="162819" name="Text Box 3"/>
          <p:cNvSpPr txBox="1">
            <a:spLocks noChangeArrowheads="1"/>
          </p:cNvSpPr>
          <p:nvPr/>
        </p:nvSpPr>
        <p:spPr bwMode="auto">
          <a:xfrm>
            <a:off x="899592" y="917575"/>
            <a:ext cx="7416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latin typeface="Times New Roman" panose="02020603050405020304" pitchFamily="18" charset="0"/>
              </a:rPr>
              <a:t>实验</a:t>
            </a:r>
            <a:r>
              <a:rPr lang="en-US" altLang="zh-CN" sz="2800" dirty="0">
                <a:latin typeface="Times New Roman" panose="02020603050405020304" pitchFamily="18" charset="0"/>
              </a:rPr>
              <a:t>2-3</a:t>
            </a:r>
            <a:r>
              <a:rPr lang="zh-CN" altLang="en-US" sz="2800" dirty="0">
                <a:latin typeface="Times New Roman" panose="02020603050405020304" pitchFamily="18" charset="0"/>
              </a:rPr>
              <a:t>结论：温度高的溶液先出现浑浊</a:t>
            </a:r>
          </a:p>
        </p:txBody>
      </p:sp>
      <p:sp>
        <p:nvSpPr>
          <p:cNvPr id="162820" name="Rectangle 4"/>
          <p:cNvSpPr>
            <a:spLocks noChangeArrowheads="1"/>
          </p:cNvSpPr>
          <p:nvPr/>
        </p:nvSpPr>
        <p:spPr bwMode="auto">
          <a:xfrm>
            <a:off x="611188" y="1412875"/>
            <a:ext cx="75612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a:latin typeface="Times New Roman" panose="02020603050405020304" pitchFamily="18" charset="0"/>
              </a:rPr>
              <a:t>Na</a:t>
            </a:r>
            <a:r>
              <a:rPr kumimoji="1" lang="en-US" altLang="zh-CN" sz="3200" baseline="-30000">
                <a:latin typeface="Times New Roman" panose="02020603050405020304" pitchFamily="18" charset="0"/>
              </a:rPr>
              <a:t>2</a:t>
            </a:r>
            <a:r>
              <a:rPr kumimoji="1" lang="en-US" altLang="zh-CN" sz="3200">
                <a:latin typeface="Times New Roman" panose="02020603050405020304" pitchFamily="18" charset="0"/>
              </a:rPr>
              <a:t>S</a:t>
            </a:r>
            <a:r>
              <a:rPr kumimoji="1" lang="en-US" altLang="zh-CN" sz="3200" baseline="-30000">
                <a:latin typeface="Times New Roman" panose="02020603050405020304" pitchFamily="18" charset="0"/>
              </a:rPr>
              <a:t>2</a:t>
            </a:r>
            <a:r>
              <a:rPr kumimoji="1" lang="en-US" altLang="zh-CN" sz="3200">
                <a:latin typeface="Times New Roman" panose="02020603050405020304" pitchFamily="18" charset="0"/>
              </a:rPr>
              <a:t>O</a:t>
            </a:r>
            <a:r>
              <a:rPr kumimoji="1" lang="en-US" altLang="zh-CN" sz="3200" baseline="-30000">
                <a:latin typeface="Times New Roman" panose="02020603050405020304" pitchFamily="18" charset="0"/>
              </a:rPr>
              <a:t>3</a:t>
            </a:r>
            <a:r>
              <a:rPr kumimoji="1" lang="en-US" altLang="zh-CN" sz="3200">
                <a:latin typeface="Times New Roman" panose="02020603050405020304" pitchFamily="18" charset="0"/>
              </a:rPr>
              <a:t>+H</a:t>
            </a:r>
            <a:r>
              <a:rPr kumimoji="1" lang="en-US" altLang="zh-CN" sz="3200" baseline="-30000">
                <a:latin typeface="Times New Roman" panose="02020603050405020304" pitchFamily="18" charset="0"/>
              </a:rPr>
              <a:t>2</a:t>
            </a:r>
            <a:r>
              <a:rPr kumimoji="1" lang="en-US" altLang="zh-CN" sz="3200">
                <a:latin typeface="Times New Roman" panose="02020603050405020304" pitchFamily="18" charset="0"/>
              </a:rPr>
              <a:t>SO</a:t>
            </a:r>
            <a:r>
              <a:rPr kumimoji="1" lang="en-US" altLang="zh-CN" sz="3200" baseline="-30000">
                <a:latin typeface="Times New Roman" panose="02020603050405020304" pitchFamily="18" charset="0"/>
              </a:rPr>
              <a:t>4</a:t>
            </a:r>
            <a:r>
              <a:rPr kumimoji="1" lang="en-US" altLang="zh-CN" sz="3200">
                <a:latin typeface="Times New Roman" panose="02020603050405020304" pitchFamily="18" charset="0"/>
              </a:rPr>
              <a:t>=Na</a:t>
            </a:r>
            <a:r>
              <a:rPr kumimoji="1" lang="en-US" altLang="zh-CN" sz="3200" baseline="-30000">
                <a:latin typeface="Times New Roman" panose="02020603050405020304" pitchFamily="18" charset="0"/>
              </a:rPr>
              <a:t>2</a:t>
            </a:r>
            <a:r>
              <a:rPr kumimoji="1" lang="en-US" altLang="zh-CN" sz="3200">
                <a:latin typeface="Times New Roman" panose="02020603050405020304" pitchFamily="18" charset="0"/>
              </a:rPr>
              <a:t>SO</a:t>
            </a:r>
            <a:r>
              <a:rPr kumimoji="1" lang="en-US" altLang="zh-CN" sz="3200" baseline="-30000">
                <a:latin typeface="Times New Roman" panose="02020603050405020304" pitchFamily="18" charset="0"/>
              </a:rPr>
              <a:t>4</a:t>
            </a:r>
            <a:r>
              <a:rPr kumimoji="1" lang="en-US" altLang="zh-CN" sz="3200">
                <a:latin typeface="Times New Roman" panose="02020603050405020304" pitchFamily="18" charset="0"/>
              </a:rPr>
              <a:t>+SO</a:t>
            </a:r>
            <a:r>
              <a:rPr kumimoji="1" lang="en-US" altLang="zh-CN" sz="3200" baseline="-30000">
                <a:latin typeface="Times New Roman" panose="02020603050405020304" pitchFamily="18" charset="0"/>
              </a:rPr>
              <a:t>2</a:t>
            </a:r>
            <a:r>
              <a:rPr kumimoji="1" lang="en-US" altLang="zh-CN" sz="3200">
                <a:latin typeface="Times New Roman" panose="02020603050405020304" pitchFamily="18" charset="0"/>
              </a:rPr>
              <a:t>+S↓+H</a:t>
            </a:r>
            <a:r>
              <a:rPr kumimoji="1" lang="en-US" altLang="zh-CN" sz="3200" baseline="-30000">
                <a:latin typeface="Times New Roman" panose="02020603050405020304" pitchFamily="18" charset="0"/>
              </a:rPr>
              <a:t>2</a:t>
            </a:r>
            <a:r>
              <a:rPr kumimoji="1" lang="en-US" altLang="zh-CN" sz="3200">
                <a:latin typeface="Times New Roman" panose="02020603050405020304" pitchFamily="18" charset="0"/>
              </a:rPr>
              <a:t>O</a:t>
            </a:r>
          </a:p>
        </p:txBody>
      </p:sp>
      <p:sp>
        <p:nvSpPr>
          <p:cNvPr id="162821" name="Text Box 5"/>
          <p:cNvSpPr txBox="1">
            <a:spLocks noChangeArrowheads="1"/>
          </p:cNvSpPr>
          <p:nvPr/>
        </p:nvSpPr>
        <p:spPr bwMode="auto">
          <a:xfrm>
            <a:off x="107950" y="2133600"/>
            <a:ext cx="7561263" cy="519113"/>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dirty="0">
                <a:solidFill>
                  <a:schemeClr val="hlink"/>
                </a:solidFill>
                <a:latin typeface="Times New Roman" panose="02020603050405020304" pitchFamily="18" charset="0"/>
              </a:rPr>
              <a:t>1</a:t>
            </a:r>
            <a:r>
              <a:rPr kumimoji="1" lang="zh-CN" altLang="en-US" sz="2800" dirty="0">
                <a:solidFill>
                  <a:schemeClr val="hlink"/>
                </a:solidFill>
                <a:latin typeface="Times New Roman" panose="02020603050405020304" pitchFamily="18" charset="0"/>
              </a:rPr>
              <a:t>、其他条件不变，温度升高，反应速率加快</a:t>
            </a:r>
            <a:endParaRPr kumimoji="1" lang="zh-CN" altLang="en-US" sz="2800" b="0" dirty="0">
              <a:solidFill>
                <a:schemeClr val="hlink"/>
              </a:solidFill>
              <a:latin typeface="Times New Roman" panose="02020603050405020304" pitchFamily="18" charset="0"/>
            </a:endParaRPr>
          </a:p>
        </p:txBody>
      </p:sp>
      <p:sp>
        <p:nvSpPr>
          <p:cNvPr id="162827" name="Text Box 11"/>
          <p:cNvSpPr txBox="1">
            <a:spLocks noChangeArrowheads="1"/>
          </p:cNvSpPr>
          <p:nvPr/>
        </p:nvSpPr>
        <p:spPr bwMode="auto">
          <a:xfrm>
            <a:off x="109538" y="3213100"/>
            <a:ext cx="7991475" cy="519113"/>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solidFill>
                  <a:schemeClr val="hlink"/>
                </a:solidFill>
                <a:latin typeface="Times New Roman" panose="02020603050405020304" pitchFamily="18" charset="0"/>
              </a:rPr>
              <a:t>2</a:t>
            </a:r>
            <a:r>
              <a:rPr kumimoji="1" lang="zh-CN" altLang="en-US" sz="2800">
                <a:solidFill>
                  <a:schemeClr val="hlink"/>
                </a:solidFill>
                <a:latin typeface="Times New Roman" panose="02020603050405020304" pitchFamily="18" charset="0"/>
              </a:rPr>
              <a:t>、一般说来，温度每升高</a:t>
            </a:r>
            <a:r>
              <a:rPr kumimoji="1" lang="en-US" altLang="zh-CN" sz="2800">
                <a:solidFill>
                  <a:schemeClr val="hlink"/>
                </a:solidFill>
                <a:latin typeface="Times New Roman" panose="02020603050405020304" pitchFamily="18" charset="0"/>
              </a:rPr>
              <a:t>10℃</a:t>
            </a:r>
            <a:r>
              <a:rPr kumimoji="1" lang="zh-CN" altLang="en-US" sz="2800">
                <a:solidFill>
                  <a:schemeClr val="hlink"/>
                </a:solidFill>
                <a:latin typeface="Times New Roman" panose="02020603050405020304" pitchFamily="18" charset="0"/>
              </a:rPr>
              <a:t>，速率增加</a:t>
            </a:r>
            <a:r>
              <a:rPr kumimoji="1" lang="en-US" altLang="zh-CN" sz="2800">
                <a:solidFill>
                  <a:schemeClr val="hlink"/>
                </a:solidFill>
                <a:latin typeface="Times New Roman" panose="02020603050405020304" pitchFamily="18" charset="0"/>
              </a:rPr>
              <a:t>2-4</a:t>
            </a:r>
            <a:r>
              <a:rPr kumimoji="1" lang="zh-CN" altLang="en-US" sz="2800">
                <a:solidFill>
                  <a:schemeClr val="hlink"/>
                </a:solidFill>
                <a:latin typeface="Times New Roman" panose="02020603050405020304" pitchFamily="18" charset="0"/>
              </a:rPr>
              <a:t>倍。</a:t>
            </a:r>
          </a:p>
        </p:txBody>
      </p:sp>
      <p:sp>
        <p:nvSpPr>
          <p:cNvPr id="162828" name="Rectangle 12"/>
          <p:cNvSpPr>
            <a:spLocks noChangeArrowheads="1"/>
          </p:cNvSpPr>
          <p:nvPr/>
        </p:nvSpPr>
        <p:spPr bwMode="auto">
          <a:xfrm>
            <a:off x="1619250" y="3860800"/>
            <a:ext cx="550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dirty="0">
                <a:solidFill>
                  <a:srgbClr val="FF0000"/>
                </a:solidFill>
                <a:latin typeface="Times New Roman" panose="02020603050405020304" pitchFamily="18" charset="0"/>
              </a:rPr>
              <a:t>V×</a:t>
            </a:r>
            <a:r>
              <a:rPr kumimoji="1" lang="zh-CN" altLang="en-US" sz="2400" dirty="0">
                <a:solidFill>
                  <a:srgbClr val="FF0000"/>
                </a:solidFill>
                <a:latin typeface="Times New Roman" panose="02020603050405020304" pitchFamily="18" charset="0"/>
              </a:rPr>
              <a:t>倍数值</a:t>
            </a:r>
            <a:r>
              <a:rPr kumimoji="1" lang="zh-CN" altLang="en-US" sz="2400" baseline="30000" dirty="0">
                <a:solidFill>
                  <a:srgbClr val="FF0000"/>
                </a:solidFill>
                <a:latin typeface="Times New Roman" panose="02020603050405020304" pitchFamily="18" charset="0"/>
              </a:rPr>
              <a:t>（</a:t>
            </a:r>
            <a:r>
              <a:rPr kumimoji="1" lang="en-US" altLang="zh-CN" sz="2400" baseline="30000" dirty="0">
                <a:solidFill>
                  <a:srgbClr val="FF0000"/>
                </a:solidFill>
                <a:latin typeface="Times New Roman" panose="02020603050405020304" pitchFamily="18" charset="0"/>
              </a:rPr>
              <a:t>t2-t1)/10</a:t>
            </a:r>
            <a:r>
              <a:rPr kumimoji="1" lang="en-US" altLang="zh-CN" sz="2400" dirty="0">
                <a:solidFill>
                  <a:srgbClr val="FF0000"/>
                </a:solidFill>
                <a:latin typeface="Times New Roman" panose="02020603050405020304" pitchFamily="18" charset="0"/>
              </a:rPr>
              <a:t>   = </a:t>
            </a:r>
            <a:r>
              <a:rPr kumimoji="1" lang="zh-CN" altLang="en-US" sz="2400" dirty="0">
                <a:solidFill>
                  <a:srgbClr val="FF0000"/>
                </a:solidFill>
                <a:latin typeface="Times New Roman" panose="02020603050405020304" pitchFamily="18" charset="0"/>
              </a:rPr>
              <a:t>变化后的反应速率</a:t>
            </a:r>
          </a:p>
        </p:txBody>
      </p:sp>
      <p:sp>
        <p:nvSpPr>
          <p:cNvPr id="47118" name="Text Box 13"/>
          <p:cNvSpPr txBox="1">
            <a:spLocks noChangeArrowheads="1"/>
          </p:cNvSpPr>
          <p:nvPr/>
        </p:nvSpPr>
        <p:spPr bwMode="auto">
          <a:xfrm>
            <a:off x="179388" y="4437063"/>
            <a:ext cx="8458200" cy="946150"/>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a:solidFill>
                  <a:schemeClr val="hlink"/>
                </a:solidFill>
                <a:latin typeface="Times New Roman" panose="02020603050405020304" pitchFamily="18" charset="0"/>
              </a:rPr>
              <a:t>3</a:t>
            </a:r>
            <a:r>
              <a:rPr kumimoji="1" lang="zh-CN" altLang="en-US" sz="2800">
                <a:solidFill>
                  <a:schemeClr val="hlink"/>
                </a:solidFill>
                <a:latin typeface="Times New Roman" panose="02020603050405020304" pitchFamily="18" charset="0"/>
              </a:rPr>
              <a:t>、温度对反应速率影响的规律，对吸热反应，放热反应都适用。</a:t>
            </a:r>
          </a:p>
        </p:txBody>
      </p:sp>
      <p:sp>
        <p:nvSpPr>
          <p:cNvPr id="47119" name="Rectangle 14"/>
          <p:cNvSpPr>
            <a:spLocks noChangeArrowheads="1"/>
          </p:cNvSpPr>
          <p:nvPr/>
        </p:nvSpPr>
        <p:spPr bwMode="auto">
          <a:xfrm>
            <a:off x="179388" y="5661025"/>
            <a:ext cx="84963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a:solidFill>
                  <a:schemeClr val="hlink"/>
                </a:solidFill>
                <a:latin typeface="Times New Roman" panose="02020603050405020304" pitchFamily="18" charset="0"/>
              </a:rPr>
              <a:t>4</a:t>
            </a:r>
            <a:r>
              <a:rPr kumimoji="1" lang="zh-CN" altLang="en-US" sz="2800">
                <a:solidFill>
                  <a:schemeClr val="hlink"/>
                </a:solidFill>
                <a:latin typeface="Times New Roman" panose="02020603050405020304" pitchFamily="18" charset="0"/>
              </a:rPr>
              <a:t>、反应若是可逆反应，</a:t>
            </a:r>
            <a:r>
              <a:rPr kumimoji="1" lang="zh-CN" altLang="en-US" sz="2800">
                <a:solidFill>
                  <a:srgbClr val="FF0000"/>
                </a:solidFill>
                <a:latin typeface="Times New Roman" panose="02020603050405020304" pitchFamily="18" charset="0"/>
              </a:rPr>
              <a:t>升高温度，正、逆反应速率都加快，</a:t>
            </a:r>
            <a:r>
              <a:rPr kumimoji="1" lang="zh-CN" altLang="en-US" sz="2800">
                <a:solidFill>
                  <a:schemeClr val="hlink"/>
                </a:solidFill>
                <a:latin typeface="Times New Roman" panose="02020603050405020304" pitchFamily="18" charset="0"/>
              </a:rPr>
              <a:t>降低温度，正、逆反应速率都减小。</a:t>
            </a:r>
          </a:p>
        </p:txBody>
      </p:sp>
    </p:spTree>
    <p:extLst>
      <p:ext uri="{BB962C8B-B14F-4D97-AF65-F5344CB8AC3E}">
        <p14:creationId xmlns:p14="http://schemas.microsoft.com/office/powerpoint/2010/main" val="23123269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2819"/>
                                        </p:tgtEl>
                                        <p:attrNameLst>
                                          <p:attrName>style.visibility</p:attrName>
                                        </p:attrNameLst>
                                      </p:cBhvr>
                                      <p:to>
                                        <p:strVal val="visible"/>
                                      </p:to>
                                    </p:set>
                                    <p:animEffect transition="in" filter="blinds(horizontal)">
                                      <p:cBhvr>
                                        <p:cTn id="7" dur="500"/>
                                        <p:tgtEl>
                                          <p:spTgt spid="1628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2820"/>
                                        </p:tgtEl>
                                        <p:attrNameLst>
                                          <p:attrName>style.visibility</p:attrName>
                                        </p:attrNameLst>
                                      </p:cBhvr>
                                      <p:to>
                                        <p:strVal val="visible"/>
                                      </p:to>
                                    </p:set>
                                    <p:animEffect transition="in" filter="blinds(horizontal)">
                                      <p:cBhvr>
                                        <p:cTn id="12" dur="500"/>
                                        <p:tgtEl>
                                          <p:spTgt spid="1628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ntr" presetSubtype="4" fill="hold" grpId="0" nodeType="clickEffect">
                                  <p:stCondLst>
                                    <p:cond delay="0"/>
                                  </p:stCondLst>
                                  <p:childTnLst>
                                    <p:set>
                                      <p:cBhvr>
                                        <p:cTn id="16" dur="1" fill="hold">
                                          <p:stCondLst>
                                            <p:cond delay="0"/>
                                          </p:stCondLst>
                                        </p:cTn>
                                        <p:tgtEl>
                                          <p:spTgt spid="162821"/>
                                        </p:tgtEl>
                                        <p:attrNameLst>
                                          <p:attrName>style.visibility</p:attrName>
                                        </p:attrNameLst>
                                      </p:cBhvr>
                                      <p:to>
                                        <p:strVal val="visible"/>
                                      </p:to>
                                    </p:set>
                                    <p:animEffect transition="in" filter="wheel(4)">
                                      <p:cBhvr>
                                        <p:cTn id="17" dur="2000"/>
                                        <p:tgtEl>
                                          <p:spTgt spid="1628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162827"/>
                                        </p:tgtEl>
                                        <p:attrNameLst>
                                          <p:attrName>style.visibility</p:attrName>
                                        </p:attrNameLst>
                                      </p:cBhvr>
                                      <p:to>
                                        <p:strVal val="visible"/>
                                      </p:to>
                                    </p:set>
                                    <p:animEffect transition="in" filter="diamond(in)">
                                      <p:cBhvr>
                                        <p:cTn id="22" dur="2000"/>
                                        <p:tgtEl>
                                          <p:spTgt spid="1628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2828"/>
                                        </p:tgtEl>
                                        <p:attrNameLst>
                                          <p:attrName>style.visibility</p:attrName>
                                        </p:attrNameLst>
                                      </p:cBhvr>
                                      <p:to>
                                        <p:strVal val="visible"/>
                                      </p:to>
                                    </p:set>
                                    <p:animEffect transition="in" filter="blinds(horizontal)">
                                      <p:cBhvr>
                                        <p:cTn id="27" dur="500"/>
                                        <p:tgtEl>
                                          <p:spTgt spid="162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p:bldP spid="162820" grpId="0"/>
      <p:bldP spid="162821" grpId="0" animBg="1"/>
      <p:bldP spid="162827" grpId="0" animBg="1"/>
      <p:bldP spid="16282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都市">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Template>
  <TotalTime>953</TotalTime>
  <Words>2009</Words>
  <Application>Microsoft Office PowerPoint</Application>
  <PresentationFormat>全屏显示(4:3)</PresentationFormat>
  <Paragraphs>321</Paragraphs>
  <Slides>36</Slides>
  <Notes>0</Notes>
  <HiddenSlides>0</HiddenSlides>
  <MMClips>1</MMClips>
  <ScaleCrop>false</ScaleCrop>
  <HeadingPairs>
    <vt:vector size="8" baseType="variant">
      <vt:variant>
        <vt:lpstr>已用的字体</vt:lpstr>
      </vt:variant>
      <vt:variant>
        <vt:i4>23</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61" baseType="lpstr">
      <vt:lpstr>Franklin Gothic Book</vt:lpstr>
      <vt:lpstr>MingLiU</vt:lpstr>
      <vt:lpstr>方正书宋_GBK</vt:lpstr>
      <vt:lpstr>方正姚体</vt:lpstr>
      <vt:lpstr>仿宋_GB2312</vt:lpstr>
      <vt:lpstr>黑体</vt:lpstr>
      <vt:lpstr>华文彩云</vt:lpstr>
      <vt:lpstr>华文行楷</vt:lpstr>
      <vt:lpstr>华文楷体</vt:lpstr>
      <vt:lpstr>华文新魏</vt:lpstr>
      <vt:lpstr>楷体_GB2312</vt:lpstr>
      <vt:lpstr>隶书</vt:lpstr>
      <vt:lpstr>宋体</vt:lpstr>
      <vt:lpstr>Arial</vt:lpstr>
      <vt:lpstr>Calibri</vt:lpstr>
      <vt:lpstr>Georgia</vt:lpstr>
      <vt:lpstr>Monotype Sorts</vt:lpstr>
      <vt:lpstr>Symbol</vt:lpstr>
      <vt:lpstr>Times New Roman</vt:lpstr>
      <vt:lpstr>Trebuchet MS</vt:lpstr>
      <vt:lpstr>Wingdings</vt:lpstr>
      <vt:lpstr>Wingdings 2</vt:lpstr>
      <vt:lpstr>Wingdings 3</vt:lpstr>
      <vt:lpstr>都市</vt:lpstr>
      <vt:lpstr>位图图像</vt:lpstr>
      <vt:lpstr>化学反应速率的影响因素</vt:lpstr>
      <vt:lpstr>了解速度，是为了改变速度</vt:lpstr>
      <vt:lpstr>了解反应速率，是为了控制反应速率</vt:lpstr>
      <vt:lpstr>PowerPoint 演示文稿</vt:lpstr>
      <vt:lpstr>PowerPoint 演示文稿</vt:lpstr>
      <vt:lpstr>PowerPoint 演示文稿</vt:lpstr>
      <vt:lpstr>这些因素对反应速率有什么影响？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为什么浓度、压强、温度、催化剂，会影响反应速率？</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我的中国“芯” 无机非金属材料的主角——硅</dc:title>
  <dc:creator>fuck</dc:creator>
  <cp:lastModifiedBy>USER</cp:lastModifiedBy>
  <cp:revision>470</cp:revision>
  <dcterms:created xsi:type="dcterms:W3CDTF">2014-12-15T05:46:00Z</dcterms:created>
  <dcterms:modified xsi:type="dcterms:W3CDTF">2016-09-26T02:26:27Z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