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1" r:id="rId3"/>
    <p:sldId id="260" r:id="rId4"/>
    <p:sldId id="258" r:id="rId5"/>
    <p:sldId id="261" r:id="rId6"/>
    <p:sldId id="262" r:id="rId7"/>
    <p:sldId id="263" r:id="rId8"/>
    <p:sldId id="27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image" Target="../media/image96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12" Type="http://schemas.openxmlformats.org/officeDocument/2006/relationships/image" Target="../media/image95.wmf"/><Relationship Id="rId17" Type="http://schemas.openxmlformats.org/officeDocument/2006/relationships/image" Target="../media/image100.wmf"/><Relationship Id="rId2" Type="http://schemas.openxmlformats.org/officeDocument/2006/relationships/image" Target="../media/image85.wmf"/><Relationship Id="rId16" Type="http://schemas.openxmlformats.org/officeDocument/2006/relationships/image" Target="../media/image99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11" Type="http://schemas.openxmlformats.org/officeDocument/2006/relationships/image" Target="../media/image94.wmf"/><Relationship Id="rId5" Type="http://schemas.openxmlformats.org/officeDocument/2006/relationships/image" Target="../media/image88.wmf"/><Relationship Id="rId15" Type="http://schemas.openxmlformats.org/officeDocument/2006/relationships/image" Target="../media/image98.wmf"/><Relationship Id="rId10" Type="http://schemas.openxmlformats.org/officeDocument/2006/relationships/image" Target="../media/image93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Relationship Id="rId14" Type="http://schemas.openxmlformats.org/officeDocument/2006/relationships/image" Target="../media/image9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6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3" Type="http://schemas.openxmlformats.org/officeDocument/2006/relationships/image" Target="../media/image3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5" Type="http://schemas.openxmlformats.org/officeDocument/2006/relationships/image" Target="../media/image3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Relationship Id="rId14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59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12" Type="http://schemas.openxmlformats.org/officeDocument/2006/relationships/image" Target="../media/image58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11" Type="http://schemas.openxmlformats.org/officeDocument/2006/relationships/image" Target="../media/image57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C3019-486E-404F-9275-E755BEDB3D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10" Type="http://schemas.openxmlformats.org/officeDocument/2006/relationships/oleObject" Target="../embeddings/oleObject7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3.bin"/><Relationship Id="rId5" Type="http://schemas.openxmlformats.org/officeDocument/2006/relationships/oleObject" Target="../embeddings/oleObject72.bin"/><Relationship Id="rId4" Type="http://schemas.openxmlformats.org/officeDocument/2006/relationships/oleObject" Target="../embeddings/oleObject7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77.bin"/><Relationship Id="rId9" Type="http://schemas.openxmlformats.org/officeDocument/2006/relationships/oleObject" Target="../embeddings/oleObject8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oleObject" Target="../embeddings/oleObject94.bin"/><Relationship Id="rId18" Type="http://schemas.openxmlformats.org/officeDocument/2006/relationships/oleObject" Target="../embeddings/oleObject9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8.bin"/><Relationship Id="rId12" Type="http://schemas.openxmlformats.org/officeDocument/2006/relationships/oleObject" Target="../embeddings/oleObject93.bin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7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7.bin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6.bin"/><Relationship Id="rId10" Type="http://schemas.openxmlformats.org/officeDocument/2006/relationships/oleObject" Target="../embeddings/oleObject91.bin"/><Relationship Id="rId19" Type="http://schemas.openxmlformats.org/officeDocument/2006/relationships/oleObject" Target="../embeddings/oleObject100.bin"/><Relationship Id="rId4" Type="http://schemas.openxmlformats.org/officeDocument/2006/relationships/oleObject" Target="../embeddings/oleObject85.bin"/><Relationship Id="rId9" Type="http://schemas.openxmlformats.org/officeDocument/2006/relationships/oleObject" Target="../embeddings/oleObject90.bin"/><Relationship Id="rId14" Type="http://schemas.openxmlformats.org/officeDocument/2006/relationships/oleObject" Target="../embeddings/oleObject9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4.bin"/><Relationship Id="rId5" Type="http://schemas.openxmlformats.org/officeDocument/2006/relationships/oleObject" Target="../embeddings/oleObject103.bin"/><Relationship Id="rId4" Type="http://schemas.openxmlformats.org/officeDocument/2006/relationships/oleObject" Target="../embeddings/oleObject10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9.bin"/><Relationship Id="rId5" Type="http://schemas.openxmlformats.org/officeDocument/2006/relationships/oleObject" Target="../embeddings/oleObject108.bin"/><Relationship Id="rId4" Type="http://schemas.openxmlformats.org/officeDocument/2006/relationships/oleObject" Target="../embeddings/oleObject10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5.bin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8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4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1.bin"/><Relationship Id="rId12" Type="http://schemas.openxmlformats.org/officeDocument/2006/relationships/oleObject" Target="../embeddings/oleObject5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0.bin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9.bin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48.bin"/><Relationship Id="rId9" Type="http://schemas.openxmlformats.org/officeDocument/2006/relationships/oleObject" Target="../embeddings/oleObject53.bin"/><Relationship Id="rId14" Type="http://schemas.openxmlformats.org/officeDocument/2006/relationships/oleObject" Target="../embeddings/oleObject5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6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336550" y="1428750"/>
          <a:ext cx="4965700" cy="1285875"/>
        </p:xfrm>
        <a:graphic>
          <a:graphicData uri="http://schemas.openxmlformats.org/presentationml/2006/ole">
            <p:oleObj spid="_x0000_s3074" name="Equation" r:id="rId3" imgW="2450880" imgH="634680" progId="Equation.DSMT4">
              <p:embed/>
            </p:oleObj>
          </a:graphicData>
        </a:graphic>
      </p:graphicFrame>
      <p:sp>
        <p:nvSpPr>
          <p:cNvPr id="5136" name="Oval 5"/>
          <p:cNvSpPr>
            <a:spLocks noChangeArrowheads="1"/>
          </p:cNvSpPr>
          <p:nvPr/>
        </p:nvSpPr>
        <p:spPr bwMode="auto">
          <a:xfrm>
            <a:off x="5715000" y="1285875"/>
            <a:ext cx="2303463" cy="12954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5357813" y="428625"/>
            <a:ext cx="3311525" cy="2962275"/>
            <a:chOff x="5143504" y="428604"/>
            <a:chExt cx="3311525" cy="2962275"/>
          </a:xfrm>
        </p:grpSpPr>
        <p:sp>
          <p:nvSpPr>
            <p:cNvPr id="24595" name="Line 6"/>
            <p:cNvSpPr>
              <a:spLocks noChangeShapeType="1"/>
            </p:cNvSpPr>
            <p:nvPr/>
          </p:nvSpPr>
          <p:spPr bwMode="auto">
            <a:xfrm>
              <a:off x="5143504" y="1941492"/>
              <a:ext cx="3311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Line 7"/>
            <p:cNvSpPr>
              <a:spLocks noChangeShapeType="1"/>
            </p:cNvSpPr>
            <p:nvPr/>
          </p:nvSpPr>
          <p:spPr bwMode="auto">
            <a:xfrm flipV="1">
              <a:off x="6654804" y="573067"/>
              <a:ext cx="0" cy="273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4597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72292" y="428604"/>
              <a:ext cx="1276350" cy="296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4592" name="Object 16"/>
            <p:cNvGraphicFramePr>
              <a:graphicFrameLocks noChangeAspect="1"/>
            </p:cNvGraphicFramePr>
            <p:nvPr/>
          </p:nvGraphicFramePr>
          <p:xfrm>
            <a:off x="8083550" y="2876550"/>
            <a:ext cx="180975" cy="361950"/>
          </p:xfrm>
          <a:graphic>
            <a:graphicData uri="http://schemas.openxmlformats.org/presentationml/2006/ole">
              <p:oleObj spid="_x0000_s3088" name="Equation" r:id="rId5" imgW="88560" imgH="177480" progId="Equation.DSMT4">
                <p:embed/>
              </p:oleObj>
            </a:graphicData>
          </a:graphic>
        </p:graphicFrame>
      </p:grpSp>
      <p:graphicFrame>
        <p:nvGraphicFramePr>
          <p:cNvPr id="24579" name="Object 20"/>
          <p:cNvGraphicFramePr>
            <a:graphicFrameLocks noChangeAspect="1"/>
          </p:cNvGraphicFramePr>
          <p:nvPr/>
        </p:nvGraphicFramePr>
        <p:xfrm>
          <a:off x="274638" y="285750"/>
          <a:ext cx="5962650" cy="1214438"/>
        </p:xfrm>
        <a:graphic>
          <a:graphicData uri="http://schemas.openxmlformats.org/presentationml/2006/ole">
            <p:oleObj spid="_x0000_s3075" name="Equation" r:id="rId6" imgW="3238200" imgH="660240" progId="Equation.DSMT4">
              <p:embed/>
            </p:oleObj>
          </a:graphicData>
        </a:graphic>
      </p:graphicFrame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4729163" y="5453063"/>
          <a:ext cx="114300" cy="215900"/>
        </p:xfrm>
        <a:graphic>
          <a:graphicData uri="http://schemas.openxmlformats.org/presentationml/2006/ole">
            <p:oleObj spid="_x0000_s3076" name="公式" r:id="rId7" imgW="114120" imgH="215640" progId="Equation.3">
              <p:embed/>
            </p:oleObj>
          </a:graphicData>
        </a:graphic>
      </p:graphicFrame>
      <p:graphicFrame>
        <p:nvGraphicFramePr>
          <p:cNvPr id="75779" name="Object 22"/>
          <p:cNvGraphicFramePr>
            <a:graphicFrameLocks noChangeAspect="1"/>
          </p:cNvGraphicFramePr>
          <p:nvPr/>
        </p:nvGraphicFramePr>
        <p:xfrm>
          <a:off x="3071813" y="2857500"/>
          <a:ext cx="2833687" cy="1214438"/>
        </p:xfrm>
        <a:graphic>
          <a:graphicData uri="http://schemas.openxmlformats.org/presentationml/2006/ole">
            <p:oleObj spid="_x0000_s3077" name="Equation" r:id="rId8" imgW="1688760" imgH="723600" progId="Equation.DSMT4">
              <p:embed/>
            </p:oleObj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684213" y="4057650"/>
          <a:ext cx="4387850" cy="1435100"/>
        </p:xfrm>
        <a:graphic>
          <a:graphicData uri="http://schemas.openxmlformats.org/presentationml/2006/ole">
            <p:oleObj spid="_x0000_s3078" name="Equation" r:id="rId9" imgW="2019240" imgH="660240" progId="Equation.DSMT4">
              <p:embed/>
            </p:oleObj>
          </a:graphicData>
        </a:graphic>
      </p:graphicFrame>
      <p:graphicFrame>
        <p:nvGraphicFramePr>
          <p:cNvPr id="75781" name="Object 24"/>
          <p:cNvGraphicFramePr>
            <a:graphicFrameLocks noChangeAspect="1"/>
          </p:cNvGraphicFramePr>
          <p:nvPr/>
        </p:nvGraphicFramePr>
        <p:xfrm>
          <a:off x="428625" y="5643563"/>
          <a:ext cx="7212013" cy="439737"/>
        </p:xfrm>
        <a:graphic>
          <a:graphicData uri="http://schemas.openxmlformats.org/presentationml/2006/ole">
            <p:oleObj spid="_x0000_s3079" name="Equation" r:id="rId10" imgW="3517560" imgH="215640" progId="Equation.DSMT4">
              <p:embed/>
            </p:oleObj>
          </a:graphicData>
        </a:graphic>
      </p:graphicFrame>
      <p:graphicFrame>
        <p:nvGraphicFramePr>
          <p:cNvPr id="75796" name="Object 25"/>
          <p:cNvGraphicFramePr>
            <a:graphicFrameLocks noChangeAspect="1"/>
          </p:cNvGraphicFramePr>
          <p:nvPr/>
        </p:nvGraphicFramePr>
        <p:xfrm>
          <a:off x="447675" y="3000375"/>
          <a:ext cx="2409825" cy="738188"/>
        </p:xfrm>
        <a:graphic>
          <a:graphicData uri="http://schemas.openxmlformats.org/presentationml/2006/ole">
            <p:oleObj spid="_x0000_s3080" name="Equation" r:id="rId11" imgW="1409400" imgH="431640" progId="Equation.DSMT4">
              <p:embed/>
            </p:oleObj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8358188" y="2000250"/>
          <a:ext cx="288925" cy="331788"/>
        </p:xfrm>
        <a:graphic>
          <a:graphicData uri="http://schemas.openxmlformats.org/presentationml/2006/ole">
            <p:oleObj spid="_x0000_s3081" name="Equation" r:id="rId12" imgW="126720" imgH="139680" progId="Equation.DSMT4">
              <p:embed/>
            </p:oleObj>
          </a:graphicData>
        </a:graphic>
      </p:graphicFrame>
      <p:graphicFrame>
        <p:nvGraphicFramePr>
          <p:cNvPr id="24586" name="Object 23"/>
          <p:cNvGraphicFramePr>
            <a:graphicFrameLocks noChangeAspect="1"/>
          </p:cNvGraphicFramePr>
          <p:nvPr/>
        </p:nvGraphicFramePr>
        <p:xfrm>
          <a:off x="6557963" y="541338"/>
          <a:ext cx="317500" cy="392112"/>
        </p:xfrm>
        <a:graphic>
          <a:graphicData uri="http://schemas.openxmlformats.org/presentationml/2006/ole">
            <p:oleObj spid="_x0000_s3082" name="Equation" r:id="rId13" imgW="139680" imgH="164880" progId="Equation.DSMT4">
              <p:embed/>
            </p:oleObj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6929438" y="928688"/>
          <a:ext cx="357187" cy="303212"/>
        </p:xfrm>
        <a:graphic>
          <a:graphicData uri="http://schemas.openxmlformats.org/presentationml/2006/ole">
            <p:oleObj spid="_x0000_s3083" name="Equation" r:id="rId14" imgW="203040" imgH="164880" progId="Equation.DSMT4">
              <p:embed/>
            </p:oleObj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7643813" y="928688"/>
          <a:ext cx="223837" cy="350837"/>
        </p:xfrm>
        <a:graphic>
          <a:graphicData uri="http://schemas.openxmlformats.org/presentationml/2006/ole">
            <p:oleObj spid="_x0000_s3084" name="Equation" r:id="rId15" imgW="139680" imgH="177480" progId="Equation.DSMT4">
              <p:embed/>
            </p:oleObj>
          </a:graphicData>
        </a:graphic>
      </p:graphicFrame>
      <p:graphicFrame>
        <p:nvGraphicFramePr>
          <p:cNvPr id="24589" name="Object 26"/>
          <p:cNvGraphicFramePr>
            <a:graphicFrameLocks noChangeAspect="1"/>
          </p:cNvGraphicFramePr>
          <p:nvPr/>
        </p:nvGraphicFramePr>
        <p:xfrm>
          <a:off x="6643688" y="1928813"/>
          <a:ext cx="288925" cy="331787"/>
        </p:xfrm>
        <a:graphic>
          <a:graphicData uri="http://schemas.openxmlformats.org/presentationml/2006/ole">
            <p:oleObj spid="_x0000_s3085" name="Equation" r:id="rId16" imgW="126720" imgH="139680" progId="Equation.DSMT4">
              <p:embed/>
            </p:oleObj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7572375" y="1928813"/>
          <a:ext cx="314325" cy="357187"/>
        </p:xfrm>
        <a:graphic>
          <a:graphicData uri="http://schemas.openxmlformats.org/presentationml/2006/ole">
            <p:oleObj spid="_x0000_s3086" name="Equation" r:id="rId17" imgW="164880" imgH="164880" progId="Equation.DSMT4">
              <p:embed/>
            </p:oleObj>
          </a:graphicData>
        </a:graphic>
      </p:graphicFrame>
      <p:graphicFrame>
        <p:nvGraphicFramePr>
          <p:cNvPr id="24591" name="Object 28"/>
          <p:cNvGraphicFramePr>
            <a:graphicFrameLocks noChangeAspect="1"/>
          </p:cNvGraphicFramePr>
          <p:nvPr/>
        </p:nvGraphicFramePr>
        <p:xfrm>
          <a:off x="8286750" y="1214438"/>
          <a:ext cx="314325" cy="344487"/>
        </p:xfrm>
        <a:graphic>
          <a:graphicData uri="http://schemas.openxmlformats.org/presentationml/2006/ole">
            <p:oleObj spid="_x0000_s3087" name="Equation" r:id="rId18" imgW="177480" imgH="164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344488" y="0"/>
          <a:ext cx="8450262" cy="1804988"/>
        </p:xfrm>
        <a:graphic>
          <a:graphicData uri="http://schemas.openxmlformats.org/presentationml/2006/ole">
            <p:oleObj spid="_x0000_s9218" name="Equation" r:id="rId3" imgW="4165560" imgH="888840" progId="Equation.DSMT4">
              <p:embed/>
            </p:oleObj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785813" y="5429250"/>
          <a:ext cx="6534150" cy="625475"/>
        </p:xfrm>
        <a:graphic>
          <a:graphicData uri="http://schemas.openxmlformats.org/presentationml/2006/ole">
            <p:oleObj spid="_x0000_s9219" name="公式" r:id="rId4" imgW="2387520" imgH="228600" progId="Equation.3">
              <p:embed/>
            </p:oleObj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357188" y="1928813"/>
          <a:ext cx="3960812" cy="865187"/>
        </p:xfrm>
        <a:graphic>
          <a:graphicData uri="http://schemas.openxmlformats.org/presentationml/2006/ole">
            <p:oleObj spid="_x0000_s9220" name="公式" r:id="rId5" imgW="1917360" imgH="419040" progId="Equation.3">
              <p:embed/>
            </p:oleObj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4357688" y="2143125"/>
          <a:ext cx="3929062" cy="530225"/>
        </p:xfrm>
        <a:graphic>
          <a:graphicData uri="http://schemas.openxmlformats.org/presentationml/2006/ole">
            <p:oleObj spid="_x0000_s9221" name="公式" r:id="rId6" imgW="1600200" imgH="215640" progId="Equation.3">
              <p:embed/>
            </p:oleObj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642938" y="2928938"/>
          <a:ext cx="6175375" cy="1044575"/>
        </p:xfrm>
        <a:graphic>
          <a:graphicData uri="http://schemas.openxmlformats.org/presentationml/2006/ole">
            <p:oleObj spid="_x0000_s9222" name="公式" r:id="rId7" imgW="2476440" imgH="419040" progId="Equation.3">
              <p:embed/>
            </p:oleObj>
          </a:graphicData>
        </a:graphic>
      </p:graphicFrame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857250" y="4000500"/>
          <a:ext cx="6035675" cy="1477963"/>
        </p:xfrm>
        <a:graphic>
          <a:graphicData uri="http://schemas.openxmlformats.org/presentationml/2006/ole">
            <p:oleObj spid="_x0000_s9223" name="公式" r:id="rId8" imgW="2438280" imgH="596880" progId="Equation.3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642938" y="285750"/>
          <a:ext cx="4318000" cy="600075"/>
        </p:xfrm>
        <a:graphic>
          <a:graphicData uri="http://schemas.openxmlformats.org/presentationml/2006/ole">
            <p:oleObj spid="_x0000_s10242" name="公式" r:id="rId3" imgW="1460160" imgH="203040" progId="Equation.3">
              <p:embed/>
            </p:oleObj>
          </a:graphicData>
        </a:graphic>
      </p:graphicFrame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674688" y="1071563"/>
          <a:ext cx="4398962" cy="1063625"/>
        </p:xfrm>
        <a:graphic>
          <a:graphicData uri="http://schemas.openxmlformats.org/presentationml/2006/ole">
            <p:oleObj spid="_x0000_s10243" name="Equation" r:id="rId4" imgW="1739880" imgH="431640" progId="Equation.DSMT4">
              <p:embed/>
            </p:oleObj>
          </a:graphicData>
        </a:graphic>
      </p:graphicFrame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857250" y="2357438"/>
          <a:ext cx="2357438" cy="642937"/>
        </p:xfrm>
        <a:graphic>
          <a:graphicData uri="http://schemas.openxmlformats.org/presentationml/2006/ole">
            <p:oleObj spid="_x0000_s10244" name="公式" r:id="rId5" imgW="838080" imgH="228600" progId="Equation.3">
              <p:embed/>
            </p:oleObj>
          </a:graphicData>
        </a:graphic>
      </p:graphicFrame>
      <p:graphicFrame>
        <p:nvGraphicFramePr>
          <p:cNvPr id="24593" name="Object 17"/>
          <p:cNvGraphicFramePr>
            <a:graphicFrameLocks noChangeAspect="1"/>
          </p:cNvGraphicFramePr>
          <p:nvPr/>
        </p:nvGraphicFramePr>
        <p:xfrm>
          <a:off x="785813" y="3357563"/>
          <a:ext cx="2286000" cy="614362"/>
        </p:xfrm>
        <a:graphic>
          <a:graphicData uri="http://schemas.openxmlformats.org/presentationml/2006/ole">
            <p:oleObj spid="_x0000_s10245" name="公式" r:id="rId6" imgW="850680" imgH="228600" progId="Equation.3">
              <p:embed/>
            </p:oleObj>
          </a:graphicData>
        </a:graphic>
      </p:graphicFrame>
      <p:graphicFrame>
        <p:nvGraphicFramePr>
          <p:cNvPr id="24578" name="Object 2"/>
          <p:cNvGraphicFramePr>
            <a:graphicFrameLocks noChangeAspect="1"/>
          </p:cNvGraphicFramePr>
          <p:nvPr>
            <p:ph idx="4294967295"/>
          </p:nvPr>
        </p:nvGraphicFramePr>
        <p:xfrm>
          <a:off x="3857625" y="2286000"/>
          <a:ext cx="2571750" cy="652463"/>
        </p:xfrm>
        <a:graphic>
          <a:graphicData uri="http://schemas.openxmlformats.org/presentationml/2006/ole">
            <p:oleObj spid="_x0000_s10246" name="公式" r:id="rId7" imgW="901440" imgH="228600" progId="Equation.3">
              <p:embed/>
            </p:oleObj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3714750" y="3357563"/>
          <a:ext cx="2506663" cy="644525"/>
        </p:xfrm>
        <a:graphic>
          <a:graphicData uri="http://schemas.openxmlformats.org/presentationml/2006/ole">
            <p:oleObj spid="_x0000_s10247" name="公式" r:id="rId8" imgW="888840" imgH="228600" progId="Equation.3">
              <p:embed/>
            </p:oleObj>
          </a:graphicData>
        </a:graphic>
      </p:graphicFrame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684213" y="4292600"/>
            <a:ext cx="5761037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请问</a:t>
            </a:r>
            <a:r>
              <a:rPr lang="en-US" altLang="zh-CN" b="1"/>
              <a:t>:</a:t>
            </a:r>
            <a:r>
              <a:rPr lang="zh-CN" altLang="en-US" b="1"/>
              <a:t>椭圆上什么点到焦点的距离最近</a:t>
            </a:r>
            <a:r>
              <a:rPr lang="en-US" altLang="zh-CN" b="1"/>
              <a:t>?</a:t>
            </a:r>
          </a:p>
        </p:txBody>
      </p:sp>
      <p:sp>
        <p:nvSpPr>
          <p:cNvPr id="10252" name="Text Box 9"/>
          <p:cNvSpPr txBox="1">
            <a:spLocks noChangeArrowheads="1"/>
          </p:cNvSpPr>
          <p:nvPr/>
        </p:nvSpPr>
        <p:spPr bwMode="auto">
          <a:xfrm>
            <a:off x="428625" y="4857750"/>
            <a:ext cx="75612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设椭圆的对称轴为坐标轴</a:t>
            </a:r>
            <a:r>
              <a:rPr lang="en-US" altLang="zh-CN" b="1"/>
              <a:t>,</a:t>
            </a:r>
            <a:r>
              <a:rPr lang="zh-CN" altLang="en-US" b="1"/>
              <a:t>短轴的一个端点与两焦点组成一个正三角形</a:t>
            </a:r>
            <a:r>
              <a:rPr lang="en-US" altLang="zh-CN" b="1"/>
              <a:t>,</a:t>
            </a:r>
            <a:r>
              <a:rPr lang="zh-CN" altLang="en-US" b="1"/>
              <a:t>焦点到椭圆的</a:t>
            </a:r>
            <a:r>
              <a:rPr lang="zh-CN" altLang="en-US" b="1">
                <a:solidFill>
                  <a:srgbClr val="FF3300"/>
                </a:solidFill>
              </a:rPr>
              <a:t>最短距离</a:t>
            </a:r>
            <a:r>
              <a:rPr lang="zh-CN" altLang="en-US" b="1"/>
              <a:t>为        </a:t>
            </a:r>
            <a:r>
              <a:rPr lang="en-US" altLang="zh-CN" b="1"/>
              <a:t>,</a:t>
            </a:r>
            <a:r>
              <a:rPr lang="zh-CN" altLang="en-US" b="1"/>
              <a:t>则椭圆的方程为</a:t>
            </a:r>
            <a:r>
              <a:rPr lang="zh-CN" altLang="en-US" b="1" u="sng"/>
              <a:t>                                      </a:t>
            </a:r>
            <a:r>
              <a:rPr lang="en-US" altLang="zh-CN" b="1"/>
              <a:t>.</a:t>
            </a:r>
          </a:p>
        </p:txBody>
      </p:sp>
      <p:graphicFrame>
        <p:nvGraphicFramePr>
          <p:cNvPr id="11272" name="Object 10"/>
          <p:cNvGraphicFramePr>
            <a:graphicFrameLocks noChangeAspect="1"/>
          </p:cNvGraphicFramePr>
          <p:nvPr/>
        </p:nvGraphicFramePr>
        <p:xfrm>
          <a:off x="6143625" y="5214938"/>
          <a:ext cx="500063" cy="500062"/>
        </p:xfrm>
        <a:graphic>
          <a:graphicData uri="http://schemas.openxmlformats.org/presentationml/2006/ole">
            <p:oleObj spid="_x0000_s10248" name="公式" r:id="rId9" imgW="228600" imgH="228600" progId="Equation.3">
              <p:embed/>
            </p:oleObj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2428875" y="5643563"/>
          <a:ext cx="3071813" cy="785812"/>
        </p:xfrm>
        <a:graphic>
          <a:graphicData uri="http://schemas.openxmlformats.org/presentationml/2006/ole">
            <p:oleObj spid="_x0000_s10249" name="公式" r:id="rId10" imgW="1638000" imgH="419040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  <p:bldP spid="102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19700" y="1781175"/>
            <a:ext cx="3352800" cy="2819400"/>
            <a:chOff x="3379" y="1291"/>
            <a:chExt cx="2112" cy="1776"/>
          </a:xfrm>
        </p:grpSpPr>
        <p:graphicFrame>
          <p:nvGraphicFramePr>
            <p:cNvPr id="32785" name="Object 12"/>
            <p:cNvGraphicFramePr>
              <a:graphicFrameLocks noChangeAspect="1"/>
            </p:cNvGraphicFramePr>
            <p:nvPr/>
          </p:nvGraphicFramePr>
          <p:xfrm>
            <a:off x="5011" y="1291"/>
            <a:ext cx="142" cy="248"/>
          </p:xfrm>
          <a:graphic>
            <a:graphicData uri="http://schemas.openxmlformats.org/presentationml/2006/ole">
              <p:oleObj spid="_x0000_s11281" name="Equation" r:id="rId3" imgW="101520" imgH="177480" progId="Equation.3">
                <p:embed/>
              </p:oleObj>
            </a:graphicData>
          </a:graphic>
        </p:graphicFrame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379" y="1291"/>
              <a:ext cx="2112" cy="1776"/>
              <a:chOff x="3504" y="720"/>
              <a:chExt cx="2112" cy="1776"/>
            </a:xfrm>
          </p:grpSpPr>
          <p:sp>
            <p:nvSpPr>
              <p:cNvPr id="32795" name="Line 8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21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96" name="Line 9"/>
              <p:cNvSpPr>
                <a:spLocks noChangeShapeType="1"/>
              </p:cNvSpPr>
              <p:nvPr/>
            </p:nvSpPr>
            <p:spPr bwMode="auto">
              <a:xfrm flipV="1">
                <a:off x="4569" y="768"/>
                <a:ext cx="0" cy="17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97" name="Oval 10"/>
              <p:cNvSpPr>
                <a:spLocks noChangeArrowheads="1"/>
              </p:cNvSpPr>
              <p:nvPr/>
            </p:nvSpPr>
            <p:spPr bwMode="auto">
              <a:xfrm>
                <a:off x="3990" y="1371"/>
                <a:ext cx="1152" cy="62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8" name="Line 11"/>
              <p:cNvSpPr>
                <a:spLocks noChangeShapeType="1"/>
              </p:cNvSpPr>
              <p:nvPr/>
            </p:nvSpPr>
            <p:spPr bwMode="auto">
              <a:xfrm flipV="1">
                <a:off x="5313" y="864"/>
                <a:ext cx="0" cy="15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99" name="Line 12"/>
              <p:cNvSpPr>
                <a:spLocks noChangeShapeType="1"/>
              </p:cNvSpPr>
              <p:nvPr/>
            </p:nvSpPr>
            <p:spPr bwMode="auto">
              <a:xfrm flipV="1">
                <a:off x="3822" y="888"/>
                <a:ext cx="0" cy="15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32786" name="Object 13"/>
              <p:cNvGraphicFramePr>
                <a:graphicFrameLocks noChangeAspect="1"/>
              </p:cNvGraphicFramePr>
              <p:nvPr/>
            </p:nvGraphicFramePr>
            <p:xfrm>
              <a:off x="3888" y="720"/>
              <a:ext cx="213" cy="283"/>
            </p:xfrm>
            <a:graphic>
              <a:graphicData uri="http://schemas.openxmlformats.org/presentationml/2006/ole">
                <p:oleObj spid="_x0000_s11282" name="Equation" r:id="rId4" imgW="152280" imgH="203040" progId="Equation.3">
                  <p:embed/>
                </p:oleObj>
              </a:graphicData>
            </a:graphic>
          </p:graphicFrame>
          <p:sp>
            <p:nvSpPr>
              <p:cNvPr id="32800" name="Text Box 15"/>
              <p:cNvSpPr txBox="1">
                <a:spLocks noChangeArrowheads="1"/>
              </p:cNvSpPr>
              <p:nvPr/>
            </p:nvSpPr>
            <p:spPr bwMode="auto">
              <a:xfrm>
                <a:off x="4867" y="1392"/>
                <a:ext cx="43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>
                    <a:solidFill>
                      <a:srgbClr val="000000"/>
                    </a:solidFill>
                    <a:latin typeface="Tahoma" pitchFamily="34" charset="0"/>
                  </a:rPr>
                  <a:t>.</a:t>
                </a:r>
              </a:p>
            </p:txBody>
          </p:sp>
          <p:sp>
            <p:nvSpPr>
              <p:cNvPr id="32801" name="Text Box 16"/>
              <p:cNvSpPr txBox="1">
                <a:spLocks noChangeArrowheads="1"/>
              </p:cNvSpPr>
              <p:nvPr/>
            </p:nvSpPr>
            <p:spPr bwMode="auto">
              <a:xfrm>
                <a:off x="4092" y="1392"/>
                <a:ext cx="43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>
                    <a:solidFill>
                      <a:srgbClr val="000000"/>
                    </a:solidFill>
                    <a:latin typeface="Tahoma" pitchFamily="34" charset="0"/>
                  </a:rPr>
                  <a:t>.</a:t>
                </a:r>
              </a:p>
            </p:txBody>
          </p:sp>
        </p:grpSp>
      </p:grpSp>
      <p:graphicFrame>
        <p:nvGraphicFramePr>
          <p:cNvPr id="73748" name="Object 2"/>
          <p:cNvGraphicFramePr>
            <a:graphicFrameLocks noChangeAspect="1"/>
          </p:cNvGraphicFramePr>
          <p:nvPr/>
        </p:nvGraphicFramePr>
        <p:xfrm>
          <a:off x="6011863" y="2693988"/>
          <a:ext cx="385762" cy="468312"/>
        </p:xfrm>
        <a:graphic>
          <a:graphicData uri="http://schemas.openxmlformats.org/presentationml/2006/ole">
            <p:oleObj spid="_x0000_s11266" name="公式" r:id="rId5" imgW="177480" imgH="215640" progId="Equation.3">
              <p:embed/>
            </p:oleObj>
          </a:graphicData>
        </a:graphic>
      </p:graphicFrame>
      <p:graphicFrame>
        <p:nvGraphicFramePr>
          <p:cNvPr id="73749" name="Object 3"/>
          <p:cNvGraphicFramePr>
            <a:graphicFrameLocks noChangeAspect="1"/>
          </p:cNvGraphicFramePr>
          <p:nvPr/>
        </p:nvGraphicFramePr>
        <p:xfrm>
          <a:off x="7107238" y="2541588"/>
          <a:ext cx="503237" cy="407987"/>
        </p:xfrm>
        <a:graphic>
          <a:graphicData uri="http://schemas.openxmlformats.org/presentationml/2006/ole">
            <p:oleObj spid="_x0000_s11267" name="公式" r:id="rId6" imgW="266400" imgH="215640" progId="Equation.3">
              <p:embed/>
            </p:oleObj>
          </a:graphicData>
        </a:graphic>
      </p:graphicFrame>
      <p:sp>
        <p:nvSpPr>
          <p:cNvPr id="73750" name="Line 22"/>
          <p:cNvSpPr>
            <a:spLocks noChangeShapeType="1"/>
          </p:cNvSpPr>
          <p:nvPr/>
        </p:nvSpPr>
        <p:spPr bwMode="auto">
          <a:xfrm flipH="1">
            <a:off x="6300788" y="2852738"/>
            <a:ext cx="863600" cy="215900"/>
          </a:xfrm>
          <a:prstGeom prst="line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1" name="Line 23"/>
          <p:cNvSpPr>
            <a:spLocks noChangeShapeType="1"/>
          </p:cNvSpPr>
          <p:nvPr/>
        </p:nvSpPr>
        <p:spPr bwMode="auto">
          <a:xfrm>
            <a:off x="7164388" y="2852738"/>
            <a:ext cx="360362" cy="431800"/>
          </a:xfrm>
          <a:prstGeom prst="line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2" name="Line 24"/>
          <p:cNvSpPr>
            <a:spLocks noChangeShapeType="1"/>
          </p:cNvSpPr>
          <p:nvPr/>
        </p:nvSpPr>
        <p:spPr bwMode="auto">
          <a:xfrm>
            <a:off x="5795963" y="2968625"/>
            <a:ext cx="2519362" cy="503238"/>
          </a:xfrm>
          <a:prstGeom prst="line">
            <a:avLst/>
          </a:prstGeom>
          <a:noFill/>
          <a:ln w="9525">
            <a:solidFill>
              <a:srgbClr val="A5002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3" name="Text Box 25"/>
          <p:cNvSpPr txBox="1">
            <a:spLocks noChangeArrowheads="1"/>
          </p:cNvSpPr>
          <p:nvPr/>
        </p:nvSpPr>
        <p:spPr bwMode="auto">
          <a:xfrm>
            <a:off x="457200" y="1773238"/>
            <a:ext cx="874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Tahoma" pitchFamily="34" charset="0"/>
              </a:rPr>
              <a:t>解：</a:t>
            </a:r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>
            <a:off x="7150100" y="2838450"/>
            <a:ext cx="936625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73755" name="Object 4"/>
          <p:cNvGraphicFramePr>
            <a:graphicFrameLocks noChangeAspect="1"/>
          </p:cNvGraphicFramePr>
          <p:nvPr/>
        </p:nvGraphicFramePr>
        <p:xfrm>
          <a:off x="7639050" y="2549525"/>
          <a:ext cx="239713" cy="304800"/>
        </p:xfrm>
        <a:graphic>
          <a:graphicData uri="http://schemas.openxmlformats.org/presentationml/2006/ole">
            <p:oleObj spid="_x0000_s11268" name="公式" r:id="rId7" imgW="139680" imgH="177480" progId="Equation.3">
              <p:embed/>
            </p:oleObj>
          </a:graphicData>
        </a:graphic>
      </p:graphicFrame>
      <p:graphicFrame>
        <p:nvGraphicFramePr>
          <p:cNvPr id="73756" name="Object 5"/>
          <p:cNvGraphicFramePr>
            <a:graphicFrameLocks noChangeAspect="1"/>
          </p:cNvGraphicFramePr>
          <p:nvPr/>
        </p:nvGraphicFramePr>
        <p:xfrm>
          <a:off x="1011238" y="1830388"/>
          <a:ext cx="4137025" cy="403225"/>
        </p:xfrm>
        <a:graphic>
          <a:graphicData uri="http://schemas.openxmlformats.org/presentationml/2006/ole">
            <p:oleObj spid="_x0000_s11269" name="公式" r:id="rId8" imgW="2082600" imgH="203040" progId="Equation.3">
              <p:embed/>
            </p:oleObj>
          </a:graphicData>
        </a:graphic>
      </p:graphicFrame>
      <p:graphicFrame>
        <p:nvGraphicFramePr>
          <p:cNvPr id="73757" name="Object 6"/>
          <p:cNvGraphicFramePr>
            <a:graphicFrameLocks noChangeAspect="1"/>
          </p:cNvGraphicFramePr>
          <p:nvPr/>
        </p:nvGraphicFramePr>
        <p:xfrm>
          <a:off x="622300" y="2349500"/>
          <a:ext cx="3302000" cy="430213"/>
        </p:xfrm>
        <a:graphic>
          <a:graphicData uri="http://schemas.openxmlformats.org/presentationml/2006/ole">
            <p:oleObj spid="_x0000_s11270" name="公式" r:id="rId9" imgW="1562040" imgH="203040" progId="Equation.3">
              <p:embed/>
            </p:oleObj>
          </a:graphicData>
        </a:graphic>
      </p:graphicFrame>
      <p:graphicFrame>
        <p:nvGraphicFramePr>
          <p:cNvPr id="73758" name="Object 7"/>
          <p:cNvGraphicFramePr>
            <a:graphicFrameLocks noChangeAspect="1"/>
          </p:cNvGraphicFramePr>
          <p:nvPr/>
        </p:nvGraphicFramePr>
        <p:xfrm>
          <a:off x="1479550" y="2924175"/>
          <a:ext cx="2300288" cy="792163"/>
        </p:xfrm>
        <a:graphic>
          <a:graphicData uri="http://schemas.openxmlformats.org/presentationml/2006/ole">
            <p:oleObj spid="_x0000_s11271" name="公式" r:id="rId10" imgW="1143000" imgH="393480" progId="Equation.3">
              <p:embed/>
            </p:oleObj>
          </a:graphicData>
        </a:graphic>
      </p:graphicFrame>
      <p:graphicFrame>
        <p:nvGraphicFramePr>
          <p:cNvPr id="73759" name="Object 8"/>
          <p:cNvGraphicFramePr>
            <a:graphicFrameLocks noChangeAspect="1"/>
          </p:cNvGraphicFramePr>
          <p:nvPr/>
        </p:nvGraphicFramePr>
        <p:xfrm>
          <a:off x="611188" y="3860800"/>
          <a:ext cx="3384550" cy="415925"/>
        </p:xfrm>
        <a:graphic>
          <a:graphicData uri="http://schemas.openxmlformats.org/presentationml/2006/ole">
            <p:oleObj spid="_x0000_s11272" name="公式" r:id="rId11" imgW="1650960" imgH="203040" progId="Equation.3">
              <p:embed/>
            </p:oleObj>
          </a:graphicData>
        </a:graphic>
      </p:graphicFrame>
      <p:sp>
        <p:nvSpPr>
          <p:cNvPr id="73760" name="Line 32"/>
          <p:cNvSpPr>
            <a:spLocks noChangeShapeType="1"/>
          </p:cNvSpPr>
          <p:nvPr/>
        </p:nvSpPr>
        <p:spPr bwMode="auto">
          <a:xfrm>
            <a:off x="5364163" y="3054350"/>
            <a:ext cx="3168650" cy="0"/>
          </a:xfrm>
          <a:prstGeom prst="line">
            <a:avLst/>
          </a:prstGeom>
          <a:noFill/>
          <a:ln w="19050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73761" name="Object 9"/>
          <p:cNvGraphicFramePr>
            <a:graphicFrameLocks noChangeAspect="1"/>
          </p:cNvGraphicFramePr>
          <p:nvPr/>
        </p:nvGraphicFramePr>
        <p:xfrm>
          <a:off x="611188" y="4437063"/>
          <a:ext cx="4392612" cy="446087"/>
        </p:xfrm>
        <a:graphic>
          <a:graphicData uri="http://schemas.openxmlformats.org/presentationml/2006/ole">
            <p:oleObj spid="_x0000_s11273" name="公式" r:id="rId12" imgW="2120760" imgH="215640" progId="Equation.3">
              <p:embed/>
            </p:oleObj>
          </a:graphicData>
        </a:graphic>
      </p:graphicFrame>
      <p:graphicFrame>
        <p:nvGraphicFramePr>
          <p:cNvPr id="73762" name="Object 10"/>
          <p:cNvGraphicFramePr>
            <a:graphicFrameLocks noChangeAspect="1"/>
          </p:cNvGraphicFramePr>
          <p:nvPr/>
        </p:nvGraphicFramePr>
        <p:xfrm>
          <a:off x="539750" y="4868863"/>
          <a:ext cx="3816350" cy="850900"/>
        </p:xfrm>
        <a:graphic>
          <a:graphicData uri="http://schemas.openxmlformats.org/presentationml/2006/ole">
            <p:oleObj spid="_x0000_s11274" name="公式" r:id="rId13" imgW="1879560" imgH="419040" progId="Equation.3">
              <p:embed/>
            </p:oleObj>
          </a:graphicData>
        </a:graphic>
      </p:graphicFrame>
      <p:graphicFrame>
        <p:nvGraphicFramePr>
          <p:cNvPr id="73763" name="Object 11"/>
          <p:cNvGraphicFramePr>
            <a:graphicFrameLocks noChangeAspect="1"/>
          </p:cNvGraphicFramePr>
          <p:nvPr/>
        </p:nvGraphicFramePr>
        <p:xfrm>
          <a:off x="657225" y="5734050"/>
          <a:ext cx="2430463" cy="519113"/>
        </p:xfrm>
        <a:graphic>
          <a:graphicData uri="http://schemas.openxmlformats.org/presentationml/2006/ole">
            <p:oleObj spid="_x0000_s11275" name="Equation" r:id="rId14" imgW="1130040" imgH="241200" progId="Equation.DSMT4">
              <p:embed/>
            </p:oleObj>
          </a:graphicData>
        </a:graphic>
      </p:graphicFrame>
      <p:graphicFrame>
        <p:nvGraphicFramePr>
          <p:cNvPr id="78" name="Object 78"/>
          <p:cNvGraphicFramePr>
            <a:graphicFrameLocks noChangeAspect="1"/>
          </p:cNvGraphicFramePr>
          <p:nvPr/>
        </p:nvGraphicFramePr>
        <p:xfrm>
          <a:off x="428625" y="214313"/>
          <a:ext cx="8356600" cy="1428750"/>
        </p:xfrm>
        <a:graphic>
          <a:graphicData uri="http://schemas.openxmlformats.org/presentationml/2006/ole">
            <p:oleObj spid="_x0000_s11276" name="Equation" r:id="rId15" imgW="3936960" imgH="672840" progId="Equation.DSMT4">
              <p:embed/>
            </p:oleObj>
          </a:graphicData>
        </a:graphic>
      </p:graphicFrame>
      <p:graphicFrame>
        <p:nvGraphicFramePr>
          <p:cNvPr id="32781" name="Object 34"/>
          <p:cNvGraphicFramePr>
            <a:graphicFrameLocks noChangeAspect="1"/>
          </p:cNvGraphicFramePr>
          <p:nvPr/>
        </p:nvGraphicFramePr>
        <p:xfrm>
          <a:off x="8358188" y="3357563"/>
          <a:ext cx="217487" cy="331787"/>
        </p:xfrm>
        <a:graphic>
          <a:graphicData uri="http://schemas.openxmlformats.org/presentationml/2006/ole">
            <p:oleObj spid="_x0000_s11277" name="Equation" r:id="rId16" imgW="126720" imgH="139680" progId="Equation.DSMT4">
              <p:embed/>
            </p:oleObj>
          </a:graphicData>
        </a:graphic>
      </p:graphicFrame>
      <p:graphicFrame>
        <p:nvGraphicFramePr>
          <p:cNvPr id="32782" name="Object 14"/>
          <p:cNvGraphicFramePr>
            <a:graphicFrameLocks noChangeAspect="1"/>
          </p:cNvGraphicFramePr>
          <p:nvPr/>
        </p:nvGraphicFramePr>
        <p:xfrm>
          <a:off x="6572250" y="1857375"/>
          <a:ext cx="239713" cy="392113"/>
        </p:xfrm>
        <a:graphic>
          <a:graphicData uri="http://schemas.openxmlformats.org/presentationml/2006/ole">
            <p:oleObj spid="_x0000_s11278" name="Equation" r:id="rId17" imgW="139680" imgH="164880" progId="Equation.DSMT4">
              <p:embed/>
            </p:oleObj>
          </a:graphicData>
        </a:graphic>
      </p:graphicFrame>
      <p:graphicFrame>
        <p:nvGraphicFramePr>
          <p:cNvPr id="32783" name="Object 36"/>
          <p:cNvGraphicFramePr>
            <a:graphicFrameLocks noChangeAspect="1"/>
          </p:cNvGraphicFramePr>
          <p:nvPr/>
        </p:nvGraphicFramePr>
        <p:xfrm>
          <a:off x="6654800" y="3316288"/>
          <a:ext cx="217488" cy="331787"/>
        </p:xfrm>
        <a:graphic>
          <a:graphicData uri="http://schemas.openxmlformats.org/presentationml/2006/ole">
            <p:oleObj spid="_x0000_s11279" name="Equation" r:id="rId18" imgW="126720" imgH="139680" progId="Equation.DSMT4">
              <p:embed/>
            </p:oleObj>
          </a:graphicData>
        </a:graphic>
      </p:graphicFrame>
      <p:graphicFrame>
        <p:nvGraphicFramePr>
          <p:cNvPr id="32784" name="Object 16"/>
          <p:cNvGraphicFramePr>
            <a:graphicFrameLocks noChangeAspect="1"/>
          </p:cNvGraphicFramePr>
          <p:nvPr/>
        </p:nvGraphicFramePr>
        <p:xfrm>
          <a:off x="7358063" y="3286125"/>
          <a:ext cx="217487" cy="331788"/>
        </p:xfrm>
        <a:graphic>
          <a:graphicData uri="http://schemas.openxmlformats.org/presentationml/2006/ole">
            <p:oleObj spid="_x0000_s11280" name="Equation" r:id="rId19" imgW="126720" imgH="1396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7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0"/>
                                        <p:tgtEl>
                                          <p:spTgt spid="7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7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3000"/>
                                        <p:tgtEl>
                                          <p:spTgt spid="7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7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000"/>
                                        <p:tgtEl>
                                          <p:spTgt spid="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0" grpId="0" animBg="1"/>
      <p:bldP spid="73751" grpId="0" animBg="1"/>
      <p:bldP spid="73752" grpId="0" animBg="1"/>
      <p:bldP spid="73753" grpId="0"/>
      <p:bldP spid="73754" grpId="0" animBg="1"/>
      <p:bldP spid="737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00063" y="357188"/>
            <a:ext cx="73580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思考题：设</a:t>
            </a:r>
            <a:r>
              <a:rPr lang="en-US" altLang="zh-CN"/>
              <a:t>AB</a:t>
            </a:r>
            <a:r>
              <a:rPr lang="zh-CN" altLang="en-US"/>
              <a:t>是过椭圆左焦点的弦，那么以</a:t>
            </a:r>
            <a:r>
              <a:rPr lang="en-US" altLang="zh-CN"/>
              <a:t>AB</a:t>
            </a:r>
            <a:r>
              <a:rPr lang="zh-CN" altLang="en-US"/>
              <a:t>为直径的圆必与椭圆的左准线（             ）</a:t>
            </a:r>
            <a:endParaRPr lang="en-US" altLang="zh-CN"/>
          </a:p>
          <a:p>
            <a:r>
              <a:rPr lang="en-US" altLang="zh-CN"/>
              <a:t>A.</a:t>
            </a:r>
            <a:r>
              <a:rPr lang="zh-CN" altLang="en-US"/>
              <a:t>相切   </a:t>
            </a:r>
            <a:r>
              <a:rPr lang="en-US" altLang="zh-CN"/>
              <a:t>B.</a:t>
            </a:r>
            <a:r>
              <a:rPr lang="zh-CN" altLang="en-US"/>
              <a:t>相交   </a:t>
            </a:r>
            <a:r>
              <a:rPr lang="en-US" altLang="zh-CN"/>
              <a:t>C.</a:t>
            </a:r>
            <a:r>
              <a:rPr lang="zh-CN" altLang="en-US"/>
              <a:t>相离   </a:t>
            </a:r>
            <a:r>
              <a:rPr lang="en-US" altLang="zh-CN"/>
              <a:t>D.</a:t>
            </a:r>
            <a:r>
              <a:rPr lang="zh-CN" altLang="en-US"/>
              <a:t>相交或相切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500563" y="785813"/>
          <a:ext cx="357187" cy="415925"/>
        </p:xfrm>
        <a:graphic>
          <a:graphicData uri="http://schemas.openxmlformats.org/presentationml/2006/ole">
            <p:oleObj spid="_x0000_s12290" name="Equation" r:id="rId3" imgW="152280" imgH="17748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00063" y="1643063"/>
          <a:ext cx="7402512" cy="357187"/>
        </p:xfrm>
        <a:graphic>
          <a:graphicData uri="http://schemas.openxmlformats.org/presentationml/2006/ole">
            <p:oleObj spid="_x0000_s12291" name="Equation" r:id="rId4" imgW="4736880" imgH="228600" progId="Equation.DSMT4">
              <p:embed/>
            </p:oleObj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1500" y="2143125"/>
            <a:ext cx="46434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直线方程代入椭圆方程整理可得：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85750" y="2643188"/>
          <a:ext cx="4976813" cy="428625"/>
        </p:xfrm>
        <a:graphic>
          <a:graphicData uri="http://schemas.openxmlformats.org/presentationml/2006/ole">
            <p:oleObj spid="_x0000_s12292" name="Equation" r:id="rId5" imgW="2654280" imgH="228600" progId="Equation.DSMT4">
              <p:embed/>
            </p:oleObj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72188" y="928688"/>
            <a:ext cx="1571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特殊值法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14313" y="3214688"/>
          <a:ext cx="5189537" cy="2643187"/>
        </p:xfrm>
        <a:graphic>
          <a:graphicData uri="http://schemas.openxmlformats.org/presentationml/2006/ole">
            <p:oleObj spid="_x0000_s12293" name="Equation" r:id="rId6" imgW="2743200" imgH="1396800" progId="Equation.DSMT4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5572125" y="2571750"/>
          <a:ext cx="3357563" cy="3829050"/>
        </p:xfrm>
        <a:graphic>
          <a:graphicData uri="http://schemas.openxmlformats.org/presentationml/2006/ole">
            <p:oleObj spid="_x0000_s12294" name="Equation" r:id="rId7" imgW="1536480" imgH="1752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00063" y="357188"/>
            <a:ext cx="73580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思考题：</a:t>
            </a:r>
            <a:r>
              <a:rPr lang="en-US" altLang="zh-CN"/>
              <a:t>1.</a:t>
            </a:r>
            <a:r>
              <a:rPr lang="zh-CN" altLang="en-US"/>
              <a:t>设</a:t>
            </a:r>
            <a:r>
              <a:rPr lang="en-US" altLang="zh-CN"/>
              <a:t>AB</a:t>
            </a:r>
            <a:r>
              <a:rPr lang="zh-CN" altLang="en-US"/>
              <a:t>是过椭圆左焦点的弦，那么以</a:t>
            </a:r>
            <a:r>
              <a:rPr lang="en-US" altLang="zh-CN"/>
              <a:t>AB</a:t>
            </a:r>
            <a:r>
              <a:rPr lang="zh-CN" altLang="en-US"/>
              <a:t>为直径的圆必与椭圆的左准线（             ）</a:t>
            </a:r>
            <a:endParaRPr lang="en-US" altLang="zh-CN"/>
          </a:p>
          <a:p>
            <a:r>
              <a:rPr lang="en-US" altLang="zh-CN"/>
              <a:t>A.</a:t>
            </a:r>
            <a:r>
              <a:rPr lang="zh-CN" altLang="en-US"/>
              <a:t>相切   </a:t>
            </a:r>
            <a:r>
              <a:rPr lang="en-US" altLang="zh-CN"/>
              <a:t>B.</a:t>
            </a:r>
            <a:r>
              <a:rPr lang="zh-CN" altLang="en-US"/>
              <a:t>相交   </a:t>
            </a:r>
            <a:r>
              <a:rPr lang="en-US" altLang="zh-CN"/>
              <a:t>C.</a:t>
            </a:r>
            <a:r>
              <a:rPr lang="zh-CN" altLang="en-US"/>
              <a:t>相离   </a:t>
            </a:r>
            <a:r>
              <a:rPr lang="en-US" altLang="zh-CN"/>
              <a:t>D.</a:t>
            </a:r>
            <a:r>
              <a:rPr lang="zh-CN" altLang="en-US"/>
              <a:t>相交或相切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500563" y="785813"/>
          <a:ext cx="357187" cy="415925"/>
        </p:xfrm>
        <a:graphic>
          <a:graphicData uri="http://schemas.openxmlformats.org/presentationml/2006/ole">
            <p:oleObj spid="_x0000_s13314" name="Equation" r:id="rId3" imgW="152280" imgH="17748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00063" y="1643063"/>
          <a:ext cx="7402512" cy="357187"/>
        </p:xfrm>
        <a:graphic>
          <a:graphicData uri="http://schemas.openxmlformats.org/presentationml/2006/ole">
            <p:oleObj spid="_x0000_s13315" name="Equation" r:id="rId4" imgW="4736880" imgH="22860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428625" y="3214688"/>
          <a:ext cx="5072063" cy="1508125"/>
        </p:xfrm>
        <a:graphic>
          <a:graphicData uri="http://schemas.openxmlformats.org/presentationml/2006/ole">
            <p:oleObj spid="_x0000_s13316" name="Equation" r:id="rId5" imgW="2730240" imgH="812520" progId="Equation.DSMT4">
              <p:embed/>
            </p:oleObj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00063" y="2071688"/>
            <a:ext cx="46434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直线方程代入椭圆方程整理可得：</a:t>
            </a: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214313" y="2643188"/>
          <a:ext cx="4976812" cy="428625"/>
        </p:xfrm>
        <a:graphic>
          <a:graphicData uri="http://schemas.openxmlformats.org/presentationml/2006/ole">
            <p:oleObj spid="_x0000_s13317" name="Equation" r:id="rId6" imgW="2654280" imgH="228600" progId="Equation.DSMT4">
              <p:embed/>
            </p:oleObj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500063" y="4929188"/>
          <a:ext cx="3662362" cy="971550"/>
        </p:xfrm>
        <a:graphic>
          <a:graphicData uri="http://schemas.openxmlformats.org/presentationml/2006/ole">
            <p:oleObj spid="_x0000_s13318" name="Equation" r:id="rId7" imgW="1676160" imgH="444240" progId="Equation.DSMT4">
              <p:embed/>
            </p:oleObj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5786438" y="2714625"/>
          <a:ext cx="2943225" cy="3571875"/>
        </p:xfrm>
        <a:graphic>
          <a:graphicData uri="http://schemas.openxmlformats.org/presentationml/2006/ole">
            <p:oleObj spid="_x0000_s13319" name="Equation" r:id="rId8" imgW="1726920" imgH="2095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4"/>
          <p:cNvGraphicFramePr>
            <a:graphicFrameLocks noChangeAspect="1"/>
          </p:cNvGraphicFramePr>
          <p:nvPr/>
        </p:nvGraphicFramePr>
        <p:xfrm>
          <a:off x="357188" y="1714500"/>
          <a:ext cx="7953375" cy="1835150"/>
        </p:xfrm>
        <a:graphic>
          <a:graphicData uri="http://schemas.openxmlformats.org/presentationml/2006/ole">
            <p:oleObj spid="_x0000_s14338" name="Equation" r:id="rId3" imgW="3962160" imgH="914400" progId="Equation.DSMT4">
              <p:embed/>
            </p:oleObj>
          </a:graphicData>
        </a:graphic>
      </p:graphicFrame>
      <p:sp>
        <p:nvSpPr>
          <p:cNvPr id="35843" name="Line 15"/>
          <p:cNvSpPr>
            <a:spLocks noChangeShapeType="1"/>
          </p:cNvSpPr>
          <p:nvPr/>
        </p:nvSpPr>
        <p:spPr bwMode="auto">
          <a:xfrm>
            <a:off x="2786063" y="3571875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3357563" y="3000375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椭圆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349250" y="1428751"/>
          <a:ext cx="4940281" cy="1285870"/>
        </p:xfrm>
        <a:graphic>
          <a:graphicData uri="http://schemas.openxmlformats.org/presentationml/2006/ole">
            <p:oleObj spid="_x0000_s15362" name="Equation" r:id="rId3" imgW="2438280" imgH="634680" progId="Equation.DSMT4">
              <p:embed/>
            </p:oleObj>
          </a:graphicData>
        </a:graphic>
      </p:graphicFrame>
      <p:graphicFrame>
        <p:nvGraphicFramePr>
          <p:cNvPr id="24579" name="Object 20"/>
          <p:cNvGraphicFramePr>
            <a:graphicFrameLocks noChangeAspect="1"/>
          </p:cNvGraphicFramePr>
          <p:nvPr/>
        </p:nvGraphicFramePr>
        <p:xfrm>
          <a:off x="285750" y="285750"/>
          <a:ext cx="5940425" cy="1214438"/>
        </p:xfrm>
        <a:graphic>
          <a:graphicData uri="http://schemas.openxmlformats.org/presentationml/2006/ole">
            <p:oleObj spid="_x0000_s15363" name="Equation" r:id="rId4" imgW="3225600" imgH="660240" progId="Equation.DSMT4">
              <p:embed/>
            </p:oleObj>
          </a:graphicData>
        </a:graphic>
      </p:graphicFrame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4729163" y="5453063"/>
          <a:ext cx="114300" cy="215900"/>
        </p:xfrm>
        <a:graphic>
          <a:graphicData uri="http://schemas.openxmlformats.org/presentationml/2006/ole">
            <p:oleObj spid="_x0000_s15364" name="公式" r:id="rId5" imgW="114120" imgH="215640" progId="Equation.3">
              <p:embed/>
            </p:oleObj>
          </a:graphicData>
        </a:graphic>
      </p:graphicFrame>
      <p:graphicFrame>
        <p:nvGraphicFramePr>
          <p:cNvPr id="75779" name="Object 22"/>
          <p:cNvGraphicFramePr>
            <a:graphicFrameLocks noChangeAspect="1"/>
          </p:cNvGraphicFramePr>
          <p:nvPr/>
        </p:nvGraphicFramePr>
        <p:xfrm>
          <a:off x="3071813" y="2857500"/>
          <a:ext cx="2833687" cy="1214438"/>
        </p:xfrm>
        <a:graphic>
          <a:graphicData uri="http://schemas.openxmlformats.org/presentationml/2006/ole">
            <p:oleObj spid="_x0000_s15365" name="Equation" r:id="rId6" imgW="1688760" imgH="723600" progId="Equation.DSMT4">
              <p:embed/>
            </p:oleObj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725488" y="4057650"/>
          <a:ext cx="4305300" cy="1435100"/>
        </p:xfrm>
        <a:graphic>
          <a:graphicData uri="http://schemas.openxmlformats.org/presentationml/2006/ole">
            <p:oleObj spid="_x0000_s15366" name="Equation" r:id="rId7" imgW="1981080" imgH="660240" progId="Equation.DSMT4">
              <p:embed/>
            </p:oleObj>
          </a:graphicData>
        </a:graphic>
      </p:graphicFrame>
      <p:graphicFrame>
        <p:nvGraphicFramePr>
          <p:cNvPr id="75781" name="Object 24"/>
          <p:cNvGraphicFramePr>
            <a:graphicFrameLocks noChangeAspect="1"/>
          </p:cNvGraphicFramePr>
          <p:nvPr/>
        </p:nvGraphicFramePr>
        <p:xfrm>
          <a:off x="500034" y="5572140"/>
          <a:ext cx="7394575" cy="439737"/>
        </p:xfrm>
        <a:graphic>
          <a:graphicData uri="http://schemas.openxmlformats.org/presentationml/2006/ole">
            <p:oleObj spid="_x0000_s15367" name="Equation" r:id="rId8" imgW="3606480" imgH="215640" progId="Equation.DSMT4">
              <p:embed/>
            </p:oleObj>
          </a:graphicData>
        </a:graphic>
      </p:graphicFrame>
      <p:graphicFrame>
        <p:nvGraphicFramePr>
          <p:cNvPr id="75796" name="Object 25"/>
          <p:cNvGraphicFramePr>
            <a:graphicFrameLocks noChangeAspect="1"/>
          </p:cNvGraphicFramePr>
          <p:nvPr/>
        </p:nvGraphicFramePr>
        <p:xfrm>
          <a:off x="447675" y="3000375"/>
          <a:ext cx="2409825" cy="738188"/>
        </p:xfrm>
        <a:graphic>
          <a:graphicData uri="http://schemas.openxmlformats.org/presentationml/2006/ole">
            <p:oleObj spid="_x0000_s15368" name="Equation" r:id="rId9" imgW="1409400" imgH="431640" progId="Equation.DSMT4">
              <p:embed/>
            </p:oleObj>
          </a:graphicData>
        </a:graphic>
      </p:graphicFrame>
      <p:sp>
        <p:nvSpPr>
          <p:cNvPr id="32" name="Freeform 9"/>
          <p:cNvSpPr>
            <a:spLocks/>
          </p:cNvSpPr>
          <p:nvPr/>
        </p:nvSpPr>
        <p:spPr bwMode="auto">
          <a:xfrm>
            <a:off x="7570094" y="1460534"/>
            <a:ext cx="638174" cy="2897188"/>
          </a:xfrm>
          <a:custGeom>
            <a:avLst/>
            <a:gdLst>
              <a:gd name="T0" fmla="*/ 2147483647 w 40"/>
              <a:gd name="T1" fmla="*/ 0 h 178"/>
              <a:gd name="T2" fmla="*/ 2147483647 w 40"/>
              <a:gd name="T3" fmla="*/ 2147483647 h 178"/>
              <a:gd name="T4" fmla="*/ 2147483647 w 40"/>
              <a:gd name="T5" fmla="*/ 2147483647 h 178"/>
              <a:gd name="T6" fmla="*/ 2147483647 w 40"/>
              <a:gd name="T7" fmla="*/ 2147483647 h 178"/>
              <a:gd name="T8" fmla="*/ 2147483647 w 40"/>
              <a:gd name="T9" fmla="*/ 2147483647 h 178"/>
              <a:gd name="T10" fmla="*/ 2147483647 w 40"/>
              <a:gd name="T11" fmla="*/ 2147483647 h 178"/>
              <a:gd name="T12" fmla="*/ 2147483647 w 40"/>
              <a:gd name="T13" fmla="*/ 2147483647 h 178"/>
              <a:gd name="T14" fmla="*/ 2147483647 w 40"/>
              <a:gd name="T15" fmla="*/ 2147483647 h 178"/>
              <a:gd name="T16" fmla="*/ 2147483647 w 40"/>
              <a:gd name="T17" fmla="*/ 2147483647 h 178"/>
              <a:gd name="T18" fmla="*/ 2147483647 w 40"/>
              <a:gd name="T19" fmla="*/ 2147483647 h 178"/>
              <a:gd name="T20" fmla="*/ 2147483647 w 40"/>
              <a:gd name="T21" fmla="*/ 2147483647 h 178"/>
              <a:gd name="T22" fmla="*/ 2147483647 w 40"/>
              <a:gd name="T23" fmla="*/ 2147483647 h 178"/>
              <a:gd name="T24" fmla="*/ 2147483647 w 40"/>
              <a:gd name="T25" fmla="*/ 2147483647 h 178"/>
              <a:gd name="T26" fmla="*/ 2147483647 w 40"/>
              <a:gd name="T27" fmla="*/ 2147483647 h 178"/>
              <a:gd name="T28" fmla="*/ 2147483647 w 40"/>
              <a:gd name="T29" fmla="*/ 2147483647 h 178"/>
              <a:gd name="T30" fmla="*/ 2147483647 w 40"/>
              <a:gd name="T31" fmla="*/ 2147483647 h 178"/>
              <a:gd name="T32" fmla="*/ 2147483647 w 40"/>
              <a:gd name="T33" fmla="*/ 2147483647 h 178"/>
              <a:gd name="T34" fmla="*/ 0 w 40"/>
              <a:gd name="T35" fmla="*/ 2147483647 h 178"/>
              <a:gd name="T36" fmla="*/ 0 w 40"/>
              <a:gd name="T37" fmla="*/ 2147483647 h 178"/>
              <a:gd name="T38" fmla="*/ 0 w 40"/>
              <a:gd name="T39" fmla="*/ 2147483647 h 178"/>
              <a:gd name="T40" fmla="*/ 0 w 40"/>
              <a:gd name="T41" fmla="*/ 2147483647 h 178"/>
              <a:gd name="T42" fmla="*/ 0 w 40"/>
              <a:gd name="T43" fmla="*/ 2147483647 h 178"/>
              <a:gd name="T44" fmla="*/ 0 w 40"/>
              <a:gd name="T45" fmla="*/ 2147483647 h 178"/>
              <a:gd name="T46" fmla="*/ 0 w 40"/>
              <a:gd name="T47" fmla="*/ 2147483647 h 178"/>
              <a:gd name="T48" fmla="*/ 2147483647 w 40"/>
              <a:gd name="T49" fmla="*/ 2147483647 h 178"/>
              <a:gd name="T50" fmla="*/ 2147483647 w 40"/>
              <a:gd name="T51" fmla="*/ 2147483647 h 178"/>
              <a:gd name="T52" fmla="*/ 2147483647 w 40"/>
              <a:gd name="T53" fmla="*/ 2147483647 h 178"/>
              <a:gd name="T54" fmla="*/ 2147483647 w 40"/>
              <a:gd name="T55" fmla="*/ 2147483647 h 178"/>
              <a:gd name="T56" fmla="*/ 2147483647 w 40"/>
              <a:gd name="T57" fmla="*/ 2147483647 h 178"/>
              <a:gd name="T58" fmla="*/ 2147483647 w 40"/>
              <a:gd name="T59" fmla="*/ 2147483647 h 178"/>
              <a:gd name="T60" fmla="*/ 2147483647 w 40"/>
              <a:gd name="T61" fmla="*/ 2147483647 h 178"/>
              <a:gd name="T62" fmla="*/ 2147483647 w 40"/>
              <a:gd name="T63" fmla="*/ 2147483647 h 178"/>
              <a:gd name="T64" fmla="*/ 2147483647 w 40"/>
              <a:gd name="T65" fmla="*/ 2147483647 h 178"/>
              <a:gd name="T66" fmla="*/ 2147483647 w 40"/>
              <a:gd name="T67" fmla="*/ 2147483647 h 178"/>
              <a:gd name="T68" fmla="*/ 2147483647 w 40"/>
              <a:gd name="T69" fmla="*/ 2147483647 h 178"/>
              <a:gd name="T70" fmla="*/ 2147483647 w 40"/>
              <a:gd name="T71" fmla="*/ 2147483647 h 178"/>
              <a:gd name="T72" fmla="*/ 2147483647 w 40"/>
              <a:gd name="T73" fmla="*/ 2147483647 h 178"/>
              <a:gd name="T74" fmla="*/ 2147483647 w 40"/>
              <a:gd name="T75" fmla="*/ 2147483647 h 178"/>
              <a:gd name="T76" fmla="*/ 2147483647 w 40"/>
              <a:gd name="T77" fmla="*/ 2147483647 h 178"/>
              <a:gd name="T78" fmla="*/ 2147483647 w 40"/>
              <a:gd name="T79" fmla="*/ 2147483647 h 178"/>
              <a:gd name="T80" fmla="*/ 2147483647 w 40"/>
              <a:gd name="T81" fmla="*/ 2147483647 h 17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40"/>
              <a:gd name="T124" fmla="*/ 0 h 178"/>
              <a:gd name="T125" fmla="*/ 40 w 40"/>
              <a:gd name="T126" fmla="*/ 178 h 17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40" h="178">
                <a:moveTo>
                  <a:pt x="40" y="0"/>
                </a:moveTo>
                <a:lnTo>
                  <a:pt x="32" y="13"/>
                </a:lnTo>
                <a:lnTo>
                  <a:pt x="26" y="23"/>
                </a:lnTo>
                <a:lnTo>
                  <a:pt x="22" y="31"/>
                </a:lnTo>
                <a:lnTo>
                  <a:pt x="18" y="38"/>
                </a:lnTo>
                <a:lnTo>
                  <a:pt x="15" y="44"/>
                </a:lnTo>
                <a:lnTo>
                  <a:pt x="12" y="49"/>
                </a:lnTo>
                <a:lnTo>
                  <a:pt x="10" y="54"/>
                </a:lnTo>
                <a:lnTo>
                  <a:pt x="8" y="58"/>
                </a:lnTo>
                <a:lnTo>
                  <a:pt x="7" y="61"/>
                </a:lnTo>
                <a:lnTo>
                  <a:pt x="5" y="65"/>
                </a:lnTo>
                <a:lnTo>
                  <a:pt x="4" y="68"/>
                </a:lnTo>
                <a:lnTo>
                  <a:pt x="3" y="71"/>
                </a:lnTo>
                <a:lnTo>
                  <a:pt x="2" y="73"/>
                </a:lnTo>
                <a:lnTo>
                  <a:pt x="2" y="76"/>
                </a:lnTo>
                <a:lnTo>
                  <a:pt x="1" y="78"/>
                </a:lnTo>
                <a:lnTo>
                  <a:pt x="1" y="80"/>
                </a:lnTo>
                <a:lnTo>
                  <a:pt x="0" y="83"/>
                </a:lnTo>
                <a:lnTo>
                  <a:pt x="0" y="85"/>
                </a:lnTo>
                <a:lnTo>
                  <a:pt x="0" y="87"/>
                </a:lnTo>
                <a:lnTo>
                  <a:pt x="0" y="89"/>
                </a:lnTo>
                <a:lnTo>
                  <a:pt x="0" y="91"/>
                </a:lnTo>
                <a:lnTo>
                  <a:pt x="0" y="93"/>
                </a:lnTo>
                <a:lnTo>
                  <a:pt x="0" y="95"/>
                </a:lnTo>
                <a:lnTo>
                  <a:pt x="1" y="98"/>
                </a:lnTo>
                <a:lnTo>
                  <a:pt x="1" y="100"/>
                </a:lnTo>
                <a:lnTo>
                  <a:pt x="2" y="102"/>
                </a:lnTo>
                <a:lnTo>
                  <a:pt x="2" y="105"/>
                </a:lnTo>
                <a:lnTo>
                  <a:pt x="3" y="107"/>
                </a:lnTo>
                <a:lnTo>
                  <a:pt x="4" y="110"/>
                </a:lnTo>
                <a:lnTo>
                  <a:pt x="5" y="113"/>
                </a:lnTo>
                <a:lnTo>
                  <a:pt x="7" y="117"/>
                </a:lnTo>
                <a:lnTo>
                  <a:pt x="8" y="120"/>
                </a:lnTo>
                <a:lnTo>
                  <a:pt x="10" y="124"/>
                </a:lnTo>
                <a:lnTo>
                  <a:pt x="12" y="129"/>
                </a:lnTo>
                <a:lnTo>
                  <a:pt x="15" y="134"/>
                </a:lnTo>
                <a:lnTo>
                  <a:pt x="18" y="140"/>
                </a:lnTo>
                <a:lnTo>
                  <a:pt x="22" y="147"/>
                </a:lnTo>
                <a:lnTo>
                  <a:pt x="26" y="155"/>
                </a:lnTo>
                <a:lnTo>
                  <a:pt x="32" y="165"/>
                </a:lnTo>
                <a:lnTo>
                  <a:pt x="40" y="178"/>
                </a:lnTo>
              </a:path>
            </a:pathLst>
          </a:custGeom>
          <a:noFill/>
          <a:ln w="19050">
            <a:solidFill>
              <a:srgbClr val="01010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10"/>
          <p:cNvSpPr>
            <a:spLocks/>
          </p:cNvSpPr>
          <p:nvPr/>
        </p:nvSpPr>
        <p:spPr bwMode="auto">
          <a:xfrm>
            <a:off x="5929322" y="1443484"/>
            <a:ext cx="638174" cy="2897188"/>
          </a:xfrm>
          <a:custGeom>
            <a:avLst/>
            <a:gdLst>
              <a:gd name="T0" fmla="*/ 0 w 40"/>
              <a:gd name="T1" fmla="*/ 0 h 178"/>
              <a:gd name="T2" fmla="*/ 2147483647 w 40"/>
              <a:gd name="T3" fmla="*/ 2147483647 h 178"/>
              <a:gd name="T4" fmla="*/ 2147483647 w 40"/>
              <a:gd name="T5" fmla="*/ 2147483647 h 178"/>
              <a:gd name="T6" fmla="*/ 2147483647 w 40"/>
              <a:gd name="T7" fmla="*/ 2147483647 h 178"/>
              <a:gd name="T8" fmla="*/ 2147483647 w 40"/>
              <a:gd name="T9" fmla="*/ 2147483647 h 178"/>
              <a:gd name="T10" fmla="*/ 2147483647 w 40"/>
              <a:gd name="T11" fmla="*/ 2147483647 h 178"/>
              <a:gd name="T12" fmla="*/ 2147483647 w 40"/>
              <a:gd name="T13" fmla="*/ 2147483647 h 178"/>
              <a:gd name="T14" fmla="*/ 2147483647 w 40"/>
              <a:gd name="T15" fmla="*/ 2147483647 h 178"/>
              <a:gd name="T16" fmla="*/ 2147483647 w 40"/>
              <a:gd name="T17" fmla="*/ 2147483647 h 178"/>
              <a:gd name="T18" fmla="*/ 2147483647 w 40"/>
              <a:gd name="T19" fmla="*/ 2147483647 h 178"/>
              <a:gd name="T20" fmla="*/ 2147483647 w 40"/>
              <a:gd name="T21" fmla="*/ 2147483647 h 178"/>
              <a:gd name="T22" fmla="*/ 2147483647 w 40"/>
              <a:gd name="T23" fmla="*/ 2147483647 h 178"/>
              <a:gd name="T24" fmla="*/ 2147483647 w 40"/>
              <a:gd name="T25" fmla="*/ 2147483647 h 178"/>
              <a:gd name="T26" fmla="*/ 2147483647 w 40"/>
              <a:gd name="T27" fmla="*/ 2147483647 h 178"/>
              <a:gd name="T28" fmla="*/ 2147483647 w 40"/>
              <a:gd name="T29" fmla="*/ 2147483647 h 178"/>
              <a:gd name="T30" fmla="*/ 2147483647 w 40"/>
              <a:gd name="T31" fmla="*/ 2147483647 h 178"/>
              <a:gd name="T32" fmla="*/ 2147483647 w 40"/>
              <a:gd name="T33" fmla="*/ 2147483647 h 178"/>
              <a:gd name="T34" fmla="*/ 2147483647 w 40"/>
              <a:gd name="T35" fmla="*/ 2147483647 h 178"/>
              <a:gd name="T36" fmla="*/ 2147483647 w 40"/>
              <a:gd name="T37" fmla="*/ 2147483647 h 178"/>
              <a:gd name="T38" fmla="*/ 2147483647 w 40"/>
              <a:gd name="T39" fmla="*/ 2147483647 h 178"/>
              <a:gd name="T40" fmla="*/ 2147483647 w 40"/>
              <a:gd name="T41" fmla="*/ 2147483647 h 178"/>
              <a:gd name="T42" fmla="*/ 2147483647 w 40"/>
              <a:gd name="T43" fmla="*/ 2147483647 h 178"/>
              <a:gd name="T44" fmla="*/ 2147483647 w 40"/>
              <a:gd name="T45" fmla="*/ 2147483647 h 178"/>
              <a:gd name="T46" fmla="*/ 2147483647 w 40"/>
              <a:gd name="T47" fmla="*/ 2147483647 h 178"/>
              <a:gd name="T48" fmla="*/ 2147483647 w 40"/>
              <a:gd name="T49" fmla="*/ 2147483647 h 178"/>
              <a:gd name="T50" fmla="*/ 2147483647 w 40"/>
              <a:gd name="T51" fmla="*/ 2147483647 h 178"/>
              <a:gd name="T52" fmla="*/ 2147483647 w 40"/>
              <a:gd name="T53" fmla="*/ 2147483647 h 178"/>
              <a:gd name="T54" fmla="*/ 2147483647 w 40"/>
              <a:gd name="T55" fmla="*/ 2147483647 h 178"/>
              <a:gd name="T56" fmla="*/ 2147483647 w 40"/>
              <a:gd name="T57" fmla="*/ 2147483647 h 178"/>
              <a:gd name="T58" fmla="*/ 2147483647 w 40"/>
              <a:gd name="T59" fmla="*/ 2147483647 h 178"/>
              <a:gd name="T60" fmla="*/ 2147483647 w 40"/>
              <a:gd name="T61" fmla="*/ 2147483647 h 178"/>
              <a:gd name="T62" fmla="*/ 2147483647 w 40"/>
              <a:gd name="T63" fmla="*/ 2147483647 h 178"/>
              <a:gd name="T64" fmla="*/ 2147483647 w 40"/>
              <a:gd name="T65" fmla="*/ 2147483647 h 178"/>
              <a:gd name="T66" fmla="*/ 2147483647 w 40"/>
              <a:gd name="T67" fmla="*/ 2147483647 h 178"/>
              <a:gd name="T68" fmla="*/ 2147483647 w 40"/>
              <a:gd name="T69" fmla="*/ 2147483647 h 178"/>
              <a:gd name="T70" fmla="*/ 2147483647 w 40"/>
              <a:gd name="T71" fmla="*/ 2147483647 h 178"/>
              <a:gd name="T72" fmla="*/ 2147483647 w 40"/>
              <a:gd name="T73" fmla="*/ 2147483647 h 178"/>
              <a:gd name="T74" fmla="*/ 2147483647 w 40"/>
              <a:gd name="T75" fmla="*/ 2147483647 h 178"/>
              <a:gd name="T76" fmla="*/ 2147483647 w 40"/>
              <a:gd name="T77" fmla="*/ 2147483647 h 178"/>
              <a:gd name="T78" fmla="*/ 2147483647 w 40"/>
              <a:gd name="T79" fmla="*/ 2147483647 h 178"/>
              <a:gd name="T80" fmla="*/ 0 w 40"/>
              <a:gd name="T81" fmla="*/ 2147483647 h 17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40"/>
              <a:gd name="T124" fmla="*/ 0 h 178"/>
              <a:gd name="T125" fmla="*/ 40 w 40"/>
              <a:gd name="T126" fmla="*/ 178 h 17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40" h="178">
                <a:moveTo>
                  <a:pt x="0" y="0"/>
                </a:moveTo>
                <a:lnTo>
                  <a:pt x="8" y="13"/>
                </a:lnTo>
                <a:lnTo>
                  <a:pt x="14" y="23"/>
                </a:lnTo>
                <a:lnTo>
                  <a:pt x="18" y="31"/>
                </a:lnTo>
                <a:lnTo>
                  <a:pt x="22" y="38"/>
                </a:lnTo>
                <a:lnTo>
                  <a:pt x="25" y="44"/>
                </a:lnTo>
                <a:lnTo>
                  <a:pt x="28" y="49"/>
                </a:lnTo>
                <a:lnTo>
                  <a:pt x="30" y="54"/>
                </a:lnTo>
                <a:lnTo>
                  <a:pt x="32" y="58"/>
                </a:lnTo>
                <a:lnTo>
                  <a:pt x="33" y="61"/>
                </a:lnTo>
                <a:lnTo>
                  <a:pt x="35" y="65"/>
                </a:lnTo>
                <a:lnTo>
                  <a:pt x="36" y="68"/>
                </a:lnTo>
                <a:lnTo>
                  <a:pt x="37" y="71"/>
                </a:lnTo>
                <a:lnTo>
                  <a:pt x="38" y="73"/>
                </a:lnTo>
                <a:lnTo>
                  <a:pt x="38" y="76"/>
                </a:lnTo>
                <a:lnTo>
                  <a:pt x="39" y="78"/>
                </a:lnTo>
                <a:lnTo>
                  <a:pt x="39" y="80"/>
                </a:lnTo>
                <a:lnTo>
                  <a:pt x="40" y="83"/>
                </a:lnTo>
                <a:lnTo>
                  <a:pt x="40" y="85"/>
                </a:lnTo>
                <a:lnTo>
                  <a:pt x="40" y="87"/>
                </a:lnTo>
                <a:lnTo>
                  <a:pt x="40" y="89"/>
                </a:lnTo>
                <a:lnTo>
                  <a:pt x="40" y="91"/>
                </a:lnTo>
                <a:lnTo>
                  <a:pt x="40" y="93"/>
                </a:lnTo>
                <a:lnTo>
                  <a:pt x="40" y="95"/>
                </a:lnTo>
                <a:lnTo>
                  <a:pt x="39" y="98"/>
                </a:lnTo>
                <a:lnTo>
                  <a:pt x="39" y="100"/>
                </a:lnTo>
                <a:lnTo>
                  <a:pt x="38" y="102"/>
                </a:lnTo>
                <a:lnTo>
                  <a:pt x="38" y="105"/>
                </a:lnTo>
                <a:lnTo>
                  <a:pt x="37" y="107"/>
                </a:lnTo>
                <a:lnTo>
                  <a:pt x="36" y="110"/>
                </a:lnTo>
                <a:lnTo>
                  <a:pt x="35" y="113"/>
                </a:lnTo>
                <a:lnTo>
                  <a:pt x="33" y="117"/>
                </a:lnTo>
                <a:lnTo>
                  <a:pt x="32" y="120"/>
                </a:lnTo>
                <a:lnTo>
                  <a:pt x="30" y="124"/>
                </a:lnTo>
                <a:lnTo>
                  <a:pt x="28" y="129"/>
                </a:lnTo>
                <a:lnTo>
                  <a:pt x="25" y="134"/>
                </a:lnTo>
                <a:lnTo>
                  <a:pt x="22" y="140"/>
                </a:lnTo>
                <a:lnTo>
                  <a:pt x="18" y="147"/>
                </a:lnTo>
                <a:lnTo>
                  <a:pt x="14" y="155"/>
                </a:lnTo>
                <a:lnTo>
                  <a:pt x="8" y="165"/>
                </a:lnTo>
                <a:lnTo>
                  <a:pt x="0" y="178"/>
                </a:lnTo>
              </a:path>
            </a:pathLst>
          </a:custGeom>
          <a:noFill/>
          <a:ln w="19050">
            <a:solidFill>
              <a:srgbClr val="01010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5717763" y="1326967"/>
            <a:ext cx="2971800" cy="3099971"/>
            <a:chOff x="5717763" y="1326967"/>
            <a:chExt cx="2971800" cy="3099971"/>
          </a:xfrm>
        </p:grpSpPr>
        <p:graphicFrame>
          <p:nvGraphicFramePr>
            <p:cNvPr id="38" name="Object 4"/>
            <p:cNvGraphicFramePr>
              <a:graphicFrameLocks noChangeAspect="1"/>
            </p:cNvGraphicFramePr>
            <p:nvPr/>
          </p:nvGraphicFramePr>
          <p:xfrm>
            <a:off x="7643834" y="3071810"/>
            <a:ext cx="357187" cy="314325"/>
          </p:xfrm>
          <a:graphic>
            <a:graphicData uri="http://schemas.openxmlformats.org/presentationml/2006/ole">
              <p:oleObj spid="_x0000_s15381" name="Equation" r:id="rId10" imgW="164880" imgH="164880" progId="Equation.DSMT4">
                <p:embed/>
              </p:oleObj>
            </a:graphicData>
          </a:graphic>
        </p:graphicFrame>
        <p:graphicFrame>
          <p:nvGraphicFramePr>
            <p:cNvPr id="39" name="Object 33"/>
            <p:cNvGraphicFramePr>
              <a:graphicFrameLocks noChangeAspect="1"/>
            </p:cNvGraphicFramePr>
            <p:nvPr/>
          </p:nvGraphicFramePr>
          <p:xfrm>
            <a:off x="8143900" y="1643050"/>
            <a:ext cx="255577" cy="273041"/>
          </p:xfrm>
          <a:graphic>
            <a:graphicData uri="http://schemas.openxmlformats.org/presentationml/2006/ole">
              <p:oleObj spid="_x0000_s15382" name="Equation" r:id="rId11" imgW="203040" imgH="164880" progId="Equation.DSMT4">
                <p:embed/>
              </p:oleObj>
            </a:graphicData>
          </a:graphic>
        </p:graphicFrame>
        <p:sp>
          <p:nvSpPr>
            <p:cNvPr id="41" name="Line 25"/>
            <p:cNvSpPr>
              <a:spLocks noChangeShapeType="1"/>
            </p:cNvSpPr>
            <p:nvPr/>
          </p:nvSpPr>
          <p:spPr bwMode="auto">
            <a:xfrm>
              <a:off x="5717763" y="2903136"/>
              <a:ext cx="297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9"/>
            <p:cNvSpPr>
              <a:spLocks noChangeShapeType="1"/>
            </p:cNvSpPr>
            <p:nvPr/>
          </p:nvSpPr>
          <p:spPr bwMode="auto">
            <a:xfrm rot="5400000" flipH="1" flipV="1">
              <a:off x="5531287" y="2914938"/>
              <a:ext cx="30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" name="Object 34"/>
            <p:cNvGraphicFramePr>
              <a:graphicFrameLocks noChangeAspect="1"/>
            </p:cNvGraphicFramePr>
            <p:nvPr/>
          </p:nvGraphicFramePr>
          <p:xfrm>
            <a:off x="8358214" y="2928934"/>
            <a:ext cx="311044" cy="357190"/>
          </p:xfrm>
          <a:graphic>
            <a:graphicData uri="http://schemas.openxmlformats.org/presentationml/2006/ole">
              <p:oleObj spid="_x0000_s15383" name="Equation" r:id="rId12" imgW="126720" imgH="139680" progId="Equation.DSMT4">
                <p:embed/>
              </p:oleObj>
            </a:graphicData>
          </a:graphic>
        </p:graphicFrame>
        <p:graphicFrame>
          <p:nvGraphicFramePr>
            <p:cNvPr id="44" name="Object 7"/>
            <p:cNvGraphicFramePr>
              <a:graphicFrameLocks noChangeAspect="1"/>
            </p:cNvGraphicFramePr>
            <p:nvPr/>
          </p:nvGraphicFramePr>
          <p:xfrm>
            <a:off x="6684957" y="1326967"/>
            <a:ext cx="342900" cy="420687"/>
          </p:xfrm>
          <a:graphic>
            <a:graphicData uri="http://schemas.openxmlformats.org/presentationml/2006/ole">
              <p:oleObj spid="_x0000_s15384" name="Equation" r:id="rId13" imgW="139680" imgH="164880" progId="Equation.DSMT4">
                <p:embed/>
              </p:oleObj>
            </a:graphicData>
          </a:graphic>
        </p:graphicFrame>
        <p:graphicFrame>
          <p:nvGraphicFramePr>
            <p:cNvPr id="45" name="Object 8"/>
            <p:cNvGraphicFramePr>
              <a:graphicFrameLocks noChangeAspect="1"/>
            </p:cNvGraphicFramePr>
            <p:nvPr/>
          </p:nvGraphicFramePr>
          <p:xfrm>
            <a:off x="6746203" y="2873604"/>
            <a:ext cx="311150" cy="355600"/>
          </p:xfrm>
          <a:graphic>
            <a:graphicData uri="http://schemas.openxmlformats.org/presentationml/2006/ole">
              <p:oleObj spid="_x0000_s15385" name="Equation" r:id="rId14" imgW="126720" imgH="139680" progId="Equation.DSMT4">
                <p:embed/>
              </p:oleObj>
            </a:graphicData>
          </a:graphic>
        </p:graphicFrame>
        <p:sp>
          <p:nvSpPr>
            <p:cNvPr id="48" name="Line 12"/>
            <p:cNvSpPr>
              <a:spLocks noChangeShapeType="1"/>
            </p:cNvSpPr>
            <p:nvPr/>
          </p:nvSpPr>
          <p:spPr bwMode="auto">
            <a:xfrm flipH="1">
              <a:off x="7358082" y="1571612"/>
              <a:ext cx="0" cy="2428892"/>
            </a:xfrm>
            <a:prstGeom prst="line">
              <a:avLst/>
            </a:prstGeom>
            <a:noFill/>
            <a:ln w="19050">
              <a:solidFill>
                <a:srgbClr val="C1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9" name="对象 48"/>
            <p:cNvGraphicFramePr>
              <a:graphicFrameLocks noChangeAspect="1"/>
            </p:cNvGraphicFramePr>
            <p:nvPr/>
          </p:nvGraphicFramePr>
          <p:xfrm>
            <a:off x="7715272" y="2800806"/>
            <a:ext cx="214308" cy="247641"/>
          </p:xfrm>
          <a:graphic>
            <a:graphicData uri="http://schemas.openxmlformats.org/presentationml/2006/ole">
              <p:oleObj spid="_x0000_s15388" name="Equation" r:id="rId15" imgW="88560" imgH="114120" progId="Equation.DSMT4">
                <p:embed/>
              </p:oleObj>
            </a:graphicData>
          </a:graphic>
        </p:graphicFrame>
        <p:graphicFrame>
          <p:nvGraphicFramePr>
            <p:cNvPr id="50" name="对象 49"/>
            <p:cNvGraphicFramePr>
              <a:graphicFrameLocks noChangeAspect="1"/>
            </p:cNvGraphicFramePr>
            <p:nvPr/>
          </p:nvGraphicFramePr>
          <p:xfrm>
            <a:off x="7924982" y="1681161"/>
            <a:ext cx="214308" cy="247641"/>
          </p:xfrm>
          <a:graphic>
            <a:graphicData uri="http://schemas.openxmlformats.org/presentationml/2006/ole">
              <p:oleObj spid="_x0000_s15389" name="Equation" r:id="rId16" imgW="88560" imgH="114120" progId="Equation.DSMT4">
                <p:embed/>
              </p:oleObj>
            </a:graphicData>
          </a:graphic>
        </p:graphicFrame>
        <p:sp>
          <p:nvSpPr>
            <p:cNvPr id="51" name="Line 12"/>
            <p:cNvSpPr>
              <a:spLocks noChangeShapeType="1"/>
            </p:cNvSpPr>
            <p:nvPr/>
          </p:nvSpPr>
          <p:spPr bwMode="auto">
            <a:xfrm flipH="1">
              <a:off x="7816206" y="1771178"/>
              <a:ext cx="214314" cy="1143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2"/>
            <p:cNvSpPr>
              <a:spLocks noChangeShapeType="1"/>
            </p:cNvSpPr>
            <p:nvPr/>
          </p:nvSpPr>
          <p:spPr bwMode="auto">
            <a:xfrm flipH="1">
              <a:off x="7372830" y="1771178"/>
              <a:ext cx="6576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3302000" y="1854200"/>
          <a:ext cx="914400" cy="198438"/>
        </p:xfrm>
        <a:graphic>
          <a:graphicData uri="http://schemas.openxmlformats.org/presentationml/2006/ole">
            <p:oleObj spid="_x0000_s15390" name="Equation" r:id="rId17" imgW="914400" imgH="198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9"/>
          <p:cNvGraphicFramePr>
            <a:graphicFrameLocks noChangeAspect="1"/>
          </p:cNvGraphicFramePr>
          <p:nvPr/>
        </p:nvGraphicFramePr>
        <p:xfrm>
          <a:off x="428596" y="214290"/>
          <a:ext cx="6643705" cy="1471425"/>
        </p:xfrm>
        <a:graphic>
          <a:graphicData uri="http://schemas.openxmlformats.org/presentationml/2006/ole">
            <p:oleObj spid="_x0000_s4098" name="Equation" r:id="rId3" imgW="3784320" imgH="838080" progId="Equation.DSMT4">
              <p:embed/>
            </p:oleObj>
          </a:graphicData>
        </a:graphic>
      </p:graphicFrame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285720" y="1760803"/>
            <a:ext cx="65722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zh-CN" altLang="en-US" b="1" dirty="0"/>
              <a:t>解：设</a:t>
            </a:r>
            <a:r>
              <a:rPr lang="en-US" altLang="zh-CN" b="1" dirty="0"/>
              <a:t>d</a:t>
            </a:r>
            <a:r>
              <a:rPr lang="zh-CN" altLang="en-US" b="1" dirty="0"/>
              <a:t>是点</a:t>
            </a:r>
            <a:r>
              <a:rPr lang="en-US" altLang="zh-CN" b="1" dirty="0"/>
              <a:t>M</a:t>
            </a:r>
            <a:r>
              <a:rPr lang="zh-CN" altLang="en-US" b="1" dirty="0"/>
              <a:t>到直线</a:t>
            </a:r>
            <a:r>
              <a:rPr lang="en-US" altLang="zh-CN" b="1" i="1" dirty="0"/>
              <a:t>l</a:t>
            </a:r>
            <a:r>
              <a:rPr lang="zh-CN" altLang="en-US" b="1" dirty="0"/>
              <a:t>的距离，根据题意，所求轨迹就是集合</a:t>
            </a:r>
          </a:p>
        </p:txBody>
      </p:sp>
      <p:graphicFrame>
        <p:nvGraphicFramePr>
          <p:cNvPr id="31" name="Object 5"/>
          <p:cNvGraphicFramePr>
            <a:graphicFrameLocks noChangeAspect="1"/>
          </p:cNvGraphicFramePr>
          <p:nvPr/>
        </p:nvGraphicFramePr>
        <p:xfrm>
          <a:off x="785786" y="2285993"/>
          <a:ext cx="2143140" cy="912322"/>
        </p:xfrm>
        <a:graphic>
          <a:graphicData uri="http://schemas.openxmlformats.org/presentationml/2006/ole">
            <p:oleObj spid="_x0000_s4099" name="公式" r:id="rId4" imgW="1193760" imgH="507960" progId="Equation.3">
              <p:embed/>
            </p:oleObj>
          </a:graphicData>
        </a:graphic>
      </p:graphicFrame>
      <p:sp>
        <p:nvSpPr>
          <p:cNvPr id="25620" name="Rectangle 9"/>
          <p:cNvSpPr>
            <a:spLocks noChangeArrowheads="1"/>
          </p:cNvSpPr>
          <p:nvPr/>
        </p:nvSpPr>
        <p:spPr bwMode="auto">
          <a:xfrm>
            <a:off x="0" y="4257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Object 8"/>
          <p:cNvGraphicFramePr>
            <a:graphicFrameLocks noChangeAspect="1"/>
          </p:cNvGraphicFramePr>
          <p:nvPr/>
        </p:nvGraphicFramePr>
        <p:xfrm>
          <a:off x="4214810" y="2143116"/>
          <a:ext cx="2428892" cy="1404715"/>
        </p:xfrm>
        <a:graphic>
          <a:graphicData uri="http://schemas.openxmlformats.org/presentationml/2006/ole">
            <p:oleObj spid="_x0000_s4100" name="公式" r:id="rId5" imgW="1333500" imgH="774700" progId="Equation.3">
              <p:embed/>
            </p:oleObj>
          </a:graphicData>
        </a:graphic>
      </p:graphicFrame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3214678" y="2428868"/>
            <a:ext cx="1179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b="1"/>
              <a:t>由此得 </a:t>
            </a: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642910" y="3214686"/>
            <a:ext cx="1103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 dirty="0"/>
              <a:t>化简得</a:t>
            </a:r>
            <a:endParaRPr lang="en-US" altLang="zh-CN" sz="2400" b="1" dirty="0"/>
          </a:p>
        </p:txBody>
      </p:sp>
      <p:graphicFrame>
        <p:nvGraphicFramePr>
          <p:cNvPr id="36" name="Object 12"/>
          <p:cNvGraphicFramePr>
            <a:graphicFrameLocks noChangeAspect="1"/>
          </p:cNvGraphicFramePr>
          <p:nvPr/>
        </p:nvGraphicFramePr>
        <p:xfrm>
          <a:off x="500034" y="3786190"/>
          <a:ext cx="4572032" cy="521450"/>
        </p:xfrm>
        <a:graphic>
          <a:graphicData uri="http://schemas.openxmlformats.org/presentationml/2006/ole">
            <p:oleObj spid="_x0000_s4101" name="公式" r:id="rId6" imgW="2006280" imgH="228600" progId="Equation.3">
              <p:embed/>
            </p:oleObj>
          </a:graphicData>
        </a:graphic>
      </p:graphicFrame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571472" y="4357694"/>
            <a:ext cx="33970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 dirty="0"/>
              <a:t>设</a:t>
            </a:r>
            <a:r>
              <a:rPr lang="en-US" altLang="zh-CN" sz="2400" b="1" dirty="0"/>
              <a:t>                     </a:t>
            </a:r>
            <a:r>
              <a:rPr lang="en-US" altLang="zh-CN" sz="2400" b="1" dirty="0" smtClean="0"/>
              <a:t>  ,</a:t>
            </a:r>
            <a:r>
              <a:rPr lang="zh-CN" altLang="en-US" sz="2400" b="1" dirty="0"/>
              <a:t>就可化成</a:t>
            </a:r>
          </a:p>
        </p:txBody>
      </p:sp>
      <p:graphicFrame>
        <p:nvGraphicFramePr>
          <p:cNvPr id="38" name="Object 13"/>
          <p:cNvGraphicFramePr>
            <a:graphicFrameLocks noChangeAspect="1"/>
          </p:cNvGraphicFramePr>
          <p:nvPr/>
        </p:nvGraphicFramePr>
        <p:xfrm>
          <a:off x="642910" y="5000636"/>
          <a:ext cx="2838450" cy="744538"/>
        </p:xfrm>
        <a:graphic>
          <a:graphicData uri="http://schemas.openxmlformats.org/presentationml/2006/ole">
            <p:oleObj spid="_x0000_s4102" name="Equation" r:id="rId7" imgW="1600200" imgH="419040" progId="Equation.DSMT4">
              <p:embed/>
            </p:oleObj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1071538" y="4358340"/>
          <a:ext cx="1428760" cy="393428"/>
        </p:xfrm>
        <a:graphic>
          <a:graphicData uri="http://schemas.openxmlformats.org/presentationml/2006/ole">
            <p:oleObj spid="_x0000_s4103" name="Equation" r:id="rId8" imgW="736560" imgH="203040" progId="Equation.DSMT4">
              <p:embed/>
            </p:oleObj>
          </a:graphicData>
        </a:graphic>
      </p:graphicFrame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4500562" y="4357694"/>
            <a:ext cx="33970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 dirty="0"/>
              <a:t>设</a:t>
            </a:r>
            <a:r>
              <a:rPr lang="en-US" altLang="zh-CN" sz="2400" b="1" dirty="0"/>
              <a:t>                     </a:t>
            </a:r>
            <a:r>
              <a:rPr lang="en-US" altLang="zh-CN" sz="2400" b="1" dirty="0" smtClean="0"/>
              <a:t>  ,</a:t>
            </a:r>
            <a:r>
              <a:rPr lang="zh-CN" altLang="en-US" sz="2400" b="1" dirty="0"/>
              <a:t>就可化成</a:t>
            </a:r>
          </a:p>
        </p:txBody>
      </p:sp>
      <p:graphicFrame>
        <p:nvGraphicFramePr>
          <p:cNvPr id="40" name="Object 31"/>
          <p:cNvGraphicFramePr>
            <a:graphicFrameLocks noChangeAspect="1"/>
          </p:cNvGraphicFramePr>
          <p:nvPr/>
        </p:nvGraphicFramePr>
        <p:xfrm>
          <a:off x="5000628" y="4358340"/>
          <a:ext cx="1428760" cy="393428"/>
        </p:xfrm>
        <a:graphic>
          <a:graphicData uri="http://schemas.openxmlformats.org/presentationml/2006/ole">
            <p:oleObj spid="_x0000_s4115" name="Equation" r:id="rId9" imgW="736560" imgH="203040" progId="Equation.DSMT4">
              <p:embed/>
            </p:oleObj>
          </a:graphicData>
        </a:graphic>
      </p:graphicFrame>
      <p:graphicFrame>
        <p:nvGraphicFramePr>
          <p:cNvPr id="41" name="Object 13"/>
          <p:cNvGraphicFramePr>
            <a:graphicFrameLocks noChangeAspect="1"/>
          </p:cNvGraphicFramePr>
          <p:nvPr/>
        </p:nvGraphicFramePr>
        <p:xfrm>
          <a:off x="4714876" y="5000636"/>
          <a:ext cx="2838450" cy="744537"/>
        </p:xfrm>
        <a:graphic>
          <a:graphicData uri="http://schemas.openxmlformats.org/presentationml/2006/ole">
            <p:oleObj spid="_x0000_s4116" name="Equation" r:id="rId10" imgW="1600200" imgH="419040" progId="Equation.DSMT4">
              <p:embed/>
            </p:oleObj>
          </a:graphicData>
        </a:graphic>
      </p:graphicFrame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35" grpId="0"/>
      <p:bldP spid="37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785786" y="2928934"/>
          <a:ext cx="6000792" cy="1385329"/>
        </p:xfrm>
        <a:graphic>
          <a:graphicData uri="http://schemas.openxmlformats.org/presentationml/2006/ole">
            <p:oleObj spid="_x0000_s2050" name="Equation" r:id="rId3" imgW="3644640" imgH="838080" progId="Equation.DSMT4">
              <p:embed/>
            </p:oleObj>
          </a:graphicData>
        </a:graphic>
      </p:graphicFrame>
      <p:sp>
        <p:nvSpPr>
          <p:cNvPr id="23558" name="TextBox 14"/>
          <p:cNvSpPr txBox="1">
            <a:spLocks noChangeArrowheads="1"/>
          </p:cNvSpPr>
          <p:nvPr/>
        </p:nvSpPr>
        <p:spPr bwMode="auto">
          <a:xfrm>
            <a:off x="285720" y="214290"/>
            <a:ext cx="32861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圆锥曲线的第二定义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57158" y="642918"/>
            <a:ext cx="8116324" cy="1357637"/>
            <a:chOff x="428625" y="499727"/>
            <a:chExt cx="8116324" cy="1357637"/>
          </a:xfrm>
        </p:grpSpPr>
        <p:sp>
          <p:nvSpPr>
            <p:cNvPr id="23563" name="Rectangle 5"/>
            <p:cNvSpPr>
              <a:spLocks noChangeArrowheads="1"/>
            </p:cNvSpPr>
            <p:nvPr/>
          </p:nvSpPr>
          <p:spPr bwMode="auto">
            <a:xfrm>
              <a:off x="428625" y="499727"/>
              <a:ext cx="8116324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 smtClean="0"/>
                <a:t>当</a:t>
              </a:r>
              <a:r>
                <a:rPr lang="zh-CN" altLang="en-US" sz="2400" b="1" dirty="0"/>
                <a:t>点</a:t>
              </a:r>
              <a:r>
                <a:rPr lang="en-US" altLang="zh-CN" sz="2400" b="1" dirty="0"/>
                <a:t>M</a:t>
              </a:r>
              <a:r>
                <a:rPr lang="zh-CN" altLang="en-US" sz="2400" b="1" dirty="0"/>
                <a:t>与一个定点　　　的距离和它到一条定直线的距离</a:t>
              </a:r>
            </a:p>
            <a:p>
              <a:endParaRPr lang="zh-CN" altLang="en-US" sz="2400" b="1" dirty="0"/>
            </a:p>
            <a:p>
              <a:r>
                <a:rPr lang="zh-CN" altLang="en-US" sz="2400" b="1" dirty="0"/>
                <a:t>的比是常数                  </a:t>
              </a:r>
              <a:r>
                <a:rPr lang="zh-CN" altLang="en-US" sz="2400" b="1" dirty="0" smtClean="0"/>
                <a:t>时，</a:t>
              </a:r>
              <a:endParaRPr lang="en-US" altLang="zh-CN" sz="2400" b="1" dirty="0"/>
            </a:p>
          </p:txBody>
        </p:sp>
        <p:graphicFrame>
          <p:nvGraphicFramePr>
            <p:cNvPr id="23556" name="Object 4"/>
            <p:cNvGraphicFramePr>
              <a:graphicFrameLocks noChangeAspect="1"/>
            </p:cNvGraphicFramePr>
            <p:nvPr/>
          </p:nvGraphicFramePr>
          <p:xfrm>
            <a:off x="2071670" y="1000108"/>
            <a:ext cx="1189018" cy="857256"/>
          </p:xfrm>
          <a:graphic>
            <a:graphicData uri="http://schemas.openxmlformats.org/presentationml/2006/ole">
              <p:oleObj spid="_x0000_s2052" name="Equation" r:id="rId4" imgW="545760" imgH="393480" progId="Equation.DSMT4">
                <p:embed/>
              </p:oleObj>
            </a:graphicData>
          </a:graphic>
        </p:graphicFrame>
        <p:graphicFrame>
          <p:nvGraphicFramePr>
            <p:cNvPr id="23557" name="Object 8"/>
            <p:cNvGraphicFramePr>
              <a:graphicFrameLocks noChangeAspect="1"/>
            </p:cNvGraphicFramePr>
            <p:nvPr/>
          </p:nvGraphicFramePr>
          <p:xfrm>
            <a:off x="3071802" y="571480"/>
            <a:ext cx="826525" cy="357190"/>
          </p:xfrm>
          <a:graphic>
            <a:graphicData uri="http://schemas.openxmlformats.org/presentationml/2006/ole">
              <p:oleObj spid="_x0000_s2053" name="Equation" r:id="rId5" imgW="469800" imgH="203040" progId="Equation.DSMT4">
                <p:embed/>
              </p:oleObj>
            </a:graphicData>
          </a:graphic>
        </p:graphicFrame>
      </p:grp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500034" y="2428868"/>
            <a:ext cx="72866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zh-CN" altLang="en-US" sz="2400" b="1" dirty="0" smtClean="0"/>
              <a:t>定点</a:t>
            </a:r>
            <a:r>
              <a:rPr lang="zh-CN" altLang="en-US" sz="2400" b="1" dirty="0"/>
              <a:t>是椭圆的焦点，定直线叫做焦点所</a:t>
            </a:r>
            <a:r>
              <a:rPr lang="zh-CN" altLang="en-US" sz="2400" b="1" dirty="0">
                <a:solidFill>
                  <a:srgbClr val="FF0000"/>
                </a:solidFill>
              </a:rPr>
              <a:t>对应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0070C0"/>
                </a:solidFill>
              </a:rPr>
              <a:t>准线</a:t>
            </a:r>
            <a:r>
              <a:rPr lang="zh-CN" altLang="en-US" sz="2400" b="1" dirty="0"/>
              <a:t>，</a:t>
            </a:r>
          </a:p>
        </p:txBody>
      </p:sp>
      <p:sp>
        <p:nvSpPr>
          <p:cNvPr id="12" name="矩形 11"/>
          <p:cNvSpPr/>
          <p:nvPr/>
        </p:nvSpPr>
        <p:spPr>
          <a:xfrm>
            <a:off x="1928794" y="2000240"/>
            <a:ext cx="3629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则点</a:t>
            </a:r>
            <a:r>
              <a:rPr lang="en-US" altLang="zh-CN" sz="2400" b="1" dirty="0" smtClean="0"/>
              <a:t>M</a:t>
            </a:r>
            <a:r>
              <a:rPr lang="zh-CN" altLang="en-US" sz="2400" b="1" dirty="0" smtClean="0"/>
              <a:t>的轨迹是一个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椭圆</a:t>
            </a:r>
            <a:r>
              <a:rPr lang="en-US" altLang="zh-CN" sz="2400" b="1" dirty="0" smtClean="0"/>
              <a:t>.</a:t>
            </a:r>
            <a:endParaRPr lang="zh-CN" altLang="en-US" sz="2400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28596" y="2000240"/>
          <a:ext cx="1473200" cy="439738"/>
        </p:xfrm>
        <a:graphic>
          <a:graphicData uri="http://schemas.openxmlformats.org/presentationml/2006/ole">
            <p:oleObj spid="_x0000_s2054" name="Equation" r:id="rId6" imgW="723600" imgH="215640" progId="Equation.DSMT4">
              <p:embed/>
            </p:oleObj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650875" y="5286375"/>
          <a:ext cx="6199188" cy="1368425"/>
        </p:xfrm>
        <a:graphic>
          <a:graphicData uri="http://schemas.openxmlformats.org/presentationml/2006/ole">
            <p:oleObj spid="_x0000_s2055" name="Equation" r:id="rId7" imgW="3809880" imgH="838080" progId="Equation.DSMT4">
              <p:embed/>
            </p:oleObj>
          </a:graphicData>
        </a:graphic>
      </p:graphicFrame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85720" y="4786322"/>
            <a:ext cx="78581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lvl="1"/>
            <a:r>
              <a:rPr lang="zh-CN" altLang="en-US" sz="2400" b="1" dirty="0" smtClean="0"/>
              <a:t>定点是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双曲线</a:t>
            </a:r>
            <a:r>
              <a:rPr lang="zh-CN" altLang="en-US" sz="2400" b="1" dirty="0" smtClean="0"/>
              <a:t>的</a:t>
            </a:r>
            <a:r>
              <a:rPr lang="zh-CN" altLang="en-US" sz="2400" b="1" dirty="0"/>
              <a:t>焦点，定直线叫做焦点所</a:t>
            </a:r>
            <a:r>
              <a:rPr lang="zh-CN" altLang="en-US" sz="2400" b="1" dirty="0">
                <a:solidFill>
                  <a:srgbClr val="FF0000"/>
                </a:solidFill>
              </a:rPr>
              <a:t>对应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0070C0"/>
                </a:solidFill>
              </a:rPr>
              <a:t>准线</a:t>
            </a:r>
            <a:r>
              <a:rPr lang="zh-CN" altLang="en-US" sz="2400" b="1" dirty="0"/>
              <a:t>，</a:t>
            </a:r>
          </a:p>
        </p:txBody>
      </p:sp>
      <p:sp>
        <p:nvSpPr>
          <p:cNvPr id="17" name="矩形 16"/>
          <p:cNvSpPr/>
          <p:nvPr/>
        </p:nvSpPr>
        <p:spPr>
          <a:xfrm>
            <a:off x="1643042" y="4286256"/>
            <a:ext cx="3938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则点</a:t>
            </a:r>
            <a:r>
              <a:rPr lang="en-US" altLang="zh-CN" sz="2400" b="1" dirty="0" smtClean="0"/>
              <a:t>M</a:t>
            </a:r>
            <a:r>
              <a:rPr lang="zh-CN" altLang="en-US" sz="2400" b="1" dirty="0" smtClean="0"/>
              <a:t>的轨迹是一个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双曲线</a:t>
            </a:r>
            <a:r>
              <a:rPr lang="en-US" altLang="zh-CN" sz="2400" b="1" dirty="0" smtClean="0"/>
              <a:t>.</a:t>
            </a:r>
            <a:endParaRPr lang="zh-CN" altLang="en-US" sz="2400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500034" y="4286256"/>
          <a:ext cx="1008790" cy="439729"/>
        </p:xfrm>
        <a:graphic>
          <a:graphicData uri="http://schemas.openxmlformats.org/presentationml/2006/ole">
            <p:oleObj spid="_x0000_s2056" name="Equation" r:id="rId8" imgW="495000" imgH="215640" progId="Equation.DSMT4">
              <p:embed/>
            </p:oleObj>
          </a:graphicData>
        </a:graphic>
      </p:graphicFrame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/>
      <p:bldP spid="12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50824" y="404813"/>
            <a:ext cx="753588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/>
              <a:t>　　此定义是圆锥曲线的统一定义（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第二定义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椭圆和双曲线的</a:t>
            </a:r>
            <a:r>
              <a:rPr lang="zh-CN" altLang="en-US" sz="2400" b="1" dirty="0"/>
              <a:t>两种定义是等价的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只是研究的角度不同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第二</a:t>
            </a:r>
            <a:r>
              <a:rPr lang="zh-CN" altLang="en-US" sz="2400" b="1" dirty="0"/>
              <a:t>定义中增加了准线这个概念</a:t>
            </a:r>
            <a:r>
              <a:rPr lang="en-US" altLang="zh-CN" sz="2400" b="1" dirty="0"/>
              <a:t>.</a:t>
            </a:r>
          </a:p>
        </p:txBody>
      </p:sp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571472" y="2857496"/>
          <a:ext cx="6715125" cy="1917700"/>
        </p:xfrm>
        <a:graphic>
          <a:graphicData uri="http://schemas.openxmlformats.org/presentationml/2006/ole">
            <p:oleObj spid="_x0000_s5122" name="Equation" r:id="rId3" imgW="2933640" imgH="838080" progId="Equation.DSMT4">
              <p:embed/>
            </p:oleObj>
          </a:graphicData>
        </a:graphic>
      </p:graphicFrame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5643570" y="3143248"/>
          <a:ext cx="428625" cy="428625"/>
        </p:xfrm>
        <a:graphic>
          <a:graphicData uri="http://schemas.openxmlformats.org/presentationml/2006/ole">
            <p:oleObj spid="_x0000_s5123" name="Equation" r:id="rId4" imgW="164880" imgH="164880" progId="Equation.DSMT4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28596" y="1857364"/>
            <a:ext cx="164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例题巩固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396875" y="687388"/>
          <a:ext cx="7889875" cy="2857500"/>
        </p:xfrm>
        <a:graphic>
          <a:graphicData uri="http://schemas.openxmlformats.org/presentationml/2006/ole">
            <p:oleObj spid="_x0000_s6146" name="Equation" r:id="rId3" imgW="3860640" imgH="1396800" progId="Equation.DSMT4">
              <p:embed/>
            </p:oleObj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5214938" y="2571750"/>
          <a:ext cx="465137" cy="476250"/>
        </p:xfrm>
        <a:graphic>
          <a:graphicData uri="http://schemas.openxmlformats.org/presentationml/2006/ole">
            <p:oleObj spid="_x0000_s6147" name="Equation" r:id="rId4" imgW="164880" imgH="164880" progId="Equation.DSMT4">
              <p:embed/>
            </p:oleObj>
          </a:graphicData>
        </a:graphic>
      </p:graphicFrame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3714750" y="3287713"/>
            <a:ext cx="4413250" cy="2808287"/>
            <a:chOff x="3714750" y="3287714"/>
            <a:chExt cx="4413264" cy="2808288"/>
          </a:xfrm>
        </p:grpSpPr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3714750" y="3287714"/>
              <a:ext cx="4248150" cy="2808288"/>
              <a:chOff x="2336" y="2251"/>
              <a:chExt cx="2676" cy="1769"/>
            </a:xfrm>
          </p:grpSpPr>
          <p:sp>
            <p:nvSpPr>
              <p:cNvPr id="27665" name="Oval 16"/>
              <p:cNvSpPr>
                <a:spLocks noChangeArrowheads="1"/>
              </p:cNvSpPr>
              <p:nvPr/>
            </p:nvSpPr>
            <p:spPr bwMode="auto">
              <a:xfrm>
                <a:off x="2562" y="2840"/>
                <a:ext cx="1905" cy="9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6" name="Line 11"/>
              <p:cNvSpPr>
                <a:spLocks noChangeShapeType="1"/>
              </p:cNvSpPr>
              <p:nvPr/>
            </p:nvSpPr>
            <p:spPr bwMode="auto">
              <a:xfrm>
                <a:off x="2336" y="3294"/>
                <a:ext cx="26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7" name="Line 12"/>
              <p:cNvSpPr>
                <a:spLocks noChangeShapeType="1"/>
              </p:cNvSpPr>
              <p:nvPr/>
            </p:nvSpPr>
            <p:spPr bwMode="auto">
              <a:xfrm flipV="1">
                <a:off x="3515" y="2296"/>
                <a:ext cx="0" cy="16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8" name="Line 17"/>
              <p:cNvSpPr>
                <a:spLocks noChangeShapeType="1"/>
              </p:cNvSpPr>
              <p:nvPr/>
            </p:nvSpPr>
            <p:spPr bwMode="auto">
              <a:xfrm>
                <a:off x="4921" y="2251"/>
                <a:ext cx="0" cy="17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7662" name="Object 24"/>
              <p:cNvGraphicFramePr>
                <a:graphicFrameLocks noChangeAspect="1"/>
              </p:cNvGraphicFramePr>
              <p:nvPr/>
            </p:nvGraphicFramePr>
            <p:xfrm>
              <a:off x="3878" y="3249"/>
              <a:ext cx="136" cy="136"/>
            </p:xfrm>
            <a:graphic>
              <a:graphicData uri="http://schemas.openxmlformats.org/presentationml/2006/ole">
                <p:oleObj spid="_x0000_s6158" name="公式" r:id="rId5" imgW="114120" imgH="114120" progId="Equation.3">
                  <p:embed/>
                </p:oleObj>
              </a:graphicData>
            </a:graphic>
          </p:graphicFrame>
          <p:sp>
            <p:nvSpPr>
              <p:cNvPr id="27669" name="Line 27"/>
              <p:cNvSpPr>
                <a:spLocks noChangeShapeType="1"/>
              </p:cNvSpPr>
              <p:nvPr/>
            </p:nvSpPr>
            <p:spPr bwMode="auto">
              <a:xfrm flipV="1">
                <a:off x="3923" y="2886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0" name="Line 28"/>
              <p:cNvSpPr>
                <a:spLocks noChangeShapeType="1"/>
              </p:cNvSpPr>
              <p:nvPr/>
            </p:nvSpPr>
            <p:spPr bwMode="auto">
              <a:xfrm flipV="1">
                <a:off x="3923" y="2976"/>
                <a:ext cx="227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1" name="Line 29"/>
              <p:cNvSpPr>
                <a:spLocks noChangeShapeType="1"/>
              </p:cNvSpPr>
              <p:nvPr/>
            </p:nvSpPr>
            <p:spPr bwMode="auto">
              <a:xfrm>
                <a:off x="4150" y="2976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7652" name="Object 23"/>
            <p:cNvGraphicFramePr>
              <a:graphicFrameLocks noChangeAspect="1"/>
            </p:cNvGraphicFramePr>
            <p:nvPr/>
          </p:nvGraphicFramePr>
          <p:xfrm>
            <a:off x="7858148" y="5357826"/>
            <a:ext cx="269866" cy="422267"/>
          </p:xfrm>
          <a:graphic>
            <a:graphicData uri="http://schemas.openxmlformats.org/presentationml/2006/ole">
              <p:oleObj spid="_x0000_s6148" name="Equation" r:id="rId6" imgW="88560" imgH="177480" progId="Equation.DSMT4">
                <p:embed/>
              </p:oleObj>
            </a:graphicData>
          </a:graphic>
        </p:graphicFrame>
        <p:graphicFrame>
          <p:nvGraphicFramePr>
            <p:cNvPr id="27653" name="Object 25"/>
            <p:cNvGraphicFramePr>
              <a:graphicFrameLocks noChangeAspect="1"/>
            </p:cNvGraphicFramePr>
            <p:nvPr/>
          </p:nvGraphicFramePr>
          <p:xfrm>
            <a:off x="6000760" y="5000636"/>
            <a:ext cx="236528" cy="344479"/>
          </p:xfrm>
          <a:graphic>
            <a:graphicData uri="http://schemas.openxmlformats.org/presentationml/2006/ole">
              <p:oleObj spid="_x0000_s6149" name="Equation" r:id="rId7" imgW="164880" imgH="164880" progId="Equation.DSMT4">
                <p:embed/>
              </p:oleObj>
            </a:graphicData>
          </a:graphic>
        </p:graphicFrame>
        <p:graphicFrame>
          <p:nvGraphicFramePr>
            <p:cNvPr id="27654" name="Object 27"/>
            <p:cNvGraphicFramePr>
              <a:graphicFrameLocks noChangeAspect="1"/>
            </p:cNvGraphicFramePr>
            <p:nvPr/>
          </p:nvGraphicFramePr>
          <p:xfrm>
            <a:off x="6786578" y="4899702"/>
            <a:ext cx="285752" cy="344488"/>
          </p:xfrm>
          <a:graphic>
            <a:graphicData uri="http://schemas.openxmlformats.org/presentationml/2006/ole">
              <p:oleObj spid="_x0000_s6150" name="Equation" r:id="rId8" imgW="152280" imgH="164880" progId="Equation.DSMT4">
                <p:embed/>
              </p:oleObj>
            </a:graphicData>
          </a:graphic>
        </p:graphicFrame>
        <p:graphicFrame>
          <p:nvGraphicFramePr>
            <p:cNvPr id="27655" name="Object 28"/>
            <p:cNvGraphicFramePr>
              <a:graphicFrameLocks noChangeAspect="1"/>
            </p:cNvGraphicFramePr>
            <p:nvPr/>
          </p:nvGraphicFramePr>
          <p:xfrm>
            <a:off x="7500958" y="4929198"/>
            <a:ext cx="285752" cy="344488"/>
          </p:xfrm>
          <a:graphic>
            <a:graphicData uri="http://schemas.openxmlformats.org/presentationml/2006/ole">
              <p:oleObj spid="_x0000_s6151" name="Equation" r:id="rId9" imgW="152280" imgH="164880" progId="Equation.DSMT4">
                <p:embed/>
              </p:oleObj>
            </a:graphicData>
          </a:graphic>
        </p:graphicFrame>
        <p:graphicFrame>
          <p:nvGraphicFramePr>
            <p:cNvPr id="27656" name="Object 29"/>
            <p:cNvGraphicFramePr>
              <a:graphicFrameLocks noChangeAspect="1"/>
            </p:cNvGraphicFramePr>
            <p:nvPr/>
          </p:nvGraphicFramePr>
          <p:xfrm>
            <a:off x="7444268" y="4101438"/>
            <a:ext cx="309562" cy="344488"/>
          </p:xfrm>
          <a:graphic>
            <a:graphicData uri="http://schemas.openxmlformats.org/presentationml/2006/ole">
              <p:oleObj spid="_x0000_s6152" name="Equation" r:id="rId10" imgW="164880" imgH="164880" progId="Equation.DSMT4">
                <p:embed/>
              </p:oleObj>
            </a:graphicData>
          </a:graphic>
        </p:graphicFrame>
        <p:graphicFrame>
          <p:nvGraphicFramePr>
            <p:cNvPr id="27657" name="Object 30"/>
            <p:cNvGraphicFramePr>
              <a:graphicFrameLocks noChangeAspect="1"/>
            </p:cNvGraphicFramePr>
            <p:nvPr/>
          </p:nvGraphicFramePr>
          <p:xfrm>
            <a:off x="6572264" y="4071942"/>
            <a:ext cx="285750" cy="344487"/>
          </p:xfrm>
          <a:graphic>
            <a:graphicData uri="http://schemas.openxmlformats.org/presentationml/2006/ole">
              <p:oleObj spid="_x0000_s6153" name="Equation" r:id="rId11" imgW="152280" imgH="164880" progId="Equation.DSMT4">
                <p:embed/>
              </p:oleObj>
            </a:graphicData>
          </a:graphic>
        </p:graphicFrame>
        <p:graphicFrame>
          <p:nvGraphicFramePr>
            <p:cNvPr id="27658" name="Object 31"/>
            <p:cNvGraphicFramePr>
              <a:graphicFrameLocks noChangeAspect="1"/>
            </p:cNvGraphicFramePr>
            <p:nvPr/>
          </p:nvGraphicFramePr>
          <p:xfrm>
            <a:off x="6045004" y="3887124"/>
            <a:ext cx="285750" cy="423863"/>
          </p:xfrm>
          <a:graphic>
            <a:graphicData uri="http://schemas.openxmlformats.org/presentationml/2006/ole">
              <p:oleObj spid="_x0000_s6154" name="Equation" r:id="rId12" imgW="152280" imgH="203040" progId="Equation.DSMT4">
                <p:embed/>
              </p:oleObj>
            </a:graphicData>
          </a:graphic>
        </p:graphicFrame>
        <p:graphicFrame>
          <p:nvGraphicFramePr>
            <p:cNvPr id="27659" name="Object 32"/>
            <p:cNvGraphicFramePr>
              <a:graphicFrameLocks noChangeAspect="1"/>
            </p:cNvGraphicFramePr>
            <p:nvPr/>
          </p:nvGraphicFramePr>
          <p:xfrm>
            <a:off x="5286380" y="4929198"/>
            <a:ext cx="288916" cy="331779"/>
          </p:xfrm>
          <a:graphic>
            <a:graphicData uri="http://schemas.openxmlformats.org/presentationml/2006/ole">
              <p:oleObj spid="_x0000_s6155" name="Equation" r:id="rId13" imgW="126720" imgH="139680" progId="Equation.DSMT4">
                <p:embed/>
              </p:oleObj>
            </a:graphicData>
          </a:graphic>
        </p:graphicFrame>
        <p:graphicFrame>
          <p:nvGraphicFramePr>
            <p:cNvPr id="27660" name="Object 12"/>
            <p:cNvGraphicFramePr>
              <a:graphicFrameLocks noChangeAspect="1"/>
            </p:cNvGraphicFramePr>
            <p:nvPr/>
          </p:nvGraphicFramePr>
          <p:xfrm>
            <a:off x="7786710" y="4929198"/>
            <a:ext cx="288916" cy="331779"/>
          </p:xfrm>
          <a:graphic>
            <a:graphicData uri="http://schemas.openxmlformats.org/presentationml/2006/ole">
              <p:oleObj spid="_x0000_s6156" name="Equation" r:id="rId14" imgW="126720" imgH="139680" progId="Equation.DSMT4">
                <p:embed/>
              </p:oleObj>
            </a:graphicData>
          </a:graphic>
        </p:graphicFrame>
        <p:graphicFrame>
          <p:nvGraphicFramePr>
            <p:cNvPr id="27661" name="Object 34"/>
            <p:cNvGraphicFramePr>
              <a:graphicFrameLocks noChangeAspect="1"/>
            </p:cNvGraphicFramePr>
            <p:nvPr/>
          </p:nvGraphicFramePr>
          <p:xfrm>
            <a:off x="5200650" y="3398838"/>
            <a:ext cx="317500" cy="392112"/>
          </p:xfrm>
          <a:graphic>
            <a:graphicData uri="http://schemas.openxmlformats.org/presentationml/2006/ole">
              <p:oleObj spid="_x0000_s6157" name="Equation" r:id="rId15" imgW="139680" imgH="164880" progId="Equation.DSMT4">
                <p:embed/>
              </p:oleObj>
            </a:graphicData>
          </a:graphic>
        </p:graphicFrame>
      </p:grp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500034" y="571480"/>
          <a:ext cx="7920038" cy="1500188"/>
        </p:xfrm>
        <a:graphic>
          <a:graphicData uri="http://schemas.openxmlformats.org/presentationml/2006/ole">
            <p:oleObj spid="_x0000_s7172" name="Equation" r:id="rId3" imgW="3555720" imgH="711000" progId="Equation.DSMT4">
              <p:embed/>
            </p:oleObj>
          </a:graphicData>
        </a:graphic>
      </p:graphicFrame>
      <p:graphicFrame>
        <p:nvGraphicFramePr>
          <p:cNvPr id="31761" name="Object 17"/>
          <p:cNvGraphicFramePr>
            <a:graphicFrameLocks noChangeAspect="1"/>
          </p:cNvGraphicFramePr>
          <p:nvPr/>
        </p:nvGraphicFramePr>
        <p:xfrm>
          <a:off x="6929454" y="1071546"/>
          <a:ext cx="428625" cy="500063"/>
        </p:xfrm>
        <a:graphic>
          <a:graphicData uri="http://schemas.openxmlformats.org/presentationml/2006/ole">
            <p:oleObj spid="_x0000_s7173" name="Equation" r:id="rId4" imgW="152280" imgH="177480" progId="Equation.DSMT4">
              <p:embed/>
            </p:oleObj>
          </a:graphicData>
        </a:graphic>
      </p:graphicFrame>
      <p:graphicFrame>
        <p:nvGraphicFramePr>
          <p:cNvPr id="240644" name="Object 4"/>
          <p:cNvGraphicFramePr>
            <a:graphicFrameLocks noChangeAspect="1"/>
          </p:cNvGraphicFramePr>
          <p:nvPr/>
        </p:nvGraphicFramePr>
        <p:xfrm>
          <a:off x="6786578" y="3286124"/>
          <a:ext cx="446138" cy="520664"/>
        </p:xfrm>
        <a:graphic>
          <a:graphicData uri="http://schemas.openxmlformats.org/presentationml/2006/ole">
            <p:oleObj spid="_x0000_s7175" name="公式" r:id="rId5" imgW="152280" imgH="177480" progId="Equation.3">
              <p:embed/>
            </p:oleObj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500034" y="3143248"/>
          <a:ext cx="7219568" cy="1643074"/>
        </p:xfrm>
        <a:graphic>
          <a:graphicData uri="http://schemas.openxmlformats.org/presentationml/2006/ole">
            <p:oleObj spid="_x0000_s7176" name="Equation" r:id="rId6" imgW="3682800" imgH="838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146" name="Object 2"/>
          <p:cNvGraphicFramePr>
            <a:graphicFrameLocks noChangeAspect="1"/>
          </p:cNvGraphicFramePr>
          <p:nvPr/>
        </p:nvGraphicFramePr>
        <p:xfrm>
          <a:off x="500034" y="642919"/>
          <a:ext cx="7455967" cy="2428892"/>
        </p:xfrm>
        <a:graphic>
          <a:graphicData uri="http://schemas.openxmlformats.org/presentationml/2006/ole">
            <p:oleObj spid="_x0000_s16386" name="Equation" r:id="rId3" imgW="3352680" imgH="1091880" progId="Equation.DSMT4">
              <p:embed/>
            </p:oleObj>
          </a:graphicData>
        </a:graphic>
      </p:graphicFrame>
      <p:graphicFrame>
        <p:nvGraphicFramePr>
          <p:cNvPr id="262147" name="Object 3"/>
          <p:cNvGraphicFramePr>
            <a:graphicFrameLocks noChangeAspect="1"/>
          </p:cNvGraphicFramePr>
          <p:nvPr/>
        </p:nvGraphicFramePr>
        <p:xfrm>
          <a:off x="5500694" y="1571612"/>
          <a:ext cx="530225" cy="574675"/>
        </p:xfrm>
        <a:graphic>
          <a:graphicData uri="http://schemas.openxmlformats.org/presentationml/2006/ole">
            <p:oleObj spid="_x0000_s16387" name="Equation" r:id="rId4" imgW="152280" imgH="1648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428625" y="785813"/>
          <a:ext cx="8013700" cy="1528762"/>
        </p:xfrm>
        <a:graphic>
          <a:graphicData uri="http://schemas.openxmlformats.org/presentationml/2006/ole">
            <p:oleObj spid="_x0000_s8194" name="Equation" r:id="rId3" imgW="3593880" imgH="685800" progId="Equation.DSMT4">
              <p:embed/>
            </p:oleObj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4429124" y="1643050"/>
          <a:ext cx="714380" cy="434581"/>
        </p:xfrm>
        <a:graphic>
          <a:graphicData uri="http://schemas.openxmlformats.org/presentationml/2006/ole">
            <p:oleObj spid="_x0000_s8195" name="公式" r:id="rId4" imgW="291960" imgH="177480" progId="Equation.3">
              <p:embed/>
            </p:oleObj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357158" y="2786058"/>
          <a:ext cx="7867540" cy="785818"/>
        </p:xfrm>
        <a:graphic>
          <a:graphicData uri="http://schemas.openxmlformats.org/presentationml/2006/ole">
            <p:oleObj spid="_x0000_s8200" name="Equation" r:id="rId5" imgW="4190760" imgH="419040" progId="Equation.DSMT4">
              <p:embed/>
            </p:oleObj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7429520" y="2857496"/>
          <a:ext cx="373625" cy="484188"/>
        </p:xfrm>
        <a:graphic>
          <a:graphicData uri="http://schemas.openxmlformats.org/presentationml/2006/ole">
            <p:oleObj spid="_x0000_s8201" name="Equation" r:id="rId6" imgW="126720" imgH="164880" progId="Equation.DSMT4">
              <p:embed/>
            </p:oleObj>
          </a:graphicData>
        </a:graphic>
      </p:graphicFrame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257</Words>
  <Application>Microsoft Office PowerPoint</Application>
  <PresentationFormat>全屏显示(4:3)</PresentationFormat>
  <Paragraphs>28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Office 主题</vt:lpstr>
      <vt:lpstr>Equation</vt:lpstr>
      <vt:lpstr>公式</vt:lpstr>
      <vt:lpstr>MathType 6.0 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20</cp:revision>
  <dcterms:created xsi:type="dcterms:W3CDTF">2011-12-20T01:08:29Z</dcterms:created>
  <dcterms:modified xsi:type="dcterms:W3CDTF">2011-12-20T11:34:20Z</dcterms:modified>
</cp:coreProperties>
</file>