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7" r:id="rId11"/>
    <p:sldId id="268" r:id="rId12"/>
    <p:sldId id="26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58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57.wmf"/><Relationship Id="rId2" Type="http://schemas.openxmlformats.org/officeDocument/2006/relationships/image" Target="../media/image53.wmf"/><Relationship Id="rId16" Type="http://schemas.openxmlformats.org/officeDocument/2006/relationships/image" Target="../media/image6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2.wmf"/><Relationship Id="rId21" Type="http://schemas.openxmlformats.org/officeDocument/2006/relationships/image" Target="../media/image72.wmf"/><Relationship Id="rId7" Type="http://schemas.openxmlformats.org/officeDocument/2006/relationships/image" Target="../media/image7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62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56.wmf"/><Relationship Id="rId5" Type="http://schemas.openxmlformats.org/officeDocument/2006/relationships/image" Target="../media/image5.wmf"/><Relationship Id="rId15" Type="http://schemas.openxmlformats.org/officeDocument/2006/relationships/image" Target="../media/image66.wmf"/><Relationship Id="rId10" Type="http://schemas.openxmlformats.org/officeDocument/2006/relationships/image" Target="../media/image55.wmf"/><Relationship Id="rId19" Type="http://schemas.openxmlformats.org/officeDocument/2006/relationships/image" Target="../media/image70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76.wmf"/><Relationship Id="rId18" Type="http://schemas.openxmlformats.org/officeDocument/2006/relationships/image" Target="../media/image81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73.wmf"/><Relationship Id="rId16" Type="http://schemas.openxmlformats.org/officeDocument/2006/relationships/image" Target="../media/image79.wmf"/><Relationship Id="rId20" Type="http://schemas.openxmlformats.org/officeDocument/2006/relationships/image" Target="../media/image83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74.wmf"/><Relationship Id="rId5" Type="http://schemas.openxmlformats.org/officeDocument/2006/relationships/image" Target="../media/image5.wmf"/><Relationship Id="rId15" Type="http://schemas.openxmlformats.org/officeDocument/2006/relationships/image" Target="../media/image78.wmf"/><Relationship Id="rId10" Type="http://schemas.openxmlformats.org/officeDocument/2006/relationships/image" Target="../media/image55.wmf"/><Relationship Id="rId19" Type="http://schemas.openxmlformats.org/officeDocument/2006/relationships/image" Target="../media/image82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image" Target="../media/image75.wmf"/><Relationship Id="rId17" Type="http://schemas.openxmlformats.org/officeDocument/2006/relationships/image" Target="../media/image89.wmf"/><Relationship Id="rId2" Type="http://schemas.openxmlformats.org/officeDocument/2006/relationships/image" Target="../media/image73.wmf"/><Relationship Id="rId16" Type="http://schemas.openxmlformats.org/officeDocument/2006/relationships/image" Target="../media/image88.wmf"/><Relationship Id="rId1" Type="http://schemas.openxmlformats.org/officeDocument/2006/relationships/image" Target="../media/image52.wmf"/><Relationship Id="rId6" Type="http://schemas.openxmlformats.org/officeDocument/2006/relationships/image" Target="../media/image6.wmf"/><Relationship Id="rId11" Type="http://schemas.openxmlformats.org/officeDocument/2006/relationships/image" Target="../media/image84.wmf"/><Relationship Id="rId5" Type="http://schemas.openxmlformats.org/officeDocument/2006/relationships/image" Target="../media/image5.wmf"/><Relationship Id="rId15" Type="http://schemas.openxmlformats.org/officeDocument/2006/relationships/image" Target="../media/image87.wmf"/><Relationship Id="rId10" Type="http://schemas.openxmlformats.org/officeDocument/2006/relationships/image" Target="../media/image55.wmf"/><Relationship Id="rId4" Type="http://schemas.openxmlformats.org/officeDocument/2006/relationships/image" Target="../media/image3.wmf"/><Relationship Id="rId9" Type="http://schemas.openxmlformats.org/officeDocument/2006/relationships/image" Target="../media/image54.wmf"/><Relationship Id="rId1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2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4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3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5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28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6.wmf"/><Relationship Id="rId5" Type="http://schemas.openxmlformats.org/officeDocument/2006/relationships/image" Target="../media/image5.wmf"/><Relationship Id="rId15" Type="http://schemas.openxmlformats.org/officeDocument/2006/relationships/image" Target="../media/image27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4.wmf"/><Relationship Id="rId1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.wmf"/><Relationship Id="rId7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F9AD7-F82A-4D85-8D68-D7869B2B1418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3A372-6D0C-4239-9792-4C12D67A19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A372-6D0C-4239-9792-4C12D67A19A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0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Relationship Id="rId22" Type="http://schemas.openxmlformats.org/officeDocument/2006/relationships/oleObject" Target="../embeddings/oleObject1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2.bin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9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5.bin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9.bin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82.bin"/><Relationship Id="rId10" Type="http://schemas.openxmlformats.org/officeDocument/2006/relationships/oleObject" Target="../embeddings/oleObject177.bin"/><Relationship Id="rId19" Type="http://schemas.openxmlformats.org/officeDocument/2006/relationships/oleObject" Target="../embeddings/oleObject186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Relationship Id="rId14" Type="http://schemas.openxmlformats.org/officeDocument/2006/relationships/oleObject" Target="../embeddings/oleObject1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1429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直线与双曲线的位置关系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7158" y="571480"/>
          <a:ext cx="7475561" cy="2694160"/>
        </p:xfrm>
        <a:graphic>
          <a:graphicData uri="http://schemas.openxmlformats.org/presentationml/2006/ole">
            <p:oleObj spid="_x0000_s1026" name="Equation" r:id="rId3" imgW="3771720" imgH="1358640" progId="Equation.DSMT4">
              <p:embed/>
            </p:oleObj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029356" y="2453760"/>
            <a:ext cx="2971800" cy="3276600"/>
            <a:chOff x="5545147" y="2609337"/>
            <a:chExt cx="2971800" cy="327660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2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027" name="Equation" r:id="rId4" imgW="164880" imgH="228600" progId="Equation.DSMT4">
                <p:embed/>
              </p:oleObj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4" name="Object 33"/>
            <p:cNvGraphicFramePr>
              <a:graphicFrameLocks noChangeAspect="1"/>
            </p:cNvGraphicFramePr>
            <p:nvPr/>
          </p:nvGraphicFramePr>
          <p:xfrm>
            <a:off x="6572264" y="3143248"/>
            <a:ext cx="285752" cy="406194"/>
          </p:xfrm>
          <a:graphic>
            <a:graphicData uri="http://schemas.openxmlformats.org/presentationml/2006/ole">
              <p:oleObj spid="_x0000_s1029" name="Equation" r:id="rId6" imgW="152280" imgH="164880" progId="Equation.DSMT4">
                <p:embed/>
              </p:oleObj>
            </a:graphicData>
          </a:graphic>
        </p:graphicFrame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247637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1030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6600829" y="2739838"/>
            <a:ext cx="342900" cy="420687"/>
          </p:xfrm>
          <a:graphic>
            <a:graphicData uri="http://schemas.openxmlformats.org/presentationml/2006/ole">
              <p:oleObj spid="_x0000_s1031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032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03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036" name="Equation" r:id="rId11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864368" y="3429000"/>
            <a:ext cx="207962" cy="241300"/>
          </p:xfrm>
          <a:graphic>
            <a:graphicData uri="http://schemas.openxmlformats.org/presentationml/2006/ole">
              <p:oleObj spid="_x0000_s1037" name="Equation" r:id="rId12" imgW="75960" imgH="101520" progId="Equation.DSMT4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285720" y="328612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57224" y="3347084"/>
          <a:ext cx="5072098" cy="399053"/>
        </p:xfrm>
        <a:graphic>
          <a:graphicData uri="http://schemas.openxmlformats.org/presentationml/2006/ole">
            <p:oleObj spid="_x0000_s1038" name="Equation" r:id="rId13" imgW="2743200" imgH="21564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857224" y="3786190"/>
          <a:ext cx="2571768" cy="409662"/>
        </p:xfrm>
        <a:graphic>
          <a:graphicData uri="http://schemas.openxmlformats.org/presentationml/2006/ole">
            <p:oleObj spid="_x0000_s1039" name="Equation" r:id="rId14" imgW="1434960" imgH="22860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14282" y="4214819"/>
          <a:ext cx="2955199" cy="428628"/>
        </p:xfrm>
        <a:graphic>
          <a:graphicData uri="http://schemas.openxmlformats.org/presentationml/2006/ole">
            <p:oleObj spid="_x0000_s1040" name="Equation" r:id="rId15" imgW="1663560" imgH="2412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71802" y="4214818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679289" y="2735099"/>
            <a:ext cx="2714644" cy="221457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6536545" y="2817015"/>
            <a:ext cx="2643206" cy="214314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57158" y="4786322"/>
          <a:ext cx="2462212" cy="423863"/>
        </p:xfrm>
        <a:graphic>
          <a:graphicData uri="http://schemas.openxmlformats.org/presentationml/2006/ole">
            <p:oleObj spid="_x0000_s1041" name="Equation" r:id="rId16" imgW="1333440" imgH="22860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57488" y="485776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直线与双曲线只有一个交点；</a:t>
            </a:r>
            <a:endParaRPr lang="zh-CN" altLang="en-US" sz="20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57158" y="5357826"/>
          <a:ext cx="4766588" cy="500066"/>
        </p:xfrm>
        <a:graphic>
          <a:graphicData uri="http://schemas.openxmlformats.org/presentationml/2006/ole">
            <p:oleObj spid="_x0000_s1042" name="Equation" r:id="rId17" imgW="2311200" imgH="241200" progId="Equation.DSMT4">
              <p:embed/>
            </p:oleObj>
          </a:graphicData>
        </a:graphic>
      </p:graphicFrame>
      <p:cxnSp>
        <p:nvCxnSpPr>
          <p:cNvPr id="37" name="直接连接符 36"/>
          <p:cNvCxnSpPr/>
          <p:nvPr/>
        </p:nvCxnSpPr>
        <p:spPr>
          <a:xfrm rot="5400000">
            <a:off x="5536413" y="3393281"/>
            <a:ext cx="3214710" cy="128588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6200000" flipH="1">
            <a:off x="6179355" y="3536157"/>
            <a:ext cx="3071834" cy="114300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invGray">
          <a:xfrm>
            <a:off x="539750" y="404813"/>
            <a:ext cx="81422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黑体" pitchFamily="2" charset="-122"/>
              </a:rPr>
              <a:t>6.</a:t>
            </a:r>
            <a:r>
              <a:rPr lang="zh-CN" altLang="en-US" sz="2400" b="1" dirty="0">
                <a:latin typeface="黑体" pitchFamily="2" charset="-122"/>
              </a:rPr>
              <a:t>过点</a:t>
            </a:r>
            <a:r>
              <a:rPr lang="en-US" altLang="zh-CN" sz="2400" b="1" dirty="0">
                <a:latin typeface="黑体" pitchFamily="2" charset="-122"/>
              </a:rPr>
              <a:t>(3,0)</a:t>
            </a:r>
            <a:r>
              <a:rPr lang="zh-CN" altLang="en-US" sz="2400" b="1" dirty="0">
                <a:latin typeface="黑体" pitchFamily="2" charset="-122"/>
              </a:rPr>
              <a:t>的直线</a:t>
            </a:r>
            <a:r>
              <a:rPr lang="en-US" altLang="zh-CN" sz="2400" b="1" i="1" dirty="0">
                <a:latin typeface="黑体" pitchFamily="2" charset="-122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与双曲线</a:t>
            </a:r>
            <a:r>
              <a:rPr lang="en-US" altLang="zh-CN" sz="2400" b="1" dirty="0">
                <a:latin typeface="黑体" pitchFamily="2" charset="-122"/>
              </a:rPr>
              <a:t>4x</a:t>
            </a:r>
            <a:r>
              <a:rPr lang="en-US" altLang="zh-CN" sz="2400" b="1" baseline="30000" dirty="0">
                <a:latin typeface="黑体" pitchFamily="2" charset="-122"/>
              </a:rPr>
              <a:t>2</a:t>
            </a:r>
            <a:r>
              <a:rPr lang="en-US" altLang="zh-CN" sz="2400" b="1" dirty="0">
                <a:latin typeface="黑体" pitchFamily="2" charset="-122"/>
              </a:rPr>
              <a:t>-9y</a:t>
            </a:r>
            <a:r>
              <a:rPr lang="en-US" altLang="zh-CN" sz="2400" b="1" baseline="30000" dirty="0">
                <a:latin typeface="黑体" pitchFamily="2" charset="-122"/>
              </a:rPr>
              <a:t>2</a:t>
            </a:r>
            <a:r>
              <a:rPr lang="en-US" altLang="zh-CN" sz="2400" b="1" dirty="0">
                <a:latin typeface="黑体" pitchFamily="2" charset="-122"/>
              </a:rPr>
              <a:t>=36</a:t>
            </a:r>
            <a:r>
              <a:rPr lang="zh-CN" altLang="en-US" sz="2400" b="1" dirty="0">
                <a:latin typeface="黑体" pitchFamily="2" charset="-122"/>
              </a:rPr>
              <a:t>只有一个公共点</a:t>
            </a:r>
            <a:r>
              <a:rPr lang="en-US" altLang="zh-CN" sz="2400" b="1" dirty="0">
                <a:latin typeface="黑体" pitchFamily="2" charset="-122"/>
              </a:rPr>
              <a:t>,</a:t>
            </a:r>
          </a:p>
          <a:p>
            <a:r>
              <a:rPr lang="zh-CN" altLang="en-US" sz="2400" b="1" dirty="0">
                <a:latin typeface="黑体" pitchFamily="2" charset="-122"/>
              </a:rPr>
              <a:t>则直线</a:t>
            </a:r>
            <a:r>
              <a:rPr lang="en-US" altLang="zh-CN" sz="2400" b="1" i="1" dirty="0">
                <a:latin typeface="黑体" pitchFamily="2" charset="-122"/>
              </a:rPr>
              <a:t>l</a:t>
            </a:r>
            <a:r>
              <a:rPr lang="zh-CN" altLang="en-US" sz="2400" b="1" dirty="0">
                <a:latin typeface="黑体" pitchFamily="2" charset="-122"/>
              </a:rPr>
              <a:t>共有</a:t>
            </a:r>
            <a:r>
              <a:rPr lang="en-US" altLang="zh-CN" sz="2400" b="1" dirty="0">
                <a:latin typeface="黑体" pitchFamily="2" charset="-122"/>
              </a:rPr>
              <a:t>(          )  </a:t>
            </a:r>
          </a:p>
          <a:p>
            <a:r>
              <a:rPr lang="en-US" altLang="zh-CN" sz="2400" b="1" dirty="0">
                <a:latin typeface="黑体" pitchFamily="2" charset="-122"/>
              </a:rPr>
              <a:t>(A)1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(B)2</a:t>
            </a:r>
            <a:r>
              <a:rPr lang="zh-CN" altLang="en-US" sz="2400" b="1" dirty="0">
                <a:latin typeface="黑体" pitchFamily="2" charset="-122"/>
              </a:rPr>
              <a:t>条     </a:t>
            </a:r>
            <a:r>
              <a:rPr lang="en-US" altLang="zh-CN" sz="2400" b="1" dirty="0">
                <a:latin typeface="黑体" pitchFamily="2" charset="-122"/>
              </a:rPr>
              <a:t>(C)3</a:t>
            </a:r>
            <a:r>
              <a:rPr lang="zh-CN" altLang="en-US" sz="2400" b="1" dirty="0">
                <a:latin typeface="黑体" pitchFamily="2" charset="-122"/>
              </a:rPr>
              <a:t>条      </a:t>
            </a:r>
            <a:r>
              <a:rPr lang="en-US" altLang="zh-CN" sz="2400" b="1" dirty="0">
                <a:latin typeface="黑体" pitchFamily="2" charset="-122"/>
              </a:rPr>
              <a:t>(D)4</a:t>
            </a:r>
            <a:r>
              <a:rPr lang="zh-CN" altLang="en-US" sz="2400" b="1" dirty="0">
                <a:latin typeface="黑体" pitchFamily="2" charset="-122"/>
              </a:rPr>
              <a:t>条</a:t>
            </a:r>
          </a:p>
        </p:txBody>
      </p:sp>
      <p:sp>
        <p:nvSpPr>
          <p:cNvPr id="26634" name="Line 6"/>
          <p:cNvSpPr>
            <a:spLocks noChangeAspect="1" noChangeShapeType="1"/>
          </p:cNvSpPr>
          <p:nvPr/>
        </p:nvSpPr>
        <p:spPr bwMode="invGray">
          <a:xfrm flipV="1">
            <a:off x="4305301" y="1901825"/>
            <a:ext cx="0" cy="31559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7"/>
          <p:cNvSpPr>
            <a:spLocks noChangeAspect="1" noChangeShapeType="1"/>
          </p:cNvSpPr>
          <p:nvPr/>
        </p:nvSpPr>
        <p:spPr bwMode="invGray">
          <a:xfrm>
            <a:off x="1979613" y="3587750"/>
            <a:ext cx="4695825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9"/>
          <p:cNvSpPr txBox="1">
            <a:spLocks noChangeArrowheads="1"/>
          </p:cNvSpPr>
          <p:nvPr/>
        </p:nvSpPr>
        <p:spPr bwMode="invGray">
          <a:xfrm>
            <a:off x="2782888" y="336708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•</a:t>
            </a:r>
            <a:endParaRPr lang="en-US" altLang="zh-CN" sz="2400" dirty="0">
              <a:cs typeface="Times New Roman" pitchFamily="18" charset="0"/>
            </a:endParaRPr>
          </a:p>
        </p:txBody>
      </p:sp>
      <p:sp>
        <p:nvSpPr>
          <p:cNvPr id="26638" name="Text Box 10"/>
          <p:cNvSpPr txBox="1">
            <a:spLocks noChangeArrowheads="1"/>
          </p:cNvSpPr>
          <p:nvPr/>
        </p:nvSpPr>
        <p:spPr bwMode="invGray">
          <a:xfrm>
            <a:off x="5538788" y="3367088"/>
            <a:ext cx="3905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Times New Roman" pitchFamily="18" charset="0"/>
              </a:rPr>
              <a:t>•</a:t>
            </a:r>
          </a:p>
          <a:p>
            <a:pPr>
              <a:lnSpc>
                <a:spcPct val="60000"/>
              </a:lnSpc>
            </a:pPr>
            <a:endParaRPr lang="en-US" altLang="zh-CN" sz="2400" baseline="-25000" dirty="0"/>
          </a:p>
        </p:txBody>
      </p:sp>
      <p:sp>
        <p:nvSpPr>
          <p:cNvPr id="26639" name="Line 11"/>
          <p:cNvSpPr>
            <a:spLocks noChangeAspect="1" noChangeShapeType="1"/>
          </p:cNvSpPr>
          <p:nvPr/>
        </p:nvSpPr>
        <p:spPr bwMode="invGray">
          <a:xfrm>
            <a:off x="2266951" y="2420938"/>
            <a:ext cx="4051300" cy="232568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2"/>
          <p:cNvSpPr>
            <a:spLocks noChangeAspect="1" noChangeShapeType="1"/>
          </p:cNvSpPr>
          <p:nvPr/>
        </p:nvSpPr>
        <p:spPr bwMode="invGray">
          <a:xfrm flipH="1">
            <a:off x="2271713" y="2433638"/>
            <a:ext cx="4049713" cy="23241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Freeform 13"/>
          <p:cNvSpPr>
            <a:spLocks noChangeAspect="1"/>
          </p:cNvSpPr>
          <p:nvPr/>
        </p:nvSpPr>
        <p:spPr bwMode="invGray">
          <a:xfrm>
            <a:off x="5246688" y="2543175"/>
            <a:ext cx="1020763" cy="2057400"/>
          </a:xfrm>
          <a:custGeom>
            <a:avLst/>
            <a:gdLst>
              <a:gd name="T0" fmla="*/ 3789 w 528"/>
              <a:gd name="T1" fmla="*/ 0 h 1776"/>
              <a:gd name="T2" fmla="*/ 1029 w 528"/>
              <a:gd name="T3" fmla="*/ 20 h 1776"/>
              <a:gd name="T4" fmla="*/ 0 w 528"/>
              <a:gd name="T5" fmla="*/ 39 h 1776"/>
              <a:gd name="T6" fmla="*/ 1029 w 528"/>
              <a:gd name="T7" fmla="*/ 55 h 1776"/>
              <a:gd name="T8" fmla="*/ 3789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6644" name="Freeform 16"/>
          <p:cNvSpPr>
            <a:spLocks noChangeAspect="1"/>
          </p:cNvSpPr>
          <p:nvPr/>
        </p:nvSpPr>
        <p:spPr bwMode="invGray">
          <a:xfrm rot="10800000">
            <a:off x="2320926" y="2552700"/>
            <a:ext cx="1019175" cy="2057400"/>
          </a:xfrm>
          <a:custGeom>
            <a:avLst/>
            <a:gdLst>
              <a:gd name="T0" fmla="*/ 3732 w 528"/>
              <a:gd name="T1" fmla="*/ 0 h 1776"/>
              <a:gd name="T2" fmla="*/ 1019 w 528"/>
              <a:gd name="T3" fmla="*/ 20 h 1776"/>
              <a:gd name="T4" fmla="*/ 0 w 528"/>
              <a:gd name="T5" fmla="*/ 39 h 1776"/>
              <a:gd name="T6" fmla="*/ 1019 w 528"/>
              <a:gd name="T7" fmla="*/ 55 h 1776"/>
              <a:gd name="T8" fmla="*/ 3732 w 528"/>
              <a:gd name="T9" fmla="*/ 76 h 1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776"/>
              <a:gd name="T17" fmla="*/ 528 w 528"/>
              <a:gd name="T18" fmla="*/ 1776 h 1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776">
                <a:moveTo>
                  <a:pt x="528" y="0"/>
                </a:moveTo>
                <a:cubicBezTo>
                  <a:pt x="380" y="164"/>
                  <a:pt x="232" y="328"/>
                  <a:pt x="144" y="480"/>
                </a:cubicBezTo>
                <a:cubicBezTo>
                  <a:pt x="56" y="632"/>
                  <a:pt x="0" y="776"/>
                  <a:pt x="0" y="912"/>
                </a:cubicBezTo>
                <a:cubicBezTo>
                  <a:pt x="0" y="1048"/>
                  <a:pt x="56" y="1152"/>
                  <a:pt x="144" y="1296"/>
                </a:cubicBezTo>
                <a:cubicBezTo>
                  <a:pt x="232" y="1440"/>
                  <a:pt x="464" y="1696"/>
                  <a:pt x="52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invGray">
          <a:xfrm flipV="1">
            <a:off x="3346450" y="2881313"/>
            <a:ext cx="3097213" cy="1800225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invGray">
          <a:xfrm>
            <a:off x="3275013" y="2436813"/>
            <a:ext cx="3168650" cy="1871662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invGray">
          <a:xfrm>
            <a:off x="5219700" y="2206625"/>
            <a:ext cx="0" cy="2735263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203575" y="765175"/>
          <a:ext cx="433388" cy="504825"/>
        </p:xfrm>
        <a:graphic>
          <a:graphicData uri="http://schemas.openxmlformats.org/presentationml/2006/ole">
            <p:oleObj spid="_x0000_s21506" name="Equation" r:id="rId3" imgW="152280" imgH="177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071934" y="3643314"/>
          <a:ext cx="288916" cy="331779"/>
        </p:xfrm>
        <a:graphic>
          <a:graphicData uri="http://schemas.openxmlformats.org/presentationml/2006/ole">
            <p:oleObj spid="_x0000_s21507" name="Equation" r:id="rId4" imgW="126720" imgH="139680" progId="Equation.DSMT4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714612" y="3643314"/>
          <a:ext cx="307966" cy="446079"/>
        </p:xfrm>
        <a:graphic>
          <a:graphicData uri="http://schemas.openxmlformats.org/presentationml/2006/ole">
            <p:oleObj spid="_x0000_s21508" name="Equation" r:id="rId5" imgW="16488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632450" y="3643313"/>
          <a:ext cx="331788" cy="446087"/>
        </p:xfrm>
        <a:graphic>
          <a:graphicData uri="http://schemas.openxmlformats.org/presentationml/2006/ole">
            <p:oleObj spid="_x0000_s21509" name="Equation" r:id="rId6" imgW="177480" imgH="2286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6405563" y="3657600"/>
          <a:ext cx="236537" cy="273050"/>
        </p:xfrm>
        <a:graphic>
          <a:graphicData uri="http://schemas.openxmlformats.org/presentationml/2006/ole">
            <p:oleObj spid="_x0000_s21510" name="Equation" r:id="rId7" imgW="126720" imgH="139680" progId="Equation.DSMT4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27485" y="1928802"/>
          <a:ext cx="258763" cy="323850"/>
        </p:xfrm>
        <a:graphic>
          <a:graphicData uri="http://schemas.openxmlformats.org/presentationml/2006/ole">
            <p:oleObj spid="_x0000_s21511" name="Equation" r:id="rId8" imgW="139680" imgH="164880" progId="Equation.DSMT4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159184" y="3512128"/>
          <a:ext cx="234514" cy="216023"/>
        </p:xfrm>
        <a:graphic>
          <a:graphicData uri="http://schemas.openxmlformats.org/presentationml/2006/ole">
            <p:oleObj spid="_x0000_s21512" name="Equation" r:id="rId9" imgW="114120" imgH="126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28" name="Object 28"/>
          <p:cNvGraphicFramePr>
            <a:graphicFrameLocks noChangeAspect="1"/>
          </p:cNvGraphicFramePr>
          <p:nvPr/>
        </p:nvGraphicFramePr>
        <p:xfrm>
          <a:off x="539552" y="620688"/>
          <a:ext cx="7200900" cy="1503362"/>
        </p:xfrm>
        <a:graphic>
          <a:graphicData uri="http://schemas.openxmlformats.org/presentationml/2006/ole">
            <p:oleObj spid="_x0000_s22532" name="Equation" r:id="rId3" imgW="2552400" imgH="533160" progId="Equation.DSMT4">
              <p:embed/>
            </p:oleObj>
          </a:graphicData>
        </a:graphic>
      </p:graphicFrame>
      <p:graphicFrame>
        <p:nvGraphicFramePr>
          <p:cNvPr id="332829" name="Object 29"/>
          <p:cNvGraphicFramePr>
            <a:graphicFrameLocks noChangeAspect="1"/>
          </p:cNvGraphicFramePr>
          <p:nvPr/>
        </p:nvGraphicFramePr>
        <p:xfrm>
          <a:off x="4284464" y="1484288"/>
          <a:ext cx="2341563" cy="506412"/>
        </p:xfrm>
        <a:graphic>
          <a:graphicData uri="http://schemas.openxmlformats.org/presentationml/2006/ole">
            <p:oleObj spid="_x0000_s22533" name="公式" r:id="rId4" imgW="9396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4580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4581" name="Equation" r:id="rId4" imgW="126720" imgH="164880" progId="Equation.DSMT4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4582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4583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4585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4586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4587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4588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4589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4595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4596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1785926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785926"/>
          <a:ext cx="2857520" cy="476253"/>
        </p:xfrm>
        <a:graphic>
          <a:graphicData uri="http://schemas.openxmlformats.org/presentationml/2006/ole">
            <p:oleObj spid="_x0000_s24597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2844" y="235743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714612" y="2357430"/>
          <a:ext cx="1982787" cy="458787"/>
        </p:xfrm>
        <a:graphic>
          <a:graphicData uri="http://schemas.openxmlformats.org/presentationml/2006/ole">
            <p:oleObj spid="_x0000_s24598" name="Equation" r:id="rId15" imgW="1041120" imgH="2412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57158" y="292893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428597" y="3429000"/>
          <a:ext cx="4000528" cy="475176"/>
        </p:xfrm>
        <a:graphic>
          <a:graphicData uri="http://schemas.openxmlformats.org/presentationml/2006/ole">
            <p:oleObj spid="_x0000_s24599" name="Equation" r:id="rId16" imgW="2031840" imgH="241200" progId="Equation.DSMT4">
              <p:embed/>
            </p:oleObj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00034" y="4000504"/>
          <a:ext cx="3975680" cy="571504"/>
        </p:xfrm>
        <a:graphic>
          <a:graphicData uri="http://schemas.openxmlformats.org/presentationml/2006/ole">
            <p:oleObj spid="_x0000_s24600" name="Equation" r:id="rId17" imgW="2031840" imgH="291960" progId="Equation.DSMT4">
              <p:embed/>
            </p:oleObj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00034" y="4572008"/>
          <a:ext cx="3929090" cy="897413"/>
        </p:xfrm>
        <a:graphic>
          <a:graphicData uri="http://schemas.openxmlformats.org/presentationml/2006/ole">
            <p:oleObj spid="_x0000_s24602" name="Equation" r:id="rId18" imgW="2057400" imgH="469800" progId="Equation.DSMT4">
              <p:embed/>
            </p:oleObj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00034" y="5429264"/>
          <a:ext cx="1430338" cy="946150"/>
        </p:xfrm>
        <a:graphic>
          <a:graphicData uri="http://schemas.openxmlformats.org/presentationml/2006/ole">
            <p:oleObj spid="_x0000_s24603" name="Equation" r:id="rId19" imgW="74916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500034" y="0"/>
          <a:ext cx="7286676" cy="1366167"/>
        </p:xfrm>
        <a:graphic>
          <a:graphicData uri="http://schemas.openxmlformats.org/presentationml/2006/ole">
            <p:oleObj spid="_x0000_s28674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6786578" y="714356"/>
          <a:ext cx="500066" cy="649802"/>
        </p:xfrm>
        <a:graphic>
          <a:graphicData uri="http://schemas.openxmlformats.org/presentationml/2006/ole">
            <p:oleObj spid="_x0000_s28675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5464122" y="2492896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8676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8677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8678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8679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8680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8681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8682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113062" y="2852936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668344" y="3212976"/>
          <a:ext cx="288032" cy="375655"/>
        </p:xfrm>
        <a:graphic>
          <a:graphicData uri="http://schemas.openxmlformats.org/presentationml/2006/ole">
            <p:oleObj spid="_x0000_s28683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317966" y="4446774"/>
          <a:ext cx="288032" cy="375655"/>
        </p:xfrm>
        <a:graphic>
          <a:graphicData uri="http://schemas.openxmlformats.org/presentationml/2006/ole">
            <p:oleObj spid="_x0000_s28684" name="Equation" r:id="rId13" imgW="152280" imgH="16488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5720" y="135729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）若斜率不存在，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286116" y="1357298"/>
          <a:ext cx="2857520" cy="476253"/>
        </p:xfrm>
        <a:graphic>
          <a:graphicData uri="http://schemas.openxmlformats.org/presentationml/2006/ole">
            <p:oleObj spid="_x0000_s28685" name="Equation" r:id="rId14" imgW="1600200" imgH="26640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85720" y="192880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）若斜率存在，</a:t>
            </a:r>
            <a:endParaRPr lang="zh-CN" altLang="en-US" sz="2400" b="1" dirty="0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3000364" y="1785926"/>
          <a:ext cx="1857388" cy="894910"/>
        </p:xfrm>
        <a:graphic>
          <a:graphicData uri="http://schemas.openxmlformats.org/presentationml/2006/ole">
            <p:oleObj spid="_x0000_s28690" name="Equation" r:id="rId15" imgW="1028520" imgH="49500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00034" y="2643182"/>
          <a:ext cx="4048126" cy="436563"/>
        </p:xfrm>
        <a:graphic>
          <a:graphicData uri="http://schemas.openxmlformats.org/presentationml/2006/ole">
            <p:oleObj spid="_x0000_s28691" name="Equation" r:id="rId16" imgW="2120760" imgH="228600" progId="Equation.DSMT4">
              <p:embed/>
            </p:oleObj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71472" y="3214686"/>
          <a:ext cx="1833576" cy="785818"/>
        </p:xfrm>
        <a:graphic>
          <a:graphicData uri="http://schemas.openxmlformats.org/presentationml/2006/ole">
            <p:oleObj spid="_x0000_s28692" name="Equation" r:id="rId17" imgW="977760" imgH="419040" progId="Equation.DSMT4">
              <p:embed/>
            </p:oleObj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500298" y="3286124"/>
          <a:ext cx="1714500" cy="738187"/>
        </p:xfrm>
        <a:graphic>
          <a:graphicData uri="http://schemas.openxmlformats.org/presentationml/2006/ole">
            <p:oleObj spid="_x0000_s28693" name="Equation" r:id="rId18" imgW="914400" imgH="393480" progId="Equation.DSMT4">
              <p:embed/>
            </p:oleObj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36575" y="4000500"/>
          <a:ext cx="1666875" cy="738188"/>
        </p:xfrm>
        <a:graphic>
          <a:graphicData uri="http://schemas.openxmlformats.org/presentationml/2006/ole">
            <p:oleObj spid="_x0000_s28694" name="Equation" r:id="rId19" imgW="888840" imgH="393480" progId="Equation.DSMT4">
              <p:embed/>
            </p:oleObj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357422" y="4143380"/>
          <a:ext cx="1428760" cy="423336"/>
        </p:xfrm>
        <a:graphic>
          <a:graphicData uri="http://schemas.openxmlformats.org/presentationml/2006/ole">
            <p:oleObj spid="_x0000_s28695" name="Equation" r:id="rId20" imgW="685800" imgH="203040" progId="Equation.DSMT4">
              <p:embed/>
            </p:oleObj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285720" y="4714884"/>
          <a:ext cx="4533900" cy="460375"/>
        </p:xfrm>
        <a:graphic>
          <a:graphicData uri="http://schemas.openxmlformats.org/presentationml/2006/ole">
            <p:oleObj spid="_x0000_s28696" name="Equation" r:id="rId21" imgW="2374560" imgH="241200" progId="Equation.DSMT4">
              <p:embed/>
            </p:oleObj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428596" y="5286388"/>
          <a:ext cx="1833576" cy="785818"/>
        </p:xfrm>
        <a:graphic>
          <a:graphicData uri="http://schemas.openxmlformats.org/presentationml/2006/ole">
            <p:oleObj spid="_x0000_s28697" name="Equation" r:id="rId22" imgW="977760" imgH="419040" progId="Equation.DSMT4">
              <p:embed/>
            </p:oleObj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428860" y="5357826"/>
          <a:ext cx="1833563" cy="738187"/>
        </p:xfrm>
        <a:graphic>
          <a:graphicData uri="http://schemas.openxmlformats.org/presentationml/2006/ole">
            <p:oleObj spid="_x0000_s28698" name="Equation" r:id="rId23" imgW="97776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286248" y="5500702"/>
          <a:ext cx="673559" cy="428628"/>
        </p:xfrm>
        <a:graphic>
          <a:graphicData uri="http://schemas.openxmlformats.org/presentationml/2006/ole">
            <p:oleObj spid="_x0000_s28699" name="Equation" r:id="rId24" imgW="2793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29698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29699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29700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29701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29702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29703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29704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29705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29706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29707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29708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12763" y="1857375"/>
          <a:ext cx="1714500" cy="452438"/>
        </p:xfrm>
        <a:graphic>
          <a:graphicData uri="http://schemas.openxmlformats.org/presentationml/2006/ole">
            <p:oleObj spid="_x0000_s29715" name="Equation" r:id="rId14" imgW="91440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214546" y="185736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29716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28596" y="2928934"/>
          <a:ext cx="3857652" cy="823848"/>
        </p:xfrm>
        <a:graphic>
          <a:graphicData uri="http://schemas.openxmlformats.org/presentationml/2006/ole">
            <p:oleObj spid="_x0000_s29717" name="Equation" r:id="rId16" imgW="2082600" imgH="444240" progId="Equation.DSMT4">
              <p:embed/>
            </p:oleObj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357158" y="3786190"/>
          <a:ext cx="3951287" cy="871538"/>
        </p:xfrm>
        <a:graphic>
          <a:graphicData uri="http://schemas.openxmlformats.org/presentationml/2006/ole">
            <p:oleObj spid="_x0000_s29718" name="Equation" r:id="rId17" imgW="2133360" imgH="4698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4429124" y="3786190"/>
          <a:ext cx="1530350" cy="917575"/>
        </p:xfrm>
        <a:graphic>
          <a:graphicData uri="http://schemas.openxmlformats.org/presentationml/2006/ole">
            <p:oleObj spid="_x0000_s29719" name="Equation" r:id="rId18" imgW="82548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357158" y="4714884"/>
          <a:ext cx="4684713" cy="800100"/>
        </p:xfrm>
        <a:graphic>
          <a:graphicData uri="http://schemas.openxmlformats.org/presentationml/2006/ole">
            <p:oleObj spid="_x0000_s29720" name="Equation" r:id="rId19" imgW="252720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5500702"/>
          <a:ext cx="1978025" cy="776288"/>
        </p:xfrm>
        <a:graphic>
          <a:graphicData uri="http://schemas.openxmlformats.org/presentationml/2006/ole">
            <p:oleObj spid="_x0000_s29721" name="Equation" r:id="rId20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428860" y="5572140"/>
          <a:ext cx="1978025" cy="728663"/>
        </p:xfrm>
        <a:graphic>
          <a:graphicData uri="http://schemas.openxmlformats.org/presentationml/2006/ole">
            <p:oleObj spid="_x0000_s29722" name="Equation" r:id="rId21" imgW="106668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395788" y="5699125"/>
          <a:ext cx="495300" cy="461963"/>
        </p:xfrm>
        <a:graphic>
          <a:graphicData uri="http://schemas.openxmlformats.org/presentationml/2006/ole">
            <p:oleObj spid="_x0000_s29723" name="Equation" r:id="rId22" imgW="279360" imgH="177480" progId="Equation.DSMT4">
              <p:embed/>
            </p:oleObj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5072066" y="5715016"/>
          <a:ext cx="2428892" cy="516785"/>
        </p:xfrm>
        <a:graphic>
          <a:graphicData uri="http://schemas.openxmlformats.org/presentationml/2006/ole">
            <p:oleObj spid="_x0000_s29724" name="Equation" r:id="rId23" imgW="11937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428596" y="285728"/>
          <a:ext cx="7992888" cy="1498573"/>
        </p:xfrm>
        <a:graphic>
          <a:graphicData uri="http://schemas.openxmlformats.org/presentationml/2006/ole">
            <p:oleObj spid="_x0000_s30722" name="Equation" r:id="rId3" imgW="3657600" imgH="685800" progId="Equation.DSMT4">
              <p:embed/>
            </p:oleObj>
          </a:graphicData>
        </a:graphic>
      </p:graphicFrame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7429520" y="1142984"/>
          <a:ext cx="384834" cy="500066"/>
        </p:xfrm>
        <a:graphic>
          <a:graphicData uri="http://schemas.openxmlformats.org/presentationml/2006/ole">
            <p:oleObj spid="_x0000_s30723" name="Equation" r:id="rId4" imgW="126720" imgH="164880" progId="Equation.DSMT4">
              <p:embed/>
            </p:oleObj>
          </a:graphicData>
        </a:graphic>
      </p:graphicFrame>
      <p:grpSp>
        <p:nvGrpSpPr>
          <p:cNvPr id="2" name="组合 6"/>
          <p:cNvGrpSpPr/>
          <p:nvPr/>
        </p:nvGrpSpPr>
        <p:grpSpPr>
          <a:xfrm>
            <a:off x="6000760" y="1928802"/>
            <a:ext cx="2971800" cy="3311658"/>
            <a:chOff x="5545147" y="2515287"/>
            <a:chExt cx="2971800" cy="3311658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857884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58"/>
            <p:cNvCxnSpPr>
              <a:cxnSpLocks noChangeShapeType="1"/>
            </p:cNvCxnSpPr>
            <p:nvPr/>
          </p:nvCxnSpPr>
          <p:spPr bwMode="auto">
            <a:xfrm rot="5400000" flipH="1" flipV="1">
              <a:off x="6957226" y="3717129"/>
              <a:ext cx="0" cy="11795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" name="Object 31"/>
            <p:cNvGraphicFramePr>
              <a:graphicFrameLocks noChangeAspect="1"/>
            </p:cNvGraphicFramePr>
            <p:nvPr/>
          </p:nvGraphicFramePr>
          <p:xfrm>
            <a:off x="6093185" y="3883439"/>
            <a:ext cx="357189" cy="434522"/>
          </p:xfrm>
          <a:graphic>
            <a:graphicData uri="http://schemas.openxmlformats.org/presentationml/2006/ole">
              <p:oleObj spid="_x0000_s30724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7533345" y="3913883"/>
            <a:ext cx="384174" cy="434975"/>
          </p:xfrm>
          <a:graphic>
            <a:graphicData uri="http://schemas.openxmlformats.org/presentationml/2006/ole">
              <p:oleObj spid="_x0000_s30725" name="Equation" r:id="rId6" imgW="177480" imgH="228600" progId="Equation.DSMT4">
                <p:embed/>
              </p:oleObj>
            </a:graphicData>
          </a:graphic>
        </p:graphicFrame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5545147" y="4301259"/>
              <a:ext cx="297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rot="5400000" flipH="1" flipV="1">
              <a:off x="5320859" y="4188645"/>
              <a:ext cx="3276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34"/>
            <p:cNvGraphicFramePr>
              <a:graphicFrameLocks noChangeAspect="1"/>
            </p:cNvGraphicFramePr>
            <p:nvPr/>
          </p:nvGraphicFramePr>
          <p:xfrm>
            <a:off x="8188353" y="4343201"/>
            <a:ext cx="311044" cy="357190"/>
          </p:xfrm>
          <a:graphic>
            <a:graphicData uri="http://schemas.openxmlformats.org/presentationml/2006/ole">
              <p:oleObj spid="_x0000_s30726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25" name="Object 7"/>
            <p:cNvGraphicFramePr>
              <a:graphicFrameLocks noChangeAspect="1"/>
            </p:cNvGraphicFramePr>
            <p:nvPr/>
          </p:nvGraphicFramePr>
          <p:xfrm>
            <a:off x="6957281" y="2515287"/>
            <a:ext cx="342900" cy="420687"/>
          </p:xfrm>
          <a:graphic>
            <a:graphicData uri="http://schemas.openxmlformats.org/presentationml/2006/ole">
              <p:oleObj spid="_x0000_s30727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30728" name="Equation" r:id="rId9" imgW="126720" imgH="139680" progId="Equation.DSMT4">
                <p:embed/>
              </p:oleObj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30729" name="Equation" r:id="rId10" imgW="75960" imgH="101520" progId="Equation.DSMT4">
                <p:embed/>
              </p:oleObj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30730" name="Equation" r:id="rId11" imgW="75960" imgH="101520" progId="Equation.DSMT4">
                <p:embed/>
              </p:oleObj>
            </a:graphicData>
          </a:graphic>
        </p:graphicFrame>
      </p:grpSp>
      <p:cxnSp>
        <p:nvCxnSpPr>
          <p:cNvPr id="33" name="直接连接符 32"/>
          <p:cNvCxnSpPr/>
          <p:nvPr/>
        </p:nvCxnSpPr>
        <p:spPr>
          <a:xfrm flipH="1">
            <a:off x="7643834" y="2285992"/>
            <a:ext cx="720080" cy="2592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215338" y="2571744"/>
          <a:ext cx="288032" cy="375655"/>
        </p:xfrm>
        <a:graphic>
          <a:graphicData uri="http://schemas.openxmlformats.org/presentationml/2006/ole">
            <p:oleObj spid="_x0000_s30731" name="Equation" r:id="rId12" imgW="152280" imgH="164880" progId="Equation.DSMT4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7929586" y="3857628"/>
          <a:ext cx="288032" cy="375655"/>
        </p:xfrm>
        <a:graphic>
          <a:graphicData uri="http://schemas.openxmlformats.org/presentationml/2006/ole">
            <p:oleObj spid="_x0000_s30732" name="Equation" r:id="rId13" imgW="152280" imgH="164880" progId="Equation.DSMT4">
              <p:embed/>
            </p:oleObj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42910" y="1857364"/>
          <a:ext cx="1452535" cy="452429"/>
        </p:xfrm>
        <a:graphic>
          <a:graphicData uri="http://schemas.openxmlformats.org/presentationml/2006/ole">
            <p:oleObj spid="_x0000_s30733" name="Equation" r:id="rId14" imgW="774360" imgH="2412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143108" y="1871878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代入双曲线化简得：</a:t>
            </a:r>
            <a:endParaRPr lang="zh-CN" altLang="en-US" sz="24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500034" y="2428868"/>
          <a:ext cx="3429024" cy="472112"/>
        </p:xfrm>
        <a:graphic>
          <a:graphicData uri="http://schemas.openxmlformats.org/presentationml/2006/ole">
            <p:oleObj spid="_x0000_s30734" name="Equation" r:id="rId15" imgW="1752480" imgH="241200" progId="Equation.DSMT4">
              <p:embed/>
            </p:oleObj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/>
        </p:nvGraphicFramePr>
        <p:xfrm>
          <a:off x="500035" y="3000373"/>
          <a:ext cx="1928826" cy="864234"/>
        </p:xfrm>
        <a:graphic>
          <a:graphicData uri="http://schemas.openxmlformats.org/presentationml/2006/ole">
            <p:oleObj spid="_x0000_s30737" name="Equation" r:id="rId16" imgW="1104840" imgH="495000" progId="Equation.DSMT4">
              <p:embed/>
            </p:oleObj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428596" y="3857628"/>
          <a:ext cx="3643338" cy="711722"/>
        </p:xfrm>
        <a:graphic>
          <a:graphicData uri="http://schemas.openxmlformats.org/presentationml/2006/ole">
            <p:oleObj spid="_x0000_s30738" name="Equation" r:id="rId17" imgW="2209680" imgH="431640" progId="Equation.DSMT4">
              <p:embed/>
            </p:oleObj>
          </a:graphicData>
        </a:graphic>
      </p:graphicFrame>
      <p:graphicFrame>
        <p:nvGraphicFramePr>
          <p:cNvPr id="49" name="Object 21"/>
          <p:cNvGraphicFramePr>
            <a:graphicFrameLocks noChangeAspect="1"/>
          </p:cNvGraphicFramePr>
          <p:nvPr/>
        </p:nvGraphicFramePr>
        <p:xfrm>
          <a:off x="357158" y="4572008"/>
          <a:ext cx="1978025" cy="776288"/>
        </p:xfrm>
        <a:graphic>
          <a:graphicData uri="http://schemas.openxmlformats.org/presentationml/2006/ole">
            <p:oleObj spid="_x0000_s30739" name="Equation" r:id="rId18" imgW="1066680" imgH="419040" progId="Equation.DSMT4">
              <p:embed/>
            </p:oleObj>
          </a:graphicData>
        </a:graphic>
      </p:graphicFrame>
      <p:graphicFrame>
        <p:nvGraphicFramePr>
          <p:cNvPr id="50" name="Object 21"/>
          <p:cNvGraphicFramePr>
            <a:graphicFrameLocks noChangeAspect="1"/>
          </p:cNvGraphicFramePr>
          <p:nvPr/>
        </p:nvGraphicFramePr>
        <p:xfrm>
          <a:off x="2357422" y="4643446"/>
          <a:ext cx="2166937" cy="728663"/>
        </p:xfrm>
        <a:graphic>
          <a:graphicData uri="http://schemas.openxmlformats.org/presentationml/2006/ole">
            <p:oleObj spid="_x0000_s30740" name="Equation" r:id="rId19" imgW="1168200" imgH="393480" progId="Equation.DSMT4">
              <p:embed/>
            </p:oleObj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500562" y="4786322"/>
          <a:ext cx="473075" cy="461962"/>
        </p:xfrm>
        <a:graphic>
          <a:graphicData uri="http://schemas.openxmlformats.org/presentationml/2006/ole">
            <p:oleObj spid="_x0000_s30741" name="Equation" r:id="rId20" imgW="266400" imgH="177480" progId="Equation.DSMT4">
              <p:embed/>
            </p:oleObj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1142976" y="5643578"/>
          <a:ext cx="1482725" cy="423862"/>
        </p:xfrm>
        <a:graphic>
          <a:graphicData uri="http://schemas.openxmlformats.org/presentationml/2006/ole">
            <p:oleObj spid="_x0000_s30743" name="Equation" r:id="rId21" imgW="711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00034" y="214290"/>
          <a:ext cx="7475537" cy="2693988"/>
        </p:xfrm>
        <a:graphic>
          <a:graphicData uri="http://schemas.openxmlformats.org/presentationml/2006/ole">
            <p:oleObj spid="_x0000_s14338" name="Equation" r:id="rId3" imgW="3771720" imgH="1358640" progId="Equation.DSMT4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286380" y="1785926"/>
            <a:ext cx="3071834" cy="3599690"/>
            <a:chOff x="5043470" y="1928802"/>
            <a:chExt cx="3071834" cy="3599690"/>
          </a:xfrm>
        </p:grpSpPr>
        <p:grpSp>
          <p:nvGrpSpPr>
            <p:cNvPr id="3" name="组合 2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4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7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4339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4340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9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4341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4342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13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4343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14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4344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15" name="直接连接符 14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4345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4346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4347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20" name="直接连接符 19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4348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4349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4350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4351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00034" y="3000372"/>
          <a:ext cx="1972224" cy="1000132"/>
        </p:xfrm>
        <a:graphic>
          <a:graphicData uri="http://schemas.openxmlformats.org/presentationml/2006/ole">
            <p:oleObj spid="_x0000_s14352" name="Equation" r:id="rId17" imgW="952200" imgH="48240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571736" y="3214686"/>
          <a:ext cx="2500330" cy="500066"/>
        </p:xfrm>
        <a:graphic>
          <a:graphicData uri="http://schemas.openxmlformats.org/presentationml/2006/ole">
            <p:oleObj spid="_x0000_s14353" name="Equation" r:id="rId18" imgW="1206360" imgH="24120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500034" y="4214818"/>
          <a:ext cx="4286280" cy="1098689"/>
        </p:xfrm>
        <a:graphic>
          <a:graphicData uri="http://schemas.openxmlformats.org/presentationml/2006/ole">
            <p:oleObj spid="_x0000_s14354" name="Equation" r:id="rId19" imgW="2082600" imgH="53316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42910" y="5429264"/>
          <a:ext cx="6429420" cy="485270"/>
        </p:xfrm>
        <a:graphic>
          <a:graphicData uri="http://schemas.openxmlformats.org/presentationml/2006/ole">
            <p:oleObj spid="_x0000_s14355" name="Equation" r:id="rId20" imgW="3035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5362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5363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5364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5365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5366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5367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5368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5369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5370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5371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5372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5373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5374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5375" name="Equation" r:id="rId16" imgW="330120" imgH="228600" progId="Equation.DSMT4">
                <p:embed/>
              </p:oleObj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214282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85786" y="3143248"/>
          <a:ext cx="5354637" cy="398462"/>
        </p:xfrm>
        <a:graphic>
          <a:graphicData uri="http://schemas.openxmlformats.org/presentationml/2006/ole">
            <p:oleObj spid="_x0000_s15376" name="Equation" r:id="rId17" imgW="2895480" imgH="215640" progId="Equation.DSMT4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57224" y="3653792"/>
          <a:ext cx="2571768" cy="409662"/>
        </p:xfrm>
        <a:graphic>
          <a:graphicData uri="http://schemas.openxmlformats.org/presentationml/2006/ole">
            <p:oleObj spid="_x0000_s15377" name="Equation" r:id="rId18" imgW="1434960" imgH="228600" progId="Equation.DSMT4">
              <p:embed/>
            </p:oleObj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00034" y="4286256"/>
          <a:ext cx="2074862" cy="1992313"/>
        </p:xfrm>
        <a:graphic>
          <a:graphicData uri="http://schemas.openxmlformats.org/presentationml/2006/ole">
            <p:oleObj spid="_x0000_s15378" name="Equation" r:id="rId19" imgW="977760" imgH="939600" progId="Equation.DSMT4">
              <p:embed/>
            </p:oleObj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2857488" y="5214950"/>
          <a:ext cx="2151062" cy="485775"/>
        </p:xfrm>
        <a:graphic>
          <a:graphicData uri="http://schemas.openxmlformats.org/presentationml/2006/ole">
            <p:oleObj spid="_x0000_s15379" name="Equation" r:id="rId20" imgW="1015920" imgH="228600" progId="Equation.DSMT4">
              <p:embed/>
            </p:oleObj>
          </a:graphicData>
        </a:graphic>
      </p:graphicFrame>
      <p:cxnSp>
        <p:nvCxnSpPr>
          <p:cNvPr id="34" name="直接连接符 33"/>
          <p:cNvCxnSpPr/>
          <p:nvPr/>
        </p:nvCxnSpPr>
        <p:spPr>
          <a:xfrm rot="5400000">
            <a:off x="4649661" y="3006595"/>
            <a:ext cx="3702330" cy="1857388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00063" y="214313"/>
          <a:ext cx="7475537" cy="2693987"/>
        </p:xfrm>
        <a:graphic>
          <a:graphicData uri="http://schemas.openxmlformats.org/presentationml/2006/ole">
            <p:oleObj spid="_x0000_s16386" name="Equation" r:id="rId3" imgW="3771720" imgH="135864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57818" y="1928802"/>
            <a:ext cx="3071834" cy="3599690"/>
            <a:chOff x="5043470" y="1928802"/>
            <a:chExt cx="3071834" cy="3599690"/>
          </a:xfrm>
        </p:grpSpPr>
        <p:grpSp>
          <p:nvGrpSpPr>
            <p:cNvPr id="4" name="组合 3"/>
            <p:cNvGrpSpPr/>
            <p:nvPr/>
          </p:nvGrpSpPr>
          <p:grpSpPr>
            <a:xfrm>
              <a:off x="5143504" y="2251892"/>
              <a:ext cx="2971800" cy="3276600"/>
              <a:chOff x="5545147" y="2550345"/>
              <a:chExt cx="2971800" cy="3276600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7286644" y="3071810"/>
                <a:ext cx="714380" cy="2465294"/>
              </a:xfrm>
              <a:custGeom>
                <a:avLst/>
                <a:gdLst>
                  <a:gd name="T0" fmla="*/ 2147483647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0 w 40"/>
                  <a:gd name="T35" fmla="*/ 2147483647 h 178"/>
                  <a:gd name="T36" fmla="*/ 0 w 40"/>
                  <a:gd name="T37" fmla="*/ 2147483647 h 178"/>
                  <a:gd name="T38" fmla="*/ 0 w 40"/>
                  <a:gd name="T39" fmla="*/ 2147483647 h 178"/>
                  <a:gd name="T40" fmla="*/ 0 w 40"/>
                  <a:gd name="T41" fmla="*/ 2147483647 h 178"/>
                  <a:gd name="T42" fmla="*/ 0 w 40"/>
                  <a:gd name="T43" fmla="*/ 2147483647 h 178"/>
                  <a:gd name="T44" fmla="*/ 0 w 40"/>
                  <a:gd name="T45" fmla="*/ 2147483647 h 178"/>
                  <a:gd name="T46" fmla="*/ 0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2147483647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40" y="0"/>
                    </a:moveTo>
                    <a:lnTo>
                      <a:pt x="32" y="13"/>
                    </a:lnTo>
                    <a:lnTo>
                      <a:pt x="26" y="23"/>
                    </a:lnTo>
                    <a:lnTo>
                      <a:pt x="22" y="31"/>
                    </a:lnTo>
                    <a:lnTo>
                      <a:pt x="18" y="38"/>
                    </a:lnTo>
                    <a:lnTo>
                      <a:pt x="15" y="44"/>
                    </a:lnTo>
                    <a:lnTo>
                      <a:pt x="12" y="49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7" y="61"/>
                    </a:lnTo>
                    <a:lnTo>
                      <a:pt x="5" y="65"/>
                    </a:lnTo>
                    <a:lnTo>
                      <a:pt x="4" y="68"/>
                    </a:lnTo>
                    <a:lnTo>
                      <a:pt x="3" y="71"/>
                    </a:lnTo>
                    <a:lnTo>
                      <a:pt x="2" y="73"/>
                    </a:lnTo>
                    <a:lnTo>
                      <a:pt x="2" y="76"/>
                    </a:lnTo>
                    <a:lnTo>
                      <a:pt x="1" y="78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1" y="98"/>
                    </a:lnTo>
                    <a:lnTo>
                      <a:pt x="1" y="100"/>
                    </a:lnTo>
                    <a:lnTo>
                      <a:pt x="2" y="102"/>
                    </a:lnTo>
                    <a:lnTo>
                      <a:pt x="2" y="105"/>
                    </a:lnTo>
                    <a:lnTo>
                      <a:pt x="3" y="107"/>
                    </a:lnTo>
                    <a:lnTo>
                      <a:pt x="4" y="110"/>
                    </a:lnTo>
                    <a:lnTo>
                      <a:pt x="5" y="113"/>
                    </a:lnTo>
                    <a:lnTo>
                      <a:pt x="7" y="117"/>
                    </a:lnTo>
                    <a:lnTo>
                      <a:pt x="8" y="120"/>
                    </a:lnTo>
                    <a:lnTo>
                      <a:pt x="10" y="124"/>
                    </a:lnTo>
                    <a:lnTo>
                      <a:pt x="12" y="129"/>
                    </a:lnTo>
                    <a:lnTo>
                      <a:pt x="15" y="134"/>
                    </a:lnTo>
                    <a:lnTo>
                      <a:pt x="18" y="140"/>
                    </a:lnTo>
                    <a:lnTo>
                      <a:pt x="22" y="147"/>
                    </a:lnTo>
                    <a:lnTo>
                      <a:pt x="26" y="155"/>
                    </a:lnTo>
                    <a:lnTo>
                      <a:pt x="32" y="165"/>
                    </a:lnTo>
                    <a:lnTo>
                      <a:pt x="4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5857884" y="3000372"/>
                <a:ext cx="714380" cy="2571768"/>
              </a:xfrm>
              <a:custGeom>
                <a:avLst/>
                <a:gdLst>
                  <a:gd name="T0" fmla="*/ 0 w 40"/>
                  <a:gd name="T1" fmla="*/ 0 h 178"/>
                  <a:gd name="T2" fmla="*/ 2147483647 w 40"/>
                  <a:gd name="T3" fmla="*/ 2147483647 h 178"/>
                  <a:gd name="T4" fmla="*/ 2147483647 w 40"/>
                  <a:gd name="T5" fmla="*/ 2147483647 h 178"/>
                  <a:gd name="T6" fmla="*/ 2147483647 w 40"/>
                  <a:gd name="T7" fmla="*/ 2147483647 h 178"/>
                  <a:gd name="T8" fmla="*/ 2147483647 w 40"/>
                  <a:gd name="T9" fmla="*/ 2147483647 h 178"/>
                  <a:gd name="T10" fmla="*/ 2147483647 w 40"/>
                  <a:gd name="T11" fmla="*/ 2147483647 h 178"/>
                  <a:gd name="T12" fmla="*/ 2147483647 w 40"/>
                  <a:gd name="T13" fmla="*/ 2147483647 h 178"/>
                  <a:gd name="T14" fmla="*/ 2147483647 w 40"/>
                  <a:gd name="T15" fmla="*/ 2147483647 h 178"/>
                  <a:gd name="T16" fmla="*/ 2147483647 w 40"/>
                  <a:gd name="T17" fmla="*/ 2147483647 h 178"/>
                  <a:gd name="T18" fmla="*/ 2147483647 w 40"/>
                  <a:gd name="T19" fmla="*/ 2147483647 h 178"/>
                  <a:gd name="T20" fmla="*/ 2147483647 w 40"/>
                  <a:gd name="T21" fmla="*/ 2147483647 h 178"/>
                  <a:gd name="T22" fmla="*/ 2147483647 w 40"/>
                  <a:gd name="T23" fmla="*/ 2147483647 h 178"/>
                  <a:gd name="T24" fmla="*/ 2147483647 w 40"/>
                  <a:gd name="T25" fmla="*/ 2147483647 h 178"/>
                  <a:gd name="T26" fmla="*/ 2147483647 w 40"/>
                  <a:gd name="T27" fmla="*/ 2147483647 h 178"/>
                  <a:gd name="T28" fmla="*/ 2147483647 w 40"/>
                  <a:gd name="T29" fmla="*/ 2147483647 h 178"/>
                  <a:gd name="T30" fmla="*/ 2147483647 w 40"/>
                  <a:gd name="T31" fmla="*/ 2147483647 h 178"/>
                  <a:gd name="T32" fmla="*/ 2147483647 w 40"/>
                  <a:gd name="T33" fmla="*/ 2147483647 h 178"/>
                  <a:gd name="T34" fmla="*/ 2147483647 w 40"/>
                  <a:gd name="T35" fmla="*/ 2147483647 h 178"/>
                  <a:gd name="T36" fmla="*/ 2147483647 w 40"/>
                  <a:gd name="T37" fmla="*/ 2147483647 h 178"/>
                  <a:gd name="T38" fmla="*/ 2147483647 w 40"/>
                  <a:gd name="T39" fmla="*/ 2147483647 h 178"/>
                  <a:gd name="T40" fmla="*/ 2147483647 w 40"/>
                  <a:gd name="T41" fmla="*/ 2147483647 h 178"/>
                  <a:gd name="T42" fmla="*/ 2147483647 w 40"/>
                  <a:gd name="T43" fmla="*/ 2147483647 h 178"/>
                  <a:gd name="T44" fmla="*/ 2147483647 w 40"/>
                  <a:gd name="T45" fmla="*/ 2147483647 h 178"/>
                  <a:gd name="T46" fmla="*/ 2147483647 w 40"/>
                  <a:gd name="T47" fmla="*/ 2147483647 h 178"/>
                  <a:gd name="T48" fmla="*/ 2147483647 w 40"/>
                  <a:gd name="T49" fmla="*/ 2147483647 h 178"/>
                  <a:gd name="T50" fmla="*/ 2147483647 w 40"/>
                  <a:gd name="T51" fmla="*/ 2147483647 h 178"/>
                  <a:gd name="T52" fmla="*/ 2147483647 w 40"/>
                  <a:gd name="T53" fmla="*/ 2147483647 h 178"/>
                  <a:gd name="T54" fmla="*/ 2147483647 w 40"/>
                  <a:gd name="T55" fmla="*/ 2147483647 h 178"/>
                  <a:gd name="T56" fmla="*/ 2147483647 w 40"/>
                  <a:gd name="T57" fmla="*/ 2147483647 h 178"/>
                  <a:gd name="T58" fmla="*/ 2147483647 w 40"/>
                  <a:gd name="T59" fmla="*/ 2147483647 h 178"/>
                  <a:gd name="T60" fmla="*/ 2147483647 w 40"/>
                  <a:gd name="T61" fmla="*/ 2147483647 h 178"/>
                  <a:gd name="T62" fmla="*/ 2147483647 w 40"/>
                  <a:gd name="T63" fmla="*/ 2147483647 h 178"/>
                  <a:gd name="T64" fmla="*/ 2147483647 w 40"/>
                  <a:gd name="T65" fmla="*/ 2147483647 h 178"/>
                  <a:gd name="T66" fmla="*/ 2147483647 w 40"/>
                  <a:gd name="T67" fmla="*/ 2147483647 h 178"/>
                  <a:gd name="T68" fmla="*/ 2147483647 w 40"/>
                  <a:gd name="T69" fmla="*/ 2147483647 h 178"/>
                  <a:gd name="T70" fmla="*/ 2147483647 w 40"/>
                  <a:gd name="T71" fmla="*/ 2147483647 h 178"/>
                  <a:gd name="T72" fmla="*/ 2147483647 w 40"/>
                  <a:gd name="T73" fmla="*/ 2147483647 h 178"/>
                  <a:gd name="T74" fmla="*/ 2147483647 w 40"/>
                  <a:gd name="T75" fmla="*/ 2147483647 h 178"/>
                  <a:gd name="T76" fmla="*/ 2147483647 w 40"/>
                  <a:gd name="T77" fmla="*/ 2147483647 h 178"/>
                  <a:gd name="T78" fmla="*/ 2147483647 w 40"/>
                  <a:gd name="T79" fmla="*/ 2147483647 h 178"/>
                  <a:gd name="T80" fmla="*/ 0 w 40"/>
                  <a:gd name="T81" fmla="*/ 2147483647 h 1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178"/>
                  <a:gd name="T125" fmla="*/ 40 w 40"/>
                  <a:gd name="T126" fmla="*/ 178 h 1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178">
                    <a:moveTo>
                      <a:pt x="0" y="0"/>
                    </a:moveTo>
                    <a:lnTo>
                      <a:pt x="8" y="13"/>
                    </a:lnTo>
                    <a:lnTo>
                      <a:pt x="14" y="23"/>
                    </a:lnTo>
                    <a:lnTo>
                      <a:pt x="18" y="31"/>
                    </a:lnTo>
                    <a:lnTo>
                      <a:pt x="22" y="38"/>
                    </a:lnTo>
                    <a:lnTo>
                      <a:pt x="25" y="44"/>
                    </a:lnTo>
                    <a:lnTo>
                      <a:pt x="28" y="49"/>
                    </a:lnTo>
                    <a:lnTo>
                      <a:pt x="30" y="54"/>
                    </a:lnTo>
                    <a:lnTo>
                      <a:pt x="32" y="58"/>
                    </a:lnTo>
                    <a:lnTo>
                      <a:pt x="33" y="61"/>
                    </a:lnTo>
                    <a:lnTo>
                      <a:pt x="35" y="65"/>
                    </a:lnTo>
                    <a:lnTo>
                      <a:pt x="36" y="68"/>
                    </a:lnTo>
                    <a:lnTo>
                      <a:pt x="37" y="71"/>
                    </a:lnTo>
                    <a:lnTo>
                      <a:pt x="38" y="73"/>
                    </a:lnTo>
                    <a:lnTo>
                      <a:pt x="38" y="76"/>
                    </a:lnTo>
                    <a:lnTo>
                      <a:pt x="39" y="78"/>
                    </a:lnTo>
                    <a:lnTo>
                      <a:pt x="39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0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3"/>
                    </a:lnTo>
                    <a:lnTo>
                      <a:pt x="40" y="95"/>
                    </a:lnTo>
                    <a:lnTo>
                      <a:pt x="39" y="98"/>
                    </a:lnTo>
                    <a:lnTo>
                      <a:pt x="39" y="100"/>
                    </a:lnTo>
                    <a:lnTo>
                      <a:pt x="38" y="102"/>
                    </a:lnTo>
                    <a:lnTo>
                      <a:pt x="38" y="105"/>
                    </a:lnTo>
                    <a:lnTo>
                      <a:pt x="37" y="107"/>
                    </a:lnTo>
                    <a:lnTo>
                      <a:pt x="36" y="110"/>
                    </a:lnTo>
                    <a:lnTo>
                      <a:pt x="35" y="113"/>
                    </a:lnTo>
                    <a:lnTo>
                      <a:pt x="33" y="117"/>
                    </a:lnTo>
                    <a:lnTo>
                      <a:pt x="32" y="120"/>
                    </a:lnTo>
                    <a:lnTo>
                      <a:pt x="30" y="124"/>
                    </a:lnTo>
                    <a:lnTo>
                      <a:pt x="28" y="129"/>
                    </a:lnTo>
                    <a:lnTo>
                      <a:pt x="25" y="134"/>
                    </a:lnTo>
                    <a:lnTo>
                      <a:pt x="22" y="140"/>
                    </a:lnTo>
                    <a:lnTo>
                      <a:pt x="18" y="147"/>
                    </a:lnTo>
                    <a:lnTo>
                      <a:pt x="14" y="155"/>
                    </a:lnTo>
                    <a:lnTo>
                      <a:pt x="8" y="165"/>
                    </a:lnTo>
                    <a:lnTo>
                      <a:pt x="0" y="178"/>
                    </a:lnTo>
                  </a:path>
                </a:pathLst>
              </a:custGeom>
              <a:noFill/>
              <a:ln w="1905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" name="直接连接符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57226" y="3717129"/>
                <a:ext cx="0" cy="117951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graphicFrame>
            <p:nvGraphicFramePr>
              <p:cNvPr id="16" name="Object 31"/>
              <p:cNvGraphicFramePr>
                <a:graphicFrameLocks noChangeAspect="1"/>
              </p:cNvGraphicFramePr>
              <p:nvPr/>
            </p:nvGraphicFramePr>
            <p:xfrm>
              <a:off x="6100107" y="4271508"/>
              <a:ext cx="357189" cy="434522"/>
            </p:xfrm>
            <a:graphic>
              <a:graphicData uri="http://schemas.openxmlformats.org/presentationml/2006/ole">
                <p:oleObj spid="_x0000_s16387" name="Equation" r:id="rId4" imgW="164880" imgH="228600" progId="Equation.DSMT4">
                  <p:embed/>
                </p:oleObj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/>
            </p:nvGraphicFramePr>
            <p:xfrm>
              <a:off x="7454851" y="4259069"/>
              <a:ext cx="384174" cy="434975"/>
            </p:xfrm>
            <a:graphic>
              <a:graphicData uri="http://schemas.openxmlformats.org/presentationml/2006/ole">
                <p:oleObj spid="_x0000_s16388" name="Equation" r:id="rId5" imgW="177480" imgH="228600" progId="Equation.DSMT4">
                  <p:embed/>
                </p:oleObj>
              </a:graphicData>
            </a:graphic>
          </p:graphicFrame>
          <p:graphicFrame>
            <p:nvGraphicFramePr>
              <p:cNvPr id="18" name="Object 33"/>
              <p:cNvGraphicFramePr>
                <a:graphicFrameLocks noChangeAspect="1"/>
              </p:cNvGraphicFramePr>
              <p:nvPr/>
            </p:nvGraphicFramePr>
            <p:xfrm>
              <a:off x="6572264" y="3143248"/>
              <a:ext cx="285752" cy="406194"/>
            </p:xfrm>
            <a:graphic>
              <a:graphicData uri="http://schemas.openxmlformats.org/presentationml/2006/ole">
                <p:oleObj spid="_x0000_s16389" name="Equation" r:id="rId6" imgW="152280" imgH="164880" progId="Equation.DSMT4">
                  <p:embed/>
                </p:oleObj>
              </a:graphicData>
            </a:graphic>
          </p:graphicFrame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5545147" y="4301259"/>
                <a:ext cx="2971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5320859" y="4188645"/>
                <a:ext cx="3276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34"/>
              <p:cNvGraphicFramePr>
                <a:graphicFrameLocks noChangeAspect="1"/>
              </p:cNvGraphicFramePr>
              <p:nvPr/>
            </p:nvGraphicFramePr>
            <p:xfrm>
              <a:off x="8188353" y="4343201"/>
              <a:ext cx="311044" cy="357190"/>
            </p:xfrm>
            <a:graphic>
              <a:graphicData uri="http://schemas.openxmlformats.org/presentationml/2006/ole">
                <p:oleObj spid="_x0000_s16390" name="Equation" r:id="rId7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/>
            </p:nvGraphicFramePr>
            <p:xfrm>
              <a:off x="6588121" y="2577610"/>
              <a:ext cx="342900" cy="420687"/>
            </p:xfrm>
            <a:graphic>
              <a:graphicData uri="http://schemas.openxmlformats.org/presentationml/2006/ole">
                <p:oleObj spid="_x0000_s16391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6662075" y="4330719"/>
              <a:ext cx="311150" cy="355600"/>
            </p:xfrm>
            <a:graphic>
              <a:graphicData uri="http://schemas.openxmlformats.org/presentationml/2006/ole">
                <p:oleObj spid="_x0000_s16392" name="Equation" r:id="rId9" imgW="126720" imgH="1396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5400000">
                <a:off x="5607851" y="3193715"/>
                <a:ext cx="2714644" cy="221457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5679289" y="3279901"/>
                <a:ext cx="2643206" cy="214314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6292868" y="4229566"/>
              <a:ext cx="207958" cy="241291"/>
            </p:xfrm>
            <a:graphic>
              <a:graphicData uri="http://schemas.openxmlformats.org/presentationml/2006/ole">
                <p:oleObj spid="_x0000_s16393" name="Equation" r:id="rId10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7429520" y="4229783"/>
              <a:ext cx="207958" cy="241291"/>
            </p:xfrm>
            <a:graphic>
              <a:graphicData uri="http://schemas.openxmlformats.org/presentationml/2006/ole">
                <p:oleObj spid="_x0000_s16394" name="Equation" r:id="rId1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6864368" y="3429000"/>
              <a:ext cx="207962" cy="241300"/>
            </p:xfrm>
            <a:graphic>
              <a:graphicData uri="http://schemas.openxmlformats.org/presentationml/2006/ole">
                <p:oleObj spid="_x0000_s16395" name="Equation" r:id="rId12" imgW="75960" imgH="101520" progId="Equation.DSMT4">
                  <p:embed/>
                </p:oleObj>
              </a:graphicData>
            </a:graphic>
          </p:graphicFrame>
        </p:grpSp>
        <p:cxnSp>
          <p:nvCxnSpPr>
            <p:cNvPr id="5" name="直接连接符 4"/>
            <p:cNvCxnSpPr/>
            <p:nvPr/>
          </p:nvCxnSpPr>
          <p:spPr>
            <a:xfrm rot="5400000">
              <a:off x="4793437" y="2592223"/>
              <a:ext cx="2714644" cy="2214578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6200000" flipH="1">
              <a:off x="5650693" y="2674139"/>
              <a:ext cx="2643206" cy="214314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5400000">
              <a:off x="4650561" y="3250405"/>
              <a:ext cx="3214710" cy="128588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5293503" y="3393281"/>
              <a:ext cx="3071834" cy="114300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286644" y="2143116"/>
            <a:ext cx="399428" cy="357181"/>
          </p:xfrm>
          <a:graphic>
            <a:graphicData uri="http://schemas.openxmlformats.org/presentationml/2006/ole">
              <p:oleObj spid="_x0000_s16396" name="Equation" r:id="rId13" imgW="241200" imgH="2156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57818" y="2214554"/>
            <a:ext cx="547688" cy="357187"/>
          </p:xfrm>
          <a:graphic>
            <a:graphicData uri="http://schemas.openxmlformats.org/presentationml/2006/ole">
              <p:oleObj spid="_x0000_s16397" name="Equation" r:id="rId14" imgW="330120" imgH="21564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788150" y="1928802"/>
            <a:ext cx="400050" cy="377825"/>
          </p:xfrm>
          <a:graphic>
            <a:graphicData uri="http://schemas.openxmlformats.org/presentationml/2006/ole">
              <p:oleObj spid="_x0000_s16398" name="Equation" r:id="rId15" imgW="241200" imgH="2286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929322" y="1970754"/>
            <a:ext cx="547687" cy="377825"/>
          </p:xfrm>
          <a:graphic>
            <a:graphicData uri="http://schemas.openxmlformats.org/presentationml/2006/ole">
              <p:oleObj spid="_x0000_s16399" name="Equation" r:id="rId16" imgW="330120" imgH="228600" progId="Equation.DSMT4">
                <p:embed/>
              </p:oleObj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98525" y="4357688"/>
          <a:ext cx="1300163" cy="544512"/>
        </p:xfrm>
        <a:graphic>
          <a:graphicData uri="http://schemas.openxmlformats.org/presentationml/2006/ole">
            <p:oleObj spid="_x0000_s16400" name="Equation" r:id="rId17" imgW="545760" imgH="228600" progId="Equation.DSMT4">
              <p:embed/>
            </p:oleObj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785786" y="5072074"/>
          <a:ext cx="2339975" cy="458788"/>
        </p:xfrm>
        <a:graphic>
          <a:graphicData uri="http://schemas.openxmlformats.org/presentationml/2006/ole">
            <p:oleObj spid="_x0000_s16401" name="Equation" r:id="rId18" imgW="1104840" imgH="21564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2844" y="314324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解：</a:t>
            </a:r>
            <a:endParaRPr lang="zh-CN" altLang="en-US" sz="24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85786" y="3214686"/>
          <a:ext cx="5354637" cy="400050"/>
        </p:xfrm>
        <a:graphic>
          <a:graphicData uri="http://schemas.openxmlformats.org/presentationml/2006/ole">
            <p:oleObj spid="_x0000_s16402" name="Equation" r:id="rId19" imgW="2895480" imgH="215640" progId="Equation.DSMT4">
              <p:embed/>
            </p:oleObj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744538" y="3714750"/>
          <a:ext cx="3154362" cy="488950"/>
        </p:xfrm>
        <a:graphic>
          <a:graphicData uri="http://schemas.openxmlformats.org/presentationml/2006/ole">
            <p:oleObj spid="_x0000_s16403" name="Equation" r:id="rId20" imgW="1473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7410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7411" name="Equation" r:id="rId4" imgW="177480" imgH="228600" progId="Equation.DSMT4">
                <p:embed/>
              </p:oleObj>
            </a:graphicData>
          </a:graphic>
        </p:graphicFrame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7413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7414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7415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6" name="直接连接符 15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7416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7417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072066" y="3143248"/>
          <a:ext cx="181259" cy="214313"/>
        </p:xfrm>
        <a:graphic>
          <a:graphicData uri="http://schemas.openxmlformats.org/presentationml/2006/ole">
            <p:oleObj spid="_x0000_s17419" name="Equation" r:id="rId10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5400000">
            <a:off x="3195457" y="209320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870000" y="1960614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714876" y="3828132"/>
          <a:ext cx="180975" cy="214313"/>
        </p:xfrm>
        <a:graphic>
          <a:graphicData uri="http://schemas.openxmlformats.org/presentationml/2006/ole">
            <p:oleObj spid="_x0000_s17421" name="Equation" r:id="rId11" imgW="88560" imgH="114120" progId="Equation.DSMT4">
              <p:embed/>
            </p:oleObj>
          </a:graphicData>
        </a:graphic>
      </p:graphicFrame>
      <p:cxnSp>
        <p:nvCxnSpPr>
          <p:cNvPr id="29" name="直接连接符 28"/>
          <p:cNvCxnSpPr/>
          <p:nvPr/>
        </p:nvCxnSpPr>
        <p:spPr>
          <a:xfrm rot="16200000" flipH="1">
            <a:off x="3254306" y="238924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3409771" y="2206581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060000" y="3071811"/>
            <a:ext cx="3500464" cy="164307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过一定点作直线与双曲线只有一个交点，则这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样的直线有</a:t>
            </a:r>
            <a:r>
              <a:rPr lang="zh-CN" altLang="en-US" sz="2400" b="1" u="sng" dirty="0" smtClean="0"/>
              <a:t>　　　　　　　　　　　　条</a:t>
            </a:r>
            <a:r>
              <a:rPr lang="en-US" altLang="zh-CN" sz="2400" b="1" u="sng" dirty="0" smtClean="0"/>
              <a:t>.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6050" y="92867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57422" y="1785926"/>
            <a:ext cx="4339485" cy="3755777"/>
            <a:chOff x="5790344" y="2877911"/>
            <a:chExt cx="2694349" cy="2823997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86644" y="3071810"/>
              <a:ext cx="714380" cy="2465294"/>
            </a:xfrm>
            <a:custGeom>
              <a:avLst/>
              <a:gdLst>
                <a:gd name="T0" fmla="*/ 2147483647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0 w 40"/>
                <a:gd name="T35" fmla="*/ 2147483647 h 178"/>
                <a:gd name="T36" fmla="*/ 0 w 40"/>
                <a:gd name="T37" fmla="*/ 2147483647 h 178"/>
                <a:gd name="T38" fmla="*/ 0 w 40"/>
                <a:gd name="T39" fmla="*/ 2147483647 h 178"/>
                <a:gd name="T40" fmla="*/ 0 w 40"/>
                <a:gd name="T41" fmla="*/ 2147483647 h 178"/>
                <a:gd name="T42" fmla="*/ 0 w 40"/>
                <a:gd name="T43" fmla="*/ 2147483647 h 178"/>
                <a:gd name="T44" fmla="*/ 0 w 40"/>
                <a:gd name="T45" fmla="*/ 2147483647 h 178"/>
                <a:gd name="T46" fmla="*/ 0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2147483647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40" y="0"/>
                  </a:moveTo>
                  <a:lnTo>
                    <a:pt x="32" y="13"/>
                  </a:lnTo>
                  <a:lnTo>
                    <a:pt x="26" y="23"/>
                  </a:lnTo>
                  <a:lnTo>
                    <a:pt x="22" y="31"/>
                  </a:lnTo>
                  <a:lnTo>
                    <a:pt x="18" y="38"/>
                  </a:lnTo>
                  <a:lnTo>
                    <a:pt x="15" y="44"/>
                  </a:lnTo>
                  <a:lnTo>
                    <a:pt x="12" y="49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7" y="61"/>
                  </a:lnTo>
                  <a:lnTo>
                    <a:pt x="5" y="65"/>
                  </a:lnTo>
                  <a:lnTo>
                    <a:pt x="4" y="68"/>
                  </a:lnTo>
                  <a:lnTo>
                    <a:pt x="3" y="71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1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8"/>
                  </a:lnTo>
                  <a:lnTo>
                    <a:pt x="1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3" y="107"/>
                  </a:lnTo>
                  <a:lnTo>
                    <a:pt x="4" y="110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8" y="120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4"/>
                  </a:lnTo>
                  <a:lnTo>
                    <a:pt x="18" y="140"/>
                  </a:lnTo>
                  <a:lnTo>
                    <a:pt x="22" y="147"/>
                  </a:lnTo>
                  <a:lnTo>
                    <a:pt x="26" y="155"/>
                  </a:lnTo>
                  <a:lnTo>
                    <a:pt x="32" y="165"/>
                  </a:lnTo>
                  <a:lnTo>
                    <a:pt x="4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5886795" y="3000372"/>
              <a:ext cx="714380" cy="2571768"/>
            </a:xfrm>
            <a:custGeom>
              <a:avLst/>
              <a:gdLst>
                <a:gd name="T0" fmla="*/ 0 w 40"/>
                <a:gd name="T1" fmla="*/ 0 h 178"/>
                <a:gd name="T2" fmla="*/ 2147483647 w 40"/>
                <a:gd name="T3" fmla="*/ 2147483647 h 178"/>
                <a:gd name="T4" fmla="*/ 2147483647 w 40"/>
                <a:gd name="T5" fmla="*/ 2147483647 h 178"/>
                <a:gd name="T6" fmla="*/ 2147483647 w 40"/>
                <a:gd name="T7" fmla="*/ 2147483647 h 178"/>
                <a:gd name="T8" fmla="*/ 2147483647 w 40"/>
                <a:gd name="T9" fmla="*/ 2147483647 h 178"/>
                <a:gd name="T10" fmla="*/ 2147483647 w 40"/>
                <a:gd name="T11" fmla="*/ 2147483647 h 178"/>
                <a:gd name="T12" fmla="*/ 2147483647 w 40"/>
                <a:gd name="T13" fmla="*/ 2147483647 h 178"/>
                <a:gd name="T14" fmla="*/ 2147483647 w 40"/>
                <a:gd name="T15" fmla="*/ 2147483647 h 178"/>
                <a:gd name="T16" fmla="*/ 2147483647 w 40"/>
                <a:gd name="T17" fmla="*/ 2147483647 h 178"/>
                <a:gd name="T18" fmla="*/ 2147483647 w 40"/>
                <a:gd name="T19" fmla="*/ 2147483647 h 178"/>
                <a:gd name="T20" fmla="*/ 2147483647 w 40"/>
                <a:gd name="T21" fmla="*/ 2147483647 h 178"/>
                <a:gd name="T22" fmla="*/ 2147483647 w 40"/>
                <a:gd name="T23" fmla="*/ 2147483647 h 178"/>
                <a:gd name="T24" fmla="*/ 2147483647 w 40"/>
                <a:gd name="T25" fmla="*/ 2147483647 h 178"/>
                <a:gd name="T26" fmla="*/ 2147483647 w 40"/>
                <a:gd name="T27" fmla="*/ 2147483647 h 178"/>
                <a:gd name="T28" fmla="*/ 2147483647 w 40"/>
                <a:gd name="T29" fmla="*/ 2147483647 h 178"/>
                <a:gd name="T30" fmla="*/ 2147483647 w 40"/>
                <a:gd name="T31" fmla="*/ 2147483647 h 178"/>
                <a:gd name="T32" fmla="*/ 2147483647 w 40"/>
                <a:gd name="T33" fmla="*/ 2147483647 h 178"/>
                <a:gd name="T34" fmla="*/ 2147483647 w 40"/>
                <a:gd name="T35" fmla="*/ 2147483647 h 178"/>
                <a:gd name="T36" fmla="*/ 2147483647 w 40"/>
                <a:gd name="T37" fmla="*/ 2147483647 h 178"/>
                <a:gd name="T38" fmla="*/ 2147483647 w 40"/>
                <a:gd name="T39" fmla="*/ 2147483647 h 178"/>
                <a:gd name="T40" fmla="*/ 2147483647 w 40"/>
                <a:gd name="T41" fmla="*/ 2147483647 h 178"/>
                <a:gd name="T42" fmla="*/ 2147483647 w 40"/>
                <a:gd name="T43" fmla="*/ 2147483647 h 178"/>
                <a:gd name="T44" fmla="*/ 2147483647 w 40"/>
                <a:gd name="T45" fmla="*/ 2147483647 h 178"/>
                <a:gd name="T46" fmla="*/ 2147483647 w 40"/>
                <a:gd name="T47" fmla="*/ 2147483647 h 178"/>
                <a:gd name="T48" fmla="*/ 2147483647 w 40"/>
                <a:gd name="T49" fmla="*/ 2147483647 h 178"/>
                <a:gd name="T50" fmla="*/ 2147483647 w 40"/>
                <a:gd name="T51" fmla="*/ 2147483647 h 178"/>
                <a:gd name="T52" fmla="*/ 2147483647 w 40"/>
                <a:gd name="T53" fmla="*/ 2147483647 h 178"/>
                <a:gd name="T54" fmla="*/ 2147483647 w 40"/>
                <a:gd name="T55" fmla="*/ 2147483647 h 178"/>
                <a:gd name="T56" fmla="*/ 2147483647 w 40"/>
                <a:gd name="T57" fmla="*/ 2147483647 h 178"/>
                <a:gd name="T58" fmla="*/ 2147483647 w 40"/>
                <a:gd name="T59" fmla="*/ 2147483647 h 178"/>
                <a:gd name="T60" fmla="*/ 2147483647 w 40"/>
                <a:gd name="T61" fmla="*/ 2147483647 h 178"/>
                <a:gd name="T62" fmla="*/ 2147483647 w 40"/>
                <a:gd name="T63" fmla="*/ 2147483647 h 178"/>
                <a:gd name="T64" fmla="*/ 2147483647 w 40"/>
                <a:gd name="T65" fmla="*/ 2147483647 h 178"/>
                <a:gd name="T66" fmla="*/ 2147483647 w 40"/>
                <a:gd name="T67" fmla="*/ 2147483647 h 178"/>
                <a:gd name="T68" fmla="*/ 2147483647 w 40"/>
                <a:gd name="T69" fmla="*/ 2147483647 h 178"/>
                <a:gd name="T70" fmla="*/ 2147483647 w 40"/>
                <a:gd name="T71" fmla="*/ 2147483647 h 178"/>
                <a:gd name="T72" fmla="*/ 2147483647 w 40"/>
                <a:gd name="T73" fmla="*/ 2147483647 h 178"/>
                <a:gd name="T74" fmla="*/ 2147483647 w 40"/>
                <a:gd name="T75" fmla="*/ 2147483647 h 178"/>
                <a:gd name="T76" fmla="*/ 2147483647 w 40"/>
                <a:gd name="T77" fmla="*/ 2147483647 h 178"/>
                <a:gd name="T78" fmla="*/ 2147483647 w 40"/>
                <a:gd name="T79" fmla="*/ 2147483647 h 178"/>
                <a:gd name="T80" fmla="*/ 0 w 40"/>
                <a:gd name="T81" fmla="*/ 2147483647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0"/>
                <a:gd name="T124" fmla="*/ 0 h 178"/>
                <a:gd name="T125" fmla="*/ 40 w 40"/>
                <a:gd name="T126" fmla="*/ 178 h 1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0" h="178">
                  <a:moveTo>
                    <a:pt x="0" y="0"/>
                  </a:moveTo>
                  <a:lnTo>
                    <a:pt x="8" y="13"/>
                  </a:lnTo>
                  <a:lnTo>
                    <a:pt x="14" y="23"/>
                  </a:lnTo>
                  <a:lnTo>
                    <a:pt x="18" y="31"/>
                  </a:lnTo>
                  <a:lnTo>
                    <a:pt x="22" y="38"/>
                  </a:lnTo>
                  <a:lnTo>
                    <a:pt x="25" y="44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2" y="58"/>
                  </a:lnTo>
                  <a:lnTo>
                    <a:pt x="33" y="61"/>
                  </a:lnTo>
                  <a:lnTo>
                    <a:pt x="35" y="65"/>
                  </a:lnTo>
                  <a:lnTo>
                    <a:pt x="36" y="68"/>
                  </a:lnTo>
                  <a:lnTo>
                    <a:pt x="37" y="71"/>
                  </a:lnTo>
                  <a:lnTo>
                    <a:pt x="38" y="73"/>
                  </a:lnTo>
                  <a:lnTo>
                    <a:pt x="38" y="76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7"/>
                  </a:lnTo>
                  <a:lnTo>
                    <a:pt x="40" y="89"/>
                  </a:lnTo>
                  <a:lnTo>
                    <a:pt x="40" y="91"/>
                  </a:lnTo>
                  <a:lnTo>
                    <a:pt x="40" y="93"/>
                  </a:lnTo>
                  <a:lnTo>
                    <a:pt x="40" y="95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8" y="102"/>
                  </a:lnTo>
                  <a:lnTo>
                    <a:pt x="38" y="105"/>
                  </a:lnTo>
                  <a:lnTo>
                    <a:pt x="37" y="107"/>
                  </a:lnTo>
                  <a:lnTo>
                    <a:pt x="36" y="110"/>
                  </a:lnTo>
                  <a:lnTo>
                    <a:pt x="35" y="113"/>
                  </a:lnTo>
                  <a:lnTo>
                    <a:pt x="33" y="117"/>
                  </a:lnTo>
                  <a:lnTo>
                    <a:pt x="32" y="120"/>
                  </a:lnTo>
                  <a:lnTo>
                    <a:pt x="30" y="124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2" y="140"/>
                  </a:lnTo>
                  <a:lnTo>
                    <a:pt x="18" y="147"/>
                  </a:lnTo>
                  <a:lnTo>
                    <a:pt x="14" y="155"/>
                  </a:lnTo>
                  <a:lnTo>
                    <a:pt x="8" y="165"/>
                  </a:lnTo>
                  <a:lnTo>
                    <a:pt x="0" y="178"/>
                  </a:lnTo>
                </a:path>
              </a:pathLst>
            </a:custGeom>
            <a:noFill/>
            <a:ln w="1905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31"/>
            <p:cNvGraphicFramePr>
              <a:graphicFrameLocks noChangeAspect="1"/>
            </p:cNvGraphicFramePr>
            <p:nvPr/>
          </p:nvGraphicFramePr>
          <p:xfrm>
            <a:off x="6100107" y="4271508"/>
            <a:ext cx="357189" cy="434522"/>
          </p:xfrm>
          <a:graphic>
            <a:graphicData uri="http://schemas.openxmlformats.org/presentationml/2006/ole">
              <p:oleObj spid="_x0000_s18434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7454851" y="4259069"/>
            <a:ext cx="384174" cy="434975"/>
          </p:xfrm>
          <a:graphic>
            <a:graphicData uri="http://schemas.openxmlformats.org/presentationml/2006/ole">
              <p:oleObj spid="_x0000_s18435" name="Equation" r:id="rId4" imgW="177480" imgH="228600" progId="Equation.DSMT4">
                <p:embed/>
              </p:oleObj>
            </a:graphicData>
          </a:graphic>
        </p:graphicFrame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5790344" y="4301862"/>
              <a:ext cx="2682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rot="5400000" flipH="1">
              <a:off x="5565252" y="4302646"/>
              <a:ext cx="2793168" cy="5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34"/>
            <p:cNvGraphicFramePr>
              <a:graphicFrameLocks noChangeAspect="1"/>
            </p:cNvGraphicFramePr>
            <p:nvPr/>
          </p:nvGraphicFramePr>
          <p:xfrm>
            <a:off x="8250816" y="4328209"/>
            <a:ext cx="233877" cy="268574"/>
          </p:xfrm>
          <a:graphic>
            <a:graphicData uri="http://schemas.openxmlformats.org/presentationml/2006/ole">
              <p:oleObj spid="_x0000_s18436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7008869" y="2877911"/>
            <a:ext cx="221776" cy="272086"/>
          </p:xfrm>
          <a:graphic>
            <a:graphicData uri="http://schemas.openxmlformats.org/presentationml/2006/ole">
              <p:oleObj spid="_x0000_s18437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6662075" y="4330719"/>
            <a:ext cx="311150" cy="355600"/>
          </p:xfrm>
          <a:graphic>
            <a:graphicData uri="http://schemas.openxmlformats.org/presentationml/2006/ole">
              <p:oleObj spid="_x0000_s18438" name="Equation" r:id="rId7" imgW="126720" imgH="139680" progId="Equation.DSMT4">
                <p:embed/>
              </p:oleObj>
            </a:graphicData>
          </a:graphic>
        </p:graphicFrame>
        <p:cxnSp>
          <p:nvCxnSpPr>
            <p:cNvPr id="14" name="直接连接符 13"/>
            <p:cNvCxnSpPr/>
            <p:nvPr/>
          </p:nvCxnSpPr>
          <p:spPr>
            <a:xfrm rot="5400000">
              <a:off x="5607851" y="3193715"/>
              <a:ext cx="2714644" cy="221457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5679289" y="3279901"/>
              <a:ext cx="2643206" cy="21431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292868" y="4229566"/>
            <a:ext cx="207958" cy="241291"/>
          </p:xfrm>
          <a:graphic>
            <a:graphicData uri="http://schemas.openxmlformats.org/presentationml/2006/ole">
              <p:oleObj spid="_x0000_s18439" name="Equation" r:id="rId8" imgW="75960" imgH="101520" progId="Equation.DSMT4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429520" y="4229783"/>
            <a:ext cx="207958" cy="241291"/>
          </p:xfrm>
          <a:graphic>
            <a:graphicData uri="http://schemas.openxmlformats.org/presentationml/2006/ole">
              <p:oleObj spid="_x0000_s18440" name="Equation" r:id="rId9" imgW="75960" imgH="101520" progId="Equation.DSMT4">
                <p:embed/>
              </p:oleObj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143372" y="2786058"/>
          <a:ext cx="181259" cy="214313"/>
        </p:xfrm>
        <a:graphic>
          <a:graphicData uri="http://schemas.openxmlformats.org/presentationml/2006/ole">
            <p:oleObj spid="_x0000_s18441" name="Equation" r:id="rId10" imgW="88560" imgH="11412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rot="5400000">
            <a:off x="3036083" y="3107529"/>
            <a:ext cx="3500462" cy="71438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2968553" y="1660112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4786314" y="2958430"/>
          <a:ext cx="180975" cy="214313"/>
        </p:xfrm>
        <a:graphic>
          <a:graphicData uri="http://schemas.openxmlformats.org/presentationml/2006/ole">
            <p:oleObj spid="_x0000_s18442" name="Equation" r:id="rId11" imgW="88560" imgH="114120" progId="Equation.DSMT4">
              <p:embed/>
            </p:oleObj>
          </a:graphicData>
        </a:graphic>
      </p:graphicFrame>
      <p:cxnSp>
        <p:nvCxnSpPr>
          <p:cNvPr id="22" name="直接连接符 21"/>
          <p:cNvCxnSpPr/>
          <p:nvPr/>
        </p:nvCxnSpPr>
        <p:spPr>
          <a:xfrm rot="16200000" flipH="1">
            <a:off x="3468620" y="1674861"/>
            <a:ext cx="3086706" cy="3023085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2266763" y="1746155"/>
            <a:ext cx="3110275" cy="307183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2908800" y="2750339"/>
            <a:ext cx="3500462" cy="1857388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2000232" y="2643182"/>
            <a:ext cx="3571900" cy="2000264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43372" y="3573196"/>
          <a:ext cx="180975" cy="214313"/>
        </p:xfrm>
        <a:graphic>
          <a:graphicData uri="http://schemas.openxmlformats.org/presentationml/2006/ole">
            <p:oleObj spid="_x0000_s18443" name="Equation" r:id="rId12" imgW="88560" imgH="11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428728" y="403712"/>
            <a:ext cx="5514988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判断直线与双曲线位置关系的操作程序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90752" y="1246220"/>
            <a:ext cx="40243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把直线方程代入双曲线方程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7356" y="1704344"/>
            <a:ext cx="4800600" cy="914400"/>
            <a:chOff x="1344" y="1104"/>
            <a:chExt cx="3024" cy="576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2832" y="1104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344" y="1392"/>
              <a:ext cx="302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1355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4346" y="1392"/>
              <a:ext cx="0" cy="28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28596" y="2618290"/>
            <a:ext cx="286860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得到一元一次方程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5214942" y="2618290"/>
            <a:ext cx="2824186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得到一元二次方程</a:t>
            </a:r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857356" y="31602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608015" y="3761298"/>
            <a:ext cx="25352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直线与双曲线的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</a:rPr>
              <a:t>渐进线平行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1857356" y="483286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90552" y="5461062"/>
            <a:ext cx="2624126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相交（一个交点）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638924" y="3151698"/>
            <a:ext cx="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462590" y="3746550"/>
            <a:ext cx="2324120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</a:rPr>
              <a:t>计 算 判 别 式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83187" y="4204674"/>
            <a:ext cx="2895600" cy="533400"/>
            <a:chOff x="3360" y="2736"/>
            <a:chExt cx="1824" cy="336"/>
          </a:xfrm>
        </p:grpSpPr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4272" y="2736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>
              <a:off x="3360" y="2880"/>
              <a:ext cx="18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3371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4272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5169" y="288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787901" y="5961128"/>
            <a:ext cx="85566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相交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6000760" y="5919186"/>
            <a:ext cx="1193819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“</a:t>
            </a:r>
            <a:r>
              <a:rPr kumimoji="1" lang="zh-CN" altLang="en-US" sz="2400" b="1">
                <a:latin typeface="Times New Roman" pitchFamily="18" charset="0"/>
              </a:rPr>
              <a:t>相切”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7500958" y="5916884"/>
            <a:ext cx="1190655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latin typeface="Times New Roman" pitchFamily="18" charset="0"/>
              </a:rPr>
              <a:t>相离”</a:t>
            </a:r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>
            <a:off x="5214942" y="541912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6630987" y="5400469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>
            <a:off x="8072462" y="5374876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4214810" y="889030"/>
            <a:ext cx="0" cy="35719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45" name="组合 44"/>
          <p:cNvGrpSpPr/>
          <p:nvPr/>
        </p:nvGrpSpPr>
        <p:grpSpPr>
          <a:xfrm>
            <a:off x="4714876" y="4758041"/>
            <a:ext cx="1000132" cy="646331"/>
            <a:chOff x="4857752" y="4559562"/>
            <a:chExt cx="1000132" cy="646331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4898574" y="4643446"/>
            <a:ext cx="887872" cy="428628"/>
          </p:xfrm>
          <a:graphic>
            <a:graphicData uri="http://schemas.openxmlformats.org/presentationml/2006/ole">
              <p:oleObj spid="_x0000_s19458" name="Equation" r:id="rId4" imgW="368280" imgH="177480" progId="Equation.DSMT4">
                <p:embed/>
              </p:oleObj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857752" y="4559562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3636" y="4734236"/>
            <a:ext cx="1000132" cy="646331"/>
            <a:chOff x="3857620" y="3912016"/>
            <a:chExt cx="1000132" cy="646331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3898442" y="4012950"/>
            <a:ext cx="887872" cy="428628"/>
          </p:xfrm>
          <a:graphic>
            <a:graphicData uri="http://schemas.openxmlformats.org/presentationml/2006/ole">
              <p:oleObj spid="_x0000_s19459" name="Equation" r:id="rId5" imgW="368280" imgH="177480" progId="Equation.DSMT4">
                <p:embed/>
              </p:oleObj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857620" y="3912016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72396" y="4719488"/>
            <a:ext cx="1000132" cy="646331"/>
            <a:chOff x="3929058" y="3126198"/>
            <a:chExt cx="1000132" cy="646331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3969880" y="3227132"/>
            <a:ext cx="887872" cy="428628"/>
          </p:xfrm>
          <a:graphic>
            <a:graphicData uri="http://schemas.openxmlformats.org/presentationml/2006/ole">
              <p:oleObj spid="_x0000_s19460" name="Equation" r:id="rId6" imgW="368280" imgH="177480" progId="Equation.DSMT4">
                <p:embed/>
              </p:oleObj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929058" y="3126198"/>
              <a:ext cx="1000132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nimBg="1"/>
      <p:bldP spid="90142" grpId="0" animBg="1"/>
      <p:bldP spid="90143" grpId="0" animBg="1"/>
      <p:bldP spid="90144" grpId="0" animBg="1"/>
      <p:bldP spid="90145" grpId="0" animBg="1"/>
      <p:bldP spid="90146" grpId="0" animBg="1"/>
      <p:bldP spid="9014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4" name="Object 2"/>
          <p:cNvGraphicFramePr>
            <a:graphicFrameLocks noChangeAspect="1"/>
          </p:cNvGraphicFramePr>
          <p:nvPr/>
        </p:nvGraphicFramePr>
        <p:xfrm>
          <a:off x="428596" y="2071696"/>
          <a:ext cx="7605713" cy="2316162"/>
        </p:xfrm>
        <a:graphic>
          <a:graphicData uri="http://schemas.openxmlformats.org/presentationml/2006/ole">
            <p:oleObj spid="_x0000_s20482" name="Equation" r:id="rId4" imgW="3670200" imgH="1117440" progId="Equation.DSMT4">
              <p:embed/>
            </p:oleObj>
          </a:graphicData>
        </a:graphic>
      </p:graphicFrame>
      <p:graphicFrame>
        <p:nvGraphicFramePr>
          <p:cNvPr id="264195" name="Object 3"/>
          <p:cNvGraphicFramePr>
            <a:graphicFrameLocks noChangeAspect="1"/>
          </p:cNvGraphicFramePr>
          <p:nvPr/>
        </p:nvGraphicFramePr>
        <p:xfrm>
          <a:off x="6143597" y="3429008"/>
          <a:ext cx="428668" cy="499502"/>
        </p:xfrm>
        <a:graphic>
          <a:graphicData uri="http://schemas.openxmlformats.org/presentationml/2006/ole">
            <p:oleObj spid="_x0000_s20483" name="Equation" r:id="rId5" imgW="152280" imgH="177480" progId="Equation.DSMT4">
              <p:embed/>
            </p:oleObj>
          </a:graphicData>
        </a:graphic>
      </p:graphicFrame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00034" y="4643446"/>
          <a:ext cx="7643812" cy="1657350"/>
        </p:xfrm>
        <a:graphic>
          <a:graphicData uri="http://schemas.openxmlformats.org/presentationml/2006/ole">
            <p:oleObj spid="_x0000_s20484" name="Equation" r:id="rId6" imgW="4216320" imgH="914400" progId="Equation.DSMT4">
              <p:embed/>
            </p:oleObj>
          </a:graphicData>
        </a:graphic>
      </p:graphicFrame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2857471" y="5072071"/>
          <a:ext cx="442913" cy="442912"/>
        </p:xfrm>
        <a:graphic>
          <a:graphicData uri="http://schemas.openxmlformats.org/presentationml/2006/ole">
            <p:oleObj spid="_x0000_s20485" name="Equation" r:id="rId7" imgW="164880" imgH="1648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综合应用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00042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直线与双曲线相交于一点是直线与双曲线相切的（　　　　）条件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A.</a:t>
            </a:r>
            <a:r>
              <a:rPr lang="zh-CN" altLang="en-US" sz="2400" b="1" dirty="0" smtClean="0"/>
              <a:t>充分不必要　　　</a:t>
            </a:r>
            <a:r>
              <a:rPr lang="en-US" altLang="zh-CN" sz="2400" b="1" dirty="0" smtClean="0"/>
              <a:t>B.</a:t>
            </a:r>
            <a:r>
              <a:rPr lang="zh-CN" altLang="en-US" sz="2400" b="1" dirty="0" smtClean="0"/>
              <a:t>必要不充分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　</a:t>
            </a:r>
            <a:r>
              <a:rPr lang="en-US" altLang="zh-CN" sz="2400" b="1" dirty="0" smtClean="0"/>
              <a:t>C.</a:t>
            </a:r>
            <a:r>
              <a:rPr lang="zh-CN" altLang="en-US" sz="2400" b="1" dirty="0" smtClean="0"/>
              <a:t>充要　　　　　　</a:t>
            </a:r>
            <a:r>
              <a:rPr lang="en-US" altLang="zh-CN" sz="2400" b="1" dirty="0" smtClean="0"/>
              <a:t>D.</a:t>
            </a:r>
            <a:r>
              <a:rPr lang="zh-CN" altLang="en-US" sz="2400" b="1" dirty="0" smtClean="0"/>
              <a:t>既非充分也非必要性</a:t>
            </a:r>
            <a:endParaRPr lang="en-US" altLang="zh-CN" sz="2400" b="1" dirty="0" smtClean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71563" y="874713"/>
          <a:ext cx="428625" cy="465137"/>
        </p:xfrm>
        <a:graphic>
          <a:graphicData uri="http://schemas.openxmlformats.org/presentationml/2006/ole">
            <p:oleObj spid="_x0000_s20486" name="Equation" r:id="rId8" imgW="1522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8" name="Object 6"/>
          <p:cNvGraphicFramePr>
            <a:graphicFrameLocks noChangeAspect="1"/>
          </p:cNvGraphicFramePr>
          <p:nvPr/>
        </p:nvGraphicFramePr>
        <p:xfrm>
          <a:off x="395536" y="620688"/>
          <a:ext cx="8429625" cy="1604962"/>
        </p:xfrm>
        <a:graphic>
          <a:graphicData uri="http://schemas.openxmlformats.org/presentationml/2006/ole">
            <p:oleObj spid="_x0000_s25602" name="Equation" r:id="rId3" imgW="4736880" imgH="901440" progId="Equation.DSMT4">
              <p:embed/>
            </p:oleObj>
          </a:graphicData>
        </a:graphic>
      </p:graphicFrame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8182278" y="1335068"/>
          <a:ext cx="407987" cy="477837"/>
        </p:xfrm>
        <a:graphic>
          <a:graphicData uri="http://schemas.openxmlformats.org/presentationml/2006/ole">
            <p:oleObj spid="_x0000_s25603" name="Equation" r:id="rId4" imgW="152280" imgH="17748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87350" y="2852738"/>
          <a:ext cx="7489825" cy="2714625"/>
        </p:xfrm>
        <a:graphic>
          <a:graphicData uri="http://schemas.openxmlformats.org/presentationml/2006/ole">
            <p:oleObj spid="_x0000_s25604" name="Equation" r:id="rId5" imgW="4063680" imgH="147312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611490" y="3638749"/>
          <a:ext cx="387350" cy="428625"/>
        </p:xfrm>
        <a:graphic>
          <a:graphicData uri="http://schemas.openxmlformats.org/presentationml/2006/ole">
            <p:oleObj spid="_x0000_s25605" name="Equation" r:id="rId6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233</Words>
  <Application>Microsoft Office PowerPoint</Application>
  <PresentationFormat>全屏显示(4:3)</PresentationFormat>
  <Paragraphs>43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60</cp:revision>
  <dcterms:created xsi:type="dcterms:W3CDTF">2011-12-15T07:14:16Z</dcterms:created>
  <dcterms:modified xsi:type="dcterms:W3CDTF">2011-12-20T01:01:47Z</dcterms:modified>
</cp:coreProperties>
</file>