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6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5.wmf"/><Relationship Id="rId16" Type="http://schemas.openxmlformats.org/officeDocument/2006/relationships/image" Target="../media/image25.wmf"/><Relationship Id="rId1" Type="http://schemas.openxmlformats.org/officeDocument/2006/relationships/image" Target="../media/image4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6.wmf"/><Relationship Id="rId7" Type="http://schemas.openxmlformats.org/officeDocument/2006/relationships/image" Target="../media/image49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3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7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32.bin"/><Relationship Id="rId34" Type="http://schemas.openxmlformats.org/officeDocument/2006/relationships/oleObject" Target="../embeddings/oleObject45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31.bin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24" Type="http://schemas.openxmlformats.org/officeDocument/2006/relationships/oleObject" Target="../embeddings/oleObject35.bin"/><Relationship Id="rId32" Type="http://schemas.openxmlformats.org/officeDocument/2006/relationships/oleObject" Target="../embeddings/oleObject43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4.bin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42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3.bin"/><Relationship Id="rId27" Type="http://schemas.openxmlformats.org/officeDocument/2006/relationships/oleObject" Target="../embeddings/oleObject38.bin"/><Relationship Id="rId30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81025" y="857250"/>
          <a:ext cx="6637338" cy="1357313"/>
        </p:xfrm>
        <a:graphic>
          <a:graphicData uri="http://schemas.openxmlformats.org/presentationml/2006/ole">
            <p:oleObj spid="_x0000_s1026" name="Equation" r:id="rId3" imgW="3352680" imgH="68580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4480" y="214290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2.4.1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抛物线及其标准方程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388314" y="3155694"/>
            <a:ext cx="1785950" cy="2571768"/>
            <a:chOff x="3500430" y="3000372"/>
            <a:chExt cx="1785950" cy="2571768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4500562" y="4187624"/>
            <a:ext cx="406392" cy="455606"/>
          </p:xfrm>
          <a:graphic>
            <a:graphicData uri="http://schemas.openxmlformats.org/presentationml/2006/ole">
              <p:oleObj spid="_x0000_s1030" name="Equation" r:id="rId4" imgW="75960" imgH="101520" progId="Equation.DSMT4">
                <p:embed/>
              </p:oleObj>
            </a:graphicData>
          </a:graphic>
        </p:graphicFrame>
        <p:cxnSp>
          <p:nvCxnSpPr>
            <p:cNvPr id="20" name="直接连接符 19"/>
            <p:cNvCxnSpPr/>
            <p:nvPr/>
          </p:nvCxnSpPr>
          <p:spPr>
            <a:xfrm rot="5400000">
              <a:off x="2214546" y="4286256"/>
              <a:ext cx="25717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4179091" y="3607595"/>
              <a:ext cx="1214446" cy="285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500430" y="3143248"/>
              <a:ext cx="14287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5000628" y="3071810"/>
            <a:ext cx="285752" cy="298276"/>
          </p:xfrm>
          <a:graphic>
            <a:graphicData uri="http://schemas.openxmlformats.org/presentationml/2006/ole">
              <p:oleObj spid="_x0000_s1031" name="Equation" r:id="rId5" imgW="203040" imgH="164880" progId="Equation.DSMT4">
                <p:embed/>
              </p:oleObj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5760000" y="2786058"/>
            <a:ext cx="2976775" cy="3215504"/>
            <a:chOff x="0" y="2214554"/>
            <a:chExt cx="2976775" cy="3215504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0" y="3929066"/>
              <a:ext cx="292895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rot="5400000" flipH="1" flipV="1">
              <a:off x="-321471" y="3893347"/>
              <a:ext cx="307183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928694" y="2214554"/>
            <a:ext cx="317500" cy="392112"/>
          </p:xfrm>
          <a:graphic>
            <a:graphicData uri="http://schemas.openxmlformats.org/presentationml/2006/ole">
              <p:oleObj spid="_x0000_s1038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928694" y="3929066"/>
            <a:ext cx="288925" cy="331788"/>
          </p:xfrm>
          <a:graphic>
            <a:graphicData uri="http://schemas.openxmlformats.org/presentationml/2006/ole">
              <p:oleObj spid="_x0000_s1039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2687850" y="4043106"/>
            <a:ext cx="288925" cy="331788"/>
          </p:xfrm>
          <a:graphic>
            <a:graphicData uri="http://schemas.openxmlformats.org/presentationml/2006/ole">
              <p:oleObj spid="_x0000_s1042" name="Equation" r:id="rId8" imgW="126720" imgH="139680" progId="Equation.DSMT4">
                <p:embed/>
              </p:oleObj>
            </a:graphicData>
          </a:graphic>
        </p:graphicFrame>
      </p:grp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7058025" y="2955925"/>
          <a:ext cx="301983" cy="401637"/>
        </p:xfrm>
        <a:graphic>
          <a:graphicData uri="http://schemas.openxmlformats.org/presentationml/2006/ole">
            <p:oleObj spid="_x0000_s1044" name="Equation" r:id="rId9" imgW="139680" imgH="177480" progId="Equation.DSMT4">
              <p:embed/>
            </p:oleObj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6072198" y="4498268"/>
          <a:ext cx="231775" cy="298450"/>
        </p:xfrm>
        <a:graphic>
          <a:graphicData uri="http://schemas.openxmlformats.org/presentationml/2006/ole">
            <p:oleObj spid="_x0000_s1046" name="Equation" r:id="rId10" imgW="164880" imgH="164880" progId="Equation.DSMT4">
              <p:embed/>
            </p:oleObj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714348" y="2357430"/>
          <a:ext cx="4541838" cy="709612"/>
        </p:xfrm>
        <a:graphic>
          <a:graphicData uri="http://schemas.openxmlformats.org/presentationml/2006/ole">
            <p:oleObj spid="_x0000_s1047" name="Equation" r:id="rId11" imgW="2514600" imgH="393480" progId="Equation.DSMT4">
              <p:embed/>
            </p:oleObj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1000100" y="3071810"/>
          <a:ext cx="1958593" cy="500066"/>
        </p:xfrm>
        <a:graphic>
          <a:graphicData uri="http://schemas.openxmlformats.org/presentationml/2006/ole">
            <p:oleObj spid="_x0000_s1048" name="Equation" r:id="rId12" imgW="1193760" imgH="304560" progId="Equation.DSMT4">
              <p:embed/>
            </p:oleObj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785786" y="3643314"/>
          <a:ext cx="2819440" cy="839795"/>
        </p:xfrm>
        <a:graphic>
          <a:graphicData uri="http://schemas.openxmlformats.org/presentationml/2006/ole">
            <p:oleObj spid="_x0000_s1049" name="Equation" r:id="rId13" imgW="1536480" imgH="457200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4348" y="4572008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化简可得：</a:t>
            </a:r>
            <a:endParaRPr lang="zh-CN" altLang="en-US" sz="24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85786" y="5357826"/>
          <a:ext cx="2357454" cy="511255"/>
        </p:xfrm>
        <a:graphic>
          <a:graphicData uri="http://schemas.openxmlformats.org/presentationml/2006/ole">
            <p:oleObj spid="_x0000_s1050" name="Equation" r:id="rId14" imgW="1054080" imgH="2286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429520" y="4500570"/>
          <a:ext cx="344479" cy="344479"/>
        </p:xfrm>
        <a:graphic>
          <a:graphicData uri="http://schemas.openxmlformats.org/presentationml/2006/ole">
            <p:oleObj spid="_x0000_s1051" name="Equation" r:id="rId15" imgW="164880" imgH="164880" progId="Equation.DSMT4">
              <p:embed/>
            </p:oleObj>
          </a:graphicData>
        </a:graphic>
      </p:graphicFrame>
      <p:sp>
        <p:nvSpPr>
          <p:cNvPr id="25" name="Arc 197"/>
          <p:cNvSpPr>
            <a:spLocks noChangeAspect="1"/>
          </p:cNvSpPr>
          <p:nvPr/>
        </p:nvSpPr>
        <p:spPr bwMode="invGray">
          <a:xfrm rot="10800000">
            <a:off x="6984000" y="3171840"/>
            <a:ext cx="2714644" cy="2614613"/>
          </a:xfrm>
          <a:custGeom>
            <a:avLst/>
            <a:gdLst>
              <a:gd name="T0" fmla="*/ 0 w 21600"/>
              <a:gd name="T1" fmla="*/ 0 h 34587"/>
              <a:gd name="T2" fmla="*/ 0 w 21600"/>
              <a:gd name="T3" fmla="*/ 0 h 34587"/>
              <a:gd name="T4" fmla="*/ 0 w 21600"/>
              <a:gd name="T5" fmla="*/ 0 h 34587"/>
              <a:gd name="T6" fmla="*/ 0 60000 65536"/>
              <a:gd name="T7" fmla="*/ 0 60000 65536"/>
              <a:gd name="T8" fmla="*/ 0 60000 65536"/>
              <a:gd name="T9" fmla="*/ 0 w 21600"/>
              <a:gd name="T10" fmla="*/ 0 h 34587"/>
              <a:gd name="T11" fmla="*/ 21600 w 21600"/>
              <a:gd name="T12" fmla="*/ 34587 h 34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4587" fill="none" extrusionOk="0">
                <a:moveTo>
                  <a:pt x="12875" y="-1"/>
                </a:moveTo>
                <a:cubicBezTo>
                  <a:pt x="18364" y="4074"/>
                  <a:pt x="21600" y="10506"/>
                  <a:pt x="21600" y="17343"/>
                </a:cubicBezTo>
                <a:cubicBezTo>
                  <a:pt x="21600" y="24120"/>
                  <a:pt x="18418" y="30505"/>
                  <a:pt x="13007" y="34587"/>
                </a:cubicBezTo>
              </a:path>
              <a:path w="21600" h="34587" stroke="0" extrusionOk="0">
                <a:moveTo>
                  <a:pt x="12875" y="-1"/>
                </a:moveTo>
                <a:cubicBezTo>
                  <a:pt x="18364" y="4074"/>
                  <a:pt x="21600" y="10506"/>
                  <a:pt x="21600" y="17343"/>
                </a:cubicBezTo>
                <a:cubicBezTo>
                  <a:pt x="21600" y="24120"/>
                  <a:pt x="18418" y="30505"/>
                  <a:pt x="13007" y="34587"/>
                </a:cubicBezTo>
                <a:lnTo>
                  <a:pt x="0" y="17343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74" name="Text Box 246"/>
          <p:cNvSpPr txBox="1">
            <a:spLocks noChangeArrowheads="1"/>
          </p:cNvSpPr>
          <p:nvPr/>
        </p:nvSpPr>
        <p:spPr bwMode="invGray">
          <a:xfrm>
            <a:off x="4357686" y="6143644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charset="-122"/>
              </a:rPr>
              <a:t>如何判断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焦点所在轴</a:t>
            </a:r>
            <a:r>
              <a:rPr lang="zh-CN" altLang="en-US" sz="2400" b="1" dirty="0">
                <a:latin typeface="宋体" charset="-122"/>
              </a:rPr>
              <a:t>？</a:t>
            </a:r>
          </a:p>
        </p:txBody>
      </p:sp>
      <p:sp>
        <p:nvSpPr>
          <p:cNvPr id="176375" name="Text Box 247"/>
          <p:cNvSpPr txBox="1">
            <a:spLocks noChangeArrowheads="1"/>
          </p:cNvSpPr>
          <p:nvPr/>
        </p:nvSpPr>
        <p:spPr bwMode="invGray">
          <a:xfrm>
            <a:off x="0" y="0"/>
            <a:ext cx="5109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u="sng" dirty="0">
                <a:solidFill>
                  <a:srgbClr val="FF0000"/>
                </a:solidFill>
                <a:sym typeface="Wingdings 3" pitchFamily="18" charset="2"/>
              </a:rPr>
              <a:t>几种情形下的抛物线标准</a:t>
            </a:r>
            <a:r>
              <a:rPr lang="zh-CN" altLang="en-US" sz="2400" b="1" u="sng" dirty="0">
                <a:solidFill>
                  <a:srgbClr val="FF0000"/>
                </a:solidFill>
              </a:rPr>
              <a:t>方程及图形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142844" y="3643314"/>
            <a:ext cx="2857520" cy="2214427"/>
            <a:chOff x="-214346" y="3583180"/>
            <a:chExt cx="2857520" cy="2214427"/>
          </a:xfrm>
        </p:grpSpPr>
        <p:sp>
          <p:nvSpPr>
            <p:cNvPr id="75" name="Arc 197"/>
            <p:cNvSpPr>
              <a:spLocks noChangeAspect="1"/>
            </p:cNvSpPr>
            <p:nvPr/>
          </p:nvSpPr>
          <p:spPr bwMode="invGray">
            <a:xfrm>
              <a:off x="-214346" y="4000504"/>
              <a:ext cx="1785950" cy="1720140"/>
            </a:xfrm>
            <a:custGeom>
              <a:avLst/>
              <a:gdLst>
                <a:gd name="T0" fmla="*/ 0 w 21600"/>
                <a:gd name="T1" fmla="*/ 0 h 34587"/>
                <a:gd name="T2" fmla="*/ 0 w 21600"/>
                <a:gd name="T3" fmla="*/ 0 h 34587"/>
                <a:gd name="T4" fmla="*/ 0 w 21600"/>
                <a:gd name="T5" fmla="*/ 0 h 345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587"/>
                <a:gd name="T11" fmla="*/ 21600 w 21600"/>
                <a:gd name="T12" fmla="*/ 34587 h 34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587" fill="none" extrusionOk="0">
                  <a:moveTo>
                    <a:pt x="12875" y="-1"/>
                  </a:moveTo>
                  <a:cubicBezTo>
                    <a:pt x="18364" y="4074"/>
                    <a:pt x="21600" y="10506"/>
                    <a:pt x="21600" y="17343"/>
                  </a:cubicBezTo>
                  <a:cubicBezTo>
                    <a:pt x="21600" y="24120"/>
                    <a:pt x="18418" y="30505"/>
                    <a:pt x="13007" y="34587"/>
                  </a:cubicBezTo>
                </a:path>
                <a:path w="21600" h="34587" stroke="0" extrusionOk="0">
                  <a:moveTo>
                    <a:pt x="12875" y="-1"/>
                  </a:moveTo>
                  <a:cubicBezTo>
                    <a:pt x="18364" y="4074"/>
                    <a:pt x="21600" y="10506"/>
                    <a:pt x="21600" y="17343"/>
                  </a:cubicBezTo>
                  <a:cubicBezTo>
                    <a:pt x="21600" y="24120"/>
                    <a:pt x="18418" y="30505"/>
                    <a:pt x="13007" y="34587"/>
                  </a:cubicBezTo>
                  <a:lnTo>
                    <a:pt x="0" y="17343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" name="组合 71"/>
            <p:cNvGrpSpPr/>
            <p:nvPr/>
          </p:nvGrpSpPr>
          <p:grpSpPr>
            <a:xfrm>
              <a:off x="536171" y="3583180"/>
              <a:ext cx="2107003" cy="2214427"/>
              <a:chOff x="6572264" y="2940238"/>
              <a:chExt cx="2107003" cy="2214427"/>
            </a:xfrm>
          </p:grpSpPr>
          <p:grpSp>
            <p:nvGrpSpPr>
              <p:cNvPr id="77" name="组合 57"/>
              <p:cNvGrpSpPr/>
              <p:nvPr/>
            </p:nvGrpSpPr>
            <p:grpSpPr>
              <a:xfrm>
                <a:off x="6572264" y="2940238"/>
                <a:ext cx="2107003" cy="2214427"/>
                <a:chOff x="0" y="2337217"/>
                <a:chExt cx="2438818" cy="2768906"/>
              </a:xfrm>
            </p:grpSpPr>
            <p:cxnSp>
              <p:nvCxnSpPr>
                <p:cNvPr id="80" name="直接箭头连接符 79"/>
                <p:cNvCxnSpPr/>
                <p:nvPr/>
              </p:nvCxnSpPr>
              <p:spPr>
                <a:xfrm>
                  <a:off x="0" y="3929066"/>
                  <a:ext cx="2397958" cy="18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80"/>
                <p:cNvCxnSpPr/>
                <p:nvPr/>
              </p:nvCxnSpPr>
              <p:spPr>
                <a:xfrm rot="5400000" flipH="1" flipV="1">
                  <a:off x="-167911" y="3708316"/>
                  <a:ext cx="2768906" cy="267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82" name="对象 81"/>
                <p:cNvGraphicFramePr>
                  <a:graphicFrameLocks noChangeAspect="1"/>
                </p:cNvGraphicFramePr>
                <p:nvPr/>
              </p:nvGraphicFramePr>
              <p:xfrm>
                <a:off x="1363871" y="2412408"/>
                <a:ext cx="317500" cy="392112"/>
              </p:xfrm>
              <a:graphic>
                <a:graphicData uri="http://schemas.openxmlformats.org/presentationml/2006/ole">
                  <p:oleObj spid="_x0000_s14351" name="Equation" r:id="rId3" imgW="139680" imgH="164880" progId="Equation.DSMT4">
                    <p:embed/>
                  </p:oleObj>
                </a:graphicData>
              </a:graphic>
            </p:graphicFrame>
            <p:graphicFrame>
              <p:nvGraphicFramePr>
                <p:cNvPr id="83" name="对象 82"/>
                <p:cNvGraphicFramePr>
                  <a:graphicFrameLocks noChangeAspect="1"/>
                </p:cNvGraphicFramePr>
                <p:nvPr/>
              </p:nvGraphicFramePr>
              <p:xfrm>
                <a:off x="928694" y="3929066"/>
                <a:ext cx="288925" cy="331788"/>
              </p:xfrm>
              <a:graphic>
                <a:graphicData uri="http://schemas.openxmlformats.org/presentationml/2006/ole">
                  <p:oleObj spid="_x0000_s14352" name="Equation" r:id="rId4" imgW="126720" imgH="139680" progId="Equation.DSMT4">
                    <p:embed/>
                  </p:oleObj>
                </a:graphicData>
              </a:graphic>
            </p:graphicFrame>
            <p:graphicFrame>
              <p:nvGraphicFramePr>
                <p:cNvPr id="84" name="对象 83"/>
                <p:cNvGraphicFramePr>
                  <a:graphicFrameLocks noChangeAspect="1"/>
                </p:cNvGraphicFramePr>
                <p:nvPr/>
              </p:nvGraphicFramePr>
              <p:xfrm>
                <a:off x="2149893" y="4020270"/>
                <a:ext cx="288925" cy="331788"/>
              </p:xfrm>
              <a:graphic>
                <a:graphicData uri="http://schemas.openxmlformats.org/presentationml/2006/ole">
                  <p:oleObj spid="_x0000_s14353" name="Equation" r:id="rId5" imgW="126720" imgH="139680" progId="Equation.DSMT4">
                    <p:embed/>
                  </p:oleObj>
                </a:graphicData>
              </a:graphic>
            </p:graphicFrame>
          </p:grpSp>
          <p:graphicFrame>
            <p:nvGraphicFramePr>
              <p:cNvPr id="78" name="对象 77"/>
              <p:cNvGraphicFramePr>
                <a:graphicFrameLocks noChangeAspect="1"/>
              </p:cNvGraphicFramePr>
              <p:nvPr/>
            </p:nvGraphicFramePr>
            <p:xfrm>
              <a:off x="7215206" y="4101163"/>
              <a:ext cx="263516" cy="312729"/>
            </p:xfrm>
            <a:graphic>
              <a:graphicData uri="http://schemas.openxmlformats.org/presentationml/2006/ole">
                <p:oleObj spid="_x0000_s14354" name="Equation" r:id="rId6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79" name="对象 78"/>
              <p:cNvGraphicFramePr>
                <a:graphicFrameLocks noChangeAspect="1"/>
              </p:cNvGraphicFramePr>
              <p:nvPr/>
            </p:nvGraphicFramePr>
            <p:xfrm>
              <a:off x="7072330" y="3857628"/>
              <a:ext cx="307967" cy="344480"/>
            </p:xfrm>
            <a:graphic>
              <a:graphicData uri="http://schemas.openxmlformats.org/presentationml/2006/ole">
                <p:oleObj spid="_x0000_s14355" name="Equation" r:id="rId7" imgW="164880" imgH="164880" progId="Equation.DSMT4">
                  <p:embed/>
                </p:oleObj>
              </a:graphicData>
            </a:graphic>
          </p:graphicFrame>
        </p:grpSp>
        <p:cxnSp>
          <p:nvCxnSpPr>
            <p:cNvPr id="100" name="直接连接符 99"/>
            <p:cNvCxnSpPr/>
            <p:nvPr/>
          </p:nvCxnSpPr>
          <p:spPr>
            <a:xfrm rot="5400000">
              <a:off x="1142976" y="4857760"/>
              <a:ext cx="15716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500034" y="428604"/>
            <a:ext cx="2834462" cy="2571768"/>
            <a:chOff x="500034" y="571480"/>
            <a:chExt cx="2834462" cy="2571768"/>
          </a:xfrm>
        </p:grpSpPr>
        <p:grpSp>
          <p:nvGrpSpPr>
            <p:cNvPr id="69" name="组合 68"/>
            <p:cNvGrpSpPr/>
            <p:nvPr/>
          </p:nvGrpSpPr>
          <p:grpSpPr>
            <a:xfrm>
              <a:off x="500034" y="571480"/>
              <a:ext cx="2834462" cy="2571768"/>
              <a:chOff x="2857488" y="1928802"/>
              <a:chExt cx="2834462" cy="2571768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2857488" y="3300073"/>
                <a:ext cx="2530457" cy="12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rot="5400000" flipH="1" flipV="1">
                <a:off x="2678272" y="3271454"/>
                <a:ext cx="2456860" cy="1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1" name="对象 50"/>
              <p:cNvGraphicFramePr>
                <a:graphicFrameLocks noChangeAspect="1"/>
              </p:cNvGraphicFramePr>
              <p:nvPr/>
            </p:nvGraphicFramePr>
            <p:xfrm>
              <a:off x="3659828" y="1928802"/>
              <a:ext cx="274302" cy="313612"/>
            </p:xfrm>
            <a:graphic>
              <a:graphicData uri="http://schemas.openxmlformats.org/presentationml/2006/ole">
                <p:oleObj spid="_x0000_s14338" name="Equation" r:id="rId8" imgW="139680" imgH="164880" progId="Equation.DSMT4">
                  <p:embed/>
                </p:oleObj>
              </a:graphicData>
            </a:graphic>
          </p:graphicFrame>
          <p:graphicFrame>
            <p:nvGraphicFramePr>
              <p:cNvPr id="52" name="对象 51"/>
              <p:cNvGraphicFramePr>
                <a:graphicFrameLocks noChangeAspect="1"/>
              </p:cNvGraphicFramePr>
              <p:nvPr/>
            </p:nvGraphicFramePr>
            <p:xfrm>
              <a:off x="3659828" y="3300073"/>
              <a:ext cx="249615" cy="265365"/>
            </p:xfrm>
            <a:graphic>
              <a:graphicData uri="http://schemas.openxmlformats.org/presentationml/2006/ole">
                <p:oleObj spid="_x0000_s14339" name="Equation" r:id="rId9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53" name="对象 52"/>
              <p:cNvGraphicFramePr>
                <a:graphicFrameLocks noChangeAspect="1"/>
              </p:cNvGraphicFramePr>
              <p:nvPr/>
            </p:nvGraphicFramePr>
            <p:xfrm>
              <a:off x="5179641" y="3391282"/>
              <a:ext cx="249615" cy="265365"/>
            </p:xfrm>
            <a:graphic>
              <a:graphicData uri="http://schemas.openxmlformats.org/presentationml/2006/ole">
                <p:oleObj spid="_x0000_s14340" name="Equation" r:id="rId10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14341" name="Object 5"/>
              <p:cNvGraphicFramePr>
                <a:graphicFrameLocks noChangeAspect="1"/>
              </p:cNvGraphicFramePr>
              <p:nvPr/>
            </p:nvGraphicFramePr>
            <p:xfrm>
              <a:off x="4286248" y="3286124"/>
              <a:ext cx="344488" cy="344487"/>
            </p:xfrm>
            <a:graphic>
              <a:graphicData uri="http://schemas.openxmlformats.org/presentationml/2006/ole">
                <p:oleObj spid="_x0000_s14341" name="Equation" r:id="rId11" imgW="164880" imgH="164880" progId="Equation.DSMT4">
                  <p:embed/>
                </p:oleObj>
              </a:graphicData>
            </a:graphic>
          </p:graphicFrame>
          <p:graphicFrame>
            <p:nvGraphicFramePr>
              <p:cNvPr id="55" name="对象 54"/>
              <p:cNvGraphicFramePr>
                <a:graphicFrameLocks noChangeAspect="1"/>
              </p:cNvGraphicFramePr>
              <p:nvPr/>
            </p:nvGraphicFramePr>
            <p:xfrm>
              <a:off x="4214810" y="3188968"/>
              <a:ext cx="263516" cy="312729"/>
            </p:xfrm>
            <a:graphic>
              <a:graphicData uri="http://schemas.openxmlformats.org/presentationml/2006/ole">
                <p:oleObj spid="_x0000_s14342" name="Equation" r:id="rId12" imgW="75960" imgH="101520" progId="Equation.DSMT4">
                  <p:embed/>
                </p:oleObj>
              </a:graphicData>
            </a:graphic>
          </p:graphicFrame>
          <p:sp>
            <p:nvSpPr>
              <p:cNvPr id="56" name="Arc 197"/>
              <p:cNvSpPr>
                <a:spLocks noChangeAspect="1"/>
              </p:cNvSpPr>
              <p:nvPr/>
            </p:nvSpPr>
            <p:spPr bwMode="invGray">
              <a:xfrm rot="10800000">
                <a:off x="3906000" y="2444108"/>
                <a:ext cx="1785950" cy="1720140"/>
              </a:xfrm>
              <a:custGeom>
                <a:avLst/>
                <a:gdLst>
                  <a:gd name="T0" fmla="*/ 0 w 21600"/>
                  <a:gd name="T1" fmla="*/ 0 h 34587"/>
                  <a:gd name="T2" fmla="*/ 0 w 21600"/>
                  <a:gd name="T3" fmla="*/ 0 h 34587"/>
                  <a:gd name="T4" fmla="*/ 0 w 21600"/>
                  <a:gd name="T5" fmla="*/ 0 h 345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587"/>
                  <a:gd name="T11" fmla="*/ 21600 w 21600"/>
                  <a:gd name="T12" fmla="*/ 34587 h 345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587" fill="none" extrusionOk="0">
                    <a:moveTo>
                      <a:pt x="12875" y="-1"/>
                    </a:moveTo>
                    <a:cubicBezTo>
                      <a:pt x="18364" y="4074"/>
                      <a:pt x="21600" y="10506"/>
                      <a:pt x="21600" y="17343"/>
                    </a:cubicBezTo>
                    <a:cubicBezTo>
                      <a:pt x="21600" y="24120"/>
                      <a:pt x="18418" y="30505"/>
                      <a:pt x="13007" y="34587"/>
                    </a:cubicBezTo>
                  </a:path>
                  <a:path w="21600" h="34587" stroke="0" extrusionOk="0">
                    <a:moveTo>
                      <a:pt x="12875" y="-1"/>
                    </a:moveTo>
                    <a:cubicBezTo>
                      <a:pt x="18364" y="4074"/>
                      <a:pt x="21600" y="10506"/>
                      <a:pt x="21600" y="17343"/>
                    </a:cubicBezTo>
                    <a:cubicBezTo>
                      <a:pt x="21600" y="24120"/>
                      <a:pt x="18418" y="30505"/>
                      <a:pt x="13007" y="34587"/>
                    </a:cubicBezTo>
                    <a:lnTo>
                      <a:pt x="0" y="17343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01" name="直接连接符 100"/>
            <p:cNvCxnSpPr/>
            <p:nvPr/>
          </p:nvCxnSpPr>
          <p:spPr>
            <a:xfrm rot="5400000">
              <a:off x="357158" y="1928802"/>
              <a:ext cx="15716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5143504" y="-24"/>
            <a:ext cx="2714644" cy="2726076"/>
            <a:chOff x="5143504" y="285728"/>
            <a:chExt cx="2714644" cy="2726076"/>
          </a:xfrm>
        </p:grpSpPr>
        <p:grpSp>
          <p:nvGrpSpPr>
            <p:cNvPr id="73" name="组合 72"/>
            <p:cNvGrpSpPr/>
            <p:nvPr/>
          </p:nvGrpSpPr>
          <p:grpSpPr>
            <a:xfrm>
              <a:off x="5143504" y="285728"/>
              <a:ext cx="2714644" cy="2726076"/>
              <a:chOff x="6429388" y="2428868"/>
              <a:chExt cx="2714644" cy="2726076"/>
            </a:xfrm>
          </p:grpSpPr>
          <p:sp>
            <p:nvSpPr>
              <p:cNvPr id="57" name="Arc 197"/>
              <p:cNvSpPr>
                <a:spLocks noChangeAspect="1"/>
              </p:cNvSpPr>
              <p:nvPr/>
            </p:nvSpPr>
            <p:spPr bwMode="invGray">
              <a:xfrm rot="5400000">
                <a:off x="6753673" y="2461773"/>
                <a:ext cx="1785950" cy="1720140"/>
              </a:xfrm>
              <a:custGeom>
                <a:avLst/>
                <a:gdLst>
                  <a:gd name="T0" fmla="*/ 0 w 21600"/>
                  <a:gd name="T1" fmla="*/ 0 h 34587"/>
                  <a:gd name="T2" fmla="*/ 0 w 21600"/>
                  <a:gd name="T3" fmla="*/ 0 h 34587"/>
                  <a:gd name="T4" fmla="*/ 0 w 21600"/>
                  <a:gd name="T5" fmla="*/ 0 h 345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4587"/>
                  <a:gd name="T11" fmla="*/ 21600 w 21600"/>
                  <a:gd name="T12" fmla="*/ 34587 h 345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4587" fill="none" extrusionOk="0">
                    <a:moveTo>
                      <a:pt x="12875" y="-1"/>
                    </a:moveTo>
                    <a:cubicBezTo>
                      <a:pt x="18364" y="4074"/>
                      <a:pt x="21600" y="10506"/>
                      <a:pt x="21600" y="17343"/>
                    </a:cubicBezTo>
                    <a:cubicBezTo>
                      <a:pt x="21600" y="24120"/>
                      <a:pt x="18418" y="30505"/>
                      <a:pt x="13007" y="34587"/>
                    </a:cubicBezTo>
                  </a:path>
                  <a:path w="21600" h="34587" stroke="0" extrusionOk="0">
                    <a:moveTo>
                      <a:pt x="12875" y="-1"/>
                    </a:moveTo>
                    <a:cubicBezTo>
                      <a:pt x="18364" y="4074"/>
                      <a:pt x="21600" y="10506"/>
                      <a:pt x="21600" y="17343"/>
                    </a:cubicBezTo>
                    <a:cubicBezTo>
                      <a:pt x="21600" y="24120"/>
                      <a:pt x="18418" y="30505"/>
                      <a:pt x="13007" y="34587"/>
                    </a:cubicBezTo>
                    <a:lnTo>
                      <a:pt x="0" y="17343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6429388" y="2940366"/>
                <a:ext cx="2714644" cy="2214578"/>
                <a:chOff x="6429388" y="2940366"/>
                <a:chExt cx="2714644" cy="2214578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429388" y="2940366"/>
                  <a:ext cx="2714644" cy="2214578"/>
                  <a:chOff x="-165376" y="2337217"/>
                  <a:chExt cx="3142151" cy="2768906"/>
                </a:xfrm>
              </p:grpSpPr>
              <p:cxnSp>
                <p:nvCxnSpPr>
                  <p:cNvPr id="59" name="直接箭头连接符 58"/>
                  <p:cNvCxnSpPr/>
                  <p:nvPr/>
                </p:nvCxnSpPr>
                <p:spPr>
                  <a:xfrm>
                    <a:off x="-165376" y="3929066"/>
                    <a:ext cx="2928958" cy="1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箭头连接符 59"/>
                  <p:cNvCxnSpPr/>
                  <p:nvPr/>
                </p:nvCxnSpPr>
                <p:spPr>
                  <a:xfrm rot="5400000" flipH="1" flipV="1">
                    <a:off x="-167911" y="3708316"/>
                    <a:ext cx="2768906" cy="2670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61" name="对象 60"/>
                  <p:cNvGraphicFramePr>
                    <a:graphicFrameLocks noChangeAspect="1"/>
                  </p:cNvGraphicFramePr>
                  <p:nvPr/>
                </p:nvGraphicFramePr>
                <p:xfrm>
                  <a:off x="909607" y="2412243"/>
                  <a:ext cx="317500" cy="392112"/>
                </p:xfrm>
                <a:graphic>
                  <a:graphicData uri="http://schemas.openxmlformats.org/presentationml/2006/ole">
                    <p:oleObj spid="_x0000_s14343" name="Equation" r:id="rId13" imgW="139680" imgH="16488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62" name="对象 61"/>
                  <p:cNvGraphicFramePr>
                    <a:graphicFrameLocks noChangeAspect="1"/>
                  </p:cNvGraphicFramePr>
                  <p:nvPr/>
                </p:nvGraphicFramePr>
                <p:xfrm>
                  <a:off x="928694" y="3929066"/>
                  <a:ext cx="288925" cy="331788"/>
                </p:xfrm>
                <a:graphic>
                  <a:graphicData uri="http://schemas.openxmlformats.org/presentationml/2006/ole">
                    <p:oleObj spid="_x0000_s14344" name="Equation" r:id="rId14" imgW="126720" imgH="139680" progId="Equation.DSMT4">
                      <p:embed/>
                    </p:oleObj>
                  </a:graphicData>
                </a:graphic>
              </p:graphicFrame>
              <p:graphicFrame>
                <p:nvGraphicFramePr>
                  <p:cNvPr id="63" name="对象 62"/>
                  <p:cNvGraphicFramePr>
                    <a:graphicFrameLocks noChangeAspect="1"/>
                  </p:cNvGraphicFramePr>
                  <p:nvPr/>
                </p:nvGraphicFramePr>
                <p:xfrm>
                  <a:off x="2687850" y="4043106"/>
                  <a:ext cx="288925" cy="331788"/>
                </p:xfrm>
                <a:graphic>
                  <a:graphicData uri="http://schemas.openxmlformats.org/presentationml/2006/ole">
                    <p:oleObj spid="_x0000_s14345" name="Equation" r:id="rId15" imgW="126720" imgH="139680" progId="Equation.DSMT4">
                      <p:embed/>
                    </p:oleObj>
                  </a:graphicData>
                </a:graphic>
              </p:graphicFrame>
            </p:grpSp>
            <p:graphicFrame>
              <p:nvGraphicFramePr>
                <p:cNvPr id="64" name="对象 63"/>
                <p:cNvGraphicFramePr>
                  <a:graphicFrameLocks noChangeAspect="1"/>
                </p:cNvGraphicFramePr>
                <p:nvPr/>
              </p:nvGraphicFramePr>
              <p:xfrm>
                <a:off x="7500958" y="3643314"/>
                <a:ext cx="263516" cy="312729"/>
              </p:xfrm>
              <a:graphic>
                <a:graphicData uri="http://schemas.openxmlformats.org/presentationml/2006/ole">
                  <p:oleObj spid="_x0000_s14346" name="Equation" r:id="rId16" imgW="75960" imgH="101520" progId="Equation.DSMT4">
                    <p:embed/>
                  </p:oleObj>
                </a:graphicData>
              </a:graphic>
            </p:graphicFrame>
            <p:graphicFrame>
              <p:nvGraphicFramePr>
                <p:cNvPr id="68" name="对象 67"/>
                <p:cNvGraphicFramePr>
                  <a:graphicFrameLocks noChangeAspect="1"/>
                </p:cNvGraphicFramePr>
                <p:nvPr/>
              </p:nvGraphicFramePr>
              <p:xfrm>
                <a:off x="7643834" y="3628074"/>
                <a:ext cx="307967" cy="344480"/>
              </p:xfrm>
              <a:graphic>
                <a:graphicData uri="http://schemas.openxmlformats.org/presentationml/2006/ole">
                  <p:oleObj spid="_x0000_s14350" name="Equation" r:id="rId17" imgW="164880" imgH="164880" progId="Equation.DSMT4">
                    <p:embed/>
                  </p:oleObj>
                </a:graphicData>
              </a:graphic>
            </p:graphicFrame>
          </p:grpSp>
        </p:grpSp>
        <p:cxnSp>
          <p:nvCxnSpPr>
            <p:cNvPr id="102" name="直接连接符 101"/>
            <p:cNvCxnSpPr/>
            <p:nvPr/>
          </p:nvCxnSpPr>
          <p:spPr>
            <a:xfrm>
              <a:off x="5429256" y="2500306"/>
              <a:ext cx="17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5322517" y="3500438"/>
            <a:ext cx="2107003" cy="2858474"/>
            <a:chOff x="4572000" y="3785236"/>
            <a:chExt cx="2107003" cy="2858474"/>
          </a:xfrm>
        </p:grpSpPr>
        <p:grpSp>
          <p:nvGrpSpPr>
            <p:cNvPr id="87" name="组合 71"/>
            <p:cNvGrpSpPr/>
            <p:nvPr/>
          </p:nvGrpSpPr>
          <p:grpSpPr>
            <a:xfrm>
              <a:off x="4572000" y="3785236"/>
              <a:ext cx="2107003" cy="1944000"/>
              <a:chOff x="6572264" y="3153689"/>
              <a:chExt cx="2107003" cy="1944000"/>
            </a:xfrm>
          </p:grpSpPr>
          <p:grpSp>
            <p:nvGrpSpPr>
              <p:cNvPr id="88" name="组合 57"/>
              <p:cNvGrpSpPr/>
              <p:nvPr/>
            </p:nvGrpSpPr>
            <p:grpSpPr>
              <a:xfrm>
                <a:off x="6572264" y="3153689"/>
                <a:ext cx="2107003" cy="1944000"/>
                <a:chOff x="0" y="2603987"/>
                <a:chExt cx="2438818" cy="2430647"/>
              </a:xfrm>
            </p:grpSpPr>
            <p:cxnSp>
              <p:nvCxnSpPr>
                <p:cNvPr id="91" name="直接箭头连接符 90"/>
                <p:cNvCxnSpPr/>
                <p:nvPr/>
              </p:nvCxnSpPr>
              <p:spPr>
                <a:xfrm>
                  <a:off x="0" y="3929066"/>
                  <a:ext cx="2397958" cy="18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箭头连接符 91"/>
                <p:cNvCxnSpPr/>
                <p:nvPr/>
              </p:nvCxnSpPr>
              <p:spPr>
                <a:xfrm rot="5400000" flipH="1" flipV="1">
                  <a:off x="-6263" y="3798476"/>
                  <a:ext cx="2430647" cy="4166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93" name="对象 92"/>
                <p:cNvGraphicFramePr>
                  <a:graphicFrameLocks noChangeAspect="1"/>
                </p:cNvGraphicFramePr>
                <p:nvPr/>
              </p:nvGraphicFramePr>
              <p:xfrm>
                <a:off x="909607" y="2661152"/>
                <a:ext cx="317500" cy="392112"/>
              </p:xfrm>
              <a:graphic>
                <a:graphicData uri="http://schemas.openxmlformats.org/presentationml/2006/ole">
                  <p:oleObj spid="_x0000_s14356" name="Equation" r:id="rId18" imgW="139680" imgH="164880" progId="Equation.DSMT4">
                    <p:embed/>
                  </p:oleObj>
                </a:graphicData>
              </a:graphic>
            </p:graphicFrame>
            <p:graphicFrame>
              <p:nvGraphicFramePr>
                <p:cNvPr id="94" name="对象 93"/>
                <p:cNvGraphicFramePr>
                  <a:graphicFrameLocks noChangeAspect="1"/>
                </p:cNvGraphicFramePr>
                <p:nvPr/>
              </p:nvGraphicFramePr>
              <p:xfrm>
                <a:off x="928694" y="3606769"/>
                <a:ext cx="288925" cy="331788"/>
              </p:xfrm>
              <a:graphic>
                <a:graphicData uri="http://schemas.openxmlformats.org/presentationml/2006/ole">
                  <p:oleObj spid="_x0000_s14357" name="Equation" r:id="rId19" imgW="126720" imgH="139680" progId="Equation.DSMT4">
                    <p:embed/>
                  </p:oleObj>
                </a:graphicData>
              </a:graphic>
            </p:graphicFrame>
            <p:graphicFrame>
              <p:nvGraphicFramePr>
                <p:cNvPr id="95" name="对象 94"/>
                <p:cNvGraphicFramePr>
                  <a:graphicFrameLocks noChangeAspect="1"/>
                </p:cNvGraphicFramePr>
                <p:nvPr/>
              </p:nvGraphicFramePr>
              <p:xfrm>
                <a:off x="2149893" y="4020270"/>
                <a:ext cx="288925" cy="331788"/>
              </p:xfrm>
              <a:graphic>
                <a:graphicData uri="http://schemas.openxmlformats.org/presentationml/2006/ole">
                  <p:oleObj spid="_x0000_s14358" name="Equation" r:id="rId20" imgW="126720" imgH="139680" progId="Equation.DSMT4">
                    <p:embed/>
                  </p:oleObj>
                </a:graphicData>
              </a:graphic>
            </p:graphicFrame>
          </p:grpSp>
          <p:graphicFrame>
            <p:nvGraphicFramePr>
              <p:cNvPr id="89" name="对象 88"/>
              <p:cNvGraphicFramePr>
                <a:graphicFrameLocks noChangeAspect="1"/>
              </p:cNvGraphicFramePr>
              <p:nvPr/>
            </p:nvGraphicFramePr>
            <p:xfrm>
              <a:off x="7500958" y="4440436"/>
              <a:ext cx="263516" cy="312729"/>
            </p:xfrm>
            <a:graphic>
              <a:graphicData uri="http://schemas.openxmlformats.org/presentationml/2006/ole">
                <p:oleObj spid="_x0000_s14359" name="Equation" r:id="rId21" imgW="75960" imgH="101520" progId="Equation.DSMT4">
                  <p:embed/>
                </p:oleObj>
              </a:graphicData>
            </a:graphic>
          </p:graphicFrame>
          <p:graphicFrame>
            <p:nvGraphicFramePr>
              <p:cNvPr id="90" name="对象 89"/>
              <p:cNvGraphicFramePr>
                <a:graphicFrameLocks noChangeAspect="1"/>
              </p:cNvGraphicFramePr>
              <p:nvPr/>
            </p:nvGraphicFramePr>
            <p:xfrm>
              <a:off x="7643834" y="4440436"/>
              <a:ext cx="307967" cy="344480"/>
            </p:xfrm>
            <a:graphic>
              <a:graphicData uri="http://schemas.openxmlformats.org/presentationml/2006/ole">
                <p:oleObj spid="_x0000_s14360" name="Equation" r:id="rId22" imgW="164880" imgH="164880" progId="Equation.DSMT4">
                  <p:embed/>
                </p:oleObj>
              </a:graphicData>
            </a:graphic>
          </p:graphicFrame>
        </p:grpSp>
        <p:sp>
          <p:nvSpPr>
            <p:cNvPr id="96" name="Arc 197"/>
            <p:cNvSpPr>
              <a:spLocks noChangeAspect="1"/>
            </p:cNvSpPr>
            <p:nvPr/>
          </p:nvSpPr>
          <p:spPr bwMode="invGray">
            <a:xfrm rot="16200000">
              <a:off x="4747781" y="4890665"/>
              <a:ext cx="1785950" cy="1720140"/>
            </a:xfrm>
            <a:custGeom>
              <a:avLst/>
              <a:gdLst>
                <a:gd name="T0" fmla="*/ 0 w 21600"/>
                <a:gd name="T1" fmla="*/ 0 h 34587"/>
                <a:gd name="T2" fmla="*/ 0 w 21600"/>
                <a:gd name="T3" fmla="*/ 0 h 34587"/>
                <a:gd name="T4" fmla="*/ 0 w 21600"/>
                <a:gd name="T5" fmla="*/ 0 h 345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4587"/>
                <a:gd name="T11" fmla="*/ 21600 w 21600"/>
                <a:gd name="T12" fmla="*/ 34587 h 345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4587" fill="none" extrusionOk="0">
                  <a:moveTo>
                    <a:pt x="12875" y="-1"/>
                  </a:moveTo>
                  <a:cubicBezTo>
                    <a:pt x="18364" y="4074"/>
                    <a:pt x="21600" y="10506"/>
                    <a:pt x="21600" y="17343"/>
                  </a:cubicBezTo>
                  <a:cubicBezTo>
                    <a:pt x="21600" y="24120"/>
                    <a:pt x="18418" y="30505"/>
                    <a:pt x="13007" y="34587"/>
                  </a:cubicBezTo>
                </a:path>
                <a:path w="21600" h="34587" stroke="0" extrusionOk="0">
                  <a:moveTo>
                    <a:pt x="12875" y="-1"/>
                  </a:moveTo>
                  <a:cubicBezTo>
                    <a:pt x="18364" y="4074"/>
                    <a:pt x="21600" y="10506"/>
                    <a:pt x="21600" y="17343"/>
                  </a:cubicBezTo>
                  <a:cubicBezTo>
                    <a:pt x="21600" y="24120"/>
                    <a:pt x="18418" y="30505"/>
                    <a:pt x="13007" y="34587"/>
                  </a:cubicBezTo>
                  <a:lnTo>
                    <a:pt x="0" y="17343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4714876" y="4500570"/>
              <a:ext cx="17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对象 109"/>
          <p:cNvGraphicFramePr>
            <a:graphicFrameLocks noChangeAspect="1"/>
          </p:cNvGraphicFramePr>
          <p:nvPr/>
        </p:nvGraphicFramePr>
        <p:xfrm>
          <a:off x="320675" y="3071813"/>
          <a:ext cx="1239838" cy="446087"/>
        </p:xfrm>
        <a:graphic>
          <a:graphicData uri="http://schemas.openxmlformats.org/presentationml/2006/ole">
            <p:oleObj spid="_x0000_s14362" name="Equation" r:id="rId23" imgW="634680" imgH="228600" progId="Equation.DSMT4">
              <p:embed/>
            </p:oleObj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/>
        </p:nvGraphicFramePr>
        <p:xfrm>
          <a:off x="1714480" y="3071810"/>
          <a:ext cx="842963" cy="579438"/>
        </p:xfrm>
        <a:graphic>
          <a:graphicData uri="http://schemas.openxmlformats.org/presentationml/2006/ole">
            <p:oleObj spid="_x0000_s14363" name="Equation" r:id="rId24" imgW="571320" imgH="393480" progId="Equation.DSMT4">
              <p:embed/>
            </p:oleObj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/>
        </p:nvGraphicFramePr>
        <p:xfrm>
          <a:off x="2627313" y="3000375"/>
          <a:ext cx="874712" cy="679450"/>
        </p:xfrm>
        <a:graphic>
          <a:graphicData uri="http://schemas.openxmlformats.org/presentationml/2006/ole">
            <p:oleObj spid="_x0000_s14364" name="Equation" r:id="rId25" imgW="507960" imgH="393480" progId="Equation.DSMT4">
              <p:embed/>
            </p:oleObj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531813" y="5857875"/>
          <a:ext cx="1389062" cy="446088"/>
        </p:xfrm>
        <a:graphic>
          <a:graphicData uri="http://schemas.openxmlformats.org/presentationml/2006/ole">
            <p:oleObj spid="_x0000_s14365" name="Equation" r:id="rId26" imgW="711000" imgH="228600" progId="Equation.DSMT4">
              <p:embed/>
            </p:oleObj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1925638" y="5857875"/>
          <a:ext cx="992187" cy="579438"/>
        </p:xfrm>
        <a:graphic>
          <a:graphicData uri="http://schemas.openxmlformats.org/presentationml/2006/ole">
            <p:oleObj spid="_x0000_s14366" name="Equation" r:id="rId27" imgW="672840" imgH="393480" progId="Equation.DSMT4">
              <p:embed/>
            </p:oleObj>
          </a:graphicData>
        </a:graphic>
      </p:graphicFrame>
      <p:graphicFrame>
        <p:nvGraphicFramePr>
          <p:cNvPr id="14367" name="Object 27"/>
          <p:cNvGraphicFramePr>
            <a:graphicFrameLocks noChangeAspect="1"/>
          </p:cNvGraphicFramePr>
          <p:nvPr/>
        </p:nvGraphicFramePr>
        <p:xfrm>
          <a:off x="3000364" y="5786454"/>
          <a:ext cx="700088" cy="679450"/>
        </p:xfrm>
        <a:graphic>
          <a:graphicData uri="http://schemas.openxmlformats.org/presentationml/2006/ole">
            <p:oleObj spid="_x0000_s14367" name="Equation" r:id="rId28" imgW="406080" imgH="393480" progId="Equation.DSMT4">
              <p:embed/>
            </p:oleObj>
          </a:graphicData>
        </a:graphic>
      </p:graphicFrame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4760913" y="2857500"/>
          <a:ext cx="1216025" cy="446088"/>
        </p:xfrm>
        <a:graphic>
          <a:graphicData uri="http://schemas.openxmlformats.org/presentationml/2006/ole">
            <p:oleObj spid="_x0000_s14368" name="Equation" r:id="rId29" imgW="622080" imgH="228600" progId="Equation.DSMT4">
              <p:embed/>
            </p:oleObj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6153150" y="2857500"/>
          <a:ext cx="823913" cy="579438"/>
        </p:xfrm>
        <a:graphic>
          <a:graphicData uri="http://schemas.openxmlformats.org/presentationml/2006/ole">
            <p:oleObj spid="_x0000_s14369" name="Equation" r:id="rId30" imgW="558720" imgH="393480" progId="Equation.DSMT4">
              <p:embed/>
            </p:oleObj>
          </a:graphicData>
        </a:graphic>
      </p:graphicFrame>
      <p:graphicFrame>
        <p:nvGraphicFramePr>
          <p:cNvPr id="14370" name="Object 27"/>
          <p:cNvGraphicFramePr>
            <a:graphicFrameLocks noChangeAspect="1"/>
          </p:cNvGraphicFramePr>
          <p:nvPr/>
        </p:nvGraphicFramePr>
        <p:xfrm>
          <a:off x="7072330" y="2786058"/>
          <a:ext cx="896938" cy="679450"/>
        </p:xfrm>
        <a:graphic>
          <a:graphicData uri="http://schemas.openxmlformats.org/presentationml/2006/ole">
            <p:oleObj spid="_x0000_s14370" name="Equation" r:id="rId31" imgW="520560" imgH="393480" progId="Equation.DSMT4">
              <p:embed/>
            </p:oleObj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5032375" y="5572125"/>
          <a:ext cx="1389063" cy="446088"/>
        </p:xfrm>
        <a:graphic>
          <a:graphicData uri="http://schemas.openxmlformats.org/presentationml/2006/ole">
            <p:oleObj spid="_x0000_s14371" name="Equation" r:id="rId32" imgW="711000" imgH="228600" progId="Equation.DSMT4">
              <p:embed/>
            </p:oleObj>
          </a:graphicData>
        </a:graphic>
      </p:graphicFrame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6435725" y="5572125"/>
          <a:ext cx="974725" cy="579438"/>
        </p:xfrm>
        <a:graphic>
          <a:graphicData uri="http://schemas.openxmlformats.org/presentationml/2006/ole">
            <p:oleObj spid="_x0000_s14372" name="Equation" r:id="rId33" imgW="660240" imgH="393480" progId="Equation.DSMT4">
              <p:embed/>
            </p:oleObj>
          </a:graphicData>
        </a:graphic>
      </p:graphicFrame>
      <p:graphicFrame>
        <p:nvGraphicFramePr>
          <p:cNvPr id="14373" name="Object 27"/>
          <p:cNvGraphicFramePr>
            <a:graphicFrameLocks noChangeAspect="1"/>
          </p:cNvGraphicFramePr>
          <p:nvPr/>
        </p:nvGraphicFramePr>
        <p:xfrm>
          <a:off x="7500958" y="5500702"/>
          <a:ext cx="700088" cy="679450"/>
        </p:xfrm>
        <a:graphic>
          <a:graphicData uri="http://schemas.openxmlformats.org/presentationml/2006/ole">
            <p:oleObj spid="_x0000_s14373" name="Equation" r:id="rId34" imgW="40608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74" grpId="0"/>
      <p:bldP spid="1763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Rectangle 5"/>
          <p:cNvSpPr>
            <a:spLocks noChangeArrowheads="1"/>
          </p:cNvSpPr>
          <p:nvPr/>
        </p:nvSpPr>
        <p:spPr bwMode="invGray">
          <a:xfrm>
            <a:off x="571472" y="642918"/>
            <a:ext cx="5357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ea typeface="黑体" pitchFamily="2" charset="-122"/>
              </a:rPr>
              <a:t>1.</a:t>
            </a:r>
            <a:r>
              <a:rPr lang="zh-CN" altLang="en-US" sz="2400" dirty="0">
                <a:ea typeface="黑体" pitchFamily="2" charset="-122"/>
              </a:rPr>
              <a:t>求下列抛物线的焦点坐标和准线</a:t>
            </a:r>
            <a:r>
              <a:rPr lang="zh-CN" altLang="en-US" sz="2400" dirty="0" smtClean="0">
                <a:ea typeface="黑体" pitchFamily="2" charset="-122"/>
              </a:rPr>
              <a:t>方程</a:t>
            </a:r>
            <a:endParaRPr lang="zh-CN" altLang="en-US" sz="2400" dirty="0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invGray">
          <a:xfrm>
            <a:off x="607606" y="2845265"/>
            <a:ext cx="534152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黑体" pitchFamily="2" charset="-122"/>
              </a:rPr>
              <a:t>2.</a:t>
            </a:r>
            <a:r>
              <a:rPr lang="zh-CN" altLang="en-US" sz="2400" dirty="0">
                <a:ea typeface="黑体" pitchFamily="2" charset="-122"/>
              </a:rPr>
              <a:t>根据下列条件写出抛物线的标准方程</a:t>
            </a:r>
            <a:endParaRPr lang="zh-CN" altLang="en-US" sz="2400" dirty="0"/>
          </a:p>
          <a:p>
            <a:pPr eaLnBrk="0" hangingPunct="0"/>
            <a:endParaRPr lang="en-US" altLang="zh-CN" sz="2400" dirty="0" smtClean="0">
              <a:ea typeface="黑体" pitchFamily="2" charset="-122"/>
            </a:endParaRPr>
          </a:p>
          <a:p>
            <a:pPr eaLnBrk="0" hangingPunct="0"/>
            <a:r>
              <a:rPr lang="zh-CN" altLang="en-US" sz="2400" dirty="0" smtClean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1</a:t>
            </a:r>
            <a:r>
              <a:rPr lang="zh-CN" altLang="en-US" sz="2400" dirty="0">
                <a:ea typeface="黑体" pitchFamily="2" charset="-122"/>
              </a:rPr>
              <a:t>）焦点</a:t>
            </a:r>
            <a:r>
              <a:rPr lang="zh-CN" altLang="en-US" sz="2400" dirty="0" smtClean="0">
                <a:ea typeface="黑体" pitchFamily="2" charset="-122"/>
              </a:rPr>
              <a:t>是</a:t>
            </a:r>
            <a:endParaRPr lang="zh-CN" altLang="en-US" sz="2400" dirty="0"/>
          </a:p>
          <a:p>
            <a:pPr eaLnBrk="0" hangingPunct="0"/>
            <a:endParaRPr lang="en-US" altLang="zh-CN" sz="2400" dirty="0" smtClean="0">
              <a:ea typeface="黑体" pitchFamily="2" charset="-122"/>
            </a:endParaRPr>
          </a:p>
          <a:p>
            <a:pPr eaLnBrk="0" hangingPunct="0"/>
            <a:r>
              <a:rPr lang="zh-CN" altLang="en-US" sz="2400" dirty="0" smtClean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2</a:t>
            </a:r>
            <a:r>
              <a:rPr lang="zh-CN" altLang="en-US" sz="2400" dirty="0">
                <a:ea typeface="黑体" pitchFamily="2" charset="-122"/>
              </a:rPr>
              <a:t>）准线方程是</a:t>
            </a:r>
            <a:endParaRPr lang="zh-CN" altLang="en-US" sz="2400" dirty="0"/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invGray">
          <a:xfrm>
            <a:off x="607606" y="5000636"/>
            <a:ext cx="59474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3</a:t>
            </a:r>
            <a:r>
              <a:rPr lang="zh-CN" altLang="en-US" sz="2400" dirty="0">
                <a:ea typeface="黑体" pitchFamily="2" charset="-122"/>
              </a:rPr>
              <a:t>）焦点到准线的距离是</a:t>
            </a:r>
            <a:r>
              <a:rPr lang="en-US" altLang="zh-CN" sz="2400" dirty="0">
                <a:ea typeface="黑体" pitchFamily="2" charset="-122"/>
              </a:rPr>
              <a:t>4</a:t>
            </a:r>
            <a:r>
              <a:rPr lang="zh-CN" altLang="en-US" sz="2400" dirty="0">
                <a:ea typeface="黑体" pitchFamily="2" charset="-122"/>
              </a:rPr>
              <a:t>，焦点在</a:t>
            </a:r>
            <a:r>
              <a:rPr lang="en-US" altLang="zh-CN" sz="2400" i="1" dirty="0">
                <a:ea typeface="黑体" pitchFamily="2" charset="-122"/>
              </a:rPr>
              <a:t>y</a:t>
            </a:r>
            <a:r>
              <a:rPr lang="zh-CN" altLang="en-US" sz="2400" dirty="0">
                <a:ea typeface="黑体" pitchFamily="2" charset="-122"/>
              </a:rPr>
              <a:t>轴上</a:t>
            </a:r>
            <a:r>
              <a:rPr lang="en-US" altLang="zh-CN" sz="2400" dirty="0">
                <a:ea typeface="黑体" pitchFamily="2" charset="-122"/>
              </a:rPr>
              <a:t>;</a:t>
            </a:r>
            <a:endParaRPr lang="en-US" altLang="zh-CN" sz="2400" dirty="0"/>
          </a:p>
          <a:p>
            <a:pPr eaLnBrk="0" hangingPunct="0"/>
            <a:endParaRPr lang="en-US" altLang="zh-CN" sz="2400" dirty="0" smtClean="0">
              <a:ea typeface="黑体" pitchFamily="2" charset="-122"/>
            </a:endParaRPr>
          </a:p>
          <a:p>
            <a:pPr eaLnBrk="0" hangingPunct="0"/>
            <a:r>
              <a:rPr lang="zh-CN" altLang="en-US" sz="2400" dirty="0" smtClean="0">
                <a:ea typeface="黑体" pitchFamily="2" charset="-122"/>
              </a:rPr>
              <a:t>（</a:t>
            </a:r>
            <a:r>
              <a:rPr lang="en-US" altLang="zh-CN" sz="2400" dirty="0">
                <a:ea typeface="黑体" pitchFamily="2" charset="-122"/>
              </a:rPr>
              <a:t>4</a:t>
            </a:r>
            <a:r>
              <a:rPr lang="zh-CN" altLang="en-US" sz="2400" dirty="0">
                <a:ea typeface="黑体" pitchFamily="2" charset="-122"/>
              </a:rPr>
              <a:t>）经过</a:t>
            </a:r>
            <a:r>
              <a:rPr lang="zh-CN" altLang="en-US" sz="2400" dirty="0" smtClean="0">
                <a:ea typeface="黑体" pitchFamily="2" charset="-122"/>
              </a:rPr>
              <a:t>点</a:t>
            </a:r>
            <a:endParaRPr lang="en-US" altLang="zh-CN" sz="2400" dirty="0"/>
          </a:p>
        </p:txBody>
      </p:sp>
      <p:sp>
        <p:nvSpPr>
          <p:cNvPr id="3084" name="Text Box 9"/>
          <p:cNvSpPr txBox="1">
            <a:spLocks noChangeArrowheads="1"/>
          </p:cNvSpPr>
          <p:nvPr/>
        </p:nvSpPr>
        <p:spPr bwMode="invGray">
          <a:xfrm>
            <a:off x="71406" y="109815"/>
            <a:ext cx="1643074" cy="461665"/>
          </a:xfrm>
          <a:prstGeom prst="rect">
            <a:avLst/>
          </a:prstGeom>
          <a:noFill/>
          <a:ln w="9525">
            <a:solidFill>
              <a:srgbClr val="CC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定义巩固</a:t>
            </a:r>
          </a:p>
        </p:txBody>
      </p:sp>
      <p:graphicFrame>
        <p:nvGraphicFramePr>
          <p:cNvPr id="213009" name="Object 17"/>
          <p:cNvGraphicFramePr>
            <a:graphicFrameLocks noChangeAspect="1"/>
          </p:cNvGraphicFramePr>
          <p:nvPr/>
        </p:nvGraphicFramePr>
        <p:xfrm>
          <a:off x="3286116" y="1175899"/>
          <a:ext cx="1714512" cy="681465"/>
        </p:xfrm>
        <a:graphic>
          <a:graphicData uri="http://schemas.openxmlformats.org/presentationml/2006/ole">
            <p:oleObj spid="_x0000_s15364" name="Equation" r:id="rId3" imgW="990360" imgH="393480" progId="Equation.DSMT4">
              <p:embed/>
            </p:oleObj>
          </a:graphicData>
        </a:graphic>
      </p:graphicFrame>
      <p:graphicFrame>
        <p:nvGraphicFramePr>
          <p:cNvPr id="213010" name="Object 18"/>
          <p:cNvGraphicFramePr>
            <a:graphicFrameLocks noChangeAspect="1"/>
          </p:cNvGraphicFramePr>
          <p:nvPr/>
        </p:nvGraphicFramePr>
        <p:xfrm>
          <a:off x="3143240" y="2000240"/>
          <a:ext cx="1928826" cy="756262"/>
        </p:xfrm>
        <a:graphic>
          <a:graphicData uri="http://schemas.openxmlformats.org/presentationml/2006/ole">
            <p:oleObj spid="_x0000_s15365" name="Equation" r:id="rId4" imgW="1002960" imgH="393480" progId="Equation.DSMT4">
              <p:embed/>
            </p:oleObj>
          </a:graphicData>
        </a:graphic>
      </p:graphicFrame>
      <p:graphicFrame>
        <p:nvGraphicFramePr>
          <p:cNvPr id="213015" name="Object 23"/>
          <p:cNvGraphicFramePr>
            <a:graphicFrameLocks noChangeAspect="1"/>
          </p:cNvGraphicFramePr>
          <p:nvPr/>
        </p:nvGraphicFramePr>
        <p:xfrm>
          <a:off x="3965192" y="4071942"/>
          <a:ext cx="1439342" cy="857256"/>
        </p:xfrm>
        <a:graphic>
          <a:graphicData uri="http://schemas.openxmlformats.org/presentationml/2006/ole">
            <p:oleObj spid="_x0000_s15366" name="Equation" r:id="rId5" imgW="660240" imgH="393480" progId="Equation.DSMT4">
              <p:embed/>
            </p:oleObj>
          </a:graphicData>
        </a:graphic>
      </p:graphicFrame>
      <p:sp>
        <p:nvSpPr>
          <p:cNvPr id="3086" name="Rectangle 29"/>
          <p:cNvSpPr>
            <a:spLocks noChangeArrowheads="1"/>
          </p:cNvSpPr>
          <p:nvPr/>
        </p:nvSpPr>
        <p:spPr bwMode="invGray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20" name="Object 28"/>
          <p:cNvGraphicFramePr>
            <a:graphicFrameLocks noChangeAspect="1"/>
          </p:cNvGraphicFramePr>
          <p:nvPr/>
        </p:nvGraphicFramePr>
        <p:xfrm>
          <a:off x="3750878" y="5572140"/>
          <a:ext cx="2872622" cy="857256"/>
        </p:xfrm>
        <a:graphic>
          <a:graphicData uri="http://schemas.openxmlformats.org/presentationml/2006/ole">
            <p:oleObj spid="_x0000_s15367" name="Equation" r:id="rId6" imgW="1307880" imgH="393480" progId="Equation.DSMT4">
              <p:embed/>
            </p:oleObj>
          </a:graphicData>
        </a:graphic>
      </p:graphicFrame>
      <p:sp>
        <p:nvSpPr>
          <p:cNvPr id="3087" name="Rectangle 31"/>
          <p:cNvSpPr>
            <a:spLocks noChangeArrowheads="1"/>
          </p:cNvSpPr>
          <p:nvPr/>
        </p:nvSpPr>
        <p:spPr bwMode="invGray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24" name="Object 32"/>
          <p:cNvGraphicFramePr>
            <a:graphicFrameLocks noChangeAspect="1"/>
          </p:cNvGraphicFramePr>
          <p:nvPr/>
        </p:nvGraphicFramePr>
        <p:xfrm>
          <a:off x="6679836" y="4857760"/>
          <a:ext cx="1678378" cy="642942"/>
        </p:xfrm>
        <a:graphic>
          <a:graphicData uri="http://schemas.openxmlformats.org/presentationml/2006/ole">
            <p:oleObj spid="_x0000_s15368" name="Equation" r:id="rId7" imgW="59688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57224" y="1285860"/>
          <a:ext cx="2139171" cy="500066"/>
        </p:xfrm>
        <a:graphic>
          <a:graphicData uri="http://schemas.openxmlformats.org/presentationml/2006/ole">
            <p:oleObj spid="_x0000_s15369" name="Equation" r:id="rId8" imgW="977760" imgH="228600" progId="Equation.DSMT4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425323" y="3643313"/>
          <a:ext cx="1258887" cy="428625"/>
        </p:xfrm>
        <a:graphic>
          <a:graphicData uri="http://schemas.openxmlformats.org/presentationml/2006/ole">
            <p:oleObj spid="_x0000_s15370" name="Equation" r:id="rId9" imgW="596880" imgH="20304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822316" y="3500438"/>
          <a:ext cx="1492261" cy="571504"/>
        </p:xfrm>
        <a:graphic>
          <a:graphicData uri="http://schemas.openxmlformats.org/presentationml/2006/ole">
            <p:oleObj spid="_x0000_s15371" name="Equation" r:id="rId10" imgW="596880" imgH="22860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393556" y="5786454"/>
          <a:ext cx="1206927" cy="428628"/>
        </p:xfrm>
        <a:graphic>
          <a:graphicData uri="http://schemas.openxmlformats.org/presentationml/2006/ole">
            <p:oleObj spid="_x0000_s15372" name="Equation" r:id="rId11" imgW="571320" imgH="203040" progId="Equation.DSMT4">
              <p:embed/>
            </p:oleObj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857224" y="1928802"/>
          <a:ext cx="1785950" cy="814183"/>
        </p:xfrm>
        <a:graphic>
          <a:graphicData uri="http://schemas.openxmlformats.org/presentationml/2006/ole">
            <p:oleObj spid="_x0000_s15373" name="Equation" r:id="rId12" imgW="863280" imgH="393480" progId="Equation.DSMT4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000364" y="4143380"/>
          <a:ext cx="836516" cy="785818"/>
        </p:xfrm>
        <a:graphic>
          <a:graphicData uri="http://schemas.openxmlformats.org/presentationml/2006/ole">
            <p:oleObj spid="_x0000_s15374" name="Equation" r:id="rId13" imgW="41904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/>
      <p:bldP spid="212999" grpId="0"/>
      <p:bldP spid="213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071538" y="4000504"/>
          <a:ext cx="3571900" cy="567582"/>
        </p:xfrm>
        <a:graphic>
          <a:graphicData uri="http://schemas.openxmlformats.org/presentationml/2006/ole">
            <p:oleObj spid="_x0000_s16386" name="Equation" r:id="rId3" imgW="1600200" imgH="253800" progId="Equation.DSMT4">
              <p:embed/>
            </p:oleObj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28596" y="2285992"/>
            <a:ext cx="6888183" cy="1421928"/>
            <a:chOff x="684213" y="2349500"/>
            <a:chExt cx="6888183" cy="1421928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invGray">
            <a:xfrm>
              <a:off x="684213" y="2349500"/>
              <a:ext cx="6888183" cy="1421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/>
                <a:t>3</a:t>
              </a:r>
              <a:r>
                <a:rPr lang="en-US" altLang="zh-CN" sz="2400" b="1" dirty="0" smtClean="0"/>
                <a:t>. </a:t>
              </a:r>
              <a:r>
                <a:rPr lang="zh-CN" altLang="en-US" sz="2400" b="1" dirty="0"/>
                <a:t>已知</a:t>
              </a:r>
              <a:r>
                <a:rPr lang="zh-CN" altLang="en-US" sz="2400" b="1" dirty="0" smtClean="0"/>
                <a:t>点　　　　为</a:t>
              </a:r>
              <a:r>
                <a:rPr lang="zh-CN" altLang="en-US" sz="2400" b="1" dirty="0"/>
                <a:t>抛物线 </a:t>
              </a:r>
              <a:r>
                <a:rPr lang="zh-CN" altLang="en-US" sz="2400" b="1" dirty="0" smtClean="0"/>
                <a:t>　　　</a:t>
              </a:r>
              <a:r>
                <a:rPr lang="en-US" altLang="zh-CN" sz="2400" b="1" dirty="0" smtClean="0"/>
                <a:t> </a:t>
              </a:r>
              <a:r>
                <a:rPr lang="zh-CN" altLang="en-US" sz="2400" b="1" dirty="0"/>
                <a:t>的焦点，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/>
                <a:t> </a:t>
              </a:r>
              <a:r>
                <a:rPr lang="zh-CN" altLang="en-US" sz="2400" b="1" dirty="0" smtClean="0"/>
                <a:t>　为</a:t>
              </a:r>
              <a:r>
                <a:rPr lang="zh-CN" altLang="en-US" sz="2400" b="1" dirty="0"/>
                <a:t>抛物线上任意一点，</a:t>
              </a:r>
              <a:r>
                <a:rPr lang="zh-CN" altLang="en-US" sz="2400" b="1" dirty="0" smtClean="0"/>
                <a:t>求　　　　　的</a:t>
              </a:r>
              <a:r>
                <a:rPr lang="zh-CN" altLang="en-US" sz="2400" b="1" dirty="0"/>
                <a:t>最小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b="1" dirty="0"/>
                <a:t> 值及取得最小值时的 </a:t>
              </a:r>
              <a:r>
                <a:rPr lang="zh-CN" altLang="en-US" sz="2400" b="1" dirty="0" smtClean="0"/>
                <a:t>　的</a:t>
              </a:r>
              <a:r>
                <a:rPr lang="zh-CN" altLang="en-US" sz="2400" b="1" dirty="0"/>
                <a:t>坐标</a:t>
              </a:r>
              <a:r>
                <a:rPr lang="en-US" altLang="zh-CN" sz="2400" b="1" dirty="0"/>
                <a:t>.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995489" y="2428868"/>
            <a:ext cx="1219189" cy="390025"/>
          </p:xfrm>
          <a:graphic>
            <a:graphicData uri="http://schemas.openxmlformats.org/presentationml/2006/ole">
              <p:oleObj spid="_x0000_s16389" name="Equation" r:id="rId4" imgW="634680" imgH="203040" progId="Equation.DSMT4">
                <p:embed/>
              </p:oleObj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4500562" y="2357430"/>
            <a:ext cx="991287" cy="446079"/>
          </p:xfrm>
          <a:graphic>
            <a:graphicData uri="http://schemas.openxmlformats.org/presentationml/2006/ole">
              <p:oleObj spid="_x0000_s16390" name="Equation" r:id="rId5" imgW="507960" imgH="228600" progId="Equation.DSMT4">
                <p:embed/>
              </p:oleObj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613303" y="2822372"/>
            <a:ext cx="1325175" cy="500066"/>
          </p:xfrm>
          <a:graphic>
            <a:graphicData uri="http://schemas.openxmlformats.org/presentationml/2006/ole">
              <p:oleObj spid="_x0000_s16391" name="Equation" r:id="rId6" imgW="672840" imgH="253800" progId="Equation.DSMT4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625202" y="3244182"/>
            <a:ext cx="375294" cy="428628"/>
          </p:xfrm>
          <a:graphic>
            <a:graphicData uri="http://schemas.openxmlformats.org/presentationml/2006/ole">
              <p:oleObj spid="_x0000_s16392" name="Equation" r:id="rId7" imgW="152280" imgH="164880" progId="Equation.DSMT4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857224" y="2800806"/>
            <a:ext cx="375294" cy="428628"/>
          </p:xfrm>
          <a:graphic>
            <a:graphicData uri="http://schemas.openxmlformats.org/presentationml/2006/ole">
              <p:oleObj spid="_x0000_s16393" name="Equation" r:id="rId8" imgW="15228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6" name="Text Box 6"/>
          <p:cNvSpPr txBox="1">
            <a:spLocks noChangeArrowheads="1"/>
          </p:cNvSpPr>
          <p:nvPr/>
        </p:nvSpPr>
        <p:spPr bwMode="invGray">
          <a:xfrm>
            <a:off x="785786" y="1571612"/>
            <a:ext cx="3081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( </a:t>
            </a:r>
            <a:r>
              <a:rPr lang="zh-CN" altLang="en-US" sz="2400" b="1" u="sng" dirty="0"/>
              <a:t>直接法</a:t>
            </a:r>
            <a:r>
              <a:rPr lang="zh-CN" altLang="en-US" sz="2400" b="1" dirty="0"/>
              <a:t> 或 </a:t>
            </a:r>
            <a:r>
              <a:rPr lang="zh-CN" altLang="en-US" sz="2400" b="1" u="sng" dirty="0"/>
              <a:t>定义法</a:t>
            </a:r>
            <a:r>
              <a:rPr lang="zh-CN" altLang="en-US" sz="2400" b="1" dirty="0"/>
              <a:t> 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92150" y="325438"/>
            <a:ext cx="6599597" cy="1015663"/>
            <a:chOff x="692150" y="325438"/>
            <a:chExt cx="6599597" cy="1015663"/>
          </a:xfrm>
        </p:grpSpPr>
        <p:sp>
          <p:nvSpPr>
            <p:cNvPr id="204804" name="Text Box 4"/>
            <p:cNvSpPr txBox="1">
              <a:spLocks noChangeArrowheads="1"/>
            </p:cNvSpPr>
            <p:nvPr/>
          </p:nvSpPr>
          <p:spPr bwMode="invGray">
            <a:xfrm>
              <a:off x="692150" y="325438"/>
              <a:ext cx="638017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b="1" dirty="0"/>
                <a:t>4</a:t>
              </a:r>
              <a:r>
                <a:rPr lang="en-US" altLang="zh-CN" sz="2400" b="1" dirty="0" smtClean="0"/>
                <a:t>.</a:t>
              </a:r>
              <a:r>
                <a:rPr lang="zh-CN" altLang="en-US" sz="2400" b="1" dirty="0"/>
                <a:t>已知动圆</a:t>
              </a:r>
              <a:r>
                <a:rPr lang="en-US" altLang="zh-CN" sz="2400" b="1" dirty="0"/>
                <a:t>M</a:t>
              </a:r>
              <a:r>
                <a:rPr lang="zh-CN" altLang="en-US" sz="2400" b="1" dirty="0"/>
                <a:t>过定点 </a:t>
              </a:r>
              <a:r>
                <a:rPr lang="zh-CN" altLang="en-US" sz="2400" b="1" dirty="0" smtClean="0"/>
                <a:t>　　　</a:t>
              </a:r>
              <a:r>
                <a:rPr lang="en-US" altLang="zh-CN" sz="2400" b="1" dirty="0" smtClean="0"/>
                <a:t>, </a:t>
              </a:r>
              <a:r>
                <a:rPr lang="zh-CN" altLang="en-US" sz="2400" b="1" dirty="0"/>
                <a:t>且</a:t>
              </a:r>
              <a:r>
                <a:rPr lang="zh-CN" altLang="en-US" sz="2400" b="1" dirty="0" smtClean="0"/>
                <a:t>和定直线　　</a:t>
              </a:r>
              <a:r>
                <a:rPr lang="en-US" altLang="zh-CN" sz="2400" b="1" dirty="0" smtClean="0"/>
                <a:t> </a:t>
              </a:r>
              <a:r>
                <a:rPr lang="zh-CN" altLang="en-US" sz="2400" b="1" dirty="0"/>
                <a:t>相切，求动圆 </a:t>
              </a:r>
              <a:r>
                <a:rPr lang="en-US" altLang="zh-CN" sz="2400" b="1" dirty="0" smtClean="0"/>
                <a:t>M</a:t>
              </a:r>
              <a:r>
                <a:rPr lang="zh-CN" altLang="en-US" sz="2400" b="1" dirty="0" smtClean="0"/>
                <a:t>圆心的</a:t>
              </a:r>
              <a:r>
                <a:rPr lang="zh-CN" altLang="en-US" sz="2400" b="1" dirty="0"/>
                <a:t>轨迹方程</a:t>
              </a:r>
              <a:r>
                <a:rPr lang="en-US" altLang="zh-CN" sz="2400" b="1" dirty="0"/>
                <a:t>.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428992" y="428604"/>
            <a:ext cx="877887" cy="390525"/>
          </p:xfrm>
          <a:graphic>
            <a:graphicData uri="http://schemas.openxmlformats.org/presentationml/2006/ole">
              <p:oleObj spid="_x0000_s17410" name="Equation" r:id="rId3" imgW="457200" imgH="203040" progId="Equation.DSMT4">
                <p:embed/>
              </p:oleObj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6143636" y="428604"/>
            <a:ext cx="1148111" cy="357190"/>
          </p:xfrm>
          <a:graphic>
            <a:graphicData uri="http://schemas.openxmlformats.org/presentationml/2006/ole">
              <p:oleObj spid="_x0000_s17411" name="Equation" r:id="rId4" imgW="571320" imgH="177480" progId="Equation.DSMT4">
                <p:embed/>
              </p:oleObj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929058" y="1500174"/>
          <a:ext cx="1285884" cy="593485"/>
        </p:xfrm>
        <a:graphic>
          <a:graphicData uri="http://schemas.openxmlformats.org/presentationml/2006/ole">
            <p:oleObj spid="_x0000_s17412" name="Equation" r:id="rId5" imgW="495000" imgH="2286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857752" y="4071942"/>
          <a:ext cx="1238258" cy="571504"/>
        </p:xfrm>
        <a:graphic>
          <a:graphicData uri="http://schemas.openxmlformats.org/presentationml/2006/ole">
            <p:oleObj spid="_x0000_s17413" name="Equation" r:id="rId6" imgW="495000" imgH="228600" progId="Equation.DSMT4">
              <p:embed/>
            </p:oleObj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71472" y="2786058"/>
            <a:ext cx="6746894" cy="978729"/>
            <a:chOff x="611188" y="2852738"/>
            <a:chExt cx="6746894" cy="978729"/>
          </a:xfrm>
        </p:grpSpPr>
        <p:sp>
          <p:nvSpPr>
            <p:cNvPr id="204807" name="Text Box 7"/>
            <p:cNvSpPr txBox="1">
              <a:spLocks noChangeArrowheads="1"/>
            </p:cNvSpPr>
            <p:nvPr/>
          </p:nvSpPr>
          <p:spPr bwMode="invGray">
            <a:xfrm>
              <a:off x="611188" y="2852738"/>
              <a:ext cx="6604017" cy="97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/>
                <a:t>5</a:t>
              </a:r>
              <a:r>
                <a:rPr lang="en-US" altLang="zh-CN" sz="2400" b="1" dirty="0" smtClean="0"/>
                <a:t>.</a:t>
              </a:r>
              <a:r>
                <a:rPr lang="zh-CN" altLang="en-US" sz="2400" b="1" dirty="0"/>
                <a:t>动</a:t>
              </a:r>
              <a:r>
                <a:rPr lang="zh-CN" altLang="en-US" sz="2400" b="1" dirty="0" smtClean="0"/>
                <a:t>点　到</a:t>
              </a:r>
              <a:r>
                <a:rPr lang="zh-CN" altLang="en-US" sz="2400" b="1" dirty="0"/>
                <a:t>直线 </a:t>
              </a:r>
              <a:r>
                <a:rPr lang="zh-CN" altLang="en-US" sz="2400" b="1" dirty="0" smtClean="0"/>
                <a:t>　　　</a:t>
              </a:r>
              <a:r>
                <a:rPr lang="en-US" altLang="zh-CN" sz="2400" b="1" dirty="0" smtClean="0"/>
                <a:t> </a:t>
              </a:r>
              <a:r>
                <a:rPr lang="zh-CN" altLang="en-US" sz="2400" b="1" dirty="0" smtClean="0"/>
                <a:t>　的</a:t>
              </a:r>
              <a:r>
                <a:rPr lang="zh-CN" altLang="en-US" sz="2400" b="1" dirty="0"/>
                <a:t>距离</a:t>
              </a:r>
              <a:r>
                <a:rPr lang="zh-CN" altLang="en-US" sz="2400" b="1" dirty="0" smtClean="0"/>
                <a:t>减去它到　　的</a:t>
              </a:r>
              <a:r>
                <a:rPr lang="zh-CN" altLang="en-US" sz="2400" b="1" dirty="0"/>
                <a:t>距离之差等</a:t>
              </a:r>
              <a:r>
                <a:rPr lang="zh-CN" altLang="en-US" sz="2400" b="1" dirty="0" smtClean="0"/>
                <a:t>于　，求点　的</a:t>
              </a:r>
              <a:r>
                <a:rPr lang="zh-CN" altLang="en-US" sz="2400" b="1" dirty="0"/>
                <a:t>轨迹</a:t>
              </a:r>
              <a:r>
                <a:rPr lang="en-US" altLang="zh-CN" sz="2400" b="1" dirty="0"/>
                <a:t>.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1571604" y="2928934"/>
            <a:ext cx="357190" cy="407951"/>
          </p:xfrm>
          <a:graphic>
            <a:graphicData uri="http://schemas.openxmlformats.org/presentationml/2006/ole">
              <p:oleObj spid="_x0000_s17414" name="Equation" r:id="rId7" imgW="152280" imgH="164880" progId="Equation.DSMT4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786050" y="2886992"/>
            <a:ext cx="1285884" cy="409145"/>
          </p:xfrm>
          <a:graphic>
            <a:graphicData uri="http://schemas.openxmlformats.org/presentationml/2006/ole">
              <p:oleObj spid="_x0000_s17415" name="Equation" r:id="rId8" imgW="558720" imgH="177480" progId="Equation.DSMT4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4071934" y="3357562"/>
            <a:ext cx="357190" cy="407951"/>
          </p:xfrm>
          <a:graphic>
            <a:graphicData uri="http://schemas.openxmlformats.org/presentationml/2006/ole">
              <p:oleObj spid="_x0000_s17416" name="Equation" r:id="rId9" imgW="152280" imgH="164880" progId="Equation.DSMT4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357950" y="2928934"/>
            <a:ext cx="1000132" cy="400053"/>
          </p:xfrm>
          <a:graphic>
            <a:graphicData uri="http://schemas.openxmlformats.org/presentationml/2006/ole">
              <p:oleObj spid="_x0000_s17417" name="Equation" r:id="rId10" imgW="507960" imgH="203040" progId="Equation.DSMT4">
                <p:embed/>
              </p:oleObj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886075" y="3357563"/>
            <a:ext cx="298450" cy="407987"/>
          </p:xfrm>
          <a:graphic>
            <a:graphicData uri="http://schemas.openxmlformats.org/presentationml/2006/ole">
              <p:oleObj spid="_x0000_s17418" name="Equation" r:id="rId11" imgW="126720" imgH="16488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invGray">
          <a:xfrm>
            <a:off x="611189" y="260350"/>
            <a:ext cx="803277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6</a:t>
            </a:r>
            <a:r>
              <a:rPr lang="en-US" altLang="zh-CN" sz="2400" b="1" dirty="0" smtClean="0"/>
              <a:t>.</a:t>
            </a:r>
            <a:r>
              <a:rPr lang="zh-CN" altLang="en-US" sz="2400" b="1" dirty="0"/>
              <a:t>探照灯反射镜的纵断面是抛物线的一部分，灯口直径是60</a:t>
            </a:r>
            <a:r>
              <a:rPr lang="en-US" altLang="zh-CN" sz="2400" b="1" dirty="0"/>
              <a:t>cm,  </a:t>
            </a:r>
            <a:r>
              <a:rPr lang="zh-CN" altLang="en-US" sz="2400" b="1" dirty="0"/>
              <a:t>灯深40</a:t>
            </a:r>
            <a:r>
              <a:rPr lang="en-US" altLang="zh-CN" sz="2400" b="1" dirty="0"/>
              <a:t>cm，</a:t>
            </a:r>
            <a:r>
              <a:rPr lang="zh-CN" altLang="en-US" sz="2400" b="1" dirty="0"/>
              <a:t>求抛物线的标准方程和焦点坐标</a:t>
            </a:r>
            <a:r>
              <a:rPr lang="en-US" altLang="zh-CN" sz="2400" b="1" dirty="0"/>
              <a:t>.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28596" y="2214554"/>
            <a:ext cx="2571768" cy="2577600"/>
            <a:chOff x="714348" y="3000372"/>
            <a:chExt cx="2571768" cy="2571768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714348" y="4371643"/>
              <a:ext cx="2530457" cy="12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rot="5400000" flipH="1" flipV="1">
              <a:off x="556802" y="4343024"/>
              <a:ext cx="2456860" cy="1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1516688" y="3000372"/>
            <a:ext cx="274302" cy="313612"/>
          </p:xfrm>
          <a:graphic>
            <a:graphicData uri="http://schemas.openxmlformats.org/presentationml/2006/ole">
              <p:oleObj spid="_x0000_s18434" name="Equation" r:id="rId3" imgW="139680" imgH="164880" progId="Equation.DSMT4">
                <p:embed/>
              </p:oleObj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1500166" y="4407223"/>
            <a:ext cx="285752" cy="303782"/>
          </p:xfrm>
          <a:graphic>
            <a:graphicData uri="http://schemas.openxmlformats.org/presentationml/2006/ole">
              <p:oleObj spid="_x0000_s18435" name="Equation" r:id="rId4" imgW="126720" imgH="139680" progId="Equation.DSMT4">
                <p:embed/>
              </p:oleObj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3036501" y="4462852"/>
            <a:ext cx="249615" cy="265365"/>
          </p:xfrm>
          <a:graphic>
            <a:graphicData uri="http://schemas.openxmlformats.org/presentationml/2006/ole">
              <p:oleObj spid="_x0000_s18436" name="Equation" r:id="rId5" imgW="126720" imgH="139680" progId="Equation.DSMT4">
                <p:embed/>
              </p:oleObj>
            </a:graphicData>
          </a:graphic>
        </p:graphicFrame>
      </p:grpSp>
      <p:sp>
        <p:nvSpPr>
          <p:cNvPr id="31" name="Arc 197"/>
          <p:cNvSpPr>
            <a:spLocks noChangeAspect="1"/>
          </p:cNvSpPr>
          <p:nvPr/>
        </p:nvSpPr>
        <p:spPr bwMode="invGray">
          <a:xfrm rot="10800000">
            <a:off x="1506152" y="2771310"/>
            <a:ext cx="1922840" cy="1720140"/>
          </a:xfrm>
          <a:custGeom>
            <a:avLst/>
            <a:gdLst>
              <a:gd name="T0" fmla="*/ 0 w 21600"/>
              <a:gd name="T1" fmla="*/ 0 h 34587"/>
              <a:gd name="T2" fmla="*/ 0 w 21600"/>
              <a:gd name="T3" fmla="*/ 0 h 34587"/>
              <a:gd name="T4" fmla="*/ 0 w 21600"/>
              <a:gd name="T5" fmla="*/ 0 h 34587"/>
              <a:gd name="T6" fmla="*/ 0 60000 65536"/>
              <a:gd name="T7" fmla="*/ 0 60000 65536"/>
              <a:gd name="T8" fmla="*/ 0 60000 65536"/>
              <a:gd name="T9" fmla="*/ 0 w 21600"/>
              <a:gd name="T10" fmla="*/ 0 h 34587"/>
              <a:gd name="T11" fmla="*/ 21600 w 21600"/>
              <a:gd name="T12" fmla="*/ 34587 h 34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4587" fill="none" extrusionOk="0">
                <a:moveTo>
                  <a:pt x="12875" y="-1"/>
                </a:moveTo>
                <a:cubicBezTo>
                  <a:pt x="18364" y="4074"/>
                  <a:pt x="21600" y="10506"/>
                  <a:pt x="21600" y="17343"/>
                </a:cubicBezTo>
                <a:cubicBezTo>
                  <a:pt x="21600" y="24120"/>
                  <a:pt x="18418" y="30505"/>
                  <a:pt x="13007" y="34587"/>
                </a:cubicBezTo>
              </a:path>
              <a:path w="21600" h="34587" stroke="0" extrusionOk="0">
                <a:moveTo>
                  <a:pt x="12875" y="-1"/>
                </a:moveTo>
                <a:cubicBezTo>
                  <a:pt x="18364" y="4074"/>
                  <a:pt x="21600" y="10506"/>
                  <a:pt x="21600" y="17343"/>
                </a:cubicBezTo>
                <a:cubicBezTo>
                  <a:pt x="21600" y="24120"/>
                  <a:pt x="18418" y="30505"/>
                  <a:pt x="13007" y="34587"/>
                </a:cubicBezTo>
                <a:lnTo>
                  <a:pt x="0" y="1734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786050" y="1285860"/>
            <a:ext cx="4465637" cy="904863"/>
            <a:chOff x="2843213" y="1557338"/>
            <a:chExt cx="4465637" cy="904863"/>
          </a:xfrm>
        </p:grpSpPr>
        <p:sp>
          <p:nvSpPr>
            <p:cNvPr id="205841" name="Text Box 17"/>
            <p:cNvSpPr txBox="1">
              <a:spLocks noChangeArrowheads="1"/>
            </p:cNvSpPr>
            <p:nvPr/>
          </p:nvSpPr>
          <p:spPr bwMode="invGray">
            <a:xfrm>
              <a:off x="2843213" y="1557338"/>
              <a:ext cx="4465637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 dirty="0"/>
                <a:t>解：如图建立直角坐标系，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 dirty="0"/>
                <a:t>        设抛物线方程为 </a:t>
              </a:r>
              <a:r>
                <a:rPr lang="zh-CN" altLang="en-US" sz="2400" b="1" dirty="0" smtClean="0">
                  <a:solidFill>
                    <a:srgbClr val="CCFF33"/>
                  </a:solidFill>
                </a:rPr>
                <a:t>　　　</a:t>
              </a:r>
              <a:endParaRPr lang="en-US" altLang="zh-CN" sz="2400" b="1" dirty="0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5715008" y="1928802"/>
            <a:ext cx="1090415" cy="446079"/>
          </p:xfrm>
          <a:graphic>
            <a:graphicData uri="http://schemas.openxmlformats.org/presentationml/2006/ole">
              <p:oleObj spid="_x0000_s18439" name="Equation" r:id="rId6" imgW="558720" imgH="228600" progId="Equation.DSMT4">
                <p:embed/>
              </p:oleObj>
            </a:graphicData>
          </a:graphic>
        </p:graphicFrame>
      </p:grpSp>
      <p:cxnSp>
        <p:nvCxnSpPr>
          <p:cNvPr id="36" name="直接连接符 35"/>
          <p:cNvCxnSpPr/>
          <p:nvPr/>
        </p:nvCxnSpPr>
        <p:spPr>
          <a:xfrm rot="5400000">
            <a:off x="1428728" y="3628566"/>
            <a:ext cx="17145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3428992" y="2643182"/>
          <a:ext cx="2373313" cy="701675"/>
        </p:xfrm>
        <a:graphic>
          <a:graphicData uri="http://schemas.openxmlformats.org/presentationml/2006/ole">
            <p:oleObj spid="_x0000_s18440" name="Equation" r:id="rId7" imgW="1333440" imgH="393480" progId="Equation.DSMT4">
              <p:embed/>
            </p:oleObj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571868" y="3714752"/>
          <a:ext cx="1462087" cy="766763"/>
        </p:xfrm>
        <a:graphic>
          <a:graphicData uri="http://schemas.openxmlformats.org/presentationml/2006/ole">
            <p:oleObj spid="_x0000_s18441" name="Equation" r:id="rId8" imgW="749160" imgH="393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3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148</Words>
  <Application>Microsoft Office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31</cp:revision>
  <dcterms:created xsi:type="dcterms:W3CDTF">2011-12-20T11:58:18Z</dcterms:created>
  <dcterms:modified xsi:type="dcterms:W3CDTF">2011-12-21T08:17:57Z</dcterms:modified>
</cp:coreProperties>
</file>