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512" r:id="rId2"/>
    <p:sldId id="482" r:id="rId3"/>
    <p:sldId id="365" r:id="rId4"/>
    <p:sldId id="366" r:id="rId5"/>
    <p:sldId id="370" r:id="rId6"/>
    <p:sldId id="556" r:id="rId7"/>
    <p:sldId id="483" r:id="rId8"/>
    <p:sldId id="526" r:id="rId9"/>
    <p:sldId id="530" r:id="rId10"/>
    <p:sldId id="567" r:id="rId11"/>
    <p:sldId id="558" r:id="rId12"/>
    <p:sldId id="481" r:id="rId13"/>
    <p:sldId id="492" r:id="rId14"/>
    <p:sldId id="493" r:id="rId15"/>
    <p:sldId id="531" r:id="rId16"/>
    <p:sldId id="494" r:id="rId17"/>
    <p:sldId id="497" r:id="rId18"/>
    <p:sldId id="561" r:id="rId19"/>
    <p:sldId id="560" r:id="rId20"/>
    <p:sldId id="562" r:id="rId21"/>
    <p:sldId id="568" r:id="rId22"/>
    <p:sldId id="373" r:id="rId23"/>
    <p:sldId id="563" r:id="rId24"/>
    <p:sldId id="396" r:id="rId25"/>
    <p:sldId id="514" r:id="rId26"/>
    <p:sldId id="398" r:id="rId27"/>
    <p:sldId id="539" r:id="rId28"/>
    <p:sldId id="399" r:id="rId29"/>
    <p:sldId id="564" r:id="rId30"/>
    <p:sldId id="565" r:id="rId31"/>
    <p:sldId id="400" r:id="rId32"/>
    <p:sldId id="540" r:id="rId33"/>
    <p:sldId id="569" r:id="rId34"/>
    <p:sldId id="401" r:id="rId35"/>
    <p:sldId id="542" r:id="rId36"/>
    <p:sldId id="566" r:id="rId37"/>
    <p:sldId id="570" r:id="rId38"/>
    <p:sldId id="402" r:id="rId39"/>
    <p:sldId id="403" r:id="rId40"/>
    <p:sldId id="571" r:id="rId41"/>
    <p:sldId id="404" r:id="rId42"/>
    <p:sldId id="572" r:id="rId43"/>
    <p:sldId id="405" r:id="rId44"/>
    <p:sldId id="545" r:id="rId45"/>
    <p:sldId id="411" r:id="rId46"/>
    <p:sldId id="546" r:id="rId47"/>
    <p:sldId id="547" r:id="rId48"/>
    <p:sldId id="548" r:id="rId49"/>
    <p:sldId id="414" r:id="rId50"/>
    <p:sldId id="551" r:id="rId51"/>
    <p:sldId id="552" r:id="rId52"/>
    <p:sldId id="553" r:id="rId53"/>
    <p:sldId id="550" r:id="rId5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6600CC"/>
    <a:srgbClr val="DBEEF4"/>
    <a:srgbClr val="F79646"/>
    <a:srgbClr val="E46C0A"/>
    <a:srgbClr val="6DAA2D"/>
    <a:srgbClr val="7F7F7F"/>
    <a:srgbClr val="F68426"/>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6" autoAdjust="0"/>
    <p:restoredTop sz="95256" autoAdjust="0"/>
  </p:normalViewPr>
  <p:slideViewPr>
    <p:cSldViewPr>
      <p:cViewPr>
        <p:scale>
          <a:sx n="75" d="100"/>
          <a:sy n="75" d="100"/>
        </p:scale>
        <p:origin x="-1386" y="-426"/>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wmf"/><Relationship Id="rId5" Type="http://schemas.openxmlformats.org/officeDocument/2006/relationships/image" Target="../media/image43.emf"/><Relationship Id="rId4"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5" Type="http://schemas.openxmlformats.org/officeDocument/2006/relationships/image" Target="../media/image61.emf"/><Relationship Id="rId4" Type="http://schemas.openxmlformats.org/officeDocument/2006/relationships/image" Target="../media/image6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pPr/>
              <a:t>2016/3/3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pPr/>
              <a:t>‹#›</a:t>
            </a:fld>
            <a:endParaRPr lang="zh-CN" altLang="en-US"/>
          </a:p>
        </p:txBody>
      </p:sp>
    </p:spTree>
    <p:extLst>
      <p:ext uri="{BB962C8B-B14F-4D97-AF65-F5344CB8AC3E}">
        <p14:creationId xmlns:p14="http://schemas.microsoft.com/office/powerpoint/2010/main" xmlns=""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0279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p:blipFill>
        <p:spPr bwMode="auto">
          <a:xfrm rot="5400000">
            <a:off x="3446704" y="-543896"/>
            <a:ext cx="2250591" cy="914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1724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__12.docx"/><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__13.docx"/><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0.png"/><Relationship Id="rId5" Type="http://schemas.openxmlformats.org/officeDocument/2006/relationships/slide" Target="slide4.xml"/><Relationship Id="rId4" Type="http://schemas.openxmlformats.org/officeDocument/2006/relationships/package" Target="../embeddings/Microsoft_Office_Word___14.doc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__15.docx"/><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package" Target="../embeddings/Microsoft_Office_Word___16.docx"/></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__17.docx"/><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__18.docx"/><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Office_Word___19.docx"/><Relationship Id="rId7" Type="http://schemas.openxmlformats.org/officeDocument/2006/relationships/package" Target="../embeddings/Microsoft_Office_Word___23.docx"/><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package" Target="../embeddings/Microsoft_Office_Word___22.docx"/><Relationship Id="rId5" Type="http://schemas.openxmlformats.org/officeDocument/2006/relationships/package" Target="../embeddings/Microsoft_Office_Word___21.docx"/><Relationship Id="rId4" Type="http://schemas.openxmlformats.org/officeDocument/2006/relationships/package" Target="../embeddings/Microsoft_Office_Word___20.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Office_Word___24.docx"/><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package" Target="../embeddings/Microsoft_Office_Word___25.docx"/></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__26.docx"/><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package" Target="../embeddings/Microsoft_Office_Word___27.docx"/></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__28.docx"/><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package" Target="../embeddings/Microsoft_Office_Word___29.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__30.docx"/><Relationship Id="rId2" Type="http://schemas.openxmlformats.org/officeDocument/2006/relationships/slideLayout" Target="../slideLayouts/slideLayout1.xml"/><Relationship Id="rId1" Type="http://schemas.openxmlformats.org/officeDocument/2006/relationships/vmlDrawing" Target="../drawings/vmlDrawing14.vml"/></Relationships>
</file>

<file path=ppt/slides/_rels/slide21.xml.rels><?xml version="1.0" encoding="UTF-8" standalone="yes"?>
<Relationships xmlns="http://schemas.openxmlformats.org/package/2006/relationships"><Relationship Id="rId8" Type="http://schemas.openxmlformats.org/officeDocument/2006/relationships/package" Target="../embeddings/Microsoft_Office_Word___34.docx"/><Relationship Id="rId3" Type="http://schemas.openxmlformats.org/officeDocument/2006/relationships/slide" Target="slide4.xml"/><Relationship Id="rId7" Type="http://schemas.openxmlformats.org/officeDocument/2006/relationships/package" Target="../embeddings/Microsoft_Office_Word___33.docx"/><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package" Target="../embeddings/Microsoft_Office_Word___32.docx"/><Relationship Id="rId5" Type="http://schemas.openxmlformats.org/officeDocument/2006/relationships/package" Target="../embeddings/Microsoft_Office_Word___31.docx"/><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35.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23.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24.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25.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26.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27.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28.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3.xml"/><Relationship Id="rId3" Type="http://schemas.openxmlformats.org/officeDocument/2006/relationships/package" Target="../embeddings/Microsoft_Office_Word___36.docx"/><Relationship Id="rId7" Type="http://schemas.openxmlformats.org/officeDocument/2006/relationships/slide" Target="slide28.xml"/><Relationship Id="rId12" Type="http://schemas.openxmlformats.org/officeDocument/2006/relationships/slide" Target="slide41.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26.xml"/><Relationship Id="rId11" Type="http://schemas.openxmlformats.org/officeDocument/2006/relationships/slide" Target="slide39.xml"/><Relationship Id="rId5" Type="http://schemas.openxmlformats.org/officeDocument/2006/relationships/slide" Target="slide24.xml"/><Relationship Id="rId15" Type="http://schemas.openxmlformats.org/officeDocument/2006/relationships/slide" Target="slide49.xml"/><Relationship Id="rId10" Type="http://schemas.openxmlformats.org/officeDocument/2006/relationships/slide" Target="slide38.xml"/><Relationship Id="rId4" Type="http://schemas.openxmlformats.org/officeDocument/2006/relationships/slide" Target="slide22.xml"/><Relationship Id="rId9" Type="http://schemas.openxmlformats.org/officeDocument/2006/relationships/slide" Target="slide34.xml"/><Relationship Id="rId14" Type="http://schemas.openxmlformats.org/officeDocument/2006/relationships/slide" Target="slide45.xml"/></Relationships>
</file>

<file path=ppt/slides/_rels/slide29.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18" Type="http://schemas.openxmlformats.org/officeDocument/2006/relationships/package" Target="../embeddings/Microsoft_Office_Word___40.docx"/><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17" Type="http://schemas.openxmlformats.org/officeDocument/2006/relationships/package" Target="../embeddings/Microsoft_Office_Word___39.docx"/><Relationship Id="rId2" Type="http://schemas.openxmlformats.org/officeDocument/2006/relationships/slideLayout" Target="../slideLayouts/slideLayout1.xml"/><Relationship Id="rId16" Type="http://schemas.openxmlformats.org/officeDocument/2006/relationships/package" Target="../embeddings/Microsoft_Office_Word___38.docx"/><Relationship Id="rId20" Type="http://schemas.openxmlformats.org/officeDocument/2006/relationships/oleObject" Target="../embeddings/oleObject2.bin"/><Relationship Id="rId1" Type="http://schemas.openxmlformats.org/officeDocument/2006/relationships/vmlDrawing" Target="../drawings/vmlDrawing18.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37.docx"/><Relationship Id="rId10" Type="http://schemas.openxmlformats.org/officeDocument/2006/relationships/slide" Target="slide39.xml"/><Relationship Id="rId19" Type="http://schemas.openxmlformats.org/officeDocument/2006/relationships/package" Target="../embeddings/Microsoft_Office_Word___41.docx"/><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6" Type="http://schemas.openxmlformats.org/officeDocument/2006/relationships/image" Target="../media/image46.png"/><Relationship Id="rId1" Type="http://schemas.openxmlformats.org/officeDocument/2006/relationships/vmlDrawing" Target="../drawings/vmlDrawing19.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42.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1.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43.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2.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18" Type="http://schemas.openxmlformats.org/officeDocument/2006/relationships/package" Target="../embeddings/Microsoft_Office_Word___46.docx"/><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17" Type="http://schemas.openxmlformats.org/officeDocument/2006/relationships/package" Target="../embeddings/Microsoft_Office_Word___45.docx"/><Relationship Id="rId2" Type="http://schemas.openxmlformats.org/officeDocument/2006/relationships/slideLayout" Target="../slideLayouts/slideLayout1.xml"/><Relationship Id="rId16" Type="http://schemas.openxmlformats.org/officeDocument/2006/relationships/image" Target="../media/image52.png"/><Relationship Id="rId1" Type="http://schemas.openxmlformats.org/officeDocument/2006/relationships/vmlDrawing" Target="../drawings/vmlDrawing21.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44.docx"/><Relationship Id="rId10" Type="http://schemas.openxmlformats.org/officeDocument/2006/relationships/slide" Target="slide39.xml"/><Relationship Id="rId19" Type="http://schemas.openxmlformats.org/officeDocument/2006/relationships/package" Target="../embeddings/Microsoft_Office_Word___47.docx"/><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3.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6" Type="http://schemas.openxmlformats.org/officeDocument/2006/relationships/package" Target="../embeddings/Microsoft_Office_Word___49.docx"/><Relationship Id="rId1" Type="http://schemas.openxmlformats.org/officeDocument/2006/relationships/vmlDrawing" Target="../drawings/vmlDrawing22.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48.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4.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50.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5.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51.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37.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38.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1.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2.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3.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18" Type="http://schemas.openxmlformats.org/officeDocument/2006/relationships/package" Target="../embeddings/Microsoft_Office_Word___55.docx"/><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17" Type="http://schemas.openxmlformats.org/officeDocument/2006/relationships/package" Target="../embeddings/Microsoft_Office_Word___54.docx"/><Relationship Id="rId2" Type="http://schemas.openxmlformats.org/officeDocument/2006/relationships/slideLayout" Target="../slideLayouts/slideLayout1.xml"/><Relationship Id="rId16" Type="http://schemas.openxmlformats.org/officeDocument/2006/relationships/package" Target="../embeddings/Microsoft_Office_Word___53.docx"/><Relationship Id="rId1" Type="http://schemas.openxmlformats.org/officeDocument/2006/relationships/vmlDrawing" Target="../drawings/vmlDrawing25.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52.docx"/><Relationship Id="rId10" Type="http://schemas.openxmlformats.org/officeDocument/2006/relationships/slide" Target="slide39.xml"/><Relationship Id="rId19" Type="http://schemas.openxmlformats.org/officeDocument/2006/relationships/package" Target="../embeddings/Microsoft_Office_Word___56.docx"/><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44.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5.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57.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46.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3.xml"/><Relationship Id="rId3" Type="http://schemas.openxmlformats.org/officeDocument/2006/relationships/package" Target="../embeddings/Microsoft_Office_Word___58.docx"/><Relationship Id="rId7" Type="http://schemas.openxmlformats.org/officeDocument/2006/relationships/slide" Target="slide28.xml"/><Relationship Id="rId12" Type="http://schemas.openxmlformats.org/officeDocument/2006/relationships/slide" Target="slide41.xml"/><Relationship Id="rId2" Type="http://schemas.openxmlformats.org/officeDocument/2006/relationships/slideLayout" Target="../slideLayouts/slideLayout1.xml"/><Relationship Id="rId16" Type="http://schemas.openxmlformats.org/officeDocument/2006/relationships/package" Target="../embeddings/Microsoft_Office_Word___59.docx"/><Relationship Id="rId1" Type="http://schemas.openxmlformats.org/officeDocument/2006/relationships/vmlDrawing" Target="../drawings/vmlDrawing27.vml"/><Relationship Id="rId6" Type="http://schemas.openxmlformats.org/officeDocument/2006/relationships/slide" Target="slide26.xml"/><Relationship Id="rId11" Type="http://schemas.openxmlformats.org/officeDocument/2006/relationships/slide" Target="slide39.xml"/><Relationship Id="rId5" Type="http://schemas.openxmlformats.org/officeDocument/2006/relationships/slide" Target="slide24.xml"/><Relationship Id="rId15" Type="http://schemas.openxmlformats.org/officeDocument/2006/relationships/slide" Target="slide49.xml"/><Relationship Id="rId10" Type="http://schemas.openxmlformats.org/officeDocument/2006/relationships/slide" Target="slide38.xml"/><Relationship Id="rId4" Type="http://schemas.openxmlformats.org/officeDocument/2006/relationships/slide" Target="slide22.xml"/><Relationship Id="rId9" Type="http://schemas.openxmlformats.org/officeDocument/2006/relationships/slide" Target="slide34.xml"/><Relationship Id="rId14" Type="http://schemas.openxmlformats.org/officeDocument/2006/relationships/slide" Target="slide45.xml"/></Relationships>
</file>

<file path=ppt/slides/_rels/slide47.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48.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60.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49.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package" Target="../embeddings/Microsoft_Office_Word___2.docx"/></Relationships>
</file>

<file path=ppt/slides/_rels/slide50.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9.xml"/><Relationship Id="rId3" Type="http://schemas.openxmlformats.org/officeDocument/2006/relationships/slide" Target="slide24.xml"/><Relationship Id="rId7" Type="http://schemas.openxmlformats.org/officeDocument/2006/relationships/slide" Target="slide34.xml"/><Relationship Id="rId12" Type="http://schemas.openxmlformats.org/officeDocument/2006/relationships/slide" Target="slide45.xml"/><Relationship Id="rId2"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31.xml"/><Relationship Id="rId11" Type="http://schemas.openxmlformats.org/officeDocument/2006/relationships/slide" Target="slide43.xml"/><Relationship Id="rId5" Type="http://schemas.openxmlformats.org/officeDocument/2006/relationships/slide" Target="slide28.xml"/><Relationship Id="rId10" Type="http://schemas.openxmlformats.org/officeDocument/2006/relationships/slide" Target="slide41.xml"/><Relationship Id="rId4" Type="http://schemas.openxmlformats.org/officeDocument/2006/relationships/slide" Target="slide26.xml"/><Relationship Id="rId9" Type="http://schemas.openxmlformats.org/officeDocument/2006/relationships/slide" Target="slide39.xml"/></Relationships>
</file>

<file path=ppt/slides/_rels/slide51.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61.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52.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3.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slide" Target="slide28.xml"/><Relationship Id="rId11" Type="http://schemas.openxmlformats.org/officeDocument/2006/relationships/slide" Target="slide41.xml"/><Relationship Id="rId5" Type="http://schemas.openxmlformats.org/officeDocument/2006/relationships/slide" Target="slide26.xml"/><Relationship Id="rId15" Type="http://schemas.openxmlformats.org/officeDocument/2006/relationships/package" Target="../embeddings/Microsoft_Office_Word___62.docx"/><Relationship Id="rId10"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38.xml"/><Relationship Id="rId14" Type="http://schemas.openxmlformats.org/officeDocument/2006/relationships/slide" Target="slide49.xml"/></Relationships>
</file>

<file path=ppt/slides/_rels/slide53.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3.xml"/><Relationship Id="rId3" Type="http://schemas.openxmlformats.org/officeDocument/2006/relationships/image" Target="../media/image4.png"/><Relationship Id="rId7" Type="http://schemas.openxmlformats.org/officeDocument/2006/relationships/slide" Target="slide28.xml"/><Relationship Id="rId12" Type="http://schemas.openxmlformats.org/officeDocument/2006/relationships/slide" Target="slide4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6.xml"/><Relationship Id="rId11" Type="http://schemas.openxmlformats.org/officeDocument/2006/relationships/slide" Target="slide39.xml"/><Relationship Id="rId5" Type="http://schemas.openxmlformats.org/officeDocument/2006/relationships/slide" Target="slide24.xml"/><Relationship Id="rId15" Type="http://schemas.openxmlformats.org/officeDocument/2006/relationships/slide" Target="slide49.xml"/><Relationship Id="rId10" Type="http://schemas.openxmlformats.org/officeDocument/2006/relationships/slide" Target="slide38.xml"/><Relationship Id="rId4" Type="http://schemas.openxmlformats.org/officeDocument/2006/relationships/slide" Target="slide22.xml"/><Relationship Id="rId9" Type="http://schemas.openxmlformats.org/officeDocument/2006/relationships/slide" Target="slide34.xml"/><Relationship Id="rId14" Type="http://schemas.openxmlformats.org/officeDocument/2006/relationships/slide" Target="slide4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__3.docx"/><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__4.docx"/><Relationship Id="rId7" Type="http://schemas.openxmlformats.org/officeDocument/2006/relationships/package" Target="../embeddings/Microsoft_Office_Word___8.docx"/><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Office_Word___7.docx"/><Relationship Id="rId5" Type="http://schemas.openxmlformats.org/officeDocument/2006/relationships/package" Target="../embeddings/Microsoft_Office_Word___6.docx"/><Relationship Id="rId4" Type="http://schemas.openxmlformats.org/officeDocument/2006/relationships/package" Target="../embeddings/Microsoft_Office_Word___5.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__9.docx"/><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package" Target="../embeddings/Microsoft_Office_Word___11.docx"/><Relationship Id="rId4" Type="http://schemas.openxmlformats.org/officeDocument/2006/relationships/package" Target="../embeddings/Microsoft_Office_Word___10.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1"/>
          <p:cNvSpPr txBox="1"/>
          <p:nvPr/>
        </p:nvSpPr>
        <p:spPr>
          <a:xfrm>
            <a:off x="84097" y="771550"/>
            <a:ext cx="1905568" cy="323165"/>
          </a:xfrm>
          <a:prstGeom prst="rect">
            <a:avLst/>
          </a:prstGeom>
          <a:noFill/>
        </p:spPr>
        <p:txBody>
          <a:bodyPr wrap="square">
            <a:spAutoFit/>
          </a:bodyPr>
          <a:lstStyle/>
          <a:p>
            <a:pPr algn="ctr" fontAlgn="auto">
              <a:spcBef>
                <a:spcPts val="0"/>
              </a:spcBef>
              <a:spcAft>
                <a:spcPts val="0"/>
              </a:spcAft>
              <a:defRPr/>
            </a:pP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专题</a:t>
            </a:r>
            <a:r>
              <a:rPr lang="en-US" altLang="zh-CN"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8   </a:t>
            </a: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自选模块</a:t>
            </a:r>
            <a:endPar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endParaRPr>
          </a:p>
        </p:txBody>
      </p:sp>
      <p:sp>
        <p:nvSpPr>
          <p:cNvPr id="10" name="矩形 9"/>
          <p:cNvSpPr/>
          <p:nvPr/>
        </p:nvSpPr>
        <p:spPr>
          <a:xfrm>
            <a:off x="0" y="1164357"/>
            <a:ext cx="9144000"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pic>
        <p:nvPicPr>
          <p:cNvPr id="11"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1999" y="3795886"/>
            <a:ext cx="8790463" cy="707886"/>
          </a:xfrm>
          <a:prstGeom prst="rect">
            <a:avLst/>
          </a:prstGeom>
          <a:noFill/>
        </p:spPr>
        <p:txBody>
          <a:bodyPr wrap="square">
            <a:spAutoFit/>
          </a:bodyPr>
          <a:lstStyle/>
          <a:p>
            <a:pPr algn="ctr" fontAlgn="auto">
              <a:spcBef>
                <a:spcPts val="0"/>
              </a:spcBef>
              <a:spcAft>
                <a:spcPts val="0"/>
              </a:spcAft>
              <a:defRPr/>
            </a:pP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第</a:t>
            </a:r>
            <a:r>
              <a:rPr lang="en-US" altLang="zh-CN"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33</a:t>
            </a: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练　函数的极值与最值</a:t>
            </a:r>
          </a:p>
        </p:txBody>
      </p:sp>
      <p:pic>
        <p:nvPicPr>
          <p:cNvPr id="7" name="图片 6"/>
          <p:cNvPicPr>
            <a:picLocks noChangeAspect="1"/>
          </p:cNvPicPr>
          <p:nvPr/>
        </p:nvPicPr>
        <p:blipFill>
          <a:blip r:embed="rId3" cstate="print">
            <a:extLst>
              <a:ext uri="{BEBA8EAE-BF5A-486C-A8C5-ECC9F3942E4B}">
                <a14:imgProps xmlns:a14="http://schemas.microsoft.com/office/drawing/2010/main" xmlns="">
                  <a14:imgLayer r:embed="rId4">
                    <a14:imgEffect>
                      <a14:saturation sat="300000"/>
                    </a14:imgEffect>
                  </a14:imgLayer>
                </a14:imgProps>
              </a:ext>
              <a:ext uri="{28A0092B-C50C-407E-A947-70E740481C1C}">
                <a14:useLocalDpi xmlns:a14="http://schemas.microsoft.com/office/drawing/2010/main" xmlns="" val="0"/>
              </a:ext>
            </a:extLst>
          </a:blip>
          <a:stretch>
            <a:fillRect/>
          </a:stretch>
        </p:blipFill>
        <p:spPr>
          <a:xfrm>
            <a:off x="2493157" y="1164357"/>
            <a:ext cx="4157686" cy="2366359"/>
          </a:xfrm>
          <a:prstGeom prst="rect">
            <a:avLst/>
          </a:prstGeom>
        </p:spPr>
      </p:pic>
    </p:spTree>
    <p:extLst>
      <p:ext uri="{BB962C8B-B14F-4D97-AF65-F5344CB8AC3E}">
        <p14:creationId xmlns:p14="http://schemas.microsoft.com/office/powerpoint/2010/main" xmlns="" val="15909443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xmlns="" val="1160078804"/>
              </p:ext>
            </p:extLst>
          </p:nvPr>
        </p:nvGraphicFramePr>
        <p:xfrm>
          <a:off x="450676" y="705743"/>
          <a:ext cx="7505700" cy="1577975"/>
        </p:xfrm>
        <a:graphic>
          <a:graphicData uri="http://schemas.openxmlformats.org/presentationml/2006/ole">
            <p:oleObj spid="_x0000_s90129" name="文档" r:id="rId3" imgW="7631554" imgH="1604838" progId="Word.Document.12">
              <p:embed/>
            </p:oleObj>
          </a:graphicData>
        </a:graphic>
      </p:graphicFrame>
      <p:sp>
        <p:nvSpPr>
          <p:cNvPr id="5" name="矩形 4"/>
          <p:cNvSpPr/>
          <p:nvPr/>
        </p:nvSpPr>
        <p:spPr>
          <a:xfrm>
            <a:off x="395536" y="1498730"/>
            <a:ext cx="8994136" cy="2492990"/>
          </a:xfrm>
          <a:prstGeom prst="rect">
            <a:avLst/>
          </a:prstGeom>
        </p:spPr>
        <p:txBody>
          <a:bodyPr>
            <a:spAutoFit/>
          </a:bodyPr>
          <a:lstStyle/>
          <a:p>
            <a:pPr algn="just">
              <a:lnSpc>
                <a:spcPct val="150000"/>
              </a:lnSpc>
              <a:spcAft>
                <a:spcPts val="0"/>
              </a:spcAft>
              <a:tabLst>
                <a:tab pos="1890395" algn="l"/>
              </a:tabLst>
            </a:pPr>
            <a:r>
              <a:rPr lang="zh-CN" altLang="zh-CN" sz="2600" kern="100" dirty="0" smtClean="0">
                <a:latin typeface="Times New Roman"/>
                <a:ea typeface="华文细黑"/>
                <a:cs typeface="Times New Roman"/>
              </a:rPr>
              <a:t>所以当</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&lt;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r</a:t>
            </a:r>
            <a:r>
              <a:rPr lang="zh-CN" altLang="zh-CN" sz="2600" kern="100" dirty="0" smtClean="0">
                <a:latin typeface="Times New Roman"/>
                <a:ea typeface="华文细黑"/>
                <a:cs typeface="Times New Roman"/>
              </a:rPr>
              <a:t>或</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r</a:t>
            </a:r>
            <a:r>
              <a:rPr lang="zh-CN" altLang="zh-CN" sz="2600" kern="100" dirty="0" smtClean="0">
                <a:latin typeface="Times New Roman"/>
                <a:ea typeface="华文细黑"/>
                <a:cs typeface="Times New Roman"/>
              </a:rPr>
              <a:t>时，</a:t>
            </a:r>
            <a:r>
              <a:rPr lang="en-US" altLang="zh-CN" sz="2600" i="1" kern="100" dirty="0" smtClean="0">
                <a:latin typeface="Times New Roman"/>
                <a:ea typeface="华文细黑"/>
                <a:cs typeface="Courier New"/>
              </a:rPr>
              <a:t>f</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)&lt;0</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当－</a:t>
            </a:r>
            <a:r>
              <a:rPr lang="en-US" altLang="zh-CN" sz="2600" i="1" kern="100" dirty="0" smtClean="0">
                <a:latin typeface="Times New Roman"/>
                <a:ea typeface="华文细黑"/>
                <a:cs typeface="Courier New"/>
              </a:rPr>
              <a:t>r</a:t>
            </a:r>
            <a:r>
              <a:rPr lang="en-US" altLang="zh-CN" sz="2600" kern="100" dirty="0" smtClean="0">
                <a:latin typeface="Times New Roman"/>
                <a:ea typeface="华文细黑"/>
                <a:cs typeface="Courier New"/>
              </a:rPr>
              <a:t>&lt;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&lt;</a:t>
            </a:r>
            <a:r>
              <a:rPr lang="en-US" altLang="zh-CN" sz="2600" i="1" kern="100" dirty="0" smtClean="0">
                <a:latin typeface="Times New Roman"/>
                <a:ea typeface="华文细黑"/>
                <a:cs typeface="Courier New"/>
              </a:rPr>
              <a:t>r</a:t>
            </a:r>
            <a:r>
              <a:rPr lang="zh-CN" altLang="zh-CN" sz="2600" kern="100" dirty="0" smtClean="0">
                <a:latin typeface="Times New Roman"/>
                <a:ea typeface="华文细黑"/>
                <a:cs typeface="Times New Roman"/>
              </a:rPr>
              <a:t>时，</a:t>
            </a:r>
            <a:r>
              <a:rPr lang="en-US" altLang="zh-CN" sz="2600" i="1" kern="100" dirty="0" smtClean="0">
                <a:latin typeface="Times New Roman"/>
                <a:ea typeface="华文细黑"/>
                <a:cs typeface="Courier New"/>
              </a:rPr>
              <a:t>f</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)&gt;0.</a:t>
            </a:r>
            <a:endParaRPr lang="zh-CN" altLang="zh-CN" sz="2600" kern="100" dirty="0" smtClean="0">
              <a:latin typeface="宋体"/>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因此，</a:t>
            </a:r>
            <a:r>
              <a:rPr lang="en-US" altLang="zh-CN" sz="2600" i="1" kern="100" dirty="0" smtClean="0">
                <a:latin typeface="Times New Roman"/>
                <a:ea typeface="华文细黑"/>
                <a:cs typeface="Courier New"/>
              </a:rPr>
              <a:t>f</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的单调递减区间为</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r</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r</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tabLst>
                <a:tab pos="1890395" algn="l"/>
              </a:tabLst>
            </a:pPr>
            <a:r>
              <a:rPr lang="en-US" altLang="zh-CN" sz="2600" i="1" kern="100" dirty="0" smtClean="0">
                <a:latin typeface="Times New Roman"/>
                <a:ea typeface="华文细黑"/>
                <a:cs typeface="Courier New"/>
              </a:rPr>
              <a:t>f</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的单调递增区间为</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r</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r</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7521239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772377541"/>
              </p:ext>
            </p:extLst>
          </p:nvPr>
        </p:nvGraphicFramePr>
        <p:xfrm>
          <a:off x="395536" y="555526"/>
          <a:ext cx="7832725" cy="1196975"/>
        </p:xfrm>
        <a:graphic>
          <a:graphicData uri="http://schemas.openxmlformats.org/presentationml/2006/ole">
            <p:oleObj spid="_x0000_s80951" name="文档" r:id="rId3" imgW="7834961" imgH="1181129" progId="Word.Document.12">
              <p:embed/>
            </p:oleObj>
          </a:graphicData>
        </a:graphic>
      </p:graphicFrame>
      <p:sp>
        <p:nvSpPr>
          <p:cNvPr id="5" name="矩形 4"/>
          <p:cNvSpPr/>
          <p:nvPr/>
        </p:nvSpPr>
        <p:spPr>
          <a:xfrm>
            <a:off x="323528" y="1446912"/>
            <a:ext cx="8061657"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zh-CN" altLang="zh-CN" sz="2600" b="1" kern="100" dirty="0">
                <a:solidFill>
                  <a:srgbClr val="000000"/>
                </a:solidFill>
                <a:latin typeface="Times New Roman"/>
                <a:ea typeface="微软雅黑"/>
                <a:cs typeface="Times New Roman"/>
              </a:rPr>
              <a:t>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可知</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r</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上单调递增，在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上单调递减</a:t>
            </a:r>
            <a:r>
              <a:rPr lang="en-US" altLang="zh-CN" sz="2600" kern="100" dirty="0" smtClean="0">
                <a:latin typeface="Times New Roman"/>
                <a:ea typeface="华文细黑"/>
                <a:cs typeface="Courier New"/>
              </a:rPr>
              <a:t>.</a:t>
            </a:r>
          </a:p>
          <a:p>
            <a:pPr algn="just">
              <a:lnSpc>
                <a:spcPct val="150000"/>
              </a:lnSpc>
              <a:spcAft>
                <a:spcPts val="0"/>
              </a:spcAft>
              <a:tabLst>
                <a:tab pos="1890395" algn="l"/>
              </a:tabLst>
            </a:pPr>
            <a:r>
              <a:rPr lang="zh-CN" altLang="zh-CN" sz="2600" kern="100" dirty="0" smtClean="0">
                <a:latin typeface="Times New Roman"/>
                <a:ea typeface="华文细黑"/>
                <a:cs typeface="Times New Roman"/>
              </a:rPr>
              <a:t>因此</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是</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的极大值点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内的极大值</a:t>
            </a:r>
            <a:r>
              <a:rPr lang="zh-CN" altLang="zh-CN" sz="2600" kern="100" dirty="0" smtClean="0">
                <a:latin typeface="Times New Roman"/>
                <a:ea typeface="华文细黑"/>
                <a:cs typeface="Times New Roman"/>
              </a:rPr>
              <a:t>为</a:t>
            </a:r>
            <a:endParaRPr lang="zh-CN" altLang="zh-CN" sz="26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959674923"/>
              </p:ext>
            </p:extLst>
          </p:nvPr>
        </p:nvGraphicFramePr>
        <p:xfrm>
          <a:off x="5148064" y="3147814"/>
          <a:ext cx="4967288" cy="1379537"/>
        </p:xfrm>
        <a:graphic>
          <a:graphicData uri="http://schemas.openxmlformats.org/presentationml/2006/ole">
            <p:oleObj spid="_x0000_s80952" name="文档" r:id="rId4" imgW="4968011" imgH="1378850" progId="Word.Document.12">
              <p:embed/>
            </p:oleObj>
          </a:graphicData>
        </a:graphic>
      </p:graphicFrame>
      <p:pic>
        <p:nvPicPr>
          <p:cNvPr id="10" name="Picture 2">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50297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18" y="195486"/>
            <a:ext cx="4352474" cy="477054"/>
          </a:xfrm>
          <a:prstGeom prst="rect">
            <a:avLst/>
          </a:prstGeom>
          <a:noFill/>
        </p:spPr>
        <p:txBody>
          <a:bodyPr wrap="none" rtlCol="0">
            <a:spAutoFit/>
          </a:bodyPr>
          <a:lstStyle/>
          <a:p>
            <a:r>
              <a:rPr lang="zh-CN" altLang="en-US" sz="2500" b="1" dirty="0">
                <a:solidFill>
                  <a:srgbClr val="0070C0"/>
                </a:solidFill>
                <a:latin typeface="微软雅黑" pitchFamily="34" charset="-122"/>
                <a:ea typeface="微软雅黑" pitchFamily="34" charset="-122"/>
              </a:rPr>
              <a:t>题型二　利用导数求函数最值</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179512" y="915566"/>
            <a:ext cx="8598894" cy="1816908"/>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例</a:t>
            </a:r>
            <a:r>
              <a:rPr lang="en-US" altLang="zh-CN" sz="2600" b="1" kern="100" dirty="0" smtClean="0">
                <a:solidFill>
                  <a:srgbClr val="0066FF"/>
                </a:solidFill>
                <a:latin typeface="Times New Roman"/>
                <a:ea typeface="微软雅黑"/>
                <a:cs typeface="Courier New"/>
              </a:rPr>
              <a:t>2  </a:t>
            </a:r>
            <a:r>
              <a:rPr lang="zh-CN" altLang="zh-CN" sz="2600" kern="100" dirty="0" smtClean="0">
                <a:latin typeface="Times New Roman"/>
                <a:ea typeface="华文细黑"/>
                <a:cs typeface="Times New Roman"/>
              </a:rPr>
              <a:t>已知</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，曲线</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在点</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处的切线为</a:t>
            </a:r>
            <a:r>
              <a:rPr lang="en-US" altLang="zh-CN" sz="2600" i="1" kern="100" dirty="0">
                <a:latin typeface="Times New Roman"/>
                <a:ea typeface="华文细黑"/>
                <a:cs typeface="Courier New"/>
              </a:rPr>
              <a:t>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有极值</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的值；</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4200815050"/>
              </p:ext>
            </p:extLst>
          </p:nvPr>
        </p:nvGraphicFramePr>
        <p:xfrm>
          <a:off x="281462" y="2787774"/>
          <a:ext cx="6851650" cy="1074737"/>
        </p:xfrm>
        <a:graphic>
          <a:graphicData uri="http://schemas.openxmlformats.org/presentationml/2006/ole">
            <p:oleObj spid="_x0000_s15428" name="文档" r:id="rId3" imgW="6910808" imgH="1087532"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057908350"/>
              </p:ext>
            </p:extLst>
          </p:nvPr>
        </p:nvGraphicFramePr>
        <p:xfrm>
          <a:off x="5322022" y="1491630"/>
          <a:ext cx="441325" cy="838200"/>
        </p:xfrm>
        <a:graphic>
          <a:graphicData uri="http://schemas.openxmlformats.org/presentationml/2006/ole">
            <p:oleObj spid="_x0000_s15429" name="文档" r:id="rId4" imgW="441393" imgH="838110" progId="Word.Document.12">
              <p:embed/>
            </p:oleObj>
          </a:graphicData>
        </a:graphic>
      </p:graphicFrame>
      <p:sp>
        <p:nvSpPr>
          <p:cNvPr id="7" name="矩形 6"/>
          <p:cNvSpPr/>
          <p:nvPr/>
        </p:nvSpPr>
        <p:spPr>
          <a:xfrm>
            <a:off x="209454" y="3431697"/>
            <a:ext cx="7747094" cy="1228285"/>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当</a:t>
            </a:r>
            <a:r>
              <a:rPr lang="en-US" altLang="zh-CN" sz="2600" i="1"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1</a:t>
            </a:r>
            <a:r>
              <a:rPr lang="zh-CN" altLang="zh-CN" sz="2600" kern="100" dirty="0">
                <a:latin typeface="Times New Roman"/>
                <a:ea typeface="华文细黑"/>
                <a:cs typeface="Times New Roman"/>
              </a:rPr>
              <a:t>时，切线</a:t>
            </a:r>
            <a:r>
              <a:rPr lang="en-US" altLang="zh-CN" sz="2600" i="1" kern="100" dirty="0">
                <a:latin typeface="Times New Roman"/>
                <a:ea typeface="华文细黑"/>
              </a:rPr>
              <a:t>l</a:t>
            </a:r>
            <a:r>
              <a:rPr lang="zh-CN" altLang="zh-CN" sz="2600" kern="100" dirty="0">
                <a:latin typeface="Times New Roman"/>
                <a:ea typeface="华文细黑"/>
                <a:cs typeface="Times New Roman"/>
              </a:rPr>
              <a:t>的斜率为</a:t>
            </a:r>
            <a:r>
              <a:rPr lang="en-US" altLang="zh-CN" sz="2600" kern="100" dirty="0">
                <a:latin typeface="Times New Roman"/>
                <a:ea typeface="华文细黑"/>
              </a:rPr>
              <a:t>3</a:t>
            </a:r>
            <a:r>
              <a:rPr lang="zh-CN" altLang="zh-CN" sz="2600" kern="100" dirty="0">
                <a:latin typeface="Times New Roman"/>
                <a:ea typeface="华文细黑"/>
                <a:cs typeface="Times New Roman"/>
              </a:rPr>
              <a:t>，可得</a:t>
            </a:r>
            <a:r>
              <a:rPr lang="en-US" altLang="zh-CN" sz="2600" kern="100" dirty="0">
                <a:latin typeface="Times New Roman"/>
                <a:ea typeface="华文细黑"/>
              </a:rPr>
              <a:t>2</a:t>
            </a:r>
            <a:r>
              <a:rPr lang="en-US" altLang="zh-CN" sz="2600" i="1" kern="100" dirty="0">
                <a:latin typeface="Times New Roman"/>
                <a:ea typeface="华文细黑"/>
              </a:rPr>
              <a:t>a</a:t>
            </a:r>
            <a:r>
              <a:rPr lang="zh-CN" altLang="zh-CN" sz="2600" kern="100" dirty="0">
                <a:latin typeface="Times New Roman"/>
                <a:ea typeface="华文细黑"/>
                <a:cs typeface="Times New Roman"/>
              </a:rPr>
              <a:t>＋</a:t>
            </a:r>
            <a:r>
              <a:rPr lang="en-US" altLang="zh-CN" sz="2600" i="1" kern="100" dirty="0">
                <a:latin typeface="Times New Roman"/>
                <a:ea typeface="华文细黑"/>
              </a:rPr>
              <a:t>b</a:t>
            </a:r>
            <a:r>
              <a:rPr lang="zh-CN" altLang="zh-CN" sz="2600" kern="100" dirty="0">
                <a:latin typeface="Times New Roman"/>
                <a:ea typeface="华文细黑"/>
                <a:cs typeface="Times New Roman"/>
              </a:rPr>
              <a:t>＝</a:t>
            </a:r>
            <a:r>
              <a:rPr lang="en-US" altLang="zh-CN" sz="2600" kern="100" dirty="0">
                <a:latin typeface="Times New Roman"/>
                <a:ea typeface="华文细黑"/>
              </a:rPr>
              <a:t>0.</a:t>
            </a:r>
            <a:r>
              <a:rPr lang="en-US" altLang="zh-CN" sz="2600" kern="100" dirty="0" smtClean="0">
                <a:latin typeface="宋体"/>
                <a:ea typeface="华文细黑"/>
                <a:cs typeface="Times New Roman"/>
              </a:rPr>
              <a:t>①</a:t>
            </a:r>
            <a:r>
              <a:rPr lang="en-US" altLang="zh-CN" sz="2600" kern="100" dirty="0" smtClean="0">
                <a:latin typeface="Times New Roman"/>
                <a:ea typeface="华文细黑"/>
              </a:rPr>
              <a:t> </a:t>
            </a:r>
            <a:endParaRPr lang="zh-CN" altLang="en-US" sz="2600" dirty="0"/>
          </a:p>
        </p:txBody>
      </p:sp>
    </p:spTree>
    <p:extLst>
      <p:ext uri="{BB962C8B-B14F-4D97-AF65-F5344CB8AC3E}">
        <p14:creationId xmlns:p14="http://schemas.microsoft.com/office/powerpoint/2010/main" xmlns="" val="29953863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4123617104"/>
              </p:ext>
            </p:extLst>
          </p:nvPr>
        </p:nvGraphicFramePr>
        <p:xfrm>
          <a:off x="571648" y="1076647"/>
          <a:ext cx="7024688" cy="1135063"/>
        </p:xfrm>
        <a:graphic>
          <a:graphicData uri="http://schemas.openxmlformats.org/presentationml/2006/ole">
            <p:oleObj spid="_x0000_s2331" name="文档" r:id="rId3" imgW="7446867" imgH="1087532" progId="Word.Document.12">
              <p:embed/>
            </p:oleObj>
          </a:graphicData>
        </a:graphic>
      </p:graphicFrame>
      <p:sp>
        <p:nvSpPr>
          <p:cNvPr id="4" name="矩形 3"/>
          <p:cNvSpPr/>
          <p:nvPr/>
        </p:nvSpPr>
        <p:spPr>
          <a:xfrm>
            <a:off x="503487" y="1810862"/>
            <a:ext cx="8388993" cy="2492990"/>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可得</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en-US" altLang="zh-CN" sz="2600" kern="100" dirty="0" smtClean="0">
                <a:latin typeface="Times New Roman"/>
                <a:ea typeface="华文细黑"/>
                <a:cs typeface="Courier New"/>
              </a:rPr>
              <a:t>.			</a:t>
            </a:r>
            <a:r>
              <a:rPr lang="en-US" altLang="zh-CN" sz="2600" kern="100" dirty="0" smtClean="0">
                <a:latin typeface="宋体"/>
                <a:ea typeface="华文细黑"/>
                <a:cs typeface="Times New Roman"/>
              </a:rPr>
              <a:t>②</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①②</a:t>
            </a: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由于切点的横坐标为</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20880248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611" y="987574"/>
            <a:ext cx="6237605" cy="621965"/>
          </a:xfrm>
          <a:prstGeom prst="rect">
            <a:avLst/>
          </a:prstGeom>
        </p:spPr>
        <p:txBody>
          <a:bodyPr wrap="non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3,1]</a:t>
            </a:r>
            <a:r>
              <a:rPr lang="zh-CN" altLang="zh-CN" sz="2600" kern="100" dirty="0">
                <a:latin typeface="Times New Roman"/>
                <a:ea typeface="华文细黑"/>
                <a:cs typeface="Times New Roman"/>
              </a:rPr>
              <a:t>上的最大值和最小值</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06876" y="1738854"/>
            <a:ext cx="8729620" cy="241707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，可得</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当</a:t>
            </a:r>
            <a:r>
              <a:rPr lang="en-US" altLang="zh-CN" sz="2600" i="1" kern="100" dirty="0">
                <a:latin typeface="Times New Roman"/>
                <a:ea typeface="华文细黑"/>
              </a:rPr>
              <a:t>x</a:t>
            </a:r>
            <a:r>
              <a:rPr lang="zh-CN" altLang="zh-CN" sz="2600" kern="100" dirty="0">
                <a:latin typeface="Times New Roman"/>
                <a:ea typeface="华文细黑"/>
                <a:cs typeface="Times New Roman"/>
              </a:rPr>
              <a:t>变化时，</a:t>
            </a:r>
            <a:r>
              <a:rPr lang="en-US" altLang="zh-CN" sz="2600" i="1" kern="100" dirty="0">
                <a:latin typeface="Times New Roman"/>
                <a:ea typeface="华文细黑"/>
              </a:rPr>
              <a:t>f</a:t>
            </a:r>
            <a:r>
              <a:rPr lang="en-US" altLang="zh-CN" sz="2600" kern="100" dirty="0">
                <a:latin typeface="宋体"/>
                <a:ea typeface="华文细黑"/>
                <a:cs typeface="Times New Roman"/>
              </a:rPr>
              <a:t>′</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的取值及变化情况如下表所示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2280909811"/>
              </p:ext>
            </p:extLst>
          </p:nvPr>
        </p:nvGraphicFramePr>
        <p:xfrm>
          <a:off x="5076056" y="2869058"/>
          <a:ext cx="427038" cy="800100"/>
        </p:xfrm>
        <a:graphic>
          <a:graphicData uri="http://schemas.openxmlformats.org/presentationml/2006/ole">
            <p:oleObj spid="_x0000_s4282" name="文档" r:id="rId3" imgW="426272" imgH="799949" progId="Word.Document.12">
              <p:embed/>
            </p:oleObj>
          </a:graphicData>
        </a:graphic>
      </p:graphicFrame>
    </p:spTree>
    <p:extLst>
      <p:ext uri="{BB962C8B-B14F-4D97-AF65-F5344CB8AC3E}">
        <p14:creationId xmlns:p14="http://schemas.microsoft.com/office/powerpoint/2010/main" xmlns="" val="31804680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1226472988"/>
              </p:ext>
            </p:extLst>
          </p:nvPr>
        </p:nvGraphicFramePr>
        <p:xfrm>
          <a:off x="323528" y="627534"/>
          <a:ext cx="8208912" cy="2586410"/>
        </p:xfrm>
        <a:graphic>
          <a:graphicData uri="http://schemas.openxmlformats.org/drawingml/2006/table">
            <a:tbl>
              <a:tblPr/>
              <a:tblGrid>
                <a:gridCol w="989355"/>
                <a:gridCol w="710242"/>
                <a:gridCol w="1756787"/>
                <a:gridCol w="716603"/>
                <a:gridCol w="1515645"/>
                <a:gridCol w="735950"/>
                <a:gridCol w="1352282"/>
                <a:gridCol w="432048"/>
              </a:tblGrid>
              <a:tr h="1017811">
                <a:tc>
                  <a:txBody>
                    <a:bodyPr/>
                    <a:lstStyle/>
                    <a:p>
                      <a:pPr algn="ctr">
                        <a:lnSpc>
                          <a:spcPct val="150000"/>
                        </a:lnSpc>
                        <a:spcAft>
                          <a:spcPts val="0"/>
                        </a:spcAft>
                        <a:tabLst>
                          <a:tab pos="1890395" algn="l"/>
                        </a:tabLst>
                      </a:pPr>
                      <a:r>
                        <a:rPr lang="en-US" sz="2400" i="1" kern="100" dirty="0">
                          <a:effectLst/>
                          <a:latin typeface="Times New Roman"/>
                          <a:ea typeface="华文细黑"/>
                          <a:cs typeface="Courier New"/>
                        </a:rPr>
                        <a:t>x</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kern="100">
                          <a:effectLst/>
                          <a:latin typeface="Times New Roman"/>
                          <a:ea typeface="华文细黑"/>
                          <a:cs typeface="Times New Roman"/>
                        </a:rPr>
                        <a:t>－</a:t>
                      </a:r>
                      <a:r>
                        <a:rPr lang="en-US" sz="2400" kern="100">
                          <a:effectLst/>
                          <a:latin typeface="Times New Roman"/>
                          <a:ea typeface="华文细黑"/>
                          <a:cs typeface="Courier New"/>
                        </a:rPr>
                        <a:t>3</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3</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2)</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kern="100">
                          <a:effectLst/>
                          <a:latin typeface="Times New Roman"/>
                          <a:ea typeface="华文细黑"/>
                          <a:cs typeface="Times New Roman"/>
                        </a:rPr>
                        <a:t>－</a:t>
                      </a:r>
                      <a:r>
                        <a:rPr lang="en-US" sz="2400" kern="100">
                          <a:effectLst/>
                          <a:latin typeface="Times New Roman"/>
                          <a:ea typeface="华文细黑"/>
                          <a:cs typeface="Courier New"/>
                        </a:rPr>
                        <a:t>2</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2</a:t>
                      </a:r>
                      <a:r>
                        <a:rPr lang="zh-CN" sz="2400" kern="100" dirty="0" smtClean="0">
                          <a:effectLst/>
                          <a:latin typeface="Times New Roman"/>
                          <a:ea typeface="华文细黑"/>
                          <a:cs typeface="Times New Roman"/>
                        </a:rPr>
                        <a:t>，</a:t>
                      </a:r>
                      <a:r>
                        <a:rPr lang="en-US" altLang="zh-CN" sz="2400" kern="100" dirty="0" smtClean="0">
                          <a:effectLst/>
                          <a:latin typeface="Times New Roman"/>
                          <a:ea typeface="华文细黑"/>
                          <a:cs typeface="Times New Roman"/>
                        </a:rPr>
                        <a:t>  </a:t>
                      </a:r>
                      <a:r>
                        <a:rPr lang="en-US" sz="2400" kern="100" dirty="0" smtClean="0">
                          <a:effectLst/>
                          <a:latin typeface="Times New Roman"/>
                          <a:ea typeface="华文细黑"/>
                          <a:cs typeface="Courier New"/>
                        </a:rPr>
                        <a:t>)</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dirty="0" smtClean="0">
                          <a:effectLst/>
                          <a:latin typeface="Times New Roman"/>
                          <a:ea typeface="华文细黑"/>
                          <a:cs typeface="Courier New"/>
                        </a:rPr>
                        <a:t>(       </a:t>
                      </a:r>
                      <a:r>
                        <a:rPr lang="zh-CN" sz="2400" kern="100" dirty="0" smtClean="0">
                          <a:effectLst/>
                          <a:latin typeface="Times New Roman"/>
                          <a:ea typeface="华文细黑"/>
                          <a:cs typeface="Times New Roman"/>
                        </a:rPr>
                        <a:t>，</a:t>
                      </a:r>
                      <a:r>
                        <a:rPr lang="en-US" sz="2400" kern="100" dirty="0">
                          <a:effectLst/>
                          <a:latin typeface="Times New Roman"/>
                          <a:ea typeface="华文细黑"/>
                          <a:cs typeface="Courier New"/>
                        </a:rPr>
                        <a:t>1</a:t>
                      </a:r>
                      <a:r>
                        <a:rPr lang="en-US" sz="2400" kern="100" dirty="0" smtClean="0">
                          <a:effectLst/>
                          <a:latin typeface="Times New Roman"/>
                          <a:ea typeface="华文细黑"/>
                          <a:cs typeface="Courier New"/>
                        </a:rPr>
                        <a:t>)</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a:effectLst/>
                          <a:latin typeface="Times New Roman"/>
                          <a:ea typeface="华文细黑"/>
                          <a:cs typeface="Courier New"/>
                        </a:rPr>
                        <a:t>1</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50000"/>
                        </a:lnSpc>
                        <a:spcAft>
                          <a:spcPts val="0"/>
                        </a:spcAft>
                        <a:tabLst>
                          <a:tab pos="1890395" algn="l"/>
                        </a:tabLst>
                      </a:pPr>
                      <a:r>
                        <a:rPr lang="en-US" sz="2400" i="1" kern="100">
                          <a:effectLst/>
                          <a:latin typeface="Times New Roman"/>
                          <a:ea typeface="华文细黑"/>
                          <a:cs typeface="Courier New"/>
                        </a:rPr>
                        <a:t>f</a:t>
                      </a:r>
                      <a:r>
                        <a:rPr lang="en-US" sz="2400" kern="100">
                          <a:effectLst/>
                          <a:latin typeface="宋体"/>
                          <a:ea typeface="华文细黑"/>
                          <a:cs typeface="Times New Roman"/>
                        </a:rPr>
                        <a:t>′</a:t>
                      </a:r>
                      <a:r>
                        <a:rPr lang="en-US" sz="2400" kern="100">
                          <a:effectLst/>
                          <a:latin typeface="Times New Roman"/>
                          <a:ea typeface="华文细黑"/>
                          <a:cs typeface="Courier New"/>
                        </a:rPr>
                        <a:t>(</a:t>
                      </a:r>
                      <a:r>
                        <a:rPr lang="en-US" sz="2400" i="1" kern="100">
                          <a:effectLst/>
                          <a:latin typeface="Times New Roman"/>
                          <a:ea typeface="华文细黑"/>
                          <a:cs typeface="Courier New"/>
                        </a:rPr>
                        <a:t>x</a:t>
                      </a:r>
                      <a:r>
                        <a:rPr lang="en-US" sz="2400" kern="100">
                          <a:effectLst/>
                          <a:latin typeface="Times New Roman"/>
                          <a:ea typeface="华文细黑"/>
                          <a:cs typeface="Courier New"/>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i="1" kern="100">
                          <a:effectLst/>
                          <a:latin typeface="Times New Roman"/>
                          <a:ea typeface="华文细黑"/>
                          <a:cs typeface="Courier New"/>
                        </a:rPr>
                        <a:t> </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kern="100" dirty="0">
                          <a:effectLst/>
                          <a:latin typeface="Times New Roman"/>
                          <a:ea typeface="华文细黑"/>
                          <a:cs typeface="Times New Roman"/>
                        </a:rPr>
                        <a:t>＋</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a:effectLst/>
                          <a:latin typeface="Times New Roman"/>
                          <a:ea typeface="华文细黑"/>
                          <a:cs typeface="Courier New"/>
                        </a:rPr>
                        <a:t>0</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kern="100" dirty="0">
                          <a:effectLst/>
                          <a:latin typeface="Times New Roman"/>
                          <a:ea typeface="华文细黑"/>
                          <a:cs typeface="Times New Roman"/>
                        </a:rPr>
                        <a:t>－</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a:effectLst/>
                          <a:latin typeface="Times New Roman"/>
                          <a:ea typeface="华文细黑"/>
                          <a:cs typeface="Courier New"/>
                        </a:rPr>
                        <a:t>0</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a:effectLst/>
                          <a:latin typeface="Times New Roman"/>
                          <a:ea typeface="华文细黑"/>
                          <a:cs typeface="Courier New"/>
                        </a:rPr>
                        <a:t> </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8519">
                <a:tc>
                  <a:txBody>
                    <a:bodyPr/>
                    <a:lstStyle/>
                    <a:p>
                      <a:pPr algn="ctr">
                        <a:lnSpc>
                          <a:spcPct val="150000"/>
                        </a:lnSpc>
                        <a:spcAft>
                          <a:spcPts val="0"/>
                        </a:spcAft>
                        <a:tabLst>
                          <a:tab pos="1890395" algn="l"/>
                        </a:tabLst>
                      </a:pPr>
                      <a:r>
                        <a:rPr lang="en-US" sz="2400" i="1" kern="100">
                          <a:effectLst/>
                          <a:latin typeface="Times New Roman"/>
                          <a:ea typeface="华文细黑"/>
                          <a:cs typeface="Courier New"/>
                        </a:rPr>
                        <a:t>f</a:t>
                      </a:r>
                      <a:r>
                        <a:rPr lang="en-US" sz="2400" kern="100">
                          <a:effectLst/>
                          <a:latin typeface="Times New Roman"/>
                          <a:ea typeface="华文细黑"/>
                          <a:cs typeface="Courier New"/>
                        </a:rPr>
                        <a:t>(</a:t>
                      </a:r>
                      <a:r>
                        <a:rPr lang="en-US" sz="2400" i="1" kern="100">
                          <a:effectLst/>
                          <a:latin typeface="Times New Roman"/>
                          <a:ea typeface="华文细黑"/>
                          <a:cs typeface="Courier New"/>
                        </a:rPr>
                        <a:t>x</a:t>
                      </a:r>
                      <a:r>
                        <a:rPr lang="en-US" sz="2400" kern="100">
                          <a:effectLst/>
                          <a:latin typeface="Times New Roman"/>
                          <a:ea typeface="华文细黑"/>
                          <a:cs typeface="Courier New"/>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a:effectLst/>
                          <a:latin typeface="Times New Roman"/>
                          <a:ea typeface="华文细黑"/>
                          <a:cs typeface="Courier New"/>
                        </a:rPr>
                        <a:t>8</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i="1" kern="100">
                          <a:effectLst/>
                          <a:latin typeface="宋体"/>
                          <a:ea typeface="华文细黑"/>
                          <a:cs typeface="Times New Roman"/>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dirty="0">
                          <a:effectLst/>
                          <a:latin typeface="Times New Roman"/>
                          <a:ea typeface="华文细黑"/>
                          <a:cs typeface="Courier New"/>
                        </a:rPr>
                        <a:t>13</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i="1" kern="100">
                          <a:effectLst/>
                          <a:latin typeface="宋体"/>
                          <a:ea typeface="华文细黑"/>
                          <a:cs typeface="Times New Roman"/>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400" i="1" kern="100">
                          <a:effectLst/>
                          <a:latin typeface="宋体"/>
                          <a:ea typeface="华文细黑"/>
                          <a:cs typeface="Times New Roman"/>
                        </a:rPr>
                        <a:t>↗</a:t>
                      </a:r>
                      <a:endParaRPr lang="zh-CN" sz="2400" kern="10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400" kern="100" dirty="0">
                          <a:effectLst/>
                          <a:latin typeface="Times New Roman"/>
                          <a:ea typeface="华文细黑"/>
                          <a:cs typeface="Courier New"/>
                        </a:rPr>
                        <a:t>4</a:t>
                      </a:r>
                      <a:endParaRPr lang="zh-CN" sz="2400" kern="100" dirty="0">
                        <a:effectLst/>
                        <a:latin typeface="宋体"/>
                        <a:cs typeface="Courier New"/>
                      </a:endParaRPr>
                    </a:p>
                  </a:txBody>
                  <a:tcPr marL="48953" marR="489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251520" y="3579862"/>
            <a:ext cx="7766870" cy="692497"/>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3,1]</a:t>
            </a:r>
            <a:r>
              <a:rPr lang="zh-CN" altLang="zh-CN" sz="2600" kern="100" dirty="0">
                <a:latin typeface="Times New Roman"/>
                <a:ea typeface="华文细黑"/>
                <a:cs typeface="Times New Roman"/>
              </a:rPr>
              <a:t>上的最大值为</a:t>
            </a: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，最小值</a:t>
            </a:r>
            <a:r>
              <a:rPr lang="zh-CN" altLang="zh-CN" sz="2600" kern="100" dirty="0" smtClean="0">
                <a:latin typeface="Times New Roman"/>
                <a:ea typeface="华文细黑"/>
                <a:cs typeface="Times New Roman"/>
              </a:rPr>
              <a:t>为</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260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xmlns="" val="3263970679"/>
              </p:ext>
            </p:extLst>
          </p:nvPr>
        </p:nvGraphicFramePr>
        <p:xfrm>
          <a:off x="7236296" y="3507854"/>
          <a:ext cx="708025" cy="1074738"/>
        </p:xfrm>
        <a:graphic>
          <a:graphicData uri="http://schemas.openxmlformats.org/presentationml/2006/ole">
            <p:oleObj spid="_x0000_s50287" name="文档" r:id="rId3" imgW="708173" imgH="1074279"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822015490"/>
              </p:ext>
            </p:extLst>
          </p:nvPr>
        </p:nvGraphicFramePr>
        <p:xfrm>
          <a:off x="5436096" y="843558"/>
          <a:ext cx="427038" cy="800100"/>
        </p:xfrm>
        <a:graphic>
          <a:graphicData uri="http://schemas.openxmlformats.org/presentationml/2006/ole">
            <p:oleObj spid="_x0000_s50288" name="文档" r:id="rId4" imgW="426272" imgH="799949"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2094990217"/>
              </p:ext>
            </p:extLst>
          </p:nvPr>
        </p:nvGraphicFramePr>
        <p:xfrm>
          <a:off x="6300192" y="771550"/>
          <a:ext cx="427038" cy="800100"/>
        </p:xfrm>
        <a:graphic>
          <a:graphicData uri="http://schemas.openxmlformats.org/presentationml/2006/ole">
            <p:oleObj spid="_x0000_s50289" name="文档" r:id="rId5" imgW="426272" imgH="799949"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946094682"/>
              </p:ext>
            </p:extLst>
          </p:nvPr>
        </p:nvGraphicFramePr>
        <p:xfrm>
          <a:off x="7092280" y="699542"/>
          <a:ext cx="427038" cy="800100"/>
        </p:xfrm>
        <a:graphic>
          <a:graphicData uri="http://schemas.openxmlformats.org/presentationml/2006/ole">
            <p:oleObj spid="_x0000_s50290" name="文档" r:id="rId6" imgW="426272" imgH="799949"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176573709"/>
              </p:ext>
            </p:extLst>
          </p:nvPr>
        </p:nvGraphicFramePr>
        <p:xfrm>
          <a:off x="6168231" y="2433116"/>
          <a:ext cx="708025" cy="1074738"/>
        </p:xfrm>
        <a:graphic>
          <a:graphicData uri="http://schemas.openxmlformats.org/presentationml/2006/ole">
            <p:oleObj spid="_x0000_s50291" name="文档" r:id="rId7" imgW="708173" imgH="1074279" progId="Word.Document.12">
              <p:embed/>
            </p:oleObj>
          </a:graphicData>
        </a:graphic>
      </p:graphicFrame>
    </p:spTree>
    <p:extLst>
      <p:ext uri="{BB962C8B-B14F-4D97-AF65-F5344CB8AC3E}">
        <p14:creationId xmlns:p14="http://schemas.microsoft.com/office/powerpoint/2010/main" xmlns="" val="1688347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2026" y="1162790"/>
            <a:ext cx="8353888" cy="2417072"/>
          </a:xfrm>
          <a:prstGeom prst="rect">
            <a:avLst/>
          </a:prstGeom>
        </p:spPr>
        <p:txBody>
          <a:bodyPr>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点评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求解函数的最值时，要先求函数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en-US" altLang="zh-CN" sz="2600" i="1" kern="100" dirty="0">
                <a:latin typeface="IPAPANNEW"/>
                <a:ea typeface="华文细黑"/>
                <a:cs typeface="Times New Roman"/>
              </a:rPr>
              <a:t>a</a:t>
            </a:r>
            <a:r>
              <a:rPr lang="zh-CN" altLang="zh-CN" sz="2600" kern="100" dirty="0">
                <a:latin typeface="IPAPANNEW"/>
                <a:ea typeface="华文细黑"/>
                <a:cs typeface="Times New Roman"/>
              </a:rPr>
              <a:t>，</a:t>
            </a:r>
            <a:r>
              <a:rPr lang="en-US" altLang="zh-CN" sz="2600" i="1" kern="100" dirty="0">
                <a:latin typeface="IPAPANNEW"/>
                <a:ea typeface="华文细黑"/>
                <a:cs typeface="Times New Roman"/>
              </a:rPr>
              <a:t>b</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内所有使</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的点，再计算函数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在区间内所有使</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的点和区间端点处的函数值，最后比较即得</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可以利用列表法研究函数在一个区间上的变化情况</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191138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67494"/>
            <a:ext cx="8684883" cy="2468307"/>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2</a:t>
            </a:r>
            <a:r>
              <a:rPr lang="zh-CN" altLang="zh-CN" sz="2600" kern="100" dirty="0" smtClean="0">
                <a:latin typeface="Times New Roman"/>
                <a:ea typeface="华文细黑"/>
                <a:cs typeface="Times New Roman"/>
              </a:rPr>
              <a:t>　</a:t>
            </a:r>
            <a:r>
              <a:rPr lang="en-US" altLang="zh-CN" sz="2600" kern="100" dirty="0">
                <a:latin typeface="Times New Roman"/>
                <a:ea typeface="华文细黑"/>
                <a:cs typeface="Courier New"/>
              </a:rPr>
              <a:t>(2015·</a:t>
            </a:r>
            <a:r>
              <a:rPr lang="zh-CN" altLang="zh-CN" sz="2600" kern="100" dirty="0">
                <a:latin typeface="Times New Roman"/>
                <a:ea typeface="华文细黑"/>
                <a:cs typeface="Times New Roman"/>
              </a:rPr>
              <a:t>山东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已知曲线</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在点</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处的切线与直线</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平行</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的值；</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3960327003"/>
              </p:ext>
            </p:extLst>
          </p:nvPr>
        </p:nvGraphicFramePr>
        <p:xfrm>
          <a:off x="8028384" y="260276"/>
          <a:ext cx="661988" cy="1127125"/>
        </p:xfrm>
        <a:graphic>
          <a:graphicData uri="http://schemas.openxmlformats.org/presentationml/2006/ole">
            <p:oleObj spid="_x0000_s17483" name="文档" r:id="rId3" imgW="662449" imgH="1127560" progId="Word.Document.12">
              <p:embed/>
            </p:oleObj>
          </a:graphicData>
        </a:graphic>
      </p:graphicFrame>
      <p:sp>
        <p:nvSpPr>
          <p:cNvPr id="6" name="矩形 5"/>
          <p:cNvSpPr/>
          <p:nvPr/>
        </p:nvSpPr>
        <p:spPr>
          <a:xfrm>
            <a:off x="179512" y="2146802"/>
            <a:ext cx="8142274"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zh-CN" altLang="zh-CN" sz="2600" b="1" kern="100" dirty="0">
                <a:latin typeface="Times New Roman"/>
                <a:ea typeface="微软雅黑"/>
                <a:cs typeface="Times New Roman"/>
              </a:rPr>
              <a:t>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题意知，曲线</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在点</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处的切线斜率为</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smtClean="0">
                <a:latin typeface="Times New Roman"/>
                <a:ea typeface="华文细黑"/>
                <a:cs typeface="Courier New"/>
              </a:rPr>
              <a:t>.</a:t>
            </a:r>
          </a:p>
        </p:txBody>
      </p:sp>
      <p:graphicFrame>
        <p:nvGraphicFramePr>
          <p:cNvPr id="7" name="对象 6"/>
          <p:cNvGraphicFramePr>
            <a:graphicFrameLocks noChangeAspect="1"/>
          </p:cNvGraphicFramePr>
          <p:nvPr>
            <p:extLst>
              <p:ext uri="{D42A27DB-BD31-4B8C-83A1-F6EECF244321}">
                <p14:modId xmlns:p14="http://schemas.microsoft.com/office/powerpoint/2010/main" xmlns="" val="1994444766"/>
              </p:ext>
            </p:extLst>
          </p:nvPr>
        </p:nvGraphicFramePr>
        <p:xfrm>
          <a:off x="2555776" y="3795886"/>
          <a:ext cx="609600" cy="1249362"/>
        </p:xfrm>
        <a:graphic>
          <a:graphicData uri="http://schemas.openxmlformats.org/presentationml/2006/ole">
            <p:oleObj spid="_x0000_s17484" name="文档" r:id="rId4" imgW="609165" imgH="1249605" progId="Word.Document.12">
              <p:embed/>
            </p:oleObj>
          </a:graphicData>
        </a:graphic>
      </p:graphicFrame>
    </p:spTree>
    <p:extLst>
      <p:ext uri="{BB962C8B-B14F-4D97-AF65-F5344CB8AC3E}">
        <p14:creationId xmlns:p14="http://schemas.microsoft.com/office/powerpoint/2010/main" xmlns="" val="38079554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55526"/>
            <a:ext cx="8729620"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是否存在自然数</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，使得方程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内存在唯一的根？如果存在，求出</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；如果不存在，请说明理由；</a:t>
            </a:r>
            <a:endParaRPr lang="zh-CN" altLang="zh-CN" sz="1050" kern="100" dirty="0">
              <a:effectLst/>
              <a:latin typeface="宋体"/>
              <a:cs typeface="Courier New"/>
            </a:endParaRPr>
          </a:p>
        </p:txBody>
      </p:sp>
      <p:sp>
        <p:nvSpPr>
          <p:cNvPr id="3" name="矩形 2"/>
          <p:cNvSpPr/>
          <p:nvPr/>
        </p:nvSpPr>
        <p:spPr>
          <a:xfrm>
            <a:off x="179512" y="1779662"/>
            <a:ext cx="8142274" cy="1220591"/>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zh-CN" altLang="zh-CN" sz="2600" b="1" kern="100" dirty="0">
                <a:solidFill>
                  <a:srgbClr val="0066FF"/>
                </a:solidFill>
                <a:latin typeface="宋体"/>
                <a:ea typeface="Times New Roman"/>
                <a:cs typeface="Courier New"/>
              </a:rPr>
              <a:t> </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内存在唯一的根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h</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2892071781"/>
              </p:ext>
            </p:extLst>
          </p:nvPr>
        </p:nvGraphicFramePr>
        <p:xfrm>
          <a:off x="4544322" y="2389957"/>
          <a:ext cx="419100" cy="792163"/>
        </p:xfrm>
        <a:graphic>
          <a:graphicData uri="http://schemas.openxmlformats.org/presentationml/2006/ole">
            <p:oleObj spid="_x0000_s91170" name="文档" r:id="rId3" imgW="418351" imgH="792388" progId="Word.Document.12">
              <p:embed/>
            </p:oleObj>
          </a:graphicData>
        </a:graphic>
      </p:graphicFrame>
      <p:sp>
        <p:nvSpPr>
          <p:cNvPr id="7" name="矩形 6"/>
          <p:cNvSpPr/>
          <p:nvPr/>
        </p:nvSpPr>
        <p:spPr>
          <a:xfrm>
            <a:off x="107504" y="3003798"/>
            <a:ext cx="3422732"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h</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3001427651"/>
              </p:ext>
            </p:extLst>
          </p:nvPr>
        </p:nvGraphicFramePr>
        <p:xfrm>
          <a:off x="213766" y="3580160"/>
          <a:ext cx="7094538" cy="1439862"/>
        </p:xfrm>
        <a:graphic>
          <a:graphicData uri="http://schemas.openxmlformats.org/presentationml/2006/ole">
            <p:oleObj spid="_x0000_s91171" name="文档" r:id="rId4" imgW="6979571" imgH="1417283" progId="Word.Document.12">
              <p:embed/>
            </p:oleObj>
          </a:graphicData>
        </a:graphic>
      </p:graphicFrame>
      <p:sp>
        <p:nvSpPr>
          <p:cNvPr id="10" name="矩形 9"/>
          <p:cNvSpPr/>
          <p:nvPr/>
        </p:nvSpPr>
        <p:spPr>
          <a:xfrm>
            <a:off x="98411" y="4259427"/>
            <a:ext cx="4977645"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所以存在</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，使得</a:t>
            </a:r>
            <a:r>
              <a:rPr lang="en-US" altLang="zh-CN" sz="2600" i="1" kern="100" dirty="0">
                <a:latin typeface="Times New Roman"/>
                <a:ea typeface="华文细黑"/>
                <a:cs typeface="Courier New"/>
              </a:rPr>
              <a:t>h</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42664638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810862"/>
            <a:ext cx="8263801" cy="2492990"/>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h</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h</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h</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单调递增，</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内存在唯一的根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865192667"/>
              </p:ext>
            </p:extLst>
          </p:nvPr>
        </p:nvGraphicFramePr>
        <p:xfrm>
          <a:off x="467544" y="1076201"/>
          <a:ext cx="7497763" cy="1279525"/>
        </p:xfrm>
        <a:graphic>
          <a:graphicData uri="http://schemas.openxmlformats.org/presentationml/2006/ole">
            <p:oleObj spid="_x0000_s81964" name="文档" r:id="rId3" imgW="7497629" imgH="1280126"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508525714"/>
              </p:ext>
            </p:extLst>
          </p:nvPr>
        </p:nvGraphicFramePr>
        <p:xfrm>
          <a:off x="4932040" y="1810862"/>
          <a:ext cx="387350" cy="792162"/>
        </p:xfrm>
        <a:graphic>
          <a:graphicData uri="http://schemas.openxmlformats.org/presentationml/2006/ole">
            <p:oleObj spid="_x0000_s81965" name="文档" r:id="rId4" imgW="388109" imgH="792388" progId="Word.Document.12">
              <p:embed/>
            </p:oleObj>
          </a:graphicData>
        </a:graphic>
      </p:graphicFrame>
    </p:spTree>
    <p:extLst>
      <p:ext uri="{BB962C8B-B14F-4D97-AF65-F5344CB8AC3E}">
        <p14:creationId xmlns:p14="http://schemas.microsoft.com/office/powerpoint/2010/main" xmlns="" val="42923151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016" y="275520"/>
            <a:ext cx="2814848" cy="43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200" dirty="0">
                <a:solidFill>
                  <a:schemeClr val="bg1"/>
                </a:solidFill>
                <a:latin typeface="微软雅黑" pitchFamily="34" charset="-122"/>
                <a:ea typeface="微软雅黑" pitchFamily="34" charset="-122"/>
              </a:rPr>
              <a:t>题型分析</a:t>
            </a:r>
            <a:r>
              <a:rPr lang="en-US" altLang="zh-CN" sz="2200" dirty="0">
                <a:solidFill>
                  <a:schemeClr val="bg1"/>
                </a:solidFill>
                <a:latin typeface="微软雅黑" pitchFamily="34" charset="-122"/>
                <a:ea typeface="微软雅黑" pitchFamily="34" charset="-122"/>
              </a:rPr>
              <a:t>·</a:t>
            </a:r>
            <a:r>
              <a:rPr lang="zh-CN" altLang="en-US" sz="2200" dirty="0">
                <a:solidFill>
                  <a:schemeClr val="bg1"/>
                </a:solidFill>
                <a:latin typeface="微软雅黑" pitchFamily="34" charset="-122"/>
                <a:ea typeface="微软雅黑" pitchFamily="34" charset="-122"/>
              </a:rPr>
              <a:t>高考展望</a:t>
            </a:r>
            <a:endParaRPr lang="zh-CN" altLang="en-US" sz="1600" dirty="0">
              <a:solidFill>
                <a:schemeClr val="bg1"/>
              </a:solidFill>
            </a:endParaRPr>
          </a:p>
        </p:txBody>
      </p:sp>
      <p:sp>
        <p:nvSpPr>
          <p:cNvPr id="4" name="矩形 3"/>
          <p:cNvSpPr/>
          <p:nvPr/>
        </p:nvSpPr>
        <p:spPr>
          <a:xfrm>
            <a:off x="0" y="275518"/>
            <a:ext cx="508302" cy="432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342069" y="1419622"/>
            <a:ext cx="8262379" cy="241707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本部分内容为导数在研究函数中的一个重要应用，在高考中也是重点考查的内容，多在综合题中的某一问中考查，要求熟练掌握函数极值与极值点的概念及判断方法，极值和最值的关系</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828771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490911"/>
            <a:ext cx="8142274"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min{</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)}(min{</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表示</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中的较小值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的最大值</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251520" y="1759044"/>
            <a:ext cx="7981839"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知方程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内存在唯一的根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143655761"/>
              </p:ext>
            </p:extLst>
          </p:nvPr>
        </p:nvGraphicFramePr>
        <p:xfrm>
          <a:off x="251520" y="3656796"/>
          <a:ext cx="6092825" cy="4064000"/>
        </p:xfrm>
        <a:graphic>
          <a:graphicData uri="http://schemas.openxmlformats.org/presentationml/2006/ole">
            <p:oleObj spid="_x0000_s92178" name="文档" r:id="rId3" imgW="6093579" imgH="4063934" progId="Word.Document.12">
              <p:embed/>
            </p:oleObj>
          </a:graphicData>
        </a:graphic>
      </p:graphicFrame>
    </p:spTree>
    <p:extLst>
      <p:ext uri="{BB962C8B-B14F-4D97-AF65-F5344CB8AC3E}">
        <p14:creationId xmlns:p14="http://schemas.microsoft.com/office/powerpoint/2010/main" xmlns="" val="31177451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130285"/>
            <a:ext cx="8142274" cy="4893647"/>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时，若</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可知</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时，由</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可得</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单调递增；</a:t>
            </a:r>
            <a:endParaRPr lang="zh-CN" altLang="zh-CN" sz="105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单调递减；</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可知</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(2).</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综上可得，函数</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的最大值</a:t>
            </a:r>
            <a:r>
              <a:rPr lang="zh-CN" altLang="zh-CN" sz="2600" kern="100" dirty="0" smtClean="0">
                <a:latin typeface="Times New Roman"/>
                <a:ea typeface="华文细黑"/>
                <a:cs typeface="Times New Roman"/>
              </a:rPr>
              <a:t>为</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effectLst/>
              <a:latin typeface="宋体"/>
              <a:cs typeface="Courier New"/>
            </a:endParaRPr>
          </a:p>
        </p:txBody>
      </p:sp>
      <p:pic>
        <p:nvPicPr>
          <p:cNvPr id="11" name="Picture 2">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926589842"/>
              </p:ext>
            </p:extLst>
          </p:nvPr>
        </p:nvGraphicFramePr>
        <p:xfrm>
          <a:off x="4932040" y="771550"/>
          <a:ext cx="501650" cy="944562"/>
        </p:xfrm>
        <a:graphic>
          <a:graphicData uri="http://schemas.openxmlformats.org/presentationml/2006/ole">
            <p:oleObj spid="_x0000_s93250" name="文档" r:id="rId5" imgW="502237" imgH="944674"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056910683"/>
              </p:ext>
            </p:extLst>
          </p:nvPr>
        </p:nvGraphicFramePr>
        <p:xfrm>
          <a:off x="4932040" y="1851670"/>
          <a:ext cx="3100388" cy="1676400"/>
        </p:xfrm>
        <a:graphic>
          <a:graphicData uri="http://schemas.openxmlformats.org/presentationml/2006/ole">
            <p:oleObj spid="_x0000_s93251" name="文档" r:id="rId6" imgW="3083270" imgH="1662900"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3251109102"/>
              </p:ext>
            </p:extLst>
          </p:nvPr>
        </p:nvGraphicFramePr>
        <p:xfrm>
          <a:off x="3055938" y="3711575"/>
          <a:ext cx="1385887" cy="1081088"/>
        </p:xfrm>
        <a:graphic>
          <a:graphicData uri="http://schemas.openxmlformats.org/presentationml/2006/ole">
            <p:oleObj spid="_x0000_s93252" name="文档" r:id="rId7" imgW="1381783" imgH="1073199"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534599217"/>
              </p:ext>
            </p:extLst>
          </p:nvPr>
        </p:nvGraphicFramePr>
        <p:xfrm>
          <a:off x="5076056" y="4220852"/>
          <a:ext cx="3100388" cy="1668462"/>
        </p:xfrm>
        <a:graphic>
          <a:graphicData uri="http://schemas.openxmlformats.org/presentationml/2006/ole">
            <p:oleObj spid="_x0000_s93253" name="文档" r:id="rId8" imgW="3083270" imgH="1662180" progId="Word.Document.12">
              <p:embed/>
            </p:oleObj>
          </a:graphicData>
        </a:graphic>
      </p:graphicFrame>
    </p:spTree>
    <p:extLst>
      <p:ext uri="{BB962C8B-B14F-4D97-AF65-F5344CB8AC3E}">
        <p14:creationId xmlns:p14="http://schemas.microsoft.com/office/powerpoint/2010/main" xmlns="" val="15720250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blinds(horizontal)">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blinds(horizontal)">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blinds(horizontal)">
                                      <p:cBhvr>
                                        <p:cTn id="38" dur="500"/>
                                        <p:tgtEl>
                                          <p:spTgt spid="8">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blinds(horizontal)">
                                      <p:cBhvr>
                                        <p:cTn id="46" dur="500"/>
                                        <p:tgtEl>
                                          <p:spTgt spid="8">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23" name="任意多边形 2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251520" y="915566"/>
            <a:ext cx="8472883" cy="122059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设</a:t>
            </a:r>
            <a:r>
              <a:rPr lang="en-US" altLang="zh-CN" sz="2600" i="1" kern="100" dirty="0" err="1">
                <a:latin typeface="Times New Roman"/>
                <a:ea typeface="华文细黑"/>
                <a:cs typeface="Courier New"/>
              </a:rPr>
              <a:t>a</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zh-CN" altLang="zh-CN" sz="2600" kern="100" dirty="0">
                <a:latin typeface="Times New Roman"/>
                <a:ea typeface="华文细黑"/>
                <a:cs typeface="Times New Roman"/>
              </a:rPr>
              <a:t>，若函数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zh-CN" altLang="zh-CN" sz="2600" kern="100" dirty="0">
                <a:latin typeface="Times New Roman"/>
                <a:ea typeface="华文细黑"/>
                <a:cs typeface="Times New Roman"/>
              </a:rPr>
              <a:t>有大于零的极值点，则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778134494"/>
              </p:ext>
            </p:extLst>
          </p:nvPr>
        </p:nvGraphicFramePr>
        <p:xfrm>
          <a:off x="344057" y="2396182"/>
          <a:ext cx="6092825" cy="4064000"/>
        </p:xfrm>
        <a:graphic>
          <a:graphicData uri="http://schemas.openxmlformats.org/presentationml/2006/ole">
            <p:oleObj spid="_x0000_s94225" name="文档" r:id="rId15" imgW="6093579" imgH="4063934" progId="Word.Document.12">
              <p:embed/>
            </p:oleObj>
          </a:graphicData>
        </a:graphic>
      </p:graphicFrame>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23" name="任意多边形 22">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405358" y="1206788"/>
            <a:ext cx="8142274" cy="3093154"/>
          </a:xfrm>
          <a:prstGeom prst="rect">
            <a:avLst/>
          </a:prstGeom>
        </p:spPr>
        <p:txBody>
          <a:bodyPr>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解析</a:t>
            </a:r>
            <a:r>
              <a:rPr lang="zh-CN"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ax</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y</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函数</a:t>
            </a:r>
            <a:r>
              <a:rPr lang="en-US" altLang="zh-CN" sz="2600" i="1" kern="100" dirty="0" smtClean="0">
                <a:latin typeface="Times New Roman"/>
                <a:ea typeface="华文细黑"/>
                <a:cs typeface="Courier New"/>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ax</a:t>
            </a:r>
            <a:r>
              <a:rPr lang="zh-CN" altLang="zh-CN" sz="2600" kern="100" dirty="0" smtClean="0">
                <a:latin typeface="Times New Roman"/>
                <a:ea typeface="华文细黑"/>
                <a:cs typeface="Times New Roman"/>
              </a:rPr>
              <a:t>有大于零的极值点，</a:t>
            </a:r>
            <a:endParaRPr lang="zh-CN" altLang="zh-CN" sz="2600" kern="100" dirty="0" smtClean="0">
              <a:latin typeface="宋体"/>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则方程</a:t>
            </a:r>
            <a:r>
              <a:rPr lang="en-US" altLang="zh-CN" sz="2600" i="1" kern="100" dirty="0" smtClean="0">
                <a:latin typeface="Times New Roman"/>
                <a:ea typeface="华文细黑"/>
                <a:cs typeface="Courier New"/>
              </a:rPr>
              <a:t>y</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0</a:t>
            </a:r>
            <a:r>
              <a:rPr lang="zh-CN" altLang="zh-CN" sz="2600" kern="100" dirty="0" smtClean="0">
                <a:latin typeface="Times New Roman"/>
                <a:ea typeface="华文细黑"/>
                <a:cs typeface="Times New Roman"/>
              </a:rPr>
              <a:t>有大于零的解，</a:t>
            </a:r>
            <a:endParaRPr lang="zh-CN" altLang="zh-CN" sz="2600" kern="100" dirty="0" smtClean="0">
              <a:latin typeface="宋体"/>
              <a:cs typeface="Courier New"/>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&gt;0</a:t>
            </a:r>
            <a:r>
              <a:rPr lang="zh-CN" altLang="zh-CN" sz="2600" kern="100" dirty="0" smtClean="0">
                <a:latin typeface="Times New Roman"/>
                <a:ea typeface="华文细黑"/>
                <a:cs typeface="Times New Roman"/>
              </a:rPr>
              <a:t>时，－</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en-US" altLang="zh-CN" sz="2600" kern="100" dirty="0" smtClean="0">
                <a:latin typeface="Times New Roman"/>
                <a:ea typeface="华文细黑"/>
                <a:cs typeface="Courier New"/>
              </a:rPr>
              <a:t>&lt;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e</a:t>
            </a:r>
            <a:r>
              <a:rPr lang="en-US" altLang="zh-CN" sz="2600" i="1" kern="100" baseline="30000" dirty="0" smtClean="0">
                <a:latin typeface="Times New Roman"/>
                <a:ea typeface="华文细黑"/>
                <a:cs typeface="Courier New"/>
              </a:rPr>
              <a:t>x</a:t>
            </a:r>
            <a:r>
              <a:rPr lang="en-US" altLang="zh-CN" sz="2600" kern="100" dirty="0" smtClean="0">
                <a:latin typeface="Times New Roman"/>
                <a:ea typeface="华文细黑"/>
                <a:cs typeface="Courier New"/>
              </a:rPr>
              <a:t>&lt;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p>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华文细黑"/>
                <a:cs typeface="Courier New"/>
              </a:rPr>
              <a:t>A</a:t>
            </a:r>
            <a:endParaRPr lang="zh-CN" altLang="zh-CN" sz="260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xmlns="" val="40192950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9" name="任意多边形 28">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2</a:t>
            </a:r>
            <a:endParaRPr lang="zh-CN" altLang="en-US" sz="2200" kern="1200" dirty="0">
              <a:solidFill>
                <a:srgbClr val="0000FF"/>
              </a:solidFill>
              <a:latin typeface="Broadway" pitchFamily="82" charset="0"/>
              <a:cs typeface="Times New Roman" pitchFamily="18" charset="0"/>
            </a:endParaRPr>
          </a:p>
        </p:txBody>
      </p:sp>
      <p:sp>
        <p:nvSpPr>
          <p:cNvPr id="31" name="任意多边形 30">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262860" y="843558"/>
            <a:ext cx="8557612" cy="2492990"/>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的图象与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轴恰有两个公共点，则</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等于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3  </a:t>
            </a:r>
            <a:r>
              <a:rPr lang="en-US" altLang="zh-CN" sz="2600" kern="100" dirty="0" smtClean="0">
                <a:latin typeface="Times New Roman"/>
                <a:ea typeface="华文细黑"/>
                <a:cs typeface="Courier New"/>
              </a:rPr>
              <a:t>	</a:t>
            </a:r>
          </a:p>
          <a:p>
            <a:pPr algn="just">
              <a:lnSpc>
                <a:spcPct val="150000"/>
              </a:lnSpc>
              <a:spcAft>
                <a:spcPts val="0"/>
              </a:spcAft>
              <a:tabLst>
                <a:tab pos="1890395" algn="l"/>
              </a:tabLs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1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1</a:t>
            </a:r>
            <a:endParaRPr lang="zh-CN" altLang="zh-CN" sz="1050" kern="100" dirty="0">
              <a:effectLst/>
              <a:latin typeface="宋体"/>
              <a:cs typeface="Courier New"/>
            </a:endParaRPr>
          </a:p>
        </p:txBody>
      </p:sp>
      <p:sp>
        <p:nvSpPr>
          <p:cNvPr id="8" name="矩形 7"/>
          <p:cNvSpPr/>
          <p:nvPr/>
        </p:nvSpPr>
        <p:spPr>
          <a:xfrm>
            <a:off x="194110" y="3443239"/>
            <a:ext cx="6970178" cy="1292662"/>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y</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则</a:t>
            </a:r>
            <a:r>
              <a:rPr lang="en-US" altLang="zh-CN" sz="2600" i="1" kern="100" dirty="0">
                <a:latin typeface="Times New Roman"/>
                <a:ea typeface="华文细黑"/>
              </a:rPr>
              <a:t>x</a:t>
            </a:r>
            <a:r>
              <a:rPr lang="zh-CN" altLang="zh-CN" sz="2600" kern="100" dirty="0">
                <a:latin typeface="Times New Roman"/>
                <a:ea typeface="华文细黑"/>
                <a:cs typeface="Times New Roman"/>
              </a:rPr>
              <a:t>变化时，</a:t>
            </a:r>
            <a:r>
              <a:rPr lang="en-US" altLang="zh-CN" sz="2600" i="1" kern="100" dirty="0">
                <a:latin typeface="Times New Roman"/>
                <a:ea typeface="华文细黑"/>
              </a:rPr>
              <a:t>y</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rPr>
              <a:t>y</a:t>
            </a:r>
            <a:r>
              <a:rPr lang="zh-CN" altLang="zh-CN" sz="2600" kern="100" dirty="0">
                <a:latin typeface="Times New Roman"/>
                <a:ea typeface="华文细黑"/>
                <a:cs typeface="Times New Roman"/>
              </a:rPr>
              <a:t>的变化情况如下表</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957276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2" name="任意多边形 31">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2</a:t>
            </a:r>
            <a:endParaRPr lang="zh-CN" altLang="en-US" sz="2200" kern="1200" dirty="0">
              <a:solidFill>
                <a:srgbClr val="0000FF"/>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xmlns="" val="562982912"/>
              </p:ext>
            </p:extLst>
          </p:nvPr>
        </p:nvGraphicFramePr>
        <p:xfrm>
          <a:off x="323528" y="915566"/>
          <a:ext cx="7823993" cy="2553820"/>
        </p:xfrm>
        <a:graphic>
          <a:graphicData uri="http://schemas.openxmlformats.org/drawingml/2006/table">
            <a:tbl>
              <a:tblPr/>
              <a:tblGrid>
                <a:gridCol w="852818"/>
                <a:gridCol w="1617916"/>
                <a:gridCol w="1208565"/>
                <a:gridCol w="1208565"/>
                <a:gridCol w="1208565"/>
                <a:gridCol w="1727564"/>
              </a:tblGrid>
              <a:tr h="689519">
                <a:tc>
                  <a:txBody>
                    <a:bodyPr/>
                    <a:lstStyle/>
                    <a:p>
                      <a:pPr algn="ctr">
                        <a:lnSpc>
                          <a:spcPct val="150000"/>
                        </a:lnSpc>
                        <a:spcAft>
                          <a:spcPts val="0"/>
                        </a:spcAft>
                        <a:tabLst>
                          <a:tab pos="1890395" algn="l"/>
                        </a:tabLst>
                      </a:pPr>
                      <a:r>
                        <a:rPr lang="en-US" sz="2600" i="1" kern="100" dirty="0">
                          <a:effectLst/>
                          <a:latin typeface="Times New Roman"/>
                          <a:ea typeface="华文细黑"/>
                          <a:cs typeface="Courier New"/>
                        </a:rPr>
                        <a:t>x</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a:t>
                      </a:r>
                      <a:r>
                        <a:rPr lang="en-US" sz="2600" kern="100" dirty="0">
                          <a:effectLst/>
                          <a:latin typeface="宋体"/>
                          <a:ea typeface="华文细黑"/>
                          <a:cs typeface="Times New Roman"/>
                        </a:rPr>
                        <a:t>∞</a:t>
                      </a:r>
                      <a:r>
                        <a:rPr lang="zh-CN" sz="2600" kern="100" dirty="0" smtClean="0">
                          <a:effectLst/>
                          <a:latin typeface="Times New Roman"/>
                          <a:ea typeface="华文细黑"/>
                          <a:cs typeface="Times New Roman"/>
                        </a:rPr>
                        <a:t>，</a:t>
                      </a:r>
                      <a:endParaRPr lang="en-US" altLang="zh-CN" sz="2600" kern="100" dirty="0" smtClean="0">
                        <a:effectLst/>
                        <a:latin typeface="Times New Roman"/>
                        <a:ea typeface="华文细黑"/>
                        <a:cs typeface="Times New Roman"/>
                      </a:endParaRPr>
                    </a:p>
                    <a:p>
                      <a:pPr algn="ctr">
                        <a:lnSpc>
                          <a:spcPct val="150000"/>
                        </a:lnSpc>
                        <a:spcAft>
                          <a:spcPts val="0"/>
                        </a:spcAft>
                        <a:tabLst>
                          <a:tab pos="1890395" algn="l"/>
                        </a:tabLst>
                      </a:pPr>
                      <a:r>
                        <a:rPr lang="zh-CN" sz="2600" kern="100" dirty="0" smtClean="0">
                          <a:effectLst/>
                          <a:latin typeface="Times New Roman"/>
                          <a:ea typeface="华文细黑"/>
                          <a:cs typeface="Times New Roman"/>
                        </a:rPr>
                        <a:t>－</a:t>
                      </a:r>
                      <a:r>
                        <a:rPr lang="en-US" sz="2600" kern="100" dirty="0">
                          <a:effectLst/>
                          <a:latin typeface="Times New Roman"/>
                          <a:ea typeface="华文细黑"/>
                          <a:cs typeface="Courier New"/>
                        </a:rPr>
                        <a:t>1)</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r>
                        <a:rPr lang="en-US" sz="2600" kern="100">
                          <a:effectLst/>
                          <a:latin typeface="Times New Roman"/>
                          <a:ea typeface="华文细黑"/>
                          <a:cs typeface="Courier New"/>
                        </a:rPr>
                        <a:t>1</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a:t>
                      </a:r>
                      <a:r>
                        <a:rPr lang="zh-CN" sz="2600" kern="100">
                          <a:effectLst/>
                          <a:latin typeface="Times New Roman"/>
                          <a:ea typeface="华文细黑"/>
                          <a:cs typeface="Times New Roman"/>
                        </a:rPr>
                        <a:t>－</a:t>
                      </a:r>
                      <a:r>
                        <a:rPr lang="en-US" sz="2600" kern="100">
                          <a:effectLst/>
                          <a:latin typeface="Times New Roman"/>
                          <a:ea typeface="华文细黑"/>
                          <a:cs typeface="Courier New"/>
                        </a:rPr>
                        <a:t>1,1)</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1</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(1</a:t>
                      </a:r>
                      <a:r>
                        <a:rPr lang="zh-CN" sz="2600" kern="100">
                          <a:effectLst/>
                          <a:latin typeface="Times New Roman"/>
                          <a:ea typeface="华文细黑"/>
                          <a:cs typeface="Times New Roman"/>
                        </a:rPr>
                        <a:t>，＋</a:t>
                      </a:r>
                      <a:r>
                        <a:rPr lang="en-US" sz="2600" kern="100">
                          <a:effectLst/>
                          <a:latin typeface="宋体"/>
                          <a:ea typeface="华文细黑"/>
                          <a:cs typeface="Times New Roman"/>
                        </a:rPr>
                        <a:t>∞</a:t>
                      </a:r>
                      <a:r>
                        <a:rPr lang="en-US" sz="2600" kern="100">
                          <a:effectLst/>
                          <a:latin typeface="Times New Roman"/>
                          <a:ea typeface="华文细黑"/>
                          <a:cs typeface="Courier New"/>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389">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y</a:t>
                      </a:r>
                      <a:r>
                        <a:rPr lang="en-US" sz="2600" kern="100">
                          <a:effectLst/>
                          <a:latin typeface="宋体"/>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dirty="0">
                          <a:effectLst/>
                          <a:latin typeface="Times New Roman"/>
                          <a:ea typeface="华文细黑"/>
                          <a:cs typeface="Courier New"/>
                        </a:rPr>
                        <a:t>0</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0</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0740">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y</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i="1" kern="100">
                          <a:effectLst/>
                          <a:latin typeface="宋体"/>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c</a:t>
                      </a:r>
                      <a:r>
                        <a:rPr lang="zh-CN" sz="2600" kern="100">
                          <a:effectLst/>
                          <a:latin typeface="Times New Roman"/>
                          <a:ea typeface="华文细黑"/>
                          <a:cs typeface="Times New Roman"/>
                        </a:rPr>
                        <a:t>＋</a:t>
                      </a:r>
                      <a:r>
                        <a:rPr lang="en-US" sz="2600" kern="100">
                          <a:effectLst/>
                          <a:latin typeface="Times New Roman"/>
                          <a:ea typeface="华文细黑"/>
                          <a:cs typeface="Courier New"/>
                        </a:rPr>
                        <a:t>2</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宋体"/>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c</a:t>
                      </a:r>
                      <a:r>
                        <a:rPr lang="zh-CN" sz="2600" kern="100">
                          <a:effectLst/>
                          <a:latin typeface="Times New Roman"/>
                          <a:ea typeface="华文细黑"/>
                          <a:cs typeface="Times New Roman"/>
                        </a:rPr>
                        <a:t>－</a:t>
                      </a:r>
                      <a:r>
                        <a:rPr lang="en-US" sz="2600" kern="100">
                          <a:effectLst/>
                          <a:latin typeface="Times New Roman"/>
                          <a:ea typeface="华文细黑"/>
                          <a:cs typeface="Courier New"/>
                        </a:rPr>
                        <a:t>2</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i="1" kern="100" dirty="0">
                          <a:effectLst/>
                          <a:latin typeface="宋体"/>
                          <a:ea typeface="华文细黑"/>
                          <a:cs typeface="Times New Roman"/>
                        </a:rPr>
                        <a:t>↗</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293194" y="3371231"/>
            <a:ext cx="8557612" cy="1216743"/>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因此，当函数图象与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轴恰有两个公共点时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必</a:t>
            </a:r>
            <a:r>
              <a:rPr lang="zh-CN" altLang="zh-CN" sz="2600" kern="100" dirty="0">
                <a:latin typeface="Times New Roman"/>
                <a:ea typeface="华文细黑"/>
                <a:cs typeface="Times New Roman"/>
              </a:rPr>
              <a:t>有</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endParaRPr lang="zh-CN" altLang="zh-CN" sz="2600" kern="100" dirty="0">
              <a:effectLst/>
              <a:latin typeface="宋体"/>
              <a:cs typeface="Courier New"/>
            </a:endParaRPr>
          </a:p>
        </p:txBody>
      </p:sp>
      <p:sp>
        <p:nvSpPr>
          <p:cNvPr id="10" name="矩形 9"/>
          <p:cNvSpPr/>
          <p:nvPr/>
        </p:nvSpPr>
        <p:spPr>
          <a:xfrm>
            <a:off x="266290" y="4474553"/>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a:t>
            </a:r>
            <a:r>
              <a:rPr lang="zh-CN" altLang="zh-CN" sz="2600" kern="100" dirty="0">
                <a:solidFill>
                  <a:srgbClr val="0066FF"/>
                </a:solidFill>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1554977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318158" y="898565"/>
            <a:ext cx="8142274" cy="361740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已知</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为自然对数的底数，设函数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baseline="30000" dirty="0">
                <a:latin typeface="Times New Roman"/>
                <a:ea typeface="华文细黑"/>
                <a:cs typeface="Courier New"/>
              </a:rPr>
              <a:t>k</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处取到极小值</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处取到极大值</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处取到极小值</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处取到极大值</a:t>
            </a:r>
            <a:endParaRPr lang="zh-CN" altLang="zh-CN" sz="1050" kern="100" dirty="0">
              <a:effectLst/>
              <a:latin typeface="宋体"/>
              <a:cs typeface="Courier New"/>
            </a:endParaRPr>
          </a:p>
        </p:txBody>
      </p:sp>
      <p:sp>
        <p:nvSpPr>
          <p:cNvPr id="38" name="任意多边形 37">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2014630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8" name="任意多边形 37">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214894" y="726539"/>
            <a:ext cx="8472883" cy="429348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a:t>
            </a:r>
            <a:r>
              <a:rPr lang="zh-CN" altLang="zh-CN" sz="2600" kern="100" dirty="0">
                <a:latin typeface="Times New Roman"/>
                <a:ea typeface="华文细黑"/>
                <a:cs typeface="Times New Roman"/>
              </a:rPr>
              <a:t>　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不是</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的极值点</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显然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的左边附近</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的右边附近</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f</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在</a:t>
            </a:r>
            <a:r>
              <a:rPr lang="en-US" altLang="zh-CN" sz="2600" i="1" kern="1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处取到极小值</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故选</a:t>
            </a:r>
            <a:r>
              <a:rPr lang="en-US" altLang="zh-CN" sz="2600" kern="100" dirty="0" smtClean="0">
                <a:latin typeface="Times New Roman"/>
                <a:ea typeface="华文细黑"/>
                <a:cs typeface="Courier New"/>
              </a:rPr>
              <a:t>C.</a:t>
            </a:r>
          </a:p>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xmlns="" val="421127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xmlns="" val="4278564619"/>
              </p:ext>
            </p:extLst>
          </p:nvPr>
        </p:nvGraphicFramePr>
        <p:xfrm>
          <a:off x="477208" y="1131590"/>
          <a:ext cx="8126529" cy="3352905"/>
        </p:xfrm>
        <a:graphic>
          <a:graphicData uri="http://schemas.openxmlformats.org/presentationml/2006/ole">
            <p:oleObj spid="_x0000_s30793" name="文档" r:id="rId3" imgW="9294135" imgH="3845626" progId="Word.Document.12">
              <p:embed/>
            </p:oleObj>
          </a:graphicData>
        </a:graphic>
      </p:graphicFrame>
      <p:sp>
        <p:nvSpPr>
          <p:cNvPr id="37" name="任意多边形 36">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517247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437815639"/>
              </p:ext>
            </p:extLst>
          </p:nvPr>
        </p:nvGraphicFramePr>
        <p:xfrm>
          <a:off x="420886" y="849759"/>
          <a:ext cx="8183562" cy="1577975"/>
        </p:xfrm>
        <a:graphic>
          <a:graphicData uri="http://schemas.openxmlformats.org/presentationml/2006/ole">
            <p:oleObj spid="_x0000_s83056" name="文档" r:id="rId15" imgW="8187414" imgH="1576399"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3847013668"/>
              </p:ext>
            </p:extLst>
          </p:nvPr>
        </p:nvGraphicFramePr>
        <p:xfrm>
          <a:off x="406718" y="2899702"/>
          <a:ext cx="7081837" cy="1462088"/>
        </p:xfrm>
        <a:graphic>
          <a:graphicData uri="http://schemas.openxmlformats.org/presentationml/2006/ole">
            <p:oleObj spid="_x0000_s83057" name="文档" r:id="rId16" imgW="8045790" imgH="1675234"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2366804873"/>
              </p:ext>
            </p:extLst>
          </p:nvPr>
        </p:nvGraphicFramePr>
        <p:xfrm>
          <a:off x="395536" y="4063627"/>
          <a:ext cx="9478963" cy="2468563"/>
        </p:xfrm>
        <a:graphic>
          <a:graphicData uri="http://schemas.openxmlformats.org/presentationml/2006/ole">
            <p:oleObj spid="_x0000_s83058" name="文档" r:id="rId17" imgW="10670858" imgH="2791476"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2558202698"/>
              </p:ext>
            </p:extLst>
          </p:nvPr>
        </p:nvGraphicFramePr>
        <p:xfrm>
          <a:off x="395536" y="3396456"/>
          <a:ext cx="7026275" cy="1479550"/>
        </p:xfrm>
        <a:graphic>
          <a:graphicData uri="http://schemas.openxmlformats.org/presentationml/2006/ole">
            <p:oleObj spid="_x0000_s83059" name="文档" r:id="rId18" imgW="7913084" imgH="1673236" progId="Word.Document.12">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250722038"/>
              </p:ext>
            </p:extLst>
          </p:nvPr>
        </p:nvGraphicFramePr>
        <p:xfrm>
          <a:off x="395536" y="1491630"/>
          <a:ext cx="8183563" cy="1570038"/>
        </p:xfrm>
        <a:graphic>
          <a:graphicData uri="http://schemas.openxmlformats.org/presentationml/2006/ole">
            <p:oleObj spid="_x0000_s83060" name="文档" r:id="rId19" imgW="8184343" imgH="1578281"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737210120"/>
              </p:ext>
            </p:extLst>
          </p:nvPr>
        </p:nvGraphicFramePr>
        <p:xfrm>
          <a:off x="399079" y="1873446"/>
          <a:ext cx="3174969" cy="879082"/>
        </p:xfrm>
        <a:graphic>
          <a:graphicData uri="http://schemas.openxmlformats.org/presentationml/2006/ole">
            <p:oleObj spid="_x0000_s83061" name="Equation" r:id="rId20" imgW="1422360" imgH="393480" progId="">
              <p:embed/>
            </p:oleObj>
          </a:graphicData>
        </a:graphic>
      </p:graphicFrame>
    </p:spTree>
    <p:extLst>
      <p:ext uri="{BB962C8B-B14F-4D97-AF65-F5344CB8AC3E}">
        <p14:creationId xmlns:p14="http://schemas.microsoft.com/office/powerpoint/2010/main" xmlns="" val="29180558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3125446" y="1563641"/>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a:solidFill>
                  <a:schemeClr val="bg1"/>
                </a:solidFill>
                <a:latin typeface="微软雅黑" pitchFamily="34" charset="-122"/>
                <a:ea typeface="微软雅黑" pitchFamily="34" charset="-122"/>
              </a:rPr>
              <a:t>常</a:t>
            </a:r>
            <a:r>
              <a:rPr lang="zh-CN" altLang="en-US" sz="3000" b="1" dirty="0" smtClean="0">
                <a:solidFill>
                  <a:schemeClr val="bg1"/>
                </a:solidFill>
                <a:latin typeface="微软雅黑" pitchFamily="34" charset="-122"/>
                <a:ea typeface="微软雅黑" pitchFamily="34" charset="-122"/>
              </a:rPr>
              <a:t>考题型精析</a:t>
            </a:r>
            <a:endParaRPr lang="zh-CN" altLang="en-US" sz="3000" b="1" dirty="0">
              <a:solidFill>
                <a:schemeClr val="bg1"/>
              </a:solidFill>
              <a:latin typeface="微软雅黑" pitchFamily="34" charset="-122"/>
              <a:ea typeface="微软雅黑" pitchFamily="34" charset="-122"/>
            </a:endParaRPr>
          </a:p>
        </p:txBody>
      </p:sp>
      <p:sp>
        <p:nvSpPr>
          <p:cNvPr id="11" name="矩形 10">
            <a:hlinkClick r:id="rId2" action="ppaction://hlinksldjump"/>
          </p:cNvPr>
          <p:cNvSpPr/>
          <p:nvPr/>
        </p:nvSpPr>
        <p:spPr>
          <a:xfrm>
            <a:off x="2483768" y="1563638"/>
            <a:ext cx="595256"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hlinkClick r:id="rId3" action="ppaction://hlinksldjump"/>
          </p:cNvPr>
          <p:cNvSpPr/>
          <p:nvPr/>
        </p:nvSpPr>
        <p:spPr>
          <a:xfrm>
            <a:off x="3127283" y="2931793"/>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smtClean="0">
                <a:solidFill>
                  <a:schemeClr val="bg1"/>
                </a:solidFill>
                <a:latin typeface="微软雅黑" pitchFamily="34" charset="-122"/>
                <a:ea typeface="微软雅黑" pitchFamily="34" charset="-122"/>
              </a:rPr>
              <a:t>高考题</a:t>
            </a:r>
            <a:r>
              <a:rPr lang="zh-CN" altLang="en-US" sz="3000" b="1" dirty="0">
                <a:solidFill>
                  <a:schemeClr val="bg1"/>
                </a:solidFill>
                <a:latin typeface="微软雅黑" pitchFamily="34" charset="-122"/>
                <a:ea typeface="微软雅黑" pitchFamily="34" charset="-122"/>
              </a:rPr>
              <a:t>型精练</a:t>
            </a:r>
          </a:p>
        </p:txBody>
      </p:sp>
      <p:sp>
        <p:nvSpPr>
          <p:cNvPr id="15" name="矩形 14">
            <a:hlinkClick r:id="rId3" action="ppaction://hlinksldjump"/>
          </p:cNvPr>
          <p:cNvSpPr/>
          <p:nvPr/>
        </p:nvSpPr>
        <p:spPr>
          <a:xfrm>
            <a:off x="2483767" y="2931790"/>
            <a:ext cx="597093"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5" name="矩形 4"/>
          <p:cNvSpPr/>
          <p:nvPr/>
        </p:nvSpPr>
        <p:spPr>
          <a:xfrm>
            <a:off x="179512" y="888112"/>
            <a:ext cx="8223697" cy="129266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易知当</a:t>
            </a:r>
            <a:r>
              <a:rPr lang="en-US" altLang="zh-CN" sz="2600" i="1" kern="100" dirty="0">
                <a:latin typeface="Times New Roman"/>
                <a:ea typeface="华文细黑"/>
                <a:cs typeface="Courier New"/>
              </a:rPr>
              <a:t>k</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时，直线</a:t>
            </a:r>
            <a:r>
              <a:rPr lang="en-US" altLang="zh-CN" sz="2600" i="1" kern="100" dirty="0">
                <a:latin typeface="Times New Roman"/>
                <a:ea typeface="华文细黑"/>
                <a:cs typeface="Courier New"/>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i="1" kern="100" dirty="0" err="1" smtClean="0">
                <a:latin typeface="Times New Roman"/>
                <a:ea typeface="华文细黑"/>
                <a:cs typeface="Courier New"/>
              </a:rPr>
              <a:t>kx</a:t>
            </a:r>
            <a:r>
              <a:rPr lang="zh-CN" altLang="zh-CN" sz="2600" kern="100" dirty="0">
                <a:latin typeface="Times New Roman"/>
                <a:ea typeface="华文细黑"/>
                <a:cs typeface="Times New Roman"/>
              </a:rPr>
              <a:t>与函数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上无交点，故选</a:t>
            </a:r>
            <a:r>
              <a:rPr lang="en-US" altLang="zh-CN" sz="2600" kern="100" dirty="0">
                <a:latin typeface="Times New Roman"/>
                <a:ea typeface="华文细黑"/>
                <a:cs typeface="Courier New"/>
              </a:rPr>
              <a:t>B.</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861553275"/>
              </p:ext>
            </p:extLst>
          </p:nvPr>
        </p:nvGraphicFramePr>
        <p:xfrm>
          <a:off x="3726954" y="843558"/>
          <a:ext cx="952500" cy="1042987"/>
        </p:xfrm>
        <a:graphic>
          <a:graphicData uri="http://schemas.openxmlformats.org/presentationml/2006/ole">
            <p:oleObj spid="_x0000_s83996" name="文档" r:id="rId15" imgW="951911" imgH="1043677" progId="Word.Document.12">
              <p:embed/>
            </p:oleObj>
          </a:graphicData>
        </a:graphic>
      </p:graphicFrame>
      <p:pic>
        <p:nvPicPr>
          <p:cNvPr id="83980" name="Picture 12" descr="A40"/>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553254" y="2091502"/>
            <a:ext cx="3339226" cy="2057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矩形 8"/>
          <p:cNvSpPr/>
          <p:nvPr/>
        </p:nvSpPr>
        <p:spPr>
          <a:xfrm>
            <a:off x="211914" y="2242305"/>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38512749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 name="矩形 2"/>
          <p:cNvSpPr/>
          <p:nvPr/>
        </p:nvSpPr>
        <p:spPr>
          <a:xfrm>
            <a:off x="232626" y="987574"/>
            <a:ext cx="8227806"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5</a:t>
            </a:r>
            <a:r>
              <a:rPr lang="pl-PL" altLang="zh-CN" sz="2600" kern="100" dirty="0">
                <a:latin typeface="Times New Roman"/>
                <a:ea typeface="华文细黑"/>
                <a:cs typeface="Courier New"/>
              </a:rPr>
              <a:t>.</a:t>
            </a:r>
            <a:r>
              <a:rPr lang="zh-CN" altLang="zh-CN" sz="2600" kern="100" dirty="0">
                <a:latin typeface="Times New Roman"/>
                <a:ea typeface="华文细黑"/>
                <a:cs typeface="Times New Roman"/>
              </a:rPr>
              <a:t>已知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为常数，函数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有两个极值点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5" name="任意多边形 34">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3625920429"/>
              </p:ext>
            </p:extLst>
          </p:nvPr>
        </p:nvGraphicFramePr>
        <p:xfrm>
          <a:off x="298276" y="2427734"/>
          <a:ext cx="7658100" cy="4014787"/>
        </p:xfrm>
        <a:graphic>
          <a:graphicData uri="http://schemas.openxmlformats.org/presentationml/2006/ole">
            <p:oleObj spid="_x0000_s59428" name="文档" r:id="rId15" imgW="7657835" imgH="4014615" progId="Word.Document.12">
              <p:embed/>
            </p:oleObj>
          </a:graphicData>
        </a:graphic>
      </p:graphicFrame>
    </p:spTree>
    <p:extLst>
      <p:ext uri="{BB962C8B-B14F-4D97-AF65-F5344CB8AC3E}">
        <p14:creationId xmlns:p14="http://schemas.microsoft.com/office/powerpoint/2010/main" xmlns="" val="10073164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5" name="任意多边形 34">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6" name="矩形 5"/>
          <p:cNvSpPr/>
          <p:nvPr/>
        </p:nvSpPr>
        <p:spPr>
          <a:xfrm>
            <a:off x="164802" y="874153"/>
            <a:ext cx="8388993" cy="617477"/>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a:t>
            </a:r>
            <a:r>
              <a:rPr lang="zh-CN" altLang="zh-CN" sz="2600" kern="100" dirty="0">
                <a:latin typeface="Times New Roman"/>
                <a:ea typeface="华文细黑"/>
                <a:cs typeface="Times New Roman"/>
              </a:rPr>
              <a:t>　</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798072986"/>
              </p:ext>
            </p:extLst>
          </p:nvPr>
        </p:nvGraphicFramePr>
        <p:xfrm>
          <a:off x="164802" y="1563638"/>
          <a:ext cx="7581900" cy="3481387"/>
        </p:xfrm>
        <a:graphic>
          <a:graphicData uri="http://schemas.openxmlformats.org/presentationml/2006/ole">
            <p:oleObj spid="_x0000_s60504" name="文档" r:id="rId15" imgW="7581512" imgH="3481829" progId="Word.Document.12">
              <p:embed/>
            </p:oleObj>
          </a:graphicData>
        </a:graphic>
      </p:graphicFrame>
      <p:pic>
        <p:nvPicPr>
          <p:cNvPr id="60449" name="Picture 33" descr="G165"/>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876256" y="1612170"/>
            <a:ext cx="2015595" cy="167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2" name="对象 21"/>
          <p:cNvGraphicFramePr>
            <a:graphicFrameLocks noChangeAspect="1"/>
          </p:cNvGraphicFramePr>
          <p:nvPr>
            <p:extLst>
              <p:ext uri="{D42A27DB-BD31-4B8C-83A1-F6EECF244321}">
                <p14:modId xmlns:p14="http://schemas.microsoft.com/office/powerpoint/2010/main" xmlns="" val="936588798"/>
              </p:ext>
            </p:extLst>
          </p:nvPr>
        </p:nvGraphicFramePr>
        <p:xfrm>
          <a:off x="164802" y="2409081"/>
          <a:ext cx="7575550" cy="3475037"/>
        </p:xfrm>
        <a:graphic>
          <a:graphicData uri="http://schemas.openxmlformats.org/presentationml/2006/ole">
            <p:oleObj spid="_x0000_s60505" name="文档" r:id="rId17" imgW="7581512" imgH="3481469"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437693344"/>
              </p:ext>
            </p:extLst>
          </p:nvPr>
        </p:nvGraphicFramePr>
        <p:xfrm>
          <a:off x="169863" y="3344863"/>
          <a:ext cx="7475537" cy="1844675"/>
        </p:xfrm>
        <a:graphic>
          <a:graphicData uri="http://schemas.openxmlformats.org/presentationml/2006/ole">
            <p:oleObj spid="_x0000_s60506" name="文档" r:id="rId18" imgW="7548799" imgH="1872384" progId="Word.Document.12">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1018954515"/>
              </p:ext>
            </p:extLst>
          </p:nvPr>
        </p:nvGraphicFramePr>
        <p:xfrm>
          <a:off x="275885" y="4083918"/>
          <a:ext cx="7475537" cy="1844675"/>
        </p:xfrm>
        <a:graphic>
          <a:graphicData uri="http://schemas.openxmlformats.org/presentationml/2006/ole">
            <p:oleObj spid="_x0000_s60507" name="文档" r:id="rId19" imgW="7548799" imgH="1873826" progId="Word.Document.12">
              <p:embed/>
            </p:oleObj>
          </a:graphicData>
        </a:graphic>
      </p:graphicFrame>
    </p:spTree>
    <p:extLst>
      <p:ext uri="{BB962C8B-B14F-4D97-AF65-F5344CB8AC3E}">
        <p14:creationId xmlns:p14="http://schemas.microsoft.com/office/powerpoint/2010/main" xmlns="" val="2450239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par>
                                <p:cTn id="13" presetID="3" presetClass="entr" presetSubtype="10" fill="hold" nodeType="withEffect">
                                  <p:stCondLst>
                                    <p:cond delay="0"/>
                                  </p:stCondLst>
                                  <p:childTnLst>
                                    <p:set>
                                      <p:cBhvr>
                                        <p:cTn id="14" dur="1" fill="hold">
                                          <p:stCondLst>
                                            <p:cond delay="0"/>
                                          </p:stCondLst>
                                        </p:cTn>
                                        <p:tgtEl>
                                          <p:spTgt spid="60449"/>
                                        </p:tgtEl>
                                        <p:attrNameLst>
                                          <p:attrName>style.visibility</p:attrName>
                                        </p:attrNameLst>
                                      </p:cBhvr>
                                      <p:to>
                                        <p:strVal val="visible"/>
                                      </p:to>
                                    </p:set>
                                    <p:animEffect transition="in" filter="blinds(horizontal)">
                                      <p:cBhvr>
                                        <p:cTn id="15" dur="500"/>
                                        <p:tgtEl>
                                          <p:spTgt spid="6044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5" name="任意多边形 34">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395536" y="1323677"/>
            <a:ext cx="7747094" cy="2693045"/>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草图可知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上单调递减，在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上单调递增</a:t>
            </a:r>
            <a:r>
              <a:rPr lang="en-US" altLang="zh-CN" sz="2600" kern="100" dirty="0">
                <a:latin typeface="Times New Roman"/>
                <a:ea typeface="华文细黑"/>
                <a:cs typeface="Courier New"/>
              </a:rPr>
              <a:t>.</a:t>
            </a:r>
            <a:endParaRPr lang="zh-CN" altLang="zh-CN" sz="2600" kern="100" dirty="0">
              <a:latin typeface="宋体"/>
              <a:cs typeface="Courier New"/>
            </a:endParaRPr>
          </a:p>
          <a:p>
            <a:r>
              <a:rPr lang="zh-CN" altLang="zh-CN" sz="2600" kern="100" dirty="0">
                <a:latin typeface="Times New Roman"/>
                <a:ea typeface="华文细黑"/>
                <a:cs typeface="Times New Roman"/>
              </a:rPr>
              <a:t>又</a:t>
            </a:r>
            <a:r>
              <a:rPr lang="en-US" altLang="zh-CN" sz="2600" i="1" kern="100" dirty="0">
                <a:latin typeface="Times New Roman"/>
                <a:ea typeface="华文细黑"/>
              </a:rPr>
              <a:t>f</a:t>
            </a:r>
            <a:r>
              <a:rPr lang="en-US" altLang="zh-CN" sz="2600" kern="100" dirty="0">
                <a:latin typeface="Times New Roman"/>
                <a:ea typeface="华文细黑"/>
              </a:rPr>
              <a:t>(0)</a:t>
            </a:r>
            <a:r>
              <a:rPr lang="zh-CN" altLang="zh-CN" sz="2600" kern="100" dirty="0">
                <a:latin typeface="Times New Roman"/>
                <a:ea typeface="华文细黑"/>
                <a:cs typeface="Times New Roman"/>
              </a:rPr>
              <a:t>＝</a:t>
            </a:r>
            <a:r>
              <a:rPr lang="en-US" altLang="zh-CN" sz="2600" kern="100" dirty="0">
                <a:latin typeface="Times New Roman"/>
                <a:ea typeface="华文细黑"/>
              </a:rPr>
              <a:t>0</a:t>
            </a:r>
            <a:r>
              <a:rPr lang="zh-CN" altLang="zh-CN" sz="2600" kern="100" dirty="0">
                <a:latin typeface="Times New Roman"/>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zh-CN" altLang="zh-CN" sz="2600" kern="100" dirty="0">
                <a:latin typeface="Times New Roman"/>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baseline="-25000" dirty="0">
                <a:latin typeface="Times New Roman"/>
                <a:ea typeface="华文细黑"/>
              </a:rPr>
              <a:t>2</a:t>
            </a:r>
            <a:r>
              <a:rPr lang="en-US" altLang="zh-CN" sz="2600" kern="100" dirty="0">
                <a:latin typeface="Times New Roman"/>
                <a:ea typeface="华文细黑"/>
              </a:rPr>
              <a:t>)</a:t>
            </a:r>
            <a:r>
              <a:rPr lang="en-US" altLang="zh-CN" sz="2600" kern="100" dirty="0">
                <a:latin typeface="宋体"/>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(1)</a:t>
            </a:r>
            <a:r>
              <a:rPr lang="zh-CN" altLang="zh-CN" sz="2600" kern="100" dirty="0">
                <a:latin typeface="Times New Roman"/>
                <a:ea typeface="华文细黑"/>
                <a:cs typeface="Times New Roman"/>
              </a:rPr>
              <a:t>且－</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736785302"/>
              </p:ext>
            </p:extLst>
          </p:nvPr>
        </p:nvGraphicFramePr>
        <p:xfrm>
          <a:off x="5796347" y="2288530"/>
          <a:ext cx="2217738" cy="1006475"/>
        </p:xfrm>
        <a:graphic>
          <a:graphicData uri="http://schemas.openxmlformats.org/presentationml/2006/ole">
            <p:oleObj spid="_x0000_s95264" name="文档" r:id="rId15" imgW="2217045" imgH="1006236"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269555717"/>
              </p:ext>
            </p:extLst>
          </p:nvPr>
        </p:nvGraphicFramePr>
        <p:xfrm>
          <a:off x="444554" y="3152626"/>
          <a:ext cx="5143500" cy="1003300"/>
        </p:xfrm>
        <a:graphic>
          <a:graphicData uri="http://schemas.openxmlformats.org/presentationml/2006/ole">
            <p:oleObj spid="_x0000_s95265" name="文档" r:id="rId16" imgW="5143344" imgH="1003716" progId="Word.Document.12">
              <p:embed/>
            </p:oleObj>
          </a:graphicData>
        </a:graphic>
      </p:graphicFrame>
      <p:sp>
        <p:nvSpPr>
          <p:cNvPr id="9" name="矩形 8"/>
          <p:cNvSpPr/>
          <p:nvPr/>
        </p:nvSpPr>
        <p:spPr>
          <a:xfrm>
            <a:off x="395536" y="3875287"/>
            <a:ext cx="4572000" cy="692497"/>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华文细黑"/>
                <a:cs typeface="Courier New"/>
              </a:rPr>
              <a:t>D</a:t>
            </a:r>
            <a:r>
              <a:rPr lang="en-US" altLang="zh-CN" sz="2600" kern="100" dirty="0" smtClean="0">
                <a:latin typeface="Times New Roman"/>
                <a:ea typeface="华文细黑"/>
                <a:cs typeface="Courier New"/>
              </a:rPr>
              <a:t> </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34190046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linds(horizontal)">
                                      <p:cBhvr>
                                        <p:cTn id="2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矩形 5"/>
          <p:cNvSpPr/>
          <p:nvPr/>
        </p:nvSpPr>
        <p:spPr>
          <a:xfrm>
            <a:off x="179512" y="1059582"/>
            <a:ext cx="8390412" cy="1222129"/>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bx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有两个极值点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2</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6" name="任意多边形 35">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983306534"/>
              </p:ext>
            </p:extLst>
          </p:nvPr>
        </p:nvGraphicFramePr>
        <p:xfrm>
          <a:off x="264349" y="2595512"/>
          <a:ext cx="7476003" cy="1920454"/>
        </p:xfrm>
        <a:graphic>
          <a:graphicData uri="http://schemas.openxmlformats.org/presentationml/2006/ole">
            <p:oleObj spid="_x0000_s32846" name="文档" r:id="rId15" imgW="8016048" imgH="2058786" progId="Word.Document.12">
              <p:embed/>
            </p:oleObj>
          </a:graphicData>
        </a:graphic>
      </p:graphicFrame>
    </p:spTree>
    <p:extLst>
      <p:ext uri="{BB962C8B-B14F-4D97-AF65-F5344CB8AC3E}">
        <p14:creationId xmlns:p14="http://schemas.microsoft.com/office/powerpoint/2010/main" xmlns="" val="3821074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6" name="任意多边形 55">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380751" y="1302896"/>
            <a:ext cx="8223697" cy="2492990"/>
          </a:xfrm>
          <a:prstGeom prst="rect">
            <a:avLst/>
          </a:prstGeom>
        </p:spPr>
        <p:txBody>
          <a:bodyPr>
            <a:spAutoFit/>
          </a:bodyPr>
          <a:lstStyle/>
          <a:p>
            <a:pPr algn="just">
              <a:lnSpc>
                <a:spcPct val="150000"/>
              </a:lnSpc>
              <a:spcAft>
                <a:spcPts val="0"/>
              </a:spcAft>
              <a:tabLst>
                <a:tab pos="1890395" algn="l"/>
                <a:tab pos="3150870"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方法一　由于</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据题意方程</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有两个根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2</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xmlns="" val="14129968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6" name="任意多边形 55">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670774685"/>
              </p:ext>
            </p:extLst>
          </p:nvPr>
        </p:nvGraphicFramePr>
        <p:xfrm>
          <a:off x="4311942" y="771550"/>
          <a:ext cx="8550275" cy="2279650"/>
        </p:xfrm>
        <a:graphic>
          <a:graphicData uri="http://schemas.openxmlformats.org/presentationml/2006/ole">
            <p:oleObj spid="_x0000_s85025" name="文档" r:id="rId15" imgW="8904796" imgH="2380849" progId="Word.Document.12">
              <p:embed/>
            </p:oleObj>
          </a:graphicData>
        </a:graphic>
      </p:graphicFrame>
      <p:sp>
        <p:nvSpPr>
          <p:cNvPr id="5" name="矩形 4"/>
          <p:cNvSpPr/>
          <p:nvPr/>
        </p:nvSpPr>
        <p:spPr>
          <a:xfrm>
            <a:off x="35496" y="1611040"/>
            <a:ext cx="4185761" cy="492443"/>
          </a:xfrm>
          <a:prstGeom prst="rect">
            <a:avLst/>
          </a:prstGeom>
        </p:spPr>
        <p:txBody>
          <a:bodyPr wrap="none">
            <a:spAutoFit/>
          </a:bodyPr>
          <a:lstStyle/>
          <a:p>
            <a:pPr lvl="0"/>
            <a:r>
              <a:rPr lang="zh-CN" altLang="zh-CN" sz="2600" kern="100" dirty="0">
                <a:solidFill>
                  <a:prstClr val="black"/>
                </a:solidFill>
                <a:latin typeface="Times New Roman"/>
                <a:ea typeface="华文细黑"/>
                <a:cs typeface="Times New Roman"/>
              </a:rPr>
              <a:t>结合二次函数图象可得只需</a:t>
            </a:r>
            <a:endParaRPr lang="en-US" altLang="zh-CN" sz="2600" kern="100" dirty="0">
              <a:solidFill>
                <a:prstClr val="black"/>
              </a:solidFill>
              <a:latin typeface="Times New Roman"/>
              <a:ea typeface="华文细黑"/>
              <a:cs typeface="Times New Roman"/>
            </a:endParaRPr>
          </a:p>
        </p:txBody>
      </p:sp>
      <p:sp>
        <p:nvSpPr>
          <p:cNvPr id="7" name="矩形 6"/>
          <p:cNvSpPr/>
          <p:nvPr/>
        </p:nvSpPr>
        <p:spPr>
          <a:xfrm>
            <a:off x="78712" y="2903032"/>
            <a:ext cx="8643188" cy="2116990"/>
          </a:xfrm>
          <a:prstGeom prst="rect">
            <a:avLst/>
          </a:prstGeom>
        </p:spPr>
        <p:txBody>
          <a:bodyPr>
            <a:spAutoFit/>
          </a:bodyPr>
          <a:lstStyle/>
          <a:p>
            <a:pPr algn="just">
              <a:lnSpc>
                <a:spcPct val="130000"/>
              </a:lnSpc>
              <a:spcAft>
                <a:spcPts val="0"/>
              </a:spcAft>
              <a:tabLst>
                <a:tab pos="1890395" algn="l"/>
              </a:tabLst>
            </a:pPr>
            <a:r>
              <a:rPr lang="zh-CN" altLang="zh-CN" sz="2600" kern="100" dirty="0">
                <a:latin typeface="Times New Roman"/>
                <a:ea typeface="华文细黑"/>
                <a:cs typeface="Times New Roman"/>
              </a:rPr>
              <a:t>此即为关于点</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的线性约束条件，作出其对应平面区域，</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，问题转化为在上述线性约束条件下确定目标函数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的最值问题，由线性规划易知</a:t>
            </a:r>
            <a:r>
              <a:rPr lang="en-US" altLang="zh-CN" sz="2600" kern="100" dirty="0">
                <a:latin typeface="Times New Roman"/>
                <a:ea typeface="华文细黑"/>
                <a:cs typeface="Courier New"/>
              </a:rPr>
              <a:t>3</a:t>
            </a:r>
            <a:r>
              <a:rPr lang="en-US" altLang="zh-CN" sz="2600" kern="100" dirty="0" smtClean="0">
                <a:latin typeface="宋体"/>
                <a:ea typeface="华文细黑"/>
                <a:cs typeface="Times New Roman"/>
              </a:rPr>
              <a:t>≤</a:t>
            </a:r>
          </a:p>
          <a:p>
            <a:pPr algn="just">
              <a:lnSpc>
                <a:spcPct val="130000"/>
              </a:lnSpc>
              <a:spcAft>
                <a:spcPts val="0"/>
              </a:spcAft>
              <a:tabLst>
                <a:tab pos="1890395" algn="l"/>
              </a:tabLst>
            </a:pPr>
            <a:r>
              <a:rPr lang="en-US" altLang="zh-CN" sz="2600" i="1" kern="100" dirty="0" smtClean="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，故选</a:t>
            </a:r>
            <a:r>
              <a:rPr lang="en-US" altLang="zh-CN" sz="2600" kern="100" dirty="0">
                <a:latin typeface="Times New Roman"/>
                <a:ea typeface="华文细黑"/>
                <a:cs typeface="Courier New"/>
              </a:rPr>
              <a:t>C.</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915276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6" name="任意多边形 55">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7" name="矩形 6"/>
          <p:cNvSpPr/>
          <p:nvPr/>
        </p:nvSpPr>
        <p:spPr>
          <a:xfrm>
            <a:off x="393308" y="1275606"/>
            <a:ext cx="8643188" cy="2492990"/>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方法二　方程</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有两个根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且</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2</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的条件也可以通过二分法处理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即</a:t>
            </a:r>
            <a:r>
              <a:rPr lang="zh-CN" altLang="zh-CN" sz="2600" kern="100" dirty="0">
                <a:latin typeface="Times New Roman"/>
                <a:ea typeface="华文细黑"/>
                <a:cs typeface="Times New Roman"/>
              </a:rPr>
              <a:t>只需</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600" i="1" kern="100" dirty="0" smtClean="0">
                <a:latin typeface="Times New Roman"/>
                <a:ea typeface="华文细黑"/>
                <a:cs typeface="Courier New"/>
              </a:rPr>
              <a:t>g</a:t>
            </a:r>
            <a:r>
              <a:rPr lang="en-US" altLang="zh-CN" sz="2600" kern="100" dirty="0" smtClean="0">
                <a:latin typeface="Times New Roman"/>
                <a:ea typeface="华文细黑"/>
                <a:cs typeface="Courier New"/>
              </a:rPr>
              <a:t>(2)</a:t>
            </a:r>
            <a:r>
              <a:rPr lang="en-US" altLang="zh-CN" sz="2600" i="1" kern="100" dirty="0" smtClean="0">
                <a:latin typeface="Times New Roman"/>
                <a:ea typeface="华文细黑"/>
                <a:cs typeface="Courier New"/>
              </a:rPr>
              <a:t>g</a:t>
            </a:r>
            <a:r>
              <a:rPr lang="en-US" altLang="zh-CN" sz="2600" kern="100" dirty="0" smtClean="0">
                <a:latin typeface="Times New Roman"/>
                <a:ea typeface="华文细黑"/>
                <a:cs typeface="Courier New"/>
              </a:rPr>
              <a:t>(1</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即可，利用同样的方法也可解答</a:t>
            </a:r>
            <a:r>
              <a:rPr lang="en-US" altLang="zh-CN" sz="2600" kern="100" dirty="0" smtClean="0">
                <a:latin typeface="Times New Roman"/>
                <a:ea typeface="华文细黑"/>
                <a:cs typeface="Courier New"/>
              </a:rPr>
              <a:t>.</a:t>
            </a:r>
          </a:p>
        </p:txBody>
      </p:sp>
      <p:sp>
        <p:nvSpPr>
          <p:cNvPr id="9" name="矩形 8"/>
          <p:cNvSpPr/>
          <p:nvPr/>
        </p:nvSpPr>
        <p:spPr>
          <a:xfrm>
            <a:off x="395536" y="3651870"/>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36560626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64663" y="1210991"/>
            <a:ext cx="8227000" cy="1216743"/>
          </a:xfrm>
          <a:prstGeom prst="rect">
            <a:avLst/>
          </a:prstGeom>
          <a:noFill/>
        </p:spPr>
        <p:txBody>
          <a:bodyPr wrap="square" rtlCol="0">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(0,1)</a:t>
            </a:r>
            <a:r>
              <a:rPr lang="zh-CN" altLang="zh-CN" sz="2600" kern="100" dirty="0">
                <a:latin typeface="Times New Roman"/>
                <a:ea typeface="华文细黑"/>
                <a:cs typeface="Times New Roman"/>
              </a:rPr>
              <a:t>内有最小值，则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5" name="矩形 4"/>
          <p:cNvSpPr/>
          <p:nvPr/>
        </p:nvSpPr>
        <p:spPr>
          <a:xfrm>
            <a:off x="410184" y="2407116"/>
            <a:ext cx="6034024" cy="1892826"/>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可得</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&lt;1.</a:t>
            </a:r>
            <a:endParaRPr lang="zh-CN" altLang="zh-CN" sz="1050" kern="100" dirty="0">
              <a:effectLst/>
              <a:latin typeface="宋体"/>
              <a:cs typeface="Courier New"/>
            </a:endParaRPr>
          </a:p>
        </p:txBody>
      </p:sp>
      <p:sp>
        <p:nvSpPr>
          <p:cNvPr id="3" name="矩形 2"/>
          <p:cNvSpPr/>
          <p:nvPr/>
        </p:nvSpPr>
        <p:spPr>
          <a:xfrm>
            <a:off x="1132624" y="1807245"/>
            <a:ext cx="1059906" cy="692497"/>
          </a:xfrm>
          <a:prstGeom prst="rect">
            <a:avLst/>
          </a:prstGeom>
        </p:spPr>
        <p:txBody>
          <a:bodyPr wrap="none">
            <a:spAutoFit/>
          </a:bodyPr>
          <a:lstStyle/>
          <a:p>
            <a:pPr algn="just">
              <a:lnSpc>
                <a:spcPct val="150000"/>
              </a:lnSpc>
              <a:tabLst>
                <a:tab pos="1890395" algn="l"/>
              </a:tabLst>
            </a:pPr>
            <a:r>
              <a:rPr lang="en-US" altLang="zh-CN" sz="2600" kern="100" dirty="0">
                <a:solidFill>
                  <a:schemeClr val="accent6">
                    <a:lumMod val="75000"/>
                  </a:schemeClr>
                </a:solidFill>
                <a:latin typeface="Times New Roman"/>
                <a:ea typeface="华文细黑"/>
                <a:cs typeface="Courier New"/>
              </a:rPr>
              <a:t>0&lt;</a:t>
            </a:r>
            <a:r>
              <a:rPr lang="en-US" altLang="zh-CN" sz="2600" i="1" kern="100" dirty="0">
                <a:solidFill>
                  <a:schemeClr val="accent6">
                    <a:lumMod val="75000"/>
                  </a:schemeClr>
                </a:solidFill>
                <a:latin typeface="Times New Roman"/>
                <a:ea typeface="华文细黑"/>
                <a:cs typeface="Courier New"/>
              </a:rPr>
              <a:t>a</a:t>
            </a:r>
            <a:r>
              <a:rPr lang="en-US" altLang="zh-CN" sz="2600" kern="100" dirty="0">
                <a:solidFill>
                  <a:schemeClr val="accent6">
                    <a:lumMod val="75000"/>
                  </a:schemeClr>
                </a:solidFill>
                <a:latin typeface="Times New Roman"/>
                <a:ea typeface="华文细黑"/>
                <a:cs typeface="Courier New"/>
              </a:rPr>
              <a:t>&lt;1</a:t>
            </a:r>
            <a:endParaRPr lang="zh-CN" altLang="en-US"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2872474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334577" y="2166992"/>
            <a:ext cx="7981839"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因为函数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既有极大值又有极小值，</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所以方程</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有两个不相等的实根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0" name="矩形 19"/>
          <p:cNvSpPr/>
          <p:nvPr/>
        </p:nvSpPr>
        <p:spPr>
          <a:xfrm>
            <a:off x="323528" y="699542"/>
            <a:ext cx="8142274"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kern="100" dirty="0">
                <a:latin typeface="IPAPANNEW"/>
                <a:ea typeface="华文细黑"/>
                <a:cs typeface="Times New Roman"/>
              </a:rPr>
              <a:t>[(</a:t>
            </a:r>
            <a:r>
              <a:rPr lang="en-US" altLang="zh-CN" sz="2600" i="1" kern="100" dirty="0">
                <a:latin typeface="IPAPANNEW"/>
                <a:ea typeface="华文细黑"/>
                <a:cs typeface="Times New Roman"/>
              </a:rPr>
              <a:t>a</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2)</a:t>
            </a:r>
            <a:r>
              <a:rPr lang="en-US" altLang="zh-CN" sz="2600" i="1" kern="100" dirty="0">
                <a:latin typeface="IPAPANNEW"/>
                <a:ea typeface="华文细黑"/>
                <a:cs typeface="Times New Roman"/>
              </a:rPr>
              <a:t>x</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a:t>
            </a:r>
            <a:r>
              <a:rPr lang="zh-CN" altLang="zh-CN" sz="2600" kern="100" dirty="0">
                <a:latin typeface="Times New Roman"/>
                <a:ea typeface="华文细黑"/>
                <a:cs typeface="Times New Roman"/>
              </a:rPr>
              <a:t>既有极大值又有极小值，则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42655005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1261843" y="2317398"/>
            <a:ext cx="5211683"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题型一　利用导数求函数的极值</a:t>
            </a:r>
          </a:p>
        </p:txBody>
      </p:sp>
      <p:sp>
        <p:nvSpPr>
          <p:cNvPr id="16" name="TextBox 15">
            <a:hlinkClick r:id="rId3" action="ppaction://hlinksldjump"/>
          </p:cNvPr>
          <p:cNvSpPr txBox="1"/>
          <p:nvPr/>
        </p:nvSpPr>
        <p:spPr>
          <a:xfrm>
            <a:off x="1305500" y="3219822"/>
            <a:ext cx="4852610"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题型二　利用导数求函数最值</a:t>
            </a:r>
          </a:p>
        </p:txBody>
      </p:sp>
      <p:pic>
        <p:nvPicPr>
          <p:cNvPr id="7" name="图片 6">
            <a:hlinkClick r:id="rId4" action="ppaction://hlinksldjump"/>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9" name="TextBox 8"/>
          <p:cNvSpPr txBox="1"/>
          <p:nvPr/>
        </p:nvSpPr>
        <p:spPr>
          <a:xfrm>
            <a:off x="1261843" y="1203597"/>
            <a:ext cx="4087157" cy="646331"/>
          </a:xfrm>
          <a:prstGeom prst="rect">
            <a:avLst/>
          </a:prstGeom>
          <a:noFill/>
        </p:spPr>
        <p:txBody>
          <a:bodyPr wrap="square" rtlCol="0">
            <a:spAutoFit/>
          </a:bodyPr>
          <a:lstStyle/>
          <a:p>
            <a:r>
              <a:rPr lang="zh-CN" altLang="en-US" sz="3600" b="1" dirty="0">
                <a:solidFill>
                  <a:schemeClr val="tx1">
                    <a:lumMod val="65000"/>
                    <a:lumOff val="35000"/>
                  </a:schemeClr>
                </a:solidFill>
                <a:latin typeface="微软雅黑" pitchFamily="34" charset="-122"/>
                <a:ea typeface="微软雅黑" pitchFamily="34" charset="-122"/>
              </a:rPr>
              <a:t>常考题型精析</a:t>
            </a:r>
          </a:p>
        </p:txBody>
      </p:sp>
      <p:cxnSp>
        <p:nvCxnSpPr>
          <p:cNvPr id="10" name="直接连接符 9"/>
          <p:cNvCxnSpPr/>
          <p:nvPr/>
        </p:nvCxnSpPr>
        <p:spPr>
          <a:xfrm flipV="1">
            <a:off x="-13652" y="1849928"/>
            <a:ext cx="6961916" cy="7266"/>
          </a:xfrm>
          <a:prstGeom prst="line">
            <a:avLst/>
          </a:prstGeom>
          <a:ln>
            <a:solidFill>
              <a:srgbClr val="FC920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52" y="1923678"/>
            <a:ext cx="6961916" cy="0"/>
          </a:xfrm>
          <a:prstGeom prst="line">
            <a:avLst/>
          </a:prstGeom>
          <a:ln w="57150">
            <a:solidFill>
              <a:srgbClr val="FC92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1115616" y="1419622"/>
            <a:ext cx="6672954" cy="1892826"/>
          </a:xfrm>
          <a:prstGeom prst="rect">
            <a:avLst/>
          </a:prstGeom>
        </p:spPr>
        <p:txBody>
          <a:bodyPr>
            <a:spAutoFit/>
          </a:bodyPr>
          <a:lstStyle/>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即</a:t>
            </a:r>
            <a:r>
              <a:rPr lang="en-US" altLang="zh-CN" sz="2600" i="1" kern="100" dirty="0">
                <a:solidFill>
                  <a:prstClr val="black"/>
                </a:solidFill>
                <a:latin typeface="Times New Roman"/>
                <a:ea typeface="华文细黑"/>
                <a:cs typeface="Courier New"/>
              </a:rPr>
              <a:t>Δ</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4</a:t>
            </a:r>
            <a:r>
              <a:rPr lang="en-US" altLang="zh-CN" sz="2600" i="1" kern="100" dirty="0">
                <a:solidFill>
                  <a:prstClr val="black"/>
                </a:solidFill>
                <a:latin typeface="Times New Roman"/>
                <a:ea typeface="华文细黑"/>
                <a:cs typeface="Courier New"/>
              </a:rPr>
              <a:t>a</a:t>
            </a:r>
            <a:r>
              <a:rPr lang="en-US" altLang="zh-CN" sz="2600" kern="100" baseline="300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4</a:t>
            </a:r>
            <a:r>
              <a:rPr lang="en-US" altLang="zh-CN" sz="2600" i="1"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8&gt;0</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algn="just">
              <a:lnSpc>
                <a:spcPct val="150000"/>
              </a:lnSpc>
              <a:spcAft>
                <a:spcPts val="0"/>
              </a:spcAft>
              <a:tabLst>
                <a:tab pos="1890395" algn="l"/>
              </a:tabLst>
            </a:pPr>
            <a:r>
              <a:rPr lang="zh-CN" altLang="zh-CN" sz="2600" kern="100" dirty="0" smtClean="0">
                <a:solidFill>
                  <a:prstClr val="black"/>
                </a:solidFill>
                <a:latin typeface="Times New Roman"/>
                <a:ea typeface="华文细黑"/>
                <a:cs typeface="Times New Roman"/>
              </a:rPr>
              <a:t>解得</a:t>
            </a:r>
            <a:r>
              <a:rPr lang="en-US" altLang="zh-CN" sz="2600" i="1" kern="100" dirty="0" smtClean="0">
                <a:solidFill>
                  <a:prstClr val="black"/>
                </a:solidFill>
                <a:latin typeface="Times New Roman"/>
                <a:ea typeface="华文细黑"/>
                <a:cs typeface="Courier New"/>
              </a:rPr>
              <a:t>a</a:t>
            </a:r>
            <a:r>
              <a:rPr lang="en-US" altLang="zh-CN" sz="2600" kern="100" dirty="0" smtClean="0">
                <a:solidFill>
                  <a:prstClr val="black"/>
                </a:solidFill>
                <a:latin typeface="Times New Roman"/>
                <a:ea typeface="华文细黑"/>
                <a:cs typeface="Courier New"/>
              </a:rPr>
              <a:t>&gt;2</a:t>
            </a:r>
            <a:r>
              <a:rPr lang="zh-CN" altLang="zh-CN" sz="2600" kern="100" dirty="0" smtClean="0">
                <a:solidFill>
                  <a:prstClr val="black"/>
                </a:solidFill>
                <a:latin typeface="Times New Roman"/>
                <a:ea typeface="华文细黑"/>
                <a:cs typeface="Times New Roman"/>
              </a:rPr>
              <a:t>或</a:t>
            </a:r>
            <a:r>
              <a:rPr lang="en-US" altLang="zh-CN" sz="2600" i="1" kern="100" dirty="0" smtClean="0">
                <a:solidFill>
                  <a:prstClr val="black"/>
                </a:solidFill>
                <a:latin typeface="Times New Roman"/>
                <a:ea typeface="华文细黑"/>
                <a:cs typeface="Courier New"/>
              </a:rPr>
              <a:t>a</a:t>
            </a:r>
            <a:r>
              <a:rPr lang="en-US" altLang="zh-CN" sz="2600" kern="100" dirty="0" smtClean="0">
                <a:solidFill>
                  <a:prstClr val="black"/>
                </a:solidFill>
                <a:latin typeface="Times New Roman"/>
                <a:ea typeface="华文细黑"/>
                <a:cs typeface="Courier New"/>
              </a:rPr>
              <a:t>&lt;</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1.</a:t>
            </a:r>
          </a:p>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答案</a:t>
            </a:r>
            <a:r>
              <a:rPr lang="zh-CN" altLang="zh-CN" sz="2600" b="1" kern="100" dirty="0">
                <a:solidFill>
                  <a:srgbClr val="0066FF"/>
                </a:solidFill>
                <a:latin typeface="Times New Roman"/>
                <a:ea typeface="微软雅黑"/>
                <a:cs typeface="Times New Roman"/>
              </a:rPr>
              <a:t>　</a:t>
            </a:r>
            <a:r>
              <a:rPr lang="en-US" altLang="zh-CN" sz="2600" i="1" kern="100" dirty="0">
                <a:solidFill>
                  <a:schemeClr val="accent6">
                    <a:lumMod val="75000"/>
                  </a:schemeClr>
                </a:solidFill>
                <a:latin typeface="Times New Roman"/>
                <a:ea typeface="华文细黑"/>
                <a:cs typeface="Courier New"/>
              </a:rPr>
              <a:t>a</a:t>
            </a:r>
            <a:r>
              <a:rPr lang="en-US" altLang="zh-CN" sz="2600" kern="100" dirty="0">
                <a:solidFill>
                  <a:schemeClr val="accent6">
                    <a:lumMod val="75000"/>
                  </a:schemeClr>
                </a:solidFill>
                <a:latin typeface="Times New Roman"/>
                <a:ea typeface="华文细黑"/>
                <a:cs typeface="Courier New"/>
              </a:rPr>
              <a:t>&gt;2</a:t>
            </a:r>
            <a:r>
              <a:rPr lang="zh-CN" altLang="zh-CN" sz="2600" kern="100" dirty="0">
                <a:solidFill>
                  <a:schemeClr val="accent6">
                    <a:lumMod val="75000"/>
                  </a:schemeClr>
                </a:solidFill>
                <a:latin typeface="Times New Roman"/>
                <a:ea typeface="华文细黑"/>
                <a:cs typeface="Times New Roman"/>
              </a:rPr>
              <a:t>或</a:t>
            </a:r>
            <a:r>
              <a:rPr lang="en-US" altLang="zh-CN" sz="2600" i="1" kern="100" dirty="0">
                <a:solidFill>
                  <a:schemeClr val="accent6">
                    <a:lumMod val="75000"/>
                  </a:schemeClr>
                </a:solidFill>
                <a:latin typeface="Times New Roman"/>
                <a:ea typeface="华文细黑"/>
                <a:cs typeface="Courier New"/>
              </a:rPr>
              <a:t>a</a:t>
            </a:r>
            <a:r>
              <a:rPr lang="en-US" altLang="zh-CN" sz="2600" kern="100" dirty="0">
                <a:solidFill>
                  <a:schemeClr val="accent6">
                    <a:lumMod val="75000"/>
                  </a:schemeClr>
                </a:solidFill>
                <a:latin typeface="Times New Roman"/>
                <a:ea typeface="华文细黑"/>
                <a:cs typeface="Courier New"/>
              </a:rPr>
              <a:t>&lt;</a:t>
            </a:r>
            <a:r>
              <a:rPr lang="zh-CN" altLang="zh-CN" sz="2600" kern="100" dirty="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Times New Roman"/>
                <a:ea typeface="华文细黑"/>
                <a:cs typeface="Courier New"/>
              </a:rPr>
              <a:t>1</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xmlns="" val="3499847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02149" y="775032"/>
            <a:ext cx="8474307" cy="1216743"/>
          </a:xfrm>
          <a:prstGeom prst="rect">
            <a:avLst/>
          </a:prstGeom>
          <a:noFill/>
        </p:spPr>
        <p:txBody>
          <a:bodyPr wrap="square" rtlCol="0">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的图象关于直线</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对称，则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的最大值是</a:t>
            </a:r>
            <a:r>
              <a:rPr lang="en-US" altLang="zh-CN" sz="2600" kern="100" dirty="0">
                <a:latin typeface="Times New Roman"/>
                <a:ea typeface="华文细黑"/>
                <a:cs typeface="Courier New"/>
              </a:rPr>
              <a:t>________.</a:t>
            </a:r>
            <a:endParaRPr lang="zh-CN" altLang="zh-CN" sz="2600" kern="100" dirty="0">
              <a:effectLst/>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52" name="任意多边形 51">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275827" y="1977807"/>
            <a:ext cx="7824565" cy="3093154"/>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依题意，</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为偶函数，</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kern="100" dirty="0">
                <a:latin typeface="IPAPANNEW"/>
                <a:ea typeface="华文细黑"/>
                <a:cs typeface="Times New Roman"/>
              </a:rPr>
              <a:t>[</a:t>
            </a:r>
            <a:r>
              <a:rPr lang="en-US" altLang="zh-CN" sz="2600" i="1" kern="100" dirty="0">
                <a:latin typeface="Times New Roman" pitchFamily="18" charset="0"/>
                <a:ea typeface="华文细黑"/>
                <a:cs typeface="Times New Roman"/>
              </a:rPr>
              <a:t>x</a:t>
            </a:r>
            <a:r>
              <a:rPr lang="en-US" altLang="zh-CN" sz="2600" kern="100" baseline="30000" dirty="0">
                <a:latin typeface="IPAPANNEW"/>
                <a:ea typeface="华文细黑"/>
                <a:cs typeface="Times New Roman"/>
              </a:rPr>
              <a:t>2</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a:t>
            </a:r>
            <a:r>
              <a:rPr lang="en-US" altLang="zh-CN" sz="2600" i="1" kern="100" dirty="0">
                <a:latin typeface="Times New Roman" pitchFamily="18" charset="0"/>
                <a:ea typeface="华文细黑"/>
                <a:cs typeface="Times New Roman"/>
              </a:rPr>
              <a:t>a</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4)</a:t>
            </a:r>
            <a:r>
              <a:rPr lang="en-US" altLang="zh-CN" sz="2600" i="1" kern="100" dirty="0">
                <a:latin typeface="Times New Roman" pitchFamily="18" charset="0"/>
                <a:ea typeface="华文细黑"/>
                <a:cs typeface="Times New Roman"/>
              </a:rPr>
              <a:t>x</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4</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2</a:t>
            </a:r>
            <a:r>
              <a:rPr lang="en-US" altLang="zh-CN" sz="2600" i="1" kern="100" dirty="0">
                <a:latin typeface="Times New Roman" pitchFamily="18" charset="0"/>
                <a:ea typeface="华文细黑"/>
                <a:cs typeface="Times New Roman"/>
              </a:rPr>
              <a:t>a</a:t>
            </a:r>
            <a:r>
              <a:rPr lang="zh-CN" altLang="zh-CN" sz="2600" kern="100" dirty="0">
                <a:latin typeface="IPAPANNEW"/>
                <a:ea typeface="华文细黑"/>
                <a:cs typeface="Times New Roman"/>
              </a:rPr>
              <a:t>＋</a:t>
            </a:r>
            <a:r>
              <a:rPr lang="en-US" altLang="zh-CN" sz="2600" i="1" kern="100" dirty="0">
                <a:latin typeface="IPAPANNEW"/>
                <a:ea typeface="华文细黑"/>
                <a:cs typeface="Times New Roman"/>
              </a:rPr>
              <a:t>b</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其中</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的系数为</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的系数为</a:t>
            </a:r>
            <a:r>
              <a:rPr lang="en-US" altLang="zh-CN" sz="2600" kern="100" dirty="0">
                <a:latin typeface="Times New Roman"/>
                <a:ea typeface="华文细黑"/>
                <a:cs typeface="Courier New"/>
              </a:rPr>
              <a:t>28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11</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7</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xmlns="" val="35728632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52" name="任意多边形 51">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755576" y="1278796"/>
            <a:ext cx="7670390" cy="2492990"/>
          </a:xfrm>
          <a:prstGeom prst="rect">
            <a:avLst/>
          </a:prstGeom>
        </p:spPr>
        <p:txBody>
          <a:bodyPr>
            <a:spAutoFit/>
          </a:bodyPr>
          <a:lstStyle/>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由对称轴为</a:t>
            </a:r>
            <a:r>
              <a:rPr lang="en-US" altLang="zh-CN" sz="2600" i="1" kern="100" dirty="0">
                <a:solidFill>
                  <a:prstClr val="black"/>
                </a:solidFill>
                <a:latin typeface="Times New Roman"/>
                <a:ea typeface="华文细黑"/>
                <a:cs typeface="Courier New"/>
              </a:rPr>
              <a:t>x</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可知，</a:t>
            </a:r>
            <a:endParaRPr lang="zh-CN" altLang="zh-CN" sz="2600" kern="100" dirty="0">
              <a:solidFill>
                <a:prstClr val="black"/>
              </a:solidFill>
              <a:latin typeface="宋体"/>
              <a:cs typeface="Courier New"/>
            </a:endParaRPr>
          </a:p>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将该式分解为</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2)(</a:t>
            </a:r>
            <a:r>
              <a:rPr lang="en-US" altLang="zh-CN" sz="2600" i="1" kern="100" dirty="0">
                <a:solidFill>
                  <a:prstClr val="black"/>
                </a:solidFill>
                <a:latin typeface="Times New Roman"/>
                <a:ea typeface="华文细黑"/>
                <a:cs typeface="Courier New"/>
              </a:rPr>
              <a:t>x</a:t>
            </a:r>
            <a:r>
              <a:rPr lang="en-US" altLang="zh-CN" sz="2600" kern="100" baseline="300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4</a:t>
            </a:r>
            <a:r>
              <a:rPr lang="en-US" altLang="zh-CN" sz="2600" i="1" kern="100" dirty="0">
                <a:solidFill>
                  <a:prstClr val="black"/>
                </a:solidFill>
                <a:latin typeface="Times New Roman"/>
                <a:ea typeface="华文细黑"/>
                <a:cs typeface="Courier New"/>
              </a:rPr>
              <a:t>x</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algn="just">
              <a:lnSpc>
                <a:spcPct val="150000"/>
              </a:lnSpc>
              <a:spcAft>
                <a:spcPts val="0"/>
              </a:spcAft>
              <a:tabLst>
                <a:tab pos="1890395" algn="l"/>
              </a:tabLst>
            </a:pPr>
            <a:r>
              <a:rPr lang="zh-CN" altLang="zh-CN" sz="2600" kern="100" dirty="0" smtClean="0">
                <a:solidFill>
                  <a:prstClr val="black"/>
                </a:solidFill>
                <a:latin typeface="Times New Roman"/>
                <a:ea typeface="华文细黑"/>
                <a:cs typeface="Times New Roman"/>
              </a:rPr>
              <a:t>可知其在－</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和－－</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处取到最大值，最大值为</a:t>
            </a:r>
            <a:r>
              <a:rPr lang="en-US" altLang="zh-CN" sz="2600" kern="100" dirty="0" smtClean="0">
                <a:solidFill>
                  <a:prstClr val="black"/>
                </a:solidFill>
                <a:latin typeface="Times New Roman"/>
                <a:ea typeface="华文细黑"/>
                <a:cs typeface="Courier New"/>
              </a:rPr>
              <a:t>16.</a:t>
            </a:r>
          </a:p>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答案</a:t>
            </a:r>
            <a:r>
              <a:rPr lang="zh-CN" altLang="zh-CN" sz="2600" b="1" kern="100" dirty="0">
                <a:solidFill>
                  <a:srgbClr val="0066FF"/>
                </a:solidFill>
                <a:latin typeface="Times New Roman"/>
                <a:ea typeface="微软雅黑"/>
                <a:cs typeface="Times New Roman"/>
              </a:rPr>
              <a:t>　</a:t>
            </a:r>
            <a:r>
              <a:rPr lang="en-US" altLang="zh-CN" sz="2600" kern="100" dirty="0" smtClean="0">
                <a:solidFill>
                  <a:schemeClr val="accent6">
                    <a:lumMod val="75000"/>
                  </a:schemeClr>
                </a:solidFill>
                <a:latin typeface="Times New Roman"/>
                <a:ea typeface="华文细黑"/>
                <a:cs typeface="Courier New"/>
              </a:rPr>
              <a:t>16</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xmlns="" val="35374258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177284" y="750995"/>
            <a:ext cx="8643188" cy="692497"/>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，求函数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的极值和单调区间</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5" name="任意多边形 34">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868862272"/>
              </p:ext>
            </p:extLst>
          </p:nvPr>
        </p:nvGraphicFramePr>
        <p:xfrm>
          <a:off x="107504" y="1563638"/>
          <a:ext cx="7559675" cy="3116263"/>
        </p:xfrm>
        <a:graphic>
          <a:graphicData uri="http://schemas.openxmlformats.org/presentationml/2006/ole">
            <p:oleObj spid="_x0000_s86097" name="文档" r:id="rId15" imgW="7566392" imgH="3122558"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754594212"/>
              </p:ext>
            </p:extLst>
          </p:nvPr>
        </p:nvGraphicFramePr>
        <p:xfrm>
          <a:off x="2890021" y="778449"/>
          <a:ext cx="501650" cy="892175"/>
        </p:xfrm>
        <a:graphic>
          <a:graphicData uri="http://schemas.openxmlformats.org/presentationml/2006/ole">
            <p:oleObj spid="_x0000_s86098" name="文档" r:id="rId16" imgW="502237" imgH="891392" progId="Word.Document.12">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3076016014"/>
              </p:ext>
            </p:extLst>
          </p:nvPr>
        </p:nvGraphicFramePr>
        <p:xfrm>
          <a:off x="107504" y="2551831"/>
          <a:ext cx="7559675" cy="3116263"/>
        </p:xfrm>
        <a:graphic>
          <a:graphicData uri="http://schemas.openxmlformats.org/presentationml/2006/ole">
            <p:oleObj spid="_x0000_s86099" name="文档" r:id="rId17" imgW="7566392" imgH="3122558"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446480773"/>
              </p:ext>
            </p:extLst>
          </p:nvPr>
        </p:nvGraphicFramePr>
        <p:xfrm>
          <a:off x="107504" y="3199903"/>
          <a:ext cx="7559675" cy="3116263"/>
        </p:xfrm>
        <a:graphic>
          <a:graphicData uri="http://schemas.openxmlformats.org/presentationml/2006/ole">
            <p:oleObj spid="_x0000_s86100" name="文档" r:id="rId18" imgW="7566392" imgH="3122558"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235104763"/>
              </p:ext>
            </p:extLst>
          </p:nvPr>
        </p:nvGraphicFramePr>
        <p:xfrm>
          <a:off x="107504" y="3919983"/>
          <a:ext cx="7559675" cy="3116263"/>
        </p:xfrm>
        <a:graphic>
          <a:graphicData uri="http://schemas.openxmlformats.org/presentationml/2006/ole">
            <p:oleObj spid="_x0000_s86101" name="文档" r:id="rId19" imgW="7566392" imgH="3122558" progId="Word.Document.12">
              <p:embed/>
            </p:oleObj>
          </a:graphicData>
        </a:graphic>
      </p:graphicFrame>
    </p:spTree>
    <p:extLst>
      <p:ext uri="{BB962C8B-B14F-4D97-AF65-F5344CB8AC3E}">
        <p14:creationId xmlns:p14="http://schemas.microsoft.com/office/powerpoint/2010/main" xmlns="" val="22479892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xmlns="" val="408037884"/>
              </p:ext>
            </p:extLst>
          </p:nvPr>
        </p:nvGraphicFramePr>
        <p:xfrm>
          <a:off x="539551" y="1155834"/>
          <a:ext cx="7632849" cy="1854316"/>
        </p:xfrm>
        <a:graphic>
          <a:graphicData uri="http://schemas.openxmlformats.org/drawingml/2006/table">
            <a:tbl>
              <a:tblPr/>
              <a:tblGrid>
                <a:gridCol w="1801542"/>
                <a:gridCol w="1890242"/>
                <a:gridCol w="1569086"/>
                <a:gridCol w="2371979"/>
              </a:tblGrid>
              <a:tr h="298122">
                <a:tc>
                  <a:txBody>
                    <a:bodyPr/>
                    <a:lstStyle/>
                    <a:p>
                      <a:pPr algn="ctr">
                        <a:lnSpc>
                          <a:spcPct val="150000"/>
                        </a:lnSpc>
                        <a:spcAft>
                          <a:spcPts val="0"/>
                        </a:spcAft>
                        <a:tabLst>
                          <a:tab pos="1890395" algn="l"/>
                        </a:tabLst>
                      </a:pPr>
                      <a:r>
                        <a:rPr lang="en-US" sz="2600" i="1" kern="100" dirty="0">
                          <a:effectLst/>
                          <a:latin typeface="Times New Roman"/>
                          <a:ea typeface="华文细黑"/>
                          <a:cs typeface="Courier New"/>
                        </a:rPr>
                        <a:t>x</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dirty="0">
                          <a:effectLst/>
                          <a:latin typeface="Times New Roman"/>
                          <a:ea typeface="华文细黑"/>
                          <a:cs typeface="Courier New"/>
                        </a:rPr>
                        <a:t>(0,1)</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dirty="0">
                          <a:effectLst/>
                          <a:latin typeface="Times New Roman"/>
                          <a:ea typeface="华文细黑"/>
                          <a:cs typeface="Courier New"/>
                        </a:rPr>
                        <a:t>1</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(1</a:t>
                      </a:r>
                      <a:r>
                        <a:rPr lang="zh-CN" sz="2600" kern="100">
                          <a:effectLst/>
                          <a:latin typeface="Times New Roman"/>
                          <a:ea typeface="华文细黑"/>
                          <a:cs typeface="Times New Roman"/>
                        </a:rPr>
                        <a:t>，＋</a:t>
                      </a:r>
                      <a:r>
                        <a:rPr lang="en-US" sz="2600" kern="100">
                          <a:effectLst/>
                          <a:latin typeface="宋体"/>
                          <a:ea typeface="华文细黑"/>
                          <a:cs typeface="Times New Roman"/>
                        </a:rPr>
                        <a:t>∞</a:t>
                      </a:r>
                      <a:r>
                        <a:rPr lang="en-US" sz="2600" kern="100">
                          <a:effectLst/>
                          <a:latin typeface="Times New Roman"/>
                          <a:ea typeface="华文细黑"/>
                          <a:cs typeface="Courier New"/>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859">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f</a:t>
                      </a:r>
                      <a:r>
                        <a:rPr lang="en-US" sz="2600" kern="100">
                          <a:effectLst/>
                          <a:latin typeface="宋体"/>
                          <a:ea typeface="华文细黑"/>
                          <a:cs typeface="Times New Roman"/>
                        </a:rPr>
                        <a:t>′</a:t>
                      </a:r>
                      <a:r>
                        <a:rPr lang="en-US" sz="2600" kern="100">
                          <a:effectLst/>
                          <a:latin typeface="Times New Roman"/>
                          <a:ea typeface="华文细黑"/>
                          <a:cs typeface="Courier New"/>
                        </a:rPr>
                        <a:t>(</a:t>
                      </a:r>
                      <a:r>
                        <a:rPr lang="en-US" sz="2600" i="1" kern="100">
                          <a:effectLst/>
                          <a:latin typeface="Times New Roman"/>
                          <a:ea typeface="华文细黑"/>
                          <a:cs typeface="Courier New"/>
                        </a:rPr>
                        <a:t>x</a:t>
                      </a:r>
                      <a:r>
                        <a:rPr lang="en-US" sz="2600" kern="100">
                          <a:effectLst/>
                          <a:latin typeface="Times New Roman"/>
                          <a:ea typeface="华文细黑"/>
                          <a:cs typeface="Courier New"/>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en-US" sz="2600" kern="100">
                          <a:effectLst/>
                          <a:latin typeface="Times New Roman"/>
                          <a:ea typeface="华文细黑"/>
                          <a:cs typeface="Courier New"/>
                        </a:rPr>
                        <a:t>0</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a:effectLst/>
                          <a:latin typeface="Times New Roman"/>
                          <a:ea typeface="华文细黑"/>
                          <a:cs typeface="Times New Roman"/>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596">
                <a:tc>
                  <a:txBody>
                    <a:bodyPr/>
                    <a:lstStyle/>
                    <a:p>
                      <a:pPr algn="ctr">
                        <a:lnSpc>
                          <a:spcPct val="150000"/>
                        </a:lnSpc>
                        <a:spcAft>
                          <a:spcPts val="0"/>
                        </a:spcAft>
                        <a:tabLst>
                          <a:tab pos="1890395" algn="l"/>
                        </a:tabLst>
                      </a:pPr>
                      <a:r>
                        <a:rPr lang="en-US" sz="2600" i="1" kern="100">
                          <a:effectLst/>
                          <a:latin typeface="Times New Roman"/>
                          <a:ea typeface="华文细黑"/>
                          <a:cs typeface="Courier New"/>
                        </a:rPr>
                        <a:t>f</a:t>
                      </a:r>
                      <a:r>
                        <a:rPr lang="en-US" sz="2600" kern="100">
                          <a:effectLst/>
                          <a:latin typeface="Times New Roman"/>
                          <a:ea typeface="华文细黑"/>
                          <a:cs typeface="Courier New"/>
                        </a:rPr>
                        <a:t>(</a:t>
                      </a:r>
                      <a:r>
                        <a:rPr lang="en-US" sz="2600" i="1" kern="100">
                          <a:effectLst/>
                          <a:latin typeface="Times New Roman"/>
                          <a:ea typeface="华文细黑"/>
                          <a:cs typeface="Courier New"/>
                        </a:rPr>
                        <a:t>x</a:t>
                      </a:r>
                      <a:r>
                        <a:rPr lang="en-US" sz="2600" kern="100">
                          <a:effectLst/>
                          <a:latin typeface="Times New Roman"/>
                          <a:ea typeface="华文细黑"/>
                          <a:cs typeface="Courier New"/>
                        </a:rPr>
                        <a:t>)</a:t>
                      </a:r>
                      <a:endParaRPr lang="zh-CN" sz="2600" kern="10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i="1" kern="100" dirty="0">
                          <a:effectLst/>
                          <a:latin typeface="宋体"/>
                          <a:ea typeface="华文细黑"/>
                          <a:cs typeface="Times New Roman"/>
                        </a:rPr>
                        <a:t>↘</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kern="100" dirty="0">
                          <a:effectLst/>
                          <a:latin typeface="Times New Roman"/>
                          <a:ea typeface="华文细黑"/>
                          <a:cs typeface="Times New Roman"/>
                        </a:rPr>
                        <a:t>极小值</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890395" algn="l"/>
                        </a:tabLst>
                      </a:pPr>
                      <a:r>
                        <a:rPr lang="zh-CN" sz="2600" i="1" kern="100" dirty="0">
                          <a:effectLst/>
                          <a:latin typeface="宋体"/>
                          <a:ea typeface="华文细黑"/>
                          <a:cs typeface="Times New Roman"/>
                        </a:rPr>
                        <a:t>↗</a:t>
                      </a:r>
                      <a:endParaRPr lang="zh-CN" sz="2600" kern="100" dirty="0">
                        <a:effectLst/>
                        <a:latin typeface="宋体"/>
                        <a:cs typeface="Courier New"/>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452759" y="3075806"/>
            <a:ext cx="8223697" cy="129266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的极小值为</a:t>
            </a:r>
            <a:r>
              <a:rPr lang="en-US" altLang="zh-CN" sz="2600" kern="1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的单调递增区间为</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，单调递减区间为</a:t>
            </a:r>
            <a:r>
              <a:rPr lang="en-US" altLang="zh-CN" sz="2600" kern="100" dirty="0">
                <a:latin typeface="Times New Roman"/>
                <a:ea typeface="华文细黑"/>
                <a:cs typeface="Courier New"/>
              </a:rPr>
              <a:t>(0,1</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10244198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矩形 4"/>
          <p:cNvSpPr/>
          <p:nvPr/>
        </p:nvSpPr>
        <p:spPr>
          <a:xfrm>
            <a:off x="179512" y="771550"/>
            <a:ext cx="8472883"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11.(2014·</a:t>
            </a:r>
            <a:r>
              <a:rPr lang="zh-CN" altLang="zh-CN" sz="2600" kern="100" dirty="0">
                <a:latin typeface="Times New Roman"/>
                <a:ea typeface="华文细黑"/>
                <a:cs typeface="Times New Roman"/>
              </a:rPr>
              <a:t>安徽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，其中</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讨论</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在其定义域上的单调性；</a:t>
            </a:r>
            <a:endParaRPr lang="zh-CN" altLang="zh-CN" sz="1050" kern="100" dirty="0">
              <a:effectLst/>
              <a:latin typeface="宋体"/>
              <a:cs typeface="Courier New"/>
            </a:endParaRPr>
          </a:p>
        </p:txBody>
      </p: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251520" y="2040836"/>
            <a:ext cx="7371094"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zh-CN" altLang="zh-CN" sz="2600" b="1" kern="100" dirty="0">
                <a:latin typeface="Times New Roman"/>
                <a:ea typeface="微软雅黑"/>
                <a:cs typeface="Times New Roman"/>
              </a:rPr>
              <a:t>　</a:t>
            </a:r>
            <a:r>
              <a:rPr lang="en-US" altLang="zh-CN" sz="2600" i="1" kern="100" dirty="0" smtClean="0">
                <a:latin typeface="Times New Roman"/>
                <a:ea typeface="华文细黑"/>
                <a:cs typeface="Courier New"/>
              </a:rPr>
              <a:t>f</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的定义域为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2911391035"/>
              </p:ext>
            </p:extLst>
          </p:nvPr>
        </p:nvGraphicFramePr>
        <p:xfrm>
          <a:off x="353516" y="3945508"/>
          <a:ext cx="7962900" cy="3306762"/>
        </p:xfrm>
        <a:graphic>
          <a:graphicData uri="http://schemas.openxmlformats.org/presentationml/2006/ole">
            <p:oleObj spid="_x0000_s38976" name="文档" r:id="rId15" imgW="7962406" imgH="3306513" progId="Word.Document.12">
              <p:embed/>
            </p:oleObj>
          </a:graphicData>
        </a:graphic>
      </p:graphicFrame>
    </p:spTree>
    <p:extLst>
      <p:ext uri="{BB962C8B-B14F-4D97-AF65-F5344CB8AC3E}">
        <p14:creationId xmlns:p14="http://schemas.microsoft.com/office/powerpoint/2010/main" xmlns="" val="2630022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xmlns="" val="2925100146"/>
              </p:ext>
            </p:extLst>
          </p:nvPr>
        </p:nvGraphicFramePr>
        <p:xfrm>
          <a:off x="544507" y="2600657"/>
          <a:ext cx="8131949" cy="1627277"/>
        </p:xfrm>
        <a:graphic>
          <a:graphicData uri="http://schemas.openxmlformats.org/presentationml/2006/ole">
            <p:oleObj spid="_x0000_s67656" name="文档" r:id="rId3" imgW="8718402" imgH="1810512" progId="Word.Document.12">
              <p:embed/>
            </p:oleObj>
          </a:graphicData>
        </a:graphic>
      </p:graphicFrame>
      <p:sp>
        <p:nvSpPr>
          <p:cNvPr id="35" name="任意多边形 34">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472111" y="771550"/>
            <a:ext cx="7340249" cy="1816908"/>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endParaRPr lang="zh-CN" altLang="zh-CN" sz="2600" kern="100" dirty="0">
              <a:effectLst/>
              <a:latin typeface="宋体"/>
              <a:cs typeface="Courier New"/>
            </a:endParaRPr>
          </a:p>
        </p:txBody>
      </p:sp>
      <p:graphicFrame>
        <p:nvGraphicFramePr>
          <p:cNvPr id="20" name="对象 19"/>
          <p:cNvGraphicFramePr>
            <a:graphicFrameLocks noChangeAspect="1"/>
          </p:cNvGraphicFramePr>
          <p:nvPr>
            <p:extLst>
              <p:ext uri="{D42A27DB-BD31-4B8C-83A1-F6EECF244321}">
                <p14:modId xmlns:p14="http://schemas.microsoft.com/office/powerpoint/2010/main" xmlns="" val="205637858"/>
              </p:ext>
            </p:extLst>
          </p:nvPr>
        </p:nvGraphicFramePr>
        <p:xfrm>
          <a:off x="1388509" y="3363838"/>
          <a:ext cx="6904037" cy="1676400"/>
        </p:xfrm>
        <a:graphic>
          <a:graphicData uri="http://schemas.openxmlformats.org/presentationml/2006/ole">
            <p:oleObj spid="_x0000_s67657" name="文档" r:id="rId16" imgW="7444347" imgH="1809673" progId="Word.Document.12">
              <p:embed/>
            </p:oleObj>
          </a:graphicData>
        </a:graphic>
      </p:graphicFrame>
    </p:spTree>
    <p:extLst>
      <p:ext uri="{BB962C8B-B14F-4D97-AF65-F5344CB8AC3E}">
        <p14:creationId xmlns:p14="http://schemas.microsoft.com/office/powerpoint/2010/main" xmlns="" val="39946092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8" name="任意多边形 37">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55" name="任意多边形 54">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179512" y="771550"/>
            <a:ext cx="8305934" cy="621965"/>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时，求</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取得最大值和最小值时的</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的值</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7" name="矩形 6"/>
          <p:cNvSpPr/>
          <p:nvPr/>
        </p:nvSpPr>
        <p:spPr>
          <a:xfrm>
            <a:off x="190852" y="1566828"/>
            <a:ext cx="8557612" cy="3093154"/>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因为</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&gt;0.</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上单调递增，</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和</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处分别取得最小值和最大值；</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当</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&lt;4</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[0</a:t>
            </a:r>
            <a:r>
              <a:rPr lang="zh-CN" altLang="zh-CN" sz="2600" kern="100" dirty="0">
                <a:latin typeface="IPAPANNEW"/>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IPAPANNEW"/>
                <a:ea typeface="华文细黑"/>
                <a:cs typeface="Times New Roman"/>
              </a:rPr>
              <a:t>2</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上单调递增，在</a:t>
            </a:r>
            <a:r>
              <a:rPr lang="en-US" altLang="zh-CN" sz="2600" kern="100" dirty="0">
                <a:latin typeface="IPAPANNEW"/>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IPAPANNEW"/>
                <a:ea typeface="华文细黑"/>
                <a:cs typeface="Times New Roman"/>
              </a:rPr>
              <a:t>2,</a:t>
            </a:r>
            <a:r>
              <a:rPr lang="en-US" altLang="zh-CN" sz="2600" kern="100" dirty="0">
                <a:latin typeface="IPAPANNEW"/>
                <a:ea typeface="华文细黑"/>
                <a:cs typeface="Times New Roman"/>
              </a:rPr>
              <a:t>1]</a:t>
            </a:r>
            <a:r>
              <a:rPr lang="zh-CN" altLang="zh-CN" sz="2600" kern="100" dirty="0">
                <a:latin typeface="Times New Roman"/>
                <a:ea typeface="华文细黑"/>
                <a:cs typeface="Times New Roman"/>
              </a:rPr>
              <a:t>上单调递减，</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17254324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0" name="任意多边形 39">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6" name="任意多边形 55">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57" name="任意多边形 56">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977252925"/>
              </p:ext>
            </p:extLst>
          </p:nvPr>
        </p:nvGraphicFramePr>
        <p:xfrm>
          <a:off x="467544" y="987574"/>
          <a:ext cx="7954962" cy="3848100"/>
        </p:xfrm>
        <a:graphic>
          <a:graphicData uri="http://schemas.openxmlformats.org/presentationml/2006/ole">
            <p:oleObj spid="_x0000_s99345" name="文档" r:id="rId15" imgW="7954846" imgH="3847579" progId="Word.Document.12">
              <p:embed/>
            </p:oleObj>
          </a:graphicData>
        </a:graphic>
      </p:graphicFrame>
      <p:sp>
        <p:nvSpPr>
          <p:cNvPr id="5" name="矩形 4"/>
          <p:cNvSpPr/>
          <p:nvPr/>
        </p:nvSpPr>
        <p:spPr>
          <a:xfrm>
            <a:off x="395536" y="1878960"/>
            <a:ext cx="7902811" cy="2492990"/>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，所以</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处取得最小值；</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处和</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处同时取得最小值；</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kern="100" dirty="0">
                <a:latin typeface="Times New Roman"/>
                <a:ea typeface="华文细黑"/>
                <a:cs typeface="Courier New"/>
              </a:rPr>
              <a:t>1&lt;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&lt;4</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处取得最小值</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21493286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00169" y="1135072"/>
            <a:ext cx="8476287" cy="1292662"/>
          </a:xfrm>
          <a:prstGeom prst="rect">
            <a:avLst/>
          </a:prstGeom>
          <a:noFill/>
        </p:spPr>
        <p:txBody>
          <a:bodyPr wrap="square" rtlCol="0">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12.(2015·</a:t>
            </a:r>
            <a:r>
              <a:rPr lang="zh-CN" altLang="zh-CN" sz="2600" kern="100" dirty="0">
                <a:latin typeface="Times New Roman"/>
                <a:ea typeface="华文细黑"/>
                <a:cs typeface="Times New Roman"/>
              </a:rPr>
              <a:t>课标全国</a:t>
            </a:r>
            <a:r>
              <a:rPr lang="en-US" altLang="zh-CN" sz="2600" kern="100" dirty="0">
                <a:latin typeface="宋体"/>
                <a:ea typeface="华文细黑"/>
                <a:cs typeface="Times New Roman"/>
              </a:rPr>
              <a:t>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mx</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证明：</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单调</a:t>
            </a:r>
            <a:r>
              <a:rPr lang="zh-CN" altLang="zh-CN" sz="2600" kern="100" dirty="0" smtClean="0">
                <a:latin typeface="Times New Roman"/>
                <a:ea typeface="华文细黑"/>
                <a:cs typeface="Times New Roman"/>
              </a:rPr>
              <a:t>递减，在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单调递增；</a:t>
            </a:r>
            <a:endParaRPr lang="zh-CN" altLang="zh-CN" sz="1050" kern="100" dirty="0">
              <a:effectLst/>
              <a:latin typeface="宋体"/>
              <a:cs typeface="Courier New"/>
            </a:endParaRPr>
          </a:p>
        </p:txBody>
      </p:sp>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7" name="矩形 6"/>
          <p:cNvSpPr/>
          <p:nvPr/>
        </p:nvSpPr>
        <p:spPr>
          <a:xfrm>
            <a:off x="251520" y="2551132"/>
            <a:ext cx="8472883"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证明　</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，则当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kern="100" dirty="0" err="1">
                <a:latin typeface="Times New Roman"/>
                <a:ea typeface="华文细黑"/>
                <a:cs typeface="Courier New"/>
              </a:rPr>
              <a:t>e</a:t>
            </a:r>
            <a:r>
              <a:rPr lang="en-US" altLang="zh-CN" sz="2600" i="1" kern="100" baseline="30000" dirty="0" err="1">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34" name="任意多边形 33">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Tree>
    <p:extLst>
      <p:ext uri="{BB962C8B-B14F-4D97-AF65-F5344CB8AC3E}">
        <p14:creationId xmlns:p14="http://schemas.microsoft.com/office/powerpoint/2010/main" xmlns="" val="32351998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96609" y="168999"/>
            <a:ext cx="5211683"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题型一　利用导数求函数的极值</a:t>
            </a:r>
          </a:p>
        </p:txBody>
      </p:sp>
      <p:sp>
        <p:nvSpPr>
          <p:cNvPr id="7" name="TextBox 6"/>
          <p:cNvSpPr txBox="1"/>
          <p:nvPr/>
        </p:nvSpPr>
        <p:spPr>
          <a:xfrm>
            <a:off x="179512" y="1135072"/>
            <a:ext cx="8819784" cy="1292662"/>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例</a:t>
            </a:r>
            <a:r>
              <a:rPr lang="en-US" altLang="zh-CN" sz="2600" b="1" kern="100" dirty="0" smtClean="0">
                <a:solidFill>
                  <a:srgbClr val="0066FF"/>
                </a:solidFill>
                <a:latin typeface="Times New Roman"/>
                <a:ea typeface="微软雅黑"/>
                <a:cs typeface="Courier New"/>
              </a:rPr>
              <a:t>1</a:t>
            </a:r>
            <a:r>
              <a:rPr lang="zh-CN" altLang="zh-CN" sz="2600" kern="100" dirty="0" smtClean="0">
                <a:latin typeface="Times New Roman"/>
                <a:ea typeface="华文细黑"/>
                <a:cs typeface="Times New Roman"/>
              </a:rPr>
              <a:t>　</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江西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smtClean="0">
                <a:latin typeface="Times New Roman"/>
                <a:ea typeface="华文细黑"/>
                <a:cs typeface="Courier New"/>
              </a:rPr>
              <a:t>)·            (</a:t>
            </a:r>
            <a:r>
              <a:rPr lang="en-US" altLang="zh-CN" sz="2600" i="1" kern="100" dirty="0" err="1">
                <a:latin typeface="Times New Roman"/>
                <a:ea typeface="华文细黑"/>
                <a:cs typeface="Courier New"/>
              </a:rPr>
              <a:t>b</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时，求</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的极值；</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386303137"/>
              </p:ext>
            </p:extLst>
          </p:nvPr>
        </p:nvGraphicFramePr>
        <p:xfrm>
          <a:off x="6479016" y="1165562"/>
          <a:ext cx="1333500" cy="715962"/>
        </p:xfrm>
        <a:graphic>
          <a:graphicData uri="http://schemas.openxmlformats.org/presentationml/2006/ole">
            <p:oleObj spid="_x0000_s89136" name="文档" r:id="rId3" imgW="1332819" imgH="716066"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96943327"/>
              </p:ext>
            </p:extLst>
          </p:nvPr>
        </p:nvGraphicFramePr>
        <p:xfrm>
          <a:off x="323528" y="2369046"/>
          <a:ext cx="6599238" cy="1066800"/>
        </p:xfrm>
        <a:graphic>
          <a:graphicData uri="http://schemas.openxmlformats.org/presentationml/2006/ole">
            <p:oleObj spid="_x0000_s89137" name="文档" r:id="rId4" imgW="6598677" imgH="1066652" progId="Word.Document.12">
              <p:embed/>
            </p:oleObj>
          </a:graphicData>
        </a:graphic>
      </p:graphicFrame>
      <p:sp>
        <p:nvSpPr>
          <p:cNvPr id="9" name="矩形 8"/>
          <p:cNvSpPr/>
          <p:nvPr/>
        </p:nvSpPr>
        <p:spPr>
          <a:xfrm>
            <a:off x="203819" y="3723878"/>
            <a:ext cx="7824565" cy="129266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2850577228"/>
              </p:ext>
            </p:extLst>
          </p:nvPr>
        </p:nvGraphicFramePr>
        <p:xfrm>
          <a:off x="308270" y="3019819"/>
          <a:ext cx="4472929" cy="952346"/>
        </p:xfrm>
        <a:graphic>
          <a:graphicData uri="http://schemas.openxmlformats.org/presentationml/2006/ole">
            <p:oleObj spid="_x0000_s89138" name="Equation" r:id="rId5" imgW="1968480" imgH="419040" progId="">
              <p:embed/>
            </p:oleObj>
          </a:graphicData>
        </a:graphic>
      </p:graphicFrame>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
        <p:nvSpPr>
          <p:cNvPr id="4" name="矩形 3"/>
          <p:cNvSpPr/>
          <p:nvPr/>
        </p:nvSpPr>
        <p:spPr>
          <a:xfrm>
            <a:off x="265138" y="1491630"/>
            <a:ext cx="8607022" cy="2208297"/>
          </a:xfrm>
          <a:prstGeom prst="rect">
            <a:avLst/>
          </a:prstGeom>
        </p:spPr>
        <p:txBody>
          <a:bodyPr>
            <a:spAutoFit/>
          </a:bodyPr>
          <a:lstStyle/>
          <a:p>
            <a:pPr lvl="0" algn="just">
              <a:lnSpc>
                <a:spcPts val="5500"/>
              </a:lnSpc>
              <a:tabLst>
                <a:tab pos="1890395" algn="l"/>
              </a:tabLst>
            </a:pPr>
            <a:r>
              <a:rPr lang="zh-CN" altLang="zh-CN" sz="2600" kern="100" dirty="0">
                <a:solidFill>
                  <a:prstClr val="black"/>
                </a:solidFill>
                <a:latin typeface="Times New Roman"/>
                <a:ea typeface="华文细黑"/>
                <a:cs typeface="Times New Roman"/>
              </a:rPr>
              <a:t>若</a:t>
            </a:r>
            <a:r>
              <a:rPr lang="en-US" altLang="zh-CN" sz="2600" i="1" kern="100" dirty="0">
                <a:solidFill>
                  <a:prstClr val="black"/>
                </a:solidFill>
                <a:latin typeface="Times New Roman"/>
                <a:ea typeface="华文细黑"/>
                <a:cs typeface="Courier New"/>
              </a:rPr>
              <a:t>m</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，则当</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时，</a:t>
            </a:r>
            <a:r>
              <a:rPr lang="en-US" altLang="zh-CN" sz="2600" kern="100" dirty="0" err="1">
                <a:solidFill>
                  <a:prstClr val="black"/>
                </a:solidFill>
                <a:latin typeface="Times New Roman"/>
                <a:ea typeface="华文细黑"/>
                <a:cs typeface="Courier New"/>
              </a:rPr>
              <a:t>e</a:t>
            </a:r>
            <a:r>
              <a:rPr lang="en-US" altLang="zh-CN" sz="2600" i="1" kern="100" baseline="30000" dirty="0" err="1">
                <a:solidFill>
                  <a:prstClr val="black"/>
                </a:solidFill>
                <a:latin typeface="Times New Roman"/>
                <a:ea typeface="华文细黑"/>
                <a:cs typeface="Courier New"/>
              </a:rPr>
              <a:t>mx</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ts val="5500"/>
              </a:lnSpc>
              <a:tabLst>
                <a:tab pos="1890395" algn="l"/>
              </a:tabLst>
            </a:pPr>
            <a:r>
              <a:rPr lang="zh-CN" altLang="zh-CN" sz="2600" kern="100" dirty="0" smtClean="0">
                <a:solidFill>
                  <a:prstClr val="black"/>
                </a:solidFill>
                <a:latin typeface="Times New Roman"/>
                <a:ea typeface="华文细黑"/>
                <a:cs typeface="Times New Roman"/>
              </a:rPr>
              <a:t>当</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时，</a:t>
            </a:r>
            <a:r>
              <a:rPr lang="en-US" altLang="zh-CN" sz="2600" kern="100" dirty="0" err="1">
                <a:solidFill>
                  <a:prstClr val="black"/>
                </a:solidFill>
                <a:latin typeface="Times New Roman"/>
                <a:ea typeface="华文细黑"/>
                <a:cs typeface="Courier New"/>
              </a:rPr>
              <a:t>e</a:t>
            </a:r>
            <a:r>
              <a:rPr lang="en-US" altLang="zh-CN" sz="2600" i="1" kern="100" baseline="30000" dirty="0" err="1">
                <a:solidFill>
                  <a:prstClr val="black"/>
                </a:solidFill>
                <a:latin typeface="Times New Roman"/>
                <a:ea typeface="华文细黑"/>
                <a:cs typeface="Courier New"/>
              </a:rPr>
              <a:t>mx</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endParaRPr lang="zh-CN" altLang="zh-CN" sz="1050" kern="100" dirty="0">
              <a:solidFill>
                <a:prstClr val="black"/>
              </a:solidFill>
              <a:latin typeface="宋体"/>
              <a:cs typeface="Courier New"/>
            </a:endParaRPr>
          </a:p>
          <a:p>
            <a:pPr lvl="0" algn="just">
              <a:lnSpc>
                <a:spcPts val="5500"/>
              </a:lnSpc>
              <a:tabLst>
                <a:tab pos="1890395" algn="l"/>
              </a:tabLst>
            </a:pPr>
            <a:r>
              <a:rPr lang="zh-CN" altLang="zh-CN" sz="2600" kern="100" dirty="0" smtClean="0">
                <a:solidFill>
                  <a:prstClr val="black"/>
                </a:solidFill>
                <a:latin typeface="Times New Roman"/>
                <a:ea typeface="华文细黑"/>
                <a:cs typeface="Times New Roman"/>
              </a:rPr>
              <a:t>所以</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在</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单调递减</a:t>
            </a:r>
            <a:r>
              <a:rPr lang="zh-CN" altLang="zh-CN" sz="2600" kern="100" dirty="0" smtClean="0">
                <a:solidFill>
                  <a:prstClr val="black"/>
                </a:solidFill>
                <a:latin typeface="Times New Roman"/>
                <a:ea typeface="华文细黑"/>
                <a:cs typeface="Times New Roman"/>
              </a:rPr>
              <a:t>，在</a:t>
            </a:r>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上单调递增</a:t>
            </a:r>
            <a:r>
              <a:rPr lang="en-US" altLang="zh-CN" sz="2600" kern="100" dirty="0" smtClean="0">
                <a:solidFill>
                  <a:prstClr val="black"/>
                </a:solidFill>
                <a:latin typeface="Times New Roman"/>
                <a:ea typeface="华文细黑"/>
                <a:cs typeface="Courier New"/>
              </a:rPr>
              <a:t>.</a:t>
            </a:r>
          </a:p>
        </p:txBody>
      </p:sp>
    </p:spTree>
    <p:extLst>
      <p:ext uri="{BB962C8B-B14F-4D97-AF65-F5344CB8AC3E}">
        <p14:creationId xmlns:p14="http://schemas.microsoft.com/office/powerpoint/2010/main" xmlns="" val="381637274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
        <p:nvSpPr>
          <p:cNvPr id="4" name="矩形 3"/>
          <p:cNvSpPr/>
          <p:nvPr/>
        </p:nvSpPr>
        <p:spPr>
          <a:xfrm>
            <a:off x="251520" y="754842"/>
            <a:ext cx="8557612" cy="122059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若对于任意</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，都有</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a:t>
            </a:r>
            <a:r>
              <a:rPr lang="en-US" altLang="zh-CN" sz="2600" kern="100" dirty="0" smtClean="0">
                <a:latin typeface="Times New Roman"/>
                <a:ea typeface="华文细黑"/>
                <a:cs typeface="Courier New"/>
              </a:rPr>
              <a:t>.</a:t>
            </a:r>
          </a:p>
        </p:txBody>
      </p:sp>
      <p:sp>
        <p:nvSpPr>
          <p:cNvPr id="8" name="矩形 7"/>
          <p:cNvSpPr/>
          <p:nvPr/>
        </p:nvSpPr>
        <p:spPr>
          <a:xfrm>
            <a:off x="251520" y="1923678"/>
            <a:ext cx="8643188" cy="2417072"/>
          </a:xfrm>
          <a:prstGeom prst="rect">
            <a:avLst/>
          </a:prstGeom>
        </p:spPr>
        <p:txBody>
          <a:bodyPr>
            <a:spAutoFit/>
          </a:bodyPr>
          <a:lstStyle/>
          <a:p>
            <a:pPr>
              <a:lnSpc>
                <a:spcPct val="150000"/>
              </a:lnSpc>
            </a:pPr>
            <a:r>
              <a:rPr lang="zh-CN" altLang="zh-CN" sz="2600" b="1" kern="100" dirty="0">
                <a:solidFill>
                  <a:srgbClr val="0066FF"/>
                </a:solidFill>
                <a:latin typeface="Times New Roman"/>
                <a:ea typeface="微软雅黑"/>
                <a:cs typeface="Times New Roman"/>
              </a:rPr>
              <a:t>解</a:t>
            </a:r>
            <a:r>
              <a:rPr lang="zh-CN" altLang="zh-CN" sz="2600" b="1" kern="100" dirty="0">
                <a:latin typeface="Times New Roman"/>
                <a:ea typeface="微软雅黑"/>
                <a:cs typeface="Times New Roman"/>
              </a:rPr>
              <a:t>　</a:t>
            </a:r>
            <a:r>
              <a:rPr lang="zh-CN" altLang="zh-CN" sz="2600" kern="100" dirty="0">
                <a:latin typeface="Times New Roman"/>
                <a:ea typeface="华文细黑"/>
                <a:cs typeface="Times New Roman"/>
              </a:rPr>
              <a:t>由</a:t>
            </a:r>
            <a:r>
              <a:rPr lang="en-US" altLang="zh-CN" sz="2600" kern="100" dirty="0">
                <a:latin typeface="Times New Roman"/>
                <a:ea typeface="华文细黑"/>
              </a:rPr>
              <a:t>(1)</a:t>
            </a:r>
            <a:r>
              <a:rPr lang="zh-CN" altLang="zh-CN" sz="2600" kern="100" dirty="0">
                <a:latin typeface="Times New Roman"/>
                <a:ea typeface="华文细黑"/>
                <a:cs typeface="Times New Roman"/>
              </a:rPr>
              <a:t>知，对任意的</a:t>
            </a:r>
            <a:r>
              <a:rPr lang="en-US" altLang="zh-CN" sz="2600" i="1" kern="100" dirty="0">
                <a:latin typeface="Times New Roman"/>
                <a:ea typeface="华文细黑"/>
              </a:rPr>
              <a:t>m</a:t>
            </a:r>
            <a:r>
              <a:rPr lang="zh-CN" altLang="zh-CN" sz="2600" kern="100" dirty="0">
                <a:latin typeface="Times New Roman"/>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1,0]</a:t>
            </a:r>
            <a:r>
              <a:rPr lang="zh-CN" altLang="zh-CN" sz="2600" kern="100" dirty="0">
                <a:latin typeface="Times New Roman"/>
                <a:ea typeface="华文细黑"/>
                <a:cs typeface="Times New Roman"/>
              </a:rPr>
              <a:t>上单调递减，在</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上单调递增，故</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在</a:t>
            </a:r>
            <a:r>
              <a:rPr lang="en-US" altLang="zh-CN" sz="2600" i="1"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0</a:t>
            </a:r>
            <a:r>
              <a:rPr lang="zh-CN" altLang="zh-CN" sz="2600" kern="100" dirty="0">
                <a:latin typeface="Times New Roman"/>
                <a:ea typeface="华文细黑"/>
                <a:cs typeface="Times New Roman"/>
              </a:rPr>
              <a:t>处取得最小值</a:t>
            </a:r>
            <a:r>
              <a:rPr lang="en-US" altLang="zh-CN" sz="2600" kern="100" dirty="0">
                <a:latin typeface="Times New Roman"/>
                <a:ea typeface="华文细黑"/>
              </a:rPr>
              <a:t>.</a:t>
            </a:r>
            <a:r>
              <a:rPr lang="zh-CN" altLang="zh-CN" sz="2600" kern="100" dirty="0">
                <a:latin typeface="Times New Roman"/>
                <a:ea typeface="华文细黑"/>
                <a:cs typeface="Times New Roman"/>
              </a:rPr>
              <a:t>所以对于任意</a:t>
            </a:r>
            <a:r>
              <a:rPr lang="en-US" altLang="zh-CN" sz="2600" i="1" kern="100" dirty="0">
                <a:latin typeface="Times New Roman"/>
                <a:ea typeface="华文细黑"/>
              </a:rPr>
              <a:t>x</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x</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baseline="-25000" dirty="0">
                <a:latin typeface="Times New Roman"/>
                <a:ea typeface="华文细黑"/>
              </a:rPr>
              <a:t>1</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i="1" kern="100" dirty="0">
                <a:latin typeface="Times New Roman"/>
                <a:ea typeface="华文细黑"/>
              </a:rPr>
              <a:t>f</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baseline="-25000" dirty="0">
                <a:latin typeface="Times New Roman"/>
                <a:ea typeface="华文细黑"/>
              </a:rPr>
              <a:t>2</a:t>
            </a:r>
            <a:r>
              <a:rPr lang="en-US" altLang="zh-CN" sz="2600" kern="100" dirty="0">
                <a:latin typeface="Times New Roman"/>
                <a:ea typeface="华文细黑"/>
              </a:rPr>
              <a:t>)|</a:t>
            </a:r>
            <a:r>
              <a:rPr lang="en-US" altLang="zh-CN" sz="2600" kern="100" dirty="0">
                <a:latin typeface="宋体"/>
                <a:ea typeface="华文细黑"/>
                <a:cs typeface="Times New Roman"/>
              </a:rPr>
              <a:t>≤</a:t>
            </a:r>
            <a:r>
              <a:rPr lang="en-US" altLang="zh-CN" sz="2600" kern="100" dirty="0">
                <a:latin typeface="Times New Roman"/>
                <a:ea typeface="华文细黑"/>
              </a:rPr>
              <a:t>e</a:t>
            </a:r>
            <a:r>
              <a:rPr lang="zh-CN" altLang="zh-CN" sz="2600" kern="100" dirty="0">
                <a:latin typeface="Times New Roman"/>
                <a:ea typeface="华文细黑"/>
                <a:cs typeface="Times New Roman"/>
              </a:rPr>
              <a:t>－</a:t>
            </a:r>
            <a:r>
              <a:rPr lang="en-US" altLang="zh-CN" sz="2600" kern="100" dirty="0">
                <a:latin typeface="Times New Roman"/>
                <a:ea typeface="华文细黑"/>
              </a:rPr>
              <a:t>1</a:t>
            </a:r>
            <a:r>
              <a:rPr lang="zh-CN" altLang="zh-CN" sz="2600" kern="100" dirty="0">
                <a:latin typeface="Times New Roman"/>
                <a:ea typeface="华文细黑"/>
                <a:cs typeface="Times New Roman"/>
              </a:rPr>
              <a:t>的充要条件</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2930621263"/>
              </p:ext>
            </p:extLst>
          </p:nvPr>
        </p:nvGraphicFramePr>
        <p:xfrm>
          <a:off x="4910516" y="3507854"/>
          <a:ext cx="3627438" cy="1189038"/>
        </p:xfrm>
        <a:graphic>
          <a:graphicData uri="http://schemas.openxmlformats.org/presentationml/2006/ole">
            <p:oleObj spid="_x0000_s87079" name="文档" r:id="rId15" imgW="3626911" imgH="1188763" progId="Word.Document.12">
              <p:embed/>
            </p:oleObj>
          </a:graphicData>
        </a:graphic>
      </p:graphicFrame>
    </p:spTree>
    <p:extLst>
      <p:ext uri="{BB962C8B-B14F-4D97-AF65-F5344CB8AC3E}">
        <p14:creationId xmlns:p14="http://schemas.microsoft.com/office/powerpoint/2010/main" xmlns="" val="28163017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2825825457"/>
              </p:ext>
            </p:extLst>
          </p:nvPr>
        </p:nvGraphicFramePr>
        <p:xfrm>
          <a:off x="370656" y="843558"/>
          <a:ext cx="8305800" cy="3116262"/>
        </p:xfrm>
        <a:graphic>
          <a:graphicData uri="http://schemas.openxmlformats.org/presentationml/2006/ole">
            <p:oleObj spid="_x0000_s88096" name="文档" r:id="rId15" imgW="8309098" imgH="3123998" progId="Word.Document.12">
              <p:embed/>
            </p:oleObj>
          </a:graphicData>
        </a:graphic>
      </p:graphicFrame>
      <p:sp>
        <p:nvSpPr>
          <p:cNvPr id="3" name="矩形 2"/>
          <p:cNvSpPr/>
          <p:nvPr/>
        </p:nvSpPr>
        <p:spPr>
          <a:xfrm>
            <a:off x="190852" y="1926868"/>
            <a:ext cx="8557612" cy="3093154"/>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上单调递减，在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单调递增</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故当</a:t>
            </a:r>
            <a:r>
              <a:rPr lang="en-US" altLang="zh-CN" sz="2600" i="1" kern="100" dirty="0">
                <a:latin typeface="Times New Roman"/>
                <a:ea typeface="华文细黑"/>
                <a:cs typeface="Courier New"/>
              </a:rPr>
              <a:t>t</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xmlns="" val="36648831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pic>
        <p:nvPicPr>
          <p:cNvPr id="33" name="图片 32">
            <a:hlinkClick r:id="rId2" action="ppaction://hlinksldjump"/>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34" name="任意多边形 33">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
        <p:nvSpPr>
          <p:cNvPr id="5" name="矩形 4"/>
          <p:cNvSpPr/>
          <p:nvPr/>
        </p:nvSpPr>
        <p:spPr>
          <a:xfrm>
            <a:off x="395536" y="1446912"/>
            <a:ext cx="8305934" cy="2492990"/>
          </a:xfrm>
          <a:prstGeom prst="rect">
            <a:avLst/>
          </a:prstGeom>
        </p:spPr>
        <p:txBody>
          <a:bodyPr>
            <a:spAutoFit/>
          </a:bodyPr>
          <a:lstStyle/>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当</a:t>
            </a:r>
            <a:r>
              <a:rPr lang="en-US" altLang="zh-CN" sz="2600" i="1" kern="100" dirty="0">
                <a:solidFill>
                  <a:prstClr val="black"/>
                </a:solidFill>
                <a:latin typeface="Times New Roman"/>
                <a:ea typeface="华文细黑"/>
                <a:cs typeface="Courier New"/>
              </a:rPr>
              <a:t>m</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IPAPANNEW"/>
                <a:ea typeface="华文细黑"/>
                <a:cs typeface="Times New Roman"/>
              </a:rPr>
              <a:t>[</a:t>
            </a:r>
            <a:r>
              <a:rPr lang="zh-CN" altLang="zh-CN" sz="2600" kern="100" dirty="0">
                <a:solidFill>
                  <a:prstClr val="black"/>
                </a:solidFill>
                <a:latin typeface="IPAPANNEW"/>
                <a:ea typeface="华文细黑"/>
                <a:cs typeface="Times New Roman"/>
              </a:rPr>
              <a:t>－</a:t>
            </a:r>
            <a:r>
              <a:rPr lang="en-US" altLang="zh-CN" sz="2600" kern="100" dirty="0">
                <a:solidFill>
                  <a:prstClr val="black"/>
                </a:solidFill>
                <a:latin typeface="IPAPANNEW"/>
                <a:ea typeface="华文细黑"/>
                <a:cs typeface="Times New Roman"/>
              </a:rPr>
              <a:t>1,1]</a:t>
            </a:r>
            <a:r>
              <a:rPr lang="zh-CN" altLang="zh-CN" sz="2600" kern="100" dirty="0">
                <a:solidFill>
                  <a:prstClr val="black"/>
                </a:solidFill>
                <a:latin typeface="Times New Roman"/>
                <a:ea typeface="华文细黑"/>
                <a:cs typeface="Times New Roman"/>
              </a:rPr>
              <a:t>时，</a:t>
            </a:r>
            <a:r>
              <a:rPr lang="en-US" altLang="zh-CN" sz="2600" i="1" kern="100" dirty="0">
                <a:solidFill>
                  <a:prstClr val="black"/>
                </a:solidFill>
                <a:latin typeface="Times New Roman"/>
                <a:ea typeface="华文细黑"/>
                <a:cs typeface="Courier New"/>
              </a:rPr>
              <a:t>g</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m</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g</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m</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，即</a:t>
            </a: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式成立；</a:t>
            </a:r>
            <a:endParaRPr lang="zh-CN" altLang="zh-CN" sz="2600" kern="100" dirty="0">
              <a:solidFill>
                <a:prstClr val="black"/>
              </a:solidFill>
              <a:latin typeface="宋体"/>
              <a:cs typeface="Courier New"/>
            </a:endParaRPr>
          </a:p>
          <a:p>
            <a:pPr lvl="0" algn="just">
              <a:lnSpc>
                <a:spcPct val="150000"/>
              </a:lnSpc>
              <a:tabLst>
                <a:tab pos="1890395" algn="l"/>
              </a:tabLst>
            </a:pPr>
            <a:r>
              <a:rPr lang="zh-CN" altLang="zh-CN" sz="2600" kern="100" dirty="0" smtClean="0">
                <a:solidFill>
                  <a:prstClr val="black"/>
                </a:solidFill>
                <a:latin typeface="Times New Roman"/>
                <a:ea typeface="华文细黑"/>
                <a:cs typeface="Times New Roman"/>
              </a:rPr>
              <a:t>当</a:t>
            </a:r>
            <a:r>
              <a:rPr lang="en-US" altLang="zh-CN" sz="2600" i="1" kern="1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时，由</a:t>
            </a:r>
            <a:r>
              <a:rPr lang="en-US" altLang="zh-CN" sz="2600" i="1" kern="100" dirty="0" smtClean="0">
                <a:solidFill>
                  <a:prstClr val="black"/>
                </a:solidFill>
                <a:latin typeface="Times New Roman"/>
                <a:ea typeface="华文细黑"/>
                <a:cs typeface="Courier New"/>
              </a:rPr>
              <a:t>g</a:t>
            </a:r>
            <a:r>
              <a:rPr lang="en-US" altLang="zh-CN" sz="2600" kern="100" dirty="0" smtClean="0">
                <a:solidFill>
                  <a:prstClr val="black"/>
                </a:solidFill>
                <a:latin typeface="Times New Roman"/>
                <a:ea typeface="华文细黑"/>
                <a:cs typeface="Courier New"/>
              </a:rPr>
              <a:t>(</a:t>
            </a:r>
            <a:r>
              <a:rPr lang="en-US" altLang="zh-CN" sz="2600" i="1" kern="100" dirty="0" smtClean="0">
                <a:solidFill>
                  <a:prstClr val="black"/>
                </a:solidFill>
                <a:latin typeface="Times New Roman"/>
                <a:ea typeface="华文细黑"/>
                <a:cs typeface="Courier New"/>
              </a:rPr>
              <a:t>t</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的单调性，</a:t>
            </a:r>
            <a:r>
              <a:rPr lang="en-US" altLang="zh-CN" sz="2600" i="1" kern="100" dirty="0" smtClean="0">
                <a:solidFill>
                  <a:prstClr val="black"/>
                </a:solidFill>
                <a:latin typeface="Times New Roman"/>
                <a:ea typeface="华文细黑"/>
                <a:cs typeface="Courier New"/>
              </a:rPr>
              <a:t>g</a:t>
            </a:r>
            <a:r>
              <a:rPr lang="en-US" altLang="zh-CN" sz="2600" kern="100" dirty="0" smtClean="0">
                <a:solidFill>
                  <a:prstClr val="black"/>
                </a:solidFill>
                <a:latin typeface="Times New Roman"/>
                <a:ea typeface="华文细黑"/>
                <a:cs typeface="Courier New"/>
              </a:rPr>
              <a:t>(</a:t>
            </a:r>
            <a:r>
              <a:rPr lang="en-US" altLang="zh-CN" sz="2600" i="1" kern="100" dirty="0" smtClean="0">
                <a:solidFill>
                  <a:prstClr val="black"/>
                </a:solidFill>
                <a:latin typeface="Times New Roman"/>
                <a:ea typeface="华文细黑"/>
                <a:cs typeface="Courier New"/>
              </a:rPr>
              <a:t>m</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0</a:t>
            </a:r>
            <a:r>
              <a:rPr lang="zh-CN" altLang="zh-CN" sz="2600" kern="100" dirty="0" smtClean="0">
                <a:solidFill>
                  <a:prstClr val="black"/>
                </a:solidFill>
                <a:latin typeface="Times New Roman"/>
                <a:ea typeface="华文细黑"/>
                <a:cs typeface="Times New Roman"/>
              </a:rPr>
              <a:t>，即</a:t>
            </a:r>
            <a:r>
              <a:rPr lang="en-US" altLang="zh-CN" sz="2600" kern="100" dirty="0" err="1" smtClean="0">
                <a:solidFill>
                  <a:prstClr val="black"/>
                </a:solidFill>
                <a:latin typeface="Times New Roman"/>
                <a:ea typeface="华文细黑"/>
                <a:cs typeface="Courier New"/>
              </a:rPr>
              <a:t>e</a:t>
            </a:r>
            <a:r>
              <a:rPr lang="en-US" altLang="zh-CN" sz="2600" i="1" kern="100" baseline="30000" dirty="0" err="1"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i="1" kern="1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e</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a:t>
            </a:r>
            <a:endParaRPr lang="zh-CN" altLang="zh-CN" sz="2600" kern="100" dirty="0" smtClean="0">
              <a:solidFill>
                <a:prstClr val="black"/>
              </a:solidFill>
              <a:latin typeface="宋体"/>
              <a:cs typeface="Courier New"/>
            </a:endParaRPr>
          </a:p>
          <a:p>
            <a:pPr lvl="0" algn="just">
              <a:lnSpc>
                <a:spcPct val="150000"/>
              </a:lnSpc>
              <a:tabLst>
                <a:tab pos="1890395" algn="l"/>
              </a:tabLst>
            </a:pPr>
            <a:r>
              <a:rPr lang="zh-CN" altLang="zh-CN" sz="2600" kern="100" dirty="0" smtClean="0">
                <a:solidFill>
                  <a:prstClr val="black"/>
                </a:solidFill>
                <a:latin typeface="Times New Roman"/>
                <a:ea typeface="华文细黑"/>
                <a:cs typeface="Times New Roman"/>
              </a:rPr>
              <a:t>当</a:t>
            </a:r>
            <a:r>
              <a:rPr lang="en-US" altLang="zh-CN" sz="2600" i="1" kern="1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时，</a:t>
            </a:r>
            <a:r>
              <a:rPr lang="en-US" altLang="zh-CN" sz="2600" i="1" kern="100" dirty="0" smtClean="0">
                <a:solidFill>
                  <a:prstClr val="black"/>
                </a:solidFill>
                <a:latin typeface="Times New Roman"/>
                <a:ea typeface="华文细黑"/>
                <a:cs typeface="Courier New"/>
              </a:rPr>
              <a:t>g</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a:t>
            </a:r>
            <a:r>
              <a:rPr lang="en-US" altLang="zh-CN" sz="2600" i="1" kern="100" dirty="0" smtClean="0">
                <a:solidFill>
                  <a:prstClr val="black"/>
                </a:solidFill>
                <a:latin typeface="Times New Roman"/>
                <a:ea typeface="华文细黑"/>
                <a:cs typeface="Courier New"/>
              </a:rPr>
              <a:t>m</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0</a:t>
            </a:r>
            <a:r>
              <a:rPr lang="zh-CN" altLang="zh-CN" sz="2600" kern="100" dirty="0" smtClean="0">
                <a:solidFill>
                  <a:prstClr val="black"/>
                </a:solidFill>
                <a:latin typeface="Times New Roman"/>
                <a:ea typeface="华文细黑"/>
                <a:cs typeface="Times New Roman"/>
              </a:rPr>
              <a:t>，即</a:t>
            </a:r>
            <a:r>
              <a:rPr lang="en-US" altLang="zh-CN" sz="2600" kern="100" dirty="0" smtClean="0">
                <a:solidFill>
                  <a:prstClr val="black"/>
                </a:solidFill>
                <a:latin typeface="Times New Roman"/>
                <a:ea typeface="华文细黑"/>
                <a:cs typeface="Courier New"/>
              </a:rPr>
              <a:t>e</a:t>
            </a:r>
            <a:r>
              <a:rPr lang="zh-CN" altLang="zh-CN" sz="2600" kern="100" baseline="30000" dirty="0" smtClean="0">
                <a:solidFill>
                  <a:prstClr val="black"/>
                </a:solidFill>
                <a:latin typeface="Times New Roman"/>
                <a:ea typeface="华文细黑"/>
                <a:cs typeface="Times New Roman"/>
              </a:rPr>
              <a:t>－</a:t>
            </a:r>
            <a:r>
              <a:rPr lang="en-US" altLang="zh-CN" sz="2600" i="1" kern="100" baseline="300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i="1" kern="1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e</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Courier New"/>
              </a:rPr>
              <a:t>1.</a:t>
            </a:r>
            <a:endParaRPr lang="zh-CN" altLang="zh-CN" sz="2600" kern="100" dirty="0" smtClean="0">
              <a:solidFill>
                <a:prstClr val="black"/>
              </a:solidFill>
              <a:latin typeface="宋体"/>
              <a:cs typeface="Courier New"/>
            </a:endParaRPr>
          </a:p>
          <a:p>
            <a:pPr lvl="0" algn="just">
              <a:lnSpc>
                <a:spcPct val="150000"/>
              </a:lnSpc>
              <a:tabLst>
                <a:tab pos="1890395" algn="l"/>
              </a:tabLst>
            </a:pPr>
            <a:r>
              <a:rPr lang="zh-CN" altLang="zh-CN" sz="2600" kern="100" dirty="0" smtClean="0">
                <a:solidFill>
                  <a:prstClr val="black"/>
                </a:solidFill>
                <a:latin typeface="Times New Roman"/>
                <a:ea typeface="华文细黑"/>
                <a:cs typeface="Courier New"/>
              </a:rPr>
              <a:t>综上，</a:t>
            </a:r>
            <a:r>
              <a:rPr lang="en-US" altLang="zh-CN" sz="2600" i="1" kern="100" dirty="0" smtClean="0">
                <a:solidFill>
                  <a:prstClr val="black"/>
                </a:solidFill>
                <a:latin typeface="Times New Roman"/>
                <a:ea typeface="华文细黑"/>
                <a:cs typeface="Courier New"/>
              </a:rPr>
              <a:t>m</a:t>
            </a:r>
            <a:r>
              <a:rPr lang="zh-CN" altLang="zh-CN" sz="2600" kern="100" dirty="0" smtClean="0">
                <a:solidFill>
                  <a:prstClr val="black"/>
                </a:solidFill>
                <a:latin typeface="Times New Roman"/>
                <a:ea typeface="华文细黑"/>
                <a:cs typeface="Courier New"/>
              </a:rPr>
              <a:t>的取值范围是</a:t>
            </a:r>
            <a:r>
              <a:rPr lang="en-US" altLang="zh-CN" sz="2600" kern="100" dirty="0" smtClean="0">
                <a:solidFill>
                  <a:prstClr val="black"/>
                </a:solidFill>
                <a:latin typeface="IPAPANNEW"/>
                <a:ea typeface="华文细黑"/>
                <a:cs typeface="Courier New"/>
              </a:rPr>
              <a:t>[</a:t>
            </a:r>
            <a:r>
              <a:rPr lang="zh-CN" altLang="zh-CN" sz="2600" kern="100" dirty="0" smtClean="0">
                <a:solidFill>
                  <a:prstClr val="black"/>
                </a:solidFill>
                <a:latin typeface="IPAPANNEW"/>
                <a:ea typeface="华文细黑"/>
                <a:cs typeface="Courier New"/>
              </a:rPr>
              <a:t>－</a:t>
            </a:r>
            <a:r>
              <a:rPr lang="en-US" altLang="zh-CN" sz="2600" kern="100" dirty="0" smtClean="0">
                <a:solidFill>
                  <a:prstClr val="black"/>
                </a:solidFill>
                <a:latin typeface="IPAPANNEW"/>
                <a:ea typeface="华文细黑"/>
                <a:cs typeface="Courier New"/>
              </a:rPr>
              <a:t>1,1].</a:t>
            </a:r>
          </a:p>
        </p:txBody>
      </p:sp>
    </p:spTree>
    <p:extLst>
      <p:ext uri="{BB962C8B-B14F-4D97-AF65-F5344CB8AC3E}">
        <p14:creationId xmlns:p14="http://schemas.microsoft.com/office/powerpoint/2010/main" xmlns="" val="41268095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504" y="1203598"/>
            <a:ext cx="8388993" cy="2492990"/>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单调递增；</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单调递减，</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时取得极小值</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在当</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时取得极大值</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kern="100" dirty="0" smtClean="0">
                <a:latin typeface="Times New Roman"/>
                <a:ea typeface="华文细黑"/>
                <a:cs typeface="Courier New"/>
              </a:rPr>
              <a:t>.</a:t>
            </a:r>
          </a:p>
        </p:txBody>
      </p:sp>
      <p:graphicFrame>
        <p:nvGraphicFramePr>
          <p:cNvPr id="5" name="对象 4"/>
          <p:cNvGraphicFramePr>
            <a:graphicFrameLocks noChangeAspect="1"/>
          </p:cNvGraphicFramePr>
          <p:nvPr>
            <p:extLst>
              <p:ext uri="{D42A27DB-BD31-4B8C-83A1-F6EECF244321}">
                <p14:modId xmlns:p14="http://schemas.microsoft.com/office/powerpoint/2010/main" xmlns="" val="3342513109"/>
              </p:ext>
            </p:extLst>
          </p:nvPr>
        </p:nvGraphicFramePr>
        <p:xfrm>
          <a:off x="1907704" y="1851149"/>
          <a:ext cx="860425" cy="936625"/>
        </p:xfrm>
        <a:graphic>
          <a:graphicData uri="http://schemas.openxmlformats.org/presentationml/2006/ole">
            <p:oleObj spid="_x0000_s77866" name="文档" r:id="rId3" imgW="860464" imgH="937114" progId="Word.Document.12">
              <p:embed/>
            </p:oleObj>
          </a:graphicData>
        </a:graphic>
      </p:graphicFrame>
    </p:spTree>
    <p:extLst>
      <p:ext uri="{BB962C8B-B14F-4D97-AF65-F5344CB8AC3E}">
        <p14:creationId xmlns:p14="http://schemas.microsoft.com/office/powerpoint/2010/main" xmlns="" val="2374819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059067829"/>
              </p:ext>
            </p:extLst>
          </p:nvPr>
        </p:nvGraphicFramePr>
        <p:xfrm>
          <a:off x="323528" y="326802"/>
          <a:ext cx="7726362" cy="1227137"/>
        </p:xfrm>
        <a:graphic>
          <a:graphicData uri="http://schemas.openxmlformats.org/presentationml/2006/ole">
            <p:oleObj spid="_x0000_s78942" name="文档" r:id="rId3" imgW="7733798" imgH="1227208"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023457072"/>
              </p:ext>
            </p:extLst>
          </p:nvPr>
        </p:nvGraphicFramePr>
        <p:xfrm>
          <a:off x="323528" y="1265907"/>
          <a:ext cx="8724900" cy="2720975"/>
        </p:xfrm>
        <a:graphic>
          <a:graphicData uri="http://schemas.openxmlformats.org/presentationml/2006/ole">
            <p:oleObj spid="_x0000_s78943" name="文档" r:id="rId4" imgW="8722000" imgH="2728026"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214424951"/>
              </p:ext>
            </p:extLst>
          </p:nvPr>
        </p:nvGraphicFramePr>
        <p:xfrm>
          <a:off x="323528" y="2217340"/>
          <a:ext cx="8724900" cy="2720975"/>
        </p:xfrm>
        <a:graphic>
          <a:graphicData uri="http://schemas.openxmlformats.org/presentationml/2006/ole">
            <p:oleObj spid="_x0000_s78944" name="文档" r:id="rId5" imgW="8722000" imgH="2731270"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448407639"/>
              </p:ext>
            </p:extLst>
          </p:nvPr>
        </p:nvGraphicFramePr>
        <p:xfrm>
          <a:off x="323528" y="3156793"/>
          <a:ext cx="8724900" cy="2727325"/>
        </p:xfrm>
        <a:graphic>
          <a:graphicData uri="http://schemas.openxmlformats.org/presentationml/2006/ole">
            <p:oleObj spid="_x0000_s78945" name="文档" r:id="rId6" imgW="8722000" imgH="2734515"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4129009021"/>
              </p:ext>
            </p:extLst>
          </p:nvPr>
        </p:nvGraphicFramePr>
        <p:xfrm>
          <a:off x="323528" y="3948881"/>
          <a:ext cx="8724900" cy="2727325"/>
        </p:xfrm>
        <a:graphic>
          <a:graphicData uri="http://schemas.openxmlformats.org/presentationml/2006/ole">
            <p:oleObj spid="_x0000_s78946" name="文档" r:id="rId7" imgW="8722000" imgH="2739202" progId="Word.Document.12">
              <p:embed/>
            </p:oleObj>
          </a:graphicData>
        </a:graphic>
      </p:graphicFrame>
    </p:spTree>
    <p:extLst>
      <p:ext uri="{BB962C8B-B14F-4D97-AF65-F5344CB8AC3E}">
        <p14:creationId xmlns:p14="http://schemas.microsoft.com/office/powerpoint/2010/main" xmlns="" val="3984090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2483" y="627534"/>
            <a:ext cx="8061657" cy="3653575"/>
          </a:xfrm>
          <a:prstGeom prst="rect">
            <a:avLst/>
          </a:prstGeom>
        </p:spPr>
        <p:txBody>
          <a:bodyPr>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点评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导函数的零点并不一定就是函数的极值点，所以在求出导函数的零点后一定要注意分析这个零点是不是函数的极值点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内有极值，那么</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内一定不是单调函数，即在某区间上的单调函数没有极值</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14508517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9512" y="267494"/>
            <a:ext cx="8375984" cy="692497"/>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1</a:t>
            </a:r>
            <a:r>
              <a:rPr lang="zh-CN" altLang="zh-CN" sz="2600" kern="100" dirty="0" smtClean="0">
                <a:latin typeface="Times New Roman"/>
                <a:ea typeface="华文细黑"/>
                <a:cs typeface="Times New Roman"/>
              </a:rPr>
              <a:t>　</a:t>
            </a:r>
            <a:r>
              <a:rPr lang="en-US" altLang="zh-CN" sz="2600" kern="100" dirty="0">
                <a:latin typeface="Times New Roman"/>
                <a:ea typeface="华文细黑"/>
                <a:cs typeface="Courier New"/>
              </a:rPr>
              <a:t>(2015·</a:t>
            </a:r>
            <a:r>
              <a:rPr lang="zh-CN" altLang="zh-CN" sz="2600" kern="100" dirty="0">
                <a:latin typeface="Times New Roman"/>
                <a:ea typeface="华文细黑"/>
                <a:cs typeface="Times New Roman"/>
              </a:rPr>
              <a:t>安徽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en-US" altLang="zh-CN" sz="2600" kern="100" dirty="0">
                <a:latin typeface="Times New Roman"/>
                <a:ea typeface="华文细黑"/>
                <a:cs typeface="Courier New"/>
              </a:rPr>
              <a:t>&gt;0).</a:t>
            </a:r>
            <a:endParaRPr lang="zh-CN" altLang="zh-CN" sz="1050" kern="100" dirty="0">
              <a:effectLst/>
              <a:latin typeface="宋体"/>
              <a:cs typeface="Courier New"/>
            </a:endParaRPr>
          </a:p>
        </p:txBody>
      </p:sp>
      <p:sp>
        <p:nvSpPr>
          <p:cNvPr id="8" name="矩形 7"/>
          <p:cNvSpPr/>
          <p:nvPr/>
        </p:nvSpPr>
        <p:spPr>
          <a:xfrm>
            <a:off x="141970" y="987574"/>
            <a:ext cx="7670390" cy="616579"/>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的定义域，并讨论</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的单调性；</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300954891"/>
              </p:ext>
            </p:extLst>
          </p:nvPr>
        </p:nvGraphicFramePr>
        <p:xfrm>
          <a:off x="251520" y="3075806"/>
          <a:ext cx="7567613" cy="1592262"/>
        </p:xfrm>
        <a:graphic>
          <a:graphicData uri="http://schemas.openxmlformats.org/presentationml/2006/ole">
            <p:oleObj spid="_x0000_s48222" name="文档" r:id="rId3" imgW="7631554" imgH="1604838"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095441508"/>
              </p:ext>
            </p:extLst>
          </p:nvPr>
        </p:nvGraphicFramePr>
        <p:xfrm>
          <a:off x="5796136" y="51470"/>
          <a:ext cx="1119188" cy="990600"/>
        </p:xfrm>
        <a:graphic>
          <a:graphicData uri="http://schemas.openxmlformats.org/presentationml/2006/ole">
            <p:oleObj spid="_x0000_s48223" name="文档" r:id="rId4" imgW="1119684" imgH="990756" progId="Word.Document.12">
              <p:embed/>
            </p:oleObj>
          </a:graphicData>
        </a:graphic>
      </p:graphicFrame>
      <p:sp>
        <p:nvSpPr>
          <p:cNvPr id="4" name="矩形 3"/>
          <p:cNvSpPr/>
          <p:nvPr/>
        </p:nvSpPr>
        <p:spPr>
          <a:xfrm>
            <a:off x="179512" y="1711136"/>
            <a:ext cx="7747094" cy="129266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a:t>
            </a:r>
            <a:r>
              <a:rPr lang="zh-CN" altLang="zh-CN" sz="2600" b="1" kern="100" dirty="0">
                <a:latin typeface="Times New Roman"/>
                <a:ea typeface="微软雅黑"/>
                <a:cs typeface="Times New Roman"/>
              </a:rPr>
              <a:t>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题意知</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所求的定义域为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smtClean="0">
                <a:latin typeface="Times New Roman"/>
                <a:ea typeface="华文细黑"/>
                <a:cs typeface="Courier New"/>
              </a:rPr>
              <a:t>).</a:t>
            </a:r>
          </a:p>
        </p:txBody>
      </p:sp>
      <p:graphicFrame>
        <p:nvGraphicFramePr>
          <p:cNvPr id="13" name="对象 12"/>
          <p:cNvGraphicFramePr>
            <a:graphicFrameLocks noChangeAspect="1"/>
          </p:cNvGraphicFramePr>
          <p:nvPr>
            <p:extLst>
              <p:ext uri="{D42A27DB-BD31-4B8C-83A1-F6EECF244321}">
                <p14:modId xmlns:p14="http://schemas.microsoft.com/office/powerpoint/2010/main" xmlns="" val="3917225268"/>
              </p:ext>
            </p:extLst>
          </p:nvPr>
        </p:nvGraphicFramePr>
        <p:xfrm>
          <a:off x="35496" y="4083918"/>
          <a:ext cx="7505700" cy="1577975"/>
        </p:xfrm>
        <a:graphic>
          <a:graphicData uri="http://schemas.openxmlformats.org/presentationml/2006/ole">
            <p:oleObj spid="_x0000_s48224" name="文档" r:id="rId5" imgW="7631554" imgH="1604838" progId="Word.Document.12">
              <p:embed/>
            </p:oleObj>
          </a:graphicData>
        </a:graphic>
      </p:graphicFrame>
    </p:spTree>
    <p:extLst>
      <p:ext uri="{BB962C8B-B14F-4D97-AF65-F5344CB8AC3E}">
        <p14:creationId xmlns:p14="http://schemas.microsoft.com/office/powerpoint/2010/main" xmlns="" val="1846531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4838</TotalTime>
  <Words>2536</Words>
  <Application>Microsoft Office PowerPoint</Application>
  <PresentationFormat>全屏显示(16:9)</PresentationFormat>
  <Paragraphs>650</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Office 主题</vt:lpstr>
      <vt:lpstr>文档</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XKW</cp:lastModifiedBy>
  <cp:revision>608</cp:revision>
  <dcterms:modified xsi:type="dcterms:W3CDTF">2016-03-03T01:07:46Z</dcterms:modified>
</cp:coreProperties>
</file>