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512" r:id="rId2"/>
    <p:sldId id="482" r:id="rId3"/>
    <p:sldId id="365" r:id="rId4"/>
    <p:sldId id="366" r:id="rId5"/>
    <p:sldId id="370" r:id="rId6"/>
    <p:sldId id="556" r:id="rId7"/>
    <p:sldId id="483" r:id="rId8"/>
    <p:sldId id="573" r:id="rId9"/>
    <p:sldId id="526" r:id="rId10"/>
    <p:sldId id="530" r:id="rId11"/>
    <p:sldId id="567" r:id="rId12"/>
    <p:sldId id="481" r:id="rId13"/>
    <p:sldId id="492" r:id="rId14"/>
    <p:sldId id="493" r:id="rId15"/>
    <p:sldId id="531" r:id="rId16"/>
    <p:sldId id="574" r:id="rId17"/>
    <p:sldId id="575" r:id="rId18"/>
    <p:sldId id="494" r:id="rId19"/>
    <p:sldId id="497" r:id="rId20"/>
    <p:sldId id="561" r:id="rId21"/>
    <p:sldId id="560" r:id="rId22"/>
    <p:sldId id="576" r:id="rId23"/>
    <p:sldId id="577" r:id="rId24"/>
    <p:sldId id="578" r:id="rId25"/>
    <p:sldId id="579" r:id="rId26"/>
    <p:sldId id="583" r:id="rId27"/>
    <p:sldId id="584" r:id="rId28"/>
    <p:sldId id="585" r:id="rId29"/>
    <p:sldId id="586" r:id="rId30"/>
    <p:sldId id="373" r:id="rId31"/>
    <p:sldId id="396" r:id="rId32"/>
    <p:sldId id="514" r:id="rId33"/>
    <p:sldId id="398" r:id="rId34"/>
    <p:sldId id="399" r:id="rId35"/>
    <p:sldId id="564" r:id="rId36"/>
    <p:sldId id="400" r:id="rId37"/>
    <p:sldId id="540" r:id="rId38"/>
    <p:sldId id="401" r:id="rId39"/>
    <p:sldId id="542" r:id="rId40"/>
    <p:sldId id="402" r:id="rId41"/>
    <p:sldId id="403" r:id="rId42"/>
    <p:sldId id="404" r:id="rId43"/>
    <p:sldId id="572" r:id="rId44"/>
    <p:sldId id="405" r:id="rId45"/>
    <p:sldId id="545" r:id="rId46"/>
    <p:sldId id="587" r:id="rId47"/>
    <p:sldId id="411" r:id="rId48"/>
    <p:sldId id="414" r:id="rId49"/>
    <p:sldId id="551" r:id="rId50"/>
    <p:sldId id="550" r:id="rId5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6600CC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6" autoAdjust="0"/>
    <p:restoredTop sz="95256" autoAdjust="0"/>
  </p:normalViewPr>
  <p:slideViewPr>
    <p:cSldViewPr>
      <p:cViewPr>
        <p:scale>
          <a:sx n="75" d="100"/>
          <a:sy n="75" d="100"/>
        </p:scale>
        <p:origin x="-1386" y="-426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14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18.docx"/><Relationship Id="rId5" Type="http://schemas.openxmlformats.org/officeDocument/2006/relationships/package" Target="../embeddings/Microsoft_Office_Word___17.docx"/><Relationship Id="rId4" Type="http://schemas.openxmlformats.org/officeDocument/2006/relationships/package" Target="../embeddings/Microsoft_Office_Word___16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21.docx"/><Relationship Id="rId4" Type="http://schemas.openxmlformats.org/officeDocument/2006/relationships/package" Target="../embeddings/Microsoft_Office_Word___2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package" Target="../embeddings/Microsoft_Office_Word___24.docx"/><Relationship Id="rId4" Type="http://schemas.openxmlformats.org/officeDocument/2006/relationships/package" Target="../embeddings/Microsoft_Office_Word___2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__2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package" Target="../embeddings/Microsoft_Office_Word___29.docx"/><Relationship Id="rId4" Type="http://schemas.openxmlformats.org/officeDocument/2006/relationships/package" Target="../embeddings/Microsoft_Office_Word___28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package" Target="../embeddings/Microsoft_Office_Word___33.docx"/><Relationship Id="rId4" Type="http://schemas.openxmlformats.org/officeDocument/2006/relationships/package" Target="../embeddings/Microsoft_Office_Word___32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package" Target="../embeddings/Microsoft_Office_Word___36.docx"/><Relationship Id="rId4" Type="http://schemas.openxmlformats.org/officeDocument/2006/relationships/package" Target="../embeddings/Microsoft_Office_Word___35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Office_Word___41.docx"/><Relationship Id="rId5" Type="http://schemas.openxmlformats.org/officeDocument/2006/relationships/package" Target="../embeddings/Microsoft_Office_Word___40.docx"/><Relationship Id="rId4" Type="http://schemas.openxmlformats.org/officeDocument/2006/relationships/package" Target="../embeddings/Microsoft_Office_Word___39.docx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49.docx"/><Relationship Id="rId3" Type="http://schemas.openxmlformats.org/officeDocument/2006/relationships/package" Target="../embeddings/Microsoft_Office_Word___44.docx"/><Relationship Id="rId7" Type="http://schemas.openxmlformats.org/officeDocument/2006/relationships/package" Target="../embeddings/Microsoft_Office_Word___4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Office_Word___47.docx"/><Relationship Id="rId5" Type="http://schemas.openxmlformats.org/officeDocument/2006/relationships/package" Target="../embeddings/Microsoft_Office_Word___46.docx"/><Relationship Id="rId10" Type="http://schemas.openxmlformats.org/officeDocument/2006/relationships/image" Target="../media/image19.png"/><Relationship Id="rId4" Type="http://schemas.openxmlformats.org/officeDocument/2006/relationships/package" Target="../embeddings/Microsoft_Office_Word___45.docx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50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5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2.docx"/><Relationship Id="rId1" Type="http://schemas.openxmlformats.org/officeDocument/2006/relationships/vmlDrawing" Target="../drawings/vmlDrawing21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51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54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7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55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7.docx"/><Relationship Id="rId1" Type="http://schemas.openxmlformats.org/officeDocument/2006/relationships/vmlDrawing" Target="../drawings/vmlDrawing24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56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58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59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7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1.xml"/><Relationship Id="rId1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7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1.docx"/><Relationship Id="rId1" Type="http://schemas.openxmlformats.org/officeDocument/2006/relationships/vmlDrawing" Target="../drawings/vmlDrawing27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60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3.docx"/><Relationship Id="rId1" Type="http://schemas.openxmlformats.org/officeDocument/2006/relationships/vmlDrawing" Target="../drawings/vmlDrawing28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62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7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67.docx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6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5.docx"/><Relationship Id="rId1" Type="http://schemas.openxmlformats.org/officeDocument/2006/relationships/vmlDrawing" Target="../drawings/vmlDrawing29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64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7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68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7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0.docx"/><Relationship Id="rId1" Type="http://schemas.openxmlformats.org/officeDocument/2006/relationships/vmlDrawing" Target="../drawings/vmlDrawing31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69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38.xml"/><Relationship Id="rId12" Type="http://schemas.openxmlformats.org/officeDocument/2006/relationships/slide" Target="slide47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slide" Target="slide44.xml"/><Relationship Id="rId5" Type="http://schemas.openxmlformats.org/officeDocument/2006/relationships/slide" Target="slide34.xml"/><Relationship Id="rId10" Type="http://schemas.openxmlformats.org/officeDocument/2006/relationships/slide" Target="slide42.xml"/><Relationship Id="rId4" Type="http://schemas.openxmlformats.org/officeDocument/2006/relationships/slide" Target="slide33.xml"/><Relationship Id="rId9" Type="http://schemas.openxmlformats.org/officeDocument/2006/relationships/slide" Target="slide41.xml"/><Relationship Id="rId1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slide" Target="slide34.xml"/><Relationship Id="rId11" Type="http://schemas.openxmlformats.org/officeDocument/2006/relationships/slide" Target="slide42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71.docx"/><Relationship Id="rId10" Type="http://schemas.openxmlformats.org/officeDocument/2006/relationships/slide" Target="slide41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4.xml"/><Relationship Id="rId3" Type="http://schemas.openxmlformats.org/officeDocument/2006/relationships/image" Target="../media/image4.png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1.xml"/><Relationship Id="rId5" Type="http://schemas.openxmlformats.org/officeDocument/2006/relationships/slide" Target="slide31.xml"/><Relationship Id="rId15" Type="http://schemas.openxmlformats.org/officeDocument/2006/relationships/slide" Target="slide48.xml"/><Relationship Id="rId10" Type="http://schemas.openxmlformats.org/officeDocument/2006/relationships/slide" Target="slide40.xml"/><Relationship Id="rId4" Type="http://schemas.openxmlformats.org/officeDocument/2006/relationships/slide" Target="slide30.xml"/><Relationship Id="rId9" Type="http://schemas.openxmlformats.org/officeDocument/2006/relationships/slide" Target="slide38.xml"/><Relationship Id="rId14" Type="http://schemas.openxmlformats.org/officeDocument/2006/relationships/slide" Target="slide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4.docx"/><Relationship Id="rId4" Type="http://schemas.openxmlformats.org/officeDocument/2006/relationships/package" Target="../embeddings/Microsoft_Office_Word___3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7.docx"/><Relationship Id="rId4" Type="http://schemas.openxmlformats.org/officeDocument/2006/relationships/package" Target="../embeddings/Microsoft_Office_Word___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Office_Word___11.docx"/><Relationship Id="rId5" Type="http://schemas.openxmlformats.org/officeDocument/2006/relationships/package" Target="../embeddings/Microsoft_Office_Word___10.docx"/><Relationship Id="rId4" Type="http://schemas.openxmlformats.org/officeDocument/2006/relationships/package" Target="../embeddings/Microsoft_Office_Word___9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/>
          <p:cNvSpPr txBox="1"/>
          <p:nvPr/>
        </p:nvSpPr>
        <p:spPr>
          <a:xfrm>
            <a:off x="84097" y="771550"/>
            <a:ext cx="19055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自选模块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41999" y="3795886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34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“排列、 组合”常考问题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3157" y="1164357"/>
            <a:ext cx="4157686" cy="23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9512" y="606916"/>
            <a:ext cx="829305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把椅子摆成一排，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人随机就座，任何两人不相邻的坐法种数为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144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B.120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C.72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D.24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2499742"/>
            <a:ext cx="855761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剩余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个座位共有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个空隙供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人选择就座，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因此任何两人不相邻的坐法种数为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24.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2476511"/>
              </p:ext>
            </p:extLst>
          </p:nvPr>
        </p:nvGraphicFramePr>
        <p:xfrm>
          <a:off x="5508104" y="3289216"/>
          <a:ext cx="327025" cy="754062"/>
        </p:xfrm>
        <a:graphic>
          <a:graphicData uri="http://schemas.openxmlformats.org/presentationml/2006/ole">
            <p:oleObj spid="_x0000_s48209" name="文档" r:id="rId3" imgW="326904" imgH="754227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5731060" y="1203598"/>
            <a:ext cx="425116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53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5581" y="366499"/>
            <a:ext cx="847288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用数字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0,1,2,3,4,5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组成没有重复数字的五位数，其中比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40 000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大的偶数共有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A.144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B.120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C.96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			D.72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个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题意，首位数字只能是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4,5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，若万位是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个；若万位是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个，故比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40 000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大的偶数共有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4308288"/>
              </p:ext>
            </p:extLst>
          </p:nvPr>
        </p:nvGraphicFramePr>
        <p:xfrm>
          <a:off x="1115616" y="3507854"/>
          <a:ext cx="495300" cy="533400"/>
        </p:xfrm>
        <a:graphic>
          <a:graphicData uri="http://schemas.openxmlformats.org/presentationml/2006/ole">
            <p:oleObj spid="_x0000_s90156" name="文档" r:id="rId3" imgW="494677" imgH="533179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5508513"/>
              </p:ext>
            </p:extLst>
          </p:nvPr>
        </p:nvGraphicFramePr>
        <p:xfrm>
          <a:off x="6092924" y="3507854"/>
          <a:ext cx="495300" cy="533400"/>
        </p:xfrm>
        <a:graphic>
          <a:graphicData uri="http://schemas.openxmlformats.org/presentationml/2006/ole">
            <p:oleObj spid="_x0000_s90157" name="文档" r:id="rId4" imgW="494677" imgH="533179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5148064" y="943019"/>
            <a:ext cx="407484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pic>
        <p:nvPicPr>
          <p:cNvPr id="7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212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618" y="195486"/>
            <a:ext cx="27494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组合问题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1" y="726832"/>
            <a:ext cx="88594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一次国际抗震救灾中，从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名中方搜救队队员，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名外籍搜救队队员中选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名组成一支特殊搜救队到某地执行任务，按下列要求，分别计算有多少种组队方法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至少有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名外籍搜救队队员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565" y="3075806"/>
            <a:ext cx="847288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直接法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由题意，知特殊搜救队中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至少有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名外籍搜救队队员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可分为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9415434"/>
              </p:ext>
            </p:extLst>
          </p:nvPr>
        </p:nvGraphicFramePr>
        <p:xfrm>
          <a:off x="538163" y="812800"/>
          <a:ext cx="7243762" cy="771525"/>
        </p:xfrm>
        <a:graphic>
          <a:graphicData uri="http://schemas.openxmlformats.org/presentationml/2006/ole">
            <p:oleObj spid="_x0000_s2417" name="文档" r:id="rId3" imgW="7342589" imgH="792925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9901804"/>
              </p:ext>
            </p:extLst>
          </p:nvPr>
        </p:nvGraphicFramePr>
        <p:xfrm>
          <a:off x="538163" y="1533525"/>
          <a:ext cx="7243762" cy="773113"/>
        </p:xfrm>
        <a:graphic>
          <a:graphicData uri="http://schemas.openxmlformats.org/presentationml/2006/ole">
            <p:oleObj spid="_x0000_s2418" name="文档" r:id="rId4" imgW="7342589" imgH="792925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42531"/>
              </p:ext>
            </p:extLst>
          </p:nvPr>
        </p:nvGraphicFramePr>
        <p:xfrm>
          <a:off x="539552" y="2258789"/>
          <a:ext cx="7143750" cy="762000"/>
        </p:xfrm>
        <a:graphic>
          <a:graphicData uri="http://schemas.openxmlformats.org/presentationml/2006/ole">
            <p:oleObj spid="_x0000_s2419" name="文档" r:id="rId5" imgW="7342589" imgH="792925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337893"/>
              </p:ext>
            </p:extLst>
          </p:nvPr>
        </p:nvGraphicFramePr>
        <p:xfrm>
          <a:off x="538163" y="2925763"/>
          <a:ext cx="7945437" cy="1870075"/>
        </p:xfrm>
        <a:graphic>
          <a:graphicData uri="http://schemas.openxmlformats.org/presentationml/2006/ole">
            <p:oleObj spid="_x0000_s2420" name="文档" r:id="rId6" imgW="8165270" imgH="193113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345256"/>
            <a:ext cx="855761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间接法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由题意，知特殊搜救队中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至少有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名外籍搜救队队员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的对立事件为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至多有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名外籍搜救队队员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，可分为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类：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至少有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名外籍搜救队队员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共有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不同的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组队方法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1415260"/>
              </p:ext>
            </p:extLst>
          </p:nvPr>
        </p:nvGraphicFramePr>
        <p:xfrm>
          <a:off x="5465535" y="3441600"/>
          <a:ext cx="3703637" cy="1722438"/>
        </p:xfrm>
        <a:graphic>
          <a:graphicData uri="http://schemas.openxmlformats.org/presentationml/2006/ole">
            <p:oleObj spid="_x0000_s4339" name="文档" r:id="rId3" imgW="3710437" imgH="1721942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3641970"/>
              </p:ext>
            </p:extLst>
          </p:nvPr>
        </p:nvGraphicFramePr>
        <p:xfrm>
          <a:off x="312188" y="2247478"/>
          <a:ext cx="8442325" cy="1554162"/>
        </p:xfrm>
        <a:graphic>
          <a:graphicData uri="http://schemas.openxmlformats.org/presentationml/2006/ole">
            <p:oleObj spid="_x0000_s4340" name="文档" r:id="rId4" imgW="8442663" imgH="1554079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9812420"/>
              </p:ext>
            </p:extLst>
          </p:nvPr>
        </p:nvGraphicFramePr>
        <p:xfrm>
          <a:off x="312188" y="2793528"/>
          <a:ext cx="8375650" cy="1538287"/>
        </p:xfrm>
        <a:graphic>
          <a:graphicData uri="http://schemas.openxmlformats.org/presentationml/2006/ole">
            <p:oleObj spid="_x0000_s4341" name="文档" r:id="rId5" imgW="8442663" imgH="155407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9580" y="483518"/>
            <a:ext cx="449033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至多有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名外籍搜救队队员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80" y="1131590"/>
            <a:ext cx="8816916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直接法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由题意，知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至多有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名外籍搜救队队员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可分为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3929919"/>
              </p:ext>
            </p:extLst>
          </p:nvPr>
        </p:nvGraphicFramePr>
        <p:xfrm>
          <a:off x="219580" y="2499742"/>
          <a:ext cx="7162800" cy="1028700"/>
        </p:xfrm>
        <a:graphic>
          <a:graphicData uri="http://schemas.openxmlformats.org/presentationml/2006/ole">
            <p:oleObj spid="_x0000_s50302" name="文档" r:id="rId3" imgW="7162457" imgH="1028133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0132804"/>
              </p:ext>
            </p:extLst>
          </p:nvPr>
        </p:nvGraphicFramePr>
        <p:xfrm>
          <a:off x="219580" y="3199234"/>
          <a:ext cx="7156450" cy="1028700"/>
        </p:xfrm>
        <a:graphic>
          <a:graphicData uri="http://schemas.openxmlformats.org/presentationml/2006/ole">
            <p:oleObj spid="_x0000_s50303" name="文档" r:id="rId4" imgW="7162457" imgH="1028853" progId="Word.Document.12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1996417"/>
              </p:ext>
            </p:extLst>
          </p:nvPr>
        </p:nvGraphicFramePr>
        <p:xfrm>
          <a:off x="219580" y="3919314"/>
          <a:ext cx="7156450" cy="1028700"/>
        </p:xfrm>
        <a:graphic>
          <a:graphicData uri="http://schemas.openxmlformats.org/presentationml/2006/ole">
            <p:oleObj spid="_x0000_s50304" name="文档" r:id="rId5" imgW="7162457" imgH="102885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88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5427" y="2215192"/>
            <a:ext cx="890508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分类加法计数原理，知至多有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名外籍搜救队队员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共有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                                           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不同的组队方法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1645992"/>
              </p:ext>
            </p:extLst>
          </p:nvPr>
        </p:nvGraphicFramePr>
        <p:xfrm>
          <a:off x="395536" y="2905299"/>
          <a:ext cx="5502275" cy="890587"/>
        </p:xfrm>
        <a:graphic>
          <a:graphicData uri="http://schemas.openxmlformats.org/presentationml/2006/ole">
            <p:oleObj spid="_x0000_s101414" name="文档" r:id="rId3" imgW="5508918" imgH="89133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4481540"/>
              </p:ext>
            </p:extLst>
          </p:nvPr>
        </p:nvGraphicFramePr>
        <p:xfrm>
          <a:off x="251520" y="1419622"/>
          <a:ext cx="6705600" cy="746125"/>
        </p:xfrm>
        <a:graphic>
          <a:graphicData uri="http://schemas.openxmlformats.org/presentationml/2006/ole">
            <p:oleObj spid="_x0000_s101415" name="文档" r:id="rId4" imgW="6705241" imgH="7462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508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5516" y="843558"/>
            <a:ext cx="855761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间接法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由题意，知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至多有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名外籍搜救队队员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的对立事件为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至少有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名外籍搜救队队员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至少有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名外籍搜救队队员，共有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  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组队方法，所以至少有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名外籍搜救队队员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共有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不同组队方法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3852714"/>
              </p:ext>
            </p:extLst>
          </p:nvPr>
        </p:nvGraphicFramePr>
        <p:xfrm>
          <a:off x="6045175" y="2846313"/>
          <a:ext cx="327025" cy="517525"/>
        </p:xfrm>
        <a:graphic>
          <a:graphicData uri="http://schemas.openxmlformats.org/presentationml/2006/ole">
            <p:oleObj spid="_x0000_s102459" name="文档" r:id="rId3" imgW="326904" imgH="51805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2899223"/>
              </p:ext>
            </p:extLst>
          </p:nvPr>
        </p:nvGraphicFramePr>
        <p:xfrm>
          <a:off x="6477223" y="2846313"/>
          <a:ext cx="327025" cy="517525"/>
        </p:xfrm>
        <a:graphic>
          <a:graphicData uri="http://schemas.openxmlformats.org/presentationml/2006/ole">
            <p:oleObj spid="_x0000_s102460" name="文档" r:id="rId4" imgW="326904" imgH="517699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8721445"/>
              </p:ext>
            </p:extLst>
          </p:nvPr>
        </p:nvGraphicFramePr>
        <p:xfrm>
          <a:off x="5508104" y="3291830"/>
          <a:ext cx="3467100" cy="1516062"/>
        </p:xfrm>
        <a:graphic>
          <a:graphicData uri="http://schemas.openxmlformats.org/presentationml/2006/ole">
            <p:oleObj spid="_x0000_s102461" name="文档" r:id="rId5" imgW="3440742" imgH="15057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7820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870" y="1131590"/>
            <a:ext cx="8108201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先看是否与排列顺序有关，从而确定是否为组合问题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看是否需要分类、分步，如何确定分类标准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判断是否为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问题，避免重复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147" y="546453"/>
            <a:ext cx="8598894" cy="20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张奖券中有一、二、三等奖各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张，其余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张无奖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张奖券分配给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个人，每人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张，不同的获奖情况有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用数字作答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434272"/>
              </p:ext>
            </p:extLst>
          </p:nvPr>
        </p:nvGraphicFramePr>
        <p:xfrm>
          <a:off x="2109812" y="3892897"/>
          <a:ext cx="661988" cy="1127125"/>
        </p:xfrm>
        <a:graphic>
          <a:graphicData uri="http://schemas.openxmlformats.org/presentationml/2006/ole">
            <p:oleObj spid="_x0000_s17480" name="文档" r:id="rId3" imgW="662449" imgH="112720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62860" y="2499742"/>
            <a:ext cx="855761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张奖券分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组有两种分法，一种是分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一等奖，无奖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二等奖，无奖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三等奖，无奖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无奖，无奖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四组，分给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分法；另一种是一组两个奖，一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组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2069" y="1354714"/>
            <a:ext cx="8262379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该部分是高考数学中相对独特的一个知识板块，知识点并不多，但解决问题的方法十分灵活，主要内容是分类加法计数原理和分步乘法计数原理、排列与组合、二项式定理等，在高考中占有特殊的位置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高考试题主要以小题的方式呈现，考查排列、组合的应用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457" y="1099531"/>
            <a:ext cx="7981839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只有一个奖，另两组无奖，共有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分法，再分给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人有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分法，所以不同获奖情况种数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8037528"/>
              </p:ext>
            </p:extLst>
          </p:nvPr>
        </p:nvGraphicFramePr>
        <p:xfrm>
          <a:off x="5364088" y="1264165"/>
          <a:ext cx="266700" cy="487362"/>
        </p:xfrm>
        <a:graphic>
          <a:graphicData uri="http://schemas.openxmlformats.org/presentationml/2006/ole">
            <p:oleObj spid="_x0000_s91205" name="文档" r:id="rId3" imgW="266060" imgH="48745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5675756"/>
              </p:ext>
            </p:extLst>
          </p:nvPr>
        </p:nvGraphicFramePr>
        <p:xfrm>
          <a:off x="539552" y="2423839"/>
          <a:ext cx="4541838" cy="1516063"/>
        </p:xfrm>
        <a:graphic>
          <a:graphicData uri="http://schemas.openxmlformats.org/presentationml/2006/ole">
            <p:oleObj spid="_x0000_s91206" name="文档" r:id="rId4" imgW="4541379" imgH="1516374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3252569"/>
              </p:ext>
            </p:extLst>
          </p:nvPr>
        </p:nvGraphicFramePr>
        <p:xfrm>
          <a:off x="1187624" y="1911181"/>
          <a:ext cx="260350" cy="481012"/>
        </p:xfrm>
        <a:graphic>
          <a:graphicData uri="http://schemas.openxmlformats.org/presentationml/2006/ole">
            <p:oleObj spid="_x0000_s91207" name="文档" r:id="rId5" imgW="266060" imgH="487458" progId="Word.Document.12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431399" y="3159427"/>
            <a:ext cx="13356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ea typeface="Times New Roman"/>
              </a:rPr>
              <a:t> </a:t>
            </a:r>
            <a:r>
              <a:rPr lang="en-US" altLang="zh-CN" sz="2600" b="1" kern="100" dirty="0" smtClean="0">
                <a:solidFill>
                  <a:srgbClr val="0066FF"/>
                </a:solidFill>
                <a:ea typeface="Times New Roman"/>
              </a:rPr>
              <a:t> 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60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646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95486"/>
            <a:ext cx="8643188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名骨科、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名脑外科和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名内科医生中选派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人组成一个抗震救灾医疗小组，则骨科、脑外科和内科医生都至少有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人的选派方法种数是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用数字作答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4253052"/>
              </p:ext>
            </p:extLst>
          </p:nvPr>
        </p:nvGraphicFramePr>
        <p:xfrm>
          <a:off x="207367" y="2252166"/>
          <a:ext cx="6092825" cy="4064000"/>
        </p:xfrm>
        <a:graphic>
          <a:graphicData uri="http://schemas.openxmlformats.org/presentationml/2006/ole">
            <p:oleObj spid="_x0000_s81999" name="文档" r:id="rId3" imgW="6093579" imgH="4063934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5470142"/>
              </p:ext>
            </p:extLst>
          </p:nvPr>
        </p:nvGraphicFramePr>
        <p:xfrm>
          <a:off x="179512" y="3795886"/>
          <a:ext cx="8694738" cy="2255837"/>
        </p:xfrm>
        <a:graphic>
          <a:graphicData uri="http://schemas.openxmlformats.org/presentationml/2006/ole">
            <p:oleObj spid="_x0000_s82000" name="文档" r:id="rId4" imgW="8697532" imgH="2258273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3967989"/>
              </p:ext>
            </p:extLst>
          </p:nvPr>
        </p:nvGraphicFramePr>
        <p:xfrm>
          <a:off x="179512" y="4443958"/>
          <a:ext cx="8626475" cy="2239962"/>
        </p:xfrm>
        <a:graphic>
          <a:graphicData uri="http://schemas.openxmlformats.org/presentationml/2006/ole">
            <p:oleObj spid="_x0000_s82001" name="文档" r:id="rId5" imgW="8697532" imgH="22622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231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00788" y="1523997"/>
            <a:ext cx="7413651" cy="19308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骨科、脑外科和内科医生都至少有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人的选派方法种数是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360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210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590.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590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pic>
        <p:nvPicPr>
          <p:cNvPr id="1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785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618" y="195486"/>
            <a:ext cx="5314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排列与组合的综合应用问题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496" y="778943"/>
            <a:ext cx="87717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个不同的球，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个不同的盒子，把球全部放入盒内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个盒不放球，共有几种放法？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978685"/>
            <a:ext cx="890508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保证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个盒不放球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，先从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个盒子中任意取出去一个，问题转化为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个盒子，每个盒子都要放入球，共有几种放法？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个球分成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2,1,1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的三组，然后再从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个盒子中选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个球，其余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个球放在另外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个盒子内，由分步乘法计数原理，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共有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7656098"/>
              </p:ext>
            </p:extLst>
          </p:nvPr>
        </p:nvGraphicFramePr>
        <p:xfrm>
          <a:off x="4211960" y="4469353"/>
          <a:ext cx="2468563" cy="708025"/>
        </p:xfrm>
        <a:graphic>
          <a:graphicData uri="http://schemas.openxmlformats.org/presentationml/2006/ole">
            <p:oleObj spid="_x0000_s103445" name="文档" r:id="rId3" imgW="2468344" imgH="7085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9478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479" y="987574"/>
            <a:ext cx="8388993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个盒内有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个球，共有几种放法？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1707654"/>
            <a:ext cx="814227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个盒内有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，即另外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个盒子放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个球，每个盒子至多放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个球，也即另外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个盒子中恰有一个空盒，因此，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个盒内有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个盒不放球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是同一件事，所以共有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种放法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35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860" y="51470"/>
            <a:ext cx="855761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个盒不放球，共有几种放法？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669045"/>
              </p:ext>
            </p:extLst>
          </p:nvPr>
        </p:nvGraphicFramePr>
        <p:xfrm>
          <a:off x="262860" y="886549"/>
          <a:ext cx="8740775" cy="1538288"/>
        </p:xfrm>
        <a:graphic>
          <a:graphicData uri="http://schemas.openxmlformats.org/presentationml/2006/ole">
            <p:oleObj spid="_x0000_s104535" name="文档" r:id="rId3" imgW="8741071" imgH="154373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98207" y="1488733"/>
            <a:ext cx="646202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个球放进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个盒子可分成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两类，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7528572"/>
              </p:ext>
            </p:extLst>
          </p:nvPr>
        </p:nvGraphicFramePr>
        <p:xfrm>
          <a:off x="262860" y="2352829"/>
          <a:ext cx="8740775" cy="1539875"/>
        </p:xfrm>
        <a:graphic>
          <a:graphicData uri="http://schemas.openxmlformats.org/presentationml/2006/ole">
            <p:oleObj spid="_x0000_s104536" name="文档" r:id="rId4" imgW="8741071" imgH="1545172" progId="Word.Document.12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5967941"/>
              </p:ext>
            </p:extLst>
          </p:nvPr>
        </p:nvGraphicFramePr>
        <p:xfrm>
          <a:off x="262860" y="2973194"/>
          <a:ext cx="8740775" cy="1539875"/>
        </p:xfrm>
        <a:graphic>
          <a:graphicData uri="http://schemas.openxmlformats.org/presentationml/2006/ole">
            <p:oleObj spid="_x0000_s104537" name="文档" r:id="rId5" imgW="8741071" imgH="1546975" progId="Word.Document.12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970794"/>
              </p:ext>
            </p:extLst>
          </p:nvPr>
        </p:nvGraphicFramePr>
        <p:xfrm>
          <a:off x="251520" y="3912195"/>
          <a:ext cx="8740775" cy="1539875"/>
        </p:xfrm>
        <a:graphic>
          <a:graphicData uri="http://schemas.openxmlformats.org/presentationml/2006/ole">
            <p:oleObj spid="_x0000_s104538" name="文档" r:id="rId6" imgW="8741071" imgH="154841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3284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280" y="771550"/>
            <a:ext cx="8271176" cy="3346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排列、组合混合问题一般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先选后排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对于较复杂的排列、组合问题，应按元素的性质或题意要求进行分类，对事件发生的过程进行分步，做到分类标准明确，分步层次清楚，才能保证不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重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漏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至少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至多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等计数问题，一般需要进行分类，若分类比较复杂，可用间接法，找出其对立事件来求解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46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016" y="339502"/>
            <a:ext cx="8598894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六个字母排成一排，且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均在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的同侧，则不同的排法共有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用数字作答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225" y="2283718"/>
            <a:ext cx="8472883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分类讨论：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的左侧，且按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的左侧分别有两个、三个、四个、五个字母这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类计算，再考虑右侧情况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en-US" sz="2600" kern="100" dirty="0">
                <a:latin typeface="Times New Roman"/>
                <a:ea typeface="华文细黑"/>
                <a:cs typeface="Courier New"/>
              </a:rPr>
              <a:t>所以共有：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8548329"/>
              </p:ext>
            </p:extLst>
          </p:nvPr>
        </p:nvGraphicFramePr>
        <p:xfrm>
          <a:off x="2627784" y="3651870"/>
          <a:ext cx="5470525" cy="661987"/>
        </p:xfrm>
        <a:graphic>
          <a:graphicData uri="http://schemas.openxmlformats.org/presentationml/2006/ole">
            <p:oleObj spid="_x0000_s105493" name="文档" r:id="rId3" imgW="5478317" imgH="694782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6516216" y="937646"/>
            <a:ext cx="684803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480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67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581" y="123478"/>
            <a:ext cx="847288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∈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1,0,1}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1,2,3,4,5}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，那么集合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中满足条件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的元素个数为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60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B.90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C.120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D.130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2499742"/>
            <a:ext cx="8388993" cy="2640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这五个数中，因为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i="1" kern="100" baseline="-25000" dirty="0">
                <a:latin typeface="Times New Roman"/>
                <a:ea typeface="华文细黑"/>
                <a:cs typeface="Courier New"/>
              </a:rPr>
              <a:t>i</a:t>
            </a:r>
            <a:r>
              <a:rPr lang="pt-BR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{1,0,1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1,2,3,4,5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满足条件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pt-BR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pt-BR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的可能情况有</a:t>
            </a:r>
            <a:r>
              <a:rPr lang="pt-BR" altLang="zh-CN" sz="2600" kern="100" dirty="0">
                <a:latin typeface="宋体"/>
                <a:ea typeface="华文细黑"/>
                <a:cs typeface="Times New Roman"/>
              </a:rPr>
              <a:t>“①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或－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，四个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pt-BR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3288009"/>
              </p:ext>
            </p:extLst>
          </p:nvPr>
        </p:nvGraphicFramePr>
        <p:xfrm>
          <a:off x="683568" y="4659982"/>
          <a:ext cx="2065338" cy="785813"/>
        </p:xfrm>
        <a:graphic>
          <a:graphicData uri="http://schemas.openxmlformats.org/presentationml/2006/ole">
            <p:oleObj spid="_x0000_s106520" name="文档" r:id="rId3" imgW="2066554" imgH="7920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0222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983" y="411510"/>
            <a:ext cx="867950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t-BR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或－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，三个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C  </a:t>
            </a:r>
            <a:r>
              <a:rPr lang="pt-BR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t-BR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一个－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，一个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，三个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A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t-BR" altLang="zh-CN" sz="26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或－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，一个－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，两个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C   C   </a:t>
            </a:r>
            <a:r>
              <a:rPr lang="pt-BR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t-BR" altLang="zh-CN" sz="2600" kern="100" dirty="0" smtClean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三个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或－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，两个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C   </a:t>
            </a:r>
            <a:r>
              <a:rPr lang="pt-BR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0318041"/>
              </p:ext>
            </p:extLst>
          </p:nvPr>
        </p:nvGraphicFramePr>
        <p:xfrm>
          <a:off x="4647635" y="627534"/>
          <a:ext cx="250825" cy="509587"/>
        </p:xfrm>
        <a:graphic>
          <a:graphicData uri="http://schemas.openxmlformats.org/presentationml/2006/ole">
            <p:oleObj spid="_x0000_s107639" name="文档" r:id="rId3" imgW="250939" imgH="51013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0784308"/>
              </p:ext>
            </p:extLst>
          </p:nvPr>
        </p:nvGraphicFramePr>
        <p:xfrm>
          <a:off x="5148064" y="1198067"/>
          <a:ext cx="250825" cy="509587"/>
        </p:xfrm>
        <a:graphic>
          <a:graphicData uri="http://schemas.openxmlformats.org/presentationml/2006/ole">
            <p:oleObj spid="_x0000_s107640" name="文档" r:id="rId4" imgW="250939" imgH="509778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7814413"/>
              </p:ext>
            </p:extLst>
          </p:nvPr>
        </p:nvGraphicFramePr>
        <p:xfrm>
          <a:off x="6804248" y="1779662"/>
          <a:ext cx="250825" cy="509587"/>
        </p:xfrm>
        <a:graphic>
          <a:graphicData uri="http://schemas.openxmlformats.org/presentationml/2006/ole">
            <p:oleObj spid="_x0000_s107641" name="文档" r:id="rId5" imgW="250939" imgH="509778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6304066"/>
              </p:ext>
            </p:extLst>
          </p:nvPr>
        </p:nvGraphicFramePr>
        <p:xfrm>
          <a:off x="7308304" y="1718759"/>
          <a:ext cx="250825" cy="509587"/>
        </p:xfrm>
        <a:graphic>
          <a:graphicData uri="http://schemas.openxmlformats.org/presentationml/2006/ole">
            <p:oleObj spid="_x0000_s107642" name="文档" r:id="rId6" imgW="250939" imgH="509778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4079881"/>
              </p:ext>
            </p:extLst>
          </p:nvPr>
        </p:nvGraphicFramePr>
        <p:xfrm>
          <a:off x="4646791" y="2355726"/>
          <a:ext cx="250825" cy="509587"/>
        </p:xfrm>
        <a:graphic>
          <a:graphicData uri="http://schemas.openxmlformats.org/presentationml/2006/ole">
            <p:oleObj spid="_x0000_s107643" name="文档" r:id="rId7" imgW="250939" imgH="50977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9392531"/>
              </p:ext>
            </p:extLst>
          </p:nvPr>
        </p:nvGraphicFramePr>
        <p:xfrm>
          <a:off x="395536" y="2931790"/>
          <a:ext cx="8442325" cy="1385887"/>
        </p:xfrm>
        <a:graphic>
          <a:graphicData uri="http://schemas.openxmlformats.org/presentationml/2006/ole">
            <p:oleObj spid="_x0000_s107644" name="文档" r:id="rId8" imgW="8444463" imgH="1389924" progId="Word.Document.12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323528" y="4114513"/>
            <a:ext cx="125867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Times New Roman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cs typeface="Courier New"/>
            </a:endParaRPr>
          </a:p>
        </p:txBody>
      </p:sp>
      <p:pic>
        <p:nvPicPr>
          <p:cNvPr id="21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664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730742"/>
            <a:ext cx="847288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0,1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十个数字，可以组成有重复数字的三位数的个数为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A.243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B.252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C.261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D.279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0624142"/>
              </p:ext>
            </p:extLst>
          </p:nvPr>
        </p:nvGraphicFramePr>
        <p:xfrm>
          <a:off x="272305" y="3212629"/>
          <a:ext cx="7612063" cy="1303337"/>
        </p:xfrm>
        <a:graphic>
          <a:graphicData uri="http://schemas.openxmlformats.org/presentationml/2006/ole">
            <p:oleObj spid="_x0000_s94234" name="文档" r:id="rId15" imgW="7612113" imgH="1302806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8462" y="3827379"/>
            <a:ext cx="676980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则有重复数字的三位数有：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648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252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0260" y="1375067"/>
            <a:ext cx="407484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699542"/>
            <a:ext cx="838899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1,3,5,7,9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这五个数中，每次取出两个不同的数分别记为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，共可得到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的不同值的个数是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9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B.10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C.18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D.20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856513"/>
              </p:ext>
            </p:extLst>
          </p:nvPr>
        </p:nvGraphicFramePr>
        <p:xfrm>
          <a:off x="288776" y="2464867"/>
          <a:ext cx="5867400" cy="1042987"/>
        </p:xfrm>
        <a:graphic>
          <a:graphicData uri="http://schemas.openxmlformats.org/presentationml/2006/ole">
            <p:oleObj spid="_x0000_s108603" name="文档" r:id="rId15" imgW="5867131" imgH="104289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0689673"/>
              </p:ext>
            </p:extLst>
          </p:nvPr>
        </p:nvGraphicFramePr>
        <p:xfrm>
          <a:off x="253429" y="3241451"/>
          <a:ext cx="8855075" cy="1706563"/>
        </p:xfrm>
        <a:graphic>
          <a:graphicData uri="http://schemas.openxmlformats.org/presentationml/2006/ole">
            <p:oleObj spid="_x0000_s108604" name="文档" r:id="rId16" imgW="8859097" imgH="1708846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4845241"/>
              </p:ext>
            </p:extLst>
          </p:nvPr>
        </p:nvGraphicFramePr>
        <p:xfrm>
          <a:off x="179512" y="4038600"/>
          <a:ext cx="9037637" cy="1630363"/>
        </p:xfrm>
        <a:graphic>
          <a:graphicData uri="http://schemas.openxmlformats.org/presentationml/2006/ole">
            <p:oleObj spid="_x0000_s108605" name="文档" r:id="rId17" imgW="9041892" imgH="163277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任意多边形 31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6643854"/>
              </p:ext>
            </p:extLst>
          </p:nvPr>
        </p:nvGraphicFramePr>
        <p:xfrm>
          <a:off x="755576" y="1593056"/>
          <a:ext cx="6835775" cy="3282950"/>
        </p:xfrm>
        <a:graphic>
          <a:graphicData uri="http://schemas.openxmlformats.org/presentationml/2006/ole">
            <p:oleObj spid="_x0000_s109589" name="文档" r:id="rId15" imgW="6840606" imgH="328383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755576" y="2818369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l-PL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1520" y="966663"/>
            <a:ext cx="814227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个座位坐了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个三口之家，若每家人坐在一起，则不同的坐法种数为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3!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C.(3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			D.9!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把一家三口看作一个排列，然后再排列这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家，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8" name="任意多边形 37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6444" y="1635646"/>
            <a:ext cx="407484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455" y="771550"/>
            <a:ext cx="838899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1,2,3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个整数中同时取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个不同的数，其和为偶数，则不同的取法共有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B.63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C.65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			D.66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满足题设的取法可分为三类：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一是四个奇数相加，其和为偶数，在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个奇数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1,3,5,7,9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中，任意取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个，有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1515770"/>
              </p:ext>
            </p:extLst>
          </p:nvPr>
        </p:nvGraphicFramePr>
        <p:xfrm>
          <a:off x="2702644" y="4515966"/>
          <a:ext cx="357188" cy="503237"/>
        </p:xfrm>
        <a:graphic>
          <a:graphicData uri="http://schemas.openxmlformats.org/presentationml/2006/ole">
            <p:oleObj spid="_x0000_s30801" name="文档" r:id="rId15" imgW="357507" imgH="50257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9582"/>
            <a:ext cx="838899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二是两个奇数加两个偶数其和为偶数，在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个奇数中任取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个，再在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个偶数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2,4,6,8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中任取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个，有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   ·C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三是四个偶数相加，其和为偶数，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个偶数的取法有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所以满足条件的取法共有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66(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8274938"/>
              </p:ext>
            </p:extLst>
          </p:nvPr>
        </p:nvGraphicFramePr>
        <p:xfrm>
          <a:off x="6364596" y="1824380"/>
          <a:ext cx="381000" cy="555625"/>
        </p:xfrm>
        <a:graphic>
          <a:graphicData uri="http://schemas.openxmlformats.org/presentationml/2006/ole">
            <p:oleObj spid="_x0000_s83024" name="文档" r:id="rId15" imgW="380548" imgH="555860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3341546"/>
              </p:ext>
            </p:extLst>
          </p:nvPr>
        </p:nvGraphicFramePr>
        <p:xfrm>
          <a:off x="7098029" y="1824380"/>
          <a:ext cx="381000" cy="555625"/>
        </p:xfrm>
        <a:graphic>
          <a:graphicData uri="http://schemas.openxmlformats.org/presentationml/2006/ole">
            <p:oleObj spid="_x0000_s83025" name="文档" r:id="rId16" imgW="380548" imgH="555500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53591" y="3439151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05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9339" y="699542"/>
            <a:ext cx="847711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张不同的卡片，其中红色、黄色、蓝色、绿色卡片各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张，从中任取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张，要求这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张卡片不能是同一种颜色，且红色卡片至多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张，不同取法的种数为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232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B.252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C.472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D.484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569" y="3131106"/>
            <a:ext cx="7981839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分两类：第一类，含有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张红色卡片，共有不同的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取法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264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9353357"/>
              </p:ext>
            </p:extLst>
          </p:nvPr>
        </p:nvGraphicFramePr>
        <p:xfrm>
          <a:off x="1403648" y="3868638"/>
          <a:ext cx="2384425" cy="1295400"/>
        </p:xfrm>
        <a:graphic>
          <a:graphicData uri="http://schemas.openxmlformats.org/presentationml/2006/ole">
            <p:oleObj spid="_x0000_s59436" name="文档" r:id="rId15" imgW="2392378" imgH="129496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5724781"/>
              </p:ext>
            </p:extLst>
          </p:nvPr>
        </p:nvGraphicFramePr>
        <p:xfrm>
          <a:off x="251520" y="1290481"/>
          <a:ext cx="8821936" cy="2361389"/>
        </p:xfrm>
        <a:graphic>
          <a:graphicData uri="http://schemas.openxmlformats.org/presentationml/2006/ole">
            <p:oleObj spid="_x0000_s60481" name="文档" r:id="rId15" imgW="9369700" imgH="251351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3178409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l-PL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2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826850"/>
            <a:ext cx="8390412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如图，一环形花坛分成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四块，现有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种不同的花供选种，要求在每块里种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种花，且相邻的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块种不同的花，则不同的种法总数为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18" name="图片 17" descr="150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1750" y="2139702"/>
            <a:ext cx="1495228" cy="14403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23528" y="2935272"/>
            <a:ext cx="558011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A.96  			B.84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C.60  			D.48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2791" y="1278796"/>
            <a:ext cx="806165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可依次种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种同一种花时，有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36(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所种花不同时，有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48(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由分类加法计数原理知不同的种法总数为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36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48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84.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99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排列问题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59632" y="321982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组合问题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59632" y="399274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排列与组合的综合应用问题</a:t>
            </a: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1520" y="771550"/>
            <a:ext cx="8392363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将序号分别为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1,2,3,4,5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张参观券全部分给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人，每人至少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张，如果分给同一人的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张参观券连号，那么不同的分法种数是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2555042"/>
            <a:ext cx="814227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张参观券分成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堆，有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个联号有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种分法，每种分法再分给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人，各有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不同的分法种数共有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4A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96.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1064153"/>
              </p:ext>
            </p:extLst>
          </p:nvPr>
        </p:nvGraphicFramePr>
        <p:xfrm>
          <a:off x="4089683" y="3291830"/>
          <a:ext cx="349250" cy="609600"/>
        </p:xfrm>
        <a:graphic>
          <a:graphicData uri="http://schemas.openxmlformats.org/presentationml/2006/ole">
            <p:oleObj spid="_x0000_s110632" name="文档" r:id="rId15" imgW="349946" imgH="609142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9937378"/>
              </p:ext>
            </p:extLst>
          </p:nvPr>
        </p:nvGraphicFramePr>
        <p:xfrm>
          <a:off x="4067944" y="3906366"/>
          <a:ext cx="349250" cy="609600"/>
        </p:xfrm>
        <a:graphic>
          <a:graphicData uri="http://schemas.openxmlformats.org/presentationml/2006/ole">
            <p:oleObj spid="_x0000_s110633" name="文档" r:id="rId16" imgW="349946" imgH="609142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699792" y="1923678"/>
            <a:ext cx="518091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96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699058"/>
            <a:ext cx="806165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可先排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三人，共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排法，剩余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两人只有一种排法，由分步乘法计数原理知满足条件的排法共有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528" y="898858"/>
            <a:ext cx="8142274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五人并排站成一排，如果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必须站在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的右边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可以不相邻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，那么不同的排法共有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1479771"/>
              </p:ext>
            </p:extLst>
          </p:nvPr>
        </p:nvGraphicFramePr>
        <p:xfrm>
          <a:off x="5346166" y="2859782"/>
          <a:ext cx="327025" cy="495300"/>
        </p:xfrm>
        <a:graphic>
          <a:graphicData uri="http://schemas.openxmlformats.org/presentationml/2006/ole">
            <p:oleObj spid="_x0000_s111656" name="文档" r:id="rId15" imgW="326904" imgH="495018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7942162"/>
              </p:ext>
            </p:extLst>
          </p:nvPr>
        </p:nvGraphicFramePr>
        <p:xfrm>
          <a:off x="2418961" y="4011910"/>
          <a:ext cx="327025" cy="495300"/>
        </p:xfrm>
        <a:graphic>
          <a:graphicData uri="http://schemas.openxmlformats.org/presentationml/2006/ole">
            <p:oleObj spid="_x0000_s111657" name="文档" r:id="rId16" imgW="326904" imgH="495018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611560" y="2067694"/>
            <a:ext cx="518091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60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826557"/>
            <a:ext cx="8643188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雾霾治理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光盘行动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网络反腐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法治中国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先看病后付费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成为社会关注的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个热点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小王想在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年国庆节期间调查一下社会对这些热点的关注度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若小王准备从中选取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个热点分别进行调查，则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雾霾治理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作为其中的一个调查热点，但不作为第一个调查热点的种数为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43558"/>
            <a:ext cx="822369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光盘行动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网络反腐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法治中国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先看病后付费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个热点中选出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不同的选法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在调查时，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雾霾治理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的安排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顺序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可能情况，其余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个热点的安排顺序有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故不同调查顺序的种数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9514304"/>
              </p:ext>
            </p:extLst>
          </p:nvPr>
        </p:nvGraphicFramePr>
        <p:xfrm>
          <a:off x="948658" y="2211710"/>
          <a:ext cx="342900" cy="503237"/>
        </p:xfrm>
        <a:graphic>
          <a:graphicData uri="http://schemas.openxmlformats.org/presentationml/2006/ole">
            <p:oleObj spid="_x0000_s112718" name="文档" r:id="rId15" imgW="342386" imgH="502578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4485140"/>
              </p:ext>
            </p:extLst>
          </p:nvPr>
        </p:nvGraphicFramePr>
        <p:xfrm>
          <a:off x="1055229" y="2787774"/>
          <a:ext cx="342900" cy="503237"/>
        </p:xfrm>
        <a:graphic>
          <a:graphicData uri="http://schemas.openxmlformats.org/presentationml/2006/ole">
            <p:oleObj spid="_x0000_s112719" name="文档" r:id="rId16" imgW="342386" imgH="503298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5893228"/>
              </p:ext>
            </p:extLst>
          </p:nvPr>
        </p:nvGraphicFramePr>
        <p:xfrm>
          <a:off x="7270338" y="2787774"/>
          <a:ext cx="342900" cy="503237"/>
        </p:xfrm>
        <a:graphic>
          <a:graphicData uri="http://schemas.openxmlformats.org/presentationml/2006/ole">
            <p:oleObj spid="_x0000_s112720" name="文档" r:id="rId17" imgW="342386" imgH="503298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7732024"/>
              </p:ext>
            </p:extLst>
          </p:nvPr>
        </p:nvGraphicFramePr>
        <p:xfrm>
          <a:off x="4101034" y="3305969"/>
          <a:ext cx="2605088" cy="1570037"/>
        </p:xfrm>
        <a:graphic>
          <a:graphicData uri="http://schemas.openxmlformats.org/presentationml/2006/ole">
            <p:oleObj spid="_x0000_s112721" name="文档" r:id="rId18" imgW="2615235" imgH="156965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3898489"/>
            <a:ext cx="151836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72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42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90166" y="1134780"/>
            <a:ext cx="814227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回文数是指从左到右读与从右到左读都一样的正整数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22,121,3 443,94 249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显然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位回文数有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个，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11,22,33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99.3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位回文数有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90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个：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101,111,121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191,202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999.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位回文数有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个；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5" name="任意多边形 34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152" y="1131590"/>
            <a:ext cx="822369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从左右对称入手考虑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位回文数第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位取同一个非零数有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选法，第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位可取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种选法，故有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位回文数有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2113975"/>
              </p:ext>
            </p:extLst>
          </p:nvPr>
        </p:nvGraphicFramePr>
        <p:xfrm>
          <a:off x="6273328" y="1923678"/>
          <a:ext cx="242888" cy="541337"/>
        </p:xfrm>
        <a:graphic>
          <a:graphicData uri="http://schemas.openxmlformats.org/presentationml/2006/ole">
            <p:oleObj spid="_x0000_s113684" name="文档" r:id="rId15" imgW="243378" imgH="540739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3663483"/>
            <a:ext cx="40350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en-US" altLang="zh-CN" sz="2600" b="1" kern="100" dirty="0" smtClean="0">
                <a:solidFill>
                  <a:srgbClr val="0066FF"/>
                </a:solidFill>
                <a:ea typeface="Times New Roman"/>
              </a:rPr>
              <a:t>     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90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41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091075"/>
            <a:ext cx="8223697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位回文数有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174" y="1851670"/>
            <a:ext cx="814227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首位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和末位不能取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种选法，其余位关于中间数对称，每两数都有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种选法，中间数也有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种选法，故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位回文数有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4581794" y="1059582"/>
            <a:ext cx="1042273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9×10</a:t>
            </a:r>
            <a:r>
              <a:rPr lang="en-US" altLang="zh-CN" sz="2600" i="1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endParaRPr lang="zh-CN" altLang="en-US" sz="2600" i="1" kern="100" baseline="300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5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512" y="771550"/>
            <a:ext cx="847288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名乒乓球队员中，有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名老队员和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名新队员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现从中选出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名队员排成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1,2,3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号参加团体比赛，则入选的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名队员中至少有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名老队员，且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号中至少有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名新队员的排法有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4786089"/>
              </p:ext>
            </p:extLst>
          </p:nvPr>
        </p:nvGraphicFramePr>
        <p:xfrm>
          <a:off x="267220" y="3291830"/>
          <a:ext cx="7977188" cy="1347787"/>
        </p:xfrm>
        <a:graphic>
          <a:graphicData uri="http://schemas.openxmlformats.org/presentationml/2006/ole">
            <p:oleObj spid="_x0000_s39001" name="文档" r:id="rId15" imgW="7977887" imgH="1348525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2368290"/>
              </p:ext>
            </p:extLst>
          </p:nvPr>
        </p:nvGraphicFramePr>
        <p:xfrm>
          <a:off x="251520" y="4038624"/>
          <a:ext cx="7970838" cy="1341438"/>
        </p:xfrm>
        <a:graphic>
          <a:graphicData uri="http://schemas.openxmlformats.org/presentationml/2006/ole">
            <p:oleObj spid="_x0000_s39002" name="文档" r:id="rId16" imgW="7977887" imgH="1347805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4403443"/>
            <a:ext cx="193514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2527195"/>
            <a:ext cx="518091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48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00169" y="755675"/>
            <a:ext cx="8476287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用红、黄、蓝、白、黑五种颜色涂在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字形的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个小方格内，每格涂一种颜色，相邻两格涂不同的颜色，如果颜色可以反复使用，共有多少种不同的涂色方法？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571750"/>
            <a:ext cx="8061657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个小方格依次编号为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1,2,3,4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个小方格可以从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种颜色中任取一种颜色涂上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种不同的涂法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pic>
        <p:nvPicPr>
          <p:cNvPr id="21" name="图片 20" descr="151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9596" y="2859782"/>
            <a:ext cx="1402884" cy="1390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9912" y="1235631"/>
            <a:ext cx="767039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个、第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个小方格涂不同颜色时，有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不同的涂法，第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个小方格有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种不同的涂法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分步乘法计数原理可知，有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180(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不同的涂法；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0228887"/>
              </p:ext>
            </p:extLst>
          </p:nvPr>
        </p:nvGraphicFramePr>
        <p:xfrm>
          <a:off x="7566976" y="1491630"/>
          <a:ext cx="411163" cy="495300"/>
        </p:xfrm>
        <a:graphic>
          <a:graphicData uri="http://schemas.openxmlformats.org/presentationml/2006/ole">
            <p:oleObj spid="_x0000_s114707" name="文档" r:id="rId15" imgW="410791" imgH="4950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1637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排列问题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977" y="1015156"/>
            <a:ext cx="896952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某高三毕业班有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人，同学之间两两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彼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给对方仅写一条毕业留言，那么全班共写了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毕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留言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用数字做答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192" y="2859484"/>
            <a:ext cx="822369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题意两两彼此给对方写一条毕业留言相当于从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人中任选两人的排列数，所以全班共写了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40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1 560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条毕业留言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1848732"/>
              </p:ext>
            </p:extLst>
          </p:nvPr>
        </p:nvGraphicFramePr>
        <p:xfrm>
          <a:off x="6773873" y="3644472"/>
          <a:ext cx="357188" cy="533400"/>
        </p:xfrm>
        <a:graphic>
          <a:graphicData uri="http://schemas.openxmlformats.org/presentationml/2006/ole">
            <p:oleObj spid="_x0000_s89121" name="文档" r:id="rId3" imgW="357507" imgH="533179" progId="Word.Document.12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6979737" y="1737403"/>
            <a:ext cx="9348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1 560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062" y="1485637"/>
            <a:ext cx="8472883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当第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个、第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个小方格涂相同颜色时，有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种涂法，由于相邻方格不同色，因此，第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个小方格也有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种不同的涂法，由分步乘法计数原理可知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80(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不同的涂法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Courier New"/>
              </a:rPr>
              <a:t>由</a:t>
            </a:r>
            <a:r>
              <a:rPr lang="zh-CN" altLang="zh-CN" sz="2400" kern="100" dirty="0">
                <a:latin typeface="Times New Roman"/>
                <a:ea typeface="华文细黑"/>
                <a:cs typeface="Courier New"/>
              </a:rPr>
              <a:t>分类加法计数原理可得，共有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180</a:t>
            </a:r>
            <a:r>
              <a:rPr lang="zh-CN" altLang="zh-CN" sz="2400" kern="100" dirty="0">
                <a:latin typeface="Times New Roman"/>
                <a:ea typeface="华文细黑"/>
                <a:cs typeface="Courier New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4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260(</a:t>
            </a:r>
            <a:r>
              <a:rPr lang="zh-CN" altLang="zh-CN" sz="2400" kern="100" dirty="0">
                <a:latin typeface="Times New Roman"/>
                <a:ea typeface="华文细黑"/>
                <a:cs typeface="Courier New"/>
              </a:rPr>
              <a:t>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Courier New"/>
              </a:rPr>
              <a:t>不同的涂法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80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72201"/>
            <a:ext cx="8388993" cy="16842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即将毕业的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名同学排成一排照相留念，个子较高的明明同学既不能站最左边，也不能站最右边，则不同的站法种数为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163" y="1834874"/>
            <a:ext cx="8557612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方法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位置分析法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先从其他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人中安排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人分别站在最左边和最右边，再安排余下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人的位置，分为两步：第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步，从除明明外的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人中选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人分别站在最左边和最右边，有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A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站法；第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步，余下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含明明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站在剩下的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个位置上，有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A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站法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由分步乘法计数原理，知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共有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480(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不同的站法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5134519"/>
              </p:ext>
            </p:extLst>
          </p:nvPr>
        </p:nvGraphicFramePr>
        <p:xfrm>
          <a:off x="4067944" y="3528585"/>
          <a:ext cx="615950" cy="487363"/>
        </p:xfrm>
        <a:graphic>
          <a:graphicData uri="http://schemas.openxmlformats.org/presentationml/2006/ole">
            <p:oleObj spid="_x0000_s77924" name="文档" r:id="rId3" imgW="616726" imgH="487458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3043140"/>
              </p:ext>
            </p:extLst>
          </p:nvPr>
        </p:nvGraphicFramePr>
        <p:xfrm>
          <a:off x="4139952" y="4032641"/>
          <a:ext cx="615950" cy="487363"/>
        </p:xfrm>
        <a:graphic>
          <a:graphicData uri="http://schemas.openxmlformats.org/presentationml/2006/ole">
            <p:oleObj spid="_x0000_s77925" name="文档" r:id="rId4" imgW="616726" imgH="487458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7326835"/>
              </p:ext>
            </p:extLst>
          </p:nvPr>
        </p:nvGraphicFramePr>
        <p:xfrm>
          <a:off x="1004605" y="4440584"/>
          <a:ext cx="1006475" cy="630238"/>
        </p:xfrm>
        <a:graphic>
          <a:graphicData uri="http://schemas.openxmlformats.org/presentationml/2006/ole">
            <p:oleObj spid="_x0000_s77926" name="文档" r:id="rId5" imgW="1001630" imgH="62235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7481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465" y="606623"/>
            <a:ext cx="85990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元素分析法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先安排明明的位置，再安排其他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人的位置，分为两步：第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步，将明明排在除最左边、最右边外的任意位置上，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站法；第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步，余下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人站在剩下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个位置上，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站法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由分步乘法计数原理，知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共有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480(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的站法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9618958"/>
              </p:ext>
            </p:extLst>
          </p:nvPr>
        </p:nvGraphicFramePr>
        <p:xfrm>
          <a:off x="761474" y="2476302"/>
          <a:ext cx="528638" cy="620712"/>
        </p:xfrm>
        <a:graphic>
          <a:graphicData uri="http://schemas.openxmlformats.org/presentationml/2006/ole">
            <p:oleObj spid="_x0000_s78957" name="文档" r:id="rId3" imgW="532667" imgH="62054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0841115"/>
              </p:ext>
            </p:extLst>
          </p:nvPr>
        </p:nvGraphicFramePr>
        <p:xfrm>
          <a:off x="8274496" y="2504082"/>
          <a:ext cx="762000" cy="588962"/>
        </p:xfrm>
        <a:graphic>
          <a:graphicData uri="http://schemas.openxmlformats.org/presentationml/2006/ole">
            <p:oleObj spid="_x0000_s78958" name="文档" r:id="rId4" imgW="768768" imgH="595308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9824948"/>
              </p:ext>
            </p:extLst>
          </p:nvPr>
        </p:nvGraphicFramePr>
        <p:xfrm>
          <a:off x="5823739" y="3098483"/>
          <a:ext cx="1392237" cy="588962"/>
        </p:xfrm>
        <a:graphic>
          <a:graphicData uri="http://schemas.openxmlformats.org/presentationml/2006/ole">
            <p:oleObj spid="_x0000_s78959" name="文档" r:id="rId5" imgW="1398611" imgH="5953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6113" y="946766"/>
            <a:ext cx="822369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方法三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反面求解法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人没有限制的排队有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站法，明明站在最左边或最右边时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人排队有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2A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站法，因此符合条件的不同站法共有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2A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480(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4912731"/>
              </p:ext>
            </p:extLst>
          </p:nvPr>
        </p:nvGraphicFramePr>
        <p:xfrm>
          <a:off x="3872240" y="1717814"/>
          <a:ext cx="304800" cy="541337"/>
        </p:xfrm>
        <a:graphic>
          <a:graphicData uri="http://schemas.openxmlformats.org/presentationml/2006/ole">
            <p:oleObj spid="_x0000_s100438" name="文档" r:id="rId3" imgW="304223" imgH="541459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3124867"/>
              </p:ext>
            </p:extLst>
          </p:nvPr>
        </p:nvGraphicFramePr>
        <p:xfrm>
          <a:off x="3362464" y="2338765"/>
          <a:ext cx="304800" cy="541337"/>
        </p:xfrm>
        <a:graphic>
          <a:graphicData uri="http://schemas.openxmlformats.org/presentationml/2006/ole">
            <p:oleObj spid="_x0000_s100439" name="文档" r:id="rId4" imgW="304223" imgH="541459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17824"/>
              </p:ext>
            </p:extLst>
          </p:nvPr>
        </p:nvGraphicFramePr>
        <p:xfrm>
          <a:off x="1386880" y="2936037"/>
          <a:ext cx="304800" cy="541337"/>
        </p:xfrm>
        <a:graphic>
          <a:graphicData uri="http://schemas.openxmlformats.org/presentationml/2006/ole">
            <p:oleObj spid="_x0000_s100440" name="文档" r:id="rId5" imgW="304223" imgH="541459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3577524"/>
              </p:ext>
            </p:extLst>
          </p:nvPr>
        </p:nvGraphicFramePr>
        <p:xfrm>
          <a:off x="2281456" y="2925089"/>
          <a:ext cx="304800" cy="541337"/>
        </p:xfrm>
        <a:graphic>
          <a:graphicData uri="http://schemas.openxmlformats.org/presentationml/2006/ole">
            <p:oleObj spid="_x0000_s100441" name="文档" r:id="rId6" imgW="304223" imgH="541459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89340" y="3394433"/>
            <a:ext cx="151836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480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59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2483" y="646367"/>
            <a:ext cx="8061657" cy="36535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求解排列问题的常用方法：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特殊元素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特殊位置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优先法；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相邻问题捆绑法；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不相邻问题插空法；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定序问题缩倍法；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多排问题一排法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085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1879</Words>
  <Application>Microsoft Office PowerPoint</Application>
  <PresentationFormat>全屏显示(16:9)</PresentationFormat>
  <Paragraphs>437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623</cp:revision>
  <dcterms:modified xsi:type="dcterms:W3CDTF">2016-03-03T01:08:02Z</dcterms:modified>
</cp:coreProperties>
</file>