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12" r:id="rId2"/>
    <p:sldId id="482" r:id="rId3"/>
    <p:sldId id="365" r:id="rId4"/>
    <p:sldId id="366" r:id="rId5"/>
    <p:sldId id="370" r:id="rId6"/>
    <p:sldId id="556" r:id="rId7"/>
    <p:sldId id="483" r:id="rId8"/>
    <p:sldId id="573" r:id="rId9"/>
    <p:sldId id="526" r:id="rId10"/>
    <p:sldId id="530" r:id="rId11"/>
    <p:sldId id="588" r:id="rId12"/>
    <p:sldId id="481" r:id="rId13"/>
    <p:sldId id="596" r:id="rId14"/>
    <p:sldId id="492" r:id="rId15"/>
    <p:sldId id="597" r:id="rId16"/>
    <p:sldId id="531" r:id="rId17"/>
    <p:sldId id="494" r:id="rId18"/>
    <p:sldId id="590" r:id="rId19"/>
    <p:sldId id="497" r:id="rId20"/>
    <p:sldId id="561" r:id="rId21"/>
    <p:sldId id="373" r:id="rId22"/>
    <p:sldId id="396" r:id="rId23"/>
    <p:sldId id="398" r:id="rId24"/>
    <p:sldId id="591" r:id="rId25"/>
    <p:sldId id="399" r:id="rId26"/>
    <p:sldId id="400" r:id="rId27"/>
    <p:sldId id="540" r:id="rId28"/>
    <p:sldId id="401" r:id="rId29"/>
    <p:sldId id="542" r:id="rId30"/>
    <p:sldId id="402" r:id="rId31"/>
    <p:sldId id="592" r:id="rId32"/>
    <p:sldId id="403" r:id="rId33"/>
    <p:sldId id="593" r:id="rId34"/>
    <p:sldId id="404" r:id="rId35"/>
    <p:sldId id="405" r:id="rId36"/>
    <p:sldId id="545" r:id="rId37"/>
    <p:sldId id="411" r:id="rId38"/>
    <p:sldId id="414" r:id="rId39"/>
    <p:sldId id="551" r:id="rId40"/>
    <p:sldId id="594" r:id="rId41"/>
    <p:sldId id="595" r:id="rId4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95256" autoAdjust="0"/>
  </p:normalViewPr>
  <p:slideViewPr>
    <p:cSldViewPr>
      <p:cViewPr>
        <p:scale>
          <a:sx n="75" d="100"/>
          <a:sy n="75" d="100"/>
        </p:scale>
        <p:origin x="-1386" y="-42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w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2.docx"/><Relationship Id="rId3" Type="http://schemas.openxmlformats.org/officeDocument/2006/relationships/package" Target="../embeddings/Microsoft_Office_Word___8.docx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1.docx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package" Target="../embeddings/Microsoft_Office_Word___13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6.docx"/><Relationship Id="rId5" Type="http://schemas.openxmlformats.org/officeDocument/2006/relationships/package" Target="../embeddings/Microsoft_Office_Word___15.docx"/><Relationship Id="rId4" Type="http://schemas.openxmlformats.org/officeDocument/2006/relationships/package" Target="../embeddings/Microsoft_Office_Word___14.docx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0.docx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22.docx"/><Relationship Id="rId4" Type="http://schemas.openxmlformats.org/officeDocument/2006/relationships/package" Target="../embeddings/Microsoft_Office_Word___2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27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29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1.docx"/><Relationship Id="rId1" Type="http://schemas.openxmlformats.org/officeDocument/2006/relationships/vmlDrawing" Target="../drawings/vmlDrawing13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30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3.docx"/><Relationship Id="rId1" Type="http://schemas.openxmlformats.org/officeDocument/2006/relationships/vmlDrawing" Target="../drawings/vmlDrawing14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32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5.docx"/><Relationship Id="rId1" Type="http://schemas.openxmlformats.org/officeDocument/2006/relationships/vmlDrawing" Target="../drawings/vmlDrawing15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34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7.docx"/><Relationship Id="rId1" Type="http://schemas.openxmlformats.org/officeDocument/2006/relationships/vmlDrawing" Target="../drawings/vmlDrawing16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36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18" Type="http://schemas.openxmlformats.org/officeDocument/2006/relationships/oleObject" Target="../embeddings/oleObject3.bin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9.docx"/><Relationship Id="rId1" Type="http://schemas.openxmlformats.org/officeDocument/2006/relationships/vmlDrawing" Target="../drawings/vmlDrawing17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38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2.docx"/><Relationship Id="rId1" Type="http://schemas.openxmlformats.org/officeDocument/2006/relationships/vmlDrawing" Target="../drawings/vmlDrawing18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41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43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8.xml"/><Relationship Id="rId3" Type="http://schemas.openxmlformats.org/officeDocument/2006/relationships/slide" Target="slide22.xml"/><Relationship Id="rId7" Type="http://schemas.openxmlformats.org/officeDocument/2006/relationships/slide" Target="slide28.xml"/><Relationship Id="rId12" Type="http://schemas.openxmlformats.org/officeDocument/2006/relationships/slide" Target="slide3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35.xml"/><Relationship Id="rId5" Type="http://schemas.openxmlformats.org/officeDocument/2006/relationships/slide" Target="slide25.xml"/><Relationship Id="rId10" Type="http://schemas.openxmlformats.org/officeDocument/2006/relationships/slide" Target="slide34.xml"/><Relationship Id="rId4" Type="http://schemas.openxmlformats.org/officeDocument/2006/relationships/slide" Target="slide23.xml"/><Relationship Id="rId9" Type="http://schemas.openxmlformats.org/officeDocument/2006/relationships/slide" Target="slide3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8.xml"/><Relationship Id="rId3" Type="http://schemas.openxmlformats.org/officeDocument/2006/relationships/slide" Target="slide22.xml"/><Relationship Id="rId7" Type="http://schemas.openxmlformats.org/officeDocument/2006/relationships/slide" Target="slide28.xml"/><Relationship Id="rId12" Type="http://schemas.openxmlformats.org/officeDocument/2006/relationships/slide" Target="slide3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35.xml"/><Relationship Id="rId5" Type="http://schemas.openxmlformats.org/officeDocument/2006/relationships/slide" Target="slide25.xml"/><Relationship Id="rId10" Type="http://schemas.openxmlformats.org/officeDocument/2006/relationships/slide" Target="slide34.xml"/><Relationship Id="rId4" Type="http://schemas.openxmlformats.org/officeDocument/2006/relationships/slide" Target="slide23.xml"/><Relationship Id="rId9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5.docx"/><Relationship Id="rId1" Type="http://schemas.openxmlformats.org/officeDocument/2006/relationships/vmlDrawing" Target="../drawings/vmlDrawing20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44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7.docx"/><Relationship Id="rId1" Type="http://schemas.openxmlformats.org/officeDocument/2006/relationships/vmlDrawing" Target="../drawings/vmlDrawing21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46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package" Target="../embeddings/Microsoft_Office_Word___50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.png"/><Relationship Id="rId1" Type="http://schemas.openxmlformats.org/officeDocument/2006/relationships/vmlDrawing" Target="../drawings/vmlDrawing22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49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2.docx"/><Relationship Id="rId1" Type="http://schemas.openxmlformats.org/officeDocument/2006/relationships/vmlDrawing" Target="../drawings/vmlDrawing23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51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18" Type="http://schemas.openxmlformats.org/officeDocument/2006/relationships/package" Target="../embeddings/Microsoft_Office_Word___56.docx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package" Target="../embeddings/Microsoft_Office_Word___5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4.docx"/><Relationship Id="rId1" Type="http://schemas.openxmlformats.org/officeDocument/2006/relationships/vmlDrawing" Target="../drawings/vmlDrawing24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53.docx"/><Relationship Id="rId10" Type="http://schemas.openxmlformats.org/officeDocument/2006/relationships/slide" Target="slide32.xml"/><Relationship Id="rId19" Type="http://schemas.openxmlformats.org/officeDocument/2006/relationships/package" Target="../embeddings/Microsoft_Office_Word___57.docx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18" Type="http://schemas.openxmlformats.org/officeDocument/2006/relationships/package" Target="../embeddings/Microsoft_Office_Word___61.docx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9.docx"/><Relationship Id="rId1" Type="http://schemas.openxmlformats.org/officeDocument/2006/relationships/vmlDrawing" Target="../drawings/vmlDrawing25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58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8.xml"/><Relationship Id="rId3" Type="http://schemas.openxmlformats.org/officeDocument/2006/relationships/slide" Target="slide22.xml"/><Relationship Id="rId7" Type="http://schemas.openxmlformats.org/officeDocument/2006/relationships/slide" Target="slide28.xml"/><Relationship Id="rId12" Type="http://schemas.openxmlformats.org/officeDocument/2006/relationships/slide" Target="slide3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35.xml"/><Relationship Id="rId5" Type="http://schemas.openxmlformats.org/officeDocument/2006/relationships/slide" Target="slide25.xml"/><Relationship Id="rId10" Type="http://schemas.openxmlformats.org/officeDocument/2006/relationships/slide" Target="slide34.xml"/><Relationship Id="rId4" Type="http://schemas.openxmlformats.org/officeDocument/2006/relationships/slide" Target="slide23.xml"/><Relationship Id="rId9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8.xml"/><Relationship Id="rId3" Type="http://schemas.openxmlformats.org/officeDocument/2006/relationships/slide" Target="slide22.xml"/><Relationship Id="rId7" Type="http://schemas.openxmlformats.org/officeDocument/2006/relationships/slide" Target="slide28.xml"/><Relationship Id="rId12" Type="http://schemas.openxmlformats.org/officeDocument/2006/relationships/slide" Target="slide3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35.xml"/><Relationship Id="rId5" Type="http://schemas.openxmlformats.org/officeDocument/2006/relationships/slide" Target="slide25.xml"/><Relationship Id="rId10" Type="http://schemas.openxmlformats.org/officeDocument/2006/relationships/slide" Target="slide34.xml"/><Relationship Id="rId4" Type="http://schemas.openxmlformats.org/officeDocument/2006/relationships/slide" Target="slide23.xml"/><Relationship Id="rId9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3.docx"/><Relationship Id="rId1" Type="http://schemas.openxmlformats.org/officeDocument/2006/relationships/vmlDrawing" Target="../drawings/vmlDrawing26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5.docx"/><Relationship Id="rId1" Type="http://schemas.openxmlformats.org/officeDocument/2006/relationships/vmlDrawing" Target="../drawings/vmlDrawing27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64.docx"/><Relationship Id="rId10" Type="http://schemas.openxmlformats.org/officeDocument/2006/relationships/slide" Target="slide32.xml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8.xml"/><Relationship Id="rId3" Type="http://schemas.openxmlformats.org/officeDocument/2006/relationships/slide" Target="slide22.xml"/><Relationship Id="rId7" Type="http://schemas.openxmlformats.org/officeDocument/2006/relationships/slide" Target="slide28.xml"/><Relationship Id="rId12" Type="http://schemas.openxmlformats.org/officeDocument/2006/relationships/slide" Target="slide3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35.xml"/><Relationship Id="rId5" Type="http://schemas.openxmlformats.org/officeDocument/2006/relationships/slide" Target="slide25.xml"/><Relationship Id="rId10" Type="http://schemas.openxmlformats.org/officeDocument/2006/relationships/slide" Target="slide34.xml"/><Relationship Id="rId4" Type="http://schemas.openxmlformats.org/officeDocument/2006/relationships/slide" Target="slide23.xml"/><Relationship Id="rId9" Type="http://schemas.openxmlformats.org/officeDocument/2006/relationships/slide" Target="slide3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7.xml"/><Relationship Id="rId18" Type="http://schemas.openxmlformats.org/officeDocument/2006/relationships/slide" Target="slide3.xml"/><Relationship Id="rId3" Type="http://schemas.openxmlformats.org/officeDocument/2006/relationships/slide" Target="slide21.xml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package" Target="../embeddings/Microsoft_Office_Word___6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8.docx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28.vml"/><Relationship Id="rId6" Type="http://schemas.openxmlformats.org/officeDocument/2006/relationships/slide" Target="slide25.xml"/><Relationship Id="rId11" Type="http://schemas.openxmlformats.org/officeDocument/2006/relationships/slide" Target="slide34.xml"/><Relationship Id="rId5" Type="http://schemas.openxmlformats.org/officeDocument/2006/relationships/slide" Target="slide23.xml"/><Relationship Id="rId15" Type="http://schemas.openxmlformats.org/officeDocument/2006/relationships/package" Target="../embeddings/Microsoft_Office_Word___67.docx"/><Relationship Id="rId10" Type="http://schemas.openxmlformats.org/officeDocument/2006/relationships/slide" Target="slide32.xml"/><Relationship Id="rId19" Type="http://schemas.openxmlformats.org/officeDocument/2006/relationships/image" Target="../media/image4.png"/><Relationship Id="rId4" Type="http://schemas.openxmlformats.org/officeDocument/2006/relationships/slide" Target="slide22.xml"/><Relationship Id="rId9" Type="http://schemas.openxmlformats.org/officeDocument/2006/relationships/slide" Target="slide30.xml"/><Relationship Id="rId14" Type="http://schemas.openxmlformats.org/officeDocument/2006/relationships/slide" Target="slide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7.docx"/><Relationship Id="rId4" Type="http://schemas.openxmlformats.org/officeDocument/2006/relationships/package" Target="../embeddings/Microsoft_Office_Word___6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7" y="771550"/>
            <a:ext cx="19055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自选模块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41999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35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二项式定理的两类重点题型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157" y="1164357"/>
            <a:ext cx="4157686" cy="23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5030626"/>
              </p:ext>
            </p:extLst>
          </p:nvPr>
        </p:nvGraphicFramePr>
        <p:xfrm>
          <a:off x="307134" y="166021"/>
          <a:ext cx="8423618" cy="1685649"/>
        </p:xfrm>
        <a:graphic>
          <a:graphicData uri="http://schemas.openxmlformats.org/presentationml/2006/ole">
            <p:oleObj spid="_x0000_s48282" name="文档" r:id="rId3" imgW="8676301" imgH="174706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8944636"/>
              </p:ext>
            </p:extLst>
          </p:nvPr>
        </p:nvGraphicFramePr>
        <p:xfrm>
          <a:off x="174625" y="1706563"/>
          <a:ext cx="8909050" cy="2667000"/>
        </p:xfrm>
        <a:graphic>
          <a:graphicData uri="http://schemas.openxmlformats.org/presentationml/2006/ole">
            <p:oleObj spid="_x0000_s48283" name="文档" r:id="rId4" imgW="9815508" imgH="2927590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3041644"/>
              </p:ext>
            </p:extLst>
          </p:nvPr>
        </p:nvGraphicFramePr>
        <p:xfrm>
          <a:off x="107504" y="3435846"/>
          <a:ext cx="8632825" cy="2400300"/>
        </p:xfrm>
        <a:graphic>
          <a:graphicData uri="http://schemas.openxmlformats.org/presentationml/2006/ole">
            <p:oleObj spid="_x0000_s48284" name="文档" r:id="rId5" imgW="9300252" imgH="259751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0235077"/>
              </p:ext>
            </p:extLst>
          </p:nvPr>
        </p:nvGraphicFramePr>
        <p:xfrm>
          <a:off x="107504" y="4123953"/>
          <a:ext cx="8634412" cy="2408237"/>
        </p:xfrm>
        <a:graphic>
          <a:graphicData uri="http://schemas.openxmlformats.org/presentationml/2006/ole">
            <p:oleObj spid="_x0000_s48285" name="文档" r:id="rId6" imgW="9300252" imgH="2600763" progId="Word.Document.12">
              <p:embed/>
            </p:oleObj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4009283"/>
              </p:ext>
            </p:extLst>
          </p:nvPr>
        </p:nvGraphicFramePr>
        <p:xfrm>
          <a:off x="7164288" y="1707654"/>
          <a:ext cx="598488" cy="533400"/>
        </p:xfrm>
        <a:graphic>
          <a:graphicData uri="http://schemas.openxmlformats.org/presentationml/2006/ole">
            <p:oleObj spid="_x0000_s48286" name="Equation" r:id="rId7" imgW="342720" imgH="30456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9026216"/>
              </p:ext>
            </p:extLst>
          </p:nvPr>
        </p:nvGraphicFramePr>
        <p:xfrm>
          <a:off x="106363" y="2713038"/>
          <a:ext cx="7758112" cy="1028700"/>
        </p:xfrm>
        <a:graphic>
          <a:graphicData uri="http://schemas.openxmlformats.org/presentationml/2006/ole">
            <p:oleObj spid="_x0000_s48287" name="文档" r:id="rId8" imgW="8615490" imgH="11392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0537227"/>
              </p:ext>
            </p:extLst>
          </p:nvPr>
        </p:nvGraphicFramePr>
        <p:xfrm>
          <a:off x="361728" y="136958"/>
          <a:ext cx="8314728" cy="2074752"/>
        </p:xfrm>
        <a:graphic>
          <a:graphicData uri="http://schemas.openxmlformats.org/presentationml/2006/ole">
            <p:oleObj spid="_x0000_s115794" name="文档" r:id="rId3" imgW="8676301" imgH="2176436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1699078"/>
              </p:ext>
            </p:extLst>
          </p:nvPr>
        </p:nvGraphicFramePr>
        <p:xfrm>
          <a:off x="251520" y="2179737"/>
          <a:ext cx="8634412" cy="2408237"/>
        </p:xfrm>
        <a:graphic>
          <a:graphicData uri="http://schemas.openxmlformats.org/presentationml/2006/ole">
            <p:oleObj spid="_x0000_s115795" name="文档" r:id="rId4" imgW="9300252" imgH="260076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8579436"/>
              </p:ext>
            </p:extLst>
          </p:nvPr>
        </p:nvGraphicFramePr>
        <p:xfrm>
          <a:off x="258068" y="3043833"/>
          <a:ext cx="8634412" cy="2408237"/>
        </p:xfrm>
        <a:graphic>
          <a:graphicData uri="http://schemas.openxmlformats.org/presentationml/2006/ole">
            <p:oleObj spid="_x0000_s115796" name="文档" r:id="rId5" imgW="9300252" imgH="261049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6003796"/>
              </p:ext>
            </p:extLst>
          </p:nvPr>
        </p:nvGraphicFramePr>
        <p:xfrm>
          <a:off x="250825" y="3695700"/>
          <a:ext cx="8634413" cy="2416175"/>
        </p:xfrm>
        <a:graphic>
          <a:graphicData uri="http://schemas.openxmlformats.org/presentationml/2006/ole">
            <p:oleObj spid="_x0000_s115797" name="文档" r:id="rId6" imgW="9300252" imgH="2607253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1071195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B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10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8365497"/>
              </p:ext>
            </p:extLst>
          </p:nvPr>
        </p:nvGraphicFramePr>
        <p:xfrm>
          <a:off x="1468522" y="2909445"/>
          <a:ext cx="1441084" cy="673753"/>
        </p:xfrm>
        <a:graphic>
          <a:graphicData uri="http://schemas.openxmlformats.org/presentationml/2006/ole">
            <p:oleObj spid="_x0000_s115798" name="Equation" r:id="rId9" imgW="736560" imgH="3427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224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6512" y="195486"/>
            <a:ext cx="4031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赋值法求系数之和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1" y="914668"/>
            <a:ext cx="8859449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的展开式中，求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66" y="1559728"/>
            <a:ext cx="323999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二项式系数的和；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2211710"/>
            <a:ext cx="290656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各项系数的和；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96" y="2747259"/>
            <a:ext cx="790793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奇数项的二项式系数和与偶数项的二项式系数和；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96" y="3395331"/>
            <a:ext cx="524053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奇数项系数和与偶数项系数和；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890" y="3971395"/>
            <a:ext cx="595227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的奇次项系数和与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的偶次项系数和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96" y="123478"/>
            <a:ext cx="872962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(*)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各项系数和为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，奇数项系数和为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，偶数项系数和为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，由于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(*)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是恒等式，故可用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赋值法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求出相关的系数和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9750456"/>
              </p:ext>
            </p:extLst>
          </p:nvPr>
        </p:nvGraphicFramePr>
        <p:xfrm>
          <a:off x="112786" y="3435846"/>
          <a:ext cx="8275638" cy="1044575"/>
        </p:xfrm>
        <a:graphic>
          <a:graphicData uri="http://schemas.openxmlformats.org/presentationml/2006/ole">
            <p:oleObj spid="_x0000_s126990" name="文档" r:id="rId3" imgW="8273953" imgH="1052067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35496" y="3867894"/>
            <a:ext cx="742062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，各项系数和为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93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3707000"/>
              </p:ext>
            </p:extLst>
          </p:nvPr>
        </p:nvGraphicFramePr>
        <p:xfrm>
          <a:off x="271840" y="411510"/>
          <a:ext cx="8131175" cy="1585913"/>
        </p:xfrm>
        <a:graphic>
          <a:graphicData uri="http://schemas.openxmlformats.org/presentationml/2006/ole">
            <p:oleObj spid="_x0000_s2402" name="文档" r:id="rId4" imgW="8136839" imgH="159089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9726719"/>
              </p:ext>
            </p:extLst>
          </p:nvPr>
        </p:nvGraphicFramePr>
        <p:xfrm>
          <a:off x="271840" y="985837"/>
          <a:ext cx="8131175" cy="1585913"/>
        </p:xfrm>
        <a:graphic>
          <a:graphicData uri="http://schemas.openxmlformats.org/presentationml/2006/ole">
            <p:oleObj spid="_x0000_s2403" name="文档" r:id="rId5" imgW="8139892" imgH="1584319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11172" y="1518920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/>
                <a:ea typeface="微软雅黑"/>
              </a:rPr>
              <a:t>(4)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0915527"/>
              </p:ext>
            </p:extLst>
          </p:nvPr>
        </p:nvGraphicFramePr>
        <p:xfrm>
          <a:off x="231631" y="3920455"/>
          <a:ext cx="5584825" cy="1171575"/>
        </p:xfrm>
        <a:graphic>
          <a:graphicData uri="http://schemas.openxmlformats.org/presentationml/2006/ole">
            <p:oleObj spid="_x0000_s2404" name="文档" r:id="rId6" imgW="5584881" imgH="11732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3528" y="51470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/>
                <a:ea typeface="微软雅黑"/>
              </a:rPr>
              <a:t>(4)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3663173"/>
              </p:ext>
            </p:extLst>
          </p:nvPr>
        </p:nvGraphicFramePr>
        <p:xfrm>
          <a:off x="343987" y="2571750"/>
          <a:ext cx="5584825" cy="1171575"/>
        </p:xfrm>
        <a:graphic>
          <a:graphicData uri="http://schemas.openxmlformats.org/presentationml/2006/ole">
            <p:oleObj spid="_x0000_s128018" name="文档" r:id="rId4" imgW="5584881" imgH="117320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92971" y="3416539"/>
            <a:ext cx="562686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7808214"/>
              </p:ext>
            </p:extLst>
          </p:nvPr>
        </p:nvGraphicFramePr>
        <p:xfrm>
          <a:off x="343848" y="4110697"/>
          <a:ext cx="5576887" cy="1279525"/>
        </p:xfrm>
        <a:graphic>
          <a:graphicData uri="http://schemas.openxmlformats.org/presentationml/2006/ole">
            <p:oleObj spid="_x0000_s128019" name="文档" r:id="rId5" imgW="5584881" imgH="11732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6758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6247649"/>
              </p:ext>
            </p:extLst>
          </p:nvPr>
        </p:nvGraphicFramePr>
        <p:xfrm>
          <a:off x="539552" y="1354559"/>
          <a:ext cx="7805737" cy="849313"/>
        </p:xfrm>
        <a:graphic>
          <a:graphicData uri="http://schemas.openxmlformats.org/presentationml/2006/ole">
            <p:oleObj spid="_x0000_s50303" name="文档" r:id="rId3" imgW="7885285" imgH="86464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7905615"/>
              </p:ext>
            </p:extLst>
          </p:nvPr>
        </p:nvGraphicFramePr>
        <p:xfrm>
          <a:off x="3923928" y="1056382"/>
          <a:ext cx="8016875" cy="1803400"/>
        </p:xfrm>
        <a:graphic>
          <a:graphicData uri="http://schemas.openxmlformats.org/presentationml/2006/ole">
            <p:oleObj spid="_x0000_s50304" name="文档" r:id="rId4" imgW="7893562" imgH="163847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153762"/>
              </p:ext>
            </p:extLst>
          </p:nvPr>
        </p:nvGraphicFramePr>
        <p:xfrm>
          <a:off x="568425" y="2146647"/>
          <a:ext cx="7643812" cy="2873375"/>
        </p:xfrm>
        <a:graphic>
          <a:graphicData uri="http://schemas.openxmlformats.org/presentationml/2006/ole">
            <p:oleObj spid="_x0000_s50305" name="文档" r:id="rId5" imgW="7650275" imgH="28795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8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915566"/>
            <a:ext cx="8108201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赋值法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普遍适用于恒等式，是一种重要的方法，对形如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的式子求其展开式的各项系数之和，常用赋值法，只需令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即可；对形如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的式子求其展开式各项系数之和，只需令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062" y="915566"/>
            <a:ext cx="847288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展开式中各项系数之和为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，奇数项系数之和为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偶数项系数之和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4166061"/>
              </p:ext>
            </p:extLst>
          </p:nvPr>
        </p:nvGraphicFramePr>
        <p:xfrm>
          <a:off x="899592" y="2139702"/>
          <a:ext cx="1919288" cy="1058862"/>
        </p:xfrm>
        <a:graphic>
          <a:graphicData uri="http://schemas.openxmlformats.org/presentationml/2006/ole">
            <p:oleObj spid="_x0000_s117792" name="文档" r:id="rId3" imgW="1919663" imgH="105879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8238996"/>
              </p:ext>
            </p:extLst>
          </p:nvPr>
        </p:nvGraphicFramePr>
        <p:xfrm>
          <a:off x="2987824" y="2715766"/>
          <a:ext cx="1919288" cy="1058862"/>
        </p:xfrm>
        <a:graphic>
          <a:graphicData uri="http://schemas.openxmlformats.org/presentationml/2006/ole">
            <p:oleObj spid="_x0000_s117793" name="文档" r:id="rId4" imgW="1919663" imgH="10587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526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578" y="270976"/>
            <a:ext cx="85988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的奇数次幂项的系数之和为</a:t>
            </a:r>
            <a:r>
              <a:rPr lang="en-US" altLang="zh-CN" sz="2600" kern="100" dirty="0">
                <a:latin typeface="Times New Roman"/>
                <a:ea typeface="华文细黑"/>
              </a:rPr>
              <a:t>32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____________.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860" y="1488668"/>
            <a:ext cx="8557612" cy="34532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16(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即展开式中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的奇数次幂项的系数之和为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8(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8(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51493" y="99918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3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972" y="1275606"/>
            <a:ext cx="818057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二项式定理的应用，是理科高考的考点之一，考查频率较高，一般为选择题或填空题，题目难度不大，为低、中档题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主要考查两类题型，一是求展开式的指定项，二是求各项和或系数和，只要掌握两类题型的常规解法，该部分题目就能会做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85" y="512266"/>
            <a:ext cx="7981839" cy="15668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067694"/>
            <a:ext cx="830593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1.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6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889954"/>
              </p:ext>
            </p:extLst>
          </p:nvPr>
        </p:nvGraphicFramePr>
        <p:xfrm>
          <a:off x="395536" y="3305969"/>
          <a:ext cx="7146925" cy="1570037"/>
        </p:xfrm>
        <a:graphic>
          <a:graphicData uri="http://schemas.openxmlformats.org/presentationml/2006/ole">
            <p:oleObj spid="_x0000_s91197" name="文档" r:id="rId3" imgW="7147337" imgH="156955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659755"/>
              </p:ext>
            </p:extLst>
          </p:nvPr>
        </p:nvGraphicFramePr>
        <p:xfrm>
          <a:off x="4067944" y="1131590"/>
          <a:ext cx="1317625" cy="1195388"/>
        </p:xfrm>
        <a:graphic>
          <a:graphicData uri="http://schemas.openxmlformats.org/presentationml/2006/ole">
            <p:oleObj spid="_x0000_s91198" name="文档" r:id="rId4" imgW="1321659" imgH="1195963" progId="Word.Document.12">
              <p:embed/>
            </p:oleObj>
          </a:graphicData>
        </a:graphic>
      </p:graphicFrame>
      <p:pic>
        <p:nvPicPr>
          <p:cNvPr id="13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64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518" y="771550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的展开式中，记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项的系数为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45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B.60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C.120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D.210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6641164"/>
              </p:ext>
            </p:extLst>
          </p:nvPr>
        </p:nvGraphicFramePr>
        <p:xfrm>
          <a:off x="300747" y="2645346"/>
          <a:ext cx="5829300" cy="876300"/>
        </p:xfrm>
        <a:graphic>
          <a:graphicData uri="http://schemas.openxmlformats.org/presentationml/2006/ole">
            <p:oleObj spid="_x0000_s94251" name="文档" r:id="rId15" imgW="5828969" imgH="875857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3219822"/>
            <a:ext cx="477566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(0,3)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17771"/>
              </p:ext>
            </p:extLst>
          </p:nvPr>
        </p:nvGraphicFramePr>
        <p:xfrm>
          <a:off x="179512" y="4071714"/>
          <a:ext cx="5829300" cy="876300"/>
        </p:xfrm>
        <a:graphic>
          <a:graphicData uri="http://schemas.openxmlformats.org/presentationml/2006/ole">
            <p:oleObj spid="_x0000_s94252" name="文档" r:id="rId16" imgW="5828969" imgH="876217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7476884" y="1563638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C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658734"/>
            <a:ext cx="838899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二项式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的系数为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A.4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B.5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C.6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D.7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7144338"/>
              </p:ext>
            </p:extLst>
          </p:nvPr>
        </p:nvGraphicFramePr>
        <p:xfrm>
          <a:off x="251520" y="3223732"/>
          <a:ext cx="8389938" cy="1211262"/>
        </p:xfrm>
        <a:graphic>
          <a:graphicData uri="http://schemas.openxmlformats.org/presentationml/2006/ole">
            <p:oleObj spid="_x0000_s108593" name="文档" r:id="rId15" imgW="8398742" imgH="121100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5838051"/>
              </p:ext>
            </p:extLst>
          </p:nvPr>
        </p:nvGraphicFramePr>
        <p:xfrm>
          <a:off x="251520" y="3929335"/>
          <a:ext cx="8131175" cy="1882775"/>
        </p:xfrm>
        <a:graphic>
          <a:graphicData uri="http://schemas.openxmlformats.org/presentationml/2006/ole">
            <p:oleObj spid="_x0000_s108594" name="文档" r:id="rId16" imgW="8139892" imgH="188203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64316" y="1419622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C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771550"/>
            <a:ext cx="814227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为正整数，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展开式的二项式系数的最大值为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展开式的二项式系数的最大值为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5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B.6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C.7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D.8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6246405"/>
              </p:ext>
            </p:extLst>
          </p:nvPr>
        </p:nvGraphicFramePr>
        <p:xfrm>
          <a:off x="250825" y="3288283"/>
          <a:ext cx="8062913" cy="1263650"/>
        </p:xfrm>
        <a:graphic>
          <a:graphicData uri="http://schemas.openxmlformats.org/presentationml/2006/ole">
            <p:oleObj spid="_x0000_s118816" name="文档" r:id="rId15" imgW="8069330" imgH="1264647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0485040"/>
              </p:ext>
            </p:extLst>
          </p:nvPr>
        </p:nvGraphicFramePr>
        <p:xfrm>
          <a:off x="251520" y="4044404"/>
          <a:ext cx="8062913" cy="1263650"/>
        </p:xfrm>
        <a:graphic>
          <a:graphicData uri="http://schemas.openxmlformats.org/presentationml/2006/ole">
            <p:oleObj spid="_x0000_s118817" name="文档" r:id="rId16" imgW="8069330" imgH="12653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1005815"/>
              </p:ext>
            </p:extLst>
          </p:nvPr>
        </p:nvGraphicFramePr>
        <p:xfrm>
          <a:off x="611560" y="1563638"/>
          <a:ext cx="8062913" cy="1263650"/>
        </p:xfrm>
        <a:graphic>
          <a:graphicData uri="http://schemas.openxmlformats.org/presentationml/2006/ole">
            <p:oleObj spid="_x0000_s119840" name="文档" r:id="rId15" imgW="8069330" imgH="1265367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7091263"/>
              </p:ext>
            </p:extLst>
          </p:nvPr>
        </p:nvGraphicFramePr>
        <p:xfrm>
          <a:off x="611560" y="2316212"/>
          <a:ext cx="8062913" cy="1263650"/>
        </p:xfrm>
        <a:graphic>
          <a:graphicData uri="http://schemas.openxmlformats.org/presentationml/2006/ole">
            <p:oleObj spid="_x0000_s119841" name="文档" r:id="rId16" imgW="8069330" imgH="126536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332242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455" y="771550"/>
            <a:ext cx="874903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的展开式的各项系数之和为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，二项式系数之和为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，则展开式中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的系数为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B.150  	C.300  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3427384"/>
              </p:ext>
            </p:extLst>
          </p:nvPr>
        </p:nvGraphicFramePr>
        <p:xfrm>
          <a:off x="1043608" y="646698"/>
          <a:ext cx="1271588" cy="1120775"/>
        </p:xfrm>
        <a:graphic>
          <a:graphicData uri="http://schemas.openxmlformats.org/presentationml/2006/ole">
            <p:oleObj spid="_x0000_s30845" name="文档" r:id="rId15" imgW="1271975" imgH="112000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5362071"/>
              </p:ext>
            </p:extLst>
          </p:nvPr>
        </p:nvGraphicFramePr>
        <p:xfrm>
          <a:off x="251520" y="2715766"/>
          <a:ext cx="5767388" cy="1127125"/>
        </p:xfrm>
        <a:graphic>
          <a:graphicData uri="http://schemas.openxmlformats.org/presentationml/2006/ole">
            <p:oleObj spid="_x0000_s30846" name="文档" r:id="rId16" imgW="5767767" imgH="112749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4211" y="3663483"/>
            <a:ext cx="55499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baseline="30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240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16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0915255"/>
              </p:ext>
            </p:extLst>
          </p:nvPr>
        </p:nvGraphicFramePr>
        <p:xfrm>
          <a:off x="147067" y="4297363"/>
          <a:ext cx="8961437" cy="1363662"/>
        </p:xfrm>
        <a:graphic>
          <a:graphicData uri="http://schemas.openxmlformats.org/presentationml/2006/ole">
            <p:oleObj spid="_x0000_s30847" name="文档" r:id="rId17" imgW="9029298" imgH="1380056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7404876" y="1503243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B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4238505"/>
              </p:ext>
            </p:extLst>
          </p:nvPr>
        </p:nvGraphicFramePr>
        <p:xfrm>
          <a:off x="3024336" y="4083918"/>
          <a:ext cx="808541" cy="718703"/>
        </p:xfrm>
        <a:graphic>
          <a:graphicData uri="http://schemas.openxmlformats.org/presentationml/2006/ole">
            <p:oleObj spid="_x0000_s30848" name="Equation" r:id="rId18" imgW="342720" imgH="3045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1305" y="750932"/>
            <a:ext cx="839318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51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整除，则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C.11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D.12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602345"/>
            <a:ext cx="7981839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51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(52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2990393"/>
              </p:ext>
            </p:extLst>
          </p:nvPr>
        </p:nvGraphicFramePr>
        <p:xfrm>
          <a:off x="235843" y="3435846"/>
          <a:ext cx="8656637" cy="1836738"/>
        </p:xfrm>
        <a:graphic>
          <a:graphicData uri="http://schemas.openxmlformats.org/presentationml/2006/ole">
            <p:oleObj spid="_x0000_s59452" name="文档" r:id="rId15" imgW="8655431" imgH="1846203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6236825"/>
              </p:ext>
            </p:extLst>
          </p:nvPr>
        </p:nvGraphicFramePr>
        <p:xfrm>
          <a:off x="251520" y="4257055"/>
          <a:ext cx="8656637" cy="1843087"/>
        </p:xfrm>
        <a:graphic>
          <a:graphicData uri="http://schemas.openxmlformats.org/presentationml/2006/ole">
            <p:oleObj spid="_x0000_s59453" name="文档" r:id="rId16" imgW="8655431" imgH="18490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347614"/>
            <a:ext cx="318548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52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能被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整除，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721345"/>
              </p:ext>
            </p:extLst>
          </p:nvPr>
        </p:nvGraphicFramePr>
        <p:xfrm>
          <a:off x="675009" y="2168004"/>
          <a:ext cx="8145463" cy="1339850"/>
        </p:xfrm>
        <a:graphic>
          <a:graphicData uri="http://schemas.openxmlformats.org/presentationml/2006/ole">
            <p:oleObj spid="_x0000_s60483" name="文档" r:id="rId15" imgW="8145293" imgH="134060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638982" y="2715766"/>
            <a:ext cx="695735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能被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整除，因为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&lt;13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8338" y="346644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771550"/>
            <a:ext cx="83904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2 015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 smtClean="0">
                <a:latin typeface="Times New Roman"/>
                <a:ea typeface="华文细黑"/>
                <a:cs typeface="Courier New"/>
              </a:rPr>
              <a:t>2 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016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2 014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2 011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C.1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2 015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2 016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252" y="3075806"/>
            <a:ext cx="86802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采用赋值法，令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2 015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，令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2 015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，把两式相加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8775" y="1062772"/>
            <a:ext cx="806165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得</a:t>
            </a:r>
            <a:r>
              <a:rPr lang="pl-PL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2(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2 016</a:t>
            </a:r>
            <a:r>
              <a:rPr lang="pl-PL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又令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，得</a:t>
            </a:r>
            <a:r>
              <a:rPr lang="pl-PL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2 015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pl-PL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2 014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2 016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2 015</a:t>
            </a:r>
            <a:r>
              <a:rPr lang="pl-PL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故选</a:t>
            </a:r>
            <a:r>
              <a:rPr lang="pl-PL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pl-PL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1989533"/>
              </p:ext>
            </p:extLst>
          </p:nvPr>
        </p:nvGraphicFramePr>
        <p:xfrm>
          <a:off x="332688" y="852392"/>
          <a:ext cx="8076386" cy="2007390"/>
        </p:xfrm>
        <a:graphic>
          <a:graphicData uri="http://schemas.openxmlformats.org/presentationml/2006/ole">
            <p:oleObj spid="_x0000_s110634" name="文档" r:id="rId15" imgW="8488385" imgH="211026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2571750"/>
            <a:ext cx="86409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5)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5]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C.(5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.[5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6841266"/>
              </p:ext>
            </p:extLst>
          </p:nvPr>
        </p:nvGraphicFramePr>
        <p:xfrm>
          <a:off x="323528" y="3894981"/>
          <a:ext cx="8008937" cy="1989137"/>
        </p:xfrm>
        <a:graphic>
          <a:graphicData uri="http://schemas.openxmlformats.org/presentationml/2006/ole">
            <p:oleObj spid="_x0000_s110635" name="文档" r:id="rId16" imgW="8488385" imgH="21099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7677770"/>
              </p:ext>
            </p:extLst>
          </p:nvPr>
        </p:nvGraphicFramePr>
        <p:xfrm>
          <a:off x="755576" y="1059582"/>
          <a:ext cx="8008937" cy="1987550"/>
        </p:xfrm>
        <a:graphic>
          <a:graphicData uri="http://schemas.openxmlformats.org/presentationml/2006/ole">
            <p:oleObj spid="_x0000_s120882" name="文档" r:id="rId15" imgW="8488385" imgH="2109905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1843006"/>
              </p:ext>
            </p:extLst>
          </p:nvPr>
        </p:nvGraphicFramePr>
        <p:xfrm>
          <a:off x="663773" y="1782763"/>
          <a:ext cx="7940675" cy="1973262"/>
        </p:xfrm>
        <a:graphic>
          <a:graphicData uri="http://schemas.openxmlformats.org/presentationml/2006/ole">
            <p:oleObj spid="_x0000_s120883" name="文档" r:id="rId16" imgW="8488385" imgH="210990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5740100"/>
              </p:ext>
            </p:extLst>
          </p:nvPr>
        </p:nvGraphicFramePr>
        <p:xfrm>
          <a:off x="755576" y="2614711"/>
          <a:ext cx="7939088" cy="1973263"/>
        </p:xfrm>
        <a:graphic>
          <a:graphicData uri="http://schemas.openxmlformats.org/presentationml/2006/ole">
            <p:oleObj spid="_x0000_s120884" name="文档" r:id="rId17" imgW="8488385" imgH="210990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3251315"/>
            <a:ext cx="424988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故实数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0346" y="3898489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81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528" y="822940"/>
            <a:ext cx="818403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8.(2014·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是大于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的自然数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pl-PL" altLang="zh-CN" sz="2600" i="1" kern="100" baseline="30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的展开式为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若点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i="1" kern="100" baseline="-2500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i="1" kern="100" baseline="-2500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0,1,2)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的位置如图所示，则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8253346"/>
              </p:ext>
            </p:extLst>
          </p:nvPr>
        </p:nvGraphicFramePr>
        <p:xfrm>
          <a:off x="6447432" y="831354"/>
          <a:ext cx="1004888" cy="876300"/>
        </p:xfrm>
        <a:graphic>
          <a:graphicData uri="http://schemas.openxmlformats.org/presentationml/2006/ole">
            <p:oleObj spid="_x0000_s111660" name="文档" r:id="rId15" imgW="1005195" imgH="875911" progId="Word.Document.12">
              <p:embed/>
            </p:oleObj>
          </a:graphicData>
        </a:graphic>
      </p:graphicFrame>
      <p:pic>
        <p:nvPicPr>
          <p:cNvPr id="23" name="图片 22" descr="-314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7062" y="2211710"/>
            <a:ext cx="1884626" cy="1884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92232" y="2699058"/>
            <a:ext cx="622398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(2,4).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4073819"/>
              </p:ext>
            </p:extLst>
          </p:nvPr>
        </p:nvGraphicFramePr>
        <p:xfrm>
          <a:off x="288925" y="3992563"/>
          <a:ext cx="6057900" cy="976312"/>
        </p:xfrm>
        <a:graphic>
          <a:graphicData uri="http://schemas.openxmlformats.org/presentationml/2006/ole">
            <p:oleObj spid="_x0000_s111661" name="文档" r:id="rId17" imgW="6065138" imgH="9827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0494860"/>
              </p:ext>
            </p:extLst>
          </p:nvPr>
        </p:nvGraphicFramePr>
        <p:xfrm>
          <a:off x="916092" y="1062806"/>
          <a:ext cx="6057900" cy="1004888"/>
        </p:xfrm>
        <a:graphic>
          <a:graphicData uri="http://schemas.openxmlformats.org/presentationml/2006/ole">
            <p:oleObj spid="_x0000_s121890" name="文档" r:id="rId15" imgW="6065138" imgH="1006534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1039042"/>
              </p:ext>
            </p:extLst>
          </p:nvPr>
        </p:nvGraphicFramePr>
        <p:xfrm>
          <a:off x="916092" y="2027783"/>
          <a:ext cx="7253287" cy="2416175"/>
        </p:xfrm>
        <a:graphic>
          <a:graphicData uri="http://schemas.openxmlformats.org/presentationml/2006/ole">
            <p:oleObj spid="_x0000_s121891" name="文档" r:id="rId16" imgW="7261461" imgH="2415177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882047" y="2931790"/>
            <a:ext cx="160172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6092" y="3610457"/>
            <a:ext cx="135165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33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7890212"/>
              </p:ext>
            </p:extLst>
          </p:nvPr>
        </p:nvGraphicFramePr>
        <p:xfrm>
          <a:off x="251520" y="901948"/>
          <a:ext cx="8512175" cy="2101850"/>
        </p:xfrm>
        <a:graphic>
          <a:graphicData uri="http://schemas.openxmlformats.org/presentationml/2006/ole">
            <p:oleObj spid="_x0000_s122957" name="文档" r:id="rId15" imgW="8513226" imgH="2102705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6447542"/>
              </p:ext>
            </p:extLst>
          </p:nvPr>
        </p:nvGraphicFramePr>
        <p:xfrm>
          <a:off x="308297" y="1766044"/>
          <a:ext cx="8512175" cy="2101850"/>
        </p:xfrm>
        <a:graphic>
          <a:graphicData uri="http://schemas.openxmlformats.org/presentationml/2006/ole">
            <p:oleObj spid="_x0000_s122958" name="文档" r:id="rId16" imgW="8513226" imgH="2103425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5651"/>
              </p:ext>
            </p:extLst>
          </p:nvPr>
        </p:nvGraphicFramePr>
        <p:xfrm>
          <a:off x="308297" y="2702148"/>
          <a:ext cx="8512175" cy="2101850"/>
        </p:xfrm>
        <a:graphic>
          <a:graphicData uri="http://schemas.openxmlformats.org/presentationml/2006/ole">
            <p:oleObj spid="_x0000_s122959" name="文档" r:id="rId17" imgW="8513226" imgH="210342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7843314"/>
              </p:ext>
            </p:extLst>
          </p:nvPr>
        </p:nvGraphicFramePr>
        <p:xfrm>
          <a:off x="308297" y="3636664"/>
          <a:ext cx="8512175" cy="2103438"/>
        </p:xfrm>
        <a:graphic>
          <a:graphicData uri="http://schemas.openxmlformats.org/presentationml/2006/ole">
            <p:oleObj spid="_x0000_s122960" name="文档" r:id="rId18" imgW="8513226" imgH="210342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5956181"/>
              </p:ext>
            </p:extLst>
          </p:nvPr>
        </p:nvGraphicFramePr>
        <p:xfrm>
          <a:off x="7515536" y="771550"/>
          <a:ext cx="571500" cy="792162"/>
        </p:xfrm>
        <a:graphic>
          <a:graphicData uri="http://schemas.openxmlformats.org/presentationml/2006/ole">
            <p:oleObj spid="_x0000_s122961" name="文档" r:id="rId19" imgW="571003" imgH="7923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771550"/>
            <a:ext cx="830593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的展开式中常数项为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项的系数为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5115247"/>
              </p:ext>
            </p:extLst>
          </p:nvPr>
        </p:nvGraphicFramePr>
        <p:xfrm>
          <a:off x="2092226" y="627534"/>
          <a:ext cx="463550" cy="1028700"/>
        </p:xfrm>
        <a:graphic>
          <a:graphicData uri="http://schemas.openxmlformats.org/presentationml/2006/ole">
            <p:oleObj spid="_x0000_s123967" name="文档" r:id="rId15" imgW="464075" imgH="102819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4356426"/>
              </p:ext>
            </p:extLst>
          </p:nvPr>
        </p:nvGraphicFramePr>
        <p:xfrm>
          <a:off x="251520" y="1997943"/>
          <a:ext cx="7993063" cy="2085975"/>
        </p:xfrm>
        <a:graphic>
          <a:graphicData uri="http://schemas.openxmlformats.org/presentationml/2006/ole">
            <p:oleObj spid="_x0000_s123968" name="文档" r:id="rId16" imgW="7993007" imgH="2085785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6020850"/>
              </p:ext>
            </p:extLst>
          </p:nvPr>
        </p:nvGraphicFramePr>
        <p:xfrm>
          <a:off x="251520" y="2859782"/>
          <a:ext cx="7924800" cy="2065337"/>
        </p:xfrm>
        <a:graphic>
          <a:graphicData uri="http://schemas.openxmlformats.org/presentationml/2006/ole">
            <p:oleObj spid="_x0000_s123969" name="文档" r:id="rId17" imgW="7993007" imgH="208578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6332597"/>
              </p:ext>
            </p:extLst>
          </p:nvPr>
        </p:nvGraphicFramePr>
        <p:xfrm>
          <a:off x="251520" y="3723878"/>
          <a:ext cx="7864475" cy="2051050"/>
        </p:xfrm>
        <a:graphic>
          <a:graphicData uri="http://schemas.openxmlformats.org/presentationml/2006/ole">
            <p:oleObj spid="_x0000_s123970" name="文档" r:id="rId18" imgW="7993007" imgH="20857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287200"/>
            <a:ext cx="806165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项为－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项的系数为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7544" y="1491630"/>
            <a:ext cx="833275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41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98514" y="1059582"/>
            <a:ext cx="8305934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577" y="2458934"/>
            <a:ext cx="798183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796686" y="1719267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2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8430043"/>
              </p:ext>
            </p:extLst>
          </p:nvPr>
        </p:nvGraphicFramePr>
        <p:xfrm>
          <a:off x="254000" y="974725"/>
          <a:ext cx="8564563" cy="1951038"/>
        </p:xfrm>
        <a:graphic>
          <a:graphicData uri="http://schemas.openxmlformats.org/presentationml/2006/ole">
            <p:oleObj spid="_x0000_s124958" name="文档" r:id="rId15" imgW="8974199" imgH="202864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14368" y="2355726"/>
            <a:ext cx="8994136" cy="6204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求展开后所有项的系数之和及所有项的二项式系数之和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3538449"/>
            <a:ext cx="614944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根据题意，设该项为第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项，则有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7511140"/>
              </p:ext>
            </p:extLst>
          </p:nvPr>
        </p:nvGraphicFramePr>
        <p:xfrm>
          <a:off x="6221585" y="3218086"/>
          <a:ext cx="4183063" cy="1585912"/>
        </p:xfrm>
        <a:graphic>
          <a:graphicData uri="http://schemas.openxmlformats.org/presentationml/2006/ole">
            <p:oleObj spid="_x0000_s124959" name="文档" r:id="rId16" imgW="4183152" imgH="15851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8846964"/>
              </p:ext>
            </p:extLst>
          </p:nvPr>
        </p:nvGraphicFramePr>
        <p:xfrm>
          <a:off x="940816" y="843558"/>
          <a:ext cx="3633788" cy="1782762"/>
        </p:xfrm>
        <a:graphic>
          <a:graphicData uri="http://schemas.openxmlformats.org/presentationml/2006/ole">
            <p:oleObj spid="_x0000_s114736" name="文档" r:id="rId15" imgW="3634471" imgH="178278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2266489"/>
              </p:ext>
            </p:extLst>
          </p:nvPr>
        </p:nvGraphicFramePr>
        <p:xfrm>
          <a:off x="889604" y="2139702"/>
          <a:ext cx="6948487" cy="1870075"/>
        </p:xfrm>
        <a:graphic>
          <a:graphicData uri="http://schemas.openxmlformats.org/presentationml/2006/ole">
            <p:oleObj spid="_x0000_s114737" name="文档" r:id="rId16" imgW="7030215" imgH="189653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0563790"/>
              </p:ext>
            </p:extLst>
          </p:nvPr>
        </p:nvGraphicFramePr>
        <p:xfrm>
          <a:off x="879272" y="3833078"/>
          <a:ext cx="2549525" cy="1320800"/>
        </p:xfrm>
        <a:graphic>
          <a:graphicData uri="http://schemas.openxmlformats.org/presentationml/2006/ole">
            <p:oleObj spid="_x0000_s114738" name="文档" r:id="rId17" imgW="2583076" imgH="13402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63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求展开项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59632" y="320065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赋值法求系数之和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0415" y="1563638"/>
            <a:ext cx="78245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得展开式中所有项的系数之和为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2 187.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所有项的二项式系数之和为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8049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748" y="1019067"/>
            <a:ext cx="8142274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求展开式中的有理项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1151889"/>
              </p:ext>
            </p:extLst>
          </p:nvPr>
        </p:nvGraphicFramePr>
        <p:xfrm>
          <a:off x="418852" y="1870001"/>
          <a:ext cx="8329612" cy="1493837"/>
        </p:xfrm>
        <a:graphic>
          <a:graphicData uri="http://schemas.openxmlformats.org/presentationml/2006/ole">
            <p:oleObj spid="_x0000_s126005" name="文档" r:id="rId15" imgW="8336099" imgH="149396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4400" y="2459227"/>
            <a:ext cx="591700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0,2,4,6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时，对应项为有理项，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5366347"/>
              </p:ext>
            </p:extLst>
          </p:nvPr>
        </p:nvGraphicFramePr>
        <p:xfrm>
          <a:off x="408756" y="3291830"/>
          <a:ext cx="8267700" cy="1477963"/>
        </p:xfrm>
        <a:graphic>
          <a:graphicData uri="http://schemas.openxmlformats.org/presentationml/2006/ole">
            <p:oleObj spid="_x0000_s126006" name="文档" r:id="rId16" imgW="8336099" imgH="1493961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257283"/>
              </p:ext>
            </p:extLst>
          </p:nvPr>
        </p:nvGraphicFramePr>
        <p:xfrm>
          <a:off x="408756" y="3939902"/>
          <a:ext cx="7535862" cy="1012825"/>
        </p:xfrm>
        <a:graphic>
          <a:graphicData uri="http://schemas.openxmlformats.org/presentationml/2006/ole">
            <p:oleObj spid="_x0000_s126007" name="文档" r:id="rId17" imgW="7599873" imgH="1021293" progId="Word.Document.12">
              <p:embed/>
            </p:oleObj>
          </a:graphicData>
        </a:graphic>
      </p:graphicFrame>
      <p:pic>
        <p:nvPicPr>
          <p:cNvPr id="22" name="图片 2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0550795"/>
              </p:ext>
            </p:extLst>
          </p:nvPr>
        </p:nvGraphicFramePr>
        <p:xfrm>
          <a:off x="4837965" y="1801996"/>
          <a:ext cx="346078" cy="553730"/>
        </p:xfrm>
        <a:graphic>
          <a:graphicData uri="http://schemas.openxmlformats.org/presentationml/2006/ole">
            <p:oleObj spid="_x0000_s126008" name="Equation" r:id="rId20" imgW="190440" imgH="3045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625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求展开项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481" y="730742"/>
            <a:ext cx="8645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的展开式中，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的系数为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A.10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C.30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D.60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3125720"/>
            <a:ext cx="798183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利用二项展开式的通项公式求解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9966488"/>
              </p:ext>
            </p:extLst>
          </p:nvPr>
        </p:nvGraphicFramePr>
        <p:xfrm>
          <a:off x="251520" y="4418382"/>
          <a:ext cx="5889625" cy="990600"/>
        </p:xfrm>
        <a:graphic>
          <a:graphicData uri="http://schemas.openxmlformats.org/presentationml/2006/ole">
            <p:oleObj spid="_x0000_s89121" name="文档" r:id="rId3" imgW="5889812" imgH="9903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2429795"/>
              </p:ext>
            </p:extLst>
          </p:nvPr>
        </p:nvGraphicFramePr>
        <p:xfrm>
          <a:off x="961479" y="1275606"/>
          <a:ext cx="6346825" cy="838200"/>
        </p:xfrm>
        <a:graphic>
          <a:graphicData uri="http://schemas.openxmlformats.org/presentationml/2006/ole">
            <p:oleObj spid="_x0000_s77900" name="文档" r:id="rId3" imgW="6347028" imgH="83805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9685379"/>
              </p:ext>
            </p:extLst>
          </p:nvPr>
        </p:nvGraphicFramePr>
        <p:xfrm>
          <a:off x="974725" y="2163391"/>
          <a:ext cx="6294438" cy="884237"/>
        </p:xfrm>
        <a:graphic>
          <a:graphicData uri="http://schemas.openxmlformats.org/presentationml/2006/ole">
            <p:oleObj spid="_x0000_s77901" name="文档" r:id="rId4" imgW="6347028" imgH="8380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7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843558"/>
            <a:ext cx="838899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利用组合知识求解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之积，其中有两个取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，两个取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，一个取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即可，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1878232"/>
              </p:ext>
            </p:extLst>
          </p:nvPr>
        </p:nvGraphicFramePr>
        <p:xfrm>
          <a:off x="539552" y="2931790"/>
          <a:ext cx="6156325" cy="1233487"/>
        </p:xfrm>
        <a:graphic>
          <a:graphicData uri="http://schemas.openxmlformats.org/presentationml/2006/ole">
            <p:oleObj spid="_x0000_s78913" name="文档" r:id="rId3" imgW="6156581" imgH="1234048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99946" y="353844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95486"/>
            <a:ext cx="822369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)(2015∙</a:t>
            </a:r>
            <a:r>
              <a:rPr lang="zh-CN" altLang="en-US" sz="2600" kern="100" dirty="0" smtClean="0">
                <a:latin typeface="Times New Roman"/>
                <a:ea typeface="华文细黑"/>
                <a:cs typeface="Courier New"/>
              </a:rPr>
              <a:t>浙江自选模块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为正整数，在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展开式中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项的系数相同，求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491630"/>
            <a:ext cx="78245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项的系数为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项的系数为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7043183"/>
              </p:ext>
            </p:extLst>
          </p:nvPr>
        </p:nvGraphicFramePr>
        <p:xfrm>
          <a:off x="4788024" y="1685153"/>
          <a:ext cx="738188" cy="479425"/>
        </p:xfrm>
        <a:graphic>
          <a:graphicData uri="http://schemas.openxmlformats.org/presentationml/2006/ole">
            <p:oleObj spid="_x0000_s100419" name="文档" r:id="rId3" imgW="738415" imgH="479537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7338718"/>
              </p:ext>
            </p:extLst>
          </p:nvPr>
        </p:nvGraphicFramePr>
        <p:xfrm>
          <a:off x="251520" y="2571750"/>
          <a:ext cx="6134100" cy="1668462"/>
        </p:xfrm>
        <a:graphic>
          <a:graphicData uri="http://schemas.openxmlformats.org/presentationml/2006/ole">
            <p:oleObj spid="_x0000_s100420" name="文档" r:id="rId4" imgW="6133540" imgH="1668556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1727136"/>
              </p:ext>
            </p:extLst>
          </p:nvPr>
        </p:nvGraphicFramePr>
        <p:xfrm>
          <a:off x="251520" y="3507854"/>
          <a:ext cx="6127750" cy="1662113"/>
        </p:xfrm>
        <a:graphic>
          <a:graphicData uri="http://schemas.openxmlformats.org/presentationml/2006/ole">
            <p:oleObj spid="_x0000_s100421" name="文档" r:id="rId5" imgW="6133540" imgH="1668556" progId="Word.Document.12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251520" y="4187419"/>
            <a:ext cx="226857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59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2483" y="718375"/>
            <a:ext cx="8061657" cy="36535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应用通项公式要注意四点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是展开式中的第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项，而不是第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公式中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的指数和为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不能随便颠倒位置；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要将通项中的系数和字母分离开，以便于解决问题；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对二项式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展开式的通项公式要特别注意符号问题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</TotalTime>
  <Words>1473</Words>
  <Application>Microsoft Office PowerPoint</Application>
  <PresentationFormat>全屏显示(16:9)</PresentationFormat>
  <Paragraphs>393</Paragraphs>
  <Slides>41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629</cp:revision>
  <dcterms:modified xsi:type="dcterms:W3CDTF">2016-03-03T01:08:17Z</dcterms:modified>
</cp:coreProperties>
</file>