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512" r:id="rId2"/>
    <p:sldId id="482" r:id="rId3"/>
    <p:sldId id="365" r:id="rId4"/>
    <p:sldId id="366" r:id="rId5"/>
    <p:sldId id="370" r:id="rId6"/>
    <p:sldId id="556" r:id="rId7"/>
    <p:sldId id="483" r:id="rId8"/>
    <p:sldId id="573" r:id="rId9"/>
    <p:sldId id="596" r:id="rId10"/>
    <p:sldId id="526" r:id="rId11"/>
    <p:sldId id="530" r:id="rId12"/>
    <p:sldId id="597" r:id="rId13"/>
    <p:sldId id="588" r:id="rId14"/>
    <p:sldId id="481" r:id="rId15"/>
    <p:sldId id="492" r:id="rId16"/>
    <p:sldId id="493" r:id="rId17"/>
    <p:sldId id="531" r:id="rId18"/>
    <p:sldId id="574" r:id="rId19"/>
    <p:sldId id="494" r:id="rId20"/>
    <p:sldId id="497" r:id="rId21"/>
    <p:sldId id="598" r:id="rId22"/>
    <p:sldId id="561" r:id="rId23"/>
    <p:sldId id="373" r:id="rId24"/>
    <p:sldId id="396" r:id="rId25"/>
    <p:sldId id="599" r:id="rId26"/>
    <p:sldId id="398" r:id="rId27"/>
    <p:sldId id="591" r:id="rId28"/>
    <p:sldId id="399" r:id="rId29"/>
    <p:sldId id="400" r:id="rId30"/>
    <p:sldId id="540" r:id="rId31"/>
    <p:sldId id="401" r:id="rId32"/>
    <p:sldId id="542" r:id="rId33"/>
    <p:sldId id="402" r:id="rId34"/>
    <p:sldId id="403" r:id="rId35"/>
    <p:sldId id="593" r:id="rId36"/>
    <p:sldId id="404" r:id="rId37"/>
    <p:sldId id="600" r:id="rId38"/>
    <p:sldId id="601" r:id="rId39"/>
    <p:sldId id="405" r:id="rId40"/>
    <p:sldId id="545" r:id="rId41"/>
    <p:sldId id="411" r:id="rId42"/>
    <p:sldId id="602" r:id="rId43"/>
    <p:sldId id="603" r:id="rId44"/>
    <p:sldId id="414" r:id="rId45"/>
    <p:sldId id="551" r:id="rId46"/>
    <p:sldId id="594" r:id="rId4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6600CC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5256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4" Type="http://schemas.openxmlformats.org/officeDocument/2006/relationships/image" Target="../media/image5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505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__3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10.docx"/><Relationship Id="rId4" Type="http://schemas.openxmlformats.org/officeDocument/2006/relationships/package" Target="../embeddings/Microsoft_Office_Word___9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12.docx"/><Relationship Id="rId5" Type="http://schemas.openxmlformats.org/officeDocument/2006/relationships/package" Target="../embeddings/Microsoft_Office_Word___11.docx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1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5.docx"/><Relationship Id="rId1" Type="http://schemas.openxmlformats.org/officeDocument/2006/relationships/vmlDrawing" Target="../drawings/vmlDrawing10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14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17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18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19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9.xml"/><Relationship Id="rId3" Type="http://schemas.openxmlformats.org/officeDocument/2006/relationships/notesSlide" Target="../notesSlides/notesSlide2.xml"/><Relationship Id="rId7" Type="http://schemas.openxmlformats.org/officeDocument/2006/relationships/slide" Target="slide28.xml"/><Relationship Id="rId12" Type="http://schemas.openxmlformats.org/officeDocument/2006/relationships/slide" Target="slide36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0.docx"/><Relationship Id="rId1" Type="http://schemas.openxmlformats.org/officeDocument/2006/relationships/vmlDrawing" Target="../drawings/vmlDrawing14.vml"/><Relationship Id="rId6" Type="http://schemas.openxmlformats.org/officeDocument/2006/relationships/slide" Target="slide26.xml"/><Relationship Id="rId11" Type="http://schemas.openxmlformats.org/officeDocument/2006/relationships/slide" Target="slide34.xml"/><Relationship Id="rId5" Type="http://schemas.openxmlformats.org/officeDocument/2006/relationships/slide" Target="slide24.xml"/><Relationship Id="rId15" Type="http://schemas.openxmlformats.org/officeDocument/2006/relationships/slide" Target="slide44.xml"/><Relationship Id="rId10" Type="http://schemas.openxmlformats.org/officeDocument/2006/relationships/slide" Target="slide33.xml"/><Relationship Id="rId4" Type="http://schemas.openxmlformats.org/officeDocument/2006/relationships/slide" Target="slide23.xml"/><Relationship Id="rId9" Type="http://schemas.openxmlformats.org/officeDocument/2006/relationships/slide" Target="slide31.xml"/><Relationship Id="rId14" Type="http://schemas.openxmlformats.org/officeDocument/2006/relationships/slide" Target="slide4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21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22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23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24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25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2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7.docx"/><Relationship Id="rId1" Type="http://schemas.openxmlformats.org/officeDocument/2006/relationships/vmlDrawing" Target="../drawings/vmlDrawing20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26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0.docx"/><Relationship Id="rId1" Type="http://schemas.openxmlformats.org/officeDocument/2006/relationships/vmlDrawing" Target="../drawings/vmlDrawing21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29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4.xml"/><Relationship Id="rId3" Type="http://schemas.openxmlformats.org/officeDocument/2006/relationships/slide" Target="slide24.xml"/><Relationship Id="rId7" Type="http://schemas.openxmlformats.org/officeDocument/2006/relationships/slide" Target="slide31.xml"/><Relationship Id="rId12" Type="http://schemas.openxmlformats.org/officeDocument/2006/relationships/slide" Target="slide41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8.xml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31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3.docx"/><Relationship Id="rId1" Type="http://schemas.openxmlformats.org/officeDocument/2006/relationships/vmlDrawing" Target="../drawings/vmlDrawing23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32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5.docx"/><Relationship Id="rId1" Type="http://schemas.openxmlformats.org/officeDocument/2006/relationships/vmlDrawing" Target="../drawings/vmlDrawing24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34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7.docx"/><Relationship Id="rId1" Type="http://schemas.openxmlformats.org/officeDocument/2006/relationships/vmlDrawing" Target="../drawings/vmlDrawing25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36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41.docx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4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9.docx"/><Relationship Id="rId1" Type="http://schemas.openxmlformats.org/officeDocument/2006/relationships/vmlDrawing" Target="../drawings/vmlDrawing26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38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4.xml"/><Relationship Id="rId3" Type="http://schemas.openxmlformats.org/officeDocument/2006/relationships/slide" Target="slide24.xml"/><Relationship Id="rId7" Type="http://schemas.openxmlformats.org/officeDocument/2006/relationships/slide" Target="slide31.xml"/><Relationship Id="rId12" Type="http://schemas.openxmlformats.org/officeDocument/2006/relationships/slide" Target="slide41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8.xml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42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46.docx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4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4.docx"/><Relationship Id="rId1" Type="http://schemas.openxmlformats.org/officeDocument/2006/relationships/vmlDrawing" Target="../drawings/vmlDrawing28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43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4.xml"/><Relationship Id="rId3" Type="http://schemas.openxmlformats.org/officeDocument/2006/relationships/slide" Target="slide24.xml"/><Relationship Id="rId7" Type="http://schemas.openxmlformats.org/officeDocument/2006/relationships/slide" Target="slide31.xml"/><Relationship Id="rId12" Type="http://schemas.openxmlformats.org/officeDocument/2006/relationships/slide" Target="slide41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8.xml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4.xml"/><Relationship Id="rId3" Type="http://schemas.openxmlformats.org/officeDocument/2006/relationships/slide" Target="slide24.xml"/><Relationship Id="rId7" Type="http://schemas.openxmlformats.org/officeDocument/2006/relationships/slide" Target="slide31.xml"/><Relationship Id="rId12" Type="http://schemas.openxmlformats.org/officeDocument/2006/relationships/slide" Target="slide41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39.xml"/><Relationship Id="rId5" Type="http://schemas.openxmlformats.org/officeDocument/2006/relationships/slide" Target="slide28.xml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1.xml"/><Relationship Id="rId3" Type="http://schemas.openxmlformats.org/officeDocument/2006/relationships/slide" Target="slide23.xml"/><Relationship Id="rId7" Type="http://schemas.openxmlformats.org/officeDocument/2006/relationships/slide" Target="slide29.xml"/><Relationship Id="rId12" Type="http://schemas.openxmlformats.org/officeDocument/2006/relationships/slide" Target="slide39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6" Type="http://schemas.openxmlformats.org/officeDocument/2006/relationships/slide" Target="slide3.xml"/><Relationship Id="rId1" Type="http://schemas.openxmlformats.org/officeDocument/2006/relationships/vmlDrawing" Target="../drawings/vmlDrawing29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47.docx"/><Relationship Id="rId10" Type="http://schemas.openxmlformats.org/officeDocument/2006/relationships/slide" Target="slide34.xml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/>
          <p:cNvSpPr txBox="1"/>
          <p:nvPr/>
        </p:nvSpPr>
        <p:spPr>
          <a:xfrm>
            <a:off x="84097" y="771550"/>
            <a:ext cx="19055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自选模块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41999" y="3795886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36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概　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3157" y="1164357"/>
            <a:ext cx="4157686" cy="23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2392" y="922666"/>
            <a:ext cx="7981839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互斥事件要把握住不能同时发生，而对于对立事件除不能同时发生外，其并事件应为必然事件，这些也可类比集合进行理解，具体应用时，可把所有试验结果写出来，看所求事件包含哪些试验结果，从而断定所给事件的关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085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79054"/>
            <a:ext cx="8643188" cy="12405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经统计，在某储蓄所一个营业窗口等候的人数及相应概率如下：</a:t>
            </a:r>
            <a:endParaRPr lang="zh-CN" altLang="en-US" sz="2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4101899"/>
              </p:ext>
            </p:extLst>
          </p:nvPr>
        </p:nvGraphicFramePr>
        <p:xfrm>
          <a:off x="467543" y="1575652"/>
          <a:ext cx="8064897" cy="2224235"/>
        </p:xfrm>
        <a:graphic>
          <a:graphicData uri="http://schemas.openxmlformats.org/drawingml/2006/table">
            <a:tbl>
              <a:tblPr/>
              <a:tblGrid>
                <a:gridCol w="1641426"/>
                <a:gridCol w="804023"/>
                <a:gridCol w="1108795"/>
                <a:gridCol w="956409"/>
                <a:gridCol w="956409"/>
                <a:gridCol w="956409"/>
                <a:gridCol w="1641426"/>
              </a:tblGrid>
              <a:tr h="1062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排队人数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</a:t>
                      </a:r>
                      <a:r>
                        <a:rPr lang="zh-CN" sz="26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人及</a:t>
                      </a:r>
                      <a:r>
                        <a:rPr lang="en-US" sz="26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</a:t>
                      </a:r>
                      <a:r>
                        <a:rPr lang="zh-CN" sz="26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人以上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概率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0.16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0.3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0.3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0.1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0.04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8953" marR="4895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36109" y="3756204"/>
            <a:ext cx="851515" cy="615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53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3387" y="411510"/>
            <a:ext cx="6606885" cy="6204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至多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人排队等候的概率是多少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0152" y="1038671"/>
            <a:ext cx="822369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记事件在窗口等候的人数为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0,1,2,3,4,5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人以上分别为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至多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人排队等候的概率是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0.56.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所以至多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人排队等候的概率是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0.56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5256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7504" y="154971"/>
            <a:ext cx="540724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人排队等候的概率是多少？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828229"/>
            <a:ext cx="8816916" cy="39037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方法一　至少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人排队等候的概率是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0.04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0.44.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方法二　因为至少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人排队等候与至多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人排队等候是对立事件，故由对立事件的概率公式，至少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人排队等候的概率是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0.56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0.44.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所以至少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人排队等候的概率是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0.44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6224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08" y="195486"/>
            <a:ext cx="3390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古典概型问题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2779" y="726832"/>
            <a:ext cx="86848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 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个正整数可作为一个直角三角形三条边的边长，则称这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个数为一组勾股数，从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1,2,3,4,5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中任取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个不同的数，则这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个数构成一组勾股数的概率为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9250799"/>
              </p:ext>
            </p:extLst>
          </p:nvPr>
        </p:nvGraphicFramePr>
        <p:xfrm>
          <a:off x="251520" y="3075806"/>
          <a:ext cx="5707063" cy="2346325"/>
        </p:xfrm>
        <a:graphic>
          <a:graphicData uri="http://schemas.openxmlformats.org/presentationml/2006/ole">
            <p:oleObj spid="_x0000_s128014" name="文档" r:id="rId3" imgW="5706925" imgH="234677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879" y="843558"/>
            <a:ext cx="814227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1,2,3,4,5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中任取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个不同的数共有如下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个不同的结果：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(1,3,4)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(1,3,5)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(1,4,5)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(2,3,4)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(2,3,5)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(2,4,5)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(3,4,5)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其中勾股数只有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(3,4,5)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，所以概率为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6645841"/>
              </p:ext>
            </p:extLst>
          </p:nvPr>
        </p:nvGraphicFramePr>
        <p:xfrm>
          <a:off x="5886102" y="2571750"/>
          <a:ext cx="846138" cy="1150937"/>
        </p:xfrm>
        <a:graphic>
          <a:graphicData uri="http://schemas.openxmlformats.org/presentationml/2006/ole">
            <p:oleObj spid="_x0000_s2381" name="文档" r:id="rId4" imgW="852904" imgH="1150601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55930" y="3291830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1534" y="110889"/>
            <a:ext cx="8388993" cy="2543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某班级的某一小组有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位学生，其中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位男生，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位女生，现从中选取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位学生参加班级志愿者小组，求下列事件的概率：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选取的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位学生都是男生；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499742"/>
            <a:ext cx="8223697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位男生的编号分别为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1,2,3,4,2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位女生的编号分别为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5,6.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位学生中任取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位学生的所有可能结果为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990" y="870848"/>
            <a:ext cx="838899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位学生中任取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位学生，所取的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位全是男生的方法数，即从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位男生中任取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个的方法数，共有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种，即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(1,4)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(2,4)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(3,4).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所以选取的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位学生全是男生的概率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0882590"/>
              </p:ext>
            </p:extLst>
          </p:nvPr>
        </p:nvGraphicFramePr>
        <p:xfrm>
          <a:off x="5868144" y="2643758"/>
          <a:ext cx="1752600" cy="1004887"/>
        </p:xfrm>
        <a:graphic>
          <a:graphicData uri="http://schemas.openxmlformats.org/presentationml/2006/ole">
            <p:oleObj spid="_x0000_s50281" name="文档" r:id="rId3" imgW="1759811" imgH="10047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88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1521" y="627534"/>
            <a:ext cx="8095531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选取的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位学生一位是男生，另一位是女生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位学生中任取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位，其中一位是男生，而另一位是女生，其取法包括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所以选取的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位学生一位是男生，另一位是女生的概率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9048415"/>
              </p:ext>
            </p:extLst>
          </p:nvPr>
        </p:nvGraphicFramePr>
        <p:xfrm>
          <a:off x="971600" y="3651870"/>
          <a:ext cx="1341438" cy="844550"/>
        </p:xfrm>
        <a:graphic>
          <a:graphicData uri="http://schemas.openxmlformats.org/presentationml/2006/ole">
            <p:oleObj spid="_x0000_s101402" name="文档" r:id="rId3" imgW="1340740" imgH="8453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508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94491"/>
            <a:ext cx="843742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求解古典概型问题的三个步骤：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判断本次试验的结果是不是等可能的，设出所求事件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分别计算基本事件的总数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和所求事件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所包含的基本事件的个数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利用古典概型的概率公式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的概率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若直接求解比较困难，则可以利用间接的方法，如逆向思维，先求其对立事件的概率，进而再求所求事件的概率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6839905"/>
              </p:ext>
            </p:extLst>
          </p:nvPr>
        </p:nvGraphicFramePr>
        <p:xfrm>
          <a:off x="5364088" y="2643758"/>
          <a:ext cx="357188" cy="792162"/>
        </p:xfrm>
        <a:graphic>
          <a:graphicData uri="http://schemas.openxmlformats.org/presentationml/2006/ole">
            <p:oleObj spid="_x0000_s129038" name="文档" r:id="rId3" imgW="357507" imgH="79238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3470" y="1635646"/>
            <a:ext cx="809957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概率是高考自选模块的必考内容，在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年的考试说明中，明确指出概率部分考查概率的概念，理解古典概型，会计算古典概型中事件的概率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74868"/>
            <a:ext cx="851375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袋中共有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个除了颜色外完全相同的球，其中有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个白球，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个红球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从袋中任取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个球，所取的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个球中恰有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个白球，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个红球的概率为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4110578"/>
              </p:ext>
            </p:extLst>
          </p:nvPr>
        </p:nvGraphicFramePr>
        <p:xfrm>
          <a:off x="395536" y="2303884"/>
          <a:ext cx="6735763" cy="1924050"/>
        </p:xfrm>
        <a:graphic>
          <a:graphicData uri="http://schemas.openxmlformats.org/presentationml/2006/ole">
            <p:oleObj spid="_x0000_s130063" name="文档" r:id="rId3" imgW="6735842" imgH="19237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8514" y="1185338"/>
            <a:ext cx="8305934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从袋中任取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共有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种取法，其中恰好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个白球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个红球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共有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所取的球恰好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个白球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个红球的概率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5948367"/>
              </p:ext>
            </p:extLst>
          </p:nvPr>
        </p:nvGraphicFramePr>
        <p:xfrm>
          <a:off x="3420839" y="1861616"/>
          <a:ext cx="3527425" cy="1646238"/>
        </p:xfrm>
        <a:graphic>
          <a:graphicData uri="http://schemas.openxmlformats.org/presentationml/2006/ole">
            <p:oleObj spid="_x0000_s131110" name="文档" r:id="rId3" imgW="3533304" imgH="1653179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7134340"/>
              </p:ext>
            </p:extLst>
          </p:nvPr>
        </p:nvGraphicFramePr>
        <p:xfrm>
          <a:off x="6727452" y="2432546"/>
          <a:ext cx="1804988" cy="1003300"/>
        </p:xfrm>
        <a:graphic>
          <a:graphicData uri="http://schemas.openxmlformats.org/presentationml/2006/ole">
            <p:oleObj spid="_x0000_s131111" name="文档" r:id="rId4" imgW="1805535" imgH="1003716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8690296"/>
              </p:ext>
            </p:extLst>
          </p:nvPr>
        </p:nvGraphicFramePr>
        <p:xfrm>
          <a:off x="4572000" y="1347614"/>
          <a:ext cx="737142" cy="529370"/>
        </p:xfrm>
        <a:graphic>
          <a:graphicData uri="http://schemas.openxmlformats.org/presentationml/2006/ole">
            <p:oleObj spid="_x0000_s131112" name="文档" r:id="rId5" imgW="656689" imgH="46441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220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483518"/>
            <a:ext cx="7981839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袋中共有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个球，其中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个红球，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个白球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从袋中随机取出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个球，求取出的白球比红球多的概率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6974385"/>
              </p:ext>
            </p:extLst>
          </p:nvPr>
        </p:nvGraphicFramePr>
        <p:xfrm>
          <a:off x="427938" y="1852414"/>
          <a:ext cx="7354887" cy="1295400"/>
        </p:xfrm>
        <a:graphic>
          <a:graphicData uri="http://schemas.openxmlformats.org/presentationml/2006/ole">
            <p:oleObj spid="_x0000_s91210" name="文档" r:id="rId5" imgW="7354704" imgH="1294886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4967887"/>
              </p:ext>
            </p:extLst>
          </p:nvPr>
        </p:nvGraphicFramePr>
        <p:xfrm>
          <a:off x="427938" y="2643758"/>
          <a:ext cx="7353300" cy="1287463"/>
        </p:xfrm>
        <a:graphic>
          <a:graphicData uri="http://schemas.openxmlformats.org/presentationml/2006/ole">
            <p:oleObj spid="_x0000_s91211" name="文档" r:id="rId6" imgW="7354704" imgH="1295246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3380207"/>
              </p:ext>
            </p:extLst>
          </p:nvPr>
        </p:nvGraphicFramePr>
        <p:xfrm>
          <a:off x="427938" y="3156495"/>
          <a:ext cx="7353300" cy="1287463"/>
        </p:xfrm>
        <a:graphic>
          <a:graphicData uri="http://schemas.openxmlformats.org/presentationml/2006/ole">
            <p:oleObj spid="_x0000_s91212" name="文档" r:id="rId7" imgW="7354704" imgH="1295246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27938" y="3826481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646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518" y="771550"/>
            <a:ext cx="8388993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江苏改编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袋中有形状、大小都相同的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只球，其中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只白球，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只红球，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只黄球，从中一次随机摸出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只球，则这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只球颜色不同的概率为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5195102"/>
              </p:ext>
            </p:extLst>
          </p:nvPr>
        </p:nvGraphicFramePr>
        <p:xfrm>
          <a:off x="323528" y="2638971"/>
          <a:ext cx="8320088" cy="1804987"/>
        </p:xfrm>
        <a:graphic>
          <a:graphicData uri="http://schemas.openxmlformats.org/presentationml/2006/ole">
            <p:oleObj spid="_x0000_s94268" name="文档" r:id="rId15" imgW="8320619" imgH="180499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3556860"/>
              </p:ext>
            </p:extLst>
          </p:nvPr>
        </p:nvGraphicFramePr>
        <p:xfrm>
          <a:off x="251520" y="3429000"/>
          <a:ext cx="8313738" cy="1798638"/>
        </p:xfrm>
        <a:graphic>
          <a:graphicData uri="http://schemas.openxmlformats.org/presentationml/2006/ole">
            <p:oleObj spid="_x0000_s94269" name="文档" r:id="rId16" imgW="8320619" imgH="1804993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9847477"/>
              </p:ext>
            </p:extLst>
          </p:nvPr>
        </p:nvGraphicFramePr>
        <p:xfrm>
          <a:off x="179512" y="4173363"/>
          <a:ext cx="8253412" cy="1782763"/>
        </p:xfrm>
        <a:graphic>
          <a:graphicData uri="http://schemas.openxmlformats.org/presentationml/2006/ole">
            <p:oleObj spid="_x0000_s94270" name="文档" r:id="rId17" imgW="8320619" imgH="180499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5292080" y="2151315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850951"/>
            <a:ext cx="838899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从已有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个红球、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个白球的袋中任取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个球，则所取的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个球中至少有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个白球的概率是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5740571"/>
              </p:ext>
            </p:extLst>
          </p:nvPr>
        </p:nvGraphicFramePr>
        <p:xfrm>
          <a:off x="323528" y="2283718"/>
          <a:ext cx="8435975" cy="2347912"/>
        </p:xfrm>
        <a:graphic>
          <a:graphicData uri="http://schemas.openxmlformats.org/presentationml/2006/ole">
            <p:oleObj spid="_x0000_s108587" name="文档" r:id="rId15" imgW="8436903" imgH="235433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463" y="1419622"/>
            <a:ext cx="838899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总的取法通过列举法可知共有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种取法，不含白球的取法就一种，所以至少有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个白球的概率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4540324"/>
              </p:ext>
            </p:extLst>
          </p:nvPr>
        </p:nvGraphicFramePr>
        <p:xfrm>
          <a:off x="7181679" y="1944147"/>
          <a:ext cx="708025" cy="792163"/>
        </p:xfrm>
        <a:graphic>
          <a:graphicData uri="http://schemas.openxmlformats.org/presentationml/2006/ole">
            <p:oleObj spid="_x0000_s132109" name="文档" r:id="rId15" imgW="708173" imgH="792388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2674353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05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45747" y="1131590"/>
            <a:ext cx="822369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若某公司从五位大学毕业生甲、乙、丙、丁、戊中录用三人，这五人被录用的机会均等，则甲或乙被录用的概率为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6008542"/>
              </p:ext>
            </p:extLst>
          </p:nvPr>
        </p:nvGraphicFramePr>
        <p:xfrm>
          <a:off x="250825" y="3147814"/>
          <a:ext cx="8062913" cy="1263650"/>
        </p:xfrm>
        <a:graphic>
          <a:graphicData uri="http://schemas.openxmlformats.org/presentationml/2006/ole">
            <p:oleObj spid="_x0000_s118811" name="文档" r:id="rId15" imgW="8069330" imgH="126536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48197"/>
            <a:ext cx="8223697" cy="4168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由题意，从五位大学毕业生中录用三人，所有不同的可能结果有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甲，乙，丙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甲，乙，丁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甲，乙，戊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甲，丙，丁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甲，丙，戊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甲，丁，戊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乙，丙，丁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乙，丙，戊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乙，丁，戊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丙，丁，戊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其中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甲与乙均未被录用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的所有不同的可能结果只有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丙，丁，戊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其对立事件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甲或乙被录用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的可能结果有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种，所以所求概率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7651183"/>
              </p:ext>
            </p:extLst>
          </p:nvPr>
        </p:nvGraphicFramePr>
        <p:xfrm>
          <a:off x="1835696" y="4411687"/>
          <a:ext cx="700088" cy="968375"/>
        </p:xfrm>
        <a:graphic>
          <a:graphicData uri="http://schemas.openxmlformats.org/presentationml/2006/ole">
            <p:oleObj spid="_x0000_s119835" name="文档" r:id="rId16" imgW="700612" imgH="967715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563888" y="4474553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07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915566"/>
            <a:ext cx="85766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4.(2015·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件产品中有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件次品，其余为合格品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现从这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件产品中任取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件，恰有一件次品的概率为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4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400" kern="100" dirty="0">
                <a:latin typeface="Times New Roman"/>
                <a:ea typeface="华文细黑"/>
                <a:cs typeface="Courier New"/>
              </a:rPr>
              <a:t>0.4  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pl-PL" altLang="zh-CN" sz="2400" kern="100" dirty="0" smtClean="0">
                <a:latin typeface="Times New Roman"/>
                <a:ea typeface="华文细黑"/>
                <a:cs typeface="Courier New"/>
              </a:rPr>
              <a:t>B.0.6  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400" kern="100" dirty="0" smtClean="0">
                <a:latin typeface="Times New Roman"/>
                <a:ea typeface="华文细黑"/>
                <a:cs typeface="Courier New"/>
              </a:rPr>
              <a:t>C.0.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400" kern="100" dirty="0" smtClean="0">
                <a:latin typeface="Times New Roman"/>
                <a:ea typeface="华文细黑"/>
                <a:cs typeface="Courier New"/>
              </a:rPr>
              <a:t>8 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pl-PL" altLang="zh-CN" sz="24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pl-PL" altLang="zh-CN" sz="2400" kern="100" dirty="0">
                <a:latin typeface="Times New Roman"/>
                <a:ea typeface="华文细黑"/>
                <a:cs typeface="Courier New"/>
              </a:rPr>
              <a:t>D.1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455" y="2427734"/>
            <a:ext cx="8388993" cy="26168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件产品中有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件次品，记为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件合格品，记为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，从这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件产品中任取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件，结果有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共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恰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有一件次品的结果有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种，则其概率为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0.6.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7795644"/>
              </p:ext>
            </p:extLst>
          </p:nvPr>
        </p:nvGraphicFramePr>
        <p:xfrm>
          <a:off x="6116290" y="4371950"/>
          <a:ext cx="615950" cy="792163"/>
        </p:xfrm>
        <a:graphic>
          <a:graphicData uri="http://schemas.openxmlformats.org/presentationml/2006/ole">
            <p:oleObj spid="_x0000_s30819" name="文档" r:id="rId15" imgW="616726" imgH="792388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6156176" y="1491446"/>
            <a:ext cx="389850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41305" y="750932"/>
            <a:ext cx="839318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掷两颗均匀的骰子，则点数之和为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的概率等于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0593632"/>
              </p:ext>
            </p:extLst>
          </p:nvPr>
        </p:nvGraphicFramePr>
        <p:xfrm>
          <a:off x="379859" y="2067694"/>
          <a:ext cx="8656637" cy="1836738"/>
        </p:xfrm>
        <a:graphic>
          <a:graphicData uri="http://schemas.openxmlformats.org/presentationml/2006/ole">
            <p:oleObj spid="_x0000_s59447" name="文档" r:id="rId15" imgW="8655431" imgH="185197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2911172"/>
            <a:ext cx="860702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掷两颗骰子，点数有以下情况：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(3,6)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915566"/>
            <a:ext cx="8305934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(4,1)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(4,4)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(4,5)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(4,6)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(5,1)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(5,2)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(5,3)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(5,4)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(5,5)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(5,6)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(6,1)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(6,4)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(6,5)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(6,6)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36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其中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点数之和为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的有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(1,4)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(4,1)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种，故所求概率为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   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8305272"/>
              </p:ext>
            </p:extLst>
          </p:nvPr>
        </p:nvGraphicFramePr>
        <p:xfrm>
          <a:off x="2771800" y="3219822"/>
          <a:ext cx="1081088" cy="914400"/>
        </p:xfrm>
        <a:graphic>
          <a:graphicData uri="http://schemas.openxmlformats.org/presentationml/2006/ole">
            <p:oleObj spid="_x0000_s60486" name="文档" r:id="rId15" imgW="1081521" imgH="914433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55930" y="404250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2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3528" y="771550"/>
            <a:ext cx="83904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从数字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1,2,3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中任取两个不同的数字构成一个两位数，则这个两位数大于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的概率为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5512101"/>
              </p:ext>
            </p:extLst>
          </p:nvPr>
        </p:nvGraphicFramePr>
        <p:xfrm>
          <a:off x="395536" y="2087860"/>
          <a:ext cx="6484938" cy="1924050"/>
        </p:xfrm>
        <a:graphic>
          <a:graphicData uri="http://schemas.openxmlformats.org/presentationml/2006/ole">
            <p:oleObj spid="_x0000_s133133" name="文档" r:id="rId15" imgW="6484193" imgH="192379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36735" y="3967485"/>
            <a:ext cx="822369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从数字</a:t>
            </a:r>
            <a:r>
              <a:rPr lang="en-US" altLang="zh-CN" sz="2600" kern="100" dirty="0">
                <a:latin typeface="Times New Roman"/>
                <a:ea typeface="华文细黑"/>
              </a:rPr>
              <a:t>1,2,3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中任取两个不同的数字构成一个两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位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487100"/>
            <a:ext cx="822369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ea typeface="华文细黑"/>
                <a:cs typeface="Times New Roman"/>
              </a:rPr>
              <a:t>数，有</a:t>
            </a:r>
            <a:r>
              <a:rPr lang="en-US" altLang="zh-CN" sz="2600" dirty="0">
                <a:latin typeface="Times New Roman"/>
                <a:ea typeface="华文细黑"/>
                <a:cs typeface="宋体"/>
              </a:rPr>
              <a:t>12,13,21,23,31,32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dirty="0">
                <a:latin typeface="Times New Roman"/>
                <a:ea typeface="华文细黑"/>
                <a:cs typeface="宋体"/>
              </a:rPr>
              <a:t>6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种，则这个两位数大于</a:t>
            </a:r>
            <a:r>
              <a:rPr lang="en-US" altLang="zh-CN" sz="2600" dirty="0">
                <a:latin typeface="Times New Roman"/>
                <a:ea typeface="华文细黑"/>
                <a:cs typeface="宋体"/>
              </a:rPr>
              <a:t>30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dirty="0">
                <a:latin typeface="Times New Roman"/>
                <a:ea typeface="华文细黑"/>
                <a:cs typeface="宋体"/>
              </a:rPr>
              <a:t>31,32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dirty="0">
                <a:latin typeface="Times New Roman"/>
                <a:ea typeface="华文细黑"/>
                <a:cs typeface="宋体"/>
              </a:rPr>
              <a:t>2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种，因此所求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概率</a:t>
            </a:r>
            <a:r>
              <a:rPr lang="en-US" altLang="zh-CN" sz="2600" i="1" dirty="0" smtClean="0">
                <a:latin typeface="Times New Roman"/>
                <a:ea typeface="华文细黑"/>
                <a:cs typeface="宋体"/>
              </a:rPr>
              <a:t>                   </a:t>
            </a:r>
            <a:r>
              <a:rPr lang="en-US" altLang="zh-CN" sz="2600" dirty="0" smtClean="0">
                <a:latin typeface="Times New Roman"/>
                <a:ea typeface="华文细黑"/>
                <a:cs typeface="宋体"/>
              </a:rPr>
              <a:t>.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8080917"/>
              </p:ext>
            </p:extLst>
          </p:nvPr>
        </p:nvGraphicFramePr>
        <p:xfrm>
          <a:off x="5267671" y="2059682"/>
          <a:ext cx="1698625" cy="800100"/>
        </p:xfrm>
        <a:graphic>
          <a:graphicData uri="http://schemas.openxmlformats.org/presentationml/2006/ole">
            <p:oleObj spid="_x0000_s136205" name="文档" r:id="rId15" imgW="1698607" imgH="799949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427938" y="2859782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99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843558"/>
            <a:ext cx="8303793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从正方形四个顶点及其中心这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个点中，任取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个点，则这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个点的距离不小于该正方形边长的概率为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878437"/>
              </p:ext>
            </p:extLst>
          </p:nvPr>
        </p:nvGraphicFramePr>
        <p:xfrm>
          <a:off x="323528" y="2310805"/>
          <a:ext cx="8008937" cy="1989137"/>
        </p:xfrm>
        <a:graphic>
          <a:graphicData uri="http://schemas.openxmlformats.org/presentationml/2006/ole">
            <p:oleObj spid="_x0000_s110651" name="文档" r:id="rId15" imgW="8488385" imgH="2109905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2279260"/>
              </p:ext>
            </p:extLst>
          </p:nvPr>
        </p:nvGraphicFramePr>
        <p:xfrm>
          <a:off x="251520" y="3147814"/>
          <a:ext cx="8008937" cy="1989137"/>
        </p:xfrm>
        <a:graphic>
          <a:graphicData uri="http://schemas.openxmlformats.org/presentationml/2006/ole">
            <p:oleObj spid="_x0000_s110652" name="文档" r:id="rId16" imgW="8488385" imgH="210990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63195" y="3723878"/>
            <a:ext cx="635302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所有距离不小于正方形边长的情况有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种，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0582241"/>
              </p:ext>
            </p:extLst>
          </p:nvPr>
        </p:nvGraphicFramePr>
        <p:xfrm>
          <a:off x="251520" y="4371950"/>
          <a:ext cx="8008937" cy="1989137"/>
        </p:xfrm>
        <a:graphic>
          <a:graphicData uri="http://schemas.openxmlformats.org/presentationml/2006/ole">
            <p:oleObj spid="_x0000_s110653" name="文档" r:id="rId17" imgW="8488385" imgH="2109905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7332868" y="1647259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8158" y="987574"/>
            <a:ext cx="814227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个正整数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中任意取出两个不同的数，若取出的两数之和等于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的概率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7150806"/>
              </p:ext>
            </p:extLst>
          </p:nvPr>
        </p:nvGraphicFramePr>
        <p:xfrm>
          <a:off x="5015210" y="1563638"/>
          <a:ext cx="996950" cy="869950"/>
        </p:xfrm>
        <a:graphic>
          <a:graphicData uri="http://schemas.openxmlformats.org/presentationml/2006/ole">
            <p:oleObj spid="_x0000_s111664" name="文档" r:id="rId15" imgW="1005195" imgH="876271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92232" y="2359271"/>
            <a:ext cx="6223984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取出的两数之和等于</a:t>
            </a:r>
            <a:r>
              <a:rPr lang="en-US" altLang="zh-CN" sz="2600" kern="100" dirty="0">
                <a:latin typeface="Times New Roman"/>
                <a:ea typeface="华文细黑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有两种情况：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614008"/>
              </p:ext>
            </p:extLst>
          </p:nvPr>
        </p:nvGraphicFramePr>
        <p:xfrm>
          <a:off x="323528" y="3679825"/>
          <a:ext cx="7758113" cy="1966913"/>
        </p:xfrm>
        <a:graphic>
          <a:graphicData uri="http://schemas.openxmlformats.org/presentationml/2006/ole">
            <p:oleObj spid="_x0000_s111665" name="文档" r:id="rId16" imgW="7764399" imgH="19655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1419622"/>
            <a:ext cx="673968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7(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舍去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8.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8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33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034" y="895011"/>
            <a:ext cx="8437430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一个箱子中有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张标有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1,2,3,4,5,6,7,8,9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的卡片，从中依次取两张，在第一张是奇数的条件下，第二张也是奇数的概率是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</a:p>
        </p:txBody>
      </p:sp>
      <p:sp>
        <p:nvSpPr>
          <p:cNvPr id="7" name="矩形 6"/>
          <p:cNvSpPr/>
          <p:nvPr/>
        </p:nvSpPr>
        <p:spPr>
          <a:xfrm>
            <a:off x="298514" y="2771066"/>
            <a:ext cx="830593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第一张是奇数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记为事件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第二张是奇数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记为事件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5026313"/>
              </p:ext>
            </p:extLst>
          </p:nvPr>
        </p:nvGraphicFramePr>
        <p:xfrm>
          <a:off x="397693" y="4088730"/>
          <a:ext cx="4678363" cy="1003300"/>
        </p:xfrm>
        <a:graphic>
          <a:graphicData uri="http://schemas.openxmlformats.org/presentationml/2006/ole">
            <p:oleObj spid="_x0000_s122928" name="文档" r:id="rId15" imgW="4678549" imgH="10037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9752195"/>
              </p:ext>
            </p:extLst>
          </p:nvPr>
        </p:nvGraphicFramePr>
        <p:xfrm>
          <a:off x="899592" y="1419622"/>
          <a:ext cx="6013450" cy="1844675"/>
        </p:xfrm>
        <a:graphic>
          <a:graphicData uri="http://schemas.openxmlformats.org/presentationml/2006/ole">
            <p:oleObj spid="_x0000_s134169" name="文档" r:id="rId15" imgW="6013656" imgH="1843512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5264592"/>
              </p:ext>
            </p:extLst>
          </p:nvPr>
        </p:nvGraphicFramePr>
        <p:xfrm>
          <a:off x="971600" y="2152501"/>
          <a:ext cx="7048500" cy="2003425"/>
        </p:xfrm>
        <a:graphic>
          <a:graphicData uri="http://schemas.openxmlformats.org/presentationml/2006/ole">
            <p:oleObj spid="_x0000_s134170" name="文档" r:id="rId16" imgW="7050133" imgH="20037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8294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8975" y="771550"/>
            <a:ext cx="7902811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第一张是奇数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记为事件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第二张是奇数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记为事件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1561913"/>
              </p:ext>
            </p:extLst>
          </p:nvPr>
        </p:nvGraphicFramePr>
        <p:xfrm>
          <a:off x="658340" y="3245842"/>
          <a:ext cx="5273675" cy="1054100"/>
        </p:xfrm>
        <a:graphic>
          <a:graphicData uri="http://schemas.openxmlformats.org/presentationml/2006/ole">
            <p:oleObj spid="_x0000_s135193" name="文档" r:id="rId15" imgW="5272953" imgH="105339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2633090"/>
              </p:ext>
            </p:extLst>
          </p:nvPr>
        </p:nvGraphicFramePr>
        <p:xfrm>
          <a:off x="611560" y="4083918"/>
          <a:ext cx="7048500" cy="1995488"/>
        </p:xfrm>
        <a:graphic>
          <a:graphicData uri="http://schemas.openxmlformats.org/presentationml/2006/ole">
            <p:oleObj spid="_x0000_s135194" name="文档" r:id="rId16" imgW="7050133" imgH="200334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4564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0403546"/>
              </p:ext>
            </p:extLst>
          </p:nvPr>
        </p:nvGraphicFramePr>
        <p:xfrm>
          <a:off x="467544" y="703882"/>
          <a:ext cx="7954963" cy="2947988"/>
        </p:xfrm>
        <a:graphic>
          <a:graphicData uri="http://schemas.openxmlformats.org/presentationml/2006/ole">
            <p:oleObj spid="_x0000_s123959" name="文档" r:id="rId15" imgW="7962406" imgH="2955883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4221933"/>
              </p:ext>
            </p:extLst>
          </p:nvPr>
        </p:nvGraphicFramePr>
        <p:xfrm>
          <a:off x="395536" y="1995686"/>
          <a:ext cx="7986713" cy="2079625"/>
        </p:xfrm>
        <a:graphic>
          <a:graphicData uri="http://schemas.openxmlformats.org/presentationml/2006/ole">
            <p:oleObj spid="_x0000_s123960" name="文档" r:id="rId16" imgW="7993007" imgH="208578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88032" y="2643758"/>
            <a:ext cx="457200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&lt;15.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3899387"/>
            <a:ext cx="515397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1,0,1,2,3}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概率的概念及应用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59632" y="320065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古典概型问题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7748392"/>
              </p:ext>
            </p:extLst>
          </p:nvPr>
        </p:nvGraphicFramePr>
        <p:xfrm>
          <a:off x="262706" y="983480"/>
          <a:ext cx="7878762" cy="960438"/>
        </p:xfrm>
        <a:graphic>
          <a:graphicData uri="http://schemas.openxmlformats.org/presentationml/2006/ole">
            <p:oleObj spid="_x0000_s137262" name="文档" r:id="rId15" imgW="7886443" imgH="959735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8382097"/>
              </p:ext>
            </p:extLst>
          </p:nvPr>
        </p:nvGraphicFramePr>
        <p:xfrm>
          <a:off x="262706" y="1740966"/>
          <a:ext cx="8412162" cy="1766888"/>
        </p:xfrm>
        <a:graphic>
          <a:graphicData uri="http://schemas.openxmlformats.org/presentationml/2006/ole">
            <p:oleObj spid="_x0000_s137263" name="文档" r:id="rId16" imgW="8414222" imgH="177943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62706" y="3323323"/>
            <a:ext cx="452559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8468241"/>
              </p:ext>
            </p:extLst>
          </p:nvPr>
        </p:nvGraphicFramePr>
        <p:xfrm>
          <a:off x="262706" y="3963689"/>
          <a:ext cx="8413750" cy="1776413"/>
        </p:xfrm>
        <a:graphic>
          <a:graphicData uri="http://schemas.openxmlformats.org/presentationml/2006/ole">
            <p:oleObj spid="_x0000_s137264" name="文档" r:id="rId17" imgW="8414222" imgH="1779433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7479262"/>
              </p:ext>
            </p:extLst>
          </p:nvPr>
        </p:nvGraphicFramePr>
        <p:xfrm>
          <a:off x="6073699" y="3939902"/>
          <a:ext cx="1431925" cy="1055687"/>
        </p:xfrm>
        <a:graphic>
          <a:graphicData uri="http://schemas.openxmlformats.org/presentationml/2006/ole">
            <p:oleObj spid="_x0000_s137265" name="文档" r:id="rId18" imgW="1432187" imgH="10551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2441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51520" y="771550"/>
            <a:ext cx="8388993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11.(2014·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一个盒子里装有三张卡片，分别标记有数字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1,2,3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，这三张卡片除标记的数字外完全相同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随机有放回地抽取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次，每次抽取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张，将抽取的卡片上的数字依次记为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抽取的卡片上的数字满足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的概率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799368"/>
            <a:ext cx="847288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题意知，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所有的可能为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(1,3,1)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920378"/>
            <a:ext cx="8472883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(1,3,2)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(1,3,3)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(2,1,1)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(2,1,2)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(2,1,3)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(2,2,1)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(2,2,2)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(2,2,3)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(2,3,1)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(2,3,2)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(2,3,3)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(3,1,1)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(3,1,2)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(3,1,3)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(3,2,1)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(3,2,2)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(3,2,3)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(3,3,1)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(3,3,2)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(3,3,3)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27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抽取的卡片上的数字满足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为事件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则事件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包括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(1,1,2)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(1,2,3)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(2,1,3)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9007960"/>
              </p:ext>
            </p:extLst>
          </p:nvPr>
        </p:nvGraphicFramePr>
        <p:xfrm>
          <a:off x="275732" y="3944714"/>
          <a:ext cx="5410200" cy="1003300"/>
        </p:xfrm>
        <a:graphic>
          <a:graphicData uri="http://schemas.openxmlformats.org/presentationml/2006/ole">
            <p:oleObj spid="_x0000_s138253" name="文档" r:id="rId15" imgW="5410124" imgH="10037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1434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5480449"/>
              </p:ext>
            </p:extLst>
          </p:nvPr>
        </p:nvGraphicFramePr>
        <p:xfrm>
          <a:off x="323528" y="806202"/>
          <a:ext cx="8389938" cy="1333500"/>
        </p:xfrm>
        <a:graphic>
          <a:graphicData uri="http://schemas.openxmlformats.org/presentationml/2006/ole">
            <p:oleObj spid="_x0000_s139310" name="文档" r:id="rId15" imgW="8389381" imgH="1333405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1491630"/>
            <a:ext cx="847219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抽取的卡片上的数字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不完全相同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的概率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2170902"/>
            <a:ext cx="847288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抽取的卡片上的数字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不完全相同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事件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包括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(2,2,2)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(3,3,3)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6661738"/>
              </p:ext>
            </p:extLst>
          </p:nvPr>
        </p:nvGraphicFramePr>
        <p:xfrm>
          <a:off x="2174776" y="2914129"/>
          <a:ext cx="381000" cy="593725"/>
        </p:xfrm>
        <a:graphic>
          <a:graphicData uri="http://schemas.openxmlformats.org/presentationml/2006/ole">
            <p:oleObj spid="_x0000_s139311" name="文档" r:id="rId16" imgW="380548" imgH="594381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8932015"/>
              </p:ext>
            </p:extLst>
          </p:nvPr>
        </p:nvGraphicFramePr>
        <p:xfrm>
          <a:off x="251520" y="3343250"/>
          <a:ext cx="6172200" cy="1028700"/>
        </p:xfrm>
        <a:graphic>
          <a:graphicData uri="http://schemas.openxmlformats.org/presentationml/2006/ole">
            <p:oleObj spid="_x0000_s139312" name="文档" r:id="rId17" imgW="6171702" imgH="1028133" progId="Word.Document.12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179512" y="3851186"/>
            <a:ext cx="8784976" cy="122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抽取的卡片上的数字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不完全相同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概率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8252307"/>
              </p:ext>
            </p:extLst>
          </p:nvPr>
        </p:nvGraphicFramePr>
        <p:xfrm>
          <a:off x="683568" y="4398238"/>
          <a:ext cx="395288" cy="808037"/>
        </p:xfrm>
        <a:graphic>
          <a:graphicData uri="http://schemas.openxmlformats.org/presentationml/2006/ole">
            <p:oleObj spid="_x0000_s139313" name="文档" r:id="rId18" imgW="395670" imgH="80750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3491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966663"/>
            <a:ext cx="814227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设甲、乙、丙三个乒乓球协会的运动员人数分别为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27,9,18.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现采用分层抽样的方法从这三个协会中抽取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名运动员组队参加比赛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求应从这三个协会中分别抽取的运动员的人数；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应从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甲、乙、丙三个协会中抽取的运动员人数分别为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3,1,2.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463" y="1995686"/>
            <a:ext cx="8388993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en-US" sz="2400" kern="100" dirty="0" smtClean="0">
                <a:latin typeface="Times New Roman"/>
                <a:ea typeface="华文细黑"/>
                <a:cs typeface="Times New Roman"/>
              </a:rPr>
              <a:t>①用所给编号列出所有可能的结果；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4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名运动员中随机抽取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人参加双打比赛的所有可能结果为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 smtClean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797216"/>
            <a:ext cx="856895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将抽取的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名运动员进行编号，编号分别为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现从这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名运动员中随机抽取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人参加双打比赛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	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637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15566"/>
            <a:ext cx="8557612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为事件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编号为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的两名运动员中至少有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人被抽到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，求事件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发生的概率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编号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的两名运动员中至少有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人被抽到的所有可能结果为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，共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2546545"/>
              </p:ext>
            </p:extLst>
          </p:nvPr>
        </p:nvGraphicFramePr>
        <p:xfrm>
          <a:off x="367284" y="3800698"/>
          <a:ext cx="6094413" cy="1003300"/>
        </p:xfrm>
        <a:graphic>
          <a:graphicData uri="http://schemas.openxmlformats.org/presentationml/2006/ole">
            <p:oleObj spid="_x0000_s140300" name="文档" r:id="rId15" imgW="6094299" imgH="1003654" progId="Word.Document.12">
              <p:embed/>
            </p:oleObj>
          </a:graphicData>
        </a:graphic>
      </p:graphicFrame>
      <p:pic>
        <p:nvPicPr>
          <p:cNvPr id="18" name="图片 17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049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概率的概念及应用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473" y="798840"/>
            <a:ext cx="86459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一个均匀的正方体玩具的各个面上分别标以数字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1,2,3,4,5,6.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将这个玩具向上抛掷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次，设事件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表示向上的一面出现奇数点，事件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表示向上的一面出现的点数不超过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表示向上的一面出现的点数不小于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3295312"/>
            <a:ext cx="89289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是互斥而非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对立事件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是对立事件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是互斥而非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对立事件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是对立事件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062772"/>
            <a:ext cx="7902811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根据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互斥与对立的定义作答，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出现点数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事件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不互斥更不对立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为基本事件的集合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是对立事件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81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9498" y="-20538"/>
            <a:ext cx="8905085" cy="18284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kern="100" dirty="0">
                <a:latin typeface="Times New Roman"/>
                <a:ea typeface="华文细黑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某企业生产的乒乓球被下届奥运会指定为乒乓球比赛专用球，目前有关部门对某批产品进行了抽样检测，检查结果如下表所示：</a:t>
            </a:r>
            <a:endParaRPr lang="zh-CN" altLang="en-US" sz="26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4726901"/>
              </p:ext>
            </p:extLst>
          </p:nvPr>
        </p:nvGraphicFramePr>
        <p:xfrm>
          <a:off x="461464" y="1881910"/>
          <a:ext cx="7710936" cy="2804720"/>
        </p:xfrm>
        <a:graphic>
          <a:graphicData uri="http://schemas.openxmlformats.org/drawingml/2006/table">
            <a:tbl>
              <a:tblPr/>
              <a:tblGrid>
                <a:gridCol w="2113250"/>
                <a:gridCol w="751983"/>
                <a:gridCol w="882277"/>
                <a:gridCol w="882277"/>
                <a:gridCol w="882277"/>
                <a:gridCol w="1099436"/>
                <a:gridCol w="1099436"/>
              </a:tblGrid>
              <a:tr h="689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抽取球数</a:t>
                      </a:r>
                      <a:r>
                        <a:rPr lang="en-US" sz="26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1 000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2 000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5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优等品数</a:t>
                      </a:r>
                      <a:r>
                        <a:rPr lang="en-US" sz="26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m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92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194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470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954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1 902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优等品频率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 </a:t>
                      </a:r>
                      <a:endParaRPr lang="zh-CN" sz="26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514" marR="4351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4767" y="1059582"/>
            <a:ext cx="8223697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计算表中乒乓球优等品的频率；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182" y="1923678"/>
            <a:ext cx="814227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依据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计算出表中乒乓球优等品的频率依次是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0.900,0.920,0.970,0.940,0.954,0.951.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2917168"/>
              </p:ext>
            </p:extLst>
          </p:nvPr>
        </p:nvGraphicFramePr>
        <p:xfrm>
          <a:off x="2915816" y="1948468"/>
          <a:ext cx="427038" cy="784225"/>
        </p:xfrm>
        <a:graphic>
          <a:graphicData uri="http://schemas.openxmlformats.org/presentationml/2006/ole">
            <p:oleObj spid="_x0000_s100401" name="文档" r:id="rId3" imgW="433832" imgH="79238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3659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627534"/>
            <a:ext cx="822369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从这批乒乓球产品中任取一个，质量检查为优等品的概率是多少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结果保留到小数点后三位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)?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2174" y="1923678"/>
            <a:ext cx="8142274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知，抽取的球数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不同，计算得到的频率值不同，但随着抽取球数的增多，频率在常数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0.950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的附近摆动，所以质量检查为优等品的概率约为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0.950.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3723878"/>
            <a:ext cx="1592103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65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1835</Words>
  <Application>Microsoft Office PowerPoint</Application>
  <PresentationFormat>全屏显示(16:9)</PresentationFormat>
  <Paragraphs>473</Paragraphs>
  <Slides>46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629</cp:revision>
  <dcterms:modified xsi:type="dcterms:W3CDTF">2016-03-03T01:08:31Z</dcterms:modified>
</cp:coreProperties>
</file>