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512" r:id="rId2"/>
    <p:sldId id="482" r:id="rId3"/>
    <p:sldId id="604" r:id="rId4"/>
    <p:sldId id="605" r:id="rId5"/>
    <p:sldId id="365" r:id="rId6"/>
    <p:sldId id="366" r:id="rId7"/>
    <p:sldId id="370" r:id="rId8"/>
    <p:sldId id="556" r:id="rId9"/>
    <p:sldId id="483" r:id="rId10"/>
    <p:sldId id="573" r:id="rId11"/>
    <p:sldId id="596" r:id="rId12"/>
    <p:sldId id="526" r:id="rId13"/>
    <p:sldId id="530" r:id="rId14"/>
    <p:sldId id="597" r:id="rId15"/>
    <p:sldId id="588" r:id="rId16"/>
    <p:sldId id="481" r:id="rId17"/>
    <p:sldId id="492" r:id="rId18"/>
    <p:sldId id="493" r:id="rId19"/>
    <p:sldId id="531" r:id="rId20"/>
    <p:sldId id="494" r:id="rId21"/>
    <p:sldId id="497" r:id="rId22"/>
    <p:sldId id="606" r:id="rId23"/>
    <p:sldId id="607" r:id="rId24"/>
    <p:sldId id="608" r:id="rId25"/>
    <p:sldId id="609" r:id="rId26"/>
    <p:sldId id="610" r:id="rId27"/>
    <p:sldId id="611" r:id="rId28"/>
    <p:sldId id="614" r:id="rId29"/>
    <p:sldId id="612" r:id="rId30"/>
    <p:sldId id="615" r:id="rId31"/>
    <p:sldId id="616" r:id="rId32"/>
    <p:sldId id="617" r:id="rId33"/>
    <p:sldId id="618" r:id="rId34"/>
    <p:sldId id="619" r:id="rId35"/>
    <p:sldId id="624" r:id="rId36"/>
    <p:sldId id="620" r:id="rId37"/>
    <p:sldId id="621" r:id="rId38"/>
    <p:sldId id="622" r:id="rId39"/>
    <p:sldId id="623" r:id="rId40"/>
    <p:sldId id="626" r:id="rId41"/>
    <p:sldId id="625" r:id="rId42"/>
    <p:sldId id="627" r:id="rId43"/>
    <p:sldId id="629" r:id="rId44"/>
    <p:sldId id="630" r:id="rId45"/>
    <p:sldId id="373" r:id="rId46"/>
    <p:sldId id="396" r:id="rId47"/>
    <p:sldId id="599" r:id="rId48"/>
    <p:sldId id="398" r:id="rId49"/>
    <p:sldId id="591" r:id="rId50"/>
    <p:sldId id="399" r:id="rId51"/>
    <p:sldId id="631" r:id="rId52"/>
    <p:sldId id="632" r:id="rId53"/>
    <p:sldId id="400" r:id="rId54"/>
    <p:sldId id="540" r:id="rId55"/>
    <p:sldId id="633" r:id="rId56"/>
    <p:sldId id="401" r:id="rId57"/>
    <p:sldId id="542" r:id="rId58"/>
    <p:sldId id="634" r:id="rId59"/>
    <p:sldId id="636" r:id="rId60"/>
    <p:sldId id="635" r:id="rId6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5256" autoAdjust="0"/>
  </p:normalViewPr>
  <p:slideViewPr>
    <p:cSldViewPr>
      <p:cViewPr>
        <p:scale>
          <a:sx n="75" d="100"/>
          <a:sy n="75" d="100"/>
        </p:scale>
        <p:origin x="-1386" y="-42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4" Type="http://schemas.openxmlformats.org/officeDocument/2006/relationships/image" Target="../media/image9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9.docx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18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22.docx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6.xml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package" Target="../embeddings/Microsoft_Office_Word___2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30.docx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34.docx"/><Relationship Id="rId5" Type="http://schemas.openxmlformats.org/officeDocument/2006/relationships/package" Target="../embeddings/Microsoft_Office_Word___33.docx"/><Relationship Id="rId4" Type="http://schemas.openxmlformats.org/officeDocument/2006/relationships/package" Target="../embeddings/Microsoft_Office_Word___3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package" Target="../embeddings/Microsoft_Office_Word___36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6.xml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package" Target="../embeddings/Microsoft_Office_Word___4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Office_Word___45.docx"/><Relationship Id="rId5" Type="http://schemas.openxmlformats.org/officeDocument/2006/relationships/package" Target="../embeddings/Microsoft_Office_Word___44.docx"/><Relationship Id="rId4" Type="http://schemas.openxmlformats.org/officeDocument/2006/relationships/package" Target="../embeddings/Microsoft_Office_Word___4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package" Target="../embeddings/Microsoft_Office_Word___47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package" Target="../embeddings/Microsoft_Office_Word___50.docx"/><Relationship Id="rId4" Type="http://schemas.openxmlformats.org/officeDocument/2006/relationships/package" Target="../embeddings/Microsoft_Office_Word___49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6.docx"/><Relationship Id="rId3" Type="http://schemas.openxmlformats.org/officeDocument/2006/relationships/package" Target="../embeddings/Microsoft_Office_Word___51.docx"/><Relationship Id="rId7" Type="http://schemas.openxmlformats.org/officeDocument/2006/relationships/package" Target="../embeddings/Microsoft_Office_Word___5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Office_Word___54.docx"/><Relationship Id="rId5" Type="http://schemas.openxmlformats.org/officeDocument/2006/relationships/package" Target="../embeddings/Microsoft_Office_Word___53.docx"/><Relationship Id="rId4" Type="http://schemas.openxmlformats.org/officeDocument/2006/relationships/package" Target="../embeddings/Microsoft_Office_Word___52.docx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5" Type="http://schemas.openxmlformats.org/officeDocument/2006/relationships/package" Target="../embeddings/Microsoft_Office_Word___61.docx"/><Relationship Id="rId4" Type="http://schemas.openxmlformats.org/officeDocument/2006/relationships/package" Target="../embeddings/Microsoft_Office_Word___6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Office_Word___65.docx"/><Relationship Id="rId5" Type="http://schemas.openxmlformats.org/officeDocument/2006/relationships/package" Target="../embeddings/Microsoft_Office_Word___64.docx"/><Relationship Id="rId4" Type="http://schemas.openxmlformats.org/officeDocument/2006/relationships/package" Target="../embeddings/Microsoft_Office_Word___63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package" Target="../embeddings/Microsoft_Office_Word___67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71.docx"/><Relationship Id="rId3" Type="http://schemas.openxmlformats.org/officeDocument/2006/relationships/slide" Target="slide6.xml"/><Relationship Id="rId7" Type="http://schemas.openxmlformats.org/officeDocument/2006/relationships/package" Target="../embeddings/Microsoft_Office_Word___7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Office_Word___69.docx"/><Relationship Id="rId5" Type="http://schemas.openxmlformats.org/officeDocument/2006/relationships/package" Target="../embeddings/Microsoft_Office_Word___68.docx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slide" Target="slide5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0.xml"/><Relationship Id="rId4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slide" Target="slide46.xml"/><Relationship Id="rId7" Type="http://schemas.openxmlformats.org/officeDocument/2006/relationships/slide" Target="slide5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0.xml"/><Relationship Id="rId4" Type="http://schemas.openxmlformats.org/officeDocument/2006/relationships/slide" Target="slide4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10" Type="http://schemas.openxmlformats.org/officeDocument/2006/relationships/image" Target="../media/image83.png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72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12" Type="http://schemas.openxmlformats.org/officeDocument/2006/relationships/package" Target="../embeddings/Microsoft_Office_Word___7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slide" Target="slide50.xml"/><Relationship Id="rId11" Type="http://schemas.openxmlformats.org/officeDocument/2006/relationships/package" Target="../embeddings/Microsoft_Office_Word___75.docx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74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73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13" Type="http://schemas.openxmlformats.org/officeDocument/2006/relationships/package" Target="../embeddings/Microsoft_Office_Word___81.docx"/><Relationship Id="rId3" Type="http://schemas.openxmlformats.org/officeDocument/2006/relationships/slide" Target="slide45.xml"/><Relationship Id="rId7" Type="http://schemas.openxmlformats.org/officeDocument/2006/relationships/slide" Target="slide53.xml"/><Relationship Id="rId12" Type="http://schemas.openxmlformats.org/officeDocument/2006/relationships/package" Target="../embeddings/Microsoft_Office_Word___8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50.xml"/><Relationship Id="rId11" Type="http://schemas.openxmlformats.org/officeDocument/2006/relationships/package" Target="../embeddings/Microsoft_Office_Word___79.docx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78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7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slide" Target="slide5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0.xml"/><Relationship Id="rId4" Type="http://schemas.openxmlformats.org/officeDocument/2006/relationships/slide" Target="slide4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slide" Target="slide50.xml"/><Relationship Id="rId11" Type="http://schemas.openxmlformats.org/officeDocument/2006/relationships/package" Target="../embeddings/Microsoft_Office_Word___84.docx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83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82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slide" Target="slide5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0.xml"/><Relationship Id="rId4" Type="http://schemas.openxmlformats.org/officeDocument/2006/relationships/slide" Target="slide4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12" Type="http://schemas.openxmlformats.org/officeDocument/2006/relationships/package" Target="../embeddings/Microsoft_Office_Word___8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slide" Target="slide50.xml"/><Relationship Id="rId11" Type="http://schemas.openxmlformats.org/officeDocument/2006/relationships/package" Target="../embeddings/Microsoft_Office_Word___87.docx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86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85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90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89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92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91.docx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94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93.docx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96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95.docx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98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97.docx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5.xml"/><Relationship Id="rId7" Type="http://schemas.openxmlformats.org/officeDocument/2006/relationships/slide" Target="slide53.xml"/><Relationship Id="rId12" Type="http://schemas.openxmlformats.org/officeDocument/2006/relationships/package" Target="../embeddings/Microsoft_Office_Word___10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slide" Target="slide50.xml"/><Relationship Id="rId11" Type="http://schemas.openxmlformats.org/officeDocument/2006/relationships/package" Target="../embeddings/Microsoft_Office_Word___101.docx"/><Relationship Id="rId5" Type="http://schemas.openxmlformats.org/officeDocument/2006/relationships/slide" Target="slide48.xml"/><Relationship Id="rId10" Type="http://schemas.openxmlformats.org/officeDocument/2006/relationships/package" Target="../embeddings/Microsoft_Office_Word___100.docx"/><Relationship Id="rId4" Type="http://schemas.openxmlformats.org/officeDocument/2006/relationships/slide" Target="slide46.xml"/><Relationship Id="rId9" Type="http://schemas.openxmlformats.org/officeDocument/2006/relationships/package" Target="../embeddings/Microsoft_Office_Word___9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13" Type="http://schemas.openxmlformats.org/officeDocument/2006/relationships/package" Target="../embeddings/Microsoft_Office_Word___105.docx"/><Relationship Id="rId3" Type="http://schemas.openxmlformats.org/officeDocument/2006/relationships/slide" Target="slide45.xml"/><Relationship Id="rId7" Type="http://schemas.openxmlformats.org/officeDocument/2006/relationships/slide" Target="slide53.xml"/><Relationship Id="rId12" Type="http://schemas.openxmlformats.org/officeDocument/2006/relationships/package" Target="../embeddings/Microsoft_Office_Word___10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slide" Target="slide50.xml"/><Relationship Id="rId11" Type="http://schemas.openxmlformats.org/officeDocument/2006/relationships/package" Target="../embeddings/Microsoft_Office_Word___103.docx"/><Relationship Id="rId5" Type="http://schemas.openxmlformats.org/officeDocument/2006/relationships/slide" Target="slide48.xml"/><Relationship Id="rId10" Type="http://schemas.openxmlformats.org/officeDocument/2006/relationships/image" Target="../media/image4.png"/><Relationship Id="rId4" Type="http://schemas.openxmlformats.org/officeDocument/2006/relationships/slide" Target="slide46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6" y="771550"/>
            <a:ext cx="2255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数学思想方法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41999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37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函数与方程思想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7437" y="1162942"/>
            <a:ext cx="4223509" cy="23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759" y="123478"/>
            <a:ext cx="8223697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的取值范围，使得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有两个相异实根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798547"/>
            <a:ext cx="830593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有两个相异的实根，则函数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的图象有两个不同的交点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图象的对称轴为直线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，开口向下，最大值为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59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30871"/>
            <a:ext cx="822369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由题意，作出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的大致图象，如图所示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7013049"/>
              </p:ext>
            </p:extLst>
          </p:nvPr>
        </p:nvGraphicFramePr>
        <p:xfrm>
          <a:off x="3707904" y="143849"/>
          <a:ext cx="563563" cy="1050925"/>
        </p:xfrm>
        <a:graphic>
          <a:graphicData uri="http://schemas.openxmlformats.org/presentationml/2006/ole">
            <p:oleObj spid="_x0000_s144406" name="文档" r:id="rId3" imgW="563442" imgH="1051238" progId="Word.Document.12">
              <p:embed/>
            </p:oleObj>
          </a:graphicData>
        </a:graphic>
      </p:graphicFrame>
      <p:pic>
        <p:nvPicPr>
          <p:cNvPr id="144387" name="Picture 3" descr="F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3654" y="961605"/>
            <a:ext cx="2086818" cy="18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0384" y="1347614"/>
            <a:ext cx="694390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的图象有两个交点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有两个相异实根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65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764" y="994674"/>
            <a:ext cx="774709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函数图象的交点、函数零点、方程的根三者之间可互相转化，解题的宗旨就是函数与方程的思想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方程的根可转化为函数零点、函数图象的交点，反之函数零点、函数图象交点个数问题也可转化为方程根的问题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50226"/>
            <a:ext cx="8643188" cy="621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已知定义在</a:t>
            </a:r>
            <a:r>
              <a:rPr lang="en-US" altLang="zh-CN" sz="2600" b="1" kern="100" dirty="0">
                <a:latin typeface="Times New Roman"/>
                <a:ea typeface="华文细黑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7353767"/>
              </p:ext>
            </p:extLst>
          </p:nvPr>
        </p:nvGraphicFramePr>
        <p:xfrm>
          <a:off x="1440978" y="843558"/>
          <a:ext cx="5075238" cy="1249362"/>
        </p:xfrm>
        <a:graphic>
          <a:graphicData uri="http://schemas.openxmlformats.org/presentationml/2006/ole">
            <p:oleObj spid="_x0000_s146470" name="文档" r:id="rId3" imgW="5074579" imgH="124960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5269" y="1015157"/>
            <a:ext cx="106311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 ＝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995686"/>
            <a:ext cx="8305934" cy="12221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区间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5,1]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上的所有实根之和为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6816070"/>
              </p:ext>
            </p:extLst>
          </p:nvPr>
        </p:nvGraphicFramePr>
        <p:xfrm>
          <a:off x="3565525" y="1851025"/>
          <a:ext cx="869950" cy="1052513"/>
        </p:xfrm>
        <a:graphic>
          <a:graphicData uri="http://schemas.openxmlformats.org/presentationml/2006/ole">
            <p:oleObj spid="_x0000_s146471" name="文档" r:id="rId4" imgW="875585" imgH="1051238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3371231"/>
            <a:ext cx="61926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0000832"/>
              </p:ext>
            </p:extLst>
          </p:nvPr>
        </p:nvGraphicFramePr>
        <p:xfrm>
          <a:off x="539552" y="123478"/>
          <a:ext cx="7985125" cy="1614487"/>
        </p:xfrm>
        <a:graphic>
          <a:graphicData uri="http://schemas.openxmlformats.org/presentationml/2006/ole">
            <p:oleObj spid="_x0000_s145429" name="文档" r:id="rId3" imgW="7985447" imgH="161527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1059582"/>
            <a:ext cx="774709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的周期为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5,1]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图所示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45410" name="Picture 2" descr="F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948" y="2427734"/>
            <a:ext cx="2851944" cy="241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256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555526"/>
            <a:ext cx="7902811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由图象知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有三个交点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5,1]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上有三个根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3267785"/>
              </p:ext>
            </p:extLst>
          </p:nvPr>
        </p:nvGraphicFramePr>
        <p:xfrm>
          <a:off x="730349" y="2283718"/>
          <a:ext cx="1249363" cy="990600"/>
        </p:xfrm>
        <a:graphic>
          <a:graphicData uri="http://schemas.openxmlformats.org/presentationml/2006/ole">
            <p:oleObj spid="_x0000_s147476" name="文档" r:id="rId5" imgW="1249293" imgH="99075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27938" y="3610457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24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62760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函数与方程思想在不等式中的应用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898858"/>
            <a:ext cx="86848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，若对任意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，不等式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1502778"/>
              </p:ext>
            </p:extLst>
          </p:nvPr>
        </p:nvGraphicFramePr>
        <p:xfrm>
          <a:off x="3131840" y="843558"/>
          <a:ext cx="2184400" cy="931863"/>
        </p:xfrm>
        <a:graphic>
          <a:graphicData uri="http://schemas.openxmlformats.org/presentationml/2006/ole">
            <p:oleObj spid="_x0000_s128061" name="文档" r:id="rId3" imgW="2185735" imgH="938214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80778" y="2746361"/>
            <a:ext cx="499527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问题等价于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min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5409957"/>
              </p:ext>
            </p:extLst>
          </p:nvPr>
        </p:nvGraphicFramePr>
        <p:xfrm>
          <a:off x="128438" y="3400971"/>
          <a:ext cx="6027738" cy="1042987"/>
        </p:xfrm>
        <a:graphic>
          <a:graphicData uri="http://schemas.openxmlformats.org/presentationml/2006/ole">
            <p:oleObj spid="_x0000_s128062" name="文档" r:id="rId4" imgW="6024716" imgH="104413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5715563"/>
              </p:ext>
            </p:extLst>
          </p:nvPr>
        </p:nvGraphicFramePr>
        <p:xfrm>
          <a:off x="107504" y="4083918"/>
          <a:ext cx="7170738" cy="2163762"/>
        </p:xfrm>
        <a:graphic>
          <a:graphicData uri="http://schemas.openxmlformats.org/presentationml/2006/ole">
            <p:oleObj spid="_x0000_s128063" name="文档" r:id="rId5" imgW="7177578" imgH="21639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881" y="171404"/>
            <a:ext cx="847288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的单调递增区间是</a:t>
            </a:r>
            <a:r>
              <a:rPr lang="en-US" altLang="zh-CN" sz="2600" kern="100" dirty="0">
                <a:latin typeface="Times New Roman"/>
                <a:ea typeface="华文细黑"/>
              </a:rPr>
              <a:t>(1,3)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单调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递减区间是</a:t>
            </a:r>
            <a:r>
              <a:rPr lang="en-US" altLang="zh-CN" sz="2600" kern="100" dirty="0">
                <a:latin typeface="Times New Roman"/>
                <a:ea typeface="华文细黑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，故在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323528" y="2599040"/>
            <a:ext cx="7594446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时；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3802055"/>
              </p:ext>
            </p:extLst>
          </p:nvPr>
        </p:nvGraphicFramePr>
        <p:xfrm>
          <a:off x="369168" y="1347614"/>
          <a:ext cx="5715000" cy="1104900"/>
        </p:xfrm>
        <a:graphic>
          <a:graphicData uri="http://schemas.openxmlformats.org/presentationml/2006/ole">
            <p:oleObj spid="_x0000_s2394" name="文档" r:id="rId4" imgW="5714485" imgH="11044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4399730"/>
              </p:ext>
            </p:extLst>
          </p:nvPr>
        </p:nvGraphicFramePr>
        <p:xfrm>
          <a:off x="466253" y="-92546"/>
          <a:ext cx="6049963" cy="1684337"/>
        </p:xfrm>
        <a:graphic>
          <a:graphicData uri="http://schemas.openxmlformats.org/presentationml/2006/ole">
            <p:oleObj spid="_x0000_s148536" name="文档" r:id="rId3" imgW="6050017" imgH="168367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7289341"/>
              </p:ext>
            </p:extLst>
          </p:nvPr>
        </p:nvGraphicFramePr>
        <p:xfrm>
          <a:off x="395536" y="1655242"/>
          <a:ext cx="6042025" cy="1852612"/>
        </p:xfrm>
        <a:graphic>
          <a:graphicData uri="http://schemas.openxmlformats.org/presentationml/2006/ole">
            <p:oleObj spid="_x0000_s148537" name="文档" r:id="rId4" imgW="6050017" imgH="1684396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06585" y="3367320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解第一个不等式组得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，解第二个不等式组得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第三个不等式组无解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6429759"/>
              </p:ext>
            </p:extLst>
          </p:nvPr>
        </p:nvGraphicFramePr>
        <p:xfrm>
          <a:off x="1547664" y="3867894"/>
          <a:ext cx="723900" cy="1004887"/>
        </p:xfrm>
        <a:graphic>
          <a:graphicData uri="http://schemas.openxmlformats.org/presentationml/2006/ole">
            <p:oleObj spid="_x0000_s148538" name="文档" r:id="rId5" imgW="723294" imgH="10055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5805698"/>
              </p:ext>
            </p:extLst>
          </p:nvPr>
        </p:nvGraphicFramePr>
        <p:xfrm>
          <a:off x="611560" y="1563638"/>
          <a:ext cx="7794625" cy="1463675"/>
        </p:xfrm>
        <a:graphic>
          <a:graphicData uri="http://schemas.openxmlformats.org/presentationml/2006/ole">
            <p:oleObj spid="_x0000_s50310" name="文档" r:id="rId3" imgW="7795000" imgH="146300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6409095"/>
              </p:ext>
            </p:extLst>
          </p:nvPr>
        </p:nvGraphicFramePr>
        <p:xfrm>
          <a:off x="611560" y="2571750"/>
          <a:ext cx="7788275" cy="1463675"/>
        </p:xfrm>
        <a:graphic>
          <a:graphicData uri="http://schemas.openxmlformats.org/presentationml/2006/ole">
            <p:oleObj spid="_x0000_s50311" name="文档" r:id="rId4" imgW="7795000" imgH="14637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195488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思想方法解读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5486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2032" y="771550"/>
            <a:ext cx="8683844" cy="4228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函数与方程思想的含义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函数的思想，是用运动和变化的观点，分析和研究数学中的数量关系，是对函数概念的本质认识，建立函数关系或构造函数，运用函数的图象和性质去分析问题、转化问题，从而使问题获得解决的思想方法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4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方程的思想，就是分析数学问题中变量间的等量关系，建立方程或方程组，或者构造方程，通过解方程或方程组，或者运用方程的性质去分析、转化问题，使问题获得解决的思想方法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678631"/>
            <a:ext cx="8521801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不等式恒成立问题的处理方法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在解决不等式恒成立问题时，一种最重要的思想方法就是构造适当的函数，利用函数的图象和性质解决问题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同时要注意在一个含多个变量的数学问题中，需要确定合适的变量和参数，从而揭示函数关系，使问题更明朗化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一般地，已知存在范围的量为变量，而待求范围的量为参数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708" y="174868"/>
            <a:ext cx="85137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，已知不等式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一切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0816856"/>
              </p:ext>
            </p:extLst>
          </p:nvPr>
        </p:nvGraphicFramePr>
        <p:xfrm>
          <a:off x="1835696" y="821199"/>
          <a:ext cx="441325" cy="792162"/>
        </p:xfrm>
        <a:graphic>
          <a:graphicData uri="http://schemas.openxmlformats.org/presentationml/2006/ole">
            <p:oleObj spid="_x0000_s130132" name="文档" r:id="rId3" imgW="441393" imgH="79238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08580" y="1571031"/>
            <a:ext cx="6739684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920010"/>
              </p:ext>
            </p:extLst>
          </p:nvPr>
        </p:nvGraphicFramePr>
        <p:xfrm>
          <a:off x="265972" y="2787774"/>
          <a:ext cx="6240463" cy="1165225"/>
        </p:xfrm>
        <a:graphic>
          <a:graphicData uri="http://schemas.openxmlformats.org/presentationml/2006/ole">
            <p:oleObj spid="_x0000_s130133" name="文档" r:id="rId4" imgW="6240464" imgH="116564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8270534"/>
              </p:ext>
            </p:extLst>
          </p:nvPr>
        </p:nvGraphicFramePr>
        <p:xfrm>
          <a:off x="251520" y="3535015"/>
          <a:ext cx="6234113" cy="1196975"/>
        </p:xfrm>
        <a:graphic>
          <a:graphicData uri="http://schemas.openxmlformats.org/presentationml/2006/ole">
            <p:oleObj spid="_x0000_s130134" name="文档" r:id="rId5" imgW="6240464" imgH="116528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8733949"/>
              </p:ext>
            </p:extLst>
          </p:nvPr>
        </p:nvGraphicFramePr>
        <p:xfrm>
          <a:off x="328141" y="4263032"/>
          <a:ext cx="6188075" cy="1189038"/>
        </p:xfrm>
        <a:graphic>
          <a:graphicData uri="http://schemas.openxmlformats.org/presentationml/2006/ole">
            <p:oleObj spid="_x0000_s130135" name="文档" r:id="rId6" imgW="6240464" imgH="11652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1325" y="298987"/>
            <a:ext cx="653095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时，函数有最小值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8378096"/>
              </p:ext>
            </p:extLst>
          </p:nvPr>
        </p:nvGraphicFramePr>
        <p:xfrm>
          <a:off x="587375" y="987574"/>
          <a:ext cx="6262688" cy="1003300"/>
        </p:xfrm>
        <a:graphic>
          <a:graphicData uri="http://schemas.openxmlformats.org/presentationml/2006/ole">
            <p:oleObj spid="_x0000_s149560" name="文档" r:id="rId3" imgW="6263145" imgH="1003654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5379514"/>
              </p:ext>
            </p:extLst>
          </p:nvPr>
        </p:nvGraphicFramePr>
        <p:xfrm>
          <a:off x="587375" y="1806575"/>
          <a:ext cx="8153400" cy="2430463"/>
        </p:xfrm>
        <a:graphic>
          <a:graphicData uri="http://schemas.openxmlformats.org/presentationml/2006/ole">
            <p:oleObj spid="_x0000_s149561" name="文档" r:id="rId4" imgW="8227375" imgH="2450096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1089802"/>
              </p:ext>
            </p:extLst>
          </p:nvPr>
        </p:nvGraphicFramePr>
        <p:xfrm>
          <a:off x="587375" y="2571750"/>
          <a:ext cx="7108825" cy="2887663"/>
        </p:xfrm>
        <a:graphic>
          <a:graphicData uri="http://schemas.openxmlformats.org/presentationml/2006/ole">
            <p:oleObj spid="_x0000_s149562" name="文档" r:id="rId5" imgW="7174338" imgH="2910884" progId="Word.Document.12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71834" y="4038017"/>
            <a:ext cx="3740126" cy="62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[3,4].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045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5955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函数与方程思想在数列中的应用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898858"/>
            <a:ext cx="86848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是首项为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，各项均为正数的等差数列，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成等比数列，设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，不等式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2130142"/>
              </p:ext>
            </p:extLst>
          </p:nvPr>
        </p:nvGraphicFramePr>
        <p:xfrm>
          <a:off x="5076056" y="1417886"/>
          <a:ext cx="5341938" cy="1585912"/>
        </p:xfrm>
        <a:graphic>
          <a:graphicData uri="http://schemas.openxmlformats.org/presentationml/2006/ole">
            <p:oleObj spid="_x0000_s150564" name="文档" r:id="rId3" imgW="5347119" imgH="1584777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8869665"/>
              </p:ext>
            </p:extLst>
          </p:nvPr>
        </p:nvGraphicFramePr>
        <p:xfrm>
          <a:off x="179512" y="3363838"/>
          <a:ext cx="6338888" cy="849312"/>
        </p:xfrm>
        <a:graphic>
          <a:graphicData uri="http://schemas.openxmlformats.org/presentationml/2006/ole">
            <p:oleObj spid="_x0000_s150565" name="文档" r:id="rId4" imgW="6339468" imgH="849578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07504" y="3851186"/>
            <a:ext cx="654147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是正项等差数列，故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99396"/>
            <a:ext cx="8472883" cy="18242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6957172"/>
              </p:ext>
            </p:extLst>
          </p:nvPr>
        </p:nvGraphicFramePr>
        <p:xfrm>
          <a:off x="368721" y="1955324"/>
          <a:ext cx="5859463" cy="1087437"/>
        </p:xfrm>
        <a:graphic>
          <a:graphicData uri="http://schemas.openxmlformats.org/presentationml/2006/ole">
            <p:oleObj spid="_x0000_s151605" name="文档" r:id="rId4" imgW="5859210" imgH="108717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871787"/>
              </p:ext>
            </p:extLst>
          </p:nvPr>
        </p:nvGraphicFramePr>
        <p:xfrm>
          <a:off x="327025" y="2857500"/>
          <a:ext cx="7681913" cy="1501775"/>
        </p:xfrm>
        <a:graphic>
          <a:graphicData uri="http://schemas.openxmlformats.org/presentationml/2006/ole">
            <p:oleObj spid="_x0000_s151606" name="文档" r:id="rId5" imgW="7749638" imgH="1513040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4322607"/>
              </p:ext>
            </p:extLst>
          </p:nvPr>
        </p:nvGraphicFramePr>
        <p:xfrm>
          <a:off x="346471" y="4011910"/>
          <a:ext cx="7681913" cy="1501775"/>
        </p:xfrm>
        <a:graphic>
          <a:graphicData uri="http://schemas.openxmlformats.org/presentationml/2006/ole">
            <p:oleObj spid="_x0000_s151607" name="文档" r:id="rId6" imgW="7749638" imgH="15126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99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1614145"/>
              </p:ext>
            </p:extLst>
          </p:nvPr>
        </p:nvGraphicFramePr>
        <p:xfrm>
          <a:off x="611560" y="188169"/>
          <a:ext cx="6400800" cy="1087437"/>
        </p:xfrm>
        <a:graphic>
          <a:graphicData uri="http://schemas.openxmlformats.org/presentationml/2006/ole">
            <p:oleObj spid="_x0000_s152650" name="文档" r:id="rId3" imgW="6400310" imgH="108717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8095488"/>
              </p:ext>
            </p:extLst>
          </p:nvPr>
        </p:nvGraphicFramePr>
        <p:xfrm>
          <a:off x="611560" y="1249216"/>
          <a:ext cx="6569075" cy="1708150"/>
        </p:xfrm>
        <a:graphic>
          <a:graphicData uri="http://schemas.openxmlformats.org/presentationml/2006/ole">
            <p:oleObj spid="_x0000_s152651" name="文档" r:id="rId4" imgW="6577436" imgH="1706355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1679901"/>
              </p:ext>
            </p:extLst>
          </p:nvPr>
        </p:nvGraphicFramePr>
        <p:xfrm>
          <a:off x="683568" y="2311576"/>
          <a:ext cx="6523038" cy="1692275"/>
        </p:xfrm>
        <a:graphic>
          <a:graphicData uri="http://schemas.openxmlformats.org/presentationml/2006/ole">
            <p:oleObj spid="_x0000_s152652" name="文档" r:id="rId5" imgW="6577436" imgH="170635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3007280"/>
            <a:ext cx="6349086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由图象知，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 smtClean="0">
                <a:latin typeface="IPAPANNEW"/>
                <a:ea typeface="华文细黑"/>
                <a:cs typeface="Times New Roman"/>
              </a:rPr>
              <a:t>f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8893632"/>
              </p:ext>
            </p:extLst>
          </p:nvPr>
        </p:nvGraphicFramePr>
        <p:xfrm>
          <a:off x="611560" y="4191843"/>
          <a:ext cx="6523038" cy="1692275"/>
        </p:xfrm>
        <a:graphic>
          <a:graphicData uri="http://schemas.openxmlformats.org/presentationml/2006/ole">
            <p:oleObj spid="_x0000_s152653" name="文档" r:id="rId6" imgW="6577436" imgH="17063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6713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467684"/>
              </p:ext>
            </p:extLst>
          </p:nvPr>
        </p:nvGraphicFramePr>
        <p:xfrm>
          <a:off x="611560" y="1419622"/>
          <a:ext cx="7788275" cy="1463675"/>
        </p:xfrm>
        <a:graphic>
          <a:graphicData uri="http://schemas.openxmlformats.org/presentationml/2006/ole">
            <p:oleObj spid="_x0000_s153638" name="文档" r:id="rId3" imgW="7795000" imgH="146372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1802112"/>
              </p:ext>
            </p:extLst>
          </p:nvPr>
        </p:nvGraphicFramePr>
        <p:xfrm>
          <a:off x="600149" y="2116187"/>
          <a:ext cx="7788275" cy="1463675"/>
        </p:xfrm>
        <a:graphic>
          <a:graphicData uri="http://schemas.openxmlformats.org/presentationml/2006/ole">
            <p:oleObj spid="_x0000_s153639" name="文档" r:id="rId4" imgW="7795000" imgH="14637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8579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399" y="811614"/>
            <a:ext cx="8693089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数列问题函数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化法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数列问题函数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化法与形式结构函数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化法类似，但要注意数列问题中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的取值范围为正整数，涉及的函数具有离散性特点，其一般解题步骤：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第一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步：分析数列式子的结构特征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第二步：根据结构特征构造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特征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，转化问题形式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871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984" y="987574"/>
            <a:ext cx="8521801" cy="3047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第三步：研究函数性质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结合解决问题的需要研究函数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的相关性质，主要涉及函数单调性与最值、值域问题的研究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第四步：回归问题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结合对函数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相关性质的研究，回归问题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23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586" y="123478"/>
            <a:ext cx="8346001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的零点个数记为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D.2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547" y="3075806"/>
            <a:ext cx="744480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4985596"/>
              </p:ext>
            </p:extLst>
          </p:nvPr>
        </p:nvGraphicFramePr>
        <p:xfrm>
          <a:off x="365422" y="4396705"/>
          <a:ext cx="5646738" cy="695325"/>
        </p:xfrm>
        <a:graphic>
          <a:graphicData uri="http://schemas.openxmlformats.org/presentationml/2006/ole">
            <p:oleObj spid="_x0000_s154647" name="文档" r:id="rId3" imgW="5646083" imgH="6947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339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022" y="739606"/>
            <a:ext cx="859786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函数与方程的思想在解题中的应用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函数与不等式的相互转化，对函数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时，就化为不等式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，借助于函数的图象和性质可解决有关问题，而研究函数的性质也离不开不等式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4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数列的通项与前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项和是自变量为正整数的函数，用函数的观点去处理数列问题十分重要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18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38910"/>
            <a:ext cx="340509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2899206"/>
              </p:ext>
            </p:extLst>
          </p:nvPr>
        </p:nvGraphicFramePr>
        <p:xfrm>
          <a:off x="657944" y="1271513"/>
          <a:ext cx="7010400" cy="914400"/>
        </p:xfrm>
        <a:graphic>
          <a:graphicData uri="http://schemas.openxmlformats.org/presentationml/2006/ole">
            <p:oleObj spid="_x0000_s156725" name="文档" r:id="rId3" imgW="7010172" imgH="91437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5462309"/>
              </p:ext>
            </p:extLst>
          </p:nvPr>
        </p:nvGraphicFramePr>
        <p:xfrm>
          <a:off x="683568" y="1919585"/>
          <a:ext cx="8550275" cy="2027237"/>
        </p:xfrm>
        <a:graphic>
          <a:graphicData uri="http://schemas.openxmlformats.org/presentationml/2006/ole">
            <p:oleObj spid="_x0000_s156726" name="文档" r:id="rId4" imgW="8553187" imgH="202566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3224834"/>
              </p:ext>
            </p:extLst>
          </p:nvPr>
        </p:nvGraphicFramePr>
        <p:xfrm>
          <a:off x="683568" y="2640682"/>
          <a:ext cx="8550275" cy="2019300"/>
        </p:xfrm>
        <a:graphic>
          <a:graphicData uri="http://schemas.openxmlformats.org/presentationml/2006/ole">
            <p:oleObj spid="_x0000_s156727" name="文档" r:id="rId5" imgW="8553187" imgH="2025667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3179307"/>
            <a:ext cx="751680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以此类推可知，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的零点个数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039" y="3826481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4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79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6596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题型四　函数与方程思想在解析几何中的应用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2955778"/>
              </p:ext>
            </p:extLst>
          </p:nvPr>
        </p:nvGraphicFramePr>
        <p:xfrm>
          <a:off x="174625" y="867643"/>
          <a:ext cx="8618538" cy="3216275"/>
        </p:xfrm>
        <a:graphic>
          <a:graphicData uri="http://schemas.openxmlformats.org/presentationml/2006/ole">
            <p:oleObj spid="_x0000_s157734" name="文档" r:id="rId3" imgW="8904796" imgH="333225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07504" y="2819267"/>
            <a:ext cx="312938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9959813"/>
              </p:ext>
            </p:extLst>
          </p:nvPr>
        </p:nvGraphicFramePr>
        <p:xfrm>
          <a:off x="251520" y="3521174"/>
          <a:ext cx="8039100" cy="1066800"/>
        </p:xfrm>
        <a:graphic>
          <a:graphicData uri="http://schemas.openxmlformats.org/presentationml/2006/ole">
            <p:oleObj spid="_x0000_s157735" name="文档" r:id="rId4" imgW="8046289" imgH="1066652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81613" y="4227934"/>
            <a:ext cx="316625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43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4479836"/>
              </p:ext>
            </p:extLst>
          </p:nvPr>
        </p:nvGraphicFramePr>
        <p:xfrm>
          <a:off x="914400" y="1203598"/>
          <a:ext cx="5897563" cy="1030287"/>
        </p:xfrm>
        <a:graphic>
          <a:graphicData uri="http://schemas.openxmlformats.org/presentationml/2006/ole">
            <p:oleObj spid="_x0000_s158776" name="文档" r:id="rId4" imgW="5897372" imgH="103029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3798933"/>
              </p:ext>
            </p:extLst>
          </p:nvPr>
        </p:nvGraphicFramePr>
        <p:xfrm>
          <a:off x="914400" y="1966267"/>
          <a:ext cx="7758112" cy="1325563"/>
        </p:xfrm>
        <a:graphic>
          <a:graphicData uri="http://schemas.openxmlformats.org/presentationml/2006/ole">
            <p:oleObj spid="_x0000_s158777" name="文档" r:id="rId5" imgW="7758639" imgH="132548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8524445"/>
              </p:ext>
            </p:extLst>
          </p:nvPr>
        </p:nvGraphicFramePr>
        <p:xfrm>
          <a:off x="914400" y="2849563"/>
          <a:ext cx="8191500" cy="2514600"/>
        </p:xfrm>
        <a:graphic>
          <a:graphicData uri="http://schemas.openxmlformats.org/presentationml/2006/ole">
            <p:oleObj spid="_x0000_s158778" name="文档" r:id="rId6" imgW="8196774" imgH="25141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0630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23478"/>
            <a:ext cx="289694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843558"/>
            <a:ext cx="7902811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600" b="1" kern="10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的交点坐标为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8418687"/>
              </p:ext>
            </p:extLst>
          </p:nvPr>
        </p:nvGraphicFramePr>
        <p:xfrm>
          <a:off x="467544" y="2169567"/>
          <a:ext cx="8053388" cy="3138487"/>
        </p:xfrm>
        <a:graphic>
          <a:graphicData uri="http://schemas.openxmlformats.org/presentationml/2006/ole">
            <p:oleObj spid="_x0000_s159784" name="文档" r:id="rId3" imgW="8053849" imgH="3139118" progId="Word.Document.12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613921" y="3395331"/>
            <a:ext cx="755847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(*)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6628325"/>
              </p:ext>
            </p:extLst>
          </p:nvPr>
        </p:nvGraphicFramePr>
        <p:xfrm>
          <a:off x="467544" y="3976116"/>
          <a:ext cx="8047038" cy="3132138"/>
        </p:xfrm>
        <a:graphic>
          <a:graphicData uri="http://schemas.openxmlformats.org/presentationml/2006/ole">
            <p:oleObj spid="_x0000_s159785" name="文档" r:id="rId4" imgW="8053849" imgH="3138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082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6127455"/>
              </p:ext>
            </p:extLst>
          </p:nvPr>
        </p:nvGraphicFramePr>
        <p:xfrm>
          <a:off x="600149" y="315987"/>
          <a:ext cx="7788275" cy="1463675"/>
        </p:xfrm>
        <a:graphic>
          <a:graphicData uri="http://schemas.openxmlformats.org/presentationml/2006/ole">
            <p:oleObj spid="_x0000_s160823" name="文档" r:id="rId3" imgW="7795000" imgH="146372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3309107"/>
              </p:ext>
            </p:extLst>
          </p:nvPr>
        </p:nvGraphicFramePr>
        <p:xfrm>
          <a:off x="539552" y="1206054"/>
          <a:ext cx="7788275" cy="1509712"/>
        </p:xfrm>
        <a:graphic>
          <a:graphicData uri="http://schemas.openxmlformats.org/presentationml/2006/ole">
            <p:oleObj spid="_x0000_s160824" name="文档" r:id="rId4" imgW="7795000" imgH="146372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6223496"/>
              </p:ext>
            </p:extLst>
          </p:nvPr>
        </p:nvGraphicFramePr>
        <p:xfrm>
          <a:off x="611560" y="2476227"/>
          <a:ext cx="7788275" cy="1463675"/>
        </p:xfrm>
        <a:graphic>
          <a:graphicData uri="http://schemas.openxmlformats.org/presentationml/2006/ole">
            <p:oleObj spid="_x0000_s160825" name="文档" r:id="rId5" imgW="7795000" imgH="1463722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3515247"/>
            <a:ext cx="4853269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整理得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64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5916156"/>
              </p:ext>
            </p:extLst>
          </p:nvPr>
        </p:nvGraphicFramePr>
        <p:xfrm>
          <a:off x="539552" y="-42465"/>
          <a:ext cx="7788275" cy="1462087"/>
        </p:xfrm>
        <a:graphic>
          <a:graphicData uri="http://schemas.openxmlformats.org/presentationml/2006/ole">
            <p:oleObj spid="_x0000_s163944" name="文档" r:id="rId3" imgW="7795000" imgH="146372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195450"/>
              </p:ext>
            </p:extLst>
          </p:nvPr>
        </p:nvGraphicFramePr>
        <p:xfrm>
          <a:off x="539552" y="748035"/>
          <a:ext cx="7786687" cy="1463675"/>
        </p:xfrm>
        <a:graphic>
          <a:graphicData uri="http://schemas.openxmlformats.org/presentationml/2006/ole">
            <p:oleObj spid="_x0000_s163945" name="文档" r:id="rId4" imgW="7795000" imgH="146372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6367086"/>
              </p:ext>
            </p:extLst>
          </p:nvPr>
        </p:nvGraphicFramePr>
        <p:xfrm>
          <a:off x="528141" y="1851670"/>
          <a:ext cx="7788275" cy="1463675"/>
        </p:xfrm>
        <a:graphic>
          <a:graphicData uri="http://schemas.openxmlformats.org/presentationml/2006/ole">
            <p:oleObj spid="_x0000_s163946" name="文档" r:id="rId5" imgW="7795000" imgH="146372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9167544"/>
              </p:ext>
            </p:extLst>
          </p:nvPr>
        </p:nvGraphicFramePr>
        <p:xfrm>
          <a:off x="539552" y="2332211"/>
          <a:ext cx="7788275" cy="1463675"/>
        </p:xfrm>
        <a:graphic>
          <a:graphicData uri="http://schemas.openxmlformats.org/presentationml/2006/ole">
            <p:oleObj spid="_x0000_s163947" name="文档" r:id="rId6" imgW="7795000" imgH="146372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5098214"/>
              </p:ext>
            </p:extLst>
          </p:nvPr>
        </p:nvGraphicFramePr>
        <p:xfrm>
          <a:off x="456133" y="3291830"/>
          <a:ext cx="7788275" cy="1463675"/>
        </p:xfrm>
        <a:graphic>
          <a:graphicData uri="http://schemas.openxmlformats.org/presentationml/2006/ole">
            <p:oleObj spid="_x0000_s163948" name="文档" r:id="rId7" imgW="7795000" imgH="156667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2977719"/>
              </p:ext>
            </p:extLst>
          </p:nvPr>
        </p:nvGraphicFramePr>
        <p:xfrm>
          <a:off x="457721" y="4033986"/>
          <a:ext cx="7786687" cy="1562100"/>
        </p:xfrm>
        <a:graphic>
          <a:graphicData uri="http://schemas.openxmlformats.org/presentationml/2006/ole">
            <p:oleObj spid="_x0000_s163949" name="文档" r:id="rId8" imgW="7795000" imgH="15666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1315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707" y="555526"/>
            <a:ext cx="8437427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利用判别式法研究圆锥曲线中的范围问题的步骤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第一步：联立方程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第二步：求解判别式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第三步：代换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利用题设条件和圆锥曲线的几何性质，得到所求目标参数和判别式不等式中的参数的一个等量关系，将其代换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第四步：下结论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将上述等量代换式代入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中，即可求出目标参数的取值范围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51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480" y="1306806"/>
            <a:ext cx="843742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第五步：回顾反思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在研究直线与圆锥曲线的位置关系问题时，无论题目中有没有涉及求参数的取值范围，都不能忽视了判别式对某些量的制约，这是求解这类问题的关键环节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71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94784"/>
            <a:ext cx="83460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图所示，设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左，右焦点分别是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，下顶点为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轴的交点为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，且经过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3591732"/>
              </p:ext>
            </p:extLst>
          </p:nvPr>
        </p:nvGraphicFramePr>
        <p:xfrm>
          <a:off x="4860032" y="267494"/>
          <a:ext cx="2171700" cy="792163"/>
        </p:xfrm>
        <a:graphic>
          <a:graphicData uri="http://schemas.openxmlformats.org/presentationml/2006/ole">
            <p:oleObj spid="_x0000_s161813" name="文档" r:id="rId3" imgW="2171322" imgH="792388" progId="Word.Document.12">
              <p:embed/>
            </p:oleObj>
          </a:graphicData>
        </a:graphic>
      </p:graphicFrame>
      <p:pic>
        <p:nvPicPr>
          <p:cNvPr id="161796" name="Picture 4" descr="F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9742"/>
            <a:ext cx="1965460" cy="176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6498" y="2747259"/>
            <a:ext cx="357341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3511336"/>
            <a:ext cx="822369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32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532" y="1347614"/>
            <a:ext cx="872962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抛物线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经过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两点，即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所以抛物线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0006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765" y="1005572"/>
            <a:ext cx="8262379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解析几何中的许多问题，需要通过解二元方程组才能解决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这都涉及二次方程与二次函数的有关理论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立体几何中有关线段、角、面积、体积的计算，经常需要运用列方程或建立函数表达式的方法加以解决，建立空间直角坐标系后，立体几何与函数的关系更加密切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92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74868"/>
            <a:ext cx="864318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上的一动点，过点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的切线交椭圆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的面积的最大值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5241979"/>
              </p:ext>
            </p:extLst>
          </p:nvPr>
        </p:nvGraphicFramePr>
        <p:xfrm>
          <a:off x="1547664" y="278889"/>
          <a:ext cx="1470025" cy="914400"/>
        </p:xfrm>
        <a:graphic>
          <a:graphicData uri="http://schemas.openxmlformats.org/presentationml/2006/ole">
            <p:oleObj spid="_x0000_s164882" name="文档" r:id="rId3" imgW="1469990" imgH="91443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094984"/>
            <a:ext cx="86431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en-US" sz="2600" kern="100" dirty="0">
                <a:latin typeface="Times New Roman"/>
                <a:ea typeface="华文细黑"/>
                <a:cs typeface="Courier New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将其代入椭圆方程，整理得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57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1912" y="267494"/>
            <a:ext cx="872962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400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80(5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[(</a:t>
            </a:r>
            <a:r>
              <a:rPr lang="en-US" altLang="zh-CN" sz="2600" i="1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t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1)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4]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80(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4924770"/>
              </p:ext>
            </p:extLst>
          </p:nvPr>
        </p:nvGraphicFramePr>
        <p:xfrm>
          <a:off x="395536" y="1491630"/>
          <a:ext cx="5372100" cy="1169988"/>
        </p:xfrm>
        <a:graphic>
          <a:graphicData uri="http://schemas.openxmlformats.org/presentationml/2006/ole">
            <p:oleObj spid="_x0000_s165938" name="文档" r:id="rId3" imgW="5371961" imgH="117076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574701"/>
              </p:ext>
            </p:extLst>
          </p:nvPr>
        </p:nvGraphicFramePr>
        <p:xfrm>
          <a:off x="395536" y="2643758"/>
          <a:ext cx="8404225" cy="3155950"/>
        </p:xfrm>
        <a:graphic>
          <a:graphicData uri="http://schemas.openxmlformats.org/presentationml/2006/ole">
            <p:oleObj spid="_x0000_s165939" name="文档" r:id="rId4" imgW="8414222" imgH="315423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2482080"/>
              </p:ext>
            </p:extLst>
          </p:nvPr>
        </p:nvGraphicFramePr>
        <p:xfrm>
          <a:off x="359966" y="3795886"/>
          <a:ext cx="5364162" cy="1165225"/>
        </p:xfrm>
        <a:graphic>
          <a:graphicData uri="http://schemas.openxmlformats.org/presentationml/2006/ole">
            <p:oleObj spid="_x0000_s165940" name="文档" r:id="rId5" imgW="5371961" imgH="117004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6844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6836162"/>
              </p:ext>
            </p:extLst>
          </p:nvPr>
        </p:nvGraphicFramePr>
        <p:xfrm>
          <a:off x="611560" y="227137"/>
          <a:ext cx="5364163" cy="1165225"/>
        </p:xfrm>
        <a:graphic>
          <a:graphicData uri="http://schemas.openxmlformats.org/presentationml/2006/ole">
            <p:oleObj spid="_x0000_s166978" name="文档" r:id="rId3" imgW="5371961" imgH="117004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990434"/>
              </p:ext>
            </p:extLst>
          </p:nvPr>
        </p:nvGraphicFramePr>
        <p:xfrm>
          <a:off x="575990" y="1017637"/>
          <a:ext cx="5364162" cy="1166813"/>
        </p:xfrm>
        <a:graphic>
          <a:graphicData uri="http://schemas.openxmlformats.org/presentationml/2006/ole">
            <p:oleObj spid="_x0000_s166979" name="文档" r:id="rId4" imgW="5371961" imgH="117004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5483964"/>
              </p:ext>
            </p:extLst>
          </p:nvPr>
        </p:nvGraphicFramePr>
        <p:xfrm>
          <a:off x="539552" y="1797150"/>
          <a:ext cx="5364162" cy="1395412"/>
        </p:xfrm>
        <a:graphic>
          <a:graphicData uri="http://schemas.openxmlformats.org/presentationml/2006/ole">
            <p:oleObj spid="_x0000_s166980" name="文档" r:id="rId5" imgW="5371961" imgH="119668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2904530"/>
            <a:ext cx="440697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7201020"/>
              </p:ext>
            </p:extLst>
          </p:nvPr>
        </p:nvGraphicFramePr>
        <p:xfrm>
          <a:off x="691952" y="3624610"/>
          <a:ext cx="5364162" cy="1395412"/>
        </p:xfrm>
        <a:graphic>
          <a:graphicData uri="http://schemas.openxmlformats.org/presentationml/2006/ole">
            <p:oleObj spid="_x0000_s166981" name="文档" r:id="rId6" imgW="5371961" imgH="15055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381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7741506"/>
              </p:ext>
            </p:extLst>
          </p:nvPr>
        </p:nvGraphicFramePr>
        <p:xfrm>
          <a:off x="629790" y="699542"/>
          <a:ext cx="7954962" cy="1744662"/>
        </p:xfrm>
        <a:graphic>
          <a:graphicData uri="http://schemas.openxmlformats.org/presentationml/2006/ole">
            <p:oleObj spid="_x0000_s167970" name="文档" r:id="rId3" imgW="8025408" imgH="176683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6166957"/>
              </p:ext>
            </p:extLst>
          </p:nvPr>
        </p:nvGraphicFramePr>
        <p:xfrm>
          <a:off x="445888" y="1583357"/>
          <a:ext cx="9310688" cy="3984625"/>
        </p:xfrm>
        <a:graphic>
          <a:graphicData uri="http://schemas.openxmlformats.org/presentationml/2006/ole">
            <p:oleObj spid="_x0000_s167971" name="文档" r:id="rId4" imgW="9470454" imgH="40554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413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5230463"/>
              </p:ext>
            </p:extLst>
          </p:nvPr>
        </p:nvGraphicFramePr>
        <p:xfrm>
          <a:off x="467544" y="411510"/>
          <a:ext cx="5364163" cy="1165225"/>
        </p:xfrm>
        <a:graphic>
          <a:graphicData uri="http://schemas.openxmlformats.org/presentationml/2006/ole">
            <p:oleObj spid="_x0000_s170053" name="文档" r:id="rId5" imgW="5371961" imgH="117004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7909361"/>
              </p:ext>
            </p:extLst>
          </p:nvPr>
        </p:nvGraphicFramePr>
        <p:xfrm>
          <a:off x="398016" y="1427545"/>
          <a:ext cx="5364163" cy="1168400"/>
        </p:xfrm>
        <a:graphic>
          <a:graphicData uri="http://schemas.openxmlformats.org/presentationml/2006/ole">
            <p:oleObj spid="_x0000_s170054" name="文档" r:id="rId6" imgW="5370222" imgH="1171866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6622587"/>
              </p:ext>
            </p:extLst>
          </p:nvPr>
        </p:nvGraphicFramePr>
        <p:xfrm>
          <a:off x="467544" y="2397676"/>
          <a:ext cx="5364162" cy="1500187"/>
        </p:xfrm>
        <a:graphic>
          <a:graphicData uri="http://schemas.openxmlformats.org/presentationml/2006/ole">
            <p:oleObj spid="_x0000_s170055" name="文档" r:id="rId7" imgW="5371961" imgH="150485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34868" y="3170297"/>
            <a:ext cx="855761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，经检验此时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，满足题意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综上，可知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的面积的最大值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0359115"/>
              </p:ext>
            </p:extLst>
          </p:nvPr>
        </p:nvGraphicFramePr>
        <p:xfrm>
          <a:off x="5805775" y="3746361"/>
          <a:ext cx="936625" cy="990600"/>
        </p:xfrm>
        <a:graphic>
          <a:graphicData uri="http://schemas.openxmlformats.org/presentationml/2006/ole">
            <p:oleObj spid="_x0000_s170056" name="文档" r:id="rId8" imgW="936790" imgH="9907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508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463" y="966956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839164"/>
            <a:ext cx="847288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把不等式变形为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构造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，其为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上的增函数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987574"/>
            <a:ext cx="407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699542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在如图所示的锐角三角形空地中，欲建一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面积不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 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的内接矩形花园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阴影部分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边长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m)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8584" name="Picture 40" descr="17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5702" y="985896"/>
            <a:ext cx="1742762" cy="157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0156" y="2571750"/>
            <a:ext cx="69961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15,20]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[12,25]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10,30]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[20,30]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3162951"/>
              </p:ext>
            </p:extLst>
          </p:nvPr>
        </p:nvGraphicFramePr>
        <p:xfrm>
          <a:off x="677564" y="1707654"/>
          <a:ext cx="7062788" cy="1265237"/>
        </p:xfrm>
        <a:graphic>
          <a:graphicData uri="http://schemas.openxmlformats.org/presentationml/2006/ole">
            <p:oleObj spid="_x0000_s132120" name="文档" r:id="rId9" imgW="7063454" imgH="126464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2581727"/>
            <a:ext cx="7902811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，整理得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解不等式得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440254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236" y="987574"/>
            <a:ext cx="827822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∽△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，设矩形的另一边长为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" name="Picture 10" descr="17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6838" y="3291830"/>
            <a:ext cx="1410070" cy="12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105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3528" y="922959"/>
            <a:ext cx="822369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满足条件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的三角形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的面积的最大值是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4543715"/>
              </p:ext>
            </p:extLst>
          </p:nvPr>
        </p:nvGraphicFramePr>
        <p:xfrm>
          <a:off x="3971156" y="1017662"/>
          <a:ext cx="609600" cy="762000"/>
        </p:xfrm>
        <a:graphic>
          <a:graphicData uri="http://schemas.openxmlformats.org/presentationml/2006/ole">
            <p:oleObj spid="_x0000_s118860" name="文档" r:id="rId9" imgW="616006" imgH="76790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0668738"/>
              </p:ext>
            </p:extLst>
          </p:nvPr>
        </p:nvGraphicFramePr>
        <p:xfrm>
          <a:off x="395536" y="2214619"/>
          <a:ext cx="6354763" cy="849313"/>
        </p:xfrm>
        <a:graphic>
          <a:graphicData uri="http://schemas.openxmlformats.org/presentationml/2006/ole">
            <p:oleObj spid="_x0000_s118861" name="文档" r:id="rId10" imgW="6354588" imgH="849578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2237313"/>
              </p:ext>
            </p:extLst>
          </p:nvPr>
        </p:nvGraphicFramePr>
        <p:xfrm>
          <a:off x="323528" y="2957686"/>
          <a:ext cx="6302375" cy="838200"/>
        </p:xfrm>
        <a:graphic>
          <a:graphicData uri="http://schemas.openxmlformats.org/presentationml/2006/ole">
            <p:oleObj spid="_x0000_s118862" name="文档" r:id="rId11" imgW="6354588" imgH="849218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2238941"/>
              </p:ext>
            </p:extLst>
          </p:nvPr>
        </p:nvGraphicFramePr>
        <p:xfrm>
          <a:off x="339824" y="3593182"/>
          <a:ext cx="6248400" cy="1066800"/>
        </p:xfrm>
        <a:graphic>
          <a:graphicData uri="http://schemas.openxmlformats.org/presentationml/2006/ole">
            <p:oleObj spid="_x0000_s118863" name="文档" r:id="rId12" imgW="6354588" imgH="10871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125593"/>
              </p:ext>
            </p:extLst>
          </p:nvPr>
        </p:nvGraphicFramePr>
        <p:xfrm>
          <a:off x="755576" y="843558"/>
          <a:ext cx="7215188" cy="1249362"/>
        </p:xfrm>
        <a:graphic>
          <a:graphicData uri="http://schemas.openxmlformats.org/presentationml/2006/ole">
            <p:oleObj spid="_x0000_s119902" name="文档" r:id="rId9" imgW="7215739" imgH="124952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1517988"/>
              </p:ext>
            </p:extLst>
          </p:nvPr>
        </p:nvGraphicFramePr>
        <p:xfrm>
          <a:off x="747538" y="1910135"/>
          <a:ext cx="7208838" cy="1309687"/>
        </p:xfrm>
        <a:graphic>
          <a:graphicData uri="http://schemas.openxmlformats.org/presentationml/2006/ole">
            <p:oleObj spid="_x0000_s119903" name="文档" r:id="rId10" imgW="7215739" imgH="1249167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6540568"/>
              </p:ext>
            </p:extLst>
          </p:nvPr>
        </p:nvGraphicFramePr>
        <p:xfrm>
          <a:off x="683568" y="3068613"/>
          <a:ext cx="7154863" cy="1303337"/>
        </p:xfrm>
        <a:graphic>
          <a:graphicData uri="http://schemas.openxmlformats.org/presentationml/2006/ole">
            <p:oleObj spid="_x0000_s119904" name="文档" r:id="rId11" imgW="7215739" imgH="1314686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8656668"/>
              </p:ext>
            </p:extLst>
          </p:nvPr>
        </p:nvGraphicFramePr>
        <p:xfrm>
          <a:off x="683568" y="4364757"/>
          <a:ext cx="7154863" cy="1303337"/>
        </p:xfrm>
        <a:graphic>
          <a:graphicData uri="http://schemas.openxmlformats.org/presentationml/2006/ole">
            <p:oleObj spid="_x0000_s119905" name="文档" r:id="rId12" imgW="7215739" imgH="1314326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1779195"/>
              </p:ext>
            </p:extLst>
          </p:nvPr>
        </p:nvGraphicFramePr>
        <p:xfrm>
          <a:off x="6804248" y="4294088"/>
          <a:ext cx="1714500" cy="869950"/>
        </p:xfrm>
        <a:graphic>
          <a:graphicData uri="http://schemas.openxmlformats.org/presentationml/2006/ole">
            <p:oleObj spid="_x0000_s119906" name="文档" r:id="rId13" imgW="1734249" imgH="8755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0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15566"/>
            <a:ext cx="857664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是定义域为</a:t>
            </a:r>
            <a:r>
              <a:rPr lang="en-US" altLang="zh-CN" sz="24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的偶函数，当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，那么，不等式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2)&lt;5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的解集是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455" y="2155775"/>
            <a:ext cx="8388993" cy="2792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为偶函数，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2064698"/>
              </p:ext>
            </p:extLst>
          </p:nvPr>
        </p:nvGraphicFramePr>
        <p:xfrm>
          <a:off x="1043608" y="915566"/>
          <a:ext cx="6384925" cy="1333500"/>
        </p:xfrm>
        <a:graphic>
          <a:graphicData uri="http://schemas.openxmlformats.org/presentationml/2006/ole">
            <p:oleObj spid="_x0000_s171049" name="文档" r:id="rId9" imgW="6385189" imgH="1333405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4492753"/>
              </p:ext>
            </p:extLst>
          </p:nvPr>
        </p:nvGraphicFramePr>
        <p:xfrm>
          <a:off x="1043608" y="2139702"/>
          <a:ext cx="6384925" cy="1333500"/>
        </p:xfrm>
        <a:graphic>
          <a:graphicData uri="http://schemas.openxmlformats.org/presentationml/2006/ole">
            <p:oleObj spid="_x0000_s171050" name="文档" r:id="rId10" imgW="6385189" imgH="133340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4377564"/>
              </p:ext>
            </p:extLst>
          </p:nvPr>
        </p:nvGraphicFramePr>
        <p:xfrm>
          <a:off x="1043608" y="3184525"/>
          <a:ext cx="6378575" cy="1509713"/>
        </p:xfrm>
        <a:graphic>
          <a:graphicData uri="http://schemas.openxmlformats.org/presentationml/2006/ole">
            <p:oleObj spid="_x0000_s171051" name="文档" r:id="rId11" imgW="6385189" imgH="13334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465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03598"/>
            <a:ext cx="7902811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5,5).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向左平移两个单位即得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2)&lt;5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}.</a:t>
            </a:r>
          </a:p>
        </p:txBody>
      </p:sp>
      <p:sp>
        <p:nvSpPr>
          <p:cNvPr id="6" name="矩形 5"/>
          <p:cNvSpPr/>
          <p:nvPr/>
        </p:nvSpPr>
        <p:spPr>
          <a:xfrm>
            <a:off x="654117" y="3147814"/>
            <a:ext cx="2909771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7&lt;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&lt;3}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36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1305" y="750932"/>
            <a:ext cx="839318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[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，对于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值域内的所有实数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，不等式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4&gt;2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4553804"/>
              </p:ext>
            </p:extLst>
          </p:nvPr>
        </p:nvGraphicFramePr>
        <p:xfrm>
          <a:off x="3482531" y="893177"/>
          <a:ext cx="525463" cy="806450"/>
        </p:xfrm>
        <a:graphic>
          <a:graphicData uri="http://schemas.openxmlformats.org/presentationml/2006/ole">
            <p:oleObj spid="_x0000_s59497" name="文档" r:id="rId9" imgW="527079" imgH="807509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5619451"/>
              </p:ext>
            </p:extLst>
          </p:nvPr>
        </p:nvGraphicFramePr>
        <p:xfrm>
          <a:off x="263847" y="2643758"/>
          <a:ext cx="5943600" cy="849312"/>
        </p:xfrm>
        <a:graphic>
          <a:graphicData uri="http://schemas.openxmlformats.org/presentationml/2006/ole">
            <p:oleObj spid="_x0000_s59498" name="文档" r:id="rId10" imgW="5943093" imgH="849578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2325137"/>
              </p:ext>
            </p:extLst>
          </p:nvPr>
        </p:nvGraphicFramePr>
        <p:xfrm>
          <a:off x="250825" y="3306763"/>
          <a:ext cx="5937250" cy="1006475"/>
        </p:xfrm>
        <a:graphic>
          <a:graphicData uri="http://schemas.openxmlformats.org/presentationml/2006/ole">
            <p:oleObj spid="_x0000_s59499" name="文档" r:id="rId11" imgW="5943093" imgH="100617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1815948"/>
              </p:ext>
            </p:extLst>
          </p:nvPr>
        </p:nvGraphicFramePr>
        <p:xfrm>
          <a:off x="155823" y="4024337"/>
          <a:ext cx="9456737" cy="1355725"/>
        </p:xfrm>
        <a:graphic>
          <a:graphicData uri="http://schemas.openxmlformats.org/presentationml/2006/ole">
            <p:oleObj spid="_x0000_s59500" name="文档" r:id="rId12" imgW="9461098" imgH="135806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887317"/>
            <a:ext cx="7902811" cy="18284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不等式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4&gt;2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7064184"/>
              </p:ext>
            </p:extLst>
          </p:nvPr>
        </p:nvGraphicFramePr>
        <p:xfrm>
          <a:off x="772966" y="2859782"/>
          <a:ext cx="3489325" cy="1006475"/>
        </p:xfrm>
        <a:graphic>
          <a:graphicData uri="http://schemas.openxmlformats.org/presentationml/2006/ole">
            <p:oleObj spid="_x0000_s60510" name="文档" r:id="rId9" imgW="3489740" imgH="100623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9572951"/>
              </p:ext>
            </p:extLst>
          </p:nvPr>
        </p:nvGraphicFramePr>
        <p:xfrm>
          <a:off x="683568" y="3723878"/>
          <a:ext cx="8885238" cy="1616075"/>
        </p:xfrm>
        <a:graphic>
          <a:graphicData uri="http://schemas.openxmlformats.org/presentationml/2006/ole">
            <p:oleObj spid="_x0000_s60511" name="文档" r:id="rId10" imgW="8883925" imgH="16252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5433434"/>
              </p:ext>
            </p:extLst>
          </p:nvPr>
        </p:nvGraphicFramePr>
        <p:xfrm>
          <a:off x="1275078" y="887413"/>
          <a:ext cx="5875338" cy="1684337"/>
        </p:xfrm>
        <a:graphic>
          <a:graphicData uri="http://schemas.openxmlformats.org/presentationml/2006/ole">
            <p:oleObj spid="_x0000_s172060" name="文档" r:id="rId9" imgW="5882251" imgH="1683676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2630003"/>
              </p:ext>
            </p:extLst>
          </p:nvPr>
        </p:nvGraphicFramePr>
        <p:xfrm>
          <a:off x="1187624" y="2355726"/>
          <a:ext cx="6042025" cy="1836738"/>
        </p:xfrm>
        <a:graphic>
          <a:graphicData uri="http://schemas.openxmlformats.org/presentationml/2006/ole">
            <p:oleObj spid="_x0000_s172061" name="文档" r:id="rId10" imgW="6093579" imgH="168439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102704" y="3971395"/>
            <a:ext cx="260520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3970497"/>
            <a:ext cx="46281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81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5652619"/>
              </p:ext>
            </p:extLst>
          </p:nvPr>
        </p:nvGraphicFramePr>
        <p:xfrm>
          <a:off x="182563" y="914400"/>
          <a:ext cx="8748712" cy="2103438"/>
        </p:xfrm>
        <a:graphic>
          <a:graphicData uri="http://schemas.openxmlformats.org/presentationml/2006/ole">
            <p:oleObj spid="_x0000_s133157" name="文档" r:id="rId9" imgW="8854990" imgH="212784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07504" y="2459227"/>
            <a:ext cx="312938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7683385"/>
              </p:ext>
            </p:extLst>
          </p:nvPr>
        </p:nvGraphicFramePr>
        <p:xfrm>
          <a:off x="251520" y="2999829"/>
          <a:ext cx="7840663" cy="2308225"/>
        </p:xfrm>
        <a:graphic>
          <a:graphicData uri="http://schemas.openxmlformats.org/presentationml/2006/ole">
            <p:oleObj spid="_x0000_s133158" name="文档" r:id="rId10" imgW="7840722" imgH="23082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650496"/>
              </p:ext>
            </p:extLst>
          </p:nvPr>
        </p:nvGraphicFramePr>
        <p:xfrm>
          <a:off x="762149" y="1611238"/>
          <a:ext cx="6834187" cy="754063"/>
        </p:xfrm>
        <a:graphic>
          <a:graphicData uri="http://schemas.openxmlformats.org/presentationml/2006/ole">
            <p:oleObj spid="_x0000_s136229" name="文档" r:id="rId9" imgW="6842406" imgH="754180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2573429"/>
              </p:ext>
            </p:extLst>
          </p:nvPr>
        </p:nvGraphicFramePr>
        <p:xfrm>
          <a:off x="762149" y="2221285"/>
          <a:ext cx="6834187" cy="998537"/>
        </p:xfrm>
        <a:graphic>
          <a:graphicData uri="http://schemas.openxmlformats.org/presentationml/2006/ole">
            <p:oleObj spid="_x0000_s136230" name="文档" r:id="rId10" imgW="6842406" imgH="10036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0809367"/>
              </p:ext>
            </p:extLst>
          </p:nvPr>
        </p:nvGraphicFramePr>
        <p:xfrm>
          <a:off x="489966" y="987574"/>
          <a:ext cx="8618538" cy="2338387"/>
        </p:xfrm>
        <a:graphic>
          <a:graphicData uri="http://schemas.openxmlformats.org/presentationml/2006/ole">
            <p:oleObj spid="_x0000_s173084" name="文档" r:id="rId9" imgW="8617289" imgH="2342273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1293648"/>
              </p:ext>
            </p:extLst>
          </p:nvPr>
        </p:nvGraphicFramePr>
        <p:xfrm>
          <a:off x="669999" y="1802929"/>
          <a:ext cx="7718425" cy="2713037"/>
        </p:xfrm>
        <a:graphic>
          <a:graphicData uri="http://schemas.openxmlformats.org/presentationml/2006/ole">
            <p:oleObj spid="_x0000_s173085" name="文档" r:id="rId10" imgW="7722637" imgH="272008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550204" y="3219822"/>
            <a:ext cx="466986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971395"/>
            <a:ext cx="649408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6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5522328"/>
              </p:ext>
            </p:extLst>
          </p:nvPr>
        </p:nvGraphicFramePr>
        <p:xfrm>
          <a:off x="467544" y="843558"/>
          <a:ext cx="7092950" cy="1211262"/>
        </p:xfrm>
        <a:graphic>
          <a:graphicData uri="http://schemas.openxmlformats.org/presentationml/2006/ole">
            <p:oleObj spid="_x0000_s174126" name="文档" r:id="rId9" imgW="7093695" imgH="121100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8667701"/>
              </p:ext>
            </p:extLst>
          </p:nvPr>
        </p:nvGraphicFramePr>
        <p:xfrm>
          <a:off x="509736" y="1995686"/>
          <a:ext cx="7086600" cy="1204912"/>
        </p:xfrm>
        <a:graphic>
          <a:graphicData uri="http://schemas.openxmlformats.org/presentationml/2006/ole">
            <p:oleObj spid="_x0000_s174127" name="文档" r:id="rId10" imgW="7093695" imgH="1211368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7250499"/>
              </p:ext>
            </p:extLst>
          </p:nvPr>
        </p:nvGraphicFramePr>
        <p:xfrm>
          <a:off x="509736" y="2806998"/>
          <a:ext cx="7086600" cy="1204912"/>
        </p:xfrm>
        <a:graphic>
          <a:graphicData uri="http://schemas.openxmlformats.org/presentationml/2006/ole">
            <p:oleObj spid="_x0000_s174128" name="文档" r:id="rId11" imgW="7093695" imgH="121136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7070527"/>
              </p:ext>
            </p:extLst>
          </p:nvPr>
        </p:nvGraphicFramePr>
        <p:xfrm>
          <a:off x="579438" y="3627438"/>
          <a:ext cx="8450262" cy="2209800"/>
        </p:xfrm>
        <a:graphic>
          <a:graphicData uri="http://schemas.openxmlformats.org/presentationml/2006/ole">
            <p:oleObj spid="_x0000_s174129" name="文档" r:id="rId12" imgW="8457784" imgH="22092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694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755576" y="163564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利用函数与方程思想解决图象交点或方程根等问题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755576" y="235572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函数与方程思想在不等式中的应用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555525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201856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275606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755576" y="303341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函数与方程思想在数列中的应用</a:t>
            </a:r>
          </a:p>
        </p:txBody>
      </p:sp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755576" y="3694261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题型四　函数与方程思想在解析几何中的应用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20" name="图片 1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1071195"/>
            <a:ext cx="52951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又因为点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endParaRPr lang="zh-CN" altLang="en-US" sz="2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3069861"/>
              </p:ext>
            </p:extLst>
          </p:nvPr>
        </p:nvGraphicFramePr>
        <p:xfrm>
          <a:off x="5584825" y="914400"/>
          <a:ext cx="5768975" cy="1828800"/>
        </p:xfrm>
        <a:graphic>
          <a:graphicData uri="http://schemas.openxmlformats.org/presentationml/2006/ole">
            <p:oleObj spid="_x0000_s175139" name="文档" r:id="rId11" imgW="5773527" imgH="1828752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67544" y="2071926"/>
            <a:ext cx="322235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8264168"/>
              </p:ext>
            </p:extLst>
          </p:nvPr>
        </p:nvGraphicFramePr>
        <p:xfrm>
          <a:off x="3636963" y="1981200"/>
          <a:ext cx="3821112" cy="1290638"/>
        </p:xfrm>
        <a:graphic>
          <a:graphicData uri="http://schemas.openxmlformats.org/presentationml/2006/ole">
            <p:oleObj spid="_x0000_s175140" name="文档" r:id="rId12" imgW="3867596" imgH="1309605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0547950"/>
              </p:ext>
            </p:extLst>
          </p:nvPr>
        </p:nvGraphicFramePr>
        <p:xfrm>
          <a:off x="539552" y="2921992"/>
          <a:ext cx="9518650" cy="1377950"/>
        </p:xfrm>
        <a:graphic>
          <a:graphicData uri="http://schemas.openxmlformats.org/presentationml/2006/ole">
            <p:oleObj spid="_x0000_s175141" name="文档" r:id="rId13" imgW="9590278" imgH="1376811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35600" y="3971395"/>
            <a:ext cx="341632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所以，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或－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59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9559" y="237877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利用函数与方程思想解决图象交点或方程根等问题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65" y="847040"/>
            <a:ext cx="8645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表示自然对数的底数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139702"/>
            <a:ext cx="8928992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有实根，求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7215660"/>
              </p:ext>
            </p:extLst>
          </p:nvPr>
        </p:nvGraphicFramePr>
        <p:xfrm>
          <a:off x="179512" y="3557042"/>
          <a:ext cx="8204200" cy="1751012"/>
        </p:xfrm>
        <a:graphic>
          <a:graphicData uri="http://schemas.openxmlformats.org/presentationml/2006/ole">
            <p:oleObj spid="_x0000_s142356" name="文档" r:id="rId3" imgW="8204335" imgH="175099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2864545"/>
            <a:ext cx="385394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　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4236607"/>
            <a:ext cx="425629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[2e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471" y="587019"/>
            <a:ext cx="8388993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因而只需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就有实根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330906"/>
            <a:ext cx="830593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作出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的图象，如图所示，观察图象可知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，因此要使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有实根，则只需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2e.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5014156"/>
              </p:ext>
            </p:extLst>
          </p:nvPr>
        </p:nvGraphicFramePr>
        <p:xfrm>
          <a:off x="3872716" y="1386873"/>
          <a:ext cx="715963" cy="852487"/>
        </p:xfrm>
        <a:graphic>
          <a:graphicData uri="http://schemas.openxmlformats.org/presentationml/2006/ole">
            <p:oleObj spid="_x0000_s141333" name="文档" r:id="rId3" imgW="723294" imgH="853231" progId="Word.Document.12">
              <p:embed/>
            </p:oleObj>
          </a:graphicData>
        </a:graphic>
      </p:graphicFrame>
      <p:pic>
        <p:nvPicPr>
          <p:cNvPr id="141314" name="Picture 2" descr="F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8" y="2831130"/>
            <a:ext cx="2136846" cy="191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555526"/>
            <a:ext cx="7225854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方法三　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8211740"/>
              </p:ext>
            </p:extLst>
          </p:nvPr>
        </p:nvGraphicFramePr>
        <p:xfrm>
          <a:off x="755576" y="1923529"/>
          <a:ext cx="6042025" cy="1584325"/>
        </p:xfrm>
        <a:graphic>
          <a:graphicData uri="http://schemas.openxmlformats.org/presentationml/2006/ole">
            <p:oleObj spid="_x0000_s143400" name="文档" r:id="rId3" imgW="6042097" imgH="158503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2775350"/>
              </p:ext>
            </p:extLst>
          </p:nvPr>
        </p:nvGraphicFramePr>
        <p:xfrm>
          <a:off x="3936925" y="2210518"/>
          <a:ext cx="6035675" cy="1577975"/>
        </p:xfrm>
        <a:graphic>
          <a:graphicData uri="http://schemas.openxmlformats.org/presentationml/2006/ole">
            <p:oleObj spid="_x0000_s143401" name="文档" r:id="rId4" imgW="6042097" imgH="1584319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778234" y="3788493"/>
            <a:ext cx="148951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2e.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1951</Words>
  <Application>Microsoft Office PowerPoint</Application>
  <PresentationFormat>全屏显示(16:9)</PresentationFormat>
  <Paragraphs>274</Paragraphs>
  <Slides>60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645</cp:revision>
  <dcterms:modified xsi:type="dcterms:W3CDTF">2016-03-03T01:08:47Z</dcterms:modified>
</cp:coreProperties>
</file>