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5"/>
  </p:notesMasterIdLst>
  <p:handoutMasterIdLst>
    <p:handoutMasterId r:id="rId36"/>
  </p:handoutMasterIdLst>
  <p:sldIdLst>
    <p:sldId id="307" r:id="rId2"/>
    <p:sldId id="871" r:id="rId3"/>
    <p:sldId id="836" r:id="rId4"/>
    <p:sldId id="309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42" r:id="rId16"/>
    <p:sldId id="872" r:id="rId17"/>
    <p:sldId id="859" r:id="rId18"/>
    <p:sldId id="860" r:id="rId19"/>
    <p:sldId id="861" r:id="rId20"/>
    <p:sldId id="862" r:id="rId21"/>
    <p:sldId id="863" r:id="rId22"/>
    <p:sldId id="864" r:id="rId23"/>
    <p:sldId id="865" r:id="rId24"/>
    <p:sldId id="866" r:id="rId25"/>
    <p:sldId id="867" r:id="rId26"/>
    <p:sldId id="873" r:id="rId27"/>
    <p:sldId id="840" r:id="rId28"/>
    <p:sldId id="792" r:id="rId29"/>
    <p:sldId id="843" r:id="rId30"/>
    <p:sldId id="868" r:id="rId31"/>
    <p:sldId id="869" r:id="rId32"/>
    <p:sldId id="870" r:id="rId33"/>
    <p:sldId id="441" r:id="rId34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2254" autoAdjust="0"/>
  </p:normalViewPr>
  <p:slideViewPr>
    <p:cSldViewPr>
      <p:cViewPr varScale="1">
        <p:scale>
          <a:sx n="114" d="100"/>
          <a:sy n="114" d="100"/>
        </p:scale>
        <p:origin x="-756" y="-24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3" r:id="rId4"/>
    <p:sldLayoutId id="2147483817" r:id="rId5"/>
    <p:sldLayoutId id="2147483815" r:id="rId6"/>
    <p:sldLayoutId id="2147483816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4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5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6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7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package" Target="../embeddings/Microsoft_Word___10.docx"/><Relationship Id="rId4" Type="http://schemas.openxmlformats.org/officeDocument/2006/relationships/package" Target="../embeddings/Microsoft_Word___8.docx"/><Relationship Id="rId9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1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1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1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4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5.docx"/><Relationship Id="rId9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7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slide" Target="slide2.x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8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__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杨绘绘\2016\一轮\化学\人教版\一轮幻灯片用人教\排查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6"/>
          <a:stretch/>
        </p:blipFill>
        <p:spPr bwMode="auto">
          <a:xfrm>
            <a:off x="-11199" y="0"/>
            <a:ext cx="12211222" cy="68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-25474" y="4082528"/>
            <a:ext cx="8424936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4062" y="4501203"/>
            <a:ext cx="69557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排查落实</a:t>
            </a:r>
            <a:r>
              <a:rPr lang="zh-CN" altLang="en-US" sz="33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练八</a:t>
            </a:r>
            <a:r>
              <a:rPr lang="zh-CN" altLang="en-US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水溶液中的离子平衡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10" name="矩形 9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6099" y="47746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AlCl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溶液分别蒸干并灼烧，得到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常温下，向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 mL 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的氢氧化钠溶液中加入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，所得溶液的总体积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20 mL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常温下，等体积的盐酸和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相同，由水电离出的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20.CH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以任意比例混合，都有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37381"/>
              </p:ext>
            </p:extLst>
          </p:nvPr>
        </p:nvGraphicFramePr>
        <p:xfrm>
          <a:off x="6686872" y="1260029"/>
          <a:ext cx="1419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文档" r:id="rId4" imgW="1425965" imgH="686894" progId="Word.Document.12">
                  <p:embed/>
                </p:oleObj>
              </mc:Choice>
              <mc:Fallback>
                <p:oleObj name="文档" r:id="rId4" imgW="1425965" imgH="686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6872" y="1260029"/>
                        <a:ext cx="14192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010800" y="62148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3647" y="12695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9062" y="255617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9087" y="38426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8824" y="51483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7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2476" y="442059"/>
            <a:ext cx="11275398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Al(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Cl    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溶液，物质的量浓度最大的是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三种溶液中，由水电离出的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常温下，体积和浓度都相同的盐酸和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，中和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的能力盐酸强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将纯水加热，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变大，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变小，酸性变强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氨水中加入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比值变大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8560"/>
              </p:ext>
            </p:extLst>
          </p:nvPr>
        </p:nvGraphicFramePr>
        <p:xfrm>
          <a:off x="1416571" y="549474"/>
          <a:ext cx="1419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文档" r:id="rId4" imgW="1425965" imgH="688336" progId="Word.Document.12">
                  <p:embed/>
                </p:oleObj>
              </mc:Choice>
              <mc:Fallback>
                <p:oleObj name="文档" r:id="rId4" imgW="1425965" imgH="688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571" y="549474"/>
                        <a:ext cx="14192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99739" y="12165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35843" y="253712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5676" y="377067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1707" y="44355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7011" y="57245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4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2476" y="432534"/>
            <a:ext cx="11275398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用标准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溶液滴定未知浓度的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到终点时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宋体"/>
                <a:ea typeface="Times New Roman"/>
                <a:cs typeface="Courier New"/>
              </a:rPr>
              <a:t>c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室温时，将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 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的稀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 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的稀盐酸混合充分反应，若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pH&gt;7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酸性溶液中不可能存在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 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29.NH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溶液中各离子浓度的大小关系是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)&gt;</a:t>
            </a:r>
            <a:endParaRPr lang="en-US" altLang="zh-CN" sz="2800" i="1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     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某温度下，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的该溶液中加入等体积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的盐酸，混合溶液的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877460"/>
              </p:ext>
            </p:extLst>
          </p:nvPr>
        </p:nvGraphicFramePr>
        <p:xfrm>
          <a:off x="8615486" y="3770784"/>
          <a:ext cx="27495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文档" r:id="rId4" imgW="2749355" imgH="829681" progId="Word.Document.12">
                  <p:embed/>
                </p:oleObj>
              </mc:Choice>
              <mc:Fallback>
                <p:oleObj name="文档" r:id="rId4" imgW="2749355" imgH="8296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5486" y="3770784"/>
                        <a:ext cx="2749550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710830" y="12314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73160" y="24936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3595" y="312271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7091" y="44187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9579" y="57054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3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6432" y="665866"/>
            <a:ext cx="11275398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任意稀盐酸溶液中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的精确计算式可以表示为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    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的醋酸等体积混合，其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室温时，向等体积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中分别加入等量的氢氧化钠后，两溶液均呈中性，则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物质的量浓度相等的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溶液等体积混合：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9.9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7317" y="146747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80442" y="211555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35643" y="336395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06621" y="46642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52067" y="53082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70739" y="632243"/>
            <a:ext cx="1150203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36.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在一定条件下，某溶液的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一定为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，其溶质不可能为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37.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常温下，浓度均为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溶液中，都存在电离平衡和水解平衡，分别加入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固体恢复到原来的温度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均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增大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38.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已知乙酸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(HA)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的酸性比甲酸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(HB)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弱，在物质的量浓度均为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混合溶液中，有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(B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(HA)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(HB)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)(    )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56537"/>
              </p:ext>
            </p:extLst>
          </p:nvPr>
        </p:nvGraphicFramePr>
        <p:xfrm>
          <a:off x="9805714" y="2675731"/>
          <a:ext cx="13970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文档" r:id="rId4" imgW="1397172" imgH="726557" progId="Word.Document.12">
                  <p:embed/>
                </p:oleObj>
              </mc:Choice>
              <mc:Fallback>
                <p:oleObj name="文档" r:id="rId4" imgW="1397172" imgH="7265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5714" y="2675731"/>
                        <a:ext cx="1397000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93976" y="143795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622" y="33481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8189" y="527331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7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566" y="1439723"/>
            <a:ext cx="1138815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39.pH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相同的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溶液、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ONa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溶液、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溶液、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溶液，其浓度：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COONa)&gt;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ONa)&gt;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(NaOH</a:t>
            </a: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     )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40.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一定温度下，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相同的溶液，由水电离产生的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49789" y="224880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98721" y="286297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519515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>
            <a:hlinkClick r:id="rId2" action="ppaction://hlinksldjump"/>
          </p:cNvPr>
          <p:cNvSpPr/>
          <p:nvPr/>
        </p:nvSpPr>
        <p:spPr>
          <a:xfrm>
            <a:off x="11407994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10379" y="1585480"/>
            <a:ext cx="1150203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时，纯水的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值小于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已知室温时，纯水中的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，又因水的电离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 smtClean="0">
                <a:solidFill>
                  <a:srgbClr val="E46C0A"/>
                </a:solidFill>
                <a:latin typeface="ZBFH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是吸热反应，故温度升高到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80 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，电离程度增大，致使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)&gt;10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pH&lt;7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30442"/>
              </p:ext>
            </p:extLst>
          </p:nvPr>
        </p:nvGraphicFramePr>
        <p:xfrm>
          <a:off x="2005980" y="3107173"/>
          <a:ext cx="771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文档" r:id="rId4" imgW="778486" imgH="715379" progId="Word.Document.12">
                  <p:embed/>
                </p:oleObj>
              </mc:Choice>
              <mc:Fallback>
                <p:oleObj name="文档" r:id="rId4" imgW="778486" imgH="715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980" y="3107173"/>
                        <a:ext cx="7715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558702" y="-45640"/>
            <a:ext cx="438042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简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答专练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规范语言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9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949" y="1267460"/>
            <a:ext cx="1157243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甲、乙两瓶氨水的浓度分别为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，则甲、乙两瓶氨水中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。请说明理由。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甲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瓶氨水的浓度是乙瓶氨水的浓度的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倍，故甲瓶氨水的电离程度比乙瓶氨水的电离程度小，所以甲、乙两瓶氨水中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之比小于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6854" y="1845618"/>
            <a:ext cx="1152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小于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8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956" y="765498"/>
            <a:ext cx="11344407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>
                <a:latin typeface="Times New Roman"/>
                <a:ea typeface="华文细黑"/>
              </a:rPr>
              <a:t>3.(1)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若在空气中加热</a:t>
            </a:r>
            <a:r>
              <a:rPr lang="en-US" altLang="zh-CN" sz="2800">
                <a:latin typeface="Times New Roman"/>
                <a:ea typeface="华文细黑"/>
              </a:rPr>
              <a:t>MgCl</a:t>
            </a:r>
            <a:r>
              <a:rPr lang="en-US" altLang="zh-CN" sz="2800" baseline="-25000">
                <a:latin typeface="Times New Roman"/>
                <a:ea typeface="华文细黑"/>
              </a:rPr>
              <a:t>2</a:t>
            </a:r>
            <a:r>
              <a:rPr lang="en-US" altLang="zh-CN" sz="2800">
                <a:latin typeface="Times New Roman"/>
                <a:ea typeface="华文细黑"/>
              </a:rPr>
              <a:t>·6H</a:t>
            </a:r>
            <a:r>
              <a:rPr lang="en-US" altLang="zh-CN" sz="2800" baseline="-25000">
                <a:latin typeface="Times New Roman"/>
                <a:ea typeface="华文细黑"/>
              </a:rPr>
              <a:t>2</a:t>
            </a:r>
            <a:r>
              <a:rPr lang="en-US" altLang="zh-CN" sz="2800">
                <a:latin typeface="Times New Roman"/>
                <a:ea typeface="华文细黑"/>
              </a:rPr>
              <a:t>O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，生成的是</a:t>
            </a:r>
            <a:r>
              <a:rPr lang="en-US" altLang="zh-CN" sz="2800">
                <a:latin typeface="Times New Roman"/>
                <a:ea typeface="华文细黑"/>
              </a:rPr>
              <a:t>Mg(OH)Cl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>
                <a:latin typeface="Times New Roman"/>
                <a:ea typeface="华文细黑"/>
              </a:rPr>
              <a:t>MgO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，写出相应反应的</a:t>
            </a:r>
            <a:r>
              <a:rPr lang="zh-CN" altLang="zh-CN" sz="2800" smtClean="0">
                <a:latin typeface="Times New Roman"/>
                <a:ea typeface="华文细黑"/>
                <a:cs typeface="Times New Roman"/>
              </a:rPr>
              <a:t>化学方程式</a:t>
            </a:r>
            <a:r>
              <a:rPr lang="en-US" altLang="zh-CN" sz="2800" smtClean="0">
                <a:latin typeface="Times New Roman"/>
                <a:ea typeface="华文细黑"/>
                <a:cs typeface="Times New Roman"/>
              </a:rPr>
              <a:t>____________________________________________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46041"/>
              </p:ext>
            </p:extLst>
          </p:nvPr>
        </p:nvGraphicFramePr>
        <p:xfrm>
          <a:off x="585043" y="1955726"/>
          <a:ext cx="1113631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文档" r:id="rId4" imgW="11136895" imgH="1791059" progId="Word.Document.12">
                  <p:embed/>
                </p:oleObj>
              </mc:Choice>
              <mc:Fallback>
                <p:oleObj name="文档" r:id="rId4" imgW="11136895" imgH="17910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043" y="1955726"/>
                        <a:ext cx="11136312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15916" y="1351087"/>
            <a:ext cx="7372319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MgCl</a:t>
            </a:r>
            <a:r>
              <a:rPr lang="en-US" altLang="zh-CN" sz="28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·6H</a:t>
            </a:r>
            <a:r>
              <a:rPr lang="en-US" altLang="zh-CN" sz="28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spc="-8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=Mg(OH)Cl</a:t>
            </a:r>
            <a:r>
              <a:rPr lang="zh-CN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HCl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5H</a:t>
            </a:r>
            <a:r>
              <a:rPr lang="en-US" altLang="zh-CN" sz="28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864" y="2052117"/>
            <a:ext cx="1134440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60000"/>
              </a:lnSpc>
            </a:pP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____________________________________________________________________</a:t>
            </a:r>
            <a:r>
              <a:rPr lang="zh-CN" altLang="en-US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369" y="3382492"/>
            <a:ext cx="11232086" cy="25053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用电解法制取金属镁时，需要无水氯化镁。在干燥的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气流中加热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·6H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时，能得到无水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，其原因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003" y="3933850"/>
            <a:ext cx="11374269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干燥的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气流中，抑制了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的水解，且带走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·6H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受热产生的水蒸气，故能得到无水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1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5643" y="1158169"/>
            <a:ext cx="11755638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(2)Mg(OH)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沉淀中混有的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应怎样除去？写出实验步骤。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加入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溶液，充分搅拌，过滤，沉淀用水洗涤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为了除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，其操作是滴加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溶液，稍加热；当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完全转化后，慢慢加入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粉末，搅拌，以控制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；加热煮沸一段时间，过滤，用稀硫酸酸化滤液至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。控制溶液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698" y="4183668"/>
            <a:ext cx="1043253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全部转化为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沉淀，而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不会转化为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沉淀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1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8491678" y="2582466"/>
            <a:ext cx="2884495" cy="1410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三、滴定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实验问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再思考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4649510" y="2582466"/>
            <a:ext cx="2884495" cy="1410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二、简答专练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•   </a:t>
            </a:r>
          </a:p>
          <a:p>
            <a:pPr algn="ctr">
              <a:lnSpc>
                <a:spcPct val="130000"/>
              </a:lnSpc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规范语言</a:t>
            </a: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807342" y="2582466"/>
            <a:ext cx="2884495" cy="1410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一、正误判断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•  </a:t>
            </a:r>
          </a:p>
          <a:p>
            <a:pPr algn="ctr">
              <a:lnSpc>
                <a:spcPct val="130000"/>
              </a:lnSpc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辨析概念</a:t>
            </a:r>
          </a:p>
        </p:txBody>
      </p:sp>
    </p:spTree>
    <p:extLst>
      <p:ext uri="{BB962C8B-B14F-4D97-AF65-F5344CB8AC3E}">
        <p14:creationId xmlns:p14="http://schemas.microsoft.com/office/powerpoint/2010/main" val="10606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768" y="681290"/>
            <a:ext cx="11572430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硅酸钠水溶液俗称水玻璃。取少量硅酸钠溶液于试管中，逐滴加入饱和氯化铵溶液，振荡。写出实验现象并给予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解释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NaHCO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_   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，原因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________________________________________________________________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用离子方程式和必要的文字说明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43011"/>
              </p:ext>
            </p:extLst>
          </p:nvPr>
        </p:nvGraphicFramePr>
        <p:xfrm>
          <a:off x="409826" y="1327402"/>
          <a:ext cx="11353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文档" r:id="rId4" imgW="11365590" imgH="1832394" progId="Word.Document.12">
                  <p:embed/>
                </p:oleObj>
              </mc:Choice>
              <mc:Fallback>
                <p:oleObj name="文档" r:id="rId4" imgW="11365590" imgH="1832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826" y="1327402"/>
                        <a:ext cx="113538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81822"/>
              </p:ext>
            </p:extLst>
          </p:nvPr>
        </p:nvGraphicFramePr>
        <p:xfrm>
          <a:off x="10722768" y="3115669"/>
          <a:ext cx="1454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文档" r:id="rId7" imgW="1454398" imgH="715379" progId="Word.Document.12">
                  <p:embed/>
                </p:oleObj>
              </mc:Choice>
              <mc:Fallback>
                <p:oleObj name="文档" r:id="rId7" imgW="1454398" imgH="715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2768" y="3115669"/>
                        <a:ext cx="145415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422990" y="3201570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&gt;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45397"/>
              </p:ext>
            </p:extLst>
          </p:nvPr>
        </p:nvGraphicFramePr>
        <p:xfrm>
          <a:off x="419100" y="3709024"/>
          <a:ext cx="11287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文档" r:id="rId10" imgW="11298963" imgH="1816579" progId="Word.Document.12">
                  <p:embed/>
                </p:oleObj>
              </mc:Choice>
              <mc:Fallback>
                <p:oleObj name="文档" r:id="rId10" imgW="11298963" imgH="1816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9100" y="3709024"/>
                        <a:ext cx="112871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3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2409" y="1257355"/>
            <a:ext cx="1152400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为了除去氨氮废水中的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，得到低浓度的氨氮废水，采取以下措施，加入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溶液，调节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后，升温至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，通空气将氨赶出并回收。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用离子方程式表示加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作用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         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用化学平衡原理解释通空气的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89034"/>
              </p:ext>
            </p:extLst>
          </p:nvPr>
        </p:nvGraphicFramePr>
        <p:xfrm>
          <a:off x="6782593" y="2467932"/>
          <a:ext cx="3930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文档" r:id="rId4" imgW="3930221" imgH="648673" progId="Word.Document.12">
                  <p:embed/>
                </p:oleObj>
              </mc:Choice>
              <mc:Fallback>
                <p:oleObj name="文档" r:id="rId4" imgW="3930221" imgH="648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2593" y="2467932"/>
                        <a:ext cx="3930650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076156" y="3103195"/>
            <a:ext cx="5866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废水中的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被空气</a:t>
            </a:r>
            <a:r>
              <a:rPr lang="zh-CN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带走</a:t>
            </a:r>
            <a:r>
              <a:rPr lang="en-US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·H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smtClean="0">
                <a:solidFill>
                  <a:srgbClr val="E46C0A"/>
                </a:solidFill>
                <a:latin typeface="ZBFH"/>
                <a:ea typeface="华文细黑"/>
                <a:cs typeface="Times New Roman"/>
              </a:rPr>
              <a:t></a:t>
            </a:r>
          </a:p>
        </p:txBody>
      </p:sp>
      <p:sp>
        <p:nvSpPr>
          <p:cNvPr id="12" name="矩形 11"/>
          <p:cNvSpPr/>
          <p:nvPr/>
        </p:nvSpPr>
        <p:spPr>
          <a:xfrm>
            <a:off x="966202" y="3695988"/>
            <a:ext cx="771595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O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的平衡向正反应方向移动，利于除</a:t>
            </a:r>
            <a:r>
              <a:rPr lang="zh-CN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氨</a:t>
            </a:r>
            <a:endParaRPr lang="en-US" altLang="zh-CN" sz="280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54637"/>
              </p:ext>
            </p:extLst>
          </p:nvPr>
        </p:nvGraphicFramePr>
        <p:xfrm>
          <a:off x="463724" y="3686463"/>
          <a:ext cx="76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文档" r:id="rId7" imgW="768768" imgH="612255" progId="Word.Document.12">
                  <p:embed/>
                </p:oleObj>
              </mc:Choice>
              <mc:Fallback>
                <p:oleObj name="文档" r:id="rId7" imgW="768768" imgH="612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724" y="3686463"/>
                        <a:ext cx="768350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1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2409" y="1329363"/>
            <a:ext cx="1152400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电解饱和食盐水实验中，为了获得更多的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，要用盐酸控制阳极区溶液的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，用化学平衡移动原理解释盐酸的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作用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______________________________________________________________________________________________________________________________________________________________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374" y="1876852"/>
            <a:ext cx="11392076" cy="25053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 </a:t>
            </a:r>
            <a:r>
              <a:rPr lang="zh-CN" altLang="zh-CN" sz="28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阳极上生成氯气，而氯气可溶于水，并发生下列反应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Cl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>
                <a:solidFill>
                  <a:srgbClr val="E46C0A"/>
                </a:solidFill>
                <a:latin typeface="ZBFH"/>
                <a:ea typeface="华文细黑"/>
                <a:cs typeface="Times New Roman"/>
              </a:rPr>
              <a:t>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HCl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HClO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，根据平衡移动原理可知增大盐酸的浓度可使平衡向逆反应方向移动，减少氯气在水中的溶解，有利于氯气的逸出</a:t>
            </a:r>
            <a:endParaRPr lang="zh-CN" altLang="en-US" sz="28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14990"/>
              </p:ext>
            </p:extLst>
          </p:nvPr>
        </p:nvGraphicFramePr>
        <p:xfrm>
          <a:off x="8034089" y="2553499"/>
          <a:ext cx="7778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文档" r:id="rId4" imgW="778486" imgH="658048" progId="Word.Document.12">
                  <p:embed/>
                </p:oleObj>
              </mc:Choice>
              <mc:Fallback>
                <p:oleObj name="文档" r:id="rId4" imgW="778486" imgH="658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34089" y="2553499"/>
                        <a:ext cx="7778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2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049" y="808931"/>
            <a:ext cx="11344407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Ce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是地壳中含量最高的稀土元素。在加热条件下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易发生水解，无水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可用加热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·6H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固体混合物的方法来制备。其中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的作用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</a:t>
            </a:r>
            <a:r>
              <a:rPr lang="zh-CN" altLang="zh-CN" sz="2800" kern="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利用浓氨水分解制备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，应加入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固体，试用化学平衡原理分析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的作用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36" y="2023542"/>
            <a:ext cx="5229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分解出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气体，</a:t>
            </a:r>
            <a:r>
              <a:rPr lang="zh-CN" altLang="zh-CN" sz="2800" ker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抑制</a:t>
            </a:r>
            <a:r>
              <a:rPr lang="en-US" altLang="zh-CN" sz="2800" ker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CeCl</a:t>
            </a:r>
            <a:r>
              <a:rPr lang="en-US" altLang="zh-CN" sz="2800" kern="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水解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40920"/>
              </p:ext>
            </p:extLst>
          </p:nvPr>
        </p:nvGraphicFramePr>
        <p:xfrm>
          <a:off x="528944" y="3979957"/>
          <a:ext cx="11183937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Document" r:id="rId4" imgW="11184435" imgH="1454989" progId="Word.Document.8">
                  <p:embed/>
                </p:oleObj>
              </mc:Choice>
              <mc:Fallback>
                <p:oleObj name="Document" r:id="rId4" imgW="11184435" imgH="145498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8944" y="3979957"/>
                        <a:ext cx="11183937" cy="145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459" y="942145"/>
            <a:ext cx="11409907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某工艺流程通过将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AgCl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沉淀溶于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的水溶液，从含金、银、铜的金属废料中来提取银。已知在溶解后的溶液中测出含有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[Ag(NH</a:t>
            </a:r>
            <a:r>
              <a:rPr lang="en-US" altLang="zh-CN" sz="2800" kern="100" baseline="-25000"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，试从沉淀溶解平衡移动的角度解释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AgCl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沉淀溶解的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原因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</a:t>
            </a:r>
            <a:r>
              <a:rPr lang="zh-CN" altLang="en-US" sz="2800" kern="10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753" y="2061778"/>
            <a:ext cx="11374269" cy="25053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smtClean="0">
                <a:solidFill>
                  <a:srgbClr val="E46C0A"/>
                </a:solidFill>
                <a:latin typeface="Times New Roman"/>
                <a:ea typeface="华文细黑"/>
              </a:rPr>
              <a:t>                                                                                          AgCl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固体在溶液中存在沉淀溶解平衡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AgCl(s)</a:t>
            </a:r>
            <a:r>
              <a:rPr lang="en-US" altLang="zh-CN" sz="2800">
                <a:solidFill>
                  <a:srgbClr val="E46C0A"/>
                </a:solidFill>
                <a:latin typeface="ZBFH"/>
                <a:ea typeface="华文细黑"/>
                <a:cs typeface="Times New Roman"/>
              </a:rPr>
              <a:t>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Ag</a:t>
            </a:r>
            <a:r>
              <a:rPr lang="zh-CN" altLang="zh-CN" sz="2800" baseline="300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(aq)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Cl</a:t>
            </a:r>
            <a:r>
              <a:rPr lang="zh-CN" altLang="zh-CN" sz="2800" baseline="300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(aq)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，由于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Ag</a:t>
            </a:r>
            <a:r>
              <a:rPr lang="zh-CN" altLang="zh-CN" sz="2800" baseline="300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NH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·H</a:t>
            </a:r>
            <a:r>
              <a:rPr lang="en-US" altLang="zh-CN" sz="2800" baseline="-2500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O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结合成</a:t>
            </a:r>
            <a:r>
              <a:rPr lang="en-US" altLang="zh-CN" sz="280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[Ag(NH</a:t>
            </a:r>
            <a:r>
              <a:rPr lang="en-US" altLang="zh-CN" sz="2800" baseline="-2500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baseline="-2500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baseline="300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Ag</a:t>
            </a:r>
            <a:r>
              <a:rPr lang="zh-CN" altLang="zh-CN" sz="2800" baseline="300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浓度降低，导致</a:t>
            </a:r>
            <a:r>
              <a:rPr lang="en-US" altLang="zh-CN" sz="2800">
                <a:solidFill>
                  <a:srgbClr val="E46C0A"/>
                </a:solidFill>
                <a:latin typeface="Times New Roman"/>
                <a:ea typeface="华文细黑"/>
              </a:rPr>
              <a:t>AgCl</a:t>
            </a:r>
            <a:r>
              <a:rPr lang="zh-CN" altLang="zh-CN" sz="28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的沉淀溶解平衡向着溶解的方向移动</a:t>
            </a:r>
            <a:endParaRPr lang="zh-CN" altLang="en-US" sz="28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19946"/>
              </p:ext>
            </p:extLst>
          </p:nvPr>
        </p:nvGraphicFramePr>
        <p:xfrm>
          <a:off x="4539605" y="2742345"/>
          <a:ext cx="787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文档" r:id="rId4" imgW="787844" imgH="658048" progId="Word.Document.12">
                  <p:embed/>
                </p:oleObj>
              </mc:Choice>
              <mc:Fallback>
                <p:oleObj name="文档" r:id="rId4" imgW="787844" imgH="658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9605" y="2742345"/>
                        <a:ext cx="78740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8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85532"/>
              </p:ext>
            </p:extLst>
          </p:nvPr>
        </p:nvGraphicFramePr>
        <p:xfrm>
          <a:off x="406574" y="1221916"/>
          <a:ext cx="1138396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文档" r:id="rId4" imgW="11384678" imgH="1236093" progId="Word.Document.12">
                  <p:embed/>
                </p:oleObj>
              </mc:Choice>
              <mc:Fallback>
                <p:oleObj name="文档" r:id="rId4" imgW="11384678" imgH="1236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1221916"/>
                        <a:ext cx="1138396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08199" y="1742707"/>
            <a:ext cx="11572426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smtClean="0">
                <a:latin typeface="Times New Roman"/>
                <a:ea typeface="华文细黑"/>
                <a:cs typeface="Times New Roman"/>
              </a:rPr>
              <a:t>          ___________________________________________________________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800" smtClean="0">
                <a:latin typeface="Times New Roman"/>
                <a:ea typeface="华文细黑"/>
                <a:cs typeface="Times New Roman"/>
              </a:rPr>
              <a:t>____________________________________________</a:t>
            </a:r>
            <a:r>
              <a:rPr lang="zh-CN" altLang="zh-CN" sz="28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315794" y="1700399"/>
            <a:ext cx="11633436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纯碱溶液中滴入酚酞溶液，溶液呈红色；若再向该溶液中滴入过量氯化钙溶液，产生白色沉淀，且溶液的红色褪去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68704"/>
              </p:ext>
            </p:extLst>
          </p:nvPr>
        </p:nvGraphicFramePr>
        <p:xfrm>
          <a:off x="406574" y="3044168"/>
          <a:ext cx="111744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文档" r:id="rId7" imgW="11175071" imgH="1236093" progId="Word.Document.12">
                  <p:embed/>
                </p:oleObj>
              </mc:Choice>
              <mc:Fallback>
                <p:oleObj name="文档" r:id="rId7" imgW="11175071" imgH="1236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74" y="3044168"/>
                        <a:ext cx="111744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2516" y="3571137"/>
            <a:ext cx="11639246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_____________________________________________________________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5822" y="3529174"/>
            <a:ext cx="1157243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纯碱溶液中滴入酚酞溶液，溶液显红色；若再加热该溶液，溶液的红色加深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471890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7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2293" y="837506"/>
            <a:ext cx="11388152" cy="45375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酸式滴定管怎样查漏？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将旋塞关闭，滴定管里注入一定量的水，把它固定在滴定管夹上，放置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分钟，观察滴定管口及旋塞两端是否有水渗出，旋塞不渗水才可使用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酸碱中和滴定实验操作的要点是什么？如何判断滴定终点？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以标准氢氧化钠溶液滴定未知浓度的盐酸为例，酚酞作指示剂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左手控制玻璃球，右手摇动锥形瓶，眼睛注视锥形瓶内溶液颜色的变化，当滴入最后一滴氢氧化钠溶液，溶液由无色变为浅红色，且半分钟内不恢复。答题模板：滴入最后一滴标准液，溶液变色，且半分钟内不恢复，视为滴定终点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558702" y="-45640"/>
            <a:ext cx="438042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滴定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实验问题再思考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700" y="1144588"/>
            <a:ext cx="11617054" cy="36707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在酸碱中和滴定时，滴定管或锥形瓶未润洗，对滴定结果有何影响？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注：用标准液滴定未知液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滴定管未润洗，所测结果偏高；锥形瓶未润洗无影响。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滴定前读数正确，滴定完毕俯视或仰视读数对滴定结果有何影响？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注：用标准液滴定未知液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俯视读数，结果偏低；仰视读数，结果偏高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4466" y="798602"/>
            <a:ext cx="11524006" cy="1302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>
                <a:latin typeface="Times New Roman"/>
                <a:ea typeface="华文细黑"/>
              </a:rPr>
              <a:t>5.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下表是某学生三次实验的记录数据，依据数据计算该</a:t>
            </a:r>
            <a:r>
              <a:rPr lang="en-US" altLang="zh-CN" sz="2800">
                <a:latin typeface="Times New Roman"/>
                <a:ea typeface="华文细黑"/>
              </a:rPr>
              <a:t>NaOH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溶液的物质的量浓度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03322"/>
              </p:ext>
            </p:extLst>
          </p:nvPr>
        </p:nvGraphicFramePr>
        <p:xfrm>
          <a:off x="691850" y="2296716"/>
          <a:ext cx="11014648" cy="3657600"/>
        </p:xfrm>
        <a:graphic>
          <a:graphicData uri="http://schemas.openxmlformats.org/drawingml/2006/table">
            <a:tbl>
              <a:tblPr/>
              <a:tblGrid>
                <a:gridCol w="1660154"/>
                <a:gridCol w="2407369"/>
                <a:gridCol w="2541265"/>
                <a:gridCol w="2202930"/>
                <a:gridCol w="2202930"/>
              </a:tblGrid>
              <a:tr h="24003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滴定次数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待测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NaOH</a:t>
                      </a: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溶液的体积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/mL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0.100 0 mol·L</a:t>
                      </a:r>
                      <a:r>
                        <a:rPr lang="zh-CN" sz="2800" u="none" kern="100" baseline="300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－</a:t>
                      </a:r>
                      <a:r>
                        <a:rPr lang="en-US" sz="2800" u="none" kern="100" baseline="300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1</a:t>
                      </a: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盐酸的体积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/mL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00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滴定前刻度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滴定后刻度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溶液体积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/mL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第一次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25.00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0.00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26.11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26.11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第二次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25.00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1.56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30.30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28.74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第三次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25.00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0.22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26.31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26.09</a:t>
                      </a:r>
                      <a:endParaRPr lang="zh-CN" sz="2800" u="none" kern="10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340965"/>
              </p:ext>
            </p:extLst>
          </p:nvPr>
        </p:nvGraphicFramePr>
        <p:xfrm>
          <a:off x="650279" y="1404392"/>
          <a:ext cx="94773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文档" r:id="rId4" imgW="9488132" imgH="2453496" progId="Word.Document.12">
                  <p:embed/>
                </p:oleObj>
              </mc:Choice>
              <mc:Fallback>
                <p:oleObj name="文档" r:id="rId4" imgW="9488132" imgH="2453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279" y="1404392"/>
                        <a:ext cx="947737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05001" y="1106488"/>
            <a:ext cx="1138815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弱电解质的电离平衡部分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某醋酸溶液的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，将此溶液稀释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倍后，溶液的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在滴有酚酞溶液的氨水里，加入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至溶液恰好无色，则此时溶液的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3.1.0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盐酸的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3.0,1.0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盐酸的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8.0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en-US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4.25 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 mL 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的盐酸与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100 mL 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溶液混合后，溶液的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en-US" altLang="zh-CN" sz="1050" kern="100" smtClean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3758" y="19176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18" y="31850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8634" y="381410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2739" y="51049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558702" y="-45640"/>
            <a:ext cx="4380426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正误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•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辨析概念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924" y="511195"/>
            <a:ext cx="11120877" cy="1231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>
                <a:latin typeface="Times New Roman"/>
                <a:ea typeface="华文细黑"/>
              </a:rPr>
              <a:t>6.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常温下某同学测定土壤浸出液的酸碱性，用氨水滴定一定体积的浸出液，所得溶液的</a:t>
            </a:r>
            <a:r>
              <a:rPr lang="en-US" altLang="zh-CN" sz="2800">
                <a:latin typeface="Times New Roman"/>
                <a:ea typeface="华文细黑"/>
              </a:rPr>
              <a:t>pH</a:t>
            </a:r>
            <a:r>
              <a:rPr lang="zh-CN" altLang="zh-CN" sz="2800">
                <a:latin typeface="Times New Roman"/>
                <a:ea typeface="华文细黑"/>
                <a:cs typeface="Times New Roman"/>
              </a:rPr>
              <a:t>记录如下：</a:t>
            </a:r>
            <a:endParaRPr lang="zh-CN" altLang="en-US" sz="2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67959"/>
              </p:ext>
            </p:extLst>
          </p:nvPr>
        </p:nvGraphicFramePr>
        <p:xfrm>
          <a:off x="603548" y="1918588"/>
          <a:ext cx="10911310" cy="1194816"/>
        </p:xfrm>
        <a:graphic>
          <a:graphicData uri="http://schemas.openxmlformats.org/drawingml/2006/table">
            <a:tbl>
              <a:tblPr/>
              <a:tblGrid>
                <a:gridCol w="2736304"/>
                <a:gridCol w="908334"/>
                <a:gridCol w="908334"/>
                <a:gridCol w="908334"/>
                <a:gridCol w="908334"/>
                <a:gridCol w="908334"/>
                <a:gridCol w="908334"/>
                <a:gridCol w="908334"/>
                <a:gridCol w="908334"/>
                <a:gridCol w="90833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加</a:t>
                      </a:r>
                      <a:r>
                        <a:rPr lang="zh-CN" sz="2800" u="none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氨水体积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/mL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16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u="none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溶液的</a:t>
                      </a: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u="none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8190" y="3220621"/>
            <a:ext cx="11074344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根据上述表中信息，回答下列问题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所测土壤酸碱性如何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土壤呈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所用氨水的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分别为多少？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4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4359" y="405458"/>
            <a:ext cx="11621057" cy="1227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溶液分别滴定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变化曲线如下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6" name="图片 5" descr="1A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97" y="1826568"/>
            <a:ext cx="687296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22884" y="4924633"/>
            <a:ext cx="11524006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hangingPunct="0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变化曲线，判断的理由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</a:t>
            </a:r>
          </a:p>
          <a:p>
            <a:pPr algn="just" fontAlgn="base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606" y="49757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Ⅱ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22822" y="4975756"/>
            <a:ext cx="234904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</a:t>
            </a:r>
            <a:endParaRPr lang="zh-CN" alt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616" y="5595253"/>
            <a:ext cx="748903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弱电解质，</a:t>
            </a:r>
            <a:r>
              <a:rPr lang="en-US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0.1 mol·L</a:t>
            </a:r>
            <a:r>
              <a:rPr lang="zh-CN" altLang="zh-CN" sz="2800" kern="100" baseline="300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2209" y="682689"/>
            <a:ext cx="11344407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用标准酸性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溶液测定某补血口服液中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的含量时，酸性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溶液应放在酸式滴定管中，判断滴定终点的方法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测定维生素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含量的方法：向其溶液中加入过量的碘水，发生反应：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600" dirty="0">
                <a:latin typeface="宋体"/>
                <a:ea typeface="华文细黑"/>
                <a:cs typeface="Times New Roman"/>
              </a:rPr>
              <a:t>―→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，然后用已知浓度的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滴定过量的碘，发生反应：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可选用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指示剂，滴定终点的现象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774" y="1831084"/>
            <a:ext cx="8225061" cy="6286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性</a:t>
            </a: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溶液，溶液呈浅红色，且半分钟内不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褪色</a:t>
            </a:r>
            <a:endParaRPr lang="en-US" altLang="zh-CN" sz="2800" kern="10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4113" y="135097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滴入最后一</a:t>
            </a:r>
            <a:r>
              <a:rPr lang="zh-CN" altLang="zh-CN" sz="2800" kern="10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滴</a:t>
            </a:r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酸</a:t>
            </a:r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46195"/>
              </p:ext>
            </p:extLst>
          </p:nvPr>
        </p:nvGraphicFramePr>
        <p:xfrm>
          <a:off x="514350" y="4352925"/>
          <a:ext cx="4791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文档" r:id="rId4" imgW="4816815" imgH="611128" progId="Word.Document.12">
                  <p:embed/>
                </p:oleObj>
              </mc:Choice>
              <mc:Fallback>
                <p:oleObj name="文档" r:id="rId4" imgW="4816815" imgH="6111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" y="4352925"/>
                        <a:ext cx="479107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850607" y="43181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淀粉溶液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572" y="4889004"/>
            <a:ext cx="892050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滴入最后一滴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溶液，蓝色褪去，且半分钟不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恢复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491886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6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1" grpId="0"/>
      <p:bldP spid="1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9" name="标题 1">
            <a:hlinkClick r:id="rId2"/>
          </p:cNvPr>
          <p:cNvSpPr txBox="1">
            <a:spLocks/>
          </p:cNvSpPr>
          <p:nvPr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5942" y="1012899"/>
            <a:ext cx="1161705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分别和等物质的量的盐酸和硫酸反应时，消耗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的物质的量相同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2800" kern="10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6.pH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的醋酸加水稀释过程中，所有离子浓度都降低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)</a:t>
            </a:r>
            <a:endParaRPr lang="zh-CN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7.0.1 mol·L</a:t>
            </a:r>
            <a:r>
              <a:rPr lang="zh-CN" altLang="zh-CN" sz="2800" kern="100" baseline="3000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溶液中加入冰醋酸，醋酸的电离程度变小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 )</a:t>
            </a:r>
            <a:endParaRPr lang="zh-CN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在室温下，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分子可以完全以分子的形式存在于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的溶液中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 )</a:t>
            </a:r>
            <a:endParaRPr lang="zh-CN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强电解质溶液中没有分子，只有离子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8199" y="11784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2777" y="181704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11077" y="24555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039" y="370818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6038" y="43657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0393" y="909514"/>
            <a:ext cx="1138815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水的电离和溶液的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的溶液呈酸性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只要是纯水，肯定呈中性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纯水的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无论在酸溶液中还是碱溶液中，由水电离出的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8399" y="170171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0012" y="23306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854" y="298810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76003" y="361712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0190" y="42747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5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7049" y="1332037"/>
            <a:ext cx="11388152" cy="312390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某溶液中滴入酚酚呈无色，溶液呈酸性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试纸测定溶液的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值，不能用水浸湿，否则一定会产生误差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8.pH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混合溶液中，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 &gt;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两种醋酸的物质的量浓度分别为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的饱和溶液加热，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均增大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87571" y="145700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75420" y="20424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0584" y="264723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8091" y="32380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9817" y="383315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8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7049" y="837506"/>
            <a:ext cx="1138815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盐类水解部分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1.NaHS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水溶液中只存在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HS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的电离和水解两种平衡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在饱和氨水中加入同浓度的氨水，平衡正向移动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3.HA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更难电离，则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的水解能力更强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4.HA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HB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更难电离，则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值一定比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溶液的大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溶液相比，两溶液中由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1470" y="16295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9937" y="226814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33953" y="290668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4816" y="35547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9182" y="484137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6099" y="1166724"/>
            <a:ext cx="1138815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溶液，前者的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是后者的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强电解质溶液中一定不存在电离平衡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改变条件使电离平衡正向移动，溶液的导电能力一定增强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只有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的溶液中才存在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中，生成物是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2283" y="198010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6146" y="25994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89831" y="32612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9292" y="38765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130" y="45099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8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6099" y="66586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的氯化铵和氨水的混合溶液中，离子浓度顺序为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     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和体积均相同的盐酸和醋酸，消耗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的体积相同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常温下，同浓度的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NaHS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，前者的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溶液加水稀释，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的电离平衡向正反应方向移动，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增大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等体积混合，所得溶液的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pH&lt;7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pH&gt;7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356"/>
              </p:ext>
            </p:extLst>
          </p:nvPr>
        </p:nvGraphicFramePr>
        <p:xfrm>
          <a:off x="603548" y="1485578"/>
          <a:ext cx="13589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文档" r:id="rId4" imgW="1359021" imgH="791821" progId="Word.Document.12">
                  <p:embed/>
                </p:oleObj>
              </mc:Choice>
              <mc:Fallback>
                <p:oleObj name="文档" r:id="rId4" imgW="1359021" imgH="7918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548" y="1485578"/>
                        <a:ext cx="13589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735166" y="14855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7129" y="20954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99739" y="277219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5006" y="39963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05838" y="52680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2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2616</Words>
  <Application>Microsoft Office PowerPoint</Application>
  <PresentationFormat>自定义</PresentationFormat>
  <Paragraphs>288</Paragraphs>
  <Slides>33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6_Office 主题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918</cp:revision>
  <dcterms:created xsi:type="dcterms:W3CDTF">2014-11-27T01:03:08Z</dcterms:created>
  <dcterms:modified xsi:type="dcterms:W3CDTF">2016-02-29T02:53:22Z</dcterms:modified>
</cp:coreProperties>
</file>