
<file path=[Content_Types].xml><?xml version="1.0" encoding="utf-8"?>
<Types xmlns="http://schemas.openxmlformats.org/package/2006/content-types"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01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2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2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2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2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2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b="1" kern="1200">
        <a:solidFill>
          <a:schemeClr val="tx2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b="1" kern="1200">
        <a:solidFill>
          <a:schemeClr val="tx2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b="1" kern="1200">
        <a:solidFill>
          <a:schemeClr val="tx2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b="1" kern="1200">
        <a:solidFill>
          <a:schemeClr val="tx2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FF0000"/>
    <a:srgbClr val="645516"/>
    <a:srgbClr val="001615"/>
    <a:srgbClr val="007A77"/>
    <a:srgbClr val="001A19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82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268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</a:lstStyle>
          <a:p>
            <a:pPr>
              <a:defRPr/>
            </a:pPr>
            <a:fld id="{A5B8890A-CF03-404D-9CD8-A8B0C1177EE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990544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EFA919C0-75F6-4D89-A5B0-A284D03CA823}" type="slidenum">
              <a:rPr lang="zh-CN" altLang="en-US" smtClean="0"/>
              <a:pPr/>
              <a:t>2</a:t>
            </a:fld>
            <a:endParaRPr lang="en-US" altLang="zh-CN" smtClean="0"/>
          </a:p>
        </p:txBody>
      </p:sp>
      <p:sp>
        <p:nvSpPr>
          <p:cNvPr id="1229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810E3B88-9E81-4BE7-BC88-34D9B1D55F60}" type="slidenum">
              <a:rPr lang="zh-CN" altLang="en-US" smtClean="0"/>
              <a:pPr/>
              <a:t>3</a:t>
            </a:fld>
            <a:endParaRPr lang="en-US" altLang="zh-CN" smtClean="0"/>
          </a:p>
        </p:txBody>
      </p:sp>
      <p:sp>
        <p:nvSpPr>
          <p:cNvPr id="1331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B376963A-D815-4A4D-BEEA-C25E777A0052}" type="slidenum">
              <a:rPr lang="zh-CN" altLang="en-US" smtClean="0"/>
              <a:pPr/>
              <a:t>4</a:t>
            </a:fld>
            <a:endParaRPr lang="en-US" altLang="zh-CN" smtClean="0"/>
          </a:p>
        </p:txBody>
      </p:sp>
      <p:sp>
        <p:nvSpPr>
          <p:cNvPr id="1433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483C6832-540F-4C8A-BDB1-2EA5187D3C2E}" type="slidenum">
              <a:rPr lang="zh-CN" altLang="en-US" smtClean="0"/>
              <a:pPr/>
              <a:t>5</a:t>
            </a:fld>
            <a:endParaRPr lang="en-US" altLang="zh-CN" smtClean="0"/>
          </a:p>
        </p:txBody>
      </p:sp>
      <p:sp>
        <p:nvSpPr>
          <p:cNvPr id="1536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>
              <a:ea typeface="宋体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65539" name="Rectangle 3"/>
          <p:cNvSpPr>
            <a:spLocks noGrp="1" noRot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 2" pitchFamily="18" charset="2"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447557-BF73-44F7-9EDB-8612D1160BEC}" type="datetimeFigureOut">
              <a:rPr lang="zh-CN" altLang="en-US"/>
              <a:pPr>
                <a:defRPr/>
              </a:pPr>
              <a:t>2015/5/5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7DDC76-91B6-4CDE-823B-BCF4DE0A3D5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10756626"/>
      </p:ext>
    </p:extLst>
  </p:cSld>
  <p:clrMapOvr>
    <a:masterClrMapping/>
  </p:clrMapOvr>
  <p:transition spd="slow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2F5DB7-F189-45AA-A875-43AD3973D3ED}" type="datetimeFigureOut">
              <a:rPr lang="zh-CN" altLang="en-US"/>
              <a:pPr>
                <a:defRPr/>
              </a:pPr>
              <a:t>2015/5/5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CA01BE-2FE9-48E9-B3C2-AD772C4FD2F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71191539"/>
      </p:ext>
    </p:extLst>
  </p:cSld>
  <p:clrMapOvr>
    <a:masterClrMapping/>
  </p:clrMapOvr>
  <p:transition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07188" y="228600"/>
            <a:ext cx="2135187" cy="58705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1625" y="228600"/>
            <a:ext cx="6253163" cy="58705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4D6451-28E5-4C0B-9296-217F8EB7F284}" type="datetimeFigureOut">
              <a:rPr lang="zh-CN" altLang="en-US"/>
              <a:pPr>
                <a:defRPr/>
              </a:pPr>
              <a:t>2015/5/5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F4FD16-74C7-4E66-9DBB-016807D9CFC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73807414"/>
      </p:ext>
    </p:extLst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72E944-36C8-4F10-9A87-85826A21C64D}" type="datetimeFigureOut">
              <a:rPr lang="zh-CN" altLang="en-US"/>
              <a:pPr>
                <a:defRPr/>
              </a:pPr>
              <a:t>2015/5/5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5A23DD-8566-4EE3-93F0-6533804BFF9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30719097"/>
      </p:ext>
    </p:extLst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405478-0F24-461D-AEA3-D6AAC6356135}" type="datetimeFigureOut">
              <a:rPr lang="zh-CN" altLang="en-US"/>
              <a:pPr>
                <a:defRPr/>
              </a:pPr>
              <a:t>2015/5/5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9AD7E3-5BDA-43F6-ABDF-3B647B8BA27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6707606"/>
      </p:ext>
    </p:extLst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1625" y="1600200"/>
            <a:ext cx="4194175" cy="4498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194175" cy="4498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FC4CAC-1AB2-4DAB-8FDD-79049C839B29}" type="datetimeFigureOut">
              <a:rPr lang="zh-CN" altLang="en-US"/>
              <a:pPr>
                <a:defRPr/>
              </a:pPr>
              <a:t>2015/5/5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8C50DE-8E84-4FFB-A952-AEAC4FABE87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51390451"/>
      </p:ext>
    </p:extLst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E26D61-EF4E-4696-B974-2E7540FA281F}" type="datetimeFigureOut">
              <a:rPr lang="zh-CN" altLang="en-US"/>
              <a:pPr>
                <a:defRPr/>
              </a:pPr>
              <a:t>2015/5/5</a:t>
            </a:fld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412FCF-81B1-4729-9110-C5F17914A0A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23274377"/>
      </p:ext>
    </p:extLst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F86447-9C05-465E-96B0-777E7B29730F}" type="datetimeFigureOut">
              <a:rPr lang="zh-CN" altLang="en-US"/>
              <a:pPr>
                <a:defRPr/>
              </a:pPr>
              <a:t>2015/5/5</a:t>
            </a:fld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EC1424-264D-4AE0-832D-AA28FC7C55C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05952166"/>
      </p:ext>
    </p:extLst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716123-928C-42AE-B67C-6A8DC0E316AB}" type="datetimeFigureOut">
              <a:rPr lang="zh-CN" altLang="en-US"/>
              <a:pPr>
                <a:defRPr/>
              </a:pPr>
              <a:t>2015/5/5</a:t>
            </a:fld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AA169D-3CF9-429C-AFA5-82C82D63EFE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39770834"/>
      </p:ext>
    </p:extLst>
  </p:cSld>
  <p:clrMapOvr>
    <a:masterClrMapping/>
  </p:clrMapOvr>
  <p:transition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DA608C-91BF-4153-882E-F7B3ADCD67F0}" type="datetimeFigureOut">
              <a:rPr lang="zh-CN" altLang="en-US"/>
              <a:pPr>
                <a:defRPr/>
              </a:pPr>
              <a:t>2015/5/5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8630F1-8388-4C16-8AF0-89D3AD50899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31381675"/>
      </p:ext>
    </p:extLst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8F269E-218F-4050-B99A-1CB09137D518}" type="datetimeFigureOut">
              <a:rPr lang="zh-CN" altLang="en-US"/>
              <a:pPr>
                <a:defRPr/>
              </a:pPr>
              <a:t>2015/5/5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91F159-7CEC-4364-B19A-09E46388BD8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03075353"/>
      </p:ext>
    </p:extLst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6451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5EB67C1C-7A33-4CEE-B796-537F46709061}" type="datetimeFigureOut">
              <a:rPr lang="zh-CN" altLang="en-US"/>
              <a:pPr>
                <a:defRPr/>
              </a:pPr>
              <a:t>2015/5/5</a:t>
            </a:fld>
            <a:endParaRPr lang="en-US" altLang="zh-CN"/>
          </a:p>
        </p:txBody>
      </p:sp>
      <p:sp>
        <p:nvSpPr>
          <p:cNvPr id="6451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451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45B72DCD-3A4F-44C0-B240-A6A5F92F8C1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</p:sldLayoutIdLst>
  <p:transition spd="slow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 2" pitchFamily="18" charset="2"/>
        <a:buChar char="¡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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 2" pitchFamily="18" charset="2"/>
        <a:buChar char="¡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0000"/>
        <a:buFont typeface="Wingdings" pitchFamily="2" charset="2"/>
        <a:buChar char="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838200" y="5332413"/>
            <a:ext cx="7696200" cy="110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lnSpc>
                <a:spcPct val="50000"/>
              </a:lnSpc>
              <a:spcBef>
                <a:spcPct val="50000"/>
              </a:spcBef>
              <a:defRPr/>
            </a:pPr>
            <a:r>
              <a:rPr kumimoji="1" lang="zh-CN" altLang="en-US" sz="4800" b="0">
                <a:solidFill>
                  <a:schemeClr val="tx2">
                    <a:lumMod val="75000"/>
                  </a:schemeClr>
                </a:solidFill>
                <a:latin typeface="Tahoma" pitchFamily="34" charset="0"/>
                <a:ea typeface="隶书" pitchFamily="49" charset="-122"/>
              </a:rPr>
              <a:t>第二章  恒定电流</a:t>
            </a:r>
          </a:p>
          <a:p>
            <a:pPr algn="ctr">
              <a:lnSpc>
                <a:spcPct val="50000"/>
              </a:lnSpc>
              <a:spcBef>
                <a:spcPct val="50000"/>
              </a:spcBef>
              <a:defRPr/>
            </a:pPr>
            <a:r>
              <a:rPr kumimoji="1" lang="zh-CN" altLang="en-US" sz="4000" b="0">
                <a:solidFill>
                  <a:schemeClr val="tx2">
                    <a:lumMod val="75000"/>
                  </a:schemeClr>
                </a:solidFill>
                <a:latin typeface="Tahoma" pitchFamily="34" charset="0"/>
                <a:ea typeface="隶书" pitchFamily="49" charset="-122"/>
              </a:rPr>
              <a:t>第二节  电动势</a:t>
            </a:r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611188" y="981075"/>
            <a:ext cx="302418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b="0">
                <a:solidFill>
                  <a:schemeClr val="tx2">
                    <a:lumMod val="75000"/>
                  </a:schemeClr>
                </a:solidFill>
              </a:rPr>
              <a:t>人教版选修</a:t>
            </a:r>
            <a:r>
              <a:rPr lang="en-US" altLang="zh-CN" b="0">
                <a:solidFill>
                  <a:schemeClr val="tx2">
                    <a:lumMod val="75000"/>
                  </a:schemeClr>
                </a:solidFill>
              </a:rPr>
              <a:t>3-1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402" name="AutoShape 2"/>
          <p:cNvSpPr>
            <a:spLocks noChangeArrowheads="1"/>
          </p:cNvSpPr>
          <p:nvPr/>
        </p:nvSpPr>
        <p:spPr bwMode="auto">
          <a:xfrm>
            <a:off x="5364163" y="798513"/>
            <a:ext cx="3386137" cy="2087562"/>
          </a:xfrm>
          <a:prstGeom prst="roundRect">
            <a:avLst>
              <a:gd name="adj" fmla="val 16667"/>
            </a:avLst>
          </a:prstGeom>
          <a:noFill/>
          <a:ln w="3048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5329238" y="727075"/>
            <a:ext cx="3492500" cy="2232025"/>
            <a:chOff x="3288" y="1638"/>
            <a:chExt cx="2200" cy="1406"/>
          </a:xfrm>
        </p:grpSpPr>
        <p:sp>
          <p:nvSpPr>
            <p:cNvPr id="4164" name="AutoShape 4"/>
            <p:cNvSpPr>
              <a:spLocks noChangeArrowheads="1"/>
            </p:cNvSpPr>
            <p:nvPr/>
          </p:nvSpPr>
          <p:spPr bwMode="auto">
            <a:xfrm>
              <a:off x="3379" y="1706"/>
              <a:ext cx="2018" cy="1248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rgbClr val="00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65" name="AutoShape 5"/>
            <p:cNvSpPr>
              <a:spLocks noChangeArrowheads="1"/>
            </p:cNvSpPr>
            <p:nvPr/>
          </p:nvSpPr>
          <p:spPr bwMode="auto">
            <a:xfrm>
              <a:off x="3288" y="1638"/>
              <a:ext cx="2200" cy="1406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rgbClr val="00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66" name="Line 6"/>
            <p:cNvSpPr>
              <a:spLocks noChangeShapeType="1"/>
            </p:cNvSpPr>
            <p:nvPr/>
          </p:nvSpPr>
          <p:spPr bwMode="auto">
            <a:xfrm>
              <a:off x="4218" y="1706"/>
              <a:ext cx="136" cy="0"/>
            </a:xfrm>
            <a:prstGeom prst="line">
              <a:avLst/>
            </a:prstGeom>
            <a:noFill/>
            <a:ln w="9525">
              <a:solidFill>
                <a:srgbClr val="00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67" name="Line 7"/>
            <p:cNvSpPr>
              <a:spLocks noChangeShapeType="1"/>
            </p:cNvSpPr>
            <p:nvPr/>
          </p:nvSpPr>
          <p:spPr bwMode="auto">
            <a:xfrm>
              <a:off x="4150" y="1638"/>
              <a:ext cx="204" cy="0"/>
            </a:xfrm>
            <a:prstGeom prst="line">
              <a:avLst/>
            </a:prstGeom>
            <a:noFill/>
            <a:ln w="9525">
              <a:solidFill>
                <a:srgbClr val="00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68" name="Line 8"/>
            <p:cNvSpPr>
              <a:spLocks noChangeShapeType="1"/>
            </p:cNvSpPr>
            <p:nvPr/>
          </p:nvSpPr>
          <p:spPr bwMode="auto">
            <a:xfrm>
              <a:off x="5397" y="2182"/>
              <a:ext cx="0" cy="114"/>
            </a:xfrm>
            <a:prstGeom prst="line">
              <a:avLst/>
            </a:prstGeom>
            <a:noFill/>
            <a:ln w="9525">
              <a:solidFill>
                <a:srgbClr val="00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69" name="Line 9"/>
            <p:cNvSpPr>
              <a:spLocks noChangeShapeType="1"/>
            </p:cNvSpPr>
            <p:nvPr/>
          </p:nvSpPr>
          <p:spPr bwMode="auto">
            <a:xfrm>
              <a:off x="5488" y="2160"/>
              <a:ext cx="0" cy="136"/>
            </a:xfrm>
            <a:prstGeom prst="line">
              <a:avLst/>
            </a:prstGeom>
            <a:noFill/>
            <a:ln w="9525">
              <a:solidFill>
                <a:srgbClr val="00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70" name="Line 10"/>
            <p:cNvSpPr>
              <a:spLocks noChangeShapeType="1"/>
            </p:cNvSpPr>
            <p:nvPr/>
          </p:nvSpPr>
          <p:spPr bwMode="auto">
            <a:xfrm flipV="1">
              <a:off x="3288" y="2251"/>
              <a:ext cx="0" cy="136"/>
            </a:xfrm>
            <a:prstGeom prst="line">
              <a:avLst/>
            </a:prstGeom>
            <a:noFill/>
            <a:ln w="9525">
              <a:solidFill>
                <a:srgbClr val="00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71" name="Line 11"/>
            <p:cNvSpPr>
              <a:spLocks noChangeShapeType="1"/>
            </p:cNvSpPr>
            <p:nvPr/>
          </p:nvSpPr>
          <p:spPr bwMode="auto">
            <a:xfrm flipV="1">
              <a:off x="3379" y="2251"/>
              <a:ext cx="0" cy="136"/>
            </a:xfrm>
            <a:prstGeom prst="line">
              <a:avLst/>
            </a:prstGeom>
            <a:noFill/>
            <a:ln w="9525">
              <a:solidFill>
                <a:srgbClr val="00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6408738" y="2376488"/>
            <a:ext cx="1368425" cy="942975"/>
            <a:chOff x="2381" y="2659"/>
            <a:chExt cx="862" cy="594"/>
          </a:xfrm>
        </p:grpSpPr>
        <p:grpSp>
          <p:nvGrpSpPr>
            <p:cNvPr id="4153" name="Group 13"/>
            <p:cNvGrpSpPr>
              <a:grpSpLocks/>
            </p:cNvGrpSpPr>
            <p:nvPr/>
          </p:nvGrpSpPr>
          <p:grpSpPr bwMode="auto">
            <a:xfrm>
              <a:off x="2426" y="2704"/>
              <a:ext cx="772" cy="499"/>
              <a:chOff x="2426" y="2704"/>
              <a:chExt cx="772" cy="499"/>
            </a:xfrm>
          </p:grpSpPr>
          <p:sp>
            <p:nvSpPr>
              <p:cNvPr id="4161" name="Rectangle 14"/>
              <p:cNvSpPr>
                <a:spLocks noChangeArrowheads="1"/>
              </p:cNvSpPr>
              <p:nvPr/>
            </p:nvSpPr>
            <p:spPr bwMode="auto">
              <a:xfrm>
                <a:off x="2426" y="2704"/>
                <a:ext cx="772" cy="499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62" name="Line 15"/>
              <p:cNvSpPr>
                <a:spLocks noChangeShapeType="1"/>
              </p:cNvSpPr>
              <p:nvPr/>
            </p:nvSpPr>
            <p:spPr bwMode="auto">
              <a:xfrm>
                <a:off x="2562" y="2704"/>
                <a:ext cx="0" cy="49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63" name="Line 16"/>
              <p:cNvSpPr>
                <a:spLocks noChangeShapeType="1"/>
              </p:cNvSpPr>
              <p:nvPr/>
            </p:nvSpPr>
            <p:spPr bwMode="auto">
              <a:xfrm>
                <a:off x="3061" y="2704"/>
                <a:ext cx="0" cy="49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154" name="Group 17"/>
            <p:cNvGrpSpPr>
              <a:grpSpLocks/>
            </p:cNvGrpSpPr>
            <p:nvPr/>
          </p:nvGrpSpPr>
          <p:grpSpPr bwMode="auto">
            <a:xfrm>
              <a:off x="2381" y="2659"/>
              <a:ext cx="862" cy="594"/>
              <a:chOff x="2381" y="2655"/>
              <a:chExt cx="862" cy="594"/>
            </a:xfrm>
          </p:grpSpPr>
          <p:sp>
            <p:nvSpPr>
              <p:cNvPr id="4155" name="Text Box 18"/>
              <p:cNvSpPr txBox="1">
                <a:spLocks noChangeArrowheads="1"/>
              </p:cNvSpPr>
              <p:nvPr/>
            </p:nvSpPr>
            <p:spPr bwMode="auto">
              <a:xfrm>
                <a:off x="2381" y="2836"/>
                <a:ext cx="22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sz="1800" b="0">
                    <a:solidFill>
                      <a:srgbClr val="000000"/>
                    </a:solidFill>
                  </a:rPr>
                  <a:t>+</a:t>
                </a:r>
              </a:p>
            </p:txBody>
          </p:sp>
          <p:sp>
            <p:nvSpPr>
              <p:cNvPr id="4156" name="Rectangle 19"/>
              <p:cNvSpPr>
                <a:spLocks noChangeArrowheads="1"/>
              </p:cNvSpPr>
              <p:nvPr/>
            </p:nvSpPr>
            <p:spPr bwMode="auto">
              <a:xfrm>
                <a:off x="2381" y="2659"/>
                <a:ext cx="182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 b="0">
                    <a:solidFill>
                      <a:srgbClr val="000000"/>
                    </a:solidFill>
                  </a:rPr>
                  <a:t>+</a:t>
                </a:r>
              </a:p>
            </p:txBody>
          </p:sp>
          <p:sp>
            <p:nvSpPr>
              <p:cNvPr id="4157" name="Rectangle 20"/>
              <p:cNvSpPr>
                <a:spLocks noChangeArrowheads="1"/>
              </p:cNvSpPr>
              <p:nvPr/>
            </p:nvSpPr>
            <p:spPr bwMode="auto">
              <a:xfrm>
                <a:off x="2381" y="3018"/>
                <a:ext cx="20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b="0">
                    <a:solidFill>
                      <a:srgbClr val="000000"/>
                    </a:solidFill>
                  </a:rPr>
                  <a:t>+</a:t>
                </a:r>
              </a:p>
            </p:txBody>
          </p:sp>
          <p:sp>
            <p:nvSpPr>
              <p:cNvPr id="4158" name="Text Box 21"/>
              <p:cNvSpPr txBox="1">
                <a:spLocks noChangeArrowheads="1"/>
              </p:cNvSpPr>
              <p:nvPr/>
            </p:nvSpPr>
            <p:spPr bwMode="auto">
              <a:xfrm>
                <a:off x="3061" y="3018"/>
                <a:ext cx="182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sz="1800"/>
                  <a:t>-</a:t>
                </a:r>
              </a:p>
            </p:txBody>
          </p:sp>
          <p:sp>
            <p:nvSpPr>
              <p:cNvPr id="4159" name="Text Box 22"/>
              <p:cNvSpPr txBox="1">
                <a:spLocks noChangeArrowheads="1"/>
              </p:cNvSpPr>
              <p:nvPr/>
            </p:nvSpPr>
            <p:spPr bwMode="auto">
              <a:xfrm>
                <a:off x="3061" y="2795"/>
                <a:ext cx="182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sz="1800"/>
                  <a:t>-</a:t>
                </a:r>
              </a:p>
            </p:txBody>
          </p:sp>
          <p:sp>
            <p:nvSpPr>
              <p:cNvPr id="4160" name="Text Box 23"/>
              <p:cNvSpPr txBox="1">
                <a:spLocks noChangeArrowheads="1"/>
              </p:cNvSpPr>
              <p:nvPr/>
            </p:nvSpPr>
            <p:spPr bwMode="auto">
              <a:xfrm>
                <a:off x="3061" y="2655"/>
                <a:ext cx="182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sz="1800"/>
                  <a:t>-</a:t>
                </a:r>
              </a:p>
            </p:txBody>
          </p:sp>
        </p:grpSp>
      </p:grpSp>
      <p:grpSp>
        <p:nvGrpSpPr>
          <p:cNvPr id="6" name="Group 24"/>
          <p:cNvGrpSpPr>
            <a:grpSpLocks/>
          </p:cNvGrpSpPr>
          <p:nvPr/>
        </p:nvGrpSpPr>
        <p:grpSpPr bwMode="auto">
          <a:xfrm>
            <a:off x="5257800" y="620713"/>
            <a:ext cx="3635375" cy="2482850"/>
            <a:chOff x="1814" y="1684"/>
            <a:chExt cx="2290" cy="1564"/>
          </a:xfrm>
        </p:grpSpPr>
        <p:grpSp>
          <p:nvGrpSpPr>
            <p:cNvPr id="4129" name="Group 25"/>
            <p:cNvGrpSpPr>
              <a:grpSpLocks/>
            </p:cNvGrpSpPr>
            <p:nvPr/>
          </p:nvGrpSpPr>
          <p:grpSpPr bwMode="auto">
            <a:xfrm>
              <a:off x="3180" y="1684"/>
              <a:ext cx="181" cy="231"/>
              <a:chOff x="329" y="3181"/>
              <a:chExt cx="181" cy="231"/>
            </a:xfrm>
          </p:grpSpPr>
          <p:sp>
            <p:nvSpPr>
              <p:cNvPr id="4151" name="Oval 26"/>
              <p:cNvSpPr>
                <a:spLocks noChangeArrowheads="1"/>
              </p:cNvSpPr>
              <p:nvPr/>
            </p:nvSpPr>
            <p:spPr bwMode="auto">
              <a:xfrm>
                <a:off x="385" y="3249"/>
                <a:ext cx="91" cy="91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zh-CN" altLang="en-US" b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52" name="Text Box 27"/>
              <p:cNvSpPr txBox="1">
                <a:spLocks noChangeArrowheads="1"/>
              </p:cNvSpPr>
              <p:nvPr/>
            </p:nvSpPr>
            <p:spPr bwMode="auto">
              <a:xfrm>
                <a:off x="329" y="3181"/>
                <a:ext cx="181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sz="1800" b="0">
                    <a:solidFill>
                      <a:srgbClr val="000000"/>
                    </a:solidFill>
                  </a:rPr>
                  <a:t>+</a:t>
                </a:r>
              </a:p>
            </p:txBody>
          </p:sp>
        </p:grpSp>
        <p:grpSp>
          <p:nvGrpSpPr>
            <p:cNvPr id="4130" name="Group 28"/>
            <p:cNvGrpSpPr>
              <a:grpSpLocks/>
            </p:cNvGrpSpPr>
            <p:nvPr/>
          </p:nvGrpSpPr>
          <p:grpSpPr bwMode="auto">
            <a:xfrm>
              <a:off x="2329" y="1684"/>
              <a:ext cx="181" cy="231"/>
              <a:chOff x="329" y="3181"/>
              <a:chExt cx="181" cy="231"/>
            </a:xfrm>
          </p:grpSpPr>
          <p:sp>
            <p:nvSpPr>
              <p:cNvPr id="4149" name="Oval 29"/>
              <p:cNvSpPr>
                <a:spLocks noChangeArrowheads="1"/>
              </p:cNvSpPr>
              <p:nvPr/>
            </p:nvSpPr>
            <p:spPr bwMode="auto">
              <a:xfrm>
                <a:off x="385" y="3249"/>
                <a:ext cx="91" cy="91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zh-CN" altLang="en-US" b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50" name="Text Box 30"/>
              <p:cNvSpPr txBox="1">
                <a:spLocks noChangeArrowheads="1"/>
              </p:cNvSpPr>
              <p:nvPr/>
            </p:nvSpPr>
            <p:spPr bwMode="auto">
              <a:xfrm>
                <a:off x="329" y="3181"/>
                <a:ext cx="181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sz="1800" b="0">
                    <a:solidFill>
                      <a:srgbClr val="000000"/>
                    </a:solidFill>
                  </a:rPr>
                  <a:t>+</a:t>
                </a:r>
              </a:p>
            </p:txBody>
          </p:sp>
        </p:grpSp>
        <p:grpSp>
          <p:nvGrpSpPr>
            <p:cNvPr id="4131" name="Group 31"/>
            <p:cNvGrpSpPr>
              <a:grpSpLocks/>
            </p:cNvGrpSpPr>
            <p:nvPr/>
          </p:nvGrpSpPr>
          <p:grpSpPr bwMode="auto">
            <a:xfrm>
              <a:off x="1819" y="2110"/>
              <a:ext cx="181" cy="231"/>
              <a:chOff x="329" y="3181"/>
              <a:chExt cx="181" cy="231"/>
            </a:xfrm>
          </p:grpSpPr>
          <p:sp>
            <p:nvSpPr>
              <p:cNvPr id="4147" name="Oval 32"/>
              <p:cNvSpPr>
                <a:spLocks noChangeArrowheads="1"/>
              </p:cNvSpPr>
              <p:nvPr/>
            </p:nvSpPr>
            <p:spPr bwMode="auto">
              <a:xfrm>
                <a:off x="385" y="3249"/>
                <a:ext cx="91" cy="91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zh-CN" altLang="en-US" b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48" name="Text Box 33"/>
              <p:cNvSpPr txBox="1">
                <a:spLocks noChangeArrowheads="1"/>
              </p:cNvSpPr>
              <p:nvPr/>
            </p:nvSpPr>
            <p:spPr bwMode="auto">
              <a:xfrm>
                <a:off x="329" y="3181"/>
                <a:ext cx="181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sz="1800" b="0">
                    <a:solidFill>
                      <a:srgbClr val="000000"/>
                    </a:solidFill>
                  </a:rPr>
                  <a:t>+</a:t>
                </a:r>
              </a:p>
            </p:txBody>
          </p:sp>
        </p:grpSp>
        <p:grpSp>
          <p:nvGrpSpPr>
            <p:cNvPr id="4132" name="Group 34"/>
            <p:cNvGrpSpPr>
              <a:grpSpLocks/>
            </p:cNvGrpSpPr>
            <p:nvPr/>
          </p:nvGrpSpPr>
          <p:grpSpPr bwMode="auto">
            <a:xfrm>
              <a:off x="1814" y="2620"/>
              <a:ext cx="181" cy="231"/>
              <a:chOff x="329" y="3181"/>
              <a:chExt cx="181" cy="231"/>
            </a:xfrm>
          </p:grpSpPr>
          <p:sp>
            <p:nvSpPr>
              <p:cNvPr id="4145" name="Oval 35"/>
              <p:cNvSpPr>
                <a:spLocks noChangeArrowheads="1"/>
              </p:cNvSpPr>
              <p:nvPr/>
            </p:nvSpPr>
            <p:spPr bwMode="auto">
              <a:xfrm>
                <a:off x="385" y="3249"/>
                <a:ext cx="91" cy="91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zh-CN" altLang="en-US" b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46" name="Text Box 36"/>
              <p:cNvSpPr txBox="1">
                <a:spLocks noChangeArrowheads="1"/>
              </p:cNvSpPr>
              <p:nvPr/>
            </p:nvSpPr>
            <p:spPr bwMode="auto">
              <a:xfrm>
                <a:off x="329" y="3181"/>
                <a:ext cx="181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sz="1800" b="0">
                    <a:solidFill>
                      <a:srgbClr val="000000"/>
                    </a:solidFill>
                  </a:rPr>
                  <a:t>+</a:t>
                </a:r>
              </a:p>
            </p:txBody>
          </p:sp>
        </p:grpSp>
        <p:grpSp>
          <p:nvGrpSpPr>
            <p:cNvPr id="4133" name="Group 37"/>
            <p:cNvGrpSpPr>
              <a:grpSpLocks/>
            </p:cNvGrpSpPr>
            <p:nvPr/>
          </p:nvGrpSpPr>
          <p:grpSpPr bwMode="auto">
            <a:xfrm>
              <a:off x="2188" y="3017"/>
              <a:ext cx="181" cy="231"/>
              <a:chOff x="329" y="3181"/>
              <a:chExt cx="181" cy="231"/>
            </a:xfrm>
          </p:grpSpPr>
          <p:sp>
            <p:nvSpPr>
              <p:cNvPr id="4143" name="Oval 38"/>
              <p:cNvSpPr>
                <a:spLocks noChangeArrowheads="1"/>
              </p:cNvSpPr>
              <p:nvPr/>
            </p:nvSpPr>
            <p:spPr bwMode="auto">
              <a:xfrm>
                <a:off x="385" y="3249"/>
                <a:ext cx="91" cy="91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zh-CN" altLang="en-US" b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44" name="Text Box 39"/>
              <p:cNvSpPr txBox="1">
                <a:spLocks noChangeArrowheads="1"/>
              </p:cNvSpPr>
              <p:nvPr/>
            </p:nvSpPr>
            <p:spPr bwMode="auto">
              <a:xfrm>
                <a:off x="329" y="3181"/>
                <a:ext cx="181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sz="1800" b="0">
                    <a:solidFill>
                      <a:srgbClr val="000000"/>
                    </a:solidFill>
                  </a:rPr>
                  <a:t>+</a:t>
                </a:r>
              </a:p>
            </p:txBody>
          </p:sp>
        </p:grpSp>
        <p:grpSp>
          <p:nvGrpSpPr>
            <p:cNvPr id="4134" name="Group 40"/>
            <p:cNvGrpSpPr>
              <a:grpSpLocks/>
            </p:cNvGrpSpPr>
            <p:nvPr/>
          </p:nvGrpSpPr>
          <p:grpSpPr bwMode="auto">
            <a:xfrm>
              <a:off x="3662" y="3017"/>
              <a:ext cx="181" cy="231"/>
              <a:chOff x="329" y="3181"/>
              <a:chExt cx="181" cy="231"/>
            </a:xfrm>
          </p:grpSpPr>
          <p:sp>
            <p:nvSpPr>
              <p:cNvPr id="4141" name="Oval 41"/>
              <p:cNvSpPr>
                <a:spLocks noChangeArrowheads="1"/>
              </p:cNvSpPr>
              <p:nvPr/>
            </p:nvSpPr>
            <p:spPr bwMode="auto">
              <a:xfrm>
                <a:off x="385" y="3249"/>
                <a:ext cx="91" cy="91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zh-CN" altLang="en-US" b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42" name="Text Box 42"/>
              <p:cNvSpPr txBox="1">
                <a:spLocks noChangeArrowheads="1"/>
              </p:cNvSpPr>
              <p:nvPr/>
            </p:nvSpPr>
            <p:spPr bwMode="auto">
              <a:xfrm>
                <a:off x="329" y="3181"/>
                <a:ext cx="181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sz="1800" b="0">
                    <a:solidFill>
                      <a:srgbClr val="000000"/>
                    </a:solidFill>
                  </a:rPr>
                  <a:t>+</a:t>
                </a:r>
              </a:p>
            </p:txBody>
          </p:sp>
        </p:grpSp>
        <p:grpSp>
          <p:nvGrpSpPr>
            <p:cNvPr id="4135" name="Group 43"/>
            <p:cNvGrpSpPr>
              <a:grpSpLocks/>
            </p:cNvGrpSpPr>
            <p:nvPr/>
          </p:nvGrpSpPr>
          <p:grpSpPr bwMode="auto">
            <a:xfrm>
              <a:off x="3923" y="2620"/>
              <a:ext cx="181" cy="231"/>
              <a:chOff x="329" y="3181"/>
              <a:chExt cx="181" cy="231"/>
            </a:xfrm>
          </p:grpSpPr>
          <p:sp>
            <p:nvSpPr>
              <p:cNvPr id="4139" name="Oval 44"/>
              <p:cNvSpPr>
                <a:spLocks noChangeArrowheads="1"/>
              </p:cNvSpPr>
              <p:nvPr/>
            </p:nvSpPr>
            <p:spPr bwMode="auto">
              <a:xfrm>
                <a:off x="385" y="3249"/>
                <a:ext cx="91" cy="91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zh-CN" altLang="en-US" b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40" name="Text Box 45"/>
              <p:cNvSpPr txBox="1">
                <a:spLocks noChangeArrowheads="1"/>
              </p:cNvSpPr>
              <p:nvPr/>
            </p:nvSpPr>
            <p:spPr bwMode="auto">
              <a:xfrm>
                <a:off x="329" y="3181"/>
                <a:ext cx="181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sz="1800" b="0">
                    <a:solidFill>
                      <a:srgbClr val="000000"/>
                    </a:solidFill>
                  </a:rPr>
                  <a:t>+</a:t>
                </a:r>
              </a:p>
            </p:txBody>
          </p:sp>
        </p:grpSp>
        <p:grpSp>
          <p:nvGrpSpPr>
            <p:cNvPr id="4136" name="Group 46"/>
            <p:cNvGrpSpPr>
              <a:grpSpLocks/>
            </p:cNvGrpSpPr>
            <p:nvPr/>
          </p:nvGrpSpPr>
          <p:grpSpPr bwMode="auto">
            <a:xfrm>
              <a:off x="3917" y="1996"/>
              <a:ext cx="181" cy="231"/>
              <a:chOff x="329" y="3181"/>
              <a:chExt cx="181" cy="231"/>
            </a:xfrm>
          </p:grpSpPr>
          <p:sp>
            <p:nvSpPr>
              <p:cNvPr id="4137" name="Oval 47"/>
              <p:cNvSpPr>
                <a:spLocks noChangeArrowheads="1"/>
              </p:cNvSpPr>
              <p:nvPr/>
            </p:nvSpPr>
            <p:spPr bwMode="auto">
              <a:xfrm>
                <a:off x="385" y="3249"/>
                <a:ext cx="91" cy="91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zh-CN" altLang="en-US" b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38" name="Text Box 48"/>
              <p:cNvSpPr txBox="1">
                <a:spLocks noChangeArrowheads="1"/>
              </p:cNvSpPr>
              <p:nvPr/>
            </p:nvSpPr>
            <p:spPr bwMode="auto">
              <a:xfrm>
                <a:off x="329" y="3181"/>
                <a:ext cx="181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sz="1800" b="0">
                    <a:solidFill>
                      <a:srgbClr val="000000"/>
                    </a:solidFill>
                  </a:rPr>
                  <a:t>+</a:t>
                </a:r>
              </a:p>
            </p:txBody>
          </p:sp>
        </p:grpSp>
      </p:grpSp>
      <p:sp>
        <p:nvSpPr>
          <p:cNvPr id="486449" name="AutoShape 49"/>
          <p:cNvSpPr>
            <a:spLocks noChangeArrowheads="1"/>
          </p:cNvSpPr>
          <p:nvPr/>
        </p:nvSpPr>
        <p:spPr bwMode="auto">
          <a:xfrm>
            <a:off x="7867650" y="2824163"/>
            <a:ext cx="260350" cy="171450"/>
          </a:xfrm>
          <a:prstGeom prst="leftArrow">
            <a:avLst>
              <a:gd name="adj1" fmla="val 50000"/>
              <a:gd name="adj2" fmla="val 3796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6450" name="AutoShape 50"/>
          <p:cNvSpPr>
            <a:spLocks noChangeArrowheads="1"/>
          </p:cNvSpPr>
          <p:nvPr/>
        </p:nvSpPr>
        <p:spPr bwMode="auto">
          <a:xfrm>
            <a:off x="5329238" y="1843088"/>
            <a:ext cx="161925" cy="242887"/>
          </a:xfrm>
          <a:prstGeom prst="upArrow">
            <a:avLst>
              <a:gd name="adj1" fmla="val 50000"/>
              <a:gd name="adj2" fmla="val 37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6451" name="AutoShape 51"/>
          <p:cNvSpPr>
            <a:spLocks noChangeArrowheads="1"/>
          </p:cNvSpPr>
          <p:nvPr/>
        </p:nvSpPr>
        <p:spPr bwMode="auto">
          <a:xfrm>
            <a:off x="5338763" y="1050925"/>
            <a:ext cx="169862" cy="252413"/>
          </a:xfrm>
          <a:prstGeom prst="upArrow">
            <a:avLst>
              <a:gd name="adj1" fmla="val 50000"/>
              <a:gd name="adj2" fmla="val 3715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6452" name="AutoShape 52"/>
          <p:cNvSpPr>
            <a:spLocks noChangeArrowheads="1"/>
          </p:cNvSpPr>
          <p:nvPr/>
        </p:nvSpPr>
        <p:spPr bwMode="auto">
          <a:xfrm>
            <a:off x="5599113" y="2824163"/>
            <a:ext cx="233362" cy="171450"/>
          </a:xfrm>
          <a:prstGeom prst="leftArrow">
            <a:avLst>
              <a:gd name="adj1" fmla="val 50000"/>
              <a:gd name="adj2" fmla="val 3402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6453" name="AutoShape 53"/>
          <p:cNvSpPr>
            <a:spLocks noChangeArrowheads="1"/>
          </p:cNvSpPr>
          <p:nvPr/>
        </p:nvSpPr>
        <p:spPr bwMode="auto">
          <a:xfrm>
            <a:off x="6372225" y="727075"/>
            <a:ext cx="288925" cy="142875"/>
          </a:xfrm>
          <a:prstGeom prst="rightArrow">
            <a:avLst>
              <a:gd name="adj1" fmla="val 50000"/>
              <a:gd name="adj2" fmla="val 5055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6454" name="AutoShape 54"/>
          <p:cNvSpPr>
            <a:spLocks noChangeArrowheads="1"/>
          </p:cNvSpPr>
          <p:nvPr/>
        </p:nvSpPr>
        <p:spPr bwMode="auto">
          <a:xfrm>
            <a:off x="7740650" y="727075"/>
            <a:ext cx="252413" cy="144463"/>
          </a:xfrm>
          <a:prstGeom prst="rightArrow">
            <a:avLst>
              <a:gd name="adj1" fmla="val 50000"/>
              <a:gd name="adj2" fmla="val 4368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6455" name="AutoShape 55"/>
          <p:cNvSpPr>
            <a:spLocks noChangeArrowheads="1"/>
          </p:cNvSpPr>
          <p:nvPr/>
        </p:nvSpPr>
        <p:spPr bwMode="auto">
          <a:xfrm>
            <a:off x="8696325" y="2419350"/>
            <a:ext cx="142875" cy="250825"/>
          </a:xfrm>
          <a:prstGeom prst="downArrow">
            <a:avLst>
              <a:gd name="adj1" fmla="val 50000"/>
              <a:gd name="adj2" fmla="val 4388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6456" name="AutoShape 56"/>
          <p:cNvSpPr>
            <a:spLocks noChangeArrowheads="1"/>
          </p:cNvSpPr>
          <p:nvPr/>
        </p:nvSpPr>
        <p:spPr bwMode="auto">
          <a:xfrm>
            <a:off x="8694738" y="1446213"/>
            <a:ext cx="144462" cy="252412"/>
          </a:xfrm>
          <a:prstGeom prst="downArrow">
            <a:avLst>
              <a:gd name="adj1" fmla="val 50000"/>
              <a:gd name="adj2" fmla="val 4368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5" name="Group 57"/>
          <p:cNvGrpSpPr>
            <a:grpSpLocks/>
          </p:cNvGrpSpPr>
          <p:nvPr/>
        </p:nvGrpSpPr>
        <p:grpSpPr bwMode="auto">
          <a:xfrm>
            <a:off x="6696075" y="2598738"/>
            <a:ext cx="792163" cy="504825"/>
            <a:chOff x="2562" y="2795"/>
            <a:chExt cx="499" cy="318"/>
          </a:xfrm>
        </p:grpSpPr>
        <p:sp>
          <p:nvSpPr>
            <p:cNvPr id="4127" name="AutoShape 58"/>
            <p:cNvSpPr>
              <a:spLocks noChangeArrowheads="1"/>
            </p:cNvSpPr>
            <p:nvPr/>
          </p:nvSpPr>
          <p:spPr bwMode="auto">
            <a:xfrm>
              <a:off x="2562" y="2795"/>
              <a:ext cx="499" cy="113"/>
            </a:xfrm>
            <a:prstGeom prst="leftArrow">
              <a:avLst>
                <a:gd name="adj1" fmla="val 50000"/>
                <a:gd name="adj2" fmla="val 110398"/>
              </a:avLst>
            </a:prstGeom>
            <a:solidFill>
              <a:schemeClr val="accent1"/>
            </a:solidFill>
            <a:ln w="9525">
              <a:solidFill>
                <a:srgbClr val="C91329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8" name="AutoShape 59"/>
            <p:cNvSpPr>
              <a:spLocks noChangeArrowheads="1"/>
            </p:cNvSpPr>
            <p:nvPr/>
          </p:nvSpPr>
          <p:spPr bwMode="auto">
            <a:xfrm>
              <a:off x="2562" y="2999"/>
              <a:ext cx="499" cy="114"/>
            </a:xfrm>
            <a:prstGeom prst="leftArrow">
              <a:avLst>
                <a:gd name="adj1" fmla="val 50000"/>
                <a:gd name="adj2" fmla="val 109430"/>
              </a:avLst>
            </a:prstGeom>
            <a:solidFill>
              <a:schemeClr val="accent1"/>
            </a:solidFill>
            <a:ln w="9525">
              <a:solidFill>
                <a:srgbClr val="C91329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6" name="Group 60"/>
          <p:cNvGrpSpPr>
            <a:grpSpLocks/>
          </p:cNvGrpSpPr>
          <p:nvPr/>
        </p:nvGrpSpPr>
        <p:grpSpPr bwMode="auto">
          <a:xfrm>
            <a:off x="6696075" y="2527300"/>
            <a:ext cx="792163" cy="647700"/>
            <a:chOff x="2562" y="2750"/>
            <a:chExt cx="499" cy="408"/>
          </a:xfrm>
        </p:grpSpPr>
        <p:sp>
          <p:nvSpPr>
            <p:cNvPr id="4124" name="Line 61"/>
            <p:cNvSpPr>
              <a:spLocks noChangeShapeType="1"/>
            </p:cNvSpPr>
            <p:nvPr/>
          </p:nvSpPr>
          <p:spPr bwMode="auto">
            <a:xfrm>
              <a:off x="2562" y="2750"/>
              <a:ext cx="49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5" name="Line 62"/>
            <p:cNvSpPr>
              <a:spLocks noChangeShapeType="1"/>
            </p:cNvSpPr>
            <p:nvPr/>
          </p:nvSpPr>
          <p:spPr bwMode="auto">
            <a:xfrm>
              <a:off x="2562" y="2954"/>
              <a:ext cx="49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6" name="Line 63"/>
            <p:cNvSpPr>
              <a:spLocks noChangeShapeType="1"/>
            </p:cNvSpPr>
            <p:nvPr/>
          </p:nvSpPr>
          <p:spPr bwMode="auto">
            <a:xfrm>
              <a:off x="2562" y="3158"/>
              <a:ext cx="49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7" name="Group 64"/>
          <p:cNvGrpSpPr>
            <a:grpSpLocks/>
          </p:cNvGrpSpPr>
          <p:nvPr/>
        </p:nvGrpSpPr>
        <p:grpSpPr bwMode="auto">
          <a:xfrm>
            <a:off x="6877050" y="2663825"/>
            <a:ext cx="539750" cy="366713"/>
            <a:chOff x="1996" y="3589"/>
            <a:chExt cx="340" cy="231"/>
          </a:xfrm>
        </p:grpSpPr>
        <p:grpSp>
          <p:nvGrpSpPr>
            <p:cNvPr id="4120" name="Group 65"/>
            <p:cNvGrpSpPr>
              <a:grpSpLocks/>
            </p:cNvGrpSpPr>
            <p:nvPr/>
          </p:nvGrpSpPr>
          <p:grpSpPr bwMode="auto">
            <a:xfrm>
              <a:off x="2155" y="3589"/>
              <a:ext cx="181" cy="231"/>
              <a:chOff x="329" y="3181"/>
              <a:chExt cx="181" cy="231"/>
            </a:xfrm>
          </p:grpSpPr>
          <p:sp>
            <p:nvSpPr>
              <p:cNvPr id="4122" name="Oval 66"/>
              <p:cNvSpPr>
                <a:spLocks noChangeArrowheads="1"/>
              </p:cNvSpPr>
              <p:nvPr/>
            </p:nvSpPr>
            <p:spPr bwMode="auto">
              <a:xfrm>
                <a:off x="385" y="3249"/>
                <a:ext cx="91" cy="91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zh-CN" altLang="en-US" b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23" name="Text Box 67"/>
              <p:cNvSpPr txBox="1">
                <a:spLocks noChangeArrowheads="1"/>
              </p:cNvSpPr>
              <p:nvPr/>
            </p:nvSpPr>
            <p:spPr bwMode="auto">
              <a:xfrm>
                <a:off x="329" y="3181"/>
                <a:ext cx="181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sz="1800" b="0">
                    <a:solidFill>
                      <a:srgbClr val="000000"/>
                    </a:solidFill>
                  </a:rPr>
                  <a:t>+</a:t>
                </a:r>
              </a:p>
            </p:txBody>
          </p:sp>
        </p:grpSp>
        <p:sp>
          <p:nvSpPr>
            <p:cNvPr id="4121" name="AutoShape 68"/>
            <p:cNvSpPr>
              <a:spLocks noChangeArrowheads="1"/>
            </p:cNvSpPr>
            <p:nvPr/>
          </p:nvSpPr>
          <p:spPr bwMode="auto">
            <a:xfrm>
              <a:off x="1996" y="3680"/>
              <a:ext cx="181" cy="68"/>
            </a:xfrm>
            <a:prstGeom prst="leftArrow">
              <a:avLst>
                <a:gd name="adj1" fmla="val 50000"/>
                <a:gd name="adj2" fmla="val 66544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113" name="Text Box 69"/>
          <p:cNvSpPr txBox="1">
            <a:spLocks noChangeArrowheads="1"/>
          </p:cNvSpPr>
          <p:nvPr/>
        </p:nvSpPr>
        <p:spPr bwMode="auto">
          <a:xfrm>
            <a:off x="360363" y="512763"/>
            <a:ext cx="251936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3600">
                <a:solidFill>
                  <a:srgbClr val="C91329"/>
                </a:solidFill>
                <a:ea typeface="华文行楷" pitchFamily="2" charset="-122"/>
              </a:rPr>
              <a:t>一、电源</a:t>
            </a:r>
          </a:p>
        </p:txBody>
      </p:sp>
      <p:sp>
        <p:nvSpPr>
          <p:cNvPr id="486470" name="Text Box 70"/>
          <p:cNvSpPr txBox="1">
            <a:spLocks noChangeArrowheads="1"/>
          </p:cNvSpPr>
          <p:nvPr/>
        </p:nvSpPr>
        <p:spPr bwMode="auto">
          <a:xfrm>
            <a:off x="539750" y="1109663"/>
            <a:ext cx="47879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>
                <a:solidFill>
                  <a:schemeClr val="tx2"/>
                </a:solidFill>
              </a:rPr>
              <a:t>1</a:t>
            </a:r>
            <a:r>
              <a:rPr lang="zh-CN" altLang="en-US" sz="2800">
                <a:solidFill>
                  <a:schemeClr val="tx2"/>
                </a:solidFill>
              </a:rPr>
              <a:t>、电源的内部电场如何</a:t>
            </a:r>
            <a:r>
              <a:rPr lang="zh-CN" altLang="en-US" sz="2800"/>
              <a:t>？</a:t>
            </a:r>
          </a:p>
        </p:txBody>
      </p:sp>
      <p:sp>
        <p:nvSpPr>
          <p:cNvPr id="486471" name="Text Box 71"/>
          <p:cNvSpPr txBox="1">
            <a:spLocks noChangeArrowheads="1"/>
          </p:cNvSpPr>
          <p:nvPr/>
        </p:nvSpPr>
        <p:spPr bwMode="auto">
          <a:xfrm>
            <a:off x="539750" y="1627188"/>
            <a:ext cx="4500563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zh-CN" sz="2800">
                <a:solidFill>
                  <a:schemeClr val="tx2"/>
                </a:solidFill>
              </a:rPr>
              <a:t>2</a:t>
            </a:r>
            <a:r>
              <a:rPr lang="zh-CN" altLang="en-US" sz="2800">
                <a:solidFill>
                  <a:schemeClr val="tx2"/>
                </a:solidFill>
              </a:rPr>
              <a:t>、如果接入导线，如图所示，正电荷将怎样移动？</a:t>
            </a:r>
          </a:p>
        </p:txBody>
      </p:sp>
      <p:sp>
        <p:nvSpPr>
          <p:cNvPr id="486472" name="Text Box 72"/>
          <p:cNvSpPr txBox="1">
            <a:spLocks noChangeArrowheads="1"/>
          </p:cNvSpPr>
          <p:nvPr/>
        </p:nvSpPr>
        <p:spPr bwMode="auto">
          <a:xfrm>
            <a:off x="539750" y="2801938"/>
            <a:ext cx="43211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>
                <a:solidFill>
                  <a:schemeClr val="tx2"/>
                </a:solidFill>
              </a:rPr>
              <a:t>3</a:t>
            </a:r>
            <a:r>
              <a:rPr lang="zh-CN" altLang="en-US" sz="2800">
                <a:solidFill>
                  <a:schemeClr val="tx2"/>
                </a:solidFill>
              </a:rPr>
              <a:t>、导线中的电流方向？</a:t>
            </a:r>
          </a:p>
        </p:txBody>
      </p:sp>
      <p:sp>
        <p:nvSpPr>
          <p:cNvPr id="486473" name="Text Box 73"/>
          <p:cNvSpPr txBox="1">
            <a:spLocks noChangeArrowheads="1"/>
          </p:cNvSpPr>
          <p:nvPr/>
        </p:nvSpPr>
        <p:spPr bwMode="auto">
          <a:xfrm>
            <a:off x="541338" y="3321050"/>
            <a:ext cx="8208962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zh-CN" sz="2800">
                <a:solidFill>
                  <a:schemeClr val="tx2"/>
                </a:solidFill>
              </a:rPr>
              <a:t>4</a:t>
            </a:r>
            <a:r>
              <a:rPr lang="zh-CN" altLang="en-US" sz="2800">
                <a:solidFill>
                  <a:schemeClr val="tx2"/>
                </a:solidFill>
              </a:rPr>
              <a:t>、电源正极的正电荷会不断流向负极，电源两极间的电压怎样变化？电源在这的作用是什么？</a:t>
            </a:r>
          </a:p>
        </p:txBody>
      </p:sp>
      <p:sp>
        <p:nvSpPr>
          <p:cNvPr id="486474" name="Text Box 74"/>
          <p:cNvSpPr txBox="1">
            <a:spLocks noChangeArrowheads="1"/>
          </p:cNvSpPr>
          <p:nvPr/>
        </p:nvSpPr>
        <p:spPr bwMode="auto">
          <a:xfrm>
            <a:off x="504825" y="4364038"/>
            <a:ext cx="8208963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zh-CN" sz="2800">
                <a:solidFill>
                  <a:schemeClr val="tx2"/>
                </a:solidFill>
              </a:rPr>
              <a:t>5</a:t>
            </a:r>
            <a:r>
              <a:rPr lang="zh-CN" altLang="en-US" sz="2800">
                <a:solidFill>
                  <a:schemeClr val="tx2"/>
                </a:solidFill>
              </a:rPr>
              <a:t>、电源把正电荷从电源的负极搬到正极，电场力做正功还是负功？</a:t>
            </a:r>
          </a:p>
        </p:txBody>
      </p:sp>
      <p:sp>
        <p:nvSpPr>
          <p:cNvPr id="486475" name="Text Box 75"/>
          <p:cNvSpPr txBox="1">
            <a:spLocks noChangeArrowheads="1"/>
          </p:cNvSpPr>
          <p:nvPr/>
        </p:nvSpPr>
        <p:spPr bwMode="auto">
          <a:xfrm>
            <a:off x="541338" y="5516563"/>
            <a:ext cx="8245475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>
                <a:solidFill>
                  <a:schemeClr val="tx2"/>
                </a:solidFill>
              </a:rPr>
              <a:t>6</a:t>
            </a:r>
            <a:r>
              <a:rPr lang="zh-CN" altLang="en-US" sz="2800">
                <a:solidFill>
                  <a:schemeClr val="tx2"/>
                </a:solidFill>
              </a:rPr>
              <a:t>、什么力来克服电场力做功？从能量的角度看，电源的作用是什么？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48647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48647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48647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6" dur="80"/>
                                        <p:tgtEl>
                                          <p:spTgt spid="48647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7" dur="80"/>
                                        <p:tgtEl>
                                          <p:spTgt spid="48647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80"/>
                                        <p:tgtEl>
                                          <p:spTgt spid="48647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486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486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86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86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486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486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486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500"/>
                                        <p:tgtEl>
                                          <p:spTgt spid="486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66" dur="80"/>
                                        <p:tgtEl>
                                          <p:spTgt spid="48647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67" dur="80"/>
                                        <p:tgtEl>
                                          <p:spTgt spid="48647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8" dur="80"/>
                                        <p:tgtEl>
                                          <p:spTgt spid="48647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7" dur="80"/>
                                        <p:tgtEl>
                                          <p:spTgt spid="48647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78" dur="80"/>
                                        <p:tgtEl>
                                          <p:spTgt spid="48647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9" dur="80"/>
                                        <p:tgtEl>
                                          <p:spTgt spid="48647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89" dur="80"/>
                                        <p:tgtEl>
                                          <p:spTgt spid="48647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90" dur="80"/>
                                        <p:tgtEl>
                                          <p:spTgt spid="48647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1" dur="80"/>
                                        <p:tgtEl>
                                          <p:spTgt spid="48647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96" dur="80"/>
                                        <p:tgtEl>
                                          <p:spTgt spid="48647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97" dur="80"/>
                                        <p:tgtEl>
                                          <p:spTgt spid="48647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8" dur="80"/>
                                        <p:tgtEl>
                                          <p:spTgt spid="48647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6402" grpId="0" animBg="1"/>
      <p:bldP spid="486449" grpId="0" animBg="1"/>
      <p:bldP spid="486450" grpId="0" animBg="1"/>
      <p:bldP spid="486451" grpId="0" animBg="1"/>
      <p:bldP spid="486452" grpId="0" animBg="1"/>
      <p:bldP spid="486453" grpId="0" animBg="1"/>
      <p:bldP spid="486454" grpId="0" animBg="1"/>
      <p:bldP spid="486455" grpId="0" animBg="1"/>
      <p:bldP spid="486456" grpId="0" animBg="1"/>
      <p:bldP spid="486470" grpId="0"/>
      <p:bldP spid="486471" grpId="0"/>
      <p:bldP spid="486472" grpId="0"/>
      <p:bldP spid="486473" grpId="0"/>
      <p:bldP spid="486474" grpId="0"/>
      <p:bldP spid="48647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504825" y="657225"/>
            <a:ext cx="251936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3600">
                <a:solidFill>
                  <a:srgbClr val="C91329"/>
                </a:solidFill>
                <a:ea typeface="华文行楷" pitchFamily="2" charset="-122"/>
              </a:rPr>
              <a:t>一、电源</a:t>
            </a:r>
          </a:p>
        </p:txBody>
      </p:sp>
      <p:sp>
        <p:nvSpPr>
          <p:cNvPr id="488451" name="Text Box 3"/>
          <p:cNvSpPr txBox="1">
            <a:spLocks noChangeArrowheads="1"/>
          </p:cNvSpPr>
          <p:nvPr/>
        </p:nvSpPr>
        <p:spPr bwMode="auto">
          <a:xfrm>
            <a:off x="649288" y="1341438"/>
            <a:ext cx="8208962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zh-CN" sz="2800">
                <a:solidFill>
                  <a:schemeClr val="tx2"/>
                </a:solidFill>
              </a:rPr>
              <a:t>1</a:t>
            </a:r>
            <a:r>
              <a:rPr lang="zh-CN" altLang="en-US" sz="2800">
                <a:solidFill>
                  <a:schemeClr val="tx2"/>
                </a:solidFill>
              </a:rPr>
              <a:t>、电源的作用：从能量的角度看，电源是通过非静电力做功把其它形式的能转化为电势能的装置。</a:t>
            </a:r>
          </a:p>
        </p:txBody>
      </p:sp>
      <p:sp>
        <p:nvSpPr>
          <p:cNvPr id="488452" name="Text Box 4"/>
          <p:cNvSpPr txBox="1">
            <a:spLocks noChangeArrowheads="1"/>
          </p:cNvSpPr>
          <p:nvPr/>
        </p:nvSpPr>
        <p:spPr bwMode="auto">
          <a:xfrm>
            <a:off x="649288" y="2528888"/>
            <a:ext cx="13684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3600">
                <a:ea typeface="方正舒体" pitchFamily="2" charset="-122"/>
              </a:rPr>
              <a:t>思考</a:t>
            </a:r>
          </a:p>
        </p:txBody>
      </p:sp>
      <p:sp>
        <p:nvSpPr>
          <p:cNvPr id="488453" name="Text Box 5"/>
          <p:cNvSpPr txBox="1">
            <a:spLocks noChangeArrowheads="1"/>
          </p:cNvSpPr>
          <p:nvPr/>
        </p:nvSpPr>
        <p:spPr bwMode="auto">
          <a:xfrm>
            <a:off x="684213" y="3357563"/>
            <a:ext cx="84597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>
                <a:solidFill>
                  <a:schemeClr val="tx2"/>
                </a:solidFill>
              </a:rPr>
              <a:t>1</a:t>
            </a:r>
            <a:r>
              <a:rPr lang="zh-CN" altLang="en-US" sz="2800">
                <a:solidFill>
                  <a:schemeClr val="tx2"/>
                </a:solidFill>
              </a:rPr>
              <a:t>、电池和发电机中的非静电力分别是什么？</a:t>
            </a:r>
          </a:p>
        </p:txBody>
      </p:sp>
      <p:sp>
        <p:nvSpPr>
          <p:cNvPr id="488454" name="Text Box 6"/>
          <p:cNvSpPr txBox="1">
            <a:spLocks noChangeArrowheads="1"/>
          </p:cNvSpPr>
          <p:nvPr/>
        </p:nvSpPr>
        <p:spPr bwMode="auto">
          <a:xfrm>
            <a:off x="684213" y="4148138"/>
            <a:ext cx="8316912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zh-CN" sz="2800">
                <a:solidFill>
                  <a:schemeClr val="tx2"/>
                </a:solidFill>
              </a:rPr>
              <a:t>2</a:t>
            </a:r>
            <a:r>
              <a:rPr lang="zh-CN" altLang="en-US" sz="2800">
                <a:solidFill>
                  <a:schemeClr val="tx2"/>
                </a:solidFill>
              </a:rPr>
              <a:t>、根据电源的作用，可以类比与我们生活中的什么物体？</a:t>
            </a:r>
          </a:p>
        </p:txBody>
      </p:sp>
      <p:sp>
        <p:nvSpPr>
          <p:cNvPr id="488455" name="Text Box 7"/>
          <p:cNvSpPr txBox="1">
            <a:spLocks noChangeArrowheads="1"/>
          </p:cNvSpPr>
          <p:nvPr/>
        </p:nvSpPr>
        <p:spPr bwMode="auto">
          <a:xfrm>
            <a:off x="684213" y="5373688"/>
            <a:ext cx="80660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>
                <a:solidFill>
                  <a:schemeClr val="tx2"/>
                </a:solidFill>
              </a:rPr>
              <a:t>3</a:t>
            </a:r>
            <a:r>
              <a:rPr lang="zh-CN" altLang="en-US" sz="2800">
                <a:solidFill>
                  <a:schemeClr val="tx2"/>
                </a:solidFill>
              </a:rPr>
              <a:t>、不同的电源中，非静电力做功的本领相同吗？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48845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48845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48845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884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884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88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884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884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88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884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884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88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884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884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88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8451" grpId="0"/>
      <p:bldP spid="488452" grpId="0"/>
      <p:bldP spid="488453" grpId="0"/>
      <p:bldP spid="488454" grpId="0"/>
      <p:bldP spid="48845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458788" y="692150"/>
            <a:ext cx="327501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>
                <a:solidFill>
                  <a:srgbClr val="C91329"/>
                </a:solidFill>
                <a:ea typeface="华文行楷" pitchFamily="2" charset="-122"/>
              </a:rPr>
              <a:t>二、电动势</a:t>
            </a:r>
          </a:p>
        </p:txBody>
      </p:sp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1214438" y="1844675"/>
            <a:ext cx="70564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endParaRPr lang="zh-CN" altLang="en-US" sz="2800" b="0"/>
          </a:p>
        </p:txBody>
      </p:sp>
      <p:sp>
        <p:nvSpPr>
          <p:cNvPr id="490500" name="Text Box 4"/>
          <p:cNvSpPr txBox="1">
            <a:spLocks noChangeArrowheads="1"/>
          </p:cNvSpPr>
          <p:nvPr/>
        </p:nvSpPr>
        <p:spPr bwMode="auto">
          <a:xfrm>
            <a:off x="638175" y="1376363"/>
            <a:ext cx="7993063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zh-CN" sz="2800">
                <a:solidFill>
                  <a:schemeClr val="tx2"/>
                </a:solidFill>
              </a:rPr>
              <a:t>1</a:t>
            </a:r>
            <a:r>
              <a:rPr lang="zh-CN" altLang="en-US" sz="2800">
                <a:solidFill>
                  <a:schemeClr val="tx2"/>
                </a:solidFill>
              </a:rPr>
              <a:t>、定义：电动势在数值上等于非静电力把</a:t>
            </a:r>
            <a:r>
              <a:rPr lang="en-US" altLang="zh-CN" sz="2800">
                <a:solidFill>
                  <a:schemeClr val="tx2"/>
                </a:solidFill>
              </a:rPr>
              <a:t>1C</a:t>
            </a:r>
            <a:r>
              <a:rPr lang="zh-CN" altLang="en-US" sz="2800">
                <a:solidFill>
                  <a:schemeClr val="tx2"/>
                </a:solidFill>
              </a:rPr>
              <a:t>的正电荷在电源内从负极移送到正极所做的功。</a:t>
            </a:r>
          </a:p>
        </p:txBody>
      </p:sp>
      <p:pic>
        <p:nvPicPr>
          <p:cNvPr id="490501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0563" y="2492375"/>
            <a:ext cx="1285875" cy="1212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0502" name="Text Box 6"/>
          <p:cNvSpPr txBox="1">
            <a:spLocks noChangeArrowheads="1"/>
          </p:cNvSpPr>
          <p:nvPr/>
        </p:nvSpPr>
        <p:spPr bwMode="auto">
          <a:xfrm>
            <a:off x="711200" y="2744788"/>
            <a:ext cx="24479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>
                <a:solidFill>
                  <a:schemeClr val="tx2"/>
                </a:solidFill>
              </a:rPr>
              <a:t>2</a:t>
            </a:r>
            <a:r>
              <a:rPr lang="zh-CN" altLang="en-US" sz="2800">
                <a:solidFill>
                  <a:schemeClr val="tx2"/>
                </a:solidFill>
              </a:rPr>
              <a:t>、定义式：</a:t>
            </a:r>
          </a:p>
        </p:txBody>
      </p:sp>
      <p:sp>
        <p:nvSpPr>
          <p:cNvPr id="490503" name="Text Box 7"/>
          <p:cNvSpPr txBox="1">
            <a:spLocks noChangeArrowheads="1"/>
          </p:cNvSpPr>
          <p:nvPr/>
        </p:nvSpPr>
        <p:spPr bwMode="auto">
          <a:xfrm>
            <a:off x="711200" y="3752850"/>
            <a:ext cx="46434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>
                <a:solidFill>
                  <a:schemeClr val="tx2"/>
                </a:solidFill>
              </a:rPr>
              <a:t>3</a:t>
            </a:r>
            <a:r>
              <a:rPr lang="zh-CN" altLang="en-US" sz="2800">
                <a:solidFill>
                  <a:schemeClr val="tx2"/>
                </a:solidFill>
              </a:rPr>
              <a:t>、单位：</a:t>
            </a:r>
            <a:r>
              <a:rPr lang="zh-CN" altLang="en-US" sz="2800" b="0"/>
              <a:t> </a:t>
            </a:r>
            <a:r>
              <a:rPr lang="en-US" altLang="zh-CN" sz="2800">
                <a:solidFill>
                  <a:srgbClr val="C91329"/>
                </a:solidFill>
              </a:rPr>
              <a:t>V         1V=1J/C</a:t>
            </a:r>
          </a:p>
        </p:txBody>
      </p:sp>
      <p:sp>
        <p:nvSpPr>
          <p:cNvPr id="490504" name="Rectangle 8"/>
          <p:cNvSpPr>
            <a:spLocks noChangeArrowheads="1"/>
          </p:cNvSpPr>
          <p:nvPr/>
        </p:nvSpPr>
        <p:spPr bwMode="auto">
          <a:xfrm>
            <a:off x="711200" y="4435475"/>
            <a:ext cx="8108950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zh-CN" sz="2800"/>
              <a:t>4</a:t>
            </a:r>
            <a:r>
              <a:rPr lang="zh-CN" altLang="en-US" sz="2800"/>
              <a:t>、物理意义：反映电源把其他形式的能转化为电能本领的大小。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4905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4905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4905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4905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905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905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90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90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490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0503" grpId="0"/>
      <p:bldP spid="49050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468313" y="785813"/>
            <a:ext cx="32750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>
                <a:solidFill>
                  <a:srgbClr val="C91329"/>
                </a:solidFill>
                <a:ea typeface="华文行楷" pitchFamily="2" charset="-122"/>
              </a:rPr>
              <a:t>二、电动势</a:t>
            </a:r>
          </a:p>
        </p:txBody>
      </p:sp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1223963" y="1938338"/>
            <a:ext cx="705643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endParaRPr lang="zh-CN" altLang="en-US" sz="2800" b="0"/>
          </a:p>
        </p:txBody>
      </p:sp>
      <p:sp>
        <p:nvSpPr>
          <p:cNvPr id="492548" name="Text Box 4"/>
          <p:cNvSpPr txBox="1">
            <a:spLocks noChangeArrowheads="1"/>
          </p:cNvSpPr>
          <p:nvPr/>
        </p:nvSpPr>
        <p:spPr bwMode="auto">
          <a:xfrm>
            <a:off x="722313" y="1397000"/>
            <a:ext cx="7235825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zh-CN" sz="2800">
                <a:solidFill>
                  <a:schemeClr val="tx2"/>
                </a:solidFill>
              </a:rPr>
              <a:t>5</a:t>
            </a:r>
            <a:r>
              <a:rPr lang="zh-CN" altLang="en-US" sz="2800">
                <a:solidFill>
                  <a:schemeClr val="tx2"/>
                </a:solidFill>
              </a:rPr>
              <a:t>、电动势由电源中非静电力的特性决定，跟电源的体积无关，也跟外电路无关。</a:t>
            </a:r>
          </a:p>
        </p:txBody>
      </p:sp>
      <p:sp>
        <p:nvSpPr>
          <p:cNvPr id="492549" name="Text Box 5"/>
          <p:cNvSpPr txBox="1">
            <a:spLocks noChangeArrowheads="1"/>
          </p:cNvSpPr>
          <p:nvPr/>
        </p:nvSpPr>
        <p:spPr bwMode="auto">
          <a:xfrm>
            <a:off x="755650" y="3630613"/>
            <a:ext cx="78120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>
                <a:solidFill>
                  <a:schemeClr val="tx2"/>
                </a:solidFill>
              </a:rPr>
              <a:t>7</a:t>
            </a:r>
            <a:r>
              <a:rPr lang="zh-CN" altLang="en-US" sz="2800">
                <a:solidFill>
                  <a:schemeClr val="tx2"/>
                </a:solidFill>
              </a:rPr>
              <a:t>、电源的另一重要参数</a:t>
            </a:r>
            <a:r>
              <a:rPr lang="en-US" altLang="zh-CN" sz="2800">
                <a:solidFill>
                  <a:schemeClr val="tx2"/>
                </a:solidFill>
              </a:rPr>
              <a:t>———</a:t>
            </a:r>
            <a:r>
              <a:rPr lang="zh-CN" altLang="en-US" sz="2800">
                <a:solidFill>
                  <a:schemeClr val="tx2"/>
                </a:solidFill>
              </a:rPr>
              <a:t>内阻。</a:t>
            </a:r>
          </a:p>
        </p:txBody>
      </p:sp>
      <p:sp>
        <p:nvSpPr>
          <p:cNvPr id="492550" name="Rectangle 6"/>
          <p:cNvSpPr>
            <a:spLocks noChangeArrowheads="1"/>
          </p:cNvSpPr>
          <p:nvPr/>
        </p:nvSpPr>
        <p:spPr bwMode="auto">
          <a:xfrm>
            <a:off x="755650" y="2693988"/>
            <a:ext cx="4429125" cy="604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zh-CN" sz="2800"/>
              <a:t>6</a:t>
            </a:r>
            <a:r>
              <a:rPr lang="zh-CN" altLang="en-US" sz="2800"/>
              <a:t>、电动势是标量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49254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4925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4925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492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92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2548" grpId="0"/>
      <p:bldP spid="492549" grpId="0"/>
      <p:bldP spid="49255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396875" y="584200"/>
            <a:ext cx="43211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>
                <a:solidFill>
                  <a:srgbClr val="C91329"/>
                </a:solidFill>
                <a:ea typeface="华文行楷" pitchFamily="2" charset="-122"/>
              </a:rPr>
              <a:t>三、生活中的电池</a:t>
            </a: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188" y="1231900"/>
            <a:ext cx="2297112" cy="168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0813" y="4868863"/>
            <a:ext cx="135255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138" y="4200525"/>
            <a:ext cx="1871662" cy="178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1400" y="4416425"/>
            <a:ext cx="2555875" cy="153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9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3450" y="1268413"/>
            <a:ext cx="2771775" cy="165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3205163" y="1206500"/>
            <a:ext cx="2555875" cy="457200"/>
            <a:chOff x="1769" y="715"/>
            <a:chExt cx="1610" cy="288"/>
          </a:xfrm>
        </p:grpSpPr>
        <p:sp>
          <p:nvSpPr>
            <p:cNvPr id="8213" name="Text Box 9"/>
            <p:cNvSpPr txBox="1">
              <a:spLocks noChangeArrowheads="1"/>
            </p:cNvSpPr>
            <p:nvPr/>
          </p:nvSpPr>
          <p:spPr bwMode="auto">
            <a:xfrm>
              <a:off x="2109" y="715"/>
              <a:ext cx="127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sz="2400">
                  <a:solidFill>
                    <a:srgbClr val="190E6C"/>
                  </a:solidFill>
                </a:rPr>
                <a:t>太阳电池</a:t>
              </a:r>
            </a:p>
          </p:txBody>
        </p:sp>
        <p:sp>
          <p:nvSpPr>
            <p:cNvPr id="8214" name="AutoShape 10"/>
            <p:cNvSpPr>
              <a:spLocks noChangeArrowheads="1"/>
            </p:cNvSpPr>
            <p:nvPr/>
          </p:nvSpPr>
          <p:spPr bwMode="auto">
            <a:xfrm>
              <a:off x="1769" y="822"/>
              <a:ext cx="408" cy="159"/>
            </a:xfrm>
            <a:prstGeom prst="rightArrow">
              <a:avLst>
                <a:gd name="adj1" fmla="val 50000"/>
                <a:gd name="adj2" fmla="val 64151"/>
              </a:avLst>
            </a:prstGeom>
            <a:solidFill>
              <a:srgbClr val="190E6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3852863" y="2095500"/>
            <a:ext cx="2087562" cy="457200"/>
            <a:chOff x="2177" y="1275"/>
            <a:chExt cx="1315" cy="288"/>
          </a:xfrm>
        </p:grpSpPr>
        <p:sp>
          <p:nvSpPr>
            <p:cNvPr id="8211" name="Text Box 12"/>
            <p:cNvSpPr txBox="1">
              <a:spLocks noChangeArrowheads="1"/>
            </p:cNvSpPr>
            <p:nvPr/>
          </p:nvSpPr>
          <p:spPr bwMode="auto">
            <a:xfrm>
              <a:off x="2177" y="1275"/>
              <a:ext cx="106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sz="2400">
                  <a:solidFill>
                    <a:srgbClr val="190E6C"/>
                  </a:solidFill>
                </a:rPr>
                <a:t>干电池</a:t>
              </a:r>
            </a:p>
          </p:txBody>
        </p:sp>
        <p:sp>
          <p:nvSpPr>
            <p:cNvPr id="8212" name="AutoShape 13"/>
            <p:cNvSpPr>
              <a:spLocks noChangeArrowheads="1"/>
            </p:cNvSpPr>
            <p:nvPr/>
          </p:nvSpPr>
          <p:spPr bwMode="auto">
            <a:xfrm>
              <a:off x="2857" y="1366"/>
              <a:ext cx="635" cy="182"/>
            </a:xfrm>
            <a:prstGeom prst="leftArrow">
              <a:avLst>
                <a:gd name="adj1" fmla="val 50000"/>
                <a:gd name="adj2" fmla="val 87225"/>
              </a:avLst>
            </a:prstGeom>
            <a:solidFill>
              <a:srgbClr val="190E6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" name="Group 14"/>
          <p:cNvGrpSpPr>
            <a:grpSpLocks/>
          </p:cNvGrpSpPr>
          <p:nvPr/>
        </p:nvGrpSpPr>
        <p:grpSpPr bwMode="auto">
          <a:xfrm>
            <a:off x="1404938" y="3463925"/>
            <a:ext cx="2700337" cy="828675"/>
            <a:chOff x="884" y="2024"/>
            <a:chExt cx="1701" cy="522"/>
          </a:xfrm>
        </p:grpSpPr>
        <p:sp>
          <p:nvSpPr>
            <p:cNvPr id="8209" name="Text Box 15"/>
            <p:cNvSpPr txBox="1">
              <a:spLocks noChangeArrowheads="1"/>
            </p:cNvSpPr>
            <p:nvPr/>
          </p:nvSpPr>
          <p:spPr bwMode="auto">
            <a:xfrm>
              <a:off x="1315" y="2024"/>
              <a:ext cx="127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sz="2400">
                  <a:solidFill>
                    <a:srgbClr val="190E6C"/>
                  </a:solidFill>
                </a:rPr>
                <a:t>铅蓄电池</a:t>
              </a:r>
            </a:p>
          </p:txBody>
        </p:sp>
        <p:sp>
          <p:nvSpPr>
            <p:cNvPr id="8210" name="AutoShape 16"/>
            <p:cNvSpPr>
              <a:spLocks noChangeArrowheads="1"/>
            </p:cNvSpPr>
            <p:nvPr/>
          </p:nvSpPr>
          <p:spPr bwMode="auto">
            <a:xfrm>
              <a:off x="884" y="2115"/>
              <a:ext cx="385" cy="43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399 w 21600"/>
                <a:gd name="T13" fmla="*/ 3558 h 21600"/>
                <a:gd name="T14" fmla="*/ 17841 w 21600"/>
                <a:gd name="T15" fmla="*/ 857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2427" y="0"/>
                  </a:lnTo>
                  <a:lnTo>
                    <a:pt x="12427" y="3581"/>
                  </a:lnTo>
                  <a:cubicBezTo>
                    <a:pt x="5564" y="3581"/>
                    <a:pt x="0" y="7421"/>
                    <a:pt x="0" y="12158"/>
                  </a:cubicBezTo>
                  <a:lnTo>
                    <a:pt x="0" y="21600"/>
                  </a:lnTo>
                  <a:lnTo>
                    <a:pt x="5106" y="21600"/>
                  </a:lnTo>
                  <a:lnTo>
                    <a:pt x="5106" y="12158"/>
                  </a:lnTo>
                  <a:cubicBezTo>
                    <a:pt x="5106" y="10180"/>
                    <a:pt x="8384" y="8577"/>
                    <a:pt x="12427" y="8577"/>
                  </a:cubicBezTo>
                  <a:lnTo>
                    <a:pt x="12427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rgbClr val="190E6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" name="Group 17"/>
          <p:cNvGrpSpPr>
            <a:grpSpLocks/>
          </p:cNvGrpSpPr>
          <p:nvPr/>
        </p:nvGrpSpPr>
        <p:grpSpPr bwMode="auto">
          <a:xfrm>
            <a:off x="5653088" y="3392488"/>
            <a:ext cx="1873250" cy="971550"/>
            <a:chOff x="3084" y="2001"/>
            <a:chExt cx="1180" cy="612"/>
          </a:xfrm>
        </p:grpSpPr>
        <p:sp>
          <p:nvSpPr>
            <p:cNvPr id="8207" name="Text Box 18"/>
            <p:cNvSpPr txBox="1">
              <a:spLocks noChangeArrowheads="1"/>
            </p:cNvSpPr>
            <p:nvPr/>
          </p:nvSpPr>
          <p:spPr bwMode="auto">
            <a:xfrm>
              <a:off x="3084" y="2008"/>
              <a:ext cx="93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sz="2400">
                  <a:solidFill>
                    <a:srgbClr val="190E6C"/>
                  </a:solidFill>
                </a:rPr>
                <a:t>锂电池</a:t>
              </a:r>
            </a:p>
          </p:txBody>
        </p:sp>
        <p:sp>
          <p:nvSpPr>
            <p:cNvPr id="8208" name="AutoShape 19"/>
            <p:cNvSpPr>
              <a:spLocks noChangeArrowheads="1"/>
            </p:cNvSpPr>
            <p:nvPr/>
          </p:nvSpPr>
          <p:spPr bwMode="auto">
            <a:xfrm flipH="1">
              <a:off x="3901" y="2001"/>
              <a:ext cx="363" cy="61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36 w 21600"/>
                <a:gd name="T13" fmla="*/ 3565 h 21600"/>
                <a:gd name="T14" fmla="*/ 17851 w 21600"/>
                <a:gd name="T15" fmla="*/ 8576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2427" y="0"/>
                  </a:lnTo>
                  <a:lnTo>
                    <a:pt x="12427" y="3581"/>
                  </a:lnTo>
                  <a:cubicBezTo>
                    <a:pt x="5564" y="3581"/>
                    <a:pt x="0" y="7421"/>
                    <a:pt x="0" y="12158"/>
                  </a:cubicBezTo>
                  <a:lnTo>
                    <a:pt x="0" y="21600"/>
                  </a:lnTo>
                  <a:lnTo>
                    <a:pt x="5106" y="21600"/>
                  </a:lnTo>
                  <a:lnTo>
                    <a:pt x="5106" y="12158"/>
                  </a:lnTo>
                  <a:cubicBezTo>
                    <a:pt x="5106" y="10180"/>
                    <a:pt x="8384" y="8577"/>
                    <a:pt x="12427" y="8577"/>
                  </a:cubicBezTo>
                  <a:lnTo>
                    <a:pt x="12427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rgbClr val="190E6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" name="Group 20"/>
          <p:cNvGrpSpPr>
            <a:grpSpLocks/>
          </p:cNvGrpSpPr>
          <p:nvPr/>
        </p:nvGrpSpPr>
        <p:grpSpPr bwMode="auto">
          <a:xfrm>
            <a:off x="3744913" y="4076700"/>
            <a:ext cx="2052637" cy="790575"/>
            <a:chOff x="2109" y="2478"/>
            <a:chExt cx="1293" cy="498"/>
          </a:xfrm>
        </p:grpSpPr>
        <p:sp>
          <p:nvSpPr>
            <p:cNvPr id="8205" name="Text Box 21"/>
            <p:cNvSpPr txBox="1">
              <a:spLocks noChangeArrowheads="1"/>
            </p:cNvSpPr>
            <p:nvPr/>
          </p:nvSpPr>
          <p:spPr bwMode="auto">
            <a:xfrm>
              <a:off x="2109" y="2478"/>
              <a:ext cx="129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sz="2400">
                  <a:solidFill>
                    <a:srgbClr val="190E6C"/>
                  </a:solidFill>
                </a:rPr>
                <a:t>锌汞电池</a:t>
              </a:r>
            </a:p>
          </p:txBody>
        </p:sp>
        <p:sp>
          <p:nvSpPr>
            <p:cNvPr id="8206" name="AutoShape 22"/>
            <p:cNvSpPr>
              <a:spLocks noChangeArrowheads="1"/>
            </p:cNvSpPr>
            <p:nvPr/>
          </p:nvSpPr>
          <p:spPr bwMode="auto">
            <a:xfrm>
              <a:off x="2540" y="2772"/>
              <a:ext cx="181" cy="204"/>
            </a:xfrm>
            <a:prstGeom prst="upArrow">
              <a:avLst>
                <a:gd name="adj1" fmla="val 50000"/>
                <a:gd name="adj2" fmla="val 28177"/>
              </a:avLst>
            </a:prstGeom>
            <a:solidFill>
              <a:srgbClr val="190E6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8" name="Text Box 2"/>
          <p:cNvSpPr txBox="1">
            <a:spLocks noChangeArrowheads="1"/>
          </p:cNvSpPr>
          <p:nvPr/>
        </p:nvSpPr>
        <p:spPr bwMode="auto">
          <a:xfrm>
            <a:off x="719138" y="3211513"/>
            <a:ext cx="7993062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</a:rPr>
              <a:t>       电池放电时能输出的总电荷量，通常以安培小时（</a:t>
            </a:r>
            <a:r>
              <a:rPr lang="en-US" altLang="zh-CN" sz="2800">
                <a:solidFill>
                  <a:schemeClr val="tx2"/>
                </a:solidFill>
              </a:rPr>
              <a:t>A·h</a:t>
            </a:r>
            <a:r>
              <a:rPr lang="zh-CN" altLang="en-US" sz="2800">
                <a:solidFill>
                  <a:schemeClr val="tx2"/>
                </a:solidFill>
              </a:rPr>
              <a:t>）或毫安小时（</a:t>
            </a:r>
            <a:r>
              <a:rPr lang="en-US" altLang="zh-CN" sz="2800">
                <a:solidFill>
                  <a:schemeClr val="tx2"/>
                </a:solidFill>
              </a:rPr>
              <a:t>mA ·h</a:t>
            </a:r>
            <a:r>
              <a:rPr lang="zh-CN" altLang="en-US" sz="2800">
                <a:solidFill>
                  <a:schemeClr val="tx2"/>
                </a:solidFill>
              </a:rPr>
              <a:t>）做单位</a:t>
            </a:r>
          </a:p>
        </p:txBody>
      </p:sp>
      <p:sp>
        <p:nvSpPr>
          <p:cNvPr id="9219" name="Text Box 3"/>
          <p:cNvSpPr txBox="1">
            <a:spLocks noChangeArrowheads="1"/>
          </p:cNvSpPr>
          <p:nvPr/>
        </p:nvSpPr>
        <p:spPr bwMode="auto">
          <a:xfrm>
            <a:off x="2814638" y="714375"/>
            <a:ext cx="3740150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>
                <a:solidFill>
                  <a:srgbClr val="C91329"/>
                </a:solidFill>
              </a:rPr>
              <a:t>影响电源的参数</a:t>
            </a:r>
          </a:p>
        </p:txBody>
      </p:sp>
      <p:sp>
        <p:nvSpPr>
          <p:cNvPr id="495620" name="Text Box 4"/>
          <p:cNvSpPr txBox="1">
            <a:spLocks noChangeArrowheads="1"/>
          </p:cNvSpPr>
          <p:nvPr/>
        </p:nvSpPr>
        <p:spPr bwMode="auto">
          <a:xfrm>
            <a:off x="366713" y="2514600"/>
            <a:ext cx="2944812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</a:rPr>
              <a:t>   电池的容量</a:t>
            </a:r>
            <a:r>
              <a:rPr lang="en-US" altLang="zh-CN" sz="2800">
                <a:solidFill>
                  <a:schemeClr val="tx2"/>
                </a:solidFill>
              </a:rPr>
              <a:t>:</a:t>
            </a:r>
          </a:p>
        </p:txBody>
      </p:sp>
      <p:sp>
        <p:nvSpPr>
          <p:cNvPr id="495621" name="Rectangle 5"/>
          <p:cNvSpPr>
            <a:spLocks noChangeArrowheads="1"/>
          </p:cNvSpPr>
          <p:nvPr/>
        </p:nvSpPr>
        <p:spPr bwMode="auto">
          <a:xfrm>
            <a:off x="2959100" y="1577975"/>
            <a:ext cx="1098550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/>
              <a:t>内阻</a:t>
            </a:r>
          </a:p>
        </p:txBody>
      </p:sp>
      <p:sp>
        <p:nvSpPr>
          <p:cNvPr id="9222" name="Text Box 6"/>
          <p:cNvSpPr txBox="1">
            <a:spLocks noChangeArrowheads="1"/>
          </p:cNvSpPr>
          <p:nvPr/>
        </p:nvSpPr>
        <p:spPr bwMode="auto">
          <a:xfrm>
            <a:off x="1101725" y="1295400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endParaRPr lang="zh-CN" altLang="en-US" sz="1800" b="0">
              <a:solidFill>
                <a:schemeClr val="accent2"/>
              </a:solidFill>
            </a:endParaRPr>
          </a:p>
        </p:txBody>
      </p:sp>
      <p:sp>
        <p:nvSpPr>
          <p:cNvPr id="495623" name="Text Box 7"/>
          <p:cNvSpPr txBox="1">
            <a:spLocks noChangeArrowheads="1"/>
          </p:cNvSpPr>
          <p:nvPr/>
        </p:nvSpPr>
        <p:spPr bwMode="auto">
          <a:xfrm>
            <a:off x="762000" y="1577975"/>
            <a:ext cx="1555750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</a:rPr>
              <a:t>电动势</a:t>
            </a:r>
          </a:p>
        </p:txBody>
      </p:sp>
      <p:sp>
        <p:nvSpPr>
          <p:cNvPr id="495624" name="Text Box 8"/>
          <p:cNvSpPr txBox="1">
            <a:spLocks noChangeArrowheads="1"/>
          </p:cNvSpPr>
          <p:nvPr/>
        </p:nvSpPr>
        <p:spPr bwMode="auto">
          <a:xfrm>
            <a:off x="4938713" y="1577975"/>
            <a:ext cx="1476375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</a:rPr>
              <a:t>容量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95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95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95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95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95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5618" grpId="0"/>
      <p:bldP spid="495620" grpId="0"/>
      <p:bldP spid="495621" grpId="0"/>
      <p:bldP spid="495623" grpId="0"/>
      <p:bldP spid="49562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827088" y="2133600"/>
            <a:ext cx="7956550" cy="3811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zh-CN" sz="2800">
                <a:solidFill>
                  <a:schemeClr val="tx2"/>
                </a:solidFill>
              </a:rPr>
              <a:t>A</a:t>
            </a:r>
            <a:r>
              <a:rPr lang="zh-CN" altLang="en-US" sz="2800">
                <a:solidFill>
                  <a:schemeClr val="tx2"/>
                </a:solidFill>
              </a:rPr>
              <a:t>、电路中每通过</a:t>
            </a:r>
            <a:r>
              <a:rPr lang="en-US" altLang="zh-CN" sz="2800">
                <a:solidFill>
                  <a:schemeClr val="tx2"/>
                </a:solidFill>
              </a:rPr>
              <a:t>1C</a:t>
            </a:r>
            <a:r>
              <a:rPr lang="zh-CN" altLang="en-US" sz="2800">
                <a:solidFill>
                  <a:schemeClr val="tx2"/>
                </a:solidFill>
              </a:rPr>
              <a:t>的电量，电源把</a:t>
            </a:r>
            <a:r>
              <a:rPr lang="en-US" altLang="zh-CN" sz="2800">
                <a:solidFill>
                  <a:schemeClr val="tx2"/>
                </a:solidFill>
              </a:rPr>
              <a:t>2J</a:t>
            </a:r>
            <a:r>
              <a:rPr lang="zh-CN" altLang="en-US" sz="2800">
                <a:solidFill>
                  <a:schemeClr val="tx2"/>
                </a:solidFill>
              </a:rPr>
              <a:t>的化学能转变为电能</a:t>
            </a:r>
          </a:p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zh-CN" sz="2800">
                <a:solidFill>
                  <a:schemeClr val="tx2"/>
                </a:solidFill>
              </a:rPr>
              <a:t>B</a:t>
            </a:r>
            <a:r>
              <a:rPr lang="zh-CN" altLang="en-US" sz="2800">
                <a:solidFill>
                  <a:schemeClr val="tx2"/>
                </a:solidFill>
              </a:rPr>
              <a:t>、 蓄电池两极间的电压为</a:t>
            </a:r>
            <a:r>
              <a:rPr lang="en-US" altLang="zh-CN" sz="2800">
                <a:solidFill>
                  <a:schemeClr val="tx2"/>
                </a:solidFill>
              </a:rPr>
              <a:t>2V</a:t>
            </a:r>
          </a:p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zh-CN" sz="2800">
                <a:solidFill>
                  <a:schemeClr val="tx2"/>
                </a:solidFill>
              </a:rPr>
              <a:t>C</a:t>
            </a:r>
            <a:r>
              <a:rPr lang="zh-CN" altLang="en-US" sz="2800">
                <a:solidFill>
                  <a:schemeClr val="tx2"/>
                </a:solidFill>
              </a:rPr>
              <a:t>、 蓄电池在</a:t>
            </a:r>
            <a:r>
              <a:rPr lang="en-US" altLang="zh-CN" sz="2800">
                <a:solidFill>
                  <a:schemeClr val="tx2"/>
                </a:solidFill>
              </a:rPr>
              <a:t>1s</a:t>
            </a:r>
            <a:r>
              <a:rPr lang="zh-CN" altLang="en-US" sz="2800">
                <a:solidFill>
                  <a:schemeClr val="tx2"/>
                </a:solidFill>
              </a:rPr>
              <a:t>内将</a:t>
            </a:r>
            <a:r>
              <a:rPr lang="en-US" altLang="zh-CN" sz="2800">
                <a:solidFill>
                  <a:schemeClr val="tx2"/>
                </a:solidFill>
              </a:rPr>
              <a:t>2J</a:t>
            </a:r>
            <a:r>
              <a:rPr lang="zh-CN" altLang="en-US" sz="2800">
                <a:solidFill>
                  <a:schemeClr val="tx2"/>
                </a:solidFill>
              </a:rPr>
              <a:t>的化学能转变成电能</a:t>
            </a:r>
          </a:p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zh-CN" sz="2800">
                <a:solidFill>
                  <a:schemeClr val="tx2"/>
                </a:solidFill>
              </a:rPr>
              <a:t>D</a:t>
            </a:r>
            <a:r>
              <a:rPr lang="zh-CN" altLang="en-US" sz="2800">
                <a:solidFill>
                  <a:schemeClr val="tx2"/>
                </a:solidFill>
              </a:rPr>
              <a:t>、蓄电池将化学能转变为电能的本领比一节干电池（电动势为</a:t>
            </a:r>
            <a:r>
              <a:rPr lang="en-US" altLang="zh-CN" sz="2800">
                <a:solidFill>
                  <a:schemeClr val="tx2"/>
                </a:solidFill>
              </a:rPr>
              <a:t>1.5V</a:t>
            </a:r>
            <a:r>
              <a:rPr lang="zh-CN" altLang="en-US" sz="2800">
                <a:solidFill>
                  <a:schemeClr val="tx2"/>
                </a:solidFill>
              </a:rPr>
              <a:t>）强</a:t>
            </a: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539750" y="1341438"/>
            <a:ext cx="8997950" cy="604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zh-CN" sz="2800"/>
              <a:t>2</a:t>
            </a:r>
            <a:r>
              <a:rPr lang="zh-CN" altLang="en-US" sz="2800"/>
              <a:t>、铅蓄电池的电动势为</a:t>
            </a:r>
            <a:r>
              <a:rPr lang="en-US" altLang="zh-CN" sz="2800"/>
              <a:t>2V</a:t>
            </a:r>
            <a:r>
              <a:rPr lang="zh-CN" altLang="en-US" sz="2800"/>
              <a:t>，这表示（          ）</a:t>
            </a:r>
          </a:p>
        </p:txBody>
      </p:sp>
      <p:sp>
        <p:nvSpPr>
          <p:cNvPr id="496644" name="Text Box 4"/>
          <p:cNvSpPr txBox="1">
            <a:spLocks noChangeArrowheads="1"/>
          </p:cNvSpPr>
          <p:nvPr/>
        </p:nvSpPr>
        <p:spPr bwMode="auto">
          <a:xfrm>
            <a:off x="6588125" y="1376363"/>
            <a:ext cx="111601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32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charset="-122"/>
              </a:rPr>
              <a:t>AD</a:t>
            </a:r>
          </a:p>
        </p:txBody>
      </p:sp>
      <p:sp>
        <p:nvSpPr>
          <p:cNvPr id="10245" name="Text Box 5"/>
          <p:cNvSpPr txBox="1">
            <a:spLocks noChangeArrowheads="1"/>
          </p:cNvSpPr>
          <p:nvPr/>
        </p:nvSpPr>
        <p:spPr bwMode="auto">
          <a:xfrm>
            <a:off x="539750" y="484188"/>
            <a:ext cx="3060700" cy="604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>
                <a:solidFill>
                  <a:srgbClr val="C91329"/>
                </a:solidFill>
              </a:rPr>
              <a:t>课堂训练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96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664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砖雕艺术">
  <a:themeElements>
    <a:clrScheme name="砖雕艺术 1">
      <a:dk1>
        <a:srgbClr val="080808"/>
      </a:dk1>
      <a:lt1>
        <a:srgbClr val="FFFFFF"/>
      </a:lt1>
      <a:dk2>
        <a:srgbClr val="0039AC"/>
      </a:dk2>
      <a:lt2>
        <a:srgbClr val="C0C0C0"/>
      </a:lt2>
      <a:accent1>
        <a:srgbClr val="FFFF99"/>
      </a:accent1>
      <a:accent2>
        <a:srgbClr val="FFCC66"/>
      </a:accent2>
      <a:accent3>
        <a:srgbClr val="FFFFFF"/>
      </a:accent3>
      <a:accent4>
        <a:srgbClr val="060606"/>
      </a:accent4>
      <a:accent5>
        <a:srgbClr val="FFFFCA"/>
      </a:accent5>
      <a:accent6>
        <a:srgbClr val="E7B95C"/>
      </a:accent6>
      <a:hlink>
        <a:srgbClr val="0066FF"/>
      </a:hlink>
      <a:folHlink>
        <a:srgbClr val="CC3300"/>
      </a:folHlink>
    </a:clrScheme>
    <a:fontScheme name="砖雕艺术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18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18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砖雕艺术 1">
        <a:dk1>
          <a:srgbClr val="080808"/>
        </a:dk1>
        <a:lt1>
          <a:srgbClr val="FFFFFF"/>
        </a:lt1>
        <a:dk2>
          <a:srgbClr val="0039AC"/>
        </a:dk2>
        <a:lt2>
          <a:srgbClr val="C0C0C0"/>
        </a:lt2>
        <a:accent1>
          <a:srgbClr val="FFFF99"/>
        </a:accent1>
        <a:accent2>
          <a:srgbClr val="FFCC66"/>
        </a:accent2>
        <a:accent3>
          <a:srgbClr val="FFFFFF"/>
        </a:accent3>
        <a:accent4>
          <a:srgbClr val="060606"/>
        </a:accent4>
        <a:accent5>
          <a:srgbClr val="FFFFCA"/>
        </a:accent5>
        <a:accent6>
          <a:srgbClr val="E7B95C"/>
        </a:accent6>
        <a:hlink>
          <a:srgbClr val="0066FF"/>
        </a:hlink>
        <a:folHlink>
          <a:srgbClr val="CC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砖雕艺术 2">
        <a:dk1>
          <a:srgbClr val="333399"/>
        </a:dk1>
        <a:lt1>
          <a:srgbClr val="ADD3AF"/>
        </a:lt1>
        <a:dk2>
          <a:srgbClr val="D65700"/>
        </a:dk2>
        <a:lt2>
          <a:srgbClr val="B2B2B2"/>
        </a:lt2>
        <a:accent1>
          <a:srgbClr val="B8E9EE"/>
        </a:accent1>
        <a:accent2>
          <a:srgbClr val="FFCC00"/>
        </a:accent2>
        <a:accent3>
          <a:srgbClr val="D3E6D4"/>
        </a:accent3>
        <a:accent4>
          <a:srgbClr val="2A2A82"/>
        </a:accent4>
        <a:accent5>
          <a:srgbClr val="D8F2F5"/>
        </a:accent5>
        <a:accent6>
          <a:srgbClr val="E7B900"/>
        </a:accent6>
        <a:hlink>
          <a:srgbClr val="008080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砖雕艺术 3">
        <a:dk1>
          <a:srgbClr val="003BB2"/>
        </a:dk1>
        <a:lt1>
          <a:srgbClr val="CCFFCC"/>
        </a:lt1>
        <a:dk2>
          <a:srgbClr val="003366"/>
        </a:dk2>
        <a:lt2>
          <a:srgbClr val="C0C0C0"/>
        </a:lt2>
        <a:accent1>
          <a:srgbClr val="FFFFFF"/>
        </a:accent1>
        <a:accent2>
          <a:srgbClr val="009900"/>
        </a:accent2>
        <a:accent3>
          <a:srgbClr val="E2FFE2"/>
        </a:accent3>
        <a:accent4>
          <a:srgbClr val="003197"/>
        </a:accent4>
        <a:accent5>
          <a:srgbClr val="FFFFFF"/>
        </a:accent5>
        <a:accent6>
          <a:srgbClr val="008A00"/>
        </a:accent6>
        <a:hlink>
          <a:srgbClr val="333399"/>
        </a:hlink>
        <a:folHlink>
          <a:srgbClr val="E45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砖雕艺术 4">
        <a:dk1>
          <a:srgbClr val="0000CC"/>
        </a:dk1>
        <a:lt1>
          <a:srgbClr val="CCECFF"/>
        </a:lt1>
        <a:dk2>
          <a:srgbClr val="006666"/>
        </a:dk2>
        <a:lt2>
          <a:srgbClr val="C0C0C0"/>
        </a:lt2>
        <a:accent1>
          <a:srgbClr val="FFFF99"/>
        </a:accent1>
        <a:accent2>
          <a:srgbClr val="FFCCFF"/>
        </a:accent2>
        <a:accent3>
          <a:srgbClr val="E2F4FF"/>
        </a:accent3>
        <a:accent4>
          <a:srgbClr val="0000AE"/>
        </a:accent4>
        <a:accent5>
          <a:srgbClr val="FFFFCA"/>
        </a:accent5>
        <a:accent6>
          <a:srgbClr val="E7B9E7"/>
        </a:accent6>
        <a:hlink>
          <a:srgbClr val="CC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砖雕艺术 5">
        <a:dk1>
          <a:srgbClr val="000000"/>
        </a:dk1>
        <a:lt1>
          <a:srgbClr val="FFFFCC"/>
        </a:lt1>
        <a:dk2>
          <a:srgbClr val="5A5A86"/>
        </a:dk2>
        <a:lt2>
          <a:srgbClr val="C0C0C0"/>
        </a:lt2>
        <a:accent1>
          <a:srgbClr val="D5E9F7"/>
        </a:accent1>
        <a:accent2>
          <a:srgbClr val="FFCC00"/>
        </a:accent2>
        <a:accent3>
          <a:srgbClr val="FFFFE2"/>
        </a:accent3>
        <a:accent4>
          <a:srgbClr val="000000"/>
        </a:accent4>
        <a:accent5>
          <a:srgbClr val="E7F2FA"/>
        </a:accent5>
        <a:accent6>
          <a:srgbClr val="E7B900"/>
        </a:accent6>
        <a:hlink>
          <a:srgbClr val="CC3300"/>
        </a:hlink>
        <a:folHlink>
          <a:srgbClr val="007D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砖雕艺术 6">
        <a:dk1>
          <a:srgbClr val="006666"/>
        </a:dk1>
        <a:lt1>
          <a:srgbClr val="FFECD9"/>
        </a:lt1>
        <a:dk2>
          <a:srgbClr val="000099"/>
        </a:dk2>
        <a:lt2>
          <a:srgbClr val="B2B2B2"/>
        </a:lt2>
        <a:accent1>
          <a:srgbClr val="EAEAEA"/>
        </a:accent1>
        <a:accent2>
          <a:srgbClr val="FF6600"/>
        </a:accent2>
        <a:accent3>
          <a:srgbClr val="FFF4E9"/>
        </a:accent3>
        <a:accent4>
          <a:srgbClr val="005656"/>
        </a:accent4>
        <a:accent5>
          <a:srgbClr val="F3F3F3"/>
        </a:accent5>
        <a:accent6>
          <a:srgbClr val="E75C00"/>
        </a:accent6>
        <a:hlink>
          <a:srgbClr val="0066FF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砖雕艺术 7">
        <a:dk1>
          <a:srgbClr val="585884"/>
        </a:dk1>
        <a:lt1>
          <a:srgbClr val="DDDDDD"/>
        </a:lt1>
        <a:dk2>
          <a:srgbClr val="000000"/>
        </a:dk2>
        <a:lt2>
          <a:srgbClr val="969696"/>
        </a:lt2>
        <a:accent1>
          <a:srgbClr val="FFFFCC"/>
        </a:accent1>
        <a:accent2>
          <a:srgbClr val="99CC00"/>
        </a:accent2>
        <a:accent3>
          <a:srgbClr val="EBEBEB"/>
        </a:accent3>
        <a:accent4>
          <a:srgbClr val="4A4A70"/>
        </a:accent4>
        <a:accent5>
          <a:srgbClr val="FFFFE2"/>
        </a:accent5>
        <a:accent6>
          <a:srgbClr val="8AB900"/>
        </a:accent6>
        <a:hlink>
          <a:srgbClr val="FF3300"/>
        </a:hlink>
        <a:folHlink>
          <a:srgbClr val="6E3B8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砖雕艺术 8">
        <a:dk1>
          <a:srgbClr val="333399"/>
        </a:dk1>
        <a:lt1>
          <a:srgbClr val="FFD9D9"/>
        </a:lt1>
        <a:dk2>
          <a:srgbClr val="00716E"/>
        </a:dk2>
        <a:lt2>
          <a:srgbClr val="C0C0C0"/>
        </a:lt2>
        <a:accent1>
          <a:srgbClr val="AED2BA"/>
        </a:accent1>
        <a:accent2>
          <a:srgbClr val="FF9933"/>
        </a:accent2>
        <a:accent3>
          <a:srgbClr val="FFE9E9"/>
        </a:accent3>
        <a:accent4>
          <a:srgbClr val="2A2A82"/>
        </a:accent4>
        <a:accent5>
          <a:srgbClr val="D3E5D9"/>
        </a:accent5>
        <a:accent6>
          <a:srgbClr val="E78A2D"/>
        </a:accent6>
        <a:hlink>
          <a:srgbClr val="CC3300"/>
        </a:hlink>
        <a:folHlink>
          <a:srgbClr val="0066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236</TotalTime>
  <Words>442</Words>
  <Application>Microsoft Office PowerPoint</Application>
  <PresentationFormat>全屏显示(4:3)</PresentationFormat>
  <Paragraphs>63</Paragraphs>
  <Slides>9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9" baseType="lpstr">
      <vt:lpstr>Arial</vt:lpstr>
      <vt:lpstr>宋体</vt:lpstr>
      <vt:lpstr>Wingdings 2</vt:lpstr>
      <vt:lpstr>Wingdings</vt:lpstr>
      <vt:lpstr>Times New Roman</vt:lpstr>
      <vt:lpstr>Tahoma</vt:lpstr>
      <vt:lpstr>隶书</vt:lpstr>
      <vt:lpstr>华文行楷</vt:lpstr>
      <vt:lpstr>方正舒体</vt:lpstr>
      <vt:lpstr>砖雕艺术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ks5u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Administrator</cp:lastModifiedBy>
  <cp:revision>42</cp:revision>
  <dcterms:created xsi:type="dcterms:W3CDTF">1601-01-01T00:00:00Z</dcterms:created>
  <dcterms:modified xsi:type="dcterms:W3CDTF">2015-05-05T08:22:25Z</dcterms:modified>
</cp:coreProperties>
</file>