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notesMasterIdLst>
    <p:notesMasterId r:id="rId23"/>
  </p:notesMasterIdLst>
  <p:sldIdLst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59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DEE307"/>
    <a:srgbClr val="000099"/>
    <a:srgbClr val="E4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B61050-2392-4172-8541-196E0A3445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8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0862-B63B-4CFB-8581-67C7A7A2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9A8FD-9656-42FC-AA9B-A07B3A463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7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F7CAC-E957-4D38-8830-E85D40292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0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3483-B024-4BE3-9392-8D0327BC6BF4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12A0C-A6C0-443D-8D41-870713557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1414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04930-15D7-4957-9AD5-CE25FDC56A8C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CDB89-C57D-49DA-B7B9-B48D167CC5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617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7188-D707-432C-8407-87274B471A15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F2F4D-61AF-469F-AFC6-33CCBB61C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1056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2E0B8-3DF7-4EB4-897A-0DEE2FBB6AF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96E52-B8DA-45B6-96BB-56921F8749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04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86AF-49C9-4246-823A-EF8E620D2B5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60CD-99E9-4362-B9D7-6720CD8FA3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8435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1A54-4EC8-4E2D-BDF0-E2F32BDEE917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9CC73-7BC9-4B64-BFF5-FF44C5BDA3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5778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64593-12D3-4D15-9A39-377CD83714B6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F6688-8CC5-43DC-BE44-3D45B7340C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835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7F981-828C-4B07-8B71-B9E0C36DFB25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70F6F-F3FF-462A-BA41-61B1B8DA4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531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FB05D-670F-49E5-844F-E190325D9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861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BEE19-CA53-464E-86E8-DD84EEAFD557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ADCE3-429C-488C-941D-74D4137226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93158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F0EA-0680-4805-AEBB-810B0437F2A7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8D86C-2168-4D78-A1E6-572A9AFD4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731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7D10F-E98E-439A-BDC2-5AB87215163C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0429F-5785-4E30-867A-A40314E69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199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0F117-FF9D-4A95-ADA3-13F851E40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3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E915-187F-4D29-934D-27DEC89AE6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43D0-E724-4C54-BE38-BFCBC340A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7C93-883D-460B-B46B-20089058ED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4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AD0E0-54A7-4F63-A063-414DE67AE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0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AEBA-0270-4820-BA32-68066157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9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D27C-468E-4F64-9B57-16405E333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8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B49CF3-17F2-428D-813B-02C7D77AB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65112281-9A93-4CA6-A24C-2695E97C4DD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82D1A50-7DD2-4D43-BAA0-623911E0E4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457200" y="4800600"/>
            <a:ext cx="8229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4000" b="1">
                <a:solidFill>
                  <a:schemeClr val="accent2"/>
                </a:solidFill>
              </a:rPr>
              <a:t>第二章  恒定电流 </a:t>
            </a:r>
            <a:endParaRPr lang="en-US" altLang="zh-CN" sz="4000" b="1">
              <a:solidFill>
                <a:schemeClr val="accent2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华文行楷" pitchFamily="2" charset="-122"/>
              </a:rPr>
              <a:t>第三节  欧姆定律</a:t>
            </a:r>
            <a:endParaRPr lang="en-US" altLang="zh-CN" sz="4000" b="1">
              <a:solidFill>
                <a:schemeClr val="accent2"/>
              </a:solidFill>
              <a:latin typeface="华文行楷" pitchFamily="2" charset="-122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28600" y="1371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人教版选修</a:t>
            </a:r>
            <a:r>
              <a:rPr lang="en-US" altLang="zh-CN" b="1">
                <a:solidFill>
                  <a:schemeClr val="accent2"/>
                </a:solidFill>
              </a:rPr>
              <a:t>3-1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457200"/>
            <a:ext cx="77771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三、伏安特性曲线</a:t>
            </a:r>
            <a:r>
              <a:rPr lang="en-US" altLang="zh-CN" sz="44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4400" b="1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en-US" altLang="zh-CN" sz="4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4400" b="1">
                <a:solidFill>
                  <a:srgbClr val="0000CC"/>
                </a:solidFill>
                <a:latin typeface="Times New Roman" pitchFamily="18" charset="0"/>
              </a:rPr>
              <a:t>U</a:t>
            </a:r>
            <a:r>
              <a:rPr lang="zh-CN" altLang="en-US" sz="4400" b="1">
                <a:solidFill>
                  <a:srgbClr val="0000CC"/>
                </a:solidFill>
                <a:latin typeface="Times New Roman" pitchFamily="18" charset="0"/>
              </a:rPr>
              <a:t>图线</a:t>
            </a:r>
            <a:r>
              <a:rPr lang="en-US" altLang="zh-CN" sz="44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zh-CN" sz="5400" b="1">
              <a:solidFill>
                <a:schemeClr val="tx2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900113" y="1125538"/>
            <a:ext cx="71278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40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、伏安特性曲线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图线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en-US" altLang="zh-CN" sz="4000" b="1">
                <a:latin typeface="Times New Roman" pitchFamily="18" charset="0"/>
                <a:ea typeface="华文新魏" pitchFamily="2" charset="-122"/>
              </a:rPr>
              <a:t>: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4000" b="1">
                <a:latin typeface="Times New Roman" pitchFamily="18" charset="0"/>
                <a:ea typeface="华文新魏" pitchFamily="2" charset="-122"/>
              </a:rPr>
              <a:t>  </a:t>
            </a:r>
            <a:r>
              <a:rPr lang="zh-CN" altLang="en-US" sz="4000" b="1">
                <a:latin typeface="Times New Roman" pitchFamily="18" charset="0"/>
                <a:ea typeface="华文新魏" pitchFamily="2" charset="-122"/>
              </a:rPr>
              <a:t>导体中的</a:t>
            </a:r>
            <a:r>
              <a:rPr lang="zh-CN" altLang="en-US" sz="40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电流</a:t>
            </a:r>
            <a:r>
              <a:rPr lang="en-US" altLang="zh-CN" sz="40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随</a:t>
            </a:r>
            <a:r>
              <a:rPr lang="zh-CN" altLang="en-US" sz="4000" b="1">
                <a:latin typeface="Times New Roman" pitchFamily="18" charset="0"/>
                <a:ea typeface="华文新魏" pitchFamily="2" charset="-122"/>
              </a:rPr>
              <a:t>导体两端的</a:t>
            </a:r>
            <a:r>
              <a:rPr lang="zh-CN" altLang="en-US" sz="40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电压</a:t>
            </a:r>
            <a:r>
              <a:rPr lang="en-US" altLang="zh-CN" sz="4000" b="1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U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变化的图线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859338" y="3429000"/>
            <a:ext cx="3959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ea typeface="华文新魏" pitchFamily="2" charset="-122"/>
              </a:rPr>
              <a:t>   </a:t>
            </a:r>
            <a:r>
              <a:rPr kumimoji="1" lang="zh-CN" altLang="en-US" sz="4000" b="1">
                <a:ea typeface="华文新魏" pitchFamily="2" charset="-122"/>
              </a:rPr>
              <a:t>图线斜率的物理意义是什么？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364163" y="5300663"/>
            <a:ext cx="2952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华文新魏" pitchFamily="2" charset="-122"/>
              </a:rPr>
              <a:t>电阻的倒数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8313" y="3522663"/>
            <a:ext cx="4468812" cy="3335337"/>
            <a:chOff x="295" y="2115"/>
            <a:chExt cx="2815" cy="2101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450" y="3838"/>
              <a:ext cx="2430" cy="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449" y="2194"/>
              <a:ext cx="0" cy="16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26" y="2115"/>
              <a:ext cx="3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608" y="3430"/>
              <a:ext cx="5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95" y="3851"/>
              <a:ext cx="4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449" y="2943"/>
              <a:ext cx="2123" cy="9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1916" y="2157"/>
              <a:ext cx="38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V="1">
              <a:off x="449" y="2239"/>
              <a:ext cx="1467" cy="165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2457" y="2943"/>
              <a:ext cx="5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/>
      <p:bldP spid="757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88" name="Group 88"/>
          <p:cNvGraphicFramePr>
            <a:graphicFrameLocks noGrp="1"/>
          </p:cNvGraphicFramePr>
          <p:nvPr>
            <p:ph sz="half" idx="4294967295"/>
          </p:nvPr>
        </p:nvGraphicFramePr>
        <p:xfrm>
          <a:off x="179388" y="765175"/>
          <a:ext cx="8713787" cy="1901825"/>
        </p:xfrm>
        <a:graphic>
          <a:graphicData uri="http://schemas.openxmlformats.org/drawingml/2006/table">
            <a:tbl>
              <a:tblPr/>
              <a:tblGrid>
                <a:gridCol w="774700"/>
                <a:gridCol w="1616075"/>
                <a:gridCol w="1004887"/>
                <a:gridCol w="962025"/>
                <a:gridCol w="1054100"/>
                <a:gridCol w="1123950"/>
                <a:gridCol w="1123950"/>
                <a:gridCol w="105410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8174038" y="2060575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10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8101013" y="908050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U/I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8316913" y="148431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5</a:t>
            </a:r>
          </a:p>
        </p:txBody>
      </p: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2667000" y="914400"/>
            <a:ext cx="5327650" cy="1614488"/>
            <a:chOff x="1701" y="599"/>
            <a:chExt cx="3356" cy="1017"/>
          </a:xfrm>
        </p:grpSpPr>
        <p:sp>
          <p:nvSpPr>
            <p:cNvPr id="13385" name="Text Box 44"/>
            <p:cNvSpPr txBox="1">
              <a:spLocks noChangeArrowheads="1"/>
            </p:cNvSpPr>
            <p:nvPr/>
          </p:nvSpPr>
          <p:spPr bwMode="auto">
            <a:xfrm>
              <a:off x="3652" y="91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0.40</a:t>
              </a:r>
            </a:p>
          </p:txBody>
        </p:sp>
        <p:sp>
          <p:nvSpPr>
            <p:cNvPr id="13386" name="Text Box 45"/>
            <p:cNvSpPr txBox="1">
              <a:spLocks noChangeArrowheads="1"/>
            </p:cNvSpPr>
            <p:nvPr/>
          </p:nvSpPr>
          <p:spPr bwMode="auto">
            <a:xfrm>
              <a:off x="2972" y="916"/>
              <a:ext cx="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0.30</a:t>
              </a:r>
            </a:p>
          </p:txBody>
        </p:sp>
        <p:sp>
          <p:nvSpPr>
            <p:cNvPr id="13387" name="Text Box 46"/>
            <p:cNvSpPr txBox="1">
              <a:spLocks noChangeArrowheads="1"/>
            </p:cNvSpPr>
            <p:nvPr/>
          </p:nvSpPr>
          <p:spPr bwMode="auto">
            <a:xfrm>
              <a:off x="2336" y="916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0.20</a:t>
              </a:r>
            </a:p>
          </p:txBody>
        </p:sp>
        <p:sp>
          <p:nvSpPr>
            <p:cNvPr id="13388" name="Text Box 47"/>
            <p:cNvSpPr txBox="1">
              <a:spLocks noChangeArrowheads="1"/>
            </p:cNvSpPr>
            <p:nvPr/>
          </p:nvSpPr>
          <p:spPr bwMode="auto">
            <a:xfrm>
              <a:off x="1701" y="91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0.10</a:t>
              </a:r>
            </a:p>
          </p:txBody>
        </p:sp>
        <p:sp>
          <p:nvSpPr>
            <p:cNvPr id="13389" name="Text Box 48"/>
            <p:cNvSpPr txBox="1">
              <a:spLocks noChangeArrowheads="1"/>
            </p:cNvSpPr>
            <p:nvPr/>
          </p:nvSpPr>
          <p:spPr bwMode="auto">
            <a:xfrm>
              <a:off x="1702" y="59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0.50</a:t>
              </a:r>
            </a:p>
          </p:txBody>
        </p:sp>
        <p:sp>
          <p:nvSpPr>
            <p:cNvPr id="13390" name="Text Box 49"/>
            <p:cNvSpPr txBox="1">
              <a:spLocks noChangeArrowheads="1"/>
            </p:cNvSpPr>
            <p:nvPr/>
          </p:nvSpPr>
          <p:spPr bwMode="auto">
            <a:xfrm>
              <a:off x="2336" y="59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1.00</a:t>
              </a:r>
            </a:p>
          </p:txBody>
        </p:sp>
        <p:sp>
          <p:nvSpPr>
            <p:cNvPr id="13391" name="Text Box 50"/>
            <p:cNvSpPr txBox="1">
              <a:spLocks noChangeArrowheads="1"/>
            </p:cNvSpPr>
            <p:nvPr/>
          </p:nvSpPr>
          <p:spPr bwMode="auto">
            <a:xfrm>
              <a:off x="2969" y="608"/>
              <a:ext cx="6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1.50</a:t>
              </a:r>
            </a:p>
          </p:txBody>
        </p:sp>
        <p:sp>
          <p:nvSpPr>
            <p:cNvPr id="13392" name="Text Box 51"/>
            <p:cNvSpPr txBox="1">
              <a:spLocks noChangeArrowheads="1"/>
            </p:cNvSpPr>
            <p:nvPr/>
          </p:nvSpPr>
          <p:spPr bwMode="auto">
            <a:xfrm>
              <a:off x="3652" y="59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2.00</a:t>
              </a:r>
            </a:p>
          </p:txBody>
        </p:sp>
        <p:sp>
          <p:nvSpPr>
            <p:cNvPr id="13393" name="Text Box 52"/>
            <p:cNvSpPr txBox="1">
              <a:spLocks noChangeArrowheads="1"/>
            </p:cNvSpPr>
            <p:nvPr/>
          </p:nvSpPr>
          <p:spPr bwMode="auto">
            <a:xfrm>
              <a:off x="4330" y="599"/>
              <a:ext cx="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2.50</a:t>
              </a:r>
            </a:p>
          </p:txBody>
        </p:sp>
        <p:sp>
          <p:nvSpPr>
            <p:cNvPr id="13394" name="Text Box 53"/>
            <p:cNvSpPr txBox="1">
              <a:spLocks noChangeArrowheads="1"/>
            </p:cNvSpPr>
            <p:nvPr/>
          </p:nvSpPr>
          <p:spPr bwMode="auto">
            <a:xfrm>
              <a:off x="4332" y="916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0.50</a:t>
              </a:r>
            </a:p>
          </p:txBody>
        </p:sp>
        <p:sp>
          <p:nvSpPr>
            <p:cNvPr id="13395" name="Text Box 54"/>
            <p:cNvSpPr txBox="1">
              <a:spLocks noChangeArrowheads="1"/>
            </p:cNvSpPr>
            <p:nvPr/>
          </p:nvSpPr>
          <p:spPr bwMode="auto">
            <a:xfrm>
              <a:off x="4332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0.25</a:t>
              </a:r>
            </a:p>
          </p:txBody>
        </p:sp>
        <p:sp>
          <p:nvSpPr>
            <p:cNvPr id="13396" name="Text Box 55"/>
            <p:cNvSpPr txBox="1">
              <a:spLocks noChangeArrowheads="1"/>
            </p:cNvSpPr>
            <p:nvPr/>
          </p:nvSpPr>
          <p:spPr bwMode="auto">
            <a:xfrm>
              <a:off x="3652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0.20</a:t>
              </a:r>
            </a:p>
          </p:txBody>
        </p:sp>
        <p:sp>
          <p:nvSpPr>
            <p:cNvPr id="13397" name="Text Box 56"/>
            <p:cNvSpPr txBox="1">
              <a:spLocks noChangeArrowheads="1"/>
            </p:cNvSpPr>
            <p:nvPr/>
          </p:nvSpPr>
          <p:spPr bwMode="auto">
            <a:xfrm>
              <a:off x="2971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0.15</a:t>
              </a:r>
            </a:p>
          </p:txBody>
        </p:sp>
        <p:sp>
          <p:nvSpPr>
            <p:cNvPr id="13398" name="Text Box 57"/>
            <p:cNvSpPr txBox="1">
              <a:spLocks noChangeArrowheads="1"/>
            </p:cNvSpPr>
            <p:nvPr/>
          </p:nvSpPr>
          <p:spPr bwMode="auto">
            <a:xfrm>
              <a:off x="2336" y="1289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0.10</a:t>
              </a:r>
            </a:p>
          </p:txBody>
        </p:sp>
        <p:sp>
          <p:nvSpPr>
            <p:cNvPr id="13399" name="Text Box 58"/>
            <p:cNvSpPr txBox="1">
              <a:spLocks noChangeArrowheads="1"/>
            </p:cNvSpPr>
            <p:nvPr/>
          </p:nvSpPr>
          <p:spPr bwMode="auto">
            <a:xfrm>
              <a:off x="1701" y="1280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0.05</a:t>
              </a:r>
            </a:p>
          </p:txBody>
        </p:sp>
      </p:grpSp>
      <p:sp>
        <p:nvSpPr>
          <p:cNvPr id="13356" name="Text Box 59"/>
          <p:cNvSpPr txBox="1">
            <a:spLocks noChangeArrowheads="1"/>
          </p:cNvSpPr>
          <p:nvPr/>
        </p:nvSpPr>
        <p:spPr bwMode="auto">
          <a:xfrm>
            <a:off x="900113" y="981075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电压（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3357" name="Text Box 60"/>
          <p:cNvSpPr txBox="1">
            <a:spLocks noChangeArrowheads="1"/>
          </p:cNvSpPr>
          <p:nvPr/>
        </p:nvSpPr>
        <p:spPr bwMode="auto">
          <a:xfrm>
            <a:off x="900113" y="1531938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电流（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3358" name="Text Box 61"/>
          <p:cNvSpPr txBox="1">
            <a:spLocks noChangeArrowheads="1"/>
          </p:cNvSpPr>
          <p:nvPr/>
        </p:nvSpPr>
        <p:spPr bwMode="auto">
          <a:xfrm>
            <a:off x="900113" y="21082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电流（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3359" name="Text Box 62"/>
          <p:cNvSpPr txBox="1">
            <a:spLocks noChangeArrowheads="1"/>
          </p:cNvSpPr>
          <p:nvPr/>
        </p:nvSpPr>
        <p:spPr bwMode="auto">
          <a:xfrm>
            <a:off x="107950" y="1541463"/>
            <a:ext cx="86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lang="en-US" altLang="zh-CN" sz="2800" b="1" baseline="-2500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60" name="Text Box 63"/>
          <p:cNvSpPr txBox="1">
            <a:spLocks noChangeArrowheads="1"/>
          </p:cNvSpPr>
          <p:nvPr/>
        </p:nvSpPr>
        <p:spPr bwMode="auto">
          <a:xfrm>
            <a:off x="107950" y="952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导体</a:t>
            </a:r>
          </a:p>
        </p:txBody>
      </p:sp>
      <p:sp>
        <p:nvSpPr>
          <p:cNvPr id="13361" name="Text Box 64"/>
          <p:cNvSpPr txBox="1">
            <a:spLocks noChangeArrowheads="1"/>
          </p:cNvSpPr>
          <p:nvPr/>
        </p:nvSpPr>
        <p:spPr bwMode="auto">
          <a:xfrm>
            <a:off x="107950" y="2060575"/>
            <a:ext cx="86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endParaRPr lang="en-US" altLang="zh-CN" sz="2800" b="1" baseline="-250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62" name="Rectangle 65"/>
          <p:cNvSpPr>
            <a:spLocks noChangeArrowheads="1"/>
          </p:cNvSpPr>
          <p:nvPr/>
        </p:nvSpPr>
        <p:spPr bwMode="auto">
          <a:xfrm>
            <a:off x="1905000" y="0"/>
            <a:ext cx="40338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比较</a:t>
            </a:r>
          </a:p>
        </p:txBody>
      </p:sp>
      <p:grpSp>
        <p:nvGrpSpPr>
          <p:cNvPr id="13363" name="Group 66"/>
          <p:cNvGrpSpPr>
            <a:grpSpLocks/>
          </p:cNvGrpSpPr>
          <p:nvPr/>
        </p:nvGrpSpPr>
        <p:grpSpPr bwMode="auto">
          <a:xfrm>
            <a:off x="4640263" y="2830513"/>
            <a:ext cx="4468812" cy="3335337"/>
            <a:chOff x="295" y="2115"/>
            <a:chExt cx="2815" cy="2101"/>
          </a:xfrm>
        </p:grpSpPr>
        <p:sp>
          <p:nvSpPr>
            <p:cNvPr id="13376" name="Line 67"/>
            <p:cNvSpPr>
              <a:spLocks noChangeShapeType="1"/>
            </p:cNvSpPr>
            <p:nvPr/>
          </p:nvSpPr>
          <p:spPr bwMode="auto">
            <a:xfrm flipV="1">
              <a:off x="450" y="3838"/>
              <a:ext cx="2430" cy="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68"/>
            <p:cNvSpPr>
              <a:spLocks noChangeShapeType="1"/>
            </p:cNvSpPr>
            <p:nvPr/>
          </p:nvSpPr>
          <p:spPr bwMode="auto">
            <a:xfrm flipV="1">
              <a:off x="449" y="2194"/>
              <a:ext cx="0" cy="16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Text Box 69"/>
            <p:cNvSpPr txBox="1">
              <a:spLocks noChangeArrowheads="1"/>
            </p:cNvSpPr>
            <p:nvPr/>
          </p:nvSpPr>
          <p:spPr bwMode="auto">
            <a:xfrm>
              <a:off x="526" y="2115"/>
              <a:ext cx="3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379" name="Text Box 70"/>
            <p:cNvSpPr txBox="1">
              <a:spLocks noChangeArrowheads="1"/>
            </p:cNvSpPr>
            <p:nvPr/>
          </p:nvSpPr>
          <p:spPr bwMode="auto">
            <a:xfrm>
              <a:off x="2608" y="3430"/>
              <a:ext cx="5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3380" name="Text Box 71"/>
            <p:cNvSpPr txBox="1">
              <a:spLocks noChangeArrowheads="1"/>
            </p:cNvSpPr>
            <p:nvPr/>
          </p:nvSpPr>
          <p:spPr bwMode="auto">
            <a:xfrm>
              <a:off x="295" y="3851"/>
              <a:ext cx="4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3381" name="Line 72"/>
            <p:cNvSpPr>
              <a:spLocks noChangeShapeType="1"/>
            </p:cNvSpPr>
            <p:nvPr/>
          </p:nvSpPr>
          <p:spPr bwMode="auto">
            <a:xfrm flipV="1">
              <a:off x="449" y="2943"/>
              <a:ext cx="2123" cy="9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Text Box 73"/>
            <p:cNvSpPr txBox="1">
              <a:spLocks noChangeArrowheads="1"/>
            </p:cNvSpPr>
            <p:nvPr/>
          </p:nvSpPr>
          <p:spPr bwMode="auto">
            <a:xfrm>
              <a:off x="1916" y="2157"/>
              <a:ext cx="38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83" name="Line 74"/>
            <p:cNvSpPr>
              <a:spLocks noChangeShapeType="1"/>
            </p:cNvSpPr>
            <p:nvPr/>
          </p:nvSpPr>
          <p:spPr bwMode="auto">
            <a:xfrm flipV="1">
              <a:off x="449" y="2239"/>
              <a:ext cx="1467" cy="165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Text Box 75"/>
            <p:cNvSpPr txBox="1">
              <a:spLocks noChangeArrowheads="1"/>
            </p:cNvSpPr>
            <p:nvPr/>
          </p:nvSpPr>
          <p:spPr bwMode="auto">
            <a:xfrm>
              <a:off x="2457" y="2943"/>
              <a:ext cx="5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364" name="Group 76"/>
          <p:cNvGrpSpPr>
            <a:grpSpLocks/>
          </p:cNvGrpSpPr>
          <p:nvPr/>
        </p:nvGrpSpPr>
        <p:grpSpPr bwMode="auto">
          <a:xfrm>
            <a:off x="323850" y="2781300"/>
            <a:ext cx="4338638" cy="3449638"/>
            <a:chOff x="2835" y="2028"/>
            <a:chExt cx="2733" cy="2173"/>
          </a:xfrm>
        </p:grpSpPr>
        <p:sp>
          <p:nvSpPr>
            <p:cNvPr id="13367" name="Line 77"/>
            <p:cNvSpPr>
              <a:spLocks noChangeShapeType="1"/>
            </p:cNvSpPr>
            <p:nvPr/>
          </p:nvSpPr>
          <p:spPr bwMode="auto">
            <a:xfrm flipV="1">
              <a:off x="2985" y="3838"/>
              <a:ext cx="2390" cy="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78"/>
            <p:cNvSpPr>
              <a:spLocks noChangeShapeType="1"/>
            </p:cNvSpPr>
            <p:nvPr/>
          </p:nvSpPr>
          <p:spPr bwMode="auto">
            <a:xfrm flipH="1" flipV="1">
              <a:off x="2971" y="2158"/>
              <a:ext cx="31" cy="1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Text Box 79"/>
            <p:cNvSpPr txBox="1">
              <a:spLocks noChangeArrowheads="1"/>
            </p:cNvSpPr>
            <p:nvPr/>
          </p:nvSpPr>
          <p:spPr bwMode="auto">
            <a:xfrm>
              <a:off x="5174" y="3434"/>
              <a:ext cx="33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370" name="Text Box 80"/>
            <p:cNvSpPr txBox="1">
              <a:spLocks noChangeArrowheads="1"/>
            </p:cNvSpPr>
            <p:nvPr/>
          </p:nvSpPr>
          <p:spPr bwMode="auto">
            <a:xfrm>
              <a:off x="3061" y="2028"/>
              <a:ext cx="4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3371" name="Text Box 81"/>
            <p:cNvSpPr txBox="1">
              <a:spLocks noChangeArrowheads="1"/>
            </p:cNvSpPr>
            <p:nvPr/>
          </p:nvSpPr>
          <p:spPr bwMode="auto">
            <a:xfrm>
              <a:off x="2835" y="3836"/>
              <a:ext cx="4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3372" name="Line 82"/>
            <p:cNvSpPr>
              <a:spLocks noChangeShapeType="1"/>
            </p:cNvSpPr>
            <p:nvPr/>
          </p:nvSpPr>
          <p:spPr bwMode="auto">
            <a:xfrm flipV="1">
              <a:off x="2985" y="3065"/>
              <a:ext cx="2250" cy="81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Text Box 83"/>
            <p:cNvSpPr txBox="1">
              <a:spLocks noChangeArrowheads="1"/>
            </p:cNvSpPr>
            <p:nvPr/>
          </p:nvSpPr>
          <p:spPr bwMode="auto">
            <a:xfrm>
              <a:off x="5193" y="2793"/>
              <a:ext cx="37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74" name="Line 84"/>
            <p:cNvSpPr>
              <a:spLocks noChangeShapeType="1"/>
            </p:cNvSpPr>
            <p:nvPr/>
          </p:nvSpPr>
          <p:spPr bwMode="auto">
            <a:xfrm flipV="1">
              <a:off x="2985" y="2385"/>
              <a:ext cx="1875" cy="14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Text Box 85"/>
            <p:cNvSpPr txBox="1">
              <a:spLocks noChangeArrowheads="1"/>
            </p:cNvSpPr>
            <p:nvPr/>
          </p:nvSpPr>
          <p:spPr bwMode="auto">
            <a:xfrm>
              <a:off x="4935" y="2067"/>
              <a:ext cx="5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76886" name="Rectangle 86"/>
          <p:cNvSpPr>
            <a:spLocks noChangeArrowheads="1"/>
          </p:cNvSpPr>
          <p:nvPr/>
        </p:nvSpPr>
        <p:spPr bwMode="auto">
          <a:xfrm>
            <a:off x="6011863" y="5734050"/>
            <a:ext cx="18716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图线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6887" name="Rectangle 87"/>
          <p:cNvSpPr>
            <a:spLocks noChangeArrowheads="1"/>
          </p:cNvSpPr>
          <p:nvPr/>
        </p:nvSpPr>
        <p:spPr bwMode="auto">
          <a:xfrm>
            <a:off x="1547813" y="5734050"/>
            <a:ext cx="18716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图线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86" grpId="0" build="p" autoUpdateAnimBg="0"/>
      <p:bldP spid="768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62000" y="457200"/>
            <a:ext cx="6624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40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、线性元件和非线性元件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07950" y="1017588"/>
            <a:ext cx="8891588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895350"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符合欧姆定律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的导体的伏安特性曲线是一条通过坐标原点的直线，具有这种伏安特性的电学元件叫做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线性元件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79388" y="2962275"/>
            <a:ext cx="8785225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9535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不符合欧姆定律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的导体和器件，电流和电压不成正比，伏安特性曲线不是直线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这种电学元件叫做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非线性元件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．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48038" y="4884738"/>
            <a:ext cx="2174875" cy="1816100"/>
            <a:chOff x="0" y="-36"/>
            <a:chExt cx="1226" cy="1144"/>
          </a:xfrm>
        </p:grpSpPr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227" y="861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flipV="1">
              <a:off x="226" y="45"/>
              <a:ext cx="1" cy="8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45" y="82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0" y="-36"/>
              <a:ext cx="1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998" y="816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4348" name="Arc 12"/>
            <p:cNvSpPr>
              <a:spLocks/>
            </p:cNvSpPr>
            <p:nvPr/>
          </p:nvSpPr>
          <p:spPr bwMode="auto">
            <a:xfrm flipV="1">
              <a:off x="0" y="45"/>
              <a:ext cx="771" cy="816"/>
            </a:xfrm>
            <a:custGeom>
              <a:avLst/>
              <a:gdLst>
                <a:gd name="T0" fmla="*/ 9 w 21273"/>
                <a:gd name="T1" fmla="*/ 0 h 20448"/>
                <a:gd name="T2" fmla="*/ 28 w 21273"/>
                <a:gd name="T3" fmla="*/ 27 h 20448"/>
                <a:gd name="T4" fmla="*/ 0 w 21273"/>
                <a:gd name="T5" fmla="*/ 33 h 20448"/>
                <a:gd name="T6" fmla="*/ 0 60000 65536"/>
                <a:gd name="T7" fmla="*/ 0 60000 65536"/>
                <a:gd name="T8" fmla="*/ 0 60000 65536"/>
                <a:gd name="T9" fmla="*/ 0 w 21273"/>
                <a:gd name="T10" fmla="*/ 0 h 20448"/>
                <a:gd name="T11" fmla="*/ 21273 w 21273"/>
                <a:gd name="T12" fmla="*/ 20448 h 20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3" h="20448" fill="none" extrusionOk="0">
                  <a:moveTo>
                    <a:pt x="6959" y="0"/>
                  </a:moveTo>
                  <a:cubicBezTo>
                    <a:pt x="14420" y="2539"/>
                    <a:pt x="19905" y="8939"/>
                    <a:pt x="21272" y="16701"/>
                  </a:cubicBezTo>
                </a:path>
                <a:path w="21273" h="20448" stroke="0" extrusionOk="0">
                  <a:moveTo>
                    <a:pt x="6959" y="0"/>
                  </a:moveTo>
                  <a:cubicBezTo>
                    <a:pt x="14420" y="2539"/>
                    <a:pt x="19905" y="8939"/>
                    <a:pt x="21272" y="16701"/>
                  </a:cubicBezTo>
                  <a:lnTo>
                    <a:pt x="0" y="20448"/>
                  </a:lnTo>
                  <a:lnTo>
                    <a:pt x="6959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876300"/>
            <a:ext cx="8926513" cy="2047875"/>
            <a:chOff x="0" y="552"/>
            <a:chExt cx="5623" cy="1290"/>
          </a:xfrm>
        </p:grpSpPr>
        <p:sp>
          <p:nvSpPr>
            <p:cNvPr id="15383" name="Rectangle 3"/>
            <p:cNvSpPr>
              <a:spLocks noChangeArrowheads="1"/>
            </p:cNvSpPr>
            <p:nvPr/>
          </p:nvSpPr>
          <p:spPr bwMode="auto">
            <a:xfrm>
              <a:off x="0" y="552"/>
              <a:ext cx="19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一、电阻</a:t>
              </a:r>
            </a:p>
          </p:txBody>
        </p:sp>
        <p:grpSp>
          <p:nvGrpSpPr>
            <p:cNvPr id="15384" name="Group 4"/>
            <p:cNvGrpSpPr>
              <a:grpSpLocks/>
            </p:cNvGrpSpPr>
            <p:nvPr/>
          </p:nvGrpSpPr>
          <p:grpSpPr bwMode="auto">
            <a:xfrm>
              <a:off x="0" y="880"/>
              <a:ext cx="5623" cy="962"/>
              <a:chOff x="0" y="880"/>
              <a:chExt cx="5623" cy="1008"/>
            </a:xfrm>
          </p:grpSpPr>
          <p:sp>
            <p:nvSpPr>
              <p:cNvPr id="15385" name="Rectangle 5"/>
              <p:cNvSpPr>
                <a:spLocks noChangeArrowheads="1"/>
              </p:cNvSpPr>
              <p:nvPr/>
            </p:nvSpPr>
            <p:spPr bwMode="auto">
              <a:xfrm>
                <a:off x="1020" y="880"/>
                <a:ext cx="4173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latin typeface="华文新魏" pitchFamily="2" charset="-122"/>
                    <a:ea typeface="华文新魏" pitchFamily="2" charset="-122"/>
                  </a:rPr>
                  <a:t>导体两端的</a:t>
                </a:r>
                <a:r>
                  <a:rPr lang="zh-CN" altLang="en-US" sz="2800" b="1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</a:rPr>
                  <a:t>电压</a:t>
                </a:r>
                <a:r>
                  <a:rPr lang="zh-CN" altLang="en-US" sz="2800" b="1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与</a:t>
                </a:r>
                <a:r>
                  <a:rPr lang="zh-CN" altLang="en-US" sz="2800" b="1">
                    <a:latin typeface="华文新魏" pitchFamily="2" charset="-122"/>
                    <a:ea typeface="华文新魏" pitchFamily="2" charset="-122"/>
                  </a:rPr>
                  <a:t>通过导体的</a:t>
                </a:r>
                <a:r>
                  <a:rPr lang="zh-CN" altLang="en-US" sz="2800" b="1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</a:rPr>
                  <a:t>电流</a:t>
                </a:r>
                <a:r>
                  <a:rPr lang="zh-CN" altLang="en-US" sz="2800" b="1">
                    <a:latin typeface="华文新魏" pitchFamily="2" charset="-122"/>
                    <a:ea typeface="华文新魏" pitchFamily="2" charset="-122"/>
                  </a:rPr>
                  <a:t>的</a:t>
                </a:r>
                <a:r>
                  <a:rPr lang="zh-CN" altLang="en-US" sz="2800" b="1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比值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华文新魏" pitchFamily="2" charset="-122"/>
                    <a:ea typeface="华文新魏" pitchFamily="2" charset="-122"/>
                  </a:rPr>
                  <a:t>.</a:t>
                </a:r>
              </a:p>
            </p:txBody>
          </p:sp>
          <p:sp>
            <p:nvSpPr>
              <p:cNvPr id="15386" name="Rectangle 6"/>
              <p:cNvSpPr>
                <a:spLocks noChangeArrowheads="1"/>
              </p:cNvSpPr>
              <p:nvPr/>
            </p:nvSpPr>
            <p:spPr bwMode="auto">
              <a:xfrm>
                <a:off x="0" y="1298"/>
                <a:ext cx="1791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200" b="1">
                    <a:solidFill>
                      <a:srgbClr val="0000CC"/>
                    </a:solidFill>
                    <a:latin typeface="Times New Roman" pitchFamily="18" charset="0"/>
                    <a:ea typeface="华文新魏" pitchFamily="2" charset="-122"/>
                  </a:rPr>
                  <a:t>2</a:t>
                </a:r>
                <a:r>
                  <a:rPr lang="zh-CN" altLang="en-US" sz="3200" b="1">
                    <a:solidFill>
                      <a:srgbClr val="0000CC"/>
                    </a:solidFill>
                    <a:latin typeface="Times New Roman" pitchFamily="18" charset="0"/>
                    <a:ea typeface="华文新魏" pitchFamily="2" charset="-122"/>
                  </a:rPr>
                  <a:t>、定义式：</a:t>
                </a:r>
              </a:p>
            </p:txBody>
          </p:sp>
          <p:sp>
            <p:nvSpPr>
              <p:cNvPr id="15387" name="Rectangle 7"/>
              <p:cNvSpPr>
                <a:spLocks noChangeArrowheads="1"/>
              </p:cNvSpPr>
              <p:nvPr/>
            </p:nvSpPr>
            <p:spPr bwMode="auto">
              <a:xfrm>
                <a:off x="0" y="890"/>
                <a:ext cx="1272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>
                    <a:solidFill>
                      <a:srgbClr val="0000CC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r>
                  <a:rPr lang="zh-CN" altLang="en-US" sz="3200" b="1">
                    <a:solidFill>
                      <a:srgbClr val="0000CC"/>
                    </a:solidFill>
                    <a:latin typeface="Times New Roman" pitchFamily="18" charset="0"/>
                    <a:ea typeface="华文新魏" pitchFamily="2" charset="-122"/>
                  </a:rPr>
                  <a:t>、定义：</a:t>
                </a:r>
              </a:p>
            </p:txBody>
          </p:sp>
          <p:sp>
            <p:nvSpPr>
              <p:cNvPr id="15388" name="Text Box 8"/>
              <p:cNvSpPr txBox="1">
                <a:spLocks noChangeArrowheads="1"/>
              </p:cNvSpPr>
              <p:nvPr/>
            </p:nvSpPr>
            <p:spPr bwMode="auto">
              <a:xfrm>
                <a:off x="2562" y="1253"/>
                <a:ext cx="3061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itchFamily="18" charset="0"/>
                    <a:ea typeface="华文新魏" pitchFamily="2" charset="-122"/>
                  </a:rPr>
                  <a:t>R</a:t>
                </a:r>
                <a:r>
                  <a:rPr lang="zh-CN" altLang="en-US" sz="2800" b="1">
                    <a:ea typeface="华文新魏" pitchFamily="2" charset="-122"/>
                  </a:rPr>
                  <a:t>反映导体对电流的阻碍作用</a:t>
                </a:r>
                <a:r>
                  <a:rPr lang="en-US" altLang="zh-CN" sz="2800" b="1">
                    <a:ea typeface="华文新魏" pitchFamily="2" charset="-122"/>
                  </a:rPr>
                  <a:t>.</a:t>
                </a:r>
                <a:endParaRPr lang="en-US" altLang="zh-CN" sz="2800">
                  <a:ea typeface="华文新魏" pitchFamily="2" charset="-122"/>
                </a:endParaRPr>
              </a:p>
            </p:txBody>
          </p:sp>
          <p:graphicFrame>
            <p:nvGraphicFramePr>
              <p:cNvPr id="15389" name="Object 9"/>
              <p:cNvGraphicFramePr>
                <a:graphicFrameLocks noChangeAspect="1"/>
              </p:cNvGraphicFramePr>
              <p:nvPr/>
            </p:nvGraphicFramePr>
            <p:xfrm>
              <a:off x="1474" y="1207"/>
              <a:ext cx="997" cy="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1" r:id="rId3" imgW="444307" imgH="393529" progId="Equation.3">
                      <p:embed/>
                    </p:oleObj>
                  </mc:Choice>
                  <mc:Fallback>
                    <p:oleObj r:id="rId3" imgW="444307" imgH="39352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207"/>
                            <a:ext cx="997" cy="6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Text Box 10"/>
              <p:cNvSpPr txBox="1">
                <a:spLocks noChangeArrowheads="1"/>
              </p:cNvSpPr>
              <p:nvPr/>
            </p:nvSpPr>
            <p:spPr bwMode="auto">
              <a:xfrm>
                <a:off x="2562" y="1525"/>
                <a:ext cx="2948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R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只与导体本身性质有关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.</a:t>
                </a:r>
              </a:p>
            </p:txBody>
          </p: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2924175"/>
            <a:ext cx="9036050" cy="2393950"/>
            <a:chOff x="0" y="1842"/>
            <a:chExt cx="5692" cy="1508"/>
          </a:xfrm>
        </p:grpSpPr>
        <p:sp>
          <p:nvSpPr>
            <p:cNvPr id="15377" name="Rectangle 15"/>
            <p:cNvSpPr>
              <a:spLocks noChangeArrowheads="1"/>
            </p:cNvSpPr>
            <p:nvPr/>
          </p:nvSpPr>
          <p:spPr bwMode="auto">
            <a:xfrm>
              <a:off x="21" y="1842"/>
              <a:ext cx="25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r>
                <a:rPr lang="zh-CN" altLang="en-US" sz="36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二、欧姆定律</a:t>
              </a:r>
            </a:p>
          </p:txBody>
        </p:sp>
        <p:sp>
          <p:nvSpPr>
            <p:cNvPr id="15378" name="Rectangle 16"/>
            <p:cNvSpPr>
              <a:spLocks noChangeArrowheads="1"/>
            </p:cNvSpPr>
            <p:nvPr/>
          </p:nvSpPr>
          <p:spPr bwMode="auto">
            <a:xfrm>
              <a:off x="0" y="2170"/>
              <a:ext cx="5692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1</a:t>
              </a:r>
              <a:r>
                <a:rPr lang="zh-CN" altLang="en-US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、内容：</a:t>
              </a:r>
              <a:r>
                <a:rPr lang="zh-CN" altLang="en-US" sz="2800" b="1">
                  <a:latin typeface="华文新魏" pitchFamily="2" charset="-122"/>
                  <a:ea typeface="华文新魏" pitchFamily="2" charset="-122"/>
                </a:rPr>
                <a:t>导体中的电流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I </a:t>
              </a:r>
              <a:r>
                <a:rPr lang="zh-CN" altLang="en-US" sz="28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跟</a:t>
              </a:r>
              <a:r>
                <a:rPr lang="zh-CN" altLang="en-US" sz="2800" b="1">
                  <a:latin typeface="华文新魏" pitchFamily="2" charset="-122"/>
                  <a:ea typeface="华文新魏" pitchFamily="2" charset="-122"/>
                </a:rPr>
                <a:t>导体两端的</a:t>
              </a:r>
              <a:r>
                <a:rPr lang="zh-CN" altLang="en-US" sz="2800" b="1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电压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U</a:t>
              </a:r>
              <a:r>
                <a:rPr lang="zh-CN" altLang="en-US" sz="2800" b="1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成</a:t>
              </a:r>
              <a:r>
                <a:rPr lang="zh-CN" altLang="en-US" sz="28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正</a:t>
              </a:r>
              <a:r>
                <a:rPr lang="zh-CN" altLang="en-US" sz="2800" b="1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比</a:t>
              </a:r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,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                           </a:t>
              </a:r>
              <a:r>
                <a:rPr lang="zh-CN" altLang="en-US" sz="2800" b="1">
                  <a:latin typeface="华文新魏" pitchFamily="2" charset="-122"/>
                  <a:ea typeface="华文新魏" pitchFamily="2" charset="-122"/>
                </a:rPr>
                <a:t>跟导体的</a:t>
              </a:r>
              <a:r>
                <a:rPr lang="zh-CN" altLang="en-US" sz="2800" b="1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电阻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itchFamily="18" charset="0"/>
                </a:rPr>
                <a:t>R</a:t>
              </a:r>
              <a:r>
                <a:rPr lang="zh-CN" altLang="en-US" sz="2800" b="1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成</a:t>
              </a:r>
              <a:r>
                <a:rPr lang="zh-CN" altLang="en-US" sz="28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反</a:t>
              </a:r>
              <a:r>
                <a:rPr lang="zh-CN" altLang="en-US" sz="2800" b="1">
                  <a:solidFill>
                    <a:srgbClr val="0000CC"/>
                  </a:solidFill>
                  <a:latin typeface="华文新魏" pitchFamily="2" charset="-122"/>
                  <a:ea typeface="华文新魏" pitchFamily="2" charset="-122"/>
                </a:rPr>
                <a:t>比</a:t>
              </a:r>
              <a:r>
                <a:rPr lang="zh-CN" altLang="en-US" sz="2800" b="1">
                  <a:latin typeface="华文新魏" pitchFamily="2" charset="-122"/>
                  <a:ea typeface="华文新魏" pitchFamily="2" charset="-122"/>
                </a:rPr>
                <a:t>．</a:t>
              </a:r>
              <a:r>
                <a:rPr lang="zh-CN" altLang="en-US" sz="3200" b="1">
                  <a:latin typeface="华文新魏" pitchFamily="2" charset="-122"/>
                  <a:ea typeface="华文新魏" pitchFamily="2" charset="-122"/>
                </a:rPr>
                <a:t> 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22" y="2799"/>
              <a:ext cx="15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zh-CN" altLang="en-US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、决定式</a:t>
              </a:r>
              <a:r>
                <a:rPr lang="en-US" altLang="zh-CN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:</a:t>
              </a:r>
            </a:p>
          </p:txBody>
        </p:sp>
        <p:graphicFrame>
          <p:nvGraphicFramePr>
            <p:cNvPr id="15380" name="Object 18"/>
            <p:cNvGraphicFramePr>
              <a:graphicFrameLocks noChangeAspect="1"/>
            </p:cNvGraphicFramePr>
            <p:nvPr/>
          </p:nvGraphicFramePr>
          <p:xfrm>
            <a:off x="1474" y="2640"/>
            <a:ext cx="1043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公式" r:id="rId5" imgW="418918" imgH="393529" progId="Equation.3">
                    <p:embed/>
                  </p:oleObj>
                </mc:Choice>
                <mc:Fallback>
                  <p:oleObj name="公式" r:id="rId5" imgW="418918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640"/>
                          <a:ext cx="1043" cy="710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19"/>
            <p:cNvSpPr>
              <a:spLocks noChangeArrowheads="1"/>
            </p:cNvSpPr>
            <p:nvPr/>
          </p:nvSpPr>
          <p:spPr bwMode="auto">
            <a:xfrm>
              <a:off x="2619" y="2946"/>
              <a:ext cx="71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适用</a:t>
              </a:r>
              <a:r>
                <a:rPr lang="en-US" altLang="zh-CN" sz="3200" b="1">
                  <a:solidFill>
                    <a:srgbClr val="0000CC"/>
                  </a:solidFill>
                  <a:latin typeface="Times New Roman" pitchFamily="18" charset="0"/>
                  <a:ea typeface="华文新魏" pitchFamily="2" charset="-122"/>
                </a:rPr>
                <a:t>:</a:t>
              </a:r>
            </a:p>
          </p:txBody>
        </p:sp>
        <p:sp>
          <p:nvSpPr>
            <p:cNvPr id="15382" name="Rectangle 20"/>
            <p:cNvSpPr>
              <a:spLocks noChangeArrowheads="1"/>
            </p:cNvSpPr>
            <p:nvPr/>
          </p:nvSpPr>
          <p:spPr bwMode="auto">
            <a:xfrm>
              <a:off x="3266" y="2967"/>
              <a:ext cx="13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线性电阻</a:t>
              </a:r>
              <a:r>
                <a:rPr lang="en-US" altLang="zh-CN" sz="2800" b="1">
                  <a:solidFill>
                    <a:srgbClr val="FF0000"/>
                  </a:solidFill>
                </a:rPr>
                <a:t>.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8575" y="5084763"/>
            <a:ext cx="8864600" cy="1844675"/>
            <a:chOff x="0" y="3203"/>
            <a:chExt cx="5584" cy="1162"/>
          </a:xfrm>
        </p:grpSpPr>
        <p:sp>
          <p:nvSpPr>
            <p:cNvPr id="15366" name="Rectangle 22"/>
            <p:cNvSpPr>
              <a:spLocks noChangeArrowheads="1"/>
            </p:cNvSpPr>
            <p:nvPr/>
          </p:nvSpPr>
          <p:spPr bwMode="auto">
            <a:xfrm>
              <a:off x="0" y="3445"/>
              <a:ext cx="4332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三、伏安特性曲线</a:t>
              </a:r>
              <a:r>
                <a:rPr kumimoji="1" lang="en-US" altLang="zh-CN" sz="36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b="1">
                  <a:solidFill>
                    <a:srgbClr val="0000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32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b="1">
                  <a:solidFill>
                    <a:srgbClr val="0000CC"/>
                  </a:solidFill>
                  <a:latin typeface="Times New Roman" pitchFamily="18" charset="0"/>
                </a:rPr>
                <a:t>U</a:t>
              </a:r>
              <a:r>
                <a:rPr kumimoji="1" lang="zh-CN" altLang="en-US" sz="3200" b="1">
                  <a:solidFill>
                    <a:srgbClr val="0000CC"/>
                  </a:solidFill>
                  <a:latin typeface="Times New Roman" pitchFamily="18" charset="0"/>
                </a:rPr>
                <a:t>图线</a:t>
              </a:r>
              <a:r>
                <a:rPr kumimoji="1" lang="en-US" altLang="zh-CN" sz="3200" b="1">
                  <a:solidFill>
                    <a:srgbClr val="0000CC"/>
                  </a:solidFill>
                  <a:latin typeface="Times New Roman" pitchFamily="18" charset="0"/>
                </a:rPr>
                <a:t>)</a:t>
              </a:r>
              <a:endPara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r>
                <a:rPr kumimoji="1" lang="en-US" altLang="zh-CN" sz="3200" b="1"/>
                <a:t>             </a:t>
              </a:r>
              <a:r>
                <a:rPr kumimoji="1" lang="zh-CN" altLang="en-US" sz="3200" b="1"/>
                <a:t>斜率</a:t>
              </a:r>
              <a:r>
                <a:rPr kumimoji="1" lang="en-US" altLang="zh-CN" sz="3200" b="1"/>
                <a:t>=</a:t>
              </a:r>
              <a:r>
                <a:rPr lang="zh-CN" altLang="en-US" sz="3200" b="1">
                  <a:solidFill>
                    <a:srgbClr val="FF0000"/>
                  </a:solidFill>
                </a:rPr>
                <a:t>电阻的倒数</a:t>
              </a:r>
            </a:p>
          </p:txBody>
        </p:sp>
        <p:grpSp>
          <p:nvGrpSpPr>
            <p:cNvPr id="15367" name="Group 23"/>
            <p:cNvGrpSpPr>
              <a:grpSpLocks/>
            </p:cNvGrpSpPr>
            <p:nvPr/>
          </p:nvGrpSpPr>
          <p:grpSpPr bwMode="auto">
            <a:xfrm>
              <a:off x="3969" y="3203"/>
              <a:ext cx="1615" cy="1162"/>
              <a:chOff x="3969" y="3203"/>
              <a:chExt cx="1615" cy="1162"/>
            </a:xfrm>
          </p:grpSpPr>
          <p:sp>
            <p:nvSpPr>
              <p:cNvPr id="15368" name="Line 24"/>
              <p:cNvSpPr>
                <a:spLocks noChangeShapeType="1"/>
              </p:cNvSpPr>
              <p:nvPr/>
            </p:nvSpPr>
            <p:spPr bwMode="auto">
              <a:xfrm flipV="1">
                <a:off x="4061" y="4071"/>
                <a:ext cx="1449" cy="2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" name="Line 25"/>
              <p:cNvSpPr>
                <a:spLocks noChangeShapeType="1"/>
              </p:cNvSpPr>
              <p:nvPr/>
            </p:nvSpPr>
            <p:spPr bwMode="auto">
              <a:xfrm flipV="1">
                <a:off x="4061" y="3330"/>
                <a:ext cx="0" cy="76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0" name="Text Box 26"/>
              <p:cNvSpPr txBox="1">
                <a:spLocks noChangeArrowheads="1"/>
              </p:cNvSpPr>
              <p:nvPr/>
            </p:nvSpPr>
            <p:spPr bwMode="auto">
              <a:xfrm>
                <a:off x="4107" y="3294"/>
                <a:ext cx="2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5371" name="Text Box 27"/>
              <p:cNvSpPr txBox="1">
                <a:spLocks noChangeArrowheads="1"/>
              </p:cNvSpPr>
              <p:nvPr/>
            </p:nvSpPr>
            <p:spPr bwMode="auto">
              <a:xfrm>
                <a:off x="5284" y="3793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5372" name="Text Box 28"/>
              <p:cNvSpPr txBox="1">
                <a:spLocks noChangeArrowheads="1"/>
              </p:cNvSpPr>
              <p:nvPr/>
            </p:nvSpPr>
            <p:spPr bwMode="auto">
              <a:xfrm>
                <a:off x="3969" y="4077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5373" name="Line 29"/>
              <p:cNvSpPr>
                <a:spLocks noChangeShapeType="1"/>
              </p:cNvSpPr>
              <p:nvPr/>
            </p:nvSpPr>
            <p:spPr bwMode="auto">
              <a:xfrm flipV="1">
                <a:off x="4061" y="3667"/>
                <a:ext cx="1265" cy="43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Text Box 30"/>
              <p:cNvSpPr txBox="1">
                <a:spLocks noChangeArrowheads="1"/>
              </p:cNvSpPr>
              <p:nvPr/>
            </p:nvSpPr>
            <p:spPr bwMode="auto">
              <a:xfrm>
                <a:off x="4874" y="320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CC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5375" name="Line 31"/>
              <p:cNvSpPr>
                <a:spLocks noChangeShapeType="1"/>
              </p:cNvSpPr>
              <p:nvPr/>
            </p:nvSpPr>
            <p:spPr bwMode="auto">
              <a:xfrm flipV="1">
                <a:off x="4061" y="3350"/>
                <a:ext cx="874" cy="74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6" name="Text Box 32"/>
              <p:cNvSpPr txBox="1">
                <a:spLocks noChangeArrowheads="1"/>
              </p:cNvSpPr>
              <p:nvPr/>
            </p:nvSpPr>
            <p:spPr bwMode="auto">
              <a:xfrm>
                <a:off x="5193" y="343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</p:grpSp>
      <p:sp>
        <p:nvSpPr>
          <p:cNvPr id="15365" name="Text Box 34"/>
          <p:cNvSpPr txBox="1">
            <a:spLocks noChangeArrowheads="1"/>
          </p:cNvSpPr>
          <p:nvPr/>
        </p:nvSpPr>
        <p:spPr bwMode="auto">
          <a:xfrm>
            <a:off x="1981200" y="0"/>
            <a:ext cx="563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/>
              <a:t>2.3  </a:t>
            </a:r>
            <a:r>
              <a:rPr lang="zh-CN" altLang="en-US" sz="4000"/>
              <a:t>欧姆定律  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07950" y="4005263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C. 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从             可知，导体两端的电压为零时，</a:t>
            </a:r>
          </a:p>
          <a:p>
            <a:pPr algn="just" eaLnBrk="0" hangingPunct="0"/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导体的电阻也为零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39863" y="1700213"/>
          <a:ext cx="14843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3" imgW="583693" imgH="177646" progId="Equation.3">
                  <p:embed/>
                </p:oleObj>
              </mc:Choice>
              <mc:Fallback>
                <p:oleObj r:id="rId3" imgW="58369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700213"/>
                        <a:ext cx="1484312" cy="481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403350" y="2919413"/>
          <a:ext cx="15732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5" imgW="583693" imgH="177646" progId="Equation.3">
                  <p:embed/>
                </p:oleObj>
              </mc:Choice>
              <mc:Fallback>
                <p:oleObj r:id="rId5" imgW="583693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19413"/>
                        <a:ext cx="1573213" cy="509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331913" y="5373688"/>
          <a:ext cx="15128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7" imgW="469696" imgH="177723" progId="Equation.3">
                  <p:embed/>
                </p:oleObj>
              </mc:Choice>
              <mc:Fallback>
                <p:oleObj r:id="rId7" imgW="469696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1512887" cy="528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258888" y="4100513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9" imgW="583693" imgH="177646" progId="Equation.3">
                  <p:embed/>
                </p:oleObj>
              </mc:Choice>
              <mc:Fallback>
                <p:oleObj r:id="rId9" imgW="583693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00513"/>
                        <a:ext cx="1485900" cy="481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-36513" y="915988"/>
            <a:ext cx="878522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3525" algn="just"/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、对于欧姆定律，理解正确的是（      ）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42875" y="1590675"/>
            <a:ext cx="9147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A. 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从               可知，导体中的电流跟它两端的电压成正比，跟它的电阻成反比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42875" y="2814638"/>
            <a:ext cx="9290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B. 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从               可知，导体的电阻跟导体两端   的电压成正比，跟导体中的电流成反比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07950" y="5300663"/>
            <a:ext cx="8858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D. 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从               可知，导体两端的电压随电阻</a:t>
            </a:r>
          </a:p>
          <a:p>
            <a:pPr eaLnBrk="0" hangingPunct="0"/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   的增大而增大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7451725" y="804863"/>
            <a:ext cx="79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A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57200" y="228600"/>
            <a:ext cx="23399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2"/>
          <p:cNvSpPr>
            <a:spLocks noChangeShapeType="1"/>
          </p:cNvSpPr>
          <p:nvPr/>
        </p:nvSpPr>
        <p:spPr bwMode="auto">
          <a:xfrm flipV="1">
            <a:off x="1565275" y="3933825"/>
            <a:ext cx="1657350" cy="2160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565275" y="6100763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1565275" y="3508375"/>
            <a:ext cx="0" cy="259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77938" y="61007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O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138613" y="55959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19250" y="34147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U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501900" y="38830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2790825" y="4292600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501900" y="5734050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509963" y="4868863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V="1">
            <a:off x="1547813" y="4652963"/>
            <a:ext cx="2520950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V="1">
            <a:off x="1565275" y="5300663"/>
            <a:ext cx="273685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771775" y="4746625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419475" y="4459288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484438" y="566102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932363" y="5308600"/>
            <a:ext cx="3421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&gt;R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=R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&gt;R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5437188" y="3684588"/>
          <a:ext cx="158273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3" imgW="444307" imgH="393529" progId="Equation.3">
                  <p:embed/>
                </p:oleObj>
              </mc:Choice>
              <mc:Fallback>
                <p:oleObj name="公式" r:id="rId3" imgW="444307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684588"/>
                        <a:ext cx="1582737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81000" y="914400"/>
            <a:ext cx="8534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2</a:t>
            </a:r>
            <a:r>
              <a:rPr lang="zh-CN" altLang="en-US" sz="3600" b="1">
                <a:latin typeface="Times New Roman" pitchFamily="18" charset="0"/>
              </a:rPr>
              <a:t>、某同学对四个电阻各进行了一次测量</a:t>
            </a:r>
            <a:r>
              <a:rPr lang="en-US" altLang="zh-CN" sz="3600" b="1">
                <a:latin typeface="Times New Roman" pitchFamily="18" charset="0"/>
              </a:rPr>
              <a:t>,</a:t>
            </a:r>
            <a:r>
              <a:rPr lang="zh-CN" altLang="en-US" sz="3600" b="1">
                <a:latin typeface="Times New Roman" pitchFamily="18" charset="0"/>
              </a:rPr>
              <a:t>把每个电阻两端的电压和通过它的电流在</a:t>
            </a:r>
            <a:r>
              <a:rPr lang="en-US" altLang="zh-CN" sz="3600" b="1">
                <a:latin typeface="Times New Roman" pitchFamily="18" charset="0"/>
              </a:rPr>
              <a:t>U-I</a:t>
            </a:r>
            <a:r>
              <a:rPr lang="zh-CN" altLang="en-US" sz="3600" b="1">
                <a:latin typeface="Times New Roman" pitchFamily="18" charset="0"/>
              </a:rPr>
              <a:t>坐标系中描点</a:t>
            </a:r>
            <a:r>
              <a:rPr lang="en-US" altLang="zh-CN" sz="3600" b="1">
                <a:latin typeface="Times New Roman" pitchFamily="18" charset="0"/>
              </a:rPr>
              <a:t>,</a:t>
            </a:r>
            <a:r>
              <a:rPr lang="zh-CN" altLang="en-US" sz="3600" b="1">
                <a:latin typeface="Times New Roman" pitchFamily="18" charset="0"/>
              </a:rPr>
              <a:t>得到了图中</a:t>
            </a:r>
            <a:r>
              <a:rPr lang="en-US" altLang="zh-CN" sz="3600" b="1">
                <a:latin typeface="Times New Roman" pitchFamily="18" charset="0"/>
              </a:rPr>
              <a:t>a</a:t>
            </a:r>
            <a:r>
              <a:rPr lang="zh-CN" altLang="en-US" sz="3600" b="1">
                <a:latin typeface="Times New Roman" pitchFamily="18" charset="0"/>
              </a:rPr>
              <a:t>、</a:t>
            </a:r>
            <a:r>
              <a:rPr lang="en-US" altLang="zh-CN" sz="3600" b="1">
                <a:latin typeface="Times New Roman" pitchFamily="18" charset="0"/>
              </a:rPr>
              <a:t>b</a:t>
            </a:r>
            <a:r>
              <a:rPr lang="zh-CN" altLang="en-US" sz="3600" b="1">
                <a:latin typeface="Times New Roman" pitchFamily="18" charset="0"/>
              </a:rPr>
              <a:t>、</a:t>
            </a:r>
            <a:r>
              <a:rPr lang="en-US" altLang="zh-CN" sz="3600" b="1">
                <a:latin typeface="Times New Roman" pitchFamily="18" charset="0"/>
              </a:rPr>
              <a:t>c</a:t>
            </a:r>
            <a:r>
              <a:rPr lang="zh-CN" altLang="en-US" sz="3600" b="1">
                <a:latin typeface="Times New Roman" pitchFamily="18" charset="0"/>
              </a:rPr>
              <a:t>、</a:t>
            </a:r>
            <a:r>
              <a:rPr lang="en-US" altLang="zh-CN" sz="3600" b="1">
                <a:latin typeface="Times New Roman" pitchFamily="18" charset="0"/>
              </a:rPr>
              <a:t>d</a:t>
            </a:r>
            <a:r>
              <a:rPr lang="zh-CN" altLang="en-US" sz="3600" b="1">
                <a:latin typeface="Times New Roman" pitchFamily="18" charset="0"/>
              </a:rPr>
              <a:t>四个点</a:t>
            </a:r>
            <a:r>
              <a:rPr lang="en-US" altLang="zh-CN" sz="3600" b="1">
                <a:latin typeface="Times New Roman" pitchFamily="18" charset="0"/>
              </a:rPr>
              <a:t>.</a:t>
            </a:r>
            <a:r>
              <a:rPr lang="zh-CN" altLang="en-US" sz="3600" b="1">
                <a:latin typeface="Times New Roman" pitchFamily="18" charset="0"/>
              </a:rPr>
              <a:t>请比较这四个电阻值的大小</a:t>
            </a:r>
            <a:r>
              <a:rPr lang="en-US" altLang="zh-CN" sz="3600" b="1">
                <a:latin typeface="Times New Roman" pitchFamily="18" charset="0"/>
              </a:rPr>
              <a:t>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9600" y="152400"/>
            <a:ext cx="2339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rgbClr val="E40B06"/>
                </a:solidFill>
                <a:latin typeface="黑体" pitchFamily="2" charset="-122"/>
                <a:ea typeface="黑体" pitchFamily="2" charset="-122"/>
              </a:rPr>
              <a:t>课堂练习</a:t>
            </a: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2843213" y="5229225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79838" y="6237288"/>
            <a:ext cx="792162" cy="62071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/>
      <p:bldP spid="81932" grpId="0" animBg="1"/>
      <p:bldP spid="81933" grpId="0" animBg="1"/>
      <p:bldP spid="819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5288" y="762000"/>
            <a:ext cx="82804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、图为两个导体的伏安特性曲线，求</a:t>
            </a:r>
          </a:p>
          <a:p>
            <a:r>
              <a:rPr lang="en-US" altLang="zh-CN" sz="360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(1)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两个导体的电阻之比 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R</a:t>
            </a:r>
            <a:r>
              <a:rPr lang="en-US" altLang="zh-CN" sz="3600" baseline="-2500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:R</a:t>
            </a:r>
            <a:r>
              <a:rPr lang="en-US" altLang="zh-CN" sz="3600" baseline="-25000">
                <a:latin typeface="Times New Roman" pitchFamily="18" charset="0"/>
                <a:ea typeface="华文新魏" pitchFamily="2" charset="-122"/>
              </a:rPr>
              <a:t>2</a:t>
            </a:r>
          </a:p>
          <a:p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(2)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若两个导体中的电流相等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不为零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) 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，导体两端的电压之比 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U</a:t>
            </a:r>
            <a:r>
              <a:rPr lang="en-US" altLang="zh-CN" sz="3600" baseline="-2500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:U</a:t>
            </a:r>
            <a:r>
              <a:rPr lang="en-US" altLang="zh-CN" sz="3600" baseline="-25000">
                <a:latin typeface="Times New Roman" pitchFamily="18" charset="0"/>
                <a:ea typeface="华文新魏" pitchFamily="2" charset="-122"/>
              </a:rPr>
              <a:t>2</a:t>
            </a:r>
          </a:p>
          <a:p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(3)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若两个导体两端的电压相等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不为零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),</a:t>
            </a:r>
            <a:r>
              <a:rPr lang="zh-CN" altLang="en-US" sz="3600">
                <a:latin typeface="Times New Roman" pitchFamily="18" charset="0"/>
                <a:ea typeface="华文新魏" pitchFamily="2" charset="-122"/>
              </a:rPr>
              <a:t>导体中的电流之比 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I</a:t>
            </a:r>
            <a:r>
              <a:rPr lang="en-US" altLang="zh-CN" sz="3600" baseline="-2500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sz="3600">
                <a:latin typeface="Times New Roman" pitchFamily="18" charset="0"/>
                <a:ea typeface="华文新魏" pitchFamily="2" charset="-122"/>
              </a:rPr>
              <a:t>:I</a:t>
            </a:r>
            <a:r>
              <a:rPr lang="en-US" altLang="zh-CN" sz="3600" baseline="-25000">
                <a:latin typeface="Times New Roman" pitchFamily="18" charset="0"/>
                <a:ea typeface="华文新魏" pitchFamily="2" charset="-122"/>
              </a:rPr>
              <a:t>2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16325"/>
            <a:ext cx="3678238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54900" y="4854575"/>
            <a:ext cx="73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165975" y="3630613"/>
            <a:ext cx="735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258888" y="4005263"/>
            <a:ext cx="23447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(1)  3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charset="0"/>
              </a:rPr>
              <a:t>:1   </a:t>
            </a:r>
          </a:p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charset="0"/>
              </a:rPr>
              <a:t>(2)  3:1     </a:t>
            </a:r>
          </a:p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charset="0"/>
              </a:rPr>
              <a:t>(3)  1:3</a:t>
            </a:r>
            <a:endParaRPr lang="en-US" altLang="en-US" sz="4000" b="1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Arial" charset="0"/>
            </a:endParaRP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048000" y="0"/>
            <a:ext cx="2339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rgbClr val="E40B06"/>
                </a:solidFill>
                <a:latin typeface="黑体" pitchFamily="2" charset="-122"/>
                <a:ea typeface="黑体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23850" y="720725"/>
            <a:ext cx="84248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>
                <a:latin typeface="Times New Roman" pitchFamily="18" charset="0"/>
                <a:ea typeface="华文中宋" pitchFamily="2" charset="-122"/>
              </a:rPr>
              <a:t>4</a:t>
            </a:r>
            <a:r>
              <a:rPr lang="zh-CN" altLang="en-US" sz="3200">
                <a:latin typeface="Times New Roman" pitchFamily="18" charset="0"/>
                <a:ea typeface="华文中宋" pitchFamily="2" charset="-122"/>
              </a:rPr>
              <a:t>、若加在某导体两端的电压变为原来的</a:t>
            </a:r>
            <a:r>
              <a:rPr lang="en-US" altLang="zh-CN" sz="3200">
                <a:latin typeface="Times New Roman" pitchFamily="18" charset="0"/>
                <a:ea typeface="华文中宋" pitchFamily="2" charset="-122"/>
              </a:rPr>
              <a:t>3/5</a:t>
            </a:r>
            <a:r>
              <a:rPr lang="zh-CN" altLang="en-US" sz="3200">
                <a:latin typeface="Times New Roman" pitchFamily="18" charset="0"/>
                <a:ea typeface="华文中宋" pitchFamily="2" charset="-122"/>
              </a:rPr>
              <a:t>时，导体中的电流减小了</a:t>
            </a:r>
            <a:r>
              <a:rPr lang="en-US" altLang="zh-CN" sz="3200">
                <a:latin typeface="Times New Roman" pitchFamily="18" charset="0"/>
                <a:ea typeface="华文中宋" pitchFamily="2" charset="-122"/>
              </a:rPr>
              <a:t>0.4</a:t>
            </a:r>
            <a:r>
              <a:rPr lang="zh-CN" altLang="en-US" sz="3200">
                <a:latin typeface="Times New Roman" pitchFamily="18" charset="0"/>
                <a:ea typeface="华文中宋" pitchFamily="2" charset="-122"/>
              </a:rPr>
              <a:t>Ａ，如果所加电压变为原来的</a:t>
            </a:r>
            <a:r>
              <a:rPr lang="en-US" altLang="zh-CN" sz="3200">
                <a:latin typeface="Times New Roman" pitchFamily="18" charset="0"/>
                <a:ea typeface="华文中宋" pitchFamily="2" charset="-122"/>
              </a:rPr>
              <a:t>2</a:t>
            </a:r>
            <a:r>
              <a:rPr lang="zh-CN" altLang="en-US" sz="3200">
                <a:latin typeface="Times New Roman" pitchFamily="18" charset="0"/>
                <a:ea typeface="华文中宋" pitchFamily="2" charset="-122"/>
              </a:rPr>
              <a:t>倍，则导体中的电流多大</a:t>
            </a:r>
            <a:r>
              <a:rPr lang="en-US" altLang="zh-CN" sz="3200">
                <a:latin typeface="Times New Roman" pitchFamily="18" charset="0"/>
                <a:ea typeface="华文中宋" pitchFamily="2" charset="-122"/>
              </a:rPr>
              <a:t>?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15900" y="2622550"/>
            <a:ext cx="817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</a:rPr>
              <a:t>解法一：</a:t>
            </a:r>
            <a:r>
              <a:rPr lang="zh-CN" altLang="en-US" sz="2800" b="1">
                <a:solidFill>
                  <a:srgbClr val="003399"/>
                </a:solidFill>
              </a:rPr>
              <a:t>依题意和欧姆定律得：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413000" y="3116263"/>
          <a:ext cx="33829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1371600" imgH="444500" progId="Equation.3">
                  <p:embed/>
                </p:oleObj>
              </mc:Choice>
              <mc:Fallback>
                <p:oleObj r:id="rId3" imgW="1371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116263"/>
                        <a:ext cx="33829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124075" y="4795838"/>
          <a:ext cx="23034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5" imgW="965200" imgH="444500" progId="Equation.3">
                  <p:embed/>
                </p:oleObj>
              </mc:Choice>
              <mc:Fallback>
                <p:oleObj r:id="rId5" imgW="965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95838"/>
                        <a:ext cx="230346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051050" y="5884863"/>
          <a:ext cx="27368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7" imgW="977900" imgH="228600" progId="Equation.3">
                  <p:embed/>
                </p:oleObj>
              </mc:Choice>
              <mc:Fallback>
                <p:oleObj name="公式" r:id="rId7" imgW="977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84863"/>
                        <a:ext cx="27368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042988" y="4062413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所以     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＝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1.0 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Ａ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84213" y="4926013"/>
            <a:ext cx="1366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又因为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895350" y="5862638"/>
            <a:ext cx="137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所以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352800" y="0"/>
            <a:ext cx="2339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rgbClr val="E40B06"/>
                </a:solidFill>
                <a:latin typeface="黑体" pitchFamily="2" charset="-122"/>
                <a:ea typeface="黑体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75" grpId="0"/>
      <p:bldP spid="83976" grpId="0"/>
      <p:bldP spid="839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130550" y="1422400"/>
          <a:ext cx="34575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3" imgW="1574800" imgH="444500" progId="Equation.3">
                  <p:embed/>
                </p:oleObj>
              </mc:Choice>
              <mc:Fallback>
                <p:oleObj r:id="rId3" imgW="1574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422400"/>
                        <a:ext cx="34575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113088" y="2486025"/>
          <a:ext cx="1530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486025"/>
                        <a:ext cx="15303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28950" y="3033713"/>
          <a:ext cx="2119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7" imgW="990170" imgH="444307" progId="Equation.3">
                  <p:embed/>
                </p:oleObj>
              </mc:Choice>
              <mc:Fallback>
                <p:oleObj r:id="rId7" imgW="99017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033713"/>
                        <a:ext cx="21193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916238" y="3968750"/>
          <a:ext cx="35290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9" imgW="1536700" imgH="228600" progId="Equation.3">
                  <p:embed/>
                </p:oleObj>
              </mc:Choice>
              <mc:Fallback>
                <p:oleObj name="公式" r:id="rId9" imgW="153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68750"/>
                        <a:ext cx="35290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74650" y="167322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解法二：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    由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124075" y="24653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得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124075" y="32575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又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908175" y="3905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所以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019800" y="1752600"/>
            <a:ext cx="2951163" cy="2808288"/>
            <a:chOff x="7708" y="1440"/>
            <a:chExt cx="2445" cy="2214"/>
          </a:xfrm>
        </p:grpSpPr>
        <p:graphicFrame>
          <p:nvGraphicFramePr>
            <p:cNvPr id="21515" name="Object 3"/>
            <p:cNvGraphicFramePr>
              <a:graphicFrameLocks noChangeAspect="1"/>
            </p:cNvGraphicFramePr>
            <p:nvPr/>
          </p:nvGraphicFramePr>
          <p:xfrm>
            <a:off x="7708" y="1440"/>
            <a:ext cx="2445" cy="1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r:id="rId3" imgW="1552792" imgH="1152381" progId="MSPhotoEd.3">
                    <p:embed/>
                  </p:oleObj>
                </mc:Choice>
                <mc:Fallback>
                  <p:oleObj r:id="rId3" imgW="1552792" imgH="1152381" progId="MSPhotoEd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8" y="1440"/>
                          <a:ext cx="2445" cy="1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8218" y="3186"/>
              <a:ext cx="14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 sz="1000" b="1">
                <a:solidFill>
                  <a:srgbClr val="003399"/>
                </a:solidFill>
                <a:latin typeface="Times New Roman" pitchFamily="18" charset="0"/>
              </a:endParaRPr>
            </a:p>
            <a:p>
              <a:pPr algn="just" eaLnBrk="1" hangingPunct="1"/>
              <a:r>
                <a:rPr lang="zh-CN" altLang="en-US" sz="1600" b="1">
                  <a:solidFill>
                    <a:srgbClr val="003399"/>
                  </a:solidFill>
                  <a:latin typeface="Times New Roman" pitchFamily="18" charset="0"/>
                </a:rPr>
                <a:t>图</a:t>
              </a:r>
              <a:r>
                <a:rPr lang="en-US" altLang="zh-CN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zh-CN" sz="1600" b="1">
                  <a:solidFill>
                    <a:srgbClr val="003399"/>
                  </a:solidFill>
                  <a:latin typeface="Times New Roman" pitchFamily="18" charset="0"/>
                </a:rPr>
                <a:t>—</a:t>
              </a:r>
              <a:r>
                <a:rPr lang="en-US" altLang="zh-CN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600" b="1">
                  <a:solidFill>
                    <a:srgbClr val="003399"/>
                  </a:solidFill>
                  <a:latin typeface="Times New Roman" pitchFamily="18" charset="0"/>
                </a:rPr>
                <a:t>—</a:t>
              </a:r>
              <a:r>
                <a:rPr lang="en-US" altLang="zh-CN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endParaRPr lang="en-US" altLang="zh-CN" b="1">
                <a:solidFill>
                  <a:srgbClr val="003399"/>
                </a:solidFill>
              </a:endParaRPr>
            </a:p>
          </p:txBody>
        </p:sp>
      </p:grp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79388" y="3116263"/>
            <a:ext cx="655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en-US" altLang="zh-CN" b="1">
              <a:solidFill>
                <a:srgbClr val="003399"/>
              </a:solidFill>
            </a:endParaRPr>
          </a:p>
          <a:p>
            <a:pPr algn="just"/>
            <a:endParaRPr lang="en-US" altLang="zh-CN" b="1">
              <a:solidFill>
                <a:srgbClr val="003399"/>
              </a:solidFill>
            </a:endParaRPr>
          </a:p>
          <a:p>
            <a:pPr algn="just" eaLnBrk="0" hangingPunct="0"/>
            <a:endParaRPr lang="en-US" altLang="zh-CN" b="1">
              <a:solidFill>
                <a:srgbClr val="003399"/>
              </a:solidFill>
            </a:endParaRPr>
          </a:p>
          <a:p>
            <a:pPr algn="just" eaLnBrk="0" hangingPunct="0"/>
            <a:r>
              <a:rPr lang="en-US" altLang="zh-CN" b="1">
                <a:solidFill>
                  <a:srgbClr val="003399"/>
                </a:solidFill>
              </a:rPr>
              <a:t> </a:t>
            </a: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827088" y="1341438"/>
          <a:ext cx="14414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5" imgW="596641" imgH="406224" progId="Equation.3">
                  <p:embed/>
                </p:oleObj>
              </mc:Choice>
              <mc:Fallback>
                <p:oleObj r:id="rId5" imgW="596641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144145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/>
          <p:cNvGraphicFramePr>
            <a:graphicFrameLocks noChangeAspect="1"/>
          </p:cNvGraphicFramePr>
          <p:nvPr/>
        </p:nvGraphicFramePr>
        <p:xfrm>
          <a:off x="1258888" y="3070225"/>
          <a:ext cx="4392612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7" imgW="1841500" imgH="609600" progId="Equation.3">
                  <p:embed/>
                </p:oleObj>
              </mc:Choice>
              <mc:Fallback>
                <p:oleObj r:id="rId7" imgW="18415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70225"/>
                        <a:ext cx="4392612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215900" y="395288"/>
            <a:ext cx="8748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解法三：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画出导体的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—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U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图像，如图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15—1—3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所示，设原来导体两端的电压为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时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导体中的电流强度为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323850" y="148907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当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2339975" y="1552575"/>
            <a:ext cx="2746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时，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=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0.4 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Ａ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250825" y="2420938"/>
            <a:ext cx="573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当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U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′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＝２</a:t>
            </a:r>
            <a:r>
              <a:rPr lang="zh-CN" altLang="en-US" sz="2800" b="1" i="1">
                <a:solidFill>
                  <a:srgbClr val="003399"/>
                </a:solidFill>
                <a:latin typeface="Times New Roman" pitchFamily="18" charset="0"/>
              </a:rPr>
              <a:t>Ｕ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时，电流为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.  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由图知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95288" y="48180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所以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＝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1.0 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Ａ  </a:t>
            </a:r>
            <a:r>
              <a:rPr lang="en-US" altLang="zh-CN" sz="2800" b="1" i="1">
                <a:solidFill>
                  <a:srgbClr val="003399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＝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zh-CN" altLang="en-US" sz="2800" b="1" i="1">
                <a:solidFill>
                  <a:srgbClr val="003399"/>
                </a:solidFill>
                <a:latin typeface="Times New Roman" pitchFamily="18" charset="0"/>
              </a:rPr>
              <a:t>Ｉ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＝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2.0 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</a:rPr>
              <a:t>Ａ</a:t>
            </a:r>
            <a:r>
              <a:rPr lang="zh-CN" altLang="en-US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92233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</a:rPr>
              <a:t>教学目标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12875"/>
            <a:ext cx="845820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一、知识与技能：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1.</a:t>
            </a:r>
            <a:r>
              <a:rPr lang="zh-CN" altLang="en-US" sz="2800" smtClean="0">
                <a:solidFill>
                  <a:srgbClr val="0000FF"/>
                </a:solidFill>
              </a:rPr>
              <a:t>知道电流的产生原因和条件．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2.</a:t>
            </a:r>
            <a:r>
              <a:rPr lang="zh-CN" altLang="en-US" sz="2800" smtClean="0">
                <a:solidFill>
                  <a:srgbClr val="0000FF"/>
                </a:solidFill>
              </a:rPr>
              <a:t>理解电流的概念和定义式，并能进行有关的计算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3.</a:t>
            </a:r>
            <a:r>
              <a:rPr lang="zh-CN" altLang="en-US" sz="2800" smtClean="0">
                <a:solidFill>
                  <a:srgbClr val="0000FF"/>
                </a:solidFill>
              </a:rPr>
              <a:t>理解电阻的定义式，掌握欧姆定律并能熟练地用来解决有关的电路问题．知道导体的伏安特性．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二、过程与方法</a:t>
            </a:r>
            <a:r>
              <a:rPr lang="zh-CN" altLang="en-US" sz="2800" smtClean="0">
                <a:solidFill>
                  <a:srgbClr val="0000FF"/>
                </a:solidFill>
              </a:rPr>
              <a:t>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1.</a:t>
            </a:r>
            <a:r>
              <a:rPr lang="zh-CN" altLang="en-US" sz="2800" smtClean="0">
                <a:solidFill>
                  <a:srgbClr val="0000FF"/>
                </a:solidFill>
              </a:rPr>
              <a:t>通过电流与水流的类比，培养学生知识自我更新的能力．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</a:rPr>
              <a:t>2.</a:t>
            </a:r>
            <a:r>
              <a:rPr lang="zh-CN" altLang="en-US" sz="2800" smtClean="0">
                <a:solidFill>
                  <a:srgbClr val="0000FF"/>
                </a:solidFill>
              </a:rPr>
              <a:t>掌握科学研究中的常用方法</a:t>
            </a:r>
            <a:r>
              <a:rPr lang="en-US" altLang="zh-CN" sz="2800" smtClean="0">
                <a:solidFill>
                  <a:srgbClr val="0000FF"/>
                </a:solidFill>
              </a:rPr>
              <a:t>——</a:t>
            </a:r>
            <a:r>
              <a:rPr lang="zh-CN" altLang="en-US" sz="2800" smtClean="0">
                <a:solidFill>
                  <a:srgbClr val="0000FF"/>
                </a:solidFill>
              </a:rPr>
              <a:t>控制变量方法，培养学生依据实验，分析、归纳物理规律的能力．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685800"/>
            <a:ext cx="8229600" cy="5649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三、情感与价值观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重视学生对物理规律的客观性、普遍性和科学性的认识，通过电流产生的历史材料的介绍，使学生了解知识规律的形成要经过漫长曲折的过程，培养他们学习上持之以恒的思想品质．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教学重点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理解定律的内容以及其表达式、变换式的意义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教学难点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运用数学方法处理实验数据，建立和理解欧姆定律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教学方法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探究、讲授、讨论、练习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教学用具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多媒体课件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295400"/>
            <a:ext cx="85693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1073150"/>
            <a:r>
              <a:rPr lang="zh-CN" altLang="en-US" sz="4400">
                <a:ea typeface="华文新魏" pitchFamily="2" charset="-122"/>
              </a:rPr>
              <a:t>既然在导体的两端加上电压，导体中才有电流，那么，导体中的电流跟导体两端的电压有什么关系呢？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ChangeArrowheads="1"/>
          </p:cNvSpPr>
          <p:nvPr/>
        </p:nvSpPr>
        <p:spPr bwMode="auto">
          <a:xfrm rot="10800000">
            <a:off x="2411413" y="1054100"/>
            <a:ext cx="3744912" cy="15113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endParaRPr lang="zh-CN" altLang="zh-CN"/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2051050" y="2852738"/>
            <a:ext cx="4679950" cy="1584325"/>
          </a:xfrm>
          <a:prstGeom prst="wedgeRoundRectCallout">
            <a:avLst>
              <a:gd name="adj1" fmla="val -42708"/>
              <a:gd name="adj2" fmla="val 80963"/>
              <a:gd name="adj3" fmla="val 16667"/>
            </a:avLst>
          </a:prstGeom>
          <a:solidFill>
            <a:srgbClr val="FFCC00">
              <a:alpha val="74117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27088" y="5084763"/>
            <a:ext cx="80660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华文新魏" pitchFamily="2" charset="-122"/>
              </a:rPr>
              <a:t>分压电路：</a:t>
            </a:r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控制电路</a:t>
            </a:r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CC"/>
                </a:solidFill>
                <a:ea typeface="华文新魏" pitchFamily="2" charset="-122"/>
              </a:rPr>
              <a:t>    </a:t>
            </a:r>
            <a:r>
              <a:rPr lang="zh-CN" altLang="en-US" sz="3600" b="1">
                <a:solidFill>
                  <a:srgbClr val="0000CC"/>
                </a:solidFill>
                <a:ea typeface="华文新魏" pitchFamily="2" charset="-122"/>
              </a:rPr>
              <a:t>可以提供从零开始连续变化的电压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457200"/>
            <a:ext cx="241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6600"/>
                </a:solidFill>
                <a:ea typeface="华文新魏" pitchFamily="2" charset="-122"/>
              </a:rPr>
              <a:t>实验电路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627313" y="1196975"/>
            <a:ext cx="3457575" cy="3241675"/>
            <a:chOff x="0" y="0"/>
            <a:chExt cx="2178" cy="2042"/>
          </a:xfrm>
        </p:grpSpPr>
        <p:sp>
          <p:nvSpPr>
            <p:cNvPr id="7176" name="Line 7"/>
            <p:cNvSpPr>
              <a:spLocks noChangeShapeType="1"/>
            </p:cNvSpPr>
            <p:nvPr/>
          </p:nvSpPr>
          <p:spPr bwMode="auto">
            <a:xfrm>
              <a:off x="0" y="1270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406" y="1270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1724" y="176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 flipH="1" flipV="1">
              <a:off x="2177" y="1270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817" y="1179"/>
              <a:ext cx="590" cy="1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>
              <a:off x="635" y="176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0" y="1769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 flipH="1" flipV="1">
              <a:off x="544" y="1633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 flipH="1" flipV="1">
              <a:off x="635" y="1678"/>
              <a:ext cx="0" cy="18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 flipH="1" flipV="1">
              <a:off x="0" y="590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>
              <a:off x="0" y="590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>
              <a:off x="454" y="499"/>
              <a:ext cx="590" cy="1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1043" y="590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1769" y="590"/>
              <a:ext cx="4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 flipH="1" flipV="1">
              <a:off x="2177" y="590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1089" y="952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 flipH="1" flipV="1">
              <a:off x="1089" y="952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Oval 24"/>
            <p:cNvSpPr>
              <a:spLocks noChangeArrowheads="1"/>
            </p:cNvSpPr>
            <p:nvPr/>
          </p:nvSpPr>
          <p:spPr bwMode="auto">
            <a:xfrm>
              <a:off x="1496" y="453"/>
              <a:ext cx="273" cy="2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 flipH="1" flipV="1">
              <a:off x="1270" y="13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6"/>
            <p:cNvSpPr>
              <a:spLocks noChangeShapeType="1"/>
            </p:cNvSpPr>
            <p:nvPr/>
          </p:nvSpPr>
          <p:spPr bwMode="auto">
            <a:xfrm flipH="1" flipV="1">
              <a:off x="227" y="13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7"/>
            <p:cNvSpPr>
              <a:spLocks noChangeShapeType="1"/>
            </p:cNvSpPr>
            <p:nvPr/>
          </p:nvSpPr>
          <p:spPr bwMode="auto">
            <a:xfrm>
              <a:off x="907" y="136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8"/>
            <p:cNvSpPr>
              <a:spLocks noChangeShapeType="1"/>
            </p:cNvSpPr>
            <p:nvPr/>
          </p:nvSpPr>
          <p:spPr bwMode="auto">
            <a:xfrm>
              <a:off x="227" y="136"/>
              <a:ext cx="4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Oval 29"/>
            <p:cNvSpPr>
              <a:spLocks noChangeArrowheads="1"/>
            </p:cNvSpPr>
            <p:nvPr/>
          </p:nvSpPr>
          <p:spPr bwMode="auto">
            <a:xfrm>
              <a:off x="635" y="0"/>
              <a:ext cx="273" cy="2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 flipV="1">
              <a:off x="1315" y="1633"/>
              <a:ext cx="36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Text Box 31"/>
            <p:cNvSpPr txBox="1">
              <a:spLocks noChangeArrowheads="1"/>
            </p:cNvSpPr>
            <p:nvPr/>
          </p:nvSpPr>
          <p:spPr bwMode="auto">
            <a:xfrm>
              <a:off x="318" y="175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201" name="Text Box 32"/>
            <p:cNvSpPr txBox="1">
              <a:spLocks noChangeArrowheads="1"/>
            </p:cNvSpPr>
            <p:nvPr/>
          </p:nvSpPr>
          <p:spPr bwMode="auto">
            <a:xfrm>
              <a:off x="1406" y="17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02" name="Text Box 33"/>
            <p:cNvSpPr txBox="1">
              <a:spLocks noChangeArrowheads="1"/>
            </p:cNvSpPr>
            <p:nvPr/>
          </p:nvSpPr>
          <p:spPr bwMode="auto">
            <a:xfrm>
              <a:off x="817" y="90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203" name="Text Box 34"/>
            <p:cNvSpPr txBox="1">
              <a:spLocks noChangeArrowheads="1"/>
            </p:cNvSpPr>
            <p:nvPr/>
          </p:nvSpPr>
          <p:spPr bwMode="auto">
            <a:xfrm>
              <a:off x="663" y="60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04" name="Text Box 35"/>
            <p:cNvSpPr txBox="1">
              <a:spLocks noChangeArrowheads="1"/>
            </p:cNvSpPr>
            <p:nvPr/>
          </p:nvSpPr>
          <p:spPr bwMode="auto">
            <a:xfrm>
              <a:off x="1497" y="43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05" name="Text Box 36"/>
            <p:cNvSpPr txBox="1">
              <a:spLocks noChangeArrowheads="1"/>
            </p:cNvSpPr>
            <p:nvPr/>
          </p:nvSpPr>
          <p:spPr bwMode="auto">
            <a:xfrm>
              <a:off x="635" y="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245225" y="533400"/>
            <a:ext cx="28987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测量电路</a:t>
            </a:r>
            <a:r>
              <a:rPr lang="en-US" altLang="zh-CN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eaLnBrk="1" hangingPunct="1"/>
            <a:r>
              <a:rPr lang="en-US" altLang="zh-CN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测导体</a:t>
            </a:r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B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的电流、电压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 autoUpdateAnimBg="0"/>
      <p:bldP spid="70659" grpId="0" animBg="1" autoUpdateAnimBg="0"/>
      <p:bldP spid="70660" grpId="0" autoUpdateAnimBg="0"/>
      <p:bldP spid="706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Group 2"/>
          <p:cNvGraphicFramePr>
            <a:graphicFrameLocks noGrp="1"/>
          </p:cNvGraphicFramePr>
          <p:nvPr/>
        </p:nvGraphicFramePr>
        <p:xfrm>
          <a:off x="107950" y="908050"/>
          <a:ext cx="8929688" cy="1670214"/>
        </p:xfrm>
        <a:graphic>
          <a:graphicData uri="http://schemas.openxmlformats.org/drawingml/2006/table">
            <a:tbl>
              <a:tblPr/>
              <a:tblGrid>
                <a:gridCol w="793750"/>
                <a:gridCol w="1655763"/>
                <a:gridCol w="1030287"/>
                <a:gridCol w="985838"/>
                <a:gridCol w="1079500"/>
                <a:gridCol w="1152525"/>
                <a:gridCol w="1152525"/>
                <a:gridCol w="1079500"/>
              </a:tblGrid>
              <a:tr h="57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286000" y="0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数据记录</a:t>
            </a: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8174038" y="2060575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10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8101013" y="908050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U/I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8316913" y="148431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5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700338" y="950913"/>
            <a:ext cx="5327650" cy="1614487"/>
            <a:chOff x="1701" y="599"/>
            <a:chExt cx="3356" cy="1017"/>
          </a:xfrm>
        </p:grpSpPr>
        <p:sp>
          <p:nvSpPr>
            <p:cNvPr id="9280" name="Text Box 45"/>
            <p:cNvSpPr txBox="1">
              <a:spLocks noChangeArrowheads="1"/>
            </p:cNvSpPr>
            <p:nvPr/>
          </p:nvSpPr>
          <p:spPr bwMode="auto">
            <a:xfrm>
              <a:off x="3652" y="91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0.40</a:t>
              </a:r>
            </a:p>
          </p:txBody>
        </p:sp>
        <p:sp>
          <p:nvSpPr>
            <p:cNvPr id="9281" name="Text Box 46"/>
            <p:cNvSpPr txBox="1">
              <a:spLocks noChangeArrowheads="1"/>
            </p:cNvSpPr>
            <p:nvPr/>
          </p:nvSpPr>
          <p:spPr bwMode="auto">
            <a:xfrm>
              <a:off x="2972" y="916"/>
              <a:ext cx="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0.30</a:t>
              </a:r>
            </a:p>
          </p:txBody>
        </p:sp>
        <p:sp>
          <p:nvSpPr>
            <p:cNvPr id="9282" name="Text Box 47"/>
            <p:cNvSpPr txBox="1">
              <a:spLocks noChangeArrowheads="1"/>
            </p:cNvSpPr>
            <p:nvPr/>
          </p:nvSpPr>
          <p:spPr bwMode="auto">
            <a:xfrm>
              <a:off x="2336" y="916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0.20</a:t>
              </a:r>
            </a:p>
          </p:txBody>
        </p:sp>
        <p:sp>
          <p:nvSpPr>
            <p:cNvPr id="9283" name="Text Box 48"/>
            <p:cNvSpPr txBox="1">
              <a:spLocks noChangeArrowheads="1"/>
            </p:cNvSpPr>
            <p:nvPr/>
          </p:nvSpPr>
          <p:spPr bwMode="auto">
            <a:xfrm>
              <a:off x="1701" y="91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0.10</a:t>
              </a:r>
            </a:p>
          </p:txBody>
        </p:sp>
        <p:sp>
          <p:nvSpPr>
            <p:cNvPr id="9284" name="Text Box 49"/>
            <p:cNvSpPr txBox="1">
              <a:spLocks noChangeArrowheads="1"/>
            </p:cNvSpPr>
            <p:nvPr/>
          </p:nvSpPr>
          <p:spPr bwMode="auto">
            <a:xfrm>
              <a:off x="1702" y="59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0.50</a:t>
              </a:r>
            </a:p>
          </p:txBody>
        </p:sp>
        <p:sp>
          <p:nvSpPr>
            <p:cNvPr id="9285" name="Text Box 50"/>
            <p:cNvSpPr txBox="1">
              <a:spLocks noChangeArrowheads="1"/>
            </p:cNvSpPr>
            <p:nvPr/>
          </p:nvSpPr>
          <p:spPr bwMode="auto">
            <a:xfrm>
              <a:off x="2336" y="59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1.00</a:t>
              </a:r>
            </a:p>
          </p:txBody>
        </p:sp>
        <p:sp>
          <p:nvSpPr>
            <p:cNvPr id="9286" name="Text Box 51"/>
            <p:cNvSpPr txBox="1">
              <a:spLocks noChangeArrowheads="1"/>
            </p:cNvSpPr>
            <p:nvPr/>
          </p:nvSpPr>
          <p:spPr bwMode="auto">
            <a:xfrm>
              <a:off x="2969" y="608"/>
              <a:ext cx="6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1.50</a:t>
              </a:r>
            </a:p>
          </p:txBody>
        </p:sp>
        <p:sp>
          <p:nvSpPr>
            <p:cNvPr id="9287" name="Text Box 52"/>
            <p:cNvSpPr txBox="1">
              <a:spLocks noChangeArrowheads="1"/>
            </p:cNvSpPr>
            <p:nvPr/>
          </p:nvSpPr>
          <p:spPr bwMode="auto">
            <a:xfrm>
              <a:off x="3652" y="59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2.00</a:t>
              </a:r>
            </a:p>
          </p:txBody>
        </p:sp>
        <p:sp>
          <p:nvSpPr>
            <p:cNvPr id="9288" name="Text Box 53"/>
            <p:cNvSpPr txBox="1">
              <a:spLocks noChangeArrowheads="1"/>
            </p:cNvSpPr>
            <p:nvPr/>
          </p:nvSpPr>
          <p:spPr bwMode="auto">
            <a:xfrm>
              <a:off x="4330" y="599"/>
              <a:ext cx="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2.50</a:t>
              </a:r>
            </a:p>
          </p:txBody>
        </p:sp>
        <p:sp>
          <p:nvSpPr>
            <p:cNvPr id="9289" name="Text Box 54"/>
            <p:cNvSpPr txBox="1">
              <a:spLocks noChangeArrowheads="1"/>
            </p:cNvSpPr>
            <p:nvPr/>
          </p:nvSpPr>
          <p:spPr bwMode="auto">
            <a:xfrm>
              <a:off x="4332" y="916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0.50</a:t>
              </a:r>
            </a:p>
          </p:txBody>
        </p:sp>
        <p:sp>
          <p:nvSpPr>
            <p:cNvPr id="9290" name="Text Box 55"/>
            <p:cNvSpPr txBox="1">
              <a:spLocks noChangeArrowheads="1"/>
            </p:cNvSpPr>
            <p:nvPr/>
          </p:nvSpPr>
          <p:spPr bwMode="auto">
            <a:xfrm>
              <a:off x="4332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0.25</a:t>
              </a:r>
            </a:p>
          </p:txBody>
        </p:sp>
        <p:sp>
          <p:nvSpPr>
            <p:cNvPr id="9291" name="Text Box 56"/>
            <p:cNvSpPr txBox="1">
              <a:spLocks noChangeArrowheads="1"/>
            </p:cNvSpPr>
            <p:nvPr/>
          </p:nvSpPr>
          <p:spPr bwMode="auto">
            <a:xfrm>
              <a:off x="3652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0.20</a:t>
              </a:r>
            </a:p>
          </p:txBody>
        </p:sp>
        <p:sp>
          <p:nvSpPr>
            <p:cNvPr id="9292" name="Text Box 57"/>
            <p:cNvSpPr txBox="1">
              <a:spLocks noChangeArrowheads="1"/>
            </p:cNvSpPr>
            <p:nvPr/>
          </p:nvSpPr>
          <p:spPr bwMode="auto">
            <a:xfrm>
              <a:off x="2971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0.15</a:t>
              </a:r>
            </a:p>
          </p:txBody>
        </p:sp>
        <p:sp>
          <p:nvSpPr>
            <p:cNvPr id="9293" name="Text Box 58"/>
            <p:cNvSpPr txBox="1">
              <a:spLocks noChangeArrowheads="1"/>
            </p:cNvSpPr>
            <p:nvPr/>
          </p:nvSpPr>
          <p:spPr bwMode="auto">
            <a:xfrm>
              <a:off x="2336" y="1289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0.10</a:t>
              </a:r>
            </a:p>
          </p:txBody>
        </p:sp>
        <p:sp>
          <p:nvSpPr>
            <p:cNvPr id="9294" name="Text Box 59"/>
            <p:cNvSpPr txBox="1">
              <a:spLocks noChangeArrowheads="1"/>
            </p:cNvSpPr>
            <p:nvPr/>
          </p:nvSpPr>
          <p:spPr bwMode="auto">
            <a:xfrm>
              <a:off x="1701" y="1280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0.05</a:t>
              </a:r>
            </a:p>
          </p:txBody>
        </p:sp>
      </p:grpSp>
      <p:sp>
        <p:nvSpPr>
          <p:cNvPr id="9261" name="Text Box 60"/>
          <p:cNvSpPr txBox="1">
            <a:spLocks noChangeArrowheads="1"/>
          </p:cNvSpPr>
          <p:nvPr/>
        </p:nvSpPr>
        <p:spPr bwMode="auto">
          <a:xfrm>
            <a:off x="900113" y="981075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电压（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262" name="Text Box 61"/>
          <p:cNvSpPr txBox="1">
            <a:spLocks noChangeArrowheads="1"/>
          </p:cNvSpPr>
          <p:nvPr/>
        </p:nvSpPr>
        <p:spPr bwMode="auto">
          <a:xfrm>
            <a:off x="900113" y="1531938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电流（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263" name="Text Box 62"/>
          <p:cNvSpPr txBox="1">
            <a:spLocks noChangeArrowheads="1"/>
          </p:cNvSpPr>
          <p:nvPr/>
        </p:nvSpPr>
        <p:spPr bwMode="auto">
          <a:xfrm>
            <a:off x="900113" y="21082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电流（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264" name="Text Box 63"/>
          <p:cNvSpPr txBox="1">
            <a:spLocks noChangeArrowheads="1"/>
          </p:cNvSpPr>
          <p:nvPr/>
        </p:nvSpPr>
        <p:spPr bwMode="auto">
          <a:xfrm>
            <a:off x="107950" y="1541463"/>
            <a:ext cx="86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lang="en-US" altLang="zh-CN" sz="2800" b="1" baseline="-2500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65" name="Text Box 64"/>
          <p:cNvSpPr txBox="1">
            <a:spLocks noChangeArrowheads="1"/>
          </p:cNvSpPr>
          <p:nvPr/>
        </p:nvSpPr>
        <p:spPr bwMode="auto">
          <a:xfrm>
            <a:off x="107950" y="952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导体</a:t>
            </a:r>
          </a:p>
        </p:txBody>
      </p:sp>
      <p:sp>
        <p:nvSpPr>
          <p:cNvPr id="72769" name="Text Box 65"/>
          <p:cNvSpPr txBox="1">
            <a:spLocks noChangeArrowheads="1"/>
          </p:cNvSpPr>
          <p:nvPr/>
        </p:nvSpPr>
        <p:spPr bwMode="auto">
          <a:xfrm>
            <a:off x="228600" y="2895600"/>
            <a:ext cx="34877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6600"/>
                </a:solidFill>
                <a:ea typeface="黑体" pitchFamily="2" charset="-122"/>
              </a:rPr>
              <a:t>数据处理</a:t>
            </a:r>
          </a:p>
          <a:p>
            <a:pPr eaLnBrk="1" hangingPunct="1"/>
            <a:r>
              <a:rPr lang="zh-CN" altLang="en-US" sz="4000">
                <a:solidFill>
                  <a:srgbClr val="FF6600"/>
                </a:solidFill>
                <a:ea typeface="黑体" pitchFamily="2" charset="-122"/>
              </a:rPr>
              <a:t>       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做</a:t>
            </a:r>
            <a:r>
              <a:rPr lang="en-US" altLang="zh-CN" sz="400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4000"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图象</a:t>
            </a:r>
          </a:p>
        </p:txBody>
      </p:sp>
      <p:sp>
        <p:nvSpPr>
          <p:cNvPr id="72770" name="Text Box 66"/>
          <p:cNvSpPr txBox="1">
            <a:spLocks noChangeArrowheads="1"/>
          </p:cNvSpPr>
          <p:nvPr/>
        </p:nvSpPr>
        <p:spPr bwMode="auto">
          <a:xfrm>
            <a:off x="250825" y="4378325"/>
            <a:ext cx="4033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</a:rPr>
              <a:t>U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>
                <a:latin typeface="Times New Roman" pitchFamily="18" charset="0"/>
              </a:rPr>
              <a:t>I </a:t>
            </a:r>
            <a:r>
              <a:rPr lang="zh-CN" altLang="en-US" sz="3200" b="1">
                <a:latin typeface="Times New Roman" pitchFamily="18" charset="0"/>
              </a:rPr>
              <a:t>图像是一条过原点的直线</a:t>
            </a:r>
            <a:r>
              <a:rPr lang="en-US" altLang="zh-CN" sz="3200" b="1">
                <a:latin typeface="Times New Roman" pitchFamily="18" charset="0"/>
              </a:rPr>
              <a:t>;</a:t>
            </a:r>
          </a:p>
        </p:txBody>
      </p:sp>
      <p:sp>
        <p:nvSpPr>
          <p:cNvPr id="9268" name="Text Box 68"/>
          <p:cNvSpPr txBox="1">
            <a:spLocks noChangeArrowheads="1"/>
          </p:cNvSpPr>
          <p:nvPr/>
        </p:nvSpPr>
        <p:spPr bwMode="auto">
          <a:xfrm>
            <a:off x="107950" y="2060575"/>
            <a:ext cx="86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endParaRPr lang="en-US" altLang="zh-CN" sz="2800" b="1" baseline="-250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250825" y="5602288"/>
            <a:ext cx="4033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、同一导体，电压与电流的比值为定值</a:t>
            </a:r>
            <a:r>
              <a:rPr lang="en-US" altLang="zh-CN" sz="3200" b="1">
                <a:latin typeface="Times New Roman" pitchFamily="18" charset="0"/>
              </a:rPr>
              <a:t>.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00563" y="3219450"/>
            <a:ext cx="4338637" cy="3449638"/>
            <a:chOff x="2835" y="2028"/>
            <a:chExt cx="2733" cy="2173"/>
          </a:xfrm>
        </p:grpSpPr>
        <p:sp>
          <p:nvSpPr>
            <p:cNvPr id="9271" name="Line 71"/>
            <p:cNvSpPr>
              <a:spLocks noChangeShapeType="1"/>
            </p:cNvSpPr>
            <p:nvPr/>
          </p:nvSpPr>
          <p:spPr bwMode="auto">
            <a:xfrm flipV="1">
              <a:off x="2985" y="3838"/>
              <a:ext cx="2390" cy="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72"/>
            <p:cNvSpPr>
              <a:spLocks noChangeShapeType="1"/>
            </p:cNvSpPr>
            <p:nvPr/>
          </p:nvSpPr>
          <p:spPr bwMode="auto">
            <a:xfrm flipH="1" flipV="1">
              <a:off x="2971" y="2158"/>
              <a:ext cx="31" cy="1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Text Box 73"/>
            <p:cNvSpPr txBox="1">
              <a:spLocks noChangeArrowheads="1"/>
            </p:cNvSpPr>
            <p:nvPr/>
          </p:nvSpPr>
          <p:spPr bwMode="auto">
            <a:xfrm>
              <a:off x="5174" y="3434"/>
              <a:ext cx="33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274" name="Text Box 74"/>
            <p:cNvSpPr txBox="1">
              <a:spLocks noChangeArrowheads="1"/>
            </p:cNvSpPr>
            <p:nvPr/>
          </p:nvSpPr>
          <p:spPr bwMode="auto">
            <a:xfrm>
              <a:off x="3061" y="2028"/>
              <a:ext cx="4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9275" name="Text Box 75"/>
            <p:cNvSpPr txBox="1">
              <a:spLocks noChangeArrowheads="1"/>
            </p:cNvSpPr>
            <p:nvPr/>
          </p:nvSpPr>
          <p:spPr bwMode="auto">
            <a:xfrm>
              <a:off x="2835" y="3836"/>
              <a:ext cx="4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276" name="Line 76"/>
            <p:cNvSpPr>
              <a:spLocks noChangeShapeType="1"/>
            </p:cNvSpPr>
            <p:nvPr/>
          </p:nvSpPr>
          <p:spPr bwMode="auto">
            <a:xfrm flipV="1">
              <a:off x="2985" y="3065"/>
              <a:ext cx="2250" cy="81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Text Box 77"/>
            <p:cNvSpPr txBox="1">
              <a:spLocks noChangeArrowheads="1"/>
            </p:cNvSpPr>
            <p:nvPr/>
          </p:nvSpPr>
          <p:spPr bwMode="auto">
            <a:xfrm>
              <a:off x="5193" y="2793"/>
              <a:ext cx="37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278" name="Line 78"/>
            <p:cNvSpPr>
              <a:spLocks noChangeShapeType="1"/>
            </p:cNvSpPr>
            <p:nvPr/>
          </p:nvSpPr>
          <p:spPr bwMode="auto">
            <a:xfrm flipV="1">
              <a:off x="2985" y="2385"/>
              <a:ext cx="1875" cy="14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Text Box 79"/>
            <p:cNvSpPr txBox="1">
              <a:spLocks noChangeArrowheads="1"/>
            </p:cNvSpPr>
            <p:nvPr/>
          </p:nvSpPr>
          <p:spPr bwMode="auto">
            <a:xfrm>
              <a:off x="4935" y="2067"/>
              <a:ext cx="5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92" decel="1000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92" decel="100000"/>
                                        <p:tgtEl>
                                          <p:spTgt spid="727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192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192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92" decel="1000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92" decel="100000"/>
                                        <p:tgtEl>
                                          <p:spTgt spid="727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192" fill="hold"/>
                                        <p:tgtEl>
                                          <p:spTgt spid="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192" fill="hold"/>
                                        <p:tgtEl>
                                          <p:spTgt spid="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5" grpId="0" autoUpdateAnimBg="0"/>
      <p:bldP spid="72747" grpId="0" autoUpdateAnimBg="0"/>
      <p:bldP spid="72769" grpId="0" autoUpdateAnimBg="0"/>
      <p:bldP spid="72770" grpId="0" autoUpdateAnimBg="0"/>
      <p:bldP spid="727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628900" y="1628775"/>
            <a:ext cx="5759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Times New Roman" pitchFamily="18" charset="0"/>
                <a:ea typeface="华文新魏" pitchFamily="2" charset="-122"/>
              </a:rPr>
              <a:t>导体两端的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电压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U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与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</a:rPr>
              <a:t>            通过导体的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电流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I </a:t>
            </a:r>
            <a:r>
              <a:rPr lang="zh-CN" altLang="en-US" sz="3600" b="1">
                <a:latin typeface="Times New Roman" pitchFamily="18" charset="0"/>
                <a:ea typeface="华文新魏" pitchFamily="2" charset="-122"/>
              </a:rPr>
              <a:t>的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比值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3213100"/>
            <a:ext cx="2843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、定义式：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4508500"/>
            <a:ext cx="224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、单位：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915988"/>
            <a:ext cx="341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、物理意义：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844675"/>
            <a:ext cx="2246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、定义：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219700" y="5373688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兆欧（</a:t>
            </a:r>
            <a:r>
              <a:rPr lang="en-US" altLang="zh-CN" sz="3600" b="1">
                <a:latin typeface="Times New Roman" pitchFamily="18" charset="0"/>
                <a:ea typeface="华文新魏" pitchFamily="2" charset="-122"/>
              </a:rPr>
              <a:t>MΩ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051050" y="5373688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千欧（</a:t>
            </a:r>
            <a:r>
              <a:rPr lang="en-US" altLang="zh-CN" sz="3600" b="1">
                <a:latin typeface="Times New Roman" pitchFamily="18" charset="0"/>
                <a:ea typeface="华文新魏" pitchFamily="2" charset="-122"/>
              </a:rPr>
              <a:t>kΩ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051050" y="4508500"/>
            <a:ext cx="6697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国际单位制中  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欧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姆（</a:t>
            </a:r>
            <a:r>
              <a:rPr lang="en-US" altLang="zh-CN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Ω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663825" y="915988"/>
            <a:ext cx="648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华文新魏" pitchFamily="2" charset="-122"/>
              </a:rPr>
              <a:t>反映导体对电流的阻碍作用</a:t>
            </a:r>
            <a:endParaRPr lang="zh-CN" altLang="en-US" sz="3600">
              <a:ea typeface="华文新魏" pitchFamily="2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514850" y="3213100"/>
          <a:ext cx="11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3" imgW="114250" imgH="431613" progId="Equation.3">
                  <p:embed/>
                </p:oleObj>
              </mc:Choice>
              <mc:Fallback>
                <p:oleObj r:id="rId3" imgW="114250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13100"/>
                        <a:ext cx="11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628900" y="2924175"/>
          <a:ext cx="15827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5" imgW="444307" imgH="393529" progId="Equation.3">
                  <p:embed/>
                </p:oleObj>
              </mc:Choice>
              <mc:Fallback>
                <p:oleObj r:id="rId5" imgW="444307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924175"/>
                        <a:ext cx="1582738" cy="1400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81000" y="228600"/>
            <a:ext cx="31591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一、电阻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500563" y="3357563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(R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只与导体本身性质有关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2051050" y="6021388"/>
          <a:ext cx="24479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7" imgW="748975" imgH="203112" progId="Equation.3">
                  <p:embed/>
                </p:oleObj>
              </mc:Choice>
              <mc:Fallback>
                <p:oleObj name="公式" r:id="rId7" imgW="748975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021388"/>
                        <a:ext cx="24479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5148263" y="5949950"/>
          <a:ext cx="26543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9" imgW="812447" imgH="203112" progId="Equation.3">
                  <p:embed/>
                </p:oleObj>
              </mc:Choice>
              <mc:Fallback>
                <p:oleObj name="公式" r:id="rId9" imgW="812447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949950"/>
                        <a:ext cx="26543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2" grpId="0" autoUpdateAnimBg="0"/>
      <p:bldP spid="73733" grpId="0" autoUpdateAnimBg="0"/>
      <p:bldP spid="73734" grpId="0" autoUpdateAnimBg="0"/>
      <p:bldP spid="73735" grpId="0" autoUpdateAnimBg="0"/>
      <p:bldP spid="73736" grpId="0" autoUpdateAnimBg="0"/>
      <p:bldP spid="73737" grpId="0" autoUpdateAnimBg="0"/>
      <p:bldP spid="73738" grpId="0" autoUpdateAnimBg="0"/>
      <p:bldP spid="737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27" name="Group 75"/>
          <p:cNvGraphicFramePr>
            <a:graphicFrameLocks noGrp="1"/>
          </p:cNvGraphicFramePr>
          <p:nvPr>
            <p:ph sz="half" idx="4294967295"/>
          </p:nvPr>
        </p:nvGraphicFramePr>
        <p:xfrm>
          <a:off x="179388" y="765175"/>
          <a:ext cx="8713787" cy="1901825"/>
        </p:xfrm>
        <a:graphic>
          <a:graphicData uri="http://schemas.openxmlformats.org/drawingml/2006/table">
            <a:tbl>
              <a:tblPr/>
              <a:tblGrid>
                <a:gridCol w="774700"/>
                <a:gridCol w="1616075"/>
                <a:gridCol w="1004887"/>
                <a:gridCol w="962025"/>
                <a:gridCol w="1054100"/>
                <a:gridCol w="1123950"/>
                <a:gridCol w="1123950"/>
                <a:gridCol w="105410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20" name="Object 68"/>
          <p:cNvGraphicFramePr>
            <a:graphicFrameLocks noChangeAspect="1"/>
          </p:cNvGraphicFramePr>
          <p:nvPr>
            <p:ph sz="half" idx="4294967295"/>
          </p:nvPr>
        </p:nvGraphicFramePr>
        <p:xfrm>
          <a:off x="3008313" y="4076700"/>
          <a:ext cx="16859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公式" r:id="rId3" imgW="418918" imgH="393529" progId="Equation.3">
                  <p:embed/>
                </p:oleObj>
              </mc:Choice>
              <mc:Fallback>
                <p:oleObj name="公式" r:id="rId3" imgW="418918" imgH="39352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076700"/>
                        <a:ext cx="1685925" cy="1584325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Text Box 40"/>
          <p:cNvSpPr txBox="1">
            <a:spLocks noChangeArrowheads="1"/>
          </p:cNvSpPr>
          <p:nvPr/>
        </p:nvSpPr>
        <p:spPr bwMode="auto">
          <a:xfrm>
            <a:off x="8174038" y="2060575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10</a:t>
            </a:r>
          </a:p>
        </p:txBody>
      </p:sp>
      <p:sp>
        <p:nvSpPr>
          <p:cNvPr id="11306" name="Text Box 41"/>
          <p:cNvSpPr txBox="1">
            <a:spLocks noChangeArrowheads="1"/>
          </p:cNvSpPr>
          <p:nvPr/>
        </p:nvSpPr>
        <p:spPr bwMode="auto">
          <a:xfrm>
            <a:off x="8101013" y="908050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U/I</a:t>
            </a:r>
          </a:p>
        </p:txBody>
      </p:sp>
      <p:sp>
        <p:nvSpPr>
          <p:cNvPr id="11307" name="Text Box 42"/>
          <p:cNvSpPr txBox="1">
            <a:spLocks noChangeArrowheads="1"/>
          </p:cNvSpPr>
          <p:nvPr/>
        </p:nvSpPr>
        <p:spPr bwMode="auto">
          <a:xfrm>
            <a:off x="8316913" y="148431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5</a:t>
            </a:r>
          </a:p>
        </p:txBody>
      </p:sp>
      <p:grpSp>
        <p:nvGrpSpPr>
          <p:cNvPr id="11308" name="Group 43"/>
          <p:cNvGrpSpPr>
            <a:grpSpLocks/>
          </p:cNvGrpSpPr>
          <p:nvPr/>
        </p:nvGrpSpPr>
        <p:grpSpPr bwMode="auto">
          <a:xfrm>
            <a:off x="2700338" y="950913"/>
            <a:ext cx="5327650" cy="1614487"/>
            <a:chOff x="1701" y="599"/>
            <a:chExt cx="3356" cy="1017"/>
          </a:xfrm>
        </p:grpSpPr>
        <p:sp>
          <p:nvSpPr>
            <p:cNvPr id="11324" name="Text Box 44"/>
            <p:cNvSpPr txBox="1">
              <a:spLocks noChangeArrowheads="1"/>
            </p:cNvSpPr>
            <p:nvPr/>
          </p:nvSpPr>
          <p:spPr bwMode="auto">
            <a:xfrm>
              <a:off x="3652" y="91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0.40</a:t>
              </a:r>
            </a:p>
          </p:txBody>
        </p:sp>
        <p:sp>
          <p:nvSpPr>
            <p:cNvPr id="11325" name="Text Box 45"/>
            <p:cNvSpPr txBox="1">
              <a:spLocks noChangeArrowheads="1"/>
            </p:cNvSpPr>
            <p:nvPr/>
          </p:nvSpPr>
          <p:spPr bwMode="auto">
            <a:xfrm>
              <a:off x="2972" y="916"/>
              <a:ext cx="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0.30</a:t>
              </a:r>
            </a:p>
          </p:txBody>
        </p:sp>
        <p:sp>
          <p:nvSpPr>
            <p:cNvPr id="11326" name="Text Box 46"/>
            <p:cNvSpPr txBox="1">
              <a:spLocks noChangeArrowheads="1"/>
            </p:cNvSpPr>
            <p:nvPr/>
          </p:nvSpPr>
          <p:spPr bwMode="auto">
            <a:xfrm>
              <a:off x="2336" y="916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0.20</a:t>
              </a:r>
            </a:p>
          </p:txBody>
        </p:sp>
        <p:sp>
          <p:nvSpPr>
            <p:cNvPr id="11327" name="Text Box 47"/>
            <p:cNvSpPr txBox="1">
              <a:spLocks noChangeArrowheads="1"/>
            </p:cNvSpPr>
            <p:nvPr/>
          </p:nvSpPr>
          <p:spPr bwMode="auto">
            <a:xfrm>
              <a:off x="1701" y="91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0.10</a:t>
              </a:r>
            </a:p>
          </p:txBody>
        </p:sp>
        <p:sp>
          <p:nvSpPr>
            <p:cNvPr id="11328" name="Text Box 48"/>
            <p:cNvSpPr txBox="1">
              <a:spLocks noChangeArrowheads="1"/>
            </p:cNvSpPr>
            <p:nvPr/>
          </p:nvSpPr>
          <p:spPr bwMode="auto">
            <a:xfrm>
              <a:off x="1702" y="59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0.50</a:t>
              </a:r>
            </a:p>
          </p:txBody>
        </p:sp>
        <p:sp>
          <p:nvSpPr>
            <p:cNvPr id="11329" name="Text Box 49"/>
            <p:cNvSpPr txBox="1">
              <a:spLocks noChangeArrowheads="1"/>
            </p:cNvSpPr>
            <p:nvPr/>
          </p:nvSpPr>
          <p:spPr bwMode="auto">
            <a:xfrm>
              <a:off x="2336" y="59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1.00</a:t>
              </a:r>
            </a:p>
          </p:txBody>
        </p:sp>
        <p:sp>
          <p:nvSpPr>
            <p:cNvPr id="11330" name="Text Box 50"/>
            <p:cNvSpPr txBox="1">
              <a:spLocks noChangeArrowheads="1"/>
            </p:cNvSpPr>
            <p:nvPr/>
          </p:nvSpPr>
          <p:spPr bwMode="auto">
            <a:xfrm>
              <a:off x="2969" y="608"/>
              <a:ext cx="6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1.50</a:t>
              </a:r>
            </a:p>
          </p:txBody>
        </p:sp>
        <p:sp>
          <p:nvSpPr>
            <p:cNvPr id="11331" name="Text Box 51"/>
            <p:cNvSpPr txBox="1">
              <a:spLocks noChangeArrowheads="1"/>
            </p:cNvSpPr>
            <p:nvPr/>
          </p:nvSpPr>
          <p:spPr bwMode="auto">
            <a:xfrm>
              <a:off x="3652" y="59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2.00</a:t>
              </a:r>
            </a:p>
          </p:txBody>
        </p:sp>
        <p:sp>
          <p:nvSpPr>
            <p:cNvPr id="11332" name="Text Box 52"/>
            <p:cNvSpPr txBox="1">
              <a:spLocks noChangeArrowheads="1"/>
            </p:cNvSpPr>
            <p:nvPr/>
          </p:nvSpPr>
          <p:spPr bwMode="auto">
            <a:xfrm>
              <a:off x="4330" y="599"/>
              <a:ext cx="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2.50</a:t>
              </a:r>
            </a:p>
          </p:txBody>
        </p:sp>
        <p:sp>
          <p:nvSpPr>
            <p:cNvPr id="11333" name="Text Box 53"/>
            <p:cNvSpPr txBox="1">
              <a:spLocks noChangeArrowheads="1"/>
            </p:cNvSpPr>
            <p:nvPr/>
          </p:nvSpPr>
          <p:spPr bwMode="auto">
            <a:xfrm>
              <a:off x="4332" y="916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0.50</a:t>
              </a:r>
            </a:p>
          </p:txBody>
        </p:sp>
        <p:sp>
          <p:nvSpPr>
            <p:cNvPr id="11334" name="Text Box 54"/>
            <p:cNvSpPr txBox="1">
              <a:spLocks noChangeArrowheads="1"/>
            </p:cNvSpPr>
            <p:nvPr/>
          </p:nvSpPr>
          <p:spPr bwMode="auto">
            <a:xfrm>
              <a:off x="4332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0.25</a:t>
              </a:r>
            </a:p>
          </p:txBody>
        </p:sp>
        <p:sp>
          <p:nvSpPr>
            <p:cNvPr id="11335" name="Text Box 55"/>
            <p:cNvSpPr txBox="1">
              <a:spLocks noChangeArrowheads="1"/>
            </p:cNvSpPr>
            <p:nvPr/>
          </p:nvSpPr>
          <p:spPr bwMode="auto">
            <a:xfrm>
              <a:off x="3652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0.20</a:t>
              </a:r>
            </a:p>
          </p:txBody>
        </p:sp>
        <p:sp>
          <p:nvSpPr>
            <p:cNvPr id="11336" name="Text Box 56"/>
            <p:cNvSpPr txBox="1">
              <a:spLocks noChangeArrowheads="1"/>
            </p:cNvSpPr>
            <p:nvPr/>
          </p:nvSpPr>
          <p:spPr bwMode="auto">
            <a:xfrm>
              <a:off x="2971" y="1289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0.15</a:t>
              </a:r>
            </a:p>
          </p:txBody>
        </p:sp>
        <p:sp>
          <p:nvSpPr>
            <p:cNvPr id="11337" name="Text Box 57"/>
            <p:cNvSpPr txBox="1">
              <a:spLocks noChangeArrowheads="1"/>
            </p:cNvSpPr>
            <p:nvPr/>
          </p:nvSpPr>
          <p:spPr bwMode="auto">
            <a:xfrm>
              <a:off x="2336" y="1289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0.10</a:t>
              </a:r>
            </a:p>
          </p:txBody>
        </p:sp>
        <p:sp>
          <p:nvSpPr>
            <p:cNvPr id="11338" name="Text Box 58"/>
            <p:cNvSpPr txBox="1">
              <a:spLocks noChangeArrowheads="1"/>
            </p:cNvSpPr>
            <p:nvPr/>
          </p:nvSpPr>
          <p:spPr bwMode="auto">
            <a:xfrm>
              <a:off x="1701" y="1280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0.05</a:t>
              </a:r>
            </a:p>
          </p:txBody>
        </p:sp>
      </p:grpSp>
      <p:sp>
        <p:nvSpPr>
          <p:cNvPr id="11309" name="Text Box 59"/>
          <p:cNvSpPr txBox="1">
            <a:spLocks noChangeArrowheads="1"/>
          </p:cNvSpPr>
          <p:nvPr/>
        </p:nvSpPr>
        <p:spPr bwMode="auto">
          <a:xfrm>
            <a:off x="900113" y="981075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电压（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1310" name="Text Box 60"/>
          <p:cNvSpPr txBox="1">
            <a:spLocks noChangeArrowheads="1"/>
          </p:cNvSpPr>
          <p:nvPr/>
        </p:nvSpPr>
        <p:spPr bwMode="auto">
          <a:xfrm>
            <a:off x="900113" y="1531938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电流（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1311" name="Text Box 61"/>
          <p:cNvSpPr txBox="1">
            <a:spLocks noChangeArrowheads="1"/>
          </p:cNvSpPr>
          <p:nvPr/>
        </p:nvSpPr>
        <p:spPr bwMode="auto">
          <a:xfrm>
            <a:off x="900113" y="21082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电流（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1312" name="Text Box 62"/>
          <p:cNvSpPr txBox="1">
            <a:spLocks noChangeArrowheads="1"/>
          </p:cNvSpPr>
          <p:nvPr/>
        </p:nvSpPr>
        <p:spPr bwMode="auto">
          <a:xfrm>
            <a:off x="107950" y="1541463"/>
            <a:ext cx="86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lang="en-US" altLang="zh-CN" sz="2800" b="1" baseline="-2500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13" name="Text Box 63"/>
          <p:cNvSpPr txBox="1">
            <a:spLocks noChangeArrowheads="1"/>
          </p:cNvSpPr>
          <p:nvPr/>
        </p:nvSpPr>
        <p:spPr bwMode="auto">
          <a:xfrm>
            <a:off x="107950" y="952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导体</a:t>
            </a:r>
          </a:p>
        </p:txBody>
      </p:sp>
      <p:sp>
        <p:nvSpPr>
          <p:cNvPr id="11314" name="Text Box 64"/>
          <p:cNvSpPr txBox="1">
            <a:spLocks noChangeArrowheads="1"/>
          </p:cNvSpPr>
          <p:nvPr/>
        </p:nvSpPr>
        <p:spPr bwMode="auto">
          <a:xfrm>
            <a:off x="107950" y="2060575"/>
            <a:ext cx="86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endParaRPr lang="en-US" altLang="zh-CN" sz="2800" b="1" baseline="-250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179388" y="-26988"/>
            <a:ext cx="40338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二、欧姆定律</a:t>
            </a:r>
          </a:p>
        </p:txBody>
      </p:sp>
      <p:sp>
        <p:nvSpPr>
          <p:cNvPr id="74818" name="Rectangle 66"/>
          <p:cNvSpPr>
            <a:spLocks noChangeArrowheads="1"/>
          </p:cNvSpPr>
          <p:nvPr/>
        </p:nvSpPr>
        <p:spPr bwMode="auto">
          <a:xfrm>
            <a:off x="215900" y="2925763"/>
            <a:ext cx="85328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、内容：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导体中的电流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I 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跟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导体两端的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电压</a:t>
            </a:r>
            <a:r>
              <a:rPr lang="en-US" altLang="zh-CN" sz="3600" b="1" i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U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成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正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比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，跟导体的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电阻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成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反</a:t>
            </a:r>
            <a:r>
              <a:rPr lang="zh-CN" altLang="en-US" sz="36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比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． </a:t>
            </a:r>
          </a:p>
        </p:txBody>
      </p:sp>
      <p:sp>
        <p:nvSpPr>
          <p:cNvPr id="74819" name="Text Box 67"/>
          <p:cNvSpPr txBox="1">
            <a:spLocks noChangeArrowheads="1"/>
          </p:cNvSpPr>
          <p:nvPr/>
        </p:nvSpPr>
        <p:spPr bwMode="auto">
          <a:xfrm>
            <a:off x="250825" y="4516438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、决定式</a:t>
            </a:r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:</a:t>
            </a:r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252413" y="5811838"/>
            <a:ext cx="224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、适用：</a:t>
            </a:r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1908175" y="5805488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金属导电和电解液导电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003800" y="4125913"/>
            <a:ext cx="3529013" cy="1679575"/>
            <a:chOff x="288" y="527"/>
            <a:chExt cx="2274" cy="1148"/>
          </a:xfrm>
        </p:grpSpPr>
        <p:sp>
          <p:nvSpPr>
            <p:cNvPr id="11321" name="Rectangle 72"/>
            <p:cNvSpPr>
              <a:spLocks noChangeArrowheads="1"/>
            </p:cNvSpPr>
            <p:nvPr/>
          </p:nvSpPr>
          <p:spPr bwMode="auto">
            <a:xfrm>
              <a:off x="288" y="624"/>
              <a:ext cx="2274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定义式</a:t>
              </a:r>
              <a:r>
                <a:rPr lang="zh-CN" altLang="en-US" sz="2800" b="1">
                  <a:latin typeface="Times New Roman" pitchFamily="18" charset="0"/>
                  <a:ea typeface="华文新魏" pitchFamily="2" charset="-122"/>
                </a:rPr>
                <a:t>                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endParaRPr lang="zh-CN" altLang="en-US" sz="2800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决定式</a:t>
              </a:r>
            </a:p>
          </p:txBody>
        </p:sp>
        <p:graphicFrame>
          <p:nvGraphicFramePr>
            <p:cNvPr id="11322" name="Object 73"/>
            <p:cNvGraphicFramePr>
              <a:graphicFrameLocks noChangeAspect="1"/>
            </p:cNvGraphicFramePr>
            <p:nvPr/>
          </p:nvGraphicFramePr>
          <p:xfrm>
            <a:off x="1111" y="1253"/>
            <a:ext cx="122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公式" r:id="rId5" imgW="552420" imgH="190590" progId="Equation.3">
                    <p:embed/>
                  </p:oleObj>
                </mc:Choice>
                <mc:Fallback>
                  <p:oleObj name="公式" r:id="rId5" imgW="552420" imgH="19059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253"/>
                          <a:ext cx="1225" cy="42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3" name="Object 74"/>
            <p:cNvGraphicFramePr>
              <a:graphicFrameLocks noChangeAspect="1"/>
            </p:cNvGraphicFramePr>
            <p:nvPr/>
          </p:nvGraphicFramePr>
          <p:xfrm>
            <a:off x="1156" y="527"/>
            <a:ext cx="76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公式" r:id="rId7" imgW="380835" imgH="393529" progId="Equation.3">
                    <p:embed/>
                  </p:oleObj>
                </mc:Choice>
                <mc:Fallback>
                  <p:oleObj name="公式" r:id="rId7" imgW="380835" imgH="39352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527"/>
                          <a:ext cx="768" cy="545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748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748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7" grpId="0"/>
      <p:bldP spid="74818" grpId="0" build="p" autoUpdateAnimBg="0"/>
      <p:bldP spid="74819" grpId="0"/>
      <p:bldP spid="74821" grpId="0"/>
      <p:bldP spid="74822" grpId="0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新建 Microsoft PowerPoint 演示文稿 (2)">
  <a:themeElements>
    <a:clrScheme name="新建 Microsoft PowerPoint 演示文稿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演示文稿 (2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建 Microsoft PowerPoint 演示文稿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581</TotalTime>
  <Words>1184</Words>
  <Application>Microsoft Office PowerPoint</Application>
  <PresentationFormat>全屏显示(4:3)</PresentationFormat>
  <Paragraphs>284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Calibri</vt:lpstr>
      <vt:lpstr>华文行楷</vt:lpstr>
      <vt:lpstr>华文新魏</vt:lpstr>
      <vt:lpstr>Times New Roman</vt:lpstr>
      <vt:lpstr>黑体</vt:lpstr>
      <vt:lpstr>楷体_GB2312</vt:lpstr>
      <vt:lpstr>Wingdings</vt:lpstr>
      <vt:lpstr>华文中宋</vt:lpstr>
      <vt:lpstr>主题1</vt:lpstr>
      <vt:lpstr>新建 Microsoft PowerPoint 演示文稿 (2)</vt:lpstr>
      <vt:lpstr>Equation.3</vt:lpstr>
      <vt:lpstr>Microsoft 公式 3.0</vt:lpstr>
      <vt:lpstr>MSPhotoEd.3</vt:lpstr>
      <vt:lpstr>PowerPoint 演示文稿</vt:lpstr>
      <vt:lpstr>教学目标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</cp:revision>
  <cp:lastPrinted>1601-01-01T00:00:00Z</cp:lastPrinted>
  <dcterms:created xsi:type="dcterms:W3CDTF">1601-01-01T00:00:00Z</dcterms:created>
  <dcterms:modified xsi:type="dcterms:W3CDTF">2015-05-05T08:22:37Z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