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7" r:id="rId3"/>
  </p:sldMasterIdLst>
  <p:notesMasterIdLst>
    <p:notesMasterId r:id="rId49"/>
  </p:notesMasterIdLst>
  <p:sldIdLst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259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00FF"/>
    <a:srgbClr val="DEE307"/>
    <a:srgbClr val="000099"/>
    <a:srgbClr val="E40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5" Type="http://schemas.openxmlformats.org/officeDocument/2006/relationships/image" Target="../media/image11.e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wmf"/><Relationship Id="rId6" Type="http://schemas.openxmlformats.org/officeDocument/2006/relationships/image" Target="../media/image17.emf"/><Relationship Id="rId5" Type="http://schemas.openxmlformats.org/officeDocument/2006/relationships/image" Target="../media/image16.wmf"/><Relationship Id="rId4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CDC82CF-9865-4696-BCCE-D125CE4FC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202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0567552-EAD2-455C-8583-89BF95C91A01}" type="slidenum">
              <a:rPr lang="en-US" altLang="zh-CN" smtClean="0"/>
              <a:pPr eaLnBrk="1" hangingPunct="1"/>
              <a:t>14</a:t>
            </a:fld>
            <a:endParaRPr lang="en-US" altLang="zh-CN" smtClean="0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695ADDD-7B52-41C7-8356-8DACA7253939}" type="slidenum">
              <a:rPr lang="en-US" altLang="zh-CN" smtClean="0"/>
              <a:pPr eaLnBrk="1" hangingPunct="1"/>
              <a:t>19</a:t>
            </a:fld>
            <a:endParaRPr lang="en-US" altLang="zh-CN" smtClean="0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3C47-C23A-4A6C-A04A-0F2BD7843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471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57387-6E1D-41BD-9910-F2483D51E5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462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E29D6-2C58-4CDF-849F-132087AB79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490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37FF7-B78B-4D3E-AC6B-D88BD08F24B3}" type="datetimeFigureOut">
              <a:rPr lang="zh-CN" altLang="en-US"/>
              <a:pPr>
                <a:defRPr/>
              </a:pPr>
              <a:t>2015/5/5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F44AA-6538-4B86-A6A0-19DF70A291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537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E1FFD-9775-40E0-8734-D9D5F0BCE1C2}" type="datetimeFigureOut">
              <a:rPr lang="zh-CN" altLang="en-US"/>
              <a:pPr>
                <a:defRPr/>
              </a:pPr>
              <a:t>2015/5/5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55422-A3B4-42AB-B5C6-53743FC65A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5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8028C-01FB-4D88-92CB-756591ADEA79}" type="datetimeFigureOut">
              <a:rPr lang="zh-CN" altLang="en-US"/>
              <a:pPr>
                <a:defRPr/>
              </a:pPr>
              <a:t>2015/5/5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336BB-522F-4713-89CA-81077D326F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100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C5EA7-B393-49AF-9A8D-486C4EE37205}" type="datetimeFigureOut">
              <a:rPr lang="zh-CN" altLang="en-US"/>
              <a:pPr>
                <a:defRPr/>
              </a:pPr>
              <a:t>2015/5/5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1CDEB-C9D0-4068-B004-1745009979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494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C3F88-0C81-4089-AEA4-35485256F9E6}" type="datetimeFigureOut">
              <a:rPr lang="zh-CN" altLang="en-US"/>
              <a:pPr>
                <a:defRPr/>
              </a:pPr>
              <a:t>2015/5/5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6632D-467B-43DA-B8DB-D41F62C6D7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891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4ED2A-C1A0-4D3E-9002-8EB0C1EC8F43}" type="datetimeFigureOut">
              <a:rPr lang="zh-CN" altLang="en-US"/>
              <a:pPr>
                <a:defRPr/>
              </a:pPr>
              <a:t>2015/5/5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DCCC3-C8E1-41F3-B20D-32AC0D5A4C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67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9F009-0E4E-4634-93C5-22231358C1E6}" type="datetimeFigureOut">
              <a:rPr lang="zh-CN" altLang="en-US"/>
              <a:pPr>
                <a:defRPr/>
              </a:pPr>
              <a:t>2015/5/5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AE102-9583-4D0F-8771-96E659C540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7055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27216-3043-4ED6-9B60-EE4EE44E94F9}" type="datetimeFigureOut">
              <a:rPr lang="zh-CN" altLang="en-US"/>
              <a:pPr>
                <a:defRPr/>
              </a:pPr>
              <a:t>2015/5/5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7AEFA-5771-4679-935C-32ACD6A011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80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7CD39-0811-4E74-91D3-208EC7EBB9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15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1676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834E8-DB0B-40A7-BCC1-E87F0B3D8D3B}" type="datetimeFigureOut">
              <a:rPr lang="zh-CN" altLang="en-US"/>
              <a:pPr>
                <a:defRPr/>
              </a:pPr>
              <a:t>2015/5/5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2643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2625" y="5346700"/>
            <a:ext cx="871538" cy="871538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C3BCC55-E810-4020-AB9E-07978C88A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057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EC3BE-68FB-4D81-BF29-13B55CFC7F66}" type="datetimeFigureOut">
              <a:rPr lang="zh-CN" altLang="en-US"/>
              <a:pPr>
                <a:defRPr/>
              </a:pPr>
              <a:t>2015/5/5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27B7C-CAEA-4852-BBAD-ACBB8EEE52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559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0D170-550B-4CE2-89BF-B337AB055B8E}" type="datetimeFigureOut">
              <a:rPr lang="zh-CN" altLang="en-US"/>
              <a:pPr>
                <a:defRPr/>
              </a:pPr>
              <a:t>2015/5/5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DE4A2-119B-429B-B473-3D225D1D0A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9756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8E50A-C0F3-4EAD-B2EC-85A1B7AB0507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F8F49-C29B-4864-8B70-E655E020FA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2451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0AD70-81CD-42A2-9C93-C0DD619B910B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6AF9E-D564-4483-883D-30C3DD0116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83611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4D974-95AF-4632-9533-993549553D5A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B2FCD-5AE4-45B7-82F3-1706EBD2F4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30080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10C80-B217-4747-8CEC-34E0993563D8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E8FAD-83CC-478F-8AED-D7E1857F7A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11728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06F96-B932-4AD9-B7A5-1A7FC6338D0F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B0A6D-8795-45E2-BC36-C2AF0C235B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7459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50EED-DF2B-4A18-A380-FD3665D73583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CAEC1-8DD4-4200-B12F-1E9F4C8E55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30086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38984-E5D4-40E0-80FD-797A8658DE11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DDA8F-14F3-4C31-90EA-8608E3D80C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02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0EED5-6AB4-4CC6-9E97-81AAE4B5B5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871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D3397-097C-4CA9-AE74-A6624E8015DE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41533-11BA-4E65-A2CC-E217C2CD53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50179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2144E-6A0C-474F-A3AE-1FB755B46B0A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05548-FE8D-4B6B-B630-4FC757225C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54715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DAFC0-4DE5-40B7-B0C8-B7B42859D311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9078E-0464-45C3-9382-429B9D011A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0111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C5DE0-5271-416D-AE34-CA25ED60277E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8066B-7E34-4CE3-8AF1-3595E52B2E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446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763E6-6C97-4320-8680-35F3673037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73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AF168-E8C7-4CCF-B54C-B02A54EB14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251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C379B-4AA3-4DF5-BD00-E820ED4F67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46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26EB8-E77E-4D18-B9F1-571FD3B9C4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38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67C41-88A4-4206-9FE5-3BD4E187C4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071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F21F4-0046-49BE-9573-ABC0C8BDBF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27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146F2F54-6D40-422D-AF1A-6728F9D59E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821205E6-FAC3-4622-A67B-95484CCED606}" type="datetimeFigureOut">
              <a:rPr lang="zh-CN" altLang="en-US"/>
              <a:pPr>
                <a:defRPr/>
              </a:pPr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93E399B-AB45-4F4A-8A32-9A3FF7E4C1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4400" kern="1200" spc="50" dirty="0">
          <a:ln w="12700">
            <a:noFill/>
            <a:prstDash val="solid"/>
          </a:ln>
          <a:solidFill>
            <a:srgbClr val="4BC5B9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  <a:ea typeface="华文新魏" pitchFamily="2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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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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EF587F3A-4D4D-4FAC-82B0-6A978BB0403C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F3CF4093-1F2B-43A0-8B1F-FFDCB5A8D1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3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8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oleObject" Target="../embeddings/oleObject49.bin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54.png"/><Relationship Id="rId4" Type="http://schemas.openxmlformats.org/officeDocument/2006/relationships/image" Target="../media/image51.wmf"/><Relationship Id="rId9" Type="http://schemas.openxmlformats.org/officeDocument/2006/relationships/image" Target="../media/image53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5.e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03225" y="4941888"/>
            <a:ext cx="8001000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4400" b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第二章  恒定电流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4000" b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第四节　串联电路和并联电路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827088" y="1628775"/>
            <a:ext cx="2376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3399"/>
                </a:solidFill>
              </a:rPr>
              <a:t>人教版选修</a:t>
            </a:r>
            <a:r>
              <a:rPr lang="en-US" altLang="zh-CN" b="1">
                <a:solidFill>
                  <a:srgbClr val="003399"/>
                </a:solidFill>
              </a:rPr>
              <a:t>3-1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533400"/>
            <a:ext cx="5184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FF9933"/>
                </a:solidFill>
                <a:latin typeface="黑体" pitchFamily="2" charset="-122"/>
                <a:ea typeface="黑体" pitchFamily="2" charset="-122"/>
              </a:rPr>
              <a:t>四、串并联电路特点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23850" y="2060575"/>
            <a:ext cx="2374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串联电路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3051175" y="2852738"/>
          <a:ext cx="358140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3" imgW="1238220" imgH="200025" progId="Equation.DSMT4">
                  <p:embed/>
                </p:oleObj>
              </mc:Choice>
              <mc:Fallback>
                <p:oleObj name="Equation" r:id="rId3" imgW="1238220" imgH="20002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175" y="2852738"/>
                        <a:ext cx="3581400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3076575" y="5157788"/>
          <a:ext cx="3455988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5" imgW="1352430" imgH="400050" progId="Equation.DSMT4">
                  <p:embed/>
                </p:oleObj>
              </mc:Choice>
              <mc:Fallback>
                <p:oleObj name="Equation" r:id="rId5" imgW="1352430" imgH="40005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5157788"/>
                        <a:ext cx="3455988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47663" y="4514850"/>
            <a:ext cx="2441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并联电路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3068638" y="1341438"/>
          <a:ext cx="3402012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7" imgW="1180980" imgH="200025" progId="Equation.DSMT4">
                  <p:embed/>
                </p:oleObj>
              </mc:Choice>
              <mc:Fallback>
                <p:oleObj name="Equation" r:id="rId7" imgW="1180980" imgH="20002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1341438"/>
                        <a:ext cx="3402012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3059113" y="2133600"/>
          <a:ext cx="36893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Equation" r:id="rId9" imgW="1304910" imgH="200025" progId="Equation.DSMT4">
                  <p:embed/>
                </p:oleObj>
              </mc:Choice>
              <mc:Fallback>
                <p:oleObj name="Equation" r:id="rId9" imgW="1304910" imgH="20002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133600"/>
                        <a:ext cx="368935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3132138" y="3662363"/>
          <a:ext cx="325913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Equation" r:id="rId11" imgW="1124010" imgH="200025" progId="Equation.DSMT4">
                  <p:embed/>
                </p:oleObj>
              </mc:Choice>
              <mc:Fallback>
                <p:oleObj name="Equation" r:id="rId11" imgW="1124010" imgH="20002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662363"/>
                        <a:ext cx="3259137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3105150" y="4437063"/>
          <a:ext cx="3830638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13" imgW="1352430" imgH="200025" progId="Equation.DSMT4">
                  <p:embed/>
                </p:oleObj>
              </mc:Choice>
              <mc:Fallback>
                <p:oleObj name="Equation" r:id="rId13" imgW="1352430" imgH="20002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4437063"/>
                        <a:ext cx="3830638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AutoShape 11"/>
          <p:cNvSpPr>
            <a:spLocks/>
          </p:cNvSpPr>
          <p:nvPr/>
        </p:nvSpPr>
        <p:spPr bwMode="auto">
          <a:xfrm>
            <a:off x="2627313" y="1557338"/>
            <a:ext cx="288925" cy="1654175"/>
          </a:xfrm>
          <a:prstGeom prst="leftBrace">
            <a:avLst>
              <a:gd name="adj1" fmla="val 47711"/>
              <a:gd name="adj2" fmla="val 50000"/>
            </a:avLst>
          </a:prstGeom>
          <a:noFill/>
          <a:ln w="38100">
            <a:solidFill>
              <a:srgbClr val="CC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AutoShape 12"/>
          <p:cNvSpPr>
            <a:spLocks/>
          </p:cNvSpPr>
          <p:nvPr/>
        </p:nvSpPr>
        <p:spPr bwMode="auto">
          <a:xfrm>
            <a:off x="2627313" y="4076700"/>
            <a:ext cx="288925" cy="1654175"/>
          </a:xfrm>
          <a:prstGeom prst="leftBrace">
            <a:avLst>
              <a:gd name="adj1" fmla="val 47711"/>
              <a:gd name="adj2" fmla="val 50000"/>
            </a:avLst>
          </a:prstGeom>
          <a:noFill/>
          <a:ln w="38100">
            <a:solidFill>
              <a:srgbClr val="CC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7852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80486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/>
              <a:t>如图所示电路</a:t>
            </a:r>
            <a:r>
              <a:rPr lang="en-US" altLang="zh-CN" sz="3200"/>
              <a:t>,</a:t>
            </a:r>
            <a:r>
              <a:rPr lang="zh-CN" altLang="en-US" sz="3200"/>
              <a:t>当</a:t>
            </a:r>
            <a:r>
              <a:rPr lang="en-US" altLang="zh-CN" sz="3200"/>
              <a:t>ab</a:t>
            </a:r>
            <a:r>
              <a:rPr lang="zh-CN" altLang="en-US" sz="3200"/>
              <a:t>两端接入</a:t>
            </a:r>
            <a:r>
              <a:rPr lang="en-US" altLang="zh-CN" sz="3200"/>
              <a:t>100V</a:t>
            </a:r>
            <a:r>
              <a:rPr lang="zh-CN" altLang="en-US" sz="3200"/>
              <a:t>电压时</a:t>
            </a:r>
            <a:r>
              <a:rPr lang="en-US" altLang="zh-CN" sz="3200"/>
              <a:t>,cd</a:t>
            </a:r>
            <a:r>
              <a:rPr lang="zh-CN" altLang="en-US" sz="3200"/>
              <a:t>两端为</a:t>
            </a:r>
            <a:r>
              <a:rPr lang="en-US" altLang="zh-CN" sz="3200"/>
              <a:t>20V,</a:t>
            </a:r>
            <a:r>
              <a:rPr lang="zh-CN" altLang="en-US" sz="3200"/>
              <a:t>当</a:t>
            </a:r>
            <a:r>
              <a:rPr lang="en-US" altLang="zh-CN" sz="3200"/>
              <a:t>cd</a:t>
            </a:r>
            <a:r>
              <a:rPr lang="zh-CN" altLang="en-US" sz="3200"/>
              <a:t>两端接入</a:t>
            </a:r>
            <a:r>
              <a:rPr lang="en-US" altLang="zh-CN" sz="3200"/>
              <a:t>100V</a:t>
            </a:r>
            <a:r>
              <a:rPr lang="zh-CN" altLang="en-US" sz="3200"/>
              <a:t>电压时</a:t>
            </a:r>
            <a:r>
              <a:rPr lang="en-US" altLang="zh-CN" sz="3200"/>
              <a:t>,ab</a:t>
            </a:r>
            <a:r>
              <a:rPr lang="zh-CN" altLang="en-US" sz="3200"/>
              <a:t>两端电压为</a:t>
            </a:r>
            <a:r>
              <a:rPr lang="en-US" altLang="zh-CN" sz="3200"/>
              <a:t>50V,</a:t>
            </a:r>
            <a:r>
              <a:rPr lang="zh-CN" altLang="en-US" sz="3200"/>
              <a:t>则</a:t>
            </a:r>
            <a:r>
              <a:rPr lang="en-US" altLang="zh-CN" sz="3200"/>
              <a:t>R</a:t>
            </a:r>
            <a:r>
              <a:rPr lang="en-US" altLang="zh-CN" sz="3200" baseline="-25000"/>
              <a:t>1</a:t>
            </a:r>
            <a:r>
              <a:rPr lang="en-US" altLang="zh-CN" sz="3200"/>
              <a:t>:R</a:t>
            </a:r>
            <a:r>
              <a:rPr lang="en-US" altLang="zh-CN" sz="3200" baseline="-25000"/>
              <a:t>2</a:t>
            </a:r>
            <a:r>
              <a:rPr lang="en-US" altLang="zh-CN" sz="3200"/>
              <a:t>:R</a:t>
            </a:r>
            <a:r>
              <a:rPr lang="en-US" altLang="zh-CN" sz="3200" baseline="-25000"/>
              <a:t>3</a:t>
            </a:r>
            <a:r>
              <a:rPr lang="zh-CN" altLang="en-US" sz="3200"/>
              <a:t>为</a:t>
            </a:r>
            <a:r>
              <a:rPr lang="en-US" altLang="zh-CN" sz="3200"/>
              <a:t>(          )</a:t>
            </a:r>
            <a:endParaRPr lang="en-US" altLang="zh-CN" sz="3200" baseline="-25000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04800" y="2057400"/>
            <a:ext cx="3313113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A.4:2:1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/>
              <a:t>B.2:1:1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/>
              <a:t>C.3:2:1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/>
              <a:t>D.</a:t>
            </a:r>
            <a:r>
              <a:rPr lang="zh-CN" altLang="en-US" sz="3200"/>
              <a:t>以上都不对</a:t>
            </a:r>
            <a:endParaRPr lang="zh-CN" altLang="en-US" sz="3200" baseline="-25000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3924300" y="2781300"/>
            <a:ext cx="3600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3924300" y="3789363"/>
            <a:ext cx="3600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5724525" y="2781300"/>
            <a:ext cx="0" cy="1008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4643438" y="2708275"/>
            <a:ext cx="647700" cy="1444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6156325" y="2708275"/>
            <a:ext cx="647700" cy="1444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4643438" y="3716338"/>
            <a:ext cx="647700" cy="14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156325" y="3716338"/>
            <a:ext cx="647700" cy="14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5651500" y="3068638"/>
            <a:ext cx="144463" cy="5032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4716463" y="2852738"/>
            <a:ext cx="433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R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4716463" y="3357563"/>
            <a:ext cx="433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R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795963" y="3141663"/>
            <a:ext cx="433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R</a:t>
            </a:r>
            <a:r>
              <a:rPr lang="en-US" altLang="zh-CN" baseline="-25000"/>
              <a:t>2</a:t>
            </a:r>
            <a:endParaRPr lang="en-US" altLang="zh-CN"/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6299200" y="2852738"/>
            <a:ext cx="43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R</a:t>
            </a:r>
            <a:r>
              <a:rPr lang="en-US" altLang="zh-CN" baseline="-25000"/>
              <a:t>3</a:t>
            </a:r>
            <a:endParaRPr lang="en-US" altLang="zh-CN"/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6300788" y="3357563"/>
            <a:ext cx="433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R</a:t>
            </a:r>
            <a:r>
              <a:rPr lang="en-US" altLang="zh-CN" baseline="-25000"/>
              <a:t>3</a:t>
            </a:r>
            <a:endParaRPr lang="en-US" altLang="zh-CN"/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3563938" y="2565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3563938" y="35734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7524750" y="2565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7524750" y="35734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</a:p>
        </p:txBody>
      </p: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4724400" y="1371600"/>
            <a:ext cx="514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508625" y="5084763"/>
            <a:ext cx="3143250" cy="1374775"/>
            <a:chOff x="3591" y="3203"/>
            <a:chExt cx="1980" cy="866"/>
          </a:xfrm>
        </p:grpSpPr>
        <p:sp>
          <p:nvSpPr>
            <p:cNvPr id="25645" name="Line 23"/>
            <p:cNvSpPr>
              <a:spLocks noChangeShapeType="1"/>
            </p:cNvSpPr>
            <p:nvPr/>
          </p:nvSpPr>
          <p:spPr bwMode="auto">
            <a:xfrm>
              <a:off x="3833" y="3339"/>
              <a:ext cx="15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6" name="Line 24"/>
            <p:cNvSpPr>
              <a:spLocks noChangeShapeType="1"/>
            </p:cNvSpPr>
            <p:nvPr/>
          </p:nvSpPr>
          <p:spPr bwMode="auto">
            <a:xfrm>
              <a:off x="3878" y="3974"/>
              <a:ext cx="14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7" name="Line 25"/>
            <p:cNvSpPr>
              <a:spLocks noChangeShapeType="1"/>
            </p:cNvSpPr>
            <p:nvPr/>
          </p:nvSpPr>
          <p:spPr bwMode="auto">
            <a:xfrm>
              <a:off x="4241" y="3339"/>
              <a:ext cx="0" cy="6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8" name="Rectangle 26"/>
            <p:cNvSpPr>
              <a:spLocks noChangeArrowheads="1"/>
            </p:cNvSpPr>
            <p:nvPr/>
          </p:nvSpPr>
          <p:spPr bwMode="auto">
            <a:xfrm>
              <a:off x="4513" y="3293"/>
              <a:ext cx="408" cy="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9" name="Rectangle 27"/>
            <p:cNvSpPr>
              <a:spLocks noChangeArrowheads="1"/>
            </p:cNvSpPr>
            <p:nvPr/>
          </p:nvSpPr>
          <p:spPr bwMode="auto">
            <a:xfrm>
              <a:off x="4513" y="3928"/>
              <a:ext cx="408" cy="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0" name="Rectangle 28"/>
            <p:cNvSpPr>
              <a:spLocks noChangeArrowheads="1"/>
            </p:cNvSpPr>
            <p:nvPr/>
          </p:nvSpPr>
          <p:spPr bwMode="auto">
            <a:xfrm>
              <a:off x="4195" y="3520"/>
              <a:ext cx="91" cy="31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1" name="Text Box 29"/>
            <p:cNvSpPr txBox="1">
              <a:spLocks noChangeArrowheads="1"/>
            </p:cNvSpPr>
            <p:nvPr/>
          </p:nvSpPr>
          <p:spPr bwMode="auto">
            <a:xfrm>
              <a:off x="4286" y="3566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R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25652" name="Text Box 30"/>
            <p:cNvSpPr txBox="1">
              <a:spLocks noChangeArrowheads="1"/>
            </p:cNvSpPr>
            <p:nvPr/>
          </p:nvSpPr>
          <p:spPr bwMode="auto">
            <a:xfrm>
              <a:off x="4603" y="3384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R</a:t>
              </a:r>
              <a:r>
                <a:rPr lang="en-US" altLang="zh-CN" baseline="-25000"/>
                <a:t>3</a:t>
              </a:r>
              <a:endParaRPr lang="en-US" altLang="zh-CN"/>
            </a:p>
          </p:txBody>
        </p:sp>
        <p:sp>
          <p:nvSpPr>
            <p:cNvPr id="25653" name="Text Box 31"/>
            <p:cNvSpPr txBox="1">
              <a:spLocks noChangeArrowheads="1"/>
            </p:cNvSpPr>
            <p:nvPr/>
          </p:nvSpPr>
          <p:spPr bwMode="auto">
            <a:xfrm>
              <a:off x="4604" y="3702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R</a:t>
              </a:r>
              <a:r>
                <a:rPr lang="en-US" altLang="zh-CN" baseline="-25000"/>
                <a:t>3</a:t>
              </a:r>
              <a:endParaRPr lang="en-US" altLang="zh-CN"/>
            </a:p>
          </p:txBody>
        </p:sp>
        <p:sp>
          <p:nvSpPr>
            <p:cNvPr id="25654" name="Text Box 32"/>
            <p:cNvSpPr txBox="1">
              <a:spLocks noChangeArrowheads="1"/>
            </p:cNvSpPr>
            <p:nvPr/>
          </p:nvSpPr>
          <p:spPr bwMode="auto">
            <a:xfrm>
              <a:off x="3591" y="320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</p:txBody>
        </p:sp>
        <p:sp>
          <p:nvSpPr>
            <p:cNvPr id="25655" name="Text Box 33"/>
            <p:cNvSpPr txBox="1">
              <a:spLocks noChangeArrowheads="1"/>
            </p:cNvSpPr>
            <p:nvPr/>
          </p:nvSpPr>
          <p:spPr bwMode="auto">
            <a:xfrm>
              <a:off x="3591" y="383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</a:p>
          </p:txBody>
        </p:sp>
        <p:sp>
          <p:nvSpPr>
            <p:cNvPr id="25656" name="Text Box 34"/>
            <p:cNvSpPr txBox="1">
              <a:spLocks noChangeArrowheads="1"/>
            </p:cNvSpPr>
            <p:nvPr/>
          </p:nvSpPr>
          <p:spPr bwMode="auto">
            <a:xfrm>
              <a:off x="5375" y="320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</a:t>
              </a:r>
            </a:p>
          </p:txBody>
        </p:sp>
        <p:sp>
          <p:nvSpPr>
            <p:cNvPr id="25657" name="Text Box 35"/>
            <p:cNvSpPr txBox="1">
              <a:spLocks noChangeArrowheads="1"/>
            </p:cNvSpPr>
            <p:nvPr/>
          </p:nvSpPr>
          <p:spPr bwMode="auto">
            <a:xfrm>
              <a:off x="5375" y="383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090613" y="5084763"/>
            <a:ext cx="3336925" cy="1374775"/>
            <a:chOff x="158" y="3203"/>
            <a:chExt cx="2102" cy="866"/>
          </a:xfrm>
        </p:grpSpPr>
        <p:sp>
          <p:nvSpPr>
            <p:cNvPr id="25632" name="Line 37"/>
            <p:cNvSpPr>
              <a:spLocks noChangeShapeType="1"/>
            </p:cNvSpPr>
            <p:nvPr/>
          </p:nvSpPr>
          <p:spPr bwMode="auto">
            <a:xfrm>
              <a:off x="385" y="3339"/>
              <a:ext cx="16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3" name="Line 38"/>
            <p:cNvSpPr>
              <a:spLocks noChangeShapeType="1"/>
            </p:cNvSpPr>
            <p:nvPr/>
          </p:nvSpPr>
          <p:spPr bwMode="auto">
            <a:xfrm>
              <a:off x="385" y="3974"/>
              <a:ext cx="16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4" name="Line 39"/>
            <p:cNvSpPr>
              <a:spLocks noChangeShapeType="1"/>
            </p:cNvSpPr>
            <p:nvPr/>
          </p:nvSpPr>
          <p:spPr bwMode="auto">
            <a:xfrm>
              <a:off x="1519" y="3339"/>
              <a:ext cx="0" cy="6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5" name="Rectangle 40"/>
            <p:cNvSpPr>
              <a:spLocks noChangeArrowheads="1"/>
            </p:cNvSpPr>
            <p:nvPr/>
          </p:nvSpPr>
          <p:spPr bwMode="auto">
            <a:xfrm>
              <a:off x="838" y="3293"/>
              <a:ext cx="408" cy="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6" name="Rectangle 41"/>
            <p:cNvSpPr>
              <a:spLocks noChangeArrowheads="1"/>
            </p:cNvSpPr>
            <p:nvPr/>
          </p:nvSpPr>
          <p:spPr bwMode="auto">
            <a:xfrm>
              <a:off x="838" y="3928"/>
              <a:ext cx="408" cy="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7" name="Rectangle 42"/>
            <p:cNvSpPr>
              <a:spLocks noChangeArrowheads="1"/>
            </p:cNvSpPr>
            <p:nvPr/>
          </p:nvSpPr>
          <p:spPr bwMode="auto">
            <a:xfrm>
              <a:off x="1473" y="3520"/>
              <a:ext cx="91" cy="31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8" name="Text Box 43"/>
            <p:cNvSpPr txBox="1">
              <a:spLocks noChangeArrowheads="1"/>
            </p:cNvSpPr>
            <p:nvPr/>
          </p:nvSpPr>
          <p:spPr bwMode="auto">
            <a:xfrm>
              <a:off x="884" y="3384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R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25639" name="Text Box 44"/>
            <p:cNvSpPr txBox="1">
              <a:spLocks noChangeArrowheads="1"/>
            </p:cNvSpPr>
            <p:nvPr/>
          </p:nvSpPr>
          <p:spPr bwMode="auto">
            <a:xfrm>
              <a:off x="884" y="3702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R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25640" name="Text Box 45"/>
            <p:cNvSpPr txBox="1">
              <a:spLocks noChangeArrowheads="1"/>
            </p:cNvSpPr>
            <p:nvPr/>
          </p:nvSpPr>
          <p:spPr bwMode="auto">
            <a:xfrm>
              <a:off x="1564" y="3566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R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25641" name="Text Box 46"/>
            <p:cNvSpPr txBox="1">
              <a:spLocks noChangeArrowheads="1"/>
            </p:cNvSpPr>
            <p:nvPr/>
          </p:nvSpPr>
          <p:spPr bwMode="auto">
            <a:xfrm>
              <a:off x="158" y="320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</p:txBody>
        </p:sp>
        <p:sp>
          <p:nvSpPr>
            <p:cNvPr id="25642" name="Text Box 47"/>
            <p:cNvSpPr txBox="1">
              <a:spLocks noChangeArrowheads="1"/>
            </p:cNvSpPr>
            <p:nvPr/>
          </p:nvSpPr>
          <p:spPr bwMode="auto">
            <a:xfrm>
              <a:off x="158" y="383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</a:p>
          </p:txBody>
        </p:sp>
        <p:sp>
          <p:nvSpPr>
            <p:cNvPr id="25643" name="Text Box 48"/>
            <p:cNvSpPr txBox="1">
              <a:spLocks noChangeArrowheads="1"/>
            </p:cNvSpPr>
            <p:nvPr/>
          </p:nvSpPr>
          <p:spPr bwMode="auto">
            <a:xfrm>
              <a:off x="2064" y="320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</a:t>
              </a:r>
            </a:p>
          </p:txBody>
        </p:sp>
        <p:sp>
          <p:nvSpPr>
            <p:cNvPr id="25644" name="Text Box 49"/>
            <p:cNvSpPr txBox="1">
              <a:spLocks noChangeArrowheads="1"/>
            </p:cNvSpPr>
            <p:nvPr/>
          </p:nvSpPr>
          <p:spPr bwMode="auto">
            <a:xfrm>
              <a:off x="2064" y="383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</a:t>
              </a:r>
            </a:p>
          </p:txBody>
        </p:sp>
      </p:grpSp>
      <p:sp>
        <p:nvSpPr>
          <p:cNvPr id="76850" name="Text Box 50"/>
          <p:cNvSpPr txBox="1">
            <a:spLocks noChangeArrowheads="1"/>
          </p:cNvSpPr>
          <p:nvPr/>
        </p:nvSpPr>
        <p:spPr bwMode="auto">
          <a:xfrm>
            <a:off x="971550" y="5589588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00"/>
                </a:solidFill>
              </a:rPr>
              <a:t>100V</a:t>
            </a:r>
          </a:p>
        </p:txBody>
      </p:sp>
      <p:sp>
        <p:nvSpPr>
          <p:cNvPr id="76851" name="Text Box 51"/>
          <p:cNvSpPr txBox="1">
            <a:spLocks noChangeArrowheads="1"/>
          </p:cNvSpPr>
          <p:nvPr/>
        </p:nvSpPr>
        <p:spPr bwMode="auto">
          <a:xfrm>
            <a:off x="3779838" y="5661025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00"/>
                </a:solidFill>
              </a:rPr>
              <a:t>20V</a:t>
            </a:r>
          </a:p>
        </p:txBody>
      </p:sp>
      <p:sp>
        <p:nvSpPr>
          <p:cNvPr id="76852" name="Text Box 52"/>
          <p:cNvSpPr txBox="1">
            <a:spLocks noChangeArrowheads="1"/>
          </p:cNvSpPr>
          <p:nvPr/>
        </p:nvSpPr>
        <p:spPr bwMode="auto">
          <a:xfrm>
            <a:off x="2195513" y="48688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00"/>
                </a:solidFill>
              </a:rPr>
              <a:t>40V</a:t>
            </a:r>
          </a:p>
        </p:txBody>
      </p:sp>
      <p:sp>
        <p:nvSpPr>
          <p:cNvPr id="76853" name="Text Box 53"/>
          <p:cNvSpPr txBox="1">
            <a:spLocks noChangeArrowheads="1"/>
          </p:cNvSpPr>
          <p:nvPr/>
        </p:nvSpPr>
        <p:spPr bwMode="auto">
          <a:xfrm>
            <a:off x="2195513" y="63754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00"/>
                </a:solidFill>
              </a:rPr>
              <a:t>40V</a:t>
            </a:r>
          </a:p>
        </p:txBody>
      </p:sp>
      <p:sp>
        <p:nvSpPr>
          <p:cNvPr id="76854" name="Text Box 54"/>
          <p:cNvSpPr txBox="1">
            <a:spLocks noChangeArrowheads="1"/>
          </p:cNvSpPr>
          <p:nvPr/>
        </p:nvSpPr>
        <p:spPr bwMode="auto">
          <a:xfrm>
            <a:off x="8027988" y="5589588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00"/>
                </a:solidFill>
              </a:rPr>
              <a:t>100V</a:t>
            </a:r>
          </a:p>
        </p:txBody>
      </p:sp>
      <p:sp>
        <p:nvSpPr>
          <p:cNvPr id="76855" name="Text Box 55"/>
          <p:cNvSpPr txBox="1">
            <a:spLocks noChangeArrowheads="1"/>
          </p:cNvSpPr>
          <p:nvPr/>
        </p:nvSpPr>
        <p:spPr bwMode="auto">
          <a:xfrm>
            <a:off x="5580063" y="5661025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00"/>
                </a:solidFill>
              </a:rPr>
              <a:t>50V</a:t>
            </a:r>
          </a:p>
        </p:txBody>
      </p:sp>
      <p:sp>
        <p:nvSpPr>
          <p:cNvPr id="76856" name="Text Box 56"/>
          <p:cNvSpPr txBox="1">
            <a:spLocks noChangeArrowheads="1"/>
          </p:cNvSpPr>
          <p:nvPr/>
        </p:nvSpPr>
        <p:spPr bwMode="auto">
          <a:xfrm>
            <a:off x="7019925" y="48688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00"/>
                </a:solidFill>
              </a:rPr>
              <a:t>25V</a:t>
            </a:r>
          </a:p>
        </p:txBody>
      </p:sp>
      <p:sp>
        <p:nvSpPr>
          <p:cNvPr id="76857" name="Text Box 57"/>
          <p:cNvSpPr txBox="1">
            <a:spLocks noChangeArrowheads="1"/>
          </p:cNvSpPr>
          <p:nvPr/>
        </p:nvSpPr>
        <p:spPr bwMode="auto">
          <a:xfrm>
            <a:off x="7019925" y="63754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00"/>
                </a:solidFill>
              </a:rPr>
              <a:t>25V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21" grpId="0"/>
      <p:bldP spid="76850" grpId="0"/>
      <p:bldP spid="76851" grpId="0"/>
      <p:bldP spid="76852" grpId="0"/>
      <p:bldP spid="76853" grpId="0"/>
      <p:bldP spid="76854" grpId="0"/>
      <p:bldP spid="76855" grpId="0"/>
      <p:bldP spid="76856" grpId="0"/>
      <p:bldP spid="768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52400" y="609600"/>
            <a:ext cx="87852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635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/>
              <a:t>如图所示电路中</a:t>
            </a:r>
            <a:r>
              <a:rPr lang="en-US" altLang="zh-CN" sz="3200"/>
              <a:t>, R</a:t>
            </a:r>
            <a:r>
              <a:rPr lang="en-US" altLang="zh-CN" sz="3200" baseline="-25000"/>
              <a:t>1</a:t>
            </a:r>
            <a:r>
              <a:rPr lang="en-US" altLang="zh-CN" sz="3200"/>
              <a:t>=20</a:t>
            </a:r>
            <a:r>
              <a:rPr lang="el-GR" altLang="zh-CN" sz="3200">
                <a:cs typeface="Arial" charset="0"/>
              </a:rPr>
              <a:t>Ω</a:t>
            </a:r>
            <a:r>
              <a:rPr lang="en-US" altLang="zh-CN" sz="3200">
                <a:cs typeface="Arial" charset="0"/>
              </a:rPr>
              <a:t>, </a:t>
            </a:r>
            <a:r>
              <a:rPr lang="en-US" altLang="zh-CN" sz="3200"/>
              <a:t>R</a:t>
            </a:r>
            <a:r>
              <a:rPr lang="en-US" altLang="zh-CN" sz="3200" baseline="-25000"/>
              <a:t>2</a:t>
            </a:r>
            <a:r>
              <a:rPr lang="en-US" altLang="zh-CN" sz="3200"/>
              <a:t>=40</a:t>
            </a:r>
            <a:r>
              <a:rPr lang="el-GR" altLang="zh-CN" sz="3200"/>
              <a:t>Ω</a:t>
            </a:r>
            <a:r>
              <a:rPr lang="en-US" altLang="zh-CN" sz="3200"/>
              <a:t>, R</a:t>
            </a:r>
            <a:r>
              <a:rPr lang="en-US" altLang="zh-CN" sz="3200" baseline="-25000"/>
              <a:t>3</a:t>
            </a:r>
            <a:r>
              <a:rPr lang="en-US" altLang="zh-CN" sz="3200"/>
              <a:t>=60</a:t>
            </a:r>
            <a:r>
              <a:rPr lang="el-GR" altLang="zh-CN" sz="3200"/>
              <a:t>Ω</a:t>
            </a:r>
            <a:r>
              <a:rPr lang="en-US" altLang="zh-CN" sz="3200"/>
              <a:t>, R</a:t>
            </a:r>
            <a:r>
              <a:rPr lang="en-US" altLang="zh-CN" sz="3200" baseline="-25000"/>
              <a:t>4</a:t>
            </a:r>
            <a:r>
              <a:rPr lang="en-US" altLang="zh-CN" sz="3200"/>
              <a:t>=20</a:t>
            </a:r>
            <a:r>
              <a:rPr lang="el-GR" altLang="zh-CN" sz="3200"/>
              <a:t>Ω</a:t>
            </a:r>
            <a:r>
              <a:rPr lang="en-US" altLang="zh-CN" sz="3200"/>
              <a:t>, R</a:t>
            </a:r>
            <a:r>
              <a:rPr lang="en-US" altLang="zh-CN" sz="3200" baseline="-25000"/>
              <a:t>5</a:t>
            </a:r>
            <a:r>
              <a:rPr lang="en-US" altLang="zh-CN" sz="3200"/>
              <a:t>=40</a:t>
            </a:r>
            <a:r>
              <a:rPr lang="el-GR" altLang="zh-CN" sz="3200"/>
              <a:t>Ω</a:t>
            </a:r>
            <a:r>
              <a:rPr lang="en-US" altLang="zh-CN" sz="3200"/>
              <a:t>,</a:t>
            </a:r>
            <a:r>
              <a:rPr lang="zh-CN" altLang="en-US" sz="3200"/>
              <a:t>则下列说法正确的是 </a:t>
            </a:r>
            <a:r>
              <a:rPr lang="en-US" altLang="zh-CN" sz="3200"/>
              <a:t>(          )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28600" y="1828800"/>
            <a:ext cx="8640763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A.</a:t>
            </a:r>
            <a:r>
              <a:rPr lang="zh-CN" altLang="en-US" sz="2400"/>
              <a:t>若</a:t>
            </a:r>
            <a:r>
              <a:rPr lang="en-US" altLang="zh-CN" sz="2400"/>
              <a:t>U</a:t>
            </a:r>
            <a:r>
              <a:rPr lang="en-US" altLang="zh-CN" sz="2400" baseline="-25000"/>
              <a:t>AB</a:t>
            </a:r>
            <a:r>
              <a:rPr lang="en-US" altLang="zh-CN" sz="2400"/>
              <a:t>=140V,C</a:t>
            </a:r>
            <a:r>
              <a:rPr lang="zh-CN" altLang="en-US" sz="2400"/>
              <a:t>、</a:t>
            </a:r>
            <a:r>
              <a:rPr lang="en-US" altLang="zh-CN" sz="2400"/>
              <a:t>D</a:t>
            </a:r>
            <a:r>
              <a:rPr lang="zh-CN" altLang="en-US" sz="2400"/>
              <a:t>端开路</a:t>
            </a:r>
            <a:r>
              <a:rPr lang="en-US" altLang="zh-CN" sz="2400"/>
              <a:t>,</a:t>
            </a:r>
            <a:r>
              <a:rPr lang="zh-CN" altLang="en-US" sz="2400"/>
              <a:t>则</a:t>
            </a:r>
            <a:r>
              <a:rPr lang="en-US" altLang="zh-CN" sz="2400"/>
              <a:t>U</a:t>
            </a:r>
            <a:r>
              <a:rPr lang="en-US" altLang="zh-CN" sz="2400" baseline="-25000"/>
              <a:t>CD</a:t>
            </a:r>
            <a:r>
              <a:rPr lang="en-US" altLang="zh-CN" sz="2400"/>
              <a:t>=84V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B.</a:t>
            </a:r>
            <a:r>
              <a:rPr lang="zh-CN" altLang="en-US" sz="2400"/>
              <a:t>若</a:t>
            </a:r>
            <a:r>
              <a:rPr lang="en-US" altLang="zh-CN" sz="2400"/>
              <a:t>U</a:t>
            </a:r>
            <a:r>
              <a:rPr lang="en-US" altLang="zh-CN" sz="2400" baseline="-25000"/>
              <a:t>AB</a:t>
            </a:r>
            <a:r>
              <a:rPr lang="en-US" altLang="zh-CN" sz="2400"/>
              <a:t>=140V,C</a:t>
            </a:r>
            <a:r>
              <a:rPr lang="zh-CN" altLang="en-US" sz="2400"/>
              <a:t>、</a:t>
            </a:r>
            <a:r>
              <a:rPr lang="en-US" altLang="zh-CN" sz="2400"/>
              <a:t>D</a:t>
            </a:r>
            <a:r>
              <a:rPr lang="zh-CN" altLang="en-US" sz="2400"/>
              <a:t>端开路</a:t>
            </a:r>
            <a:r>
              <a:rPr lang="en-US" altLang="zh-CN" sz="2400"/>
              <a:t>,</a:t>
            </a:r>
            <a:r>
              <a:rPr lang="zh-CN" altLang="en-US" sz="2400"/>
              <a:t>则</a:t>
            </a:r>
            <a:r>
              <a:rPr lang="en-US" altLang="zh-CN" sz="2400"/>
              <a:t>U</a:t>
            </a:r>
            <a:r>
              <a:rPr lang="en-US" altLang="zh-CN" sz="2400" baseline="-25000"/>
              <a:t>CD</a:t>
            </a:r>
            <a:r>
              <a:rPr lang="en-US" altLang="zh-CN" sz="2400"/>
              <a:t>=140V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C.</a:t>
            </a:r>
            <a:r>
              <a:rPr lang="zh-CN" altLang="en-US" sz="2400"/>
              <a:t>若</a:t>
            </a:r>
            <a:r>
              <a:rPr lang="en-US" altLang="zh-CN" sz="2400"/>
              <a:t>U</a:t>
            </a:r>
            <a:r>
              <a:rPr lang="en-US" altLang="zh-CN" sz="2400" baseline="-25000"/>
              <a:t>CD</a:t>
            </a:r>
            <a:r>
              <a:rPr lang="en-US" altLang="zh-CN" sz="2400"/>
              <a:t>=104V,A</a:t>
            </a:r>
            <a:r>
              <a:rPr lang="zh-CN" altLang="en-US" sz="2400"/>
              <a:t>、</a:t>
            </a:r>
            <a:r>
              <a:rPr lang="en-US" altLang="zh-CN" sz="2400"/>
              <a:t>B</a:t>
            </a:r>
            <a:r>
              <a:rPr lang="zh-CN" altLang="en-US" sz="2400"/>
              <a:t>端短路</a:t>
            </a:r>
            <a:r>
              <a:rPr lang="en-US" altLang="zh-CN" sz="2400"/>
              <a:t>,</a:t>
            </a:r>
            <a:r>
              <a:rPr lang="zh-CN" altLang="en-US" sz="2400"/>
              <a:t>则通过</a:t>
            </a:r>
            <a:r>
              <a:rPr lang="en-US" altLang="zh-CN" sz="2400"/>
              <a:t>R</a:t>
            </a:r>
            <a:r>
              <a:rPr lang="en-US" altLang="zh-CN" sz="2400" baseline="-25000"/>
              <a:t>1</a:t>
            </a:r>
            <a:r>
              <a:rPr lang="zh-CN" altLang="en-US" sz="2400"/>
              <a:t>的电流为</a:t>
            </a:r>
            <a:r>
              <a:rPr lang="en-US" altLang="zh-CN" sz="2400"/>
              <a:t>0.6A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D.</a:t>
            </a:r>
            <a:r>
              <a:rPr lang="zh-CN" altLang="en-US" sz="2400"/>
              <a:t>若</a:t>
            </a:r>
            <a:r>
              <a:rPr lang="en-US" altLang="zh-CN" sz="2400"/>
              <a:t>U</a:t>
            </a:r>
            <a:r>
              <a:rPr lang="en-US" altLang="zh-CN" sz="2400" baseline="-25000"/>
              <a:t>CD</a:t>
            </a:r>
            <a:r>
              <a:rPr lang="en-US" altLang="zh-CN" sz="2400"/>
              <a:t>=104V,A</a:t>
            </a:r>
            <a:r>
              <a:rPr lang="zh-CN" altLang="en-US" sz="2400"/>
              <a:t>、</a:t>
            </a:r>
            <a:r>
              <a:rPr lang="en-US" altLang="zh-CN" sz="2400"/>
              <a:t>B</a:t>
            </a:r>
            <a:r>
              <a:rPr lang="zh-CN" altLang="en-US" sz="2400"/>
              <a:t>端短路</a:t>
            </a:r>
            <a:r>
              <a:rPr lang="en-US" altLang="zh-CN" sz="2400"/>
              <a:t>,</a:t>
            </a:r>
            <a:r>
              <a:rPr lang="zh-CN" altLang="en-US" sz="2400"/>
              <a:t>则通过</a:t>
            </a:r>
            <a:r>
              <a:rPr lang="en-US" altLang="zh-CN" sz="2400"/>
              <a:t>R</a:t>
            </a:r>
            <a:r>
              <a:rPr lang="en-US" altLang="zh-CN" sz="2400" baseline="-25000"/>
              <a:t>3</a:t>
            </a:r>
            <a:r>
              <a:rPr lang="zh-CN" altLang="en-US" sz="2400"/>
              <a:t>的电流为</a:t>
            </a:r>
            <a:r>
              <a:rPr lang="en-US" altLang="zh-CN" sz="2400"/>
              <a:t>0.4A</a:t>
            </a: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5124450" y="4581525"/>
            <a:ext cx="2808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V="1">
            <a:off x="5124450" y="5589588"/>
            <a:ext cx="2808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6502400" y="4589463"/>
            <a:ext cx="0" cy="1008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5629275" y="4516438"/>
            <a:ext cx="647700" cy="14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6924675" y="4516438"/>
            <a:ext cx="647700" cy="14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5629275" y="5524500"/>
            <a:ext cx="647700" cy="1444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924675" y="5524500"/>
            <a:ext cx="647700" cy="1444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6429375" y="4876800"/>
            <a:ext cx="144463" cy="5032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773738" y="4149725"/>
            <a:ext cx="433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R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5702300" y="5165725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R</a:t>
            </a:r>
            <a:r>
              <a:rPr lang="en-US" altLang="zh-CN" baseline="-25000"/>
              <a:t>4</a:t>
            </a:r>
            <a:endParaRPr lang="en-US" altLang="zh-CN"/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6573838" y="4949825"/>
            <a:ext cx="433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R</a:t>
            </a:r>
            <a:r>
              <a:rPr lang="en-US" altLang="zh-CN" baseline="-25000"/>
              <a:t>3</a:t>
            </a:r>
            <a:endParaRPr lang="en-US" altLang="zh-CN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7067550" y="4157663"/>
            <a:ext cx="43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R</a:t>
            </a:r>
            <a:r>
              <a:rPr lang="en-US" altLang="zh-CN" baseline="-25000"/>
              <a:t>2</a:t>
            </a:r>
            <a:endParaRPr lang="en-US" altLang="zh-CN"/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7069138" y="5165725"/>
            <a:ext cx="433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R</a:t>
            </a:r>
            <a:r>
              <a:rPr lang="en-US" altLang="zh-CN" baseline="-25000"/>
              <a:t>5</a:t>
            </a:r>
            <a:endParaRPr lang="en-US" altLang="zh-CN"/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787900" y="437356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4787900" y="538162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8004175" y="437356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8004175" y="538162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</a:p>
        </p:txBody>
      </p:sp>
      <p:sp>
        <p:nvSpPr>
          <p:cNvPr id="77845" name="Text Box 21"/>
          <p:cNvSpPr txBox="1">
            <a:spLocks noChangeArrowheads="1"/>
          </p:cNvSpPr>
          <p:nvPr/>
        </p:nvSpPr>
        <p:spPr bwMode="auto">
          <a:xfrm>
            <a:off x="7543800" y="1066800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ACD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85800" y="4114800"/>
            <a:ext cx="3314700" cy="2384425"/>
            <a:chOff x="793" y="2523"/>
            <a:chExt cx="1775" cy="1602"/>
          </a:xfrm>
        </p:grpSpPr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>
              <a:off x="1111" y="2568"/>
              <a:ext cx="12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Line 24"/>
            <p:cNvSpPr>
              <a:spLocks noChangeShapeType="1"/>
            </p:cNvSpPr>
            <p:nvPr/>
          </p:nvSpPr>
          <p:spPr bwMode="auto">
            <a:xfrm flipV="1">
              <a:off x="1111" y="4020"/>
              <a:ext cx="12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>
              <a:off x="1558" y="2568"/>
              <a:ext cx="0" cy="14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1701" y="2527"/>
              <a:ext cx="408" cy="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1701" y="3979"/>
              <a:ext cx="408" cy="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1518" y="3117"/>
              <a:ext cx="91" cy="31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3" name="Text Box 29"/>
            <p:cNvSpPr txBox="1">
              <a:spLocks noChangeArrowheads="1"/>
            </p:cNvSpPr>
            <p:nvPr/>
          </p:nvSpPr>
          <p:spPr bwMode="auto">
            <a:xfrm>
              <a:off x="838" y="2791"/>
              <a:ext cx="232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R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26654" name="Text Box 30"/>
            <p:cNvSpPr txBox="1">
              <a:spLocks noChangeArrowheads="1"/>
            </p:cNvSpPr>
            <p:nvPr/>
          </p:nvSpPr>
          <p:spPr bwMode="auto">
            <a:xfrm>
              <a:off x="793" y="3471"/>
              <a:ext cx="232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R</a:t>
              </a:r>
              <a:r>
                <a:rPr lang="en-US" altLang="zh-CN" baseline="-25000"/>
                <a:t>4</a:t>
              </a:r>
              <a:endParaRPr lang="en-US" altLang="zh-CN"/>
            </a:p>
          </p:txBody>
        </p:sp>
        <p:sp>
          <p:nvSpPr>
            <p:cNvPr id="26655" name="Text Box 31"/>
            <p:cNvSpPr txBox="1">
              <a:spLocks noChangeArrowheads="1"/>
            </p:cNvSpPr>
            <p:nvPr/>
          </p:nvSpPr>
          <p:spPr bwMode="auto">
            <a:xfrm>
              <a:off x="1609" y="3163"/>
              <a:ext cx="232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R</a:t>
              </a:r>
              <a:r>
                <a:rPr lang="en-US" altLang="zh-CN" baseline="-25000"/>
                <a:t>3</a:t>
              </a:r>
              <a:endParaRPr lang="en-US" altLang="zh-CN"/>
            </a:p>
          </p:txBody>
        </p:sp>
        <p:sp>
          <p:nvSpPr>
            <p:cNvPr id="26656" name="Text Box 32"/>
            <p:cNvSpPr txBox="1">
              <a:spLocks noChangeArrowheads="1"/>
            </p:cNvSpPr>
            <p:nvPr/>
          </p:nvSpPr>
          <p:spPr bwMode="auto">
            <a:xfrm>
              <a:off x="1791" y="2609"/>
              <a:ext cx="232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R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26657" name="Text Box 33"/>
            <p:cNvSpPr txBox="1">
              <a:spLocks noChangeArrowheads="1"/>
            </p:cNvSpPr>
            <p:nvPr/>
          </p:nvSpPr>
          <p:spPr bwMode="auto">
            <a:xfrm>
              <a:off x="1792" y="3743"/>
              <a:ext cx="232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R</a:t>
              </a:r>
              <a:r>
                <a:rPr lang="en-US" altLang="zh-CN" baseline="-25000"/>
                <a:t>5</a:t>
              </a:r>
              <a:endParaRPr lang="en-US" altLang="zh-CN"/>
            </a:p>
          </p:txBody>
        </p:sp>
        <p:sp>
          <p:nvSpPr>
            <p:cNvPr id="26658" name="Text Box 34"/>
            <p:cNvSpPr txBox="1">
              <a:spLocks noChangeArrowheads="1"/>
            </p:cNvSpPr>
            <p:nvPr/>
          </p:nvSpPr>
          <p:spPr bwMode="auto">
            <a:xfrm>
              <a:off x="884" y="3158"/>
              <a:ext cx="180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</p:txBody>
        </p:sp>
        <p:sp>
          <p:nvSpPr>
            <p:cNvPr id="26659" name="Text Box 35"/>
            <p:cNvSpPr txBox="1">
              <a:spLocks noChangeArrowheads="1"/>
            </p:cNvSpPr>
            <p:nvPr/>
          </p:nvSpPr>
          <p:spPr bwMode="auto">
            <a:xfrm>
              <a:off x="1111" y="3158"/>
              <a:ext cx="180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</a:p>
          </p:txBody>
        </p:sp>
        <p:sp>
          <p:nvSpPr>
            <p:cNvPr id="26660" name="Text Box 36"/>
            <p:cNvSpPr txBox="1">
              <a:spLocks noChangeArrowheads="1"/>
            </p:cNvSpPr>
            <p:nvPr/>
          </p:nvSpPr>
          <p:spPr bwMode="auto">
            <a:xfrm>
              <a:off x="2381" y="2523"/>
              <a:ext cx="187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</a:t>
              </a:r>
            </a:p>
          </p:txBody>
        </p:sp>
        <p:sp>
          <p:nvSpPr>
            <p:cNvPr id="26661" name="Text Box 37"/>
            <p:cNvSpPr txBox="1">
              <a:spLocks noChangeArrowheads="1"/>
            </p:cNvSpPr>
            <p:nvPr/>
          </p:nvSpPr>
          <p:spPr bwMode="auto">
            <a:xfrm>
              <a:off x="2381" y="3879"/>
              <a:ext cx="187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</a:t>
              </a:r>
            </a:p>
          </p:txBody>
        </p:sp>
        <p:sp>
          <p:nvSpPr>
            <p:cNvPr id="26662" name="Line 38"/>
            <p:cNvSpPr>
              <a:spLocks noChangeShapeType="1"/>
            </p:cNvSpPr>
            <p:nvPr/>
          </p:nvSpPr>
          <p:spPr bwMode="auto">
            <a:xfrm>
              <a:off x="1111" y="2568"/>
              <a:ext cx="0" cy="14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Rectangle 39"/>
            <p:cNvSpPr>
              <a:spLocks noChangeArrowheads="1"/>
            </p:cNvSpPr>
            <p:nvPr/>
          </p:nvSpPr>
          <p:spPr bwMode="auto">
            <a:xfrm rot="-5400000">
              <a:off x="907" y="2890"/>
              <a:ext cx="408" cy="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4" name="Rectangle 40"/>
            <p:cNvSpPr>
              <a:spLocks noChangeArrowheads="1"/>
            </p:cNvSpPr>
            <p:nvPr/>
          </p:nvSpPr>
          <p:spPr bwMode="auto">
            <a:xfrm rot="-5400000">
              <a:off x="907" y="3525"/>
              <a:ext cx="408" cy="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457200"/>
            <a:ext cx="87852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80486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/>
              <a:t>有四盏灯，接入如图的电路中</a:t>
            </a:r>
            <a:r>
              <a:rPr lang="en-US" altLang="zh-CN" sz="3200"/>
              <a:t>, </a:t>
            </a:r>
            <a:r>
              <a:rPr lang="zh-CN" altLang="en-US" sz="3200"/>
              <a:t>Ｌ</a:t>
            </a:r>
            <a:r>
              <a:rPr lang="en-US" altLang="zh-CN" sz="3200" baseline="-25000"/>
              <a:t>1</a:t>
            </a:r>
            <a:r>
              <a:rPr lang="zh-CN" altLang="en-US" sz="3200"/>
              <a:t>和Ｌ</a:t>
            </a:r>
            <a:r>
              <a:rPr lang="en-US" altLang="zh-CN" sz="3200" baseline="-25000"/>
              <a:t>2</a:t>
            </a:r>
            <a:r>
              <a:rPr lang="zh-CN" altLang="en-US" sz="3200"/>
              <a:t>的电阻均为</a:t>
            </a:r>
            <a:r>
              <a:rPr lang="en-US" altLang="zh-CN" sz="3200"/>
              <a:t>484</a:t>
            </a:r>
            <a:r>
              <a:rPr lang="el-GR" altLang="zh-CN" sz="3200">
                <a:cs typeface="Arial" charset="0"/>
              </a:rPr>
              <a:t>Ω</a:t>
            </a:r>
            <a:r>
              <a:rPr lang="en-US" altLang="zh-CN" sz="3200">
                <a:cs typeface="Arial" charset="0"/>
              </a:rPr>
              <a:t>,</a:t>
            </a:r>
            <a:r>
              <a:rPr lang="zh-CN" altLang="en-US" sz="3200"/>
              <a:t>Ｌ</a:t>
            </a:r>
            <a:r>
              <a:rPr lang="en-US" altLang="zh-CN" sz="3200" baseline="-25000"/>
              <a:t>3</a:t>
            </a:r>
            <a:r>
              <a:rPr lang="zh-CN" altLang="en-US" sz="3200"/>
              <a:t>和Ｌ</a:t>
            </a:r>
            <a:r>
              <a:rPr lang="en-US" altLang="zh-CN" sz="3200" baseline="-25000"/>
              <a:t>4</a:t>
            </a:r>
            <a:r>
              <a:rPr lang="zh-CN" altLang="en-US" sz="3200"/>
              <a:t>的电阻均为</a:t>
            </a:r>
            <a:r>
              <a:rPr lang="en-US" altLang="zh-CN" sz="3200"/>
              <a:t>1210</a:t>
            </a:r>
            <a:r>
              <a:rPr lang="el-GR" altLang="zh-CN" sz="3200"/>
              <a:t>Ω</a:t>
            </a:r>
            <a:r>
              <a:rPr lang="en-US" altLang="zh-CN" sz="3200"/>
              <a:t>,</a:t>
            </a:r>
            <a:r>
              <a:rPr lang="en-US" altLang="zh-CN"/>
              <a:t> </a:t>
            </a:r>
            <a:r>
              <a:rPr lang="zh-CN" altLang="en-US" sz="3200"/>
              <a:t>把电路接通后</a:t>
            </a:r>
            <a:r>
              <a:rPr lang="en-US" altLang="zh-CN" sz="3200"/>
              <a:t>,</a:t>
            </a:r>
            <a:r>
              <a:rPr lang="zh-CN" altLang="en-US" sz="3200"/>
              <a:t>四盏灯的电流之比</a:t>
            </a:r>
            <a:r>
              <a:rPr lang="en-US" altLang="zh-CN" sz="3200">
                <a:latin typeface="宋体" pitchFamily="2" charset="-122"/>
              </a:rPr>
              <a:t>I</a:t>
            </a:r>
            <a:r>
              <a:rPr lang="en-US" altLang="zh-CN" sz="3200" baseline="-25000">
                <a:latin typeface="宋体" pitchFamily="2" charset="-122"/>
              </a:rPr>
              <a:t>1</a:t>
            </a:r>
            <a:r>
              <a:rPr lang="en-US" altLang="zh-CN" sz="3200">
                <a:latin typeface="宋体" pitchFamily="2" charset="-122"/>
              </a:rPr>
              <a:t>:I</a:t>
            </a:r>
            <a:r>
              <a:rPr lang="en-US" altLang="zh-CN" sz="3200" baseline="-25000">
                <a:latin typeface="宋体" pitchFamily="2" charset="-122"/>
              </a:rPr>
              <a:t>2</a:t>
            </a:r>
            <a:r>
              <a:rPr lang="en-US" altLang="zh-CN" sz="3200">
                <a:latin typeface="宋体" pitchFamily="2" charset="-122"/>
              </a:rPr>
              <a:t>:I</a:t>
            </a:r>
            <a:r>
              <a:rPr lang="en-US" altLang="zh-CN" sz="3200" baseline="-25000">
                <a:latin typeface="宋体" pitchFamily="2" charset="-122"/>
              </a:rPr>
              <a:t>3</a:t>
            </a:r>
            <a:r>
              <a:rPr lang="en-US" altLang="zh-CN" sz="3200">
                <a:latin typeface="宋体" pitchFamily="2" charset="-122"/>
              </a:rPr>
              <a:t>:I</a:t>
            </a:r>
            <a:r>
              <a:rPr lang="en-US" altLang="zh-CN" sz="3200" baseline="-25000">
                <a:latin typeface="宋体" pitchFamily="2" charset="-122"/>
              </a:rPr>
              <a:t>4</a:t>
            </a:r>
            <a:r>
              <a:rPr lang="en-US" altLang="zh-CN" sz="3200"/>
              <a:t>= </a:t>
            </a:r>
            <a:r>
              <a:rPr lang="en-US" altLang="zh-CN" sz="3200" u="sng"/>
              <a:t>                  </a:t>
            </a:r>
            <a:r>
              <a:rPr lang="en-US" altLang="zh-CN" sz="3200"/>
              <a:t>.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 flipV="1">
            <a:off x="4356100" y="4652963"/>
            <a:ext cx="3600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4267200" y="3505200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364163" y="3141663"/>
            <a:ext cx="1584325" cy="9350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608513" y="2997200"/>
            <a:ext cx="395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L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011863" y="4510088"/>
            <a:ext cx="34925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U</a:t>
            </a: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4356100" y="3573463"/>
            <a:ext cx="10080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6948488" y="3573463"/>
            <a:ext cx="1008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7658" name="Group 10"/>
          <p:cNvGrpSpPr>
            <a:grpSpLocks/>
          </p:cNvGrpSpPr>
          <p:nvPr/>
        </p:nvGrpSpPr>
        <p:grpSpPr bwMode="auto">
          <a:xfrm>
            <a:off x="5940425" y="2925763"/>
            <a:ext cx="433388" cy="433387"/>
            <a:chOff x="3334" y="2886"/>
            <a:chExt cx="273" cy="273"/>
          </a:xfrm>
        </p:grpSpPr>
        <p:sp>
          <p:nvSpPr>
            <p:cNvPr id="27679" name="Oval 11"/>
            <p:cNvSpPr>
              <a:spLocks noChangeArrowheads="1"/>
            </p:cNvSpPr>
            <p:nvPr/>
          </p:nvSpPr>
          <p:spPr bwMode="auto">
            <a:xfrm>
              <a:off x="3334" y="2886"/>
              <a:ext cx="273" cy="27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0" name="Line 12"/>
            <p:cNvSpPr>
              <a:spLocks noChangeShapeType="1"/>
            </p:cNvSpPr>
            <p:nvPr/>
          </p:nvSpPr>
          <p:spPr bwMode="auto">
            <a:xfrm flipH="1">
              <a:off x="3379" y="2931"/>
              <a:ext cx="18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1" name="Line 13"/>
            <p:cNvSpPr>
              <a:spLocks noChangeShapeType="1"/>
            </p:cNvSpPr>
            <p:nvPr/>
          </p:nvSpPr>
          <p:spPr bwMode="auto">
            <a:xfrm flipH="1">
              <a:off x="3379" y="2931"/>
              <a:ext cx="181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2" name="Line 14"/>
            <p:cNvSpPr>
              <a:spLocks noChangeShapeType="1"/>
            </p:cNvSpPr>
            <p:nvPr/>
          </p:nvSpPr>
          <p:spPr bwMode="auto">
            <a:xfrm>
              <a:off x="3379" y="2931"/>
              <a:ext cx="181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59" name="Group 15"/>
          <p:cNvGrpSpPr>
            <a:grpSpLocks/>
          </p:cNvGrpSpPr>
          <p:nvPr/>
        </p:nvGrpSpPr>
        <p:grpSpPr bwMode="auto">
          <a:xfrm>
            <a:off x="5940425" y="3860800"/>
            <a:ext cx="433388" cy="433388"/>
            <a:chOff x="3334" y="2886"/>
            <a:chExt cx="273" cy="273"/>
          </a:xfrm>
        </p:grpSpPr>
        <p:sp>
          <p:nvSpPr>
            <p:cNvPr id="27675" name="Oval 16"/>
            <p:cNvSpPr>
              <a:spLocks noChangeArrowheads="1"/>
            </p:cNvSpPr>
            <p:nvPr/>
          </p:nvSpPr>
          <p:spPr bwMode="auto">
            <a:xfrm>
              <a:off x="3334" y="2886"/>
              <a:ext cx="273" cy="27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6" name="Line 17"/>
            <p:cNvSpPr>
              <a:spLocks noChangeShapeType="1"/>
            </p:cNvSpPr>
            <p:nvPr/>
          </p:nvSpPr>
          <p:spPr bwMode="auto">
            <a:xfrm flipH="1">
              <a:off x="3379" y="2931"/>
              <a:ext cx="18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7" name="Line 18"/>
            <p:cNvSpPr>
              <a:spLocks noChangeShapeType="1"/>
            </p:cNvSpPr>
            <p:nvPr/>
          </p:nvSpPr>
          <p:spPr bwMode="auto">
            <a:xfrm flipH="1">
              <a:off x="3379" y="2931"/>
              <a:ext cx="181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8" name="Line 19"/>
            <p:cNvSpPr>
              <a:spLocks noChangeShapeType="1"/>
            </p:cNvSpPr>
            <p:nvPr/>
          </p:nvSpPr>
          <p:spPr bwMode="auto">
            <a:xfrm>
              <a:off x="3379" y="2931"/>
              <a:ext cx="181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60" name="Group 20"/>
          <p:cNvGrpSpPr>
            <a:grpSpLocks/>
          </p:cNvGrpSpPr>
          <p:nvPr/>
        </p:nvGrpSpPr>
        <p:grpSpPr bwMode="auto">
          <a:xfrm>
            <a:off x="4572000" y="3357563"/>
            <a:ext cx="433388" cy="433387"/>
            <a:chOff x="3334" y="2886"/>
            <a:chExt cx="273" cy="273"/>
          </a:xfrm>
        </p:grpSpPr>
        <p:sp>
          <p:nvSpPr>
            <p:cNvPr id="27671" name="Oval 21"/>
            <p:cNvSpPr>
              <a:spLocks noChangeArrowheads="1"/>
            </p:cNvSpPr>
            <p:nvPr/>
          </p:nvSpPr>
          <p:spPr bwMode="auto">
            <a:xfrm>
              <a:off x="3334" y="2886"/>
              <a:ext cx="273" cy="27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2" name="Line 22"/>
            <p:cNvSpPr>
              <a:spLocks noChangeShapeType="1"/>
            </p:cNvSpPr>
            <p:nvPr/>
          </p:nvSpPr>
          <p:spPr bwMode="auto">
            <a:xfrm flipH="1">
              <a:off x="3379" y="2931"/>
              <a:ext cx="18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Line 23"/>
            <p:cNvSpPr>
              <a:spLocks noChangeShapeType="1"/>
            </p:cNvSpPr>
            <p:nvPr/>
          </p:nvSpPr>
          <p:spPr bwMode="auto">
            <a:xfrm flipH="1">
              <a:off x="3379" y="2931"/>
              <a:ext cx="181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Line 24"/>
            <p:cNvSpPr>
              <a:spLocks noChangeShapeType="1"/>
            </p:cNvSpPr>
            <p:nvPr/>
          </p:nvSpPr>
          <p:spPr bwMode="auto">
            <a:xfrm>
              <a:off x="3379" y="2931"/>
              <a:ext cx="181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61" name="Group 25"/>
          <p:cNvGrpSpPr>
            <a:grpSpLocks/>
          </p:cNvGrpSpPr>
          <p:nvPr/>
        </p:nvGrpSpPr>
        <p:grpSpPr bwMode="auto">
          <a:xfrm>
            <a:off x="7235825" y="3357563"/>
            <a:ext cx="433388" cy="433387"/>
            <a:chOff x="3334" y="2886"/>
            <a:chExt cx="273" cy="273"/>
          </a:xfrm>
        </p:grpSpPr>
        <p:sp>
          <p:nvSpPr>
            <p:cNvPr id="27667" name="Oval 26"/>
            <p:cNvSpPr>
              <a:spLocks noChangeArrowheads="1"/>
            </p:cNvSpPr>
            <p:nvPr/>
          </p:nvSpPr>
          <p:spPr bwMode="auto">
            <a:xfrm>
              <a:off x="3334" y="2886"/>
              <a:ext cx="273" cy="27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Line 27"/>
            <p:cNvSpPr>
              <a:spLocks noChangeShapeType="1"/>
            </p:cNvSpPr>
            <p:nvPr/>
          </p:nvSpPr>
          <p:spPr bwMode="auto">
            <a:xfrm flipH="1">
              <a:off x="3379" y="2931"/>
              <a:ext cx="18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Line 28"/>
            <p:cNvSpPr>
              <a:spLocks noChangeShapeType="1"/>
            </p:cNvSpPr>
            <p:nvPr/>
          </p:nvSpPr>
          <p:spPr bwMode="auto">
            <a:xfrm flipH="1">
              <a:off x="3379" y="2931"/>
              <a:ext cx="181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Line 29"/>
            <p:cNvSpPr>
              <a:spLocks noChangeShapeType="1"/>
            </p:cNvSpPr>
            <p:nvPr/>
          </p:nvSpPr>
          <p:spPr bwMode="auto">
            <a:xfrm>
              <a:off x="3379" y="2931"/>
              <a:ext cx="181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62" name="Line 30"/>
          <p:cNvSpPr>
            <a:spLocks noChangeShapeType="1"/>
          </p:cNvSpPr>
          <p:nvPr/>
        </p:nvSpPr>
        <p:spPr bwMode="auto">
          <a:xfrm>
            <a:off x="7956550" y="3573463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3" name="Text Box 31"/>
          <p:cNvSpPr txBox="1">
            <a:spLocks noChangeArrowheads="1"/>
          </p:cNvSpPr>
          <p:nvPr/>
        </p:nvSpPr>
        <p:spPr bwMode="auto">
          <a:xfrm>
            <a:off x="5940425" y="2565400"/>
            <a:ext cx="395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L</a:t>
            </a:r>
            <a:r>
              <a:rPr lang="en-US" altLang="zh-CN" baseline="-25000"/>
              <a:t>2</a:t>
            </a:r>
            <a:endParaRPr lang="en-US" altLang="zh-CN"/>
          </a:p>
        </p:txBody>
      </p:sp>
      <p:sp>
        <p:nvSpPr>
          <p:cNvPr id="27664" name="Text Box 32"/>
          <p:cNvSpPr txBox="1">
            <a:spLocks noChangeArrowheads="1"/>
          </p:cNvSpPr>
          <p:nvPr/>
        </p:nvSpPr>
        <p:spPr bwMode="auto">
          <a:xfrm>
            <a:off x="5940425" y="3502025"/>
            <a:ext cx="395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L</a:t>
            </a:r>
            <a:r>
              <a:rPr lang="en-US" altLang="zh-CN" baseline="-25000"/>
              <a:t>3</a:t>
            </a:r>
            <a:endParaRPr lang="en-US" altLang="zh-CN"/>
          </a:p>
        </p:txBody>
      </p:sp>
      <p:sp>
        <p:nvSpPr>
          <p:cNvPr id="27665" name="Text Box 33"/>
          <p:cNvSpPr txBox="1">
            <a:spLocks noChangeArrowheads="1"/>
          </p:cNvSpPr>
          <p:nvPr/>
        </p:nvSpPr>
        <p:spPr bwMode="auto">
          <a:xfrm>
            <a:off x="7235825" y="2997200"/>
            <a:ext cx="395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L</a:t>
            </a:r>
            <a:r>
              <a:rPr lang="en-US" altLang="zh-CN" baseline="-25000"/>
              <a:t>4</a:t>
            </a:r>
            <a:endParaRPr lang="en-US" altLang="zh-CN"/>
          </a:p>
        </p:txBody>
      </p:sp>
      <p:sp>
        <p:nvSpPr>
          <p:cNvPr id="78882" name="Text Box 34"/>
          <p:cNvSpPr txBox="1">
            <a:spLocks noChangeArrowheads="1"/>
          </p:cNvSpPr>
          <p:nvPr/>
        </p:nvSpPr>
        <p:spPr bwMode="auto">
          <a:xfrm>
            <a:off x="2667000" y="2209800"/>
            <a:ext cx="1657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7:5:2:7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2914650" y="3868738"/>
          <a:ext cx="208915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1" name="Equation" r:id="rId4" imgW="660113" imgH="241195" progId="Equation.DSMT4">
                  <p:embed/>
                </p:oleObj>
              </mc:Choice>
              <mc:Fallback>
                <p:oleObj name="Equation" r:id="rId4" imgW="660113" imgH="24119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3868738"/>
                        <a:ext cx="2089150" cy="6397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79388" y="1481138"/>
            <a:ext cx="32464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三个主要参数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95288" y="2276475"/>
            <a:ext cx="39925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黑体" pitchFamily="2" charset="-122"/>
                <a:ea typeface="黑体" pitchFamily="2" charset="-122"/>
              </a:rPr>
              <a:t>①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内阻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电流计内阻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3200" b="1" baseline="-25000">
                <a:latin typeface="黑体" pitchFamily="2" charset="-122"/>
                <a:ea typeface="黑体" pitchFamily="2" charset="-122"/>
              </a:rPr>
              <a:t>g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95288" y="3068638"/>
            <a:ext cx="39925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黑体" pitchFamily="2" charset="-122"/>
                <a:ea typeface="黑体" pitchFamily="2" charset="-122"/>
              </a:rPr>
              <a:t>②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量程：满偏电流 </a:t>
            </a:r>
            <a:r>
              <a:rPr lang="en-US" altLang="zh-CN" sz="3200" b="1">
                <a:latin typeface="宋体" pitchFamily="2" charset="-122"/>
              </a:rPr>
              <a:t>I</a:t>
            </a:r>
            <a:r>
              <a:rPr lang="en-US" altLang="zh-CN" sz="3200" b="1" baseline="-25000">
                <a:latin typeface="黑体" pitchFamily="2" charset="-122"/>
                <a:ea typeface="黑体" pitchFamily="2" charset="-122"/>
              </a:rPr>
              <a:t>g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395288" y="3860800"/>
            <a:ext cx="3671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>
                <a:latin typeface="黑体" pitchFamily="2" charset="-122"/>
                <a:ea typeface="黑体" pitchFamily="2" charset="-122"/>
              </a:rPr>
              <a:t>③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满偏电压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U</a:t>
            </a:r>
            <a:r>
              <a:rPr lang="en-US" altLang="zh-CN" sz="3200" b="1" baseline="-25000">
                <a:latin typeface="黑体" pitchFamily="2" charset="-122"/>
                <a:ea typeface="黑体" pitchFamily="2" charset="-122"/>
              </a:rPr>
              <a:t>g</a:t>
            </a:r>
          </a:p>
        </p:txBody>
      </p:sp>
      <p:pic>
        <p:nvPicPr>
          <p:cNvPr id="79879" name="Picture 7" descr="15-24"/>
          <p:cNvPicPr>
            <a:picLocks noChangeAspect="1" noChangeArrowheads="1"/>
          </p:cNvPicPr>
          <p:nvPr/>
        </p:nvPicPr>
        <p:blipFill>
          <a:blip r:embed="rId6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7" t="13742" r="16928" b="50169"/>
          <a:stretch>
            <a:fillRect/>
          </a:stretch>
        </p:blipFill>
        <p:spPr bwMode="auto">
          <a:xfrm>
            <a:off x="5435600" y="2478088"/>
            <a:ext cx="3313113" cy="1484312"/>
          </a:xfrm>
          <a:prstGeom prst="rect">
            <a:avLst/>
          </a:prstGeom>
          <a:noFill/>
          <a:ln w="127000">
            <a:pattFill prst="solidDmnd">
              <a:fgClr>
                <a:srgbClr val="008000"/>
              </a:fgClr>
              <a:bgClr>
                <a:srgbClr val="FFFF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179388" y="5013325"/>
            <a:ext cx="3041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电路图符号：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95738" y="5086350"/>
            <a:ext cx="2016125" cy="579438"/>
            <a:chOff x="2472" y="2811"/>
            <a:chExt cx="1270" cy="365"/>
          </a:xfrm>
        </p:grpSpPr>
        <p:sp>
          <p:nvSpPr>
            <p:cNvPr id="28736" name="Line 10"/>
            <p:cNvSpPr>
              <a:spLocks noChangeShapeType="1"/>
            </p:cNvSpPr>
            <p:nvPr/>
          </p:nvSpPr>
          <p:spPr bwMode="auto">
            <a:xfrm>
              <a:off x="2472" y="3022"/>
              <a:ext cx="49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37" name="Line 11"/>
            <p:cNvSpPr>
              <a:spLocks noChangeShapeType="1"/>
            </p:cNvSpPr>
            <p:nvPr/>
          </p:nvSpPr>
          <p:spPr bwMode="auto">
            <a:xfrm>
              <a:off x="3243" y="3022"/>
              <a:ext cx="49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38" name="Oval 12"/>
            <p:cNvSpPr>
              <a:spLocks noChangeArrowheads="1"/>
            </p:cNvSpPr>
            <p:nvPr/>
          </p:nvSpPr>
          <p:spPr bwMode="auto">
            <a:xfrm>
              <a:off x="2971" y="2886"/>
              <a:ext cx="272" cy="272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39" name="Text Box 13"/>
            <p:cNvSpPr txBox="1">
              <a:spLocks noChangeArrowheads="1"/>
            </p:cNvSpPr>
            <p:nvPr/>
          </p:nvSpPr>
          <p:spPr bwMode="auto">
            <a:xfrm>
              <a:off x="2899" y="2811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chemeClr val="accent2"/>
                  </a:solidFill>
                  <a:latin typeface="宋体" pitchFamily="2" charset="-122"/>
                </a:rPr>
                <a:t>G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659563" y="5230813"/>
            <a:ext cx="2016125" cy="431800"/>
            <a:chOff x="3787" y="2416"/>
            <a:chExt cx="1270" cy="272"/>
          </a:xfrm>
        </p:grpSpPr>
        <p:sp>
          <p:nvSpPr>
            <p:cNvPr id="28732" name="Line 15"/>
            <p:cNvSpPr>
              <a:spLocks noChangeShapeType="1"/>
            </p:cNvSpPr>
            <p:nvPr/>
          </p:nvSpPr>
          <p:spPr bwMode="auto">
            <a:xfrm>
              <a:off x="3787" y="2552"/>
              <a:ext cx="49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33" name="Line 16"/>
            <p:cNvSpPr>
              <a:spLocks noChangeShapeType="1"/>
            </p:cNvSpPr>
            <p:nvPr/>
          </p:nvSpPr>
          <p:spPr bwMode="auto">
            <a:xfrm>
              <a:off x="4558" y="2552"/>
              <a:ext cx="49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34" name="Oval 17"/>
            <p:cNvSpPr>
              <a:spLocks noChangeArrowheads="1"/>
            </p:cNvSpPr>
            <p:nvPr/>
          </p:nvSpPr>
          <p:spPr bwMode="auto">
            <a:xfrm>
              <a:off x="4286" y="2416"/>
              <a:ext cx="272" cy="272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35" name="Line 18"/>
            <p:cNvSpPr>
              <a:spLocks noChangeShapeType="1"/>
            </p:cNvSpPr>
            <p:nvPr/>
          </p:nvSpPr>
          <p:spPr bwMode="auto">
            <a:xfrm flipV="1">
              <a:off x="4422" y="2458"/>
              <a:ext cx="0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8683" name="Text Box 19"/>
          <p:cNvSpPr txBox="1">
            <a:spLocks noChangeArrowheads="1"/>
          </p:cNvSpPr>
          <p:nvPr/>
        </p:nvSpPr>
        <p:spPr bwMode="auto">
          <a:xfrm>
            <a:off x="0" y="0"/>
            <a:ext cx="414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rgbClr val="FF9933"/>
                </a:solidFill>
                <a:latin typeface="黑体" pitchFamily="2" charset="-122"/>
                <a:ea typeface="黑体" pitchFamily="2" charset="-122"/>
              </a:rPr>
              <a:t>五、电流计</a:t>
            </a:r>
            <a:r>
              <a:rPr kumimoji="1" lang="en-US" altLang="zh-CN" sz="4000" b="1">
                <a:solidFill>
                  <a:srgbClr val="FF9933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zh-CN" altLang="en-US" sz="4000" b="1">
                <a:solidFill>
                  <a:srgbClr val="FF9933"/>
                </a:solidFill>
                <a:latin typeface="黑体" pitchFamily="2" charset="-122"/>
                <a:ea typeface="黑体" pitchFamily="2" charset="-122"/>
              </a:rPr>
              <a:t>表头</a:t>
            </a:r>
            <a:r>
              <a:rPr kumimoji="1" lang="en-US" altLang="zh-CN" sz="4000" b="1">
                <a:solidFill>
                  <a:srgbClr val="FF9933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179388" y="765175"/>
            <a:ext cx="2663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、作用：</a:t>
            </a:r>
          </a:p>
        </p:txBody>
      </p:sp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1835150" y="765175"/>
            <a:ext cx="4679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测量微小电流和电压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580063" y="260350"/>
            <a:ext cx="3230562" cy="1760538"/>
            <a:chOff x="3179" y="607"/>
            <a:chExt cx="2035" cy="1109"/>
          </a:xfrm>
        </p:grpSpPr>
        <p:sp>
          <p:nvSpPr>
            <p:cNvPr id="28690" name="Line 23"/>
            <p:cNvSpPr>
              <a:spLocks noChangeShapeType="1"/>
            </p:cNvSpPr>
            <p:nvPr/>
          </p:nvSpPr>
          <p:spPr bwMode="auto">
            <a:xfrm>
              <a:off x="3296" y="658"/>
              <a:ext cx="0" cy="95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1" name="Line 24"/>
            <p:cNvSpPr>
              <a:spLocks noChangeShapeType="1"/>
            </p:cNvSpPr>
            <p:nvPr/>
          </p:nvSpPr>
          <p:spPr bwMode="auto">
            <a:xfrm>
              <a:off x="5097" y="655"/>
              <a:ext cx="0" cy="95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2" name="Line 25"/>
            <p:cNvSpPr>
              <a:spLocks noChangeShapeType="1"/>
            </p:cNvSpPr>
            <p:nvPr/>
          </p:nvSpPr>
          <p:spPr bwMode="auto">
            <a:xfrm>
              <a:off x="3288" y="1613"/>
              <a:ext cx="181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3" name="Line 26"/>
            <p:cNvSpPr>
              <a:spLocks noChangeShapeType="1"/>
            </p:cNvSpPr>
            <p:nvPr/>
          </p:nvSpPr>
          <p:spPr bwMode="auto">
            <a:xfrm>
              <a:off x="3288" y="663"/>
              <a:ext cx="181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4" name="Text Box 27"/>
            <p:cNvSpPr txBox="1">
              <a:spLocks noChangeArrowheads="1"/>
            </p:cNvSpPr>
            <p:nvPr/>
          </p:nvSpPr>
          <p:spPr bwMode="auto">
            <a:xfrm>
              <a:off x="3179" y="890"/>
              <a:ext cx="3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chemeClr val="accent2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28695" name="Text Box 28"/>
            <p:cNvSpPr txBox="1">
              <a:spLocks noChangeArrowheads="1"/>
            </p:cNvSpPr>
            <p:nvPr/>
          </p:nvSpPr>
          <p:spPr bwMode="auto">
            <a:xfrm>
              <a:off x="3606" y="618"/>
              <a:ext cx="3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chemeClr val="accent2"/>
                  </a:solidFill>
                  <a:latin typeface="宋体" pitchFamily="2" charset="-122"/>
                </a:rPr>
                <a:t>1</a:t>
              </a:r>
            </a:p>
          </p:txBody>
        </p:sp>
        <p:sp>
          <p:nvSpPr>
            <p:cNvPr id="28696" name="Text Box 29"/>
            <p:cNvSpPr txBox="1">
              <a:spLocks noChangeArrowheads="1"/>
            </p:cNvSpPr>
            <p:nvPr/>
          </p:nvSpPr>
          <p:spPr bwMode="auto">
            <a:xfrm>
              <a:off x="4286" y="607"/>
              <a:ext cx="3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</a:p>
          </p:txBody>
        </p:sp>
        <p:sp>
          <p:nvSpPr>
            <p:cNvPr id="28697" name="Text Box 30"/>
            <p:cNvSpPr txBox="1">
              <a:spLocks noChangeArrowheads="1"/>
            </p:cNvSpPr>
            <p:nvPr/>
          </p:nvSpPr>
          <p:spPr bwMode="auto">
            <a:xfrm>
              <a:off x="4852" y="882"/>
              <a:ext cx="3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chemeClr val="accent2"/>
                  </a:solidFill>
                  <a:latin typeface="宋体" pitchFamily="2" charset="-122"/>
                </a:rPr>
                <a:t>3</a:t>
              </a:r>
            </a:p>
          </p:txBody>
        </p:sp>
        <p:sp>
          <p:nvSpPr>
            <p:cNvPr id="28698" name="Text Box 31"/>
            <p:cNvSpPr txBox="1">
              <a:spLocks noChangeArrowheads="1"/>
            </p:cNvSpPr>
            <p:nvPr/>
          </p:nvSpPr>
          <p:spPr bwMode="auto">
            <a:xfrm>
              <a:off x="3878" y="1162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宋体" pitchFamily="2" charset="-122"/>
                </a:rPr>
                <a:t>mA</a:t>
              </a:r>
            </a:p>
          </p:txBody>
        </p:sp>
        <p:grpSp>
          <p:nvGrpSpPr>
            <p:cNvPr id="28699" name="Group 32"/>
            <p:cNvGrpSpPr>
              <a:grpSpLocks noChangeAspect="1"/>
            </p:cNvGrpSpPr>
            <p:nvPr/>
          </p:nvGrpSpPr>
          <p:grpSpPr bwMode="auto">
            <a:xfrm>
              <a:off x="3298" y="739"/>
              <a:ext cx="1769" cy="977"/>
              <a:chOff x="6927" y="2167"/>
              <a:chExt cx="3550" cy="2237"/>
            </a:xfrm>
          </p:grpSpPr>
          <p:sp>
            <p:nvSpPr>
              <p:cNvPr id="28700" name="Line 33"/>
              <p:cNvSpPr>
                <a:spLocks noChangeAspect="1" noChangeShapeType="1"/>
              </p:cNvSpPr>
              <p:nvPr/>
            </p:nvSpPr>
            <p:spPr bwMode="auto">
              <a:xfrm>
                <a:off x="6927" y="2974"/>
                <a:ext cx="296" cy="23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1" name="Line 34"/>
              <p:cNvSpPr>
                <a:spLocks noChangeAspect="1" noChangeShapeType="1"/>
              </p:cNvSpPr>
              <p:nvPr/>
            </p:nvSpPr>
            <p:spPr bwMode="auto">
              <a:xfrm>
                <a:off x="7140" y="2983"/>
                <a:ext cx="156" cy="13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2" name="Line 35"/>
              <p:cNvSpPr>
                <a:spLocks noChangeAspect="1" noChangeShapeType="1"/>
              </p:cNvSpPr>
              <p:nvPr/>
            </p:nvSpPr>
            <p:spPr bwMode="auto">
              <a:xfrm>
                <a:off x="7226" y="2891"/>
                <a:ext cx="148" cy="1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3" name="Line 36"/>
              <p:cNvSpPr>
                <a:spLocks noChangeAspect="1" noChangeShapeType="1"/>
              </p:cNvSpPr>
              <p:nvPr/>
            </p:nvSpPr>
            <p:spPr bwMode="auto">
              <a:xfrm>
                <a:off x="7319" y="2806"/>
                <a:ext cx="138" cy="15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4" name="Line 37"/>
              <p:cNvSpPr>
                <a:spLocks noChangeAspect="1" noChangeShapeType="1"/>
              </p:cNvSpPr>
              <p:nvPr/>
            </p:nvSpPr>
            <p:spPr bwMode="auto">
              <a:xfrm>
                <a:off x="7416" y="2725"/>
                <a:ext cx="129" cy="16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5" name="Line 38"/>
              <p:cNvSpPr>
                <a:spLocks noChangeAspect="1" noChangeShapeType="1"/>
              </p:cNvSpPr>
              <p:nvPr/>
            </p:nvSpPr>
            <p:spPr bwMode="auto">
              <a:xfrm>
                <a:off x="7422" y="2510"/>
                <a:ext cx="213" cy="31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6" name="Line 39"/>
              <p:cNvSpPr>
                <a:spLocks noChangeAspect="1" noChangeShapeType="1"/>
              </p:cNvSpPr>
              <p:nvPr/>
            </p:nvSpPr>
            <p:spPr bwMode="auto">
              <a:xfrm>
                <a:off x="7624" y="2583"/>
                <a:ext cx="107" cy="18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7" name="Line 40"/>
              <p:cNvSpPr>
                <a:spLocks noChangeAspect="1" noChangeShapeType="1"/>
              </p:cNvSpPr>
              <p:nvPr/>
            </p:nvSpPr>
            <p:spPr bwMode="auto">
              <a:xfrm>
                <a:off x="7733" y="2522"/>
                <a:ext cx="97" cy="18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8" name="Line 41"/>
              <p:cNvSpPr>
                <a:spLocks noChangeAspect="1" noChangeShapeType="1"/>
              </p:cNvSpPr>
              <p:nvPr/>
            </p:nvSpPr>
            <p:spPr bwMode="auto">
              <a:xfrm>
                <a:off x="7847" y="2467"/>
                <a:ext cx="85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9" name="Line 42"/>
              <p:cNvSpPr>
                <a:spLocks noChangeAspect="1" noChangeShapeType="1"/>
              </p:cNvSpPr>
              <p:nvPr/>
            </p:nvSpPr>
            <p:spPr bwMode="auto">
              <a:xfrm>
                <a:off x="7963" y="2419"/>
                <a:ext cx="74" cy="19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0" name="Line 43"/>
              <p:cNvSpPr>
                <a:spLocks noChangeAspect="1" noChangeShapeType="1"/>
              </p:cNvSpPr>
              <p:nvPr/>
            </p:nvSpPr>
            <p:spPr bwMode="auto">
              <a:xfrm>
                <a:off x="8033" y="2218"/>
                <a:ext cx="111" cy="36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1" name="Line 44"/>
              <p:cNvSpPr>
                <a:spLocks noChangeAspect="1" noChangeShapeType="1"/>
              </p:cNvSpPr>
              <p:nvPr/>
            </p:nvSpPr>
            <p:spPr bwMode="auto">
              <a:xfrm>
                <a:off x="8203" y="2345"/>
                <a:ext cx="50" cy="20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2" name="Line 45"/>
              <p:cNvSpPr>
                <a:spLocks noChangeAspect="1" noChangeShapeType="1"/>
              </p:cNvSpPr>
              <p:nvPr/>
            </p:nvSpPr>
            <p:spPr bwMode="auto">
              <a:xfrm>
                <a:off x="8326" y="2318"/>
                <a:ext cx="38" cy="20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3" name="Line 46"/>
              <p:cNvSpPr>
                <a:spLocks noChangeAspect="1" noChangeShapeType="1"/>
              </p:cNvSpPr>
              <p:nvPr/>
            </p:nvSpPr>
            <p:spPr bwMode="auto">
              <a:xfrm>
                <a:off x="8451" y="2300"/>
                <a:ext cx="25" cy="20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4" name="Line 47"/>
              <p:cNvSpPr>
                <a:spLocks noChangeAspect="1" noChangeShapeType="1"/>
              </p:cNvSpPr>
              <p:nvPr/>
            </p:nvSpPr>
            <p:spPr bwMode="auto">
              <a:xfrm>
                <a:off x="8576" y="2288"/>
                <a:ext cx="13" cy="21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5" name="Line 48"/>
              <p:cNvSpPr>
                <a:spLocks noChangeAspect="1" noChangeShapeType="1"/>
              </p:cNvSpPr>
              <p:nvPr/>
            </p:nvSpPr>
            <p:spPr bwMode="auto">
              <a:xfrm>
                <a:off x="8702" y="2167"/>
                <a:ext cx="1" cy="34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6" name="Line 49"/>
              <p:cNvSpPr>
                <a:spLocks noChangeAspect="1" noChangeShapeType="1"/>
              </p:cNvSpPr>
              <p:nvPr/>
            </p:nvSpPr>
            <p:spPr bwMode="auto">
              <a:xfrm flipH="1">
                <a:off x="8815" y="2288"/>
                <a:ext cx="13" cy="21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7" name="Line 50"/>
              <p:cNvSpPr>
                <a:spLocks noChangeAspect="1" noChangeShapeType="1"/>
              </p:cNvSpPr>
              <p:nvPr/>
            </p:nvSpPr>
            <p:spPr bwMode="auto">
              <a:xfrm flipH="1">
                <a:off x="8928" y="2300"/>
                <a:ext cx="25" cy="20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8" name="Line 51"/>
              <p:cNvSpPr>
                <a:spLocks noChangeAspect="1" noChangeShapeType="1"/>
              </p:cNvSpPr>
              <p:nvPr/>
            </p:nvSpPr>
            <p:spPr bwMode="auto">
              <a:xfrm flipH="1">
                <a:off x="9040" y="2318"/>
                <a:ext cx="38" cy="20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9" name="Line 52"/>
              <p:cNvSpPr>
                <a:spLocks noChangeAspect="1" noChangeShapeType="1"/>
              </p:cNvSpPr>
              <p:nvPr/>
            </p:nvSpPr>
            <p:spPr bwMode="auto">
              <a:xfrm flipH="1">
                <a:off x="9151" y="2345"/>
                <a:ext cx="50" cy="20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0" name="Line 53"/>
              <p:cNvSpPr>
                <a:spLocks noChangeAspect="1" noChangeShapeType="1"/>
              </p:cNvSpPr>
              <p:nvPr/>
            </p:nvSpPr>
            <p:spPr bwMode="auto">
              <a:xfrm flipH="1">
                <a:off x="9260" y="2218"/>
                <a:ext cx="111" cy="36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1" name="Line 54"/>
              <p:cNvSpPr>
                <a:spLocks noChangeAspect="1" noChangeShapeType="1"/>
              </p:cNvSpPr>
              <p:nvPr/>
            </p:nvSpPr>
            <p:spPr bwMode="auto">
              <a:xfrm flipH="1">
                <a:off x="9367" y="2419"/>
                <a:ext cx="74" cy="19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2" name="Line 55"/>
              <p:cNvSpPr>
                <a:spLocks noChangeAspect="1" noChangeShapeType="1"/>
              </p:cNvSpPr>
              <p:nvPr/>
            </p:nvSpPr>
            <p:spPr bwMode="auto">
              <a:xfrm flipH="1">
                <a:off x="9472" y="2467"/>
                <a:ext cx="85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3" name="Line 56"/>
              <p:cNvSpPr>
                <a:spLocks noChangeAspect="1" noChangeShapeType="1"/>
              </p:cNvSpPr>
              <p:nvPr/>
            </p:nvSpPr>
            <p:spPr bwMode="auto">
              <a:xfrm flipH="1">
                <a:off x="9574" y="2522"/>
                <a:ext cx="97" cy="18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4" name="Line 57"/>
              <p:cNvSpPr>
                <a:spLocks noChangeAspect="1" noChangeShapeType="1"/>
              </p:cNvSpPr>
              <p:nvPr/>
            </p:nvSpPr>
            <p:spPr bwMode="auto">
              <a:xfrm flipH="1">
                <a:off x="9673" y="2583"/>
                <a:ext cx="107" cy="18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5" name="Line 58"/>
              <p:cNvSpPr>
                <a:spLocks noChangeAspect="1" noChangeShapeType="1"/>
              </p:cNvSpPr>
              <p:nvPr/>
            </p:nvSpPr>
            <p:spPr bwMode="auto">
              <a:xfrm flipH="1">
                <a:off x="9769" y="2530"/>
                <a:ext cx="213" cy="31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6" name="Line 59"/>
              <p:cNvSpPr>
                <a:spLocks noChangeAspect="1" noChangeShapeType="1"/>
              </p:cNvSpPr>
              <p:nvPr/>
            </p:nvSpPr>
            <p:spPr bwMode="auto">
              <a:xfrm flipH="1">
                <a:off x="9859" y="2725"/>
                <a:ext cx="129" cy="16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7" name="Line 60"/>
              <p:cNvSpPr>
                <a:spLocks noChangeAspect="1" noChangeShapeType="1"/>
              </p:cNvSpPr>
              <p:nvPr/>
            </p:nvSpPr>
            <p:spPr bwMode="auto">
              <a:xfrm flipH="1">
                <a:off x="9947" y="2806"/>
                <a:ext cx="138" cy="15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8" name="Line 61"/>
              <p:cNvSpPr>
                <a:spLocks noChangeAspect="1" noChangeShapeType="1"/>
              </p:cNvSpPr>
              <p:nvPr/>
            </p:nvSpPr>
            <p:spPr bwMode="auto">
              <a:xfrm flipH="1">
                <a:off x="10030" y="2891"/>
                <a:ext cx="148" cy="1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9" name="Line 62"/>
              <p:cNvSpPr>
                <a:spLocks noChangeAspect="1" noChangeShapeType="1"/>
              </p:cNvSpPr>
              <p:nvPr/>
            </p:nvSpPr>
            <p:spPr bwMode="auto">
              <a:xfrm flipH="1">
                <a:off x="10108" y="2983"/>
                <a:ext cx="156" cy="13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30" name="Line 63"/>
              <p:cNvSpPr>
                <a:spLocks noChangeAspect="1" noChangeShapeType="1"/>
              </p:cNvSpPr>
              <p:nvPr/>
            </p:nvSpPr>
            <p:spPr bwMode="auto">
              <a:xfrm flipH="1">
                <a:off x="10181" y="2974"/>
                <a:ext cx="296" cy="23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31" name="Arc 64"/>
              <p:cNvSpPr>
                <a:spLocks noChangeAspect="1"/>
              </p:cNvSpPr>
              <p:nvPr/>
            </p:nvSpPr>
            <p:spPr bwMode="auto">
              <a:xfrm>
                <a:off x="7214" y="2488"/>
                <a:ext cx="2985" cy="1916"/>
              </a:xfrm>
              <a:custGeom>
                <a:avLst/>
                <a:gdLst>
                  <a:gd name="T0" fmla="*/ 0 w 33667"/>
                  <a:gd name="T1" fmla="*/ 1 h 21600"/>
                  <a:gd name="T2" fmla="*/ 2 w 33667"/>
                  <a:gd name="T3" fmla="*/ 1 h 21600"/>
                  <a:gd name="T4" fmla="*/ 1 w 33667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33667"/>
                  <a:gd name="T10" fmla="*/ 0 h 21600"/>
                  <a:gd name="T11" fmla="*/ 33667 w 3366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67" h="21600" fill="none" extrusionOk="0">
                    <a:moveTo>
                      <a:pt x="-1" y="8009"/>
                    </a:moveTo>
                    <a:cubicBezTo>
                      <a:pt x="4101" y="2943"/>
                      <a:pt x="10270" y="-1"/>
                      <a:pt x="16789" y="0"/>
                    </a:cubicBezTo>
                    <a:cubicBezTo>
                      <a:pt x="23357" y="0"/>
                      <a:pt x="29568" y="2988"/>
                      <a:pt x="33667" y="8120"/>
                    </a:cubicBezTo>
                  </a:path>
                  <a:path w="33667" h="21600" stroke="0" extrusionOk="0">
                    <a:moveTo>
                      <a:pt x="-1" y="8009"/>
                    </a:moveTo>
                    <a:cubicBezTo>
                      <a:pt x="4101" y="2943"/>
                      <a:pt x="10270" y="-1"/>
                      <a:pt x="16789" y="0"/>
                    </a:cubicBezTo>
                    <a:cubicBezTo>
                      <a:pt x="23357" y="0"/>
                      <a:pt x="29568" y="2988"/>
                      <a:pt x="33667" y="8120"/>
                    </a:cubicBezTo>
                    <a:lnTo>
                      <a:pt x="16789" y="21600"/>
                    </a:lnTo>
                    <a:lnTo>
                      <a:pt x="-1" y="8009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9937" name="Line 65"/>
          <p:cNvSpPr>
            <a:spLocks noChangeShapeType="1"/>
          </p:cNvSpPr>
          <p:nvPr/>
        </p:nvSpPr>
        <p:spPr bwMode="auto">
          <a:xfrm>
            <a:off x="6019800" y="1219200"/>
            <a:ext cx="1008063" cy="647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9938" name="Line 66"/>
          <p:cNvSpPr>
            <a:spLocks noChangeShapeType="1"/>
          </p:cNvSpPr>
          <p:nvPr/>
        </p:nvSpPr>
        <p:spPr bwMode="auto">
          <a:xfrm>
            <a:off x="6804025" y="765175"/>
            <a:ext cx="360363" cy="1079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9939" name="Line 67"/>
          <p:cNvSpPr>
            <a:spLocks noChangeShapeType="1"/>
          </p:cNvSpPr>
          <p:nvPr/>
        </p:nvSpPr>
        <p:spPr bwMode="auto">
          <a:xfrm flipV="1">
            <a:off x="7380288" y="1196975"/>
            <a:ext cx="992187" cy="649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9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9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9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/>
      <p:bldP spid="79876" grpId="0"/>
      <p:bldP spid="79877" grpId="0"/>
      <p:bldP spid="79878" grpId="0"/>
      <p:bldP spid="79880" grpId="0"/>
      <p:bldP spid="79892" grpId="0"/>
      <p:bldP spid="79893" grpId="0"/>
      <p:bldP spid="79937" grpId="0" animBg="1"/>
      <p:bldP spid="79937" grpId="1" animBg="1"/>
      <p:bldP spid="79938" grpId="0" animBg="1"/>
      <p:bldP spid="79938" grpId="1" animBg="1"/>
      <p:bldP spid="799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2881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rgbClr val="FF9933"/>
                </a:solidFill>
                <a:latin typeface="黑体" pitchFamily="2" charset="-122"/>
                <a:ea typeface="黑体" pitchFamily="2" charset="-122"/>
              </a:rPr>
              <a:t>六、电压表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250825" y="1916113"/>
            <a:ext cx="8785225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1: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有一个电流表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G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，内阻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R</a:t>
            </a:r>
            <a:r>
              <a:rPr kumimoji="1" lang="en-US" altLang="zh-CN" sz="3200" b="1" baseline="-25000">
                <a:latin typeface="黑体" pitchFamily="2" charset="-122"/>
                <a:ea typeface="黑体" pitchFamily="2" charset="-122"/>
              </a:rPr>
              <a:t>g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=30</a:t>
            </a:r>
            <a:r>
              <a:rPr kumimoji="1" lang="el-GR" altLang="zh-CN" sz="3200" b="1">
                <a:latin typeface="黑体" pitchFamily="2" charset="-122"/>
                <a:ea typeface="黑体" pitchFamily="2" charset="-122"/>
                <a:cs typeface="Times New Roman" pitchFamily="18" charset="0"/>
              </a:rPr>
              <a:t>Ω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  <a:cs typeface="Times New Roman" pitchFamily="18" charset="0"/>
              </a:rPr>
              <a:t>，满偏电流</a:t>
            </a:r>
            <a:r>
              <a:rPr kumimoji="1" lang="en-US" altLang="zh-CN" sz="3200" b="1">
                <a:latin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3200" b="1" baseline="-25000">
                <a:latin typeface="黑体" pitchFamily="2" charset="-122"/>
                <a:ea typeface="黑体" pitchFamily="2" charset="-122"/>
              </a:rPr>
              <a:t>g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=1mA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。要把它改装为量程为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0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～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3V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的电压表，要串联多大的电阻？改装后的电压表内阻多大？</a:t>
            </a:r>
            <a:endParaRPr kumimoji="1" lang="zh-CN" altLang="el-GR" sz="32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492250" y="4627563"/>
            <a:ext cx="1512888" cy="647700"/>
          </a:xfrm>
          <a:prstGeom prst="rect">
            <a:avLst/>
          </a:prstGeom>
          <a:solidFill>
            <a:srgbClr val="00CC99">
              <a:alpha val="50195"/>
            </a:srgbClr>
          </a:solidFill>
          <a:ln w="9525" cap="rnd" algn="ctr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35013" y="4722813"/>
            <a:ext cx="2900362" cy="615950"/>
            <a:chOff x="463" y="2975"/>
            <a:chExt cx="1827" cy="388"/>
          </a:xfrm>
        </p:grpSpPr>
        <p:grpSp>
          <p:nvGrpSpPr>
            <p:cNvPr id="29731" name="Group 6"/>
            <p:cNvGrpSpPr>
              <a:grpSpLocks/>
            </p:cNvGrpSpPr>
            <p:nvPr/>
          </p:nvGrpSpPr>
          <p:grpSpPr bwMode="auto">
            <a:xfrm>
              <a:off x="463" y="2975"/>
              <a:ext cx="1827" cy="182"/>
              <a:chOff x="463" y="3047"/>
              <a:chExt cx="1827" cy="182"/>
            </a:xfrm>
          </p:grpSpPr>
          <p:sp>
            <p:nvSpPr>
              <p:cNvPr id="29735" name="Line 7"/>
              <p:cNvSpPr>
                <a:spLocks noChangeShapeType="1"/>
              </p:cNvSpPr>
              <p:nvPr/>
            </p:nvSpPr>
            <p:spPr bwMode="auto">
              <a:xfrm>
                <a:off x="513" y="3136"/>
                <a:ext cx="1723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36" name="Oval 8"/>
              <p:cNvSpPr>
                <a:spLocks noChangeArrowheads="1"/>
              </p:cNvSpPr>
              <p:nvPr/>
            </p:nvSpPr>
            <p:spPr bwMode="auto">
              <a:xfrm>
                <a:off x="463" y="3117"/>
                <a:ext cx="44" cy="44"/>
              </a:xfrm>
              <a:prstGeom prst="ellipse">
                <a:avLst/>
              </a:prstGeom>
              <a:noFill/>
              <a:ln w="285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37" name="Oval 9"/>
              <p:cNvSpPr>
                <a:spLocks noChangeArrowheads="1"/>
              </p:cNvSpPr>
              <p:nvPr/>
            </p:nvSpPr>
            <p:spPr bwMode="auto">
              <a:xfrm>
                <a:off x="2246" y="3116"/>
                <a:ext cx="44" cy="44"/>
              </a:xfrm>
              <a:prstGeom prst="ellipse">
                <a:avLst/>
              </a:prstGeom>
              <a:noFill/>
              <a:ln w="285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38" name="Line 10"/>
              <p:cNvSpPr>
                <a:spLocks noChangeShapeType="1"/>
              </p:cNvSpPr>
              <p:nvPr/>
            </p:nvSpPr>
            <p:spPr bwMode="auto">
              <a:xfrm>
                <a:off x="649" y="3136"/>
                <a:ext cx="1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39" name="Oval 11"/>
              <p:cNvSpPr>
                <a:spLocks noChangeArrowheads="1"/>
              </p:cNvSpPr>
              <p:nvPr/>
            </p:nvSpPr>
            <p:spPr bwMode="auto">
              <a:xfrm>
                <a:off x="1103" y="3047"/>
                <a:ext cx="180" cy="182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40" name="Line 12"/>
              <p:cNvSpPr>
                <a:spLocks noChangeShapeType="1"/>
              </p:cNvSpPr>
              <p:nvPr/>
            </p:nvSpPr>
            <p:spPr bwMode="auto">
              <a:xfrm flipV="1">
                <a:off x="1193" y="3091"/>
                <a:ext cx="0" cy="9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41" name="Rectangle 13"/>
              <p:cNvSpPr>
                <a:spLocks noChangeArrowheads="1"/>
              </p:cNvSpPr>
              <p:nvPr/>
            </p:nvSpPr>
            <p:spPr bwMode="auto">
              <a:xfrm>
                <a:off x="1465" y="3091"/>
                <a:ext cx="272" cy="91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732" name="Text Box 14"/>
            <p:cNvSpPr txBox="1">
              <a:spLocks noChangeArrowheads="1"/>
            </p:cNvSpPr>
            <p:nvPr/>
          </p:nvSpPr>
          <p:spPr bwMode="auto">
            <a:xfrm>
              <a:off x="567" y="3062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accent2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  <a:r>
                <a:rPr kumimoji="1" lang="en-US" altLang="zh-CN" sz="2000" b="1" baseline="-25000">
                  <a:solidFill>
                    <a:schemeClr val="accent2"/>
                  </a:solidFill>
                  <a:latin typeface="Times New Roman" pitchFamily="18" charset="0"/>
                  <a:ea typeface="华文行楷" pitchFamily="2" charset="-122"/>
                </a:rPr>
                <a:t>g</a:t>
              </a:r>
            </a:p>
          </p:txBody>
        </p:sp>
        <p:sp>
          <p:nvSpPr>
            <p:cNvPr id="29733" name="Text Box 15"/>
            <p:cNvSpPr txBox="1">
              <a:spLocks noChangeArrowheads="1"/>
            </p:cNvSpPr>
            <p:nvPr/>
          </p:nvSpPr>
          <p:spPr bwMode="auto">
            <a:xfrm>
              <a:off x="980" y="3113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accent2"/>
                  </a:solidFill>
                  <a:latin typeface="Times New Roman" pitchFamily="18" charset="0"/>
                  <a:ea typeface="华文行楷" pitchFamily="2" charset="-122"/>
                </a:rPr>
                <a:t>R</a:t>
              </a:r>
              <a:r>
                <a:rPr kumimoji="1" lang="en-US" altLang="zh-CN" sz="2000" b="1" baseline="-25000">
                  <a:solidFill>
                    <a:schemeClr val="accent2"/>
                  </a:solidFill>
                  <a:latin typeface="Times New Roman" pitchFamily="18" charset="0"/>
                  <a:ea typeface="华文行楷" pitchFamily="2" charset="-122"/>
                </a:rPr>
                <a:t>g</a:t>
              </a:r>
            </a:p>
          </p:txBody>
        </p:sp>
        <p:sp>
          <p:nvSpPr>
            <p:cNvPr id="29734" name="Text Box 16"/>
            <p:cNvSpPr txBox="1">
              <a:spLocks noChangeArrowheads="1"/>
            </p:cNvSpPr>
            <p:nvPr/>
          </p:nvSpPr>
          <p:spPr bwMode="auto">
            <a:xfrm>
              <a:off x="1343" y="3091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accent2"/>
                  </a:solidFill>
                  <a:latin typeface="Times New Roman" pitchFamily="18" charset="0"/>
                  <a:ea typeface="华文行楷" pitchFamily="2" charset="-122"/>
                </a:rPr>
                <a:t>R</a:t>
              </a:r>
            </a:p>
          </p:txBody>
        </p:sp>
      </p:grpSp>
      <p:sp>
        <p:nvSpPr>
          <p:cNvPr id="81937" name="AutoShape 17"/>
          <p:cNvSpPr>
            <a:spLocks noChangeArrowheads="1"/>
          </p:cNvSpPr>
          <p:nvPr/>
        </p:nvSpPr>
        <p:spPr bwMode="auto">
          <a:xfrm>
            <a:off x="3995738" y="4514850"/>
            <a:ext cx="792162" cy="360363"/>
          </a:xfrm>
          <a:prstGeom prst="notchedRightArrow">
            <a:avLst>
              <a:gd name="adj1" fmla="val 50000"/>
              <a:gd name="adj2" fmla="val 54956"/>
            </a:avLst>
          </a:prstGeom>
          <a:solidFill>
            <a:srgbClr val="00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5973763" y="4292600"/>
            <a:ext cx="1439862" cy="647700"/>
          </a:xfrm>
          <a:prstGeom prst="rect">
            <a:avLst/>
          </a:prstGeom>
          <a:solidFill>
            <a:srgbClr val="00CC99">
              <a:alpha val="47058"/>
            </a:srgbClr>
          </a:solidFill>
          <a:ln w="9525" cap="rnd" algn="ctr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292725" y="4462463"/>
            <a:ext cx="2913063" cy="993775"/>
            <a:chOff x="3334" y="2811"/>
            <a:chExt cx="1835" cy="626"/>
          </a:xfrm>
        </p:grpSpPr>
        <p:grpSp>
          <p:nvGrpSpPr>
            <p:cNvPr id="29720" name="Group 20"/>
            <p:cNvGrpSpPr>
              <a:grpSpLocks/>
            </p:cNvGrpSpPr>
            <p:nvPr/>
          </p:nvGrpSpPr>
          <p:grpSpPr bwMode="auto">
            <a:xfrm>
              <a:off x="3334" y="2890"/>
              <a:ext cx="1835" cy="45"/>
              <a:chOff x="373" y="3274"/>
              <a:chExt cx="1835" cy="45"/>
            </a:xfrm>
          </p:grpSpPr>
          <p:sp>
            <p:nvSpPr>
              <p:cNvPr id="29728" name="Line 21"/>
              <p:cNvSpPr>
                <a:spLocks noChangeShapeType="1"/>
              </p:cNvSpPr>
              <p:nvPr/>
            </p:nvSpPr>
            <p:spPr bwMode="auto">
              <a:xfrm>
                <a:off x="431" y="3294"/>
                <a:ext cx="1723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9" name="Oval 22"/>
              <p:cNvSpPr>
                <a:spLocks noChangeArrowheads="1"/>
              </p:cNvSpPr>
              <p:nvPr/>
            </p:nvSpPr>
            <p:spPr bwMode="auto">
              <a:xfrm>
                <a:off x="373" y="3275"/>
                <a:ext cx="44" cy="44"/>
              </a:xfrm>
              <a:prstGeom prst="ellipse">
                <a:avLst/>
              </a:prstGeom>
              <a:noFill/>
              <a:ln w="285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30" name="Oval 23"/>
              <p:cNvSpPr>
                <a:spLocks noChangeArrowheads="1"/>
              </p:cNvSpPr>
              <p:nvPr/>
            </p:nvSpPr>
            <p:spPr bwMode="auto">
              <a:xfrm>
                <a:off x="2164" y="3274"/>
                <a:ext cx="44" cy="44"/>
              </a:xfrm>
              <a:prstGeom prst="ellipse">
                <a:avLst/>
              </a:prstGeom>
              <a:noFill/>
              <a:ln w="285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721" name="Oval 24"/>
            <p:cNvSpPr>
              <a:spLocks noChangeArrowheads="1"/>
            </p:cNvSpPr>
            <p:nvPr/>
          </p:nvSpPr>
          <p:spPr bwMode="auto">
            <a:xfrm flipV="1">
              <a:off x="4105" y="2824"/>
              <a:ext cx="181" cy="182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2" name="Text Box 25"/>
            <p:cNvSpPr txBox="1">
              <a:spLocks noChangeArrowheads="1"/>
            </p:cNvSpPr>
            <p:nvPr/>
          </p:nvSpPr>
          <p:spPr bwMode="auto">
            <a:xfrm>
              <a:off x="3961" y="2811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29723" name="Line 26"/>
            <p:cNvSpPr>
              <a:spLocks noChangeShapeType="1"/>
            </p:cNvSpPr>
            <p:nvPr/>
          </p:nvSpPr>
          <p:spPr bwMode="auto">
            <a:xfrm>
              <a:off x="3379" y="3071"/>
              <a:ext cx="0" cy="31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4" name="Line 27"/>
            <p:cNvSpPr>
              <a:spLocks noChangeShapeType="1"/>
            </p:cNvSpPr>
            <p:nvPr/>
          </p:nvSpPr>
          <p:spPr bwMode="auto">
            <a:xfrm>
              <a:off x="5148" y="3071"/>
              <a:ext cx="0" cy="31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5" name="Text Box 28"/>
            <p:cNvSpPr txBox="1">
              <a:spLocks noChangeArrowheads="1"/>
            </p:cNvSpPr>
            <p:nvPr/>
          </p:nvSpPr>
          <p:spPr bwMode="auto">
            <a:xfrm>
              <a:off x="4019" y="3187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U</a:t>
              </a:r>
            </a:p>
          </p:txBody>
        </p:sp>
        <p:sp>
          <p:nvSpPr>
            <p:cNvPr id="29726" name="Line 29"/>
            <p:cNvSpPr>
              <a:spLocks noChangeShapeType="1"/>
            </p:cNvSpPr>
            <p:nvPr/>
          </p:nvSpPr>
          <p:spPr bwMode="auto">
            <a:xfrm>
              <a:off x="4362" y="3298"/>
              <a:ext cx="7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7" name="Line 30"/>
            <p:cNvSpPr>
              <a:spLocks noChangeShapeType="1"/>
            </p:cNvSpPr>
            <p:nvPr/>
          </p:nvSpPr>
          <p:spPr bwMode="auto">
            <a:xfrm flipH="1">
              <a:off x="3399" y="3298"/>
              <a:ext cx="7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1951" name="Text Box 31"/>
          <p:cNvSpPr txBox="1">
            <a:spLocks noChangeArrowheads="1"/>
          </p:cNvSpPr>
          <p:nvPr/>
        </p:nvSpPr>
        <p:spPr bwMode="auto">
          <a:xfrm>
            <a:off x="900113" y="1196975"/>
            <a:ext cx="7775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在表头</a:t>
            </a:r>
            <a:r>
              <a:rPr lang="zh-CN" altLang="en-US" sz="32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串联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一个</a:t>
            </a:r>
            <a:r>
              <a:rPr lang="zh-CN" altLang="en-US" sz="32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阻值较大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的电阻</a:t>
            </a:r>
          </a:p>
        </p:txBody>
      </p:sp>
      <p:sp>
        <p:nvSpPr>
          <p:cNvPr id="81952" name="Text Box 32"/>
          <p:cNvSpPr txBox="1">
            <a:spLocks noChangeArrowheads="1"/>
          </p:cNvSpPr>
          <p:nvPr/>
        </p:nvSpPr>
        <p:spPr bwMode="auto">
          <a:xfrm>
            <a:off x="1116013" y="5805488"/>
            <a:ext cx="72723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3200" b="1" baseline="-25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串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=2.97X10</a:t>
            </a:r>
            <a:r>
              <a:rPr lang="en-US" altLang="zh-CN" sz="3200" b="1" baseline="30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kumimoji="1" lang="el-GR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Ω</a:t>
            </a:r>
            <a:r>
              <a:rPr kumimoji="1"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     Rv=3.0K</a:t>
            </a:r>
            <a:r>
              <a:rPr kumimoji="1" lang="el-GR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Ω</a:t>
            </a:r>
            <a:endParaRPr kumimoji="1" lang="en-US" altLang="zh-CN" sz="3200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755650" y="4005263"/>
            <a:ext cx="2881313" cy="1044575"/>
            <a:chOff x="476" y="2523"/>
            <a:chExt cx="1815" cy="658"/>
          </a:xfrm>
        </p:grpSpPr>
        <p:sp>
          <p:nvSpPr>
            <p:cNvPr id="29708" name="Line 34"/>
            <p:cNvSpPr>
              <a:spLocks noChangeShapeType="1"/>
            </p:cNvSpPr>
            <p:nvPr/>
          </p:nvSpPr>
          <p:spPr bwMode="auto">
            <a:xfrm>
              <a:off x="1383" y="2750"/>
              <a:ext cx="6" cy="29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9709" name="Group 35"/>
            <p:cNvGrpSpPr>
              <a:grpSpLocks/>
            </p:cNvGrpSpPr>
            <p:nvPr/>
          </p:nvGrpSpPr>
          <p:grpSpPr bwMode="auto">
            <a:xfrm>
              <a:off x="476" y="2523"/>
              <a:ext cx="1815" cy="658"/>
              <a:chOff x="476" y="2523"/>
              <a:chExt cx="1815" cy="658"/>
            </a:xfrm>
          </p:grpSpPr>
          <p:sp>
            <p:nvSpPr>
              <p:cNvPr id="29710" name="Line 36"/>
              <p:cNvSpPr>
                <a:spLocks noChangeShapeType="1"/>
              </p:cNvSpPr>
              <p:nvPr/>
            </p:nvSpPr>
            <p:spPr bwMode="auto">
              <a:xfrm>
                <a:off x="476" y="2592"/>
                <a:ext cx="0" cy="58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1" name="Line 37"/>
              <p:cNvSpPr>
                <a:spLocks noChangeShapeType="1"/>
              </p:cNvSpPr>
              <p:nvPr/>
            </p:nvSpPr>
            <p:spPr bwMode="auto">
              <a:xfrm>
                <a:off x="2285" y="2592"/>
                <a:ext cx="0" cy="58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2" name="Line 38"/>
              <p:cNvSpPr>
                <a:spLocks noChangeShapeType="1"/>
              </p:cNvSpPr>
              <p:nvPr/>
            </p:nvSpPr>
            <p:spPr bwMode="auto">
              <a:xfrm flipV="1">
                <a:off x="476" y="2659"/>
                <a:ext cx="1815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stealth" w="med" len="lg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3" name="Text Box 39"/>
              <p:cNvSpPr txBox="1">
                <a:spLocks noChangeArrowheads="1"/>
              </p:cNvSpPr>
              <p:nvPr/>
            </p:nvSpPr>
            <p:spPr bwMode="auto">
              <a:xfrm>
                <a:off x="703" y="2659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FF0000"/>
                    </a:solidFill>
                    <a:latin typeface="Times New Roman" pitchFamily="18" charset="0"/>
                    <a:ea typeface="华文行楷" pitchFamily="2" charset="-122"/>
                  </a:rPr>
                  <a:t>U</a:t>
                </a:r>
                <a:r>
                  <a:rPr kumimoji="1" lang="en-US" altLang="zh-CN" sz="2000" b="1" baseline="-25000">
                    <a:solidFill>
                      <a:srgbClr val="FF0000"/>
                    </a:solidFill>
                    <a:latin typeface="Times New Roman" pitchFamily="18" charset="0"/>
                    <a:ea typeface="华文行楷" pitchFamily="2" charset="-122"/>
                  </a:rPr>
                  <a:t>g</a:t>
                </a:r>
              </a:p>
            </p:txBody>
          </p:sp>
          <p:sp>
            <p:nvSpPr>
              <p:cNvPr id="29714" name="Text Box 40"/>
              <p:cNvSpPr txBox="1">
                <a:spLocks noChangeArrowheads="1"/>
              </p:cNvSpPr>
              <p:nvPr/>
            </p:nvSpPr>
            <p:spPr bwMode="auto">
              <a:xfrm>
                <a:off x="1610" y="2704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FF0000"/>
                    </a:solidFill>
                    <a:latin typeface="Times New Roman" pitchFamily="18" charset="0"/>
                    <a:ea typeface="华文行楷" pitchFamily="2" charset="-122"/>
                  </a:rPr>
                  <a:t>U</a:t>
                </a:r>
                <a:r>
                  <a:rPr kumimoji="1" lang="en-US" altLang="zh-CN" sz="2000" b="1" baseline="-25000">
                    <a:solidFill>
                      <a:srgbClr val="FF0000"/>
                    </a:solidFill>
                    <a:latin typeface="Times New Roman" pitchFamily="18" charset="0"/>
                    <a:ea typeface="华文行楷" pitchFamily="2" charset="-122"/>
                  </a:rPr>
                  <a:t>R</a:t>
                </a:r>
              </a:p>
            </p:txBody>
          </p:sp>
          <p:sp>
            <p:nvSpPr>
              <p:cNvPr id="29715" name="Line 41"/>
              <p:cNvSpPr>
                <a:spLocks noChangeShapeType="1"/>
              </p:cNvSpPr>
              <p:nvPr/>
            </p:nvSpPr>
            <p:spPr bwMode="auto">
              <a:xfrm>
                <a:off x="1963" y="2840"/>
                <a:ext cx="31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6" name="Line 42"/>
              <p:cNvSpPr>
                <a:spLocks noChangeShapeType="1"/>
              </p:cNvSpPr>
              <p:nvPr/>
            </p:nvSpPr>
            <p:spPr bwMode="auto">
              <a:xfrm>
                <a:off x="1066" y="2840"/>
                <a:ext cx="31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7" name="Line 43"/>
              <p:cNvSpPr>
                <a:spLocks noChangeShapeType="1"/>
              </p:cNvSpPr>
              <p:nvPr/>
            </p:nvSpPr>
            <p:spPr bwMode="auto">
              <a:xfrm flipH="1">
                <a:off x="1383" y="2840"/>
                <a:ext cx="31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8" name="Line 44"/>
              <p:cNvSpPr>
                <a:spLocks noChangeShapeType="1"/>
              </p:cNvSpPr>
              <p:nvPr/>
            </p:nvSpPr>
            <p:spPr bwMode="auto">
              <a:xfrm flipH="1">
                <a:off x="476" y="2840"/>
                <a:ext cx="31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9" name="Text Box 45"/>
              <p:cNvSpPr txBox="1">
                <a:spLocks noChangeArrowheads="1"/>
              </p:cNvSpPr>
              <p:nvPr/>
            </p:nvSpPr>
            <p:spPr bwMode="auto">
              <a:xfrm>
                <a:off x="1247" y="2523"/>
                <a:ext cx="27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FF0000"/>
                    </a:solidFill>
                    <a:latin typeface="Times New Roman" pitchFamily="18" charset="0"/>
                    <a:ea typeface="华文行楷" pitchFamily="2" charset="-122"/>
                  </a:rPr>
                  <a:t>U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819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1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1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819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7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81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/>
      <p:bldP spid="81924" grpId="0" animBg="1"/>
      <p:bldP spid="81924" grpId="1" animBg="1"/>
      <p:bldP spid="81924" grpId="2" animBg="1"/>
      <p:bldP spid="81924" grpId="3" animBg="1"/>
      <p:bldP spid="81937" grpId="0" animBg="1"/>
      <p:bldP spid="81938" grpId="0" animBg="1"/>
      <p:bldP spid="81938" grpId="1" animBg="1"/>
      <p:bldP spid="81938" grpId="2" animBg="1"/>
      <p:bldP spid="81938" grpId="3" animBg="1"/>
      <p:bldP spid="819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2881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rgbClr val="FF9933"/>
                </a:solidFill>
                <a:latin typeface="黑体" pitchFamily="2" charset="-122"/>
                <a:ea typeface="黑体" pitchFamily="2" charset="-122"/>
              </a:rPr>
              <a:t>六、电压表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492250" y="4627563"/>
            <a:ext cx="1512888" cy="647700"/>
          </a:xfrm>
          <a:prstGeom prst="rect">
            <a:avLst/>
          </a:prstGeom>
          <a:solidFill>
            <a:srgbClr val="00CC99">
              <a:alpha val="50195"/>
            </a:srgbClr>
          </a:solidFill>
          <a:ln w="9525" cap="rnd" algn="ctr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735013" y="4722813"/>
            <a:ext cx="2900362" cy="615950"/>
            <a:chOff x="463" y="2975"/>
            <a:chExt cx="1827" cy="388"/>
          </a:xfrm>
        </p:grpSpPr>
        <p:grpSp>
          <p:nvGrpSpPr>
            <p:cNvPr id="30757" name="Group 5"/>
            <p:cNvGrpSpPr>
              <a:grpSpLocks/>
            </p:cNvGrpSpPr>
            <p:nvPr/>
          </p:nvGrpSpPr>
          <p:grpSpPr bwMode="auto">
            <a:xfrm>
              <a:off x="463" y="2975"/>
              <a:ext cx="1827" cy="182"/>
              <a:chOff x="463" y="3047"/>
              <a:chExt cx="1827" cy="182"/>
            </a:xfrm>
          </p:grpSpPr>
          <p:sp>
            <p:nvSpPr>
              <p:cNvPr id="30761" name="Line 6"/>
              <p:cNvSpPr>
                <a:spLocks noChangeShapeType="1"/>
              </p:cNvSpPr>
              <p:nvPr/>
            </p:nvSpPr>
            <p:spPr bwMode="auto">
              <a:xfrm>
                <a:off x="513" y="3136"/>
                <a:ext cx="1723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62" name="Oval 7"/>
              <p:cNvSpPr>
                <a:spLocks noChangeArrowheads="1"/>
              </p:cNvSpPr>
              <p:nvPr/>
            </p:nvSpPr>
            <p:spPr bwMode="auto">
              <a:xfrm>
                <a:off x="463" y="3117"/>
                <a:ext cx="44" cy="44"/>
              </a:xfrm>
              <a:prstGeom prst="ellipse">
                <a:avLst/>
              </a:prstGeom>
              <a:noFill/>
              <a:ln w="285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63" name="Oval 8"/>
              <p:cNvSpPr>
                <a:spLocks noChangeArrowheads="1"/>
              </p:cNvSpPr>
              <p:nvPr/>
            </p:nvSpPr>
            <p:spPr bwMode="auto">
              <a:xfrm>
                <a:off x="2246" y="3116"/>
                <a:ext cx="44" cy="44"/>
              </a:xfrm>
              <a:prstGeom prst="ellipse">
                <a:avLst/>
              </a:prstGeom>
              <a:noFill/>
              <a:ln w="285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64" name="Line 9"/>
              <p:cNvSpPr>
                <a:spLocks noChangeShapeType="1"/>
              </p:cNvSpPr>
              <p:nvPr/>
            </p:nvSpPr>
            <p:spPr bwMode="auto">
              <a:xfrm>
                <a:off x="649" y="3136"/>
                <a:ext cx="1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65" name="Oval 10"/>
              <p:cNvSpPr>
                <a:spLocks noChangeArrowheads="1"/>
              </p:cNvSpPr>
              <p:nvPr/>
            </p:nvSpPr>
            <p:spPr bwMode="auto">
              <a:xfrm>
                <a:off x="1103" y="3047"/>
                <a:ext cx="180" cy="182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66" name="Line 11"/>
              <p:cNvSpPr>
                <a:spLocks noChangeShapeType="1"/>
              </p:cNvSpPr>
              <p:nvPr/>
            </p:nvSpPr>
            <p:spPr bwMode="auto">
              <a:xfrm flipV="1">
                <a:off x="1193" y="3091"/>
                <a:ext cx="0" cy="9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67" name="Rectangle 12"/>
              <p:cNvSpPr>
                <a:spLocks noChangeArrowheads="1"/>
              </p:cNvSpPr>
              <p:nvPr/>
            </p:nvSpPr>
            <p:spPr bwMode="auto">
              <a:xfrm>
                <a:off x="1465" y="3091"/>
                <a:ext cx="272" cy="91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0758" name="Text Box 13"/>
            <p:cNvSpPr txBox="1">
              <a:spLocks noChangeArrowheads="1"/>
            </p:cNvSpPr>
            <p:nvPr/>
          </p:nvSpPr>
          <p:spPr bwMode="auto">
            <a:xfrm>
              <a:off x="567" y="3062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accent2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  <a:r>
                <a:rPr kumimoji="1" lang="en-US" altLang="zh-CN" sz="2000" b="1" baseline="-25000">
                  <a:solidFill>
                    <a:schemeClr val="accent2"/>
                  </a:solidFill>
                  <a:latin typeface="Times New Roman" pitchFamily="18" charset="0"/>
                  <a:ea typeface="华文行楷" pitchFamily="2" charset="-122"/>
                </a:rPr>
                <a:t>g</a:t>
              </a:r>
            </a:p>
          </p:txBody>
        </p:sp>
        <p:sp>
          <p:nvSpPr>
            <p:cNvPr id="30759" name="Text Box 14"/>
            <p:cNvSpPr txBox="1">
              <a:spLocks noChangeArrowheads="1"/>
            </p:cNvSpPr>
            <p:nvPr/>
          </p:nvSpPr>
          <p:spPr bwMode="auto">
            <a:xfrm>
              <a:off x="980" y="3113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accent2"/>
                  </a:solidFill>
                  <a:latin typeface="Times New Roman" pitchFamily="18" charset="0"/>
                  <a:ea typeface="华文行楷" pitchFamily="2" charset="-122"/>
                </a:rPr>
                <a:t>R</a:t>
              </a:r>
              <a:r>
                <a:rPr kumimoji="1" lang="en-US" altLang="zh-CN" sz="2000" b="1" baseline="-25000">
                  <a:solidFill>
                    <a:schemeClr val="accent2"/>
                  </a:solidFill>
                  <a:latin typeface="Times New Roman" pitchFamily="18" charset="0"/>
                  <a:ea typeface="华文行楷" pitchFamily="2" charset="-122"/>
                </a:rPr>
                <a:t>g</a:t>
              </a:r>
            </a:p>
          </p:txBody>
        </p:sp>
        <p:sp>
          <p:nvSpPr>
            <p:cNvPr id="30760" name="Text Box 15"/>
            <p:cNvSpPr txBox="1">
              <a:spLocks noChangeArrowheads="1"/>
            </p:cNvSpPr>
            <p:nvPr/>
          </p:nvSpPr>
          <p:spPr bwMode="auto">
            <a:xfrm>
              <a:off x="1343" y="3091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accent2"/>
                  </a:solidFill>
                  <a:latin typeface="Times New Roman" pitchFamily="18" charset="0"/>
                  <a:ea typeface="华文行楷" pitchFamily="2" charset="-122"/>
                </a:rPr>
                <a:t>R</a:t>
              </a:r>
            </a:p>
          </p:txBody>
        </p:sp>
      </p:grpSp>
      <p:sp>
        <p:nvSpPr>
          <p:cNvPr id="30725" name="AutoShape 16"/>
          <p:cNvSpPr>
            <a:spLocks noChangeArrowheads="1"/>
          </p:cNvSpPr>
          <p:nvPr/>
        </p:nvSpPr>
        <p:spPr bwMode="auto">
          <a:xfrm>
            <a:off x="3995738" y="4514850"/>
            <a:ext cx="792162" cy="360363"/>
          </a:xfrm>
          <a:prstGeom prst="notchedRightArrow">
            <a:avLst>
              <a:gd name="adj1" fmla="val 50000"/>
              <a:gd name="adj2" fmla="val 54956"/>
            </a:avLst>
          </a:prstGeom>
          <a:solidFill>
            <a:srgbClr val="00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6" name="Rectangle 17"/>
          <p:cNvSpPr>
            <a:spLocks noChangeArrowheads="1"/>
          </p:cNvSpPr>
          <p:nvPr/>
        </p:nvSpPr>
        <p:spPr bwMode="auto">
          <a:xfrm>
            <a:off x="5973763" y="4292600"/>
            <a:ext cx="1439862" cy="647700"/>
          </a:xfrm>
          <a:prstGeom prst="rect">
            <a:avLst/>
          </a:prstGeom>
          <a:solidFill>
            <a:srgbClr val="00CC99">
              <a:alpha val="47058"/>
            </a:srgbClr>
          </a:solidFill>
          <a:ln w="9525" cap="rnd" algn="ctr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0727" name="Group 18"/>
          <p:cNvGrpSpPr>
            <a:grpSpLocks/>
          </p:cNvGrpSpPr>
          <p:nvPr/>
        </p:nvGrpSpPr>
        <p:grpSpPr bwMode="auto">
          <a:xfrm>
            <a:off x="5292725" y="4462463"/>
            <a:ext cx="2913063" cy="993775"/>
            <a:chOff x="3334" y="2811"/>
            <a:chExt cx="1835" cy="626"/>
          </a:xfrm>
        </p:grpSpPr>
        <p:grpSp>
          <p:nvGrpSpPr>
            <p:cNvPr id="30746" name="Group 19"/>
            <p:cNvGrpSpPr>
              <a:grpSpLocks/>
            </p:cNvGrpSpPr>
            <p:nvPr/>
          </p:nvGrpSpPr>
          <p:grpSpPr bwMode="auto">
            <a:xfrm>
              <a:off x="3334" y="2890"/>
              <a:ext cx="1835" cy="45"/>
              <a:chOff x="373" y="3274"/>
              <a:chExt cx="1835" cy="45"/>
            </a:xfrm>
          </p:grpSpPr>
          <p:sp>
            <p:nvSpPr>
              <p:cNvPr id="30754" name="Line 20"/>
              <p:cNvSpPr>
                <a:spLocks noChangeShapeType="1"/>
              </p:cNvSpPr>
              <p:nvPr/>
            </p:nvSpPr>
            <p:spPr bwMode="auto">
              <a:xfrm>
                <a:off x="431" y="3294"/>
                <a:ext cx="1723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55" name="Oval 21"/>
              <p:cNvSpPr>
                <a:spLocks noChangeArrowheads="1"/>
              </p:cNvSpPr>
              <p:nvPr/>
            </p:nvSpPr>
            <p:spPr bwMode="auto">
              <a:xfrm>
                <a:off x="373" y="3275"/>
                <a:ext cx="44" cy="44"/>
              </a:xfrm>
              <a:prstGeom prst="ellipse">
                <a:avLst/>
              </a:prstGeom>
              <a:noFill/>
              <a:ln w="285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56" name="Oval 22"/>
              <p:cNvSpPr>
                <a:spLocks noChangeArrowheads="1"/>
              </p:cNvSpPr>
              <p:nvPr/>
            </p:nvSpPr>
            <p:spPr bwMode="auto">
              <a:xfrm>
                <a:off x="2164" y="3274"/>
                <a:ext cx="44" cy="44"/>
              </a:xfrm>
              <a:prstGeom prst="ellipse">
                <a:avLst/>
              </a:prstGeom>
              <a:noFill/>
              <a:ln w="285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0747" name="Oval 23"/>
            <p:cNvSpPr>
              <a:spLocks noChangeArrowheads="1"/>
            </p:cNvSpPr>
            <p:nvPr/>
          </p:nvSpPr>
          <p:spPr bwMode="auto">
            <a:xfrm flipV="1">
              <a:off x="4105" y="2824"/>
              <a:ext cx="181" cy="182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8" name="Text Box 24"/>
            <p:cNvSpPr txBox="1">
              <a:spLocks noChangeArrowheads="1"/>
            </p:cNvSpPr>
            <p:nvPr/>
          </p:nvSpPr>
          <p:spPr bwMode="auto">
            <a:xfrm>
              <a:off x="3961" y="2811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30749" name="Line 25"/>
            <p:cNvSpPr>
              <a:spLocks noChangeShapeType="1"/>
            </p:cNvSpPr>
            <p:nvPr/>
          </p:nvSpPr>
          <p:spPr bwMode="auto">
            <a:xfrm>
              <a:off x="3379" y="3071"/>
              <a:ext cx="0" cy="31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0" name="Line 26"/>
            <p:cNvSpPr>
              <a:spLocks noChangeShapeType="1"/>
            </p:cNvSpPr>
            <p:nvPr/>
          </p:nvSpPr>
          <p:spPr bwMode="auto">
            <a:xfrm>
              <a:off x="5148" y="3071"/>
              <a:ext cx="0" cy="31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1" name="Text Box 27"/>
            <p:cNvSpPr txBox="1">
              <a:spLocks noChangeArrowheads="1"/>
            </p:cNvSpPr>
            <p:nvPr/>
          </p:nvSpPr>
          <p:spPr bwMode="auto">
            <a:xfrm>
              <a:off x="4019" y="3187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U</a:t>
              </a:r>
            </a:p>
          </p:txBody>
        </p:sp>
        <p:sp>
          <p:nvSpPr>
            <p:cNvPr id="30752" name="Line 28"/>
            <p:cNvSpPr>
              <a:spLocks noChangeShapeType="1"/>
            </p:cNvSpPr>
            <p:nvPr/>
          </p:nvSpPr>
          <p:spPr bwMode="auto">
            <a:xfrm>
              <a:off x="4362" y="3298"/>
              <a:ext cx="7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3" name="Line 29"/>
            <p:cNvSpPr>
              <a:spLocks noChangeShapeType="1"/>
            </p:cNvSpPr>
            <p:nvPr/>
          </p:nvSpPr>
          <p:spPr bwMode="auto">
            <a:xfrm flipH="1">
              <a:off x="3399" y="3298"/>
              <a:ext cx="7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728" name="Text Box 30"/>
          <p:cNvSpPr txBox="1">
            <a:spLocks noChangeArrowheads="1"/>
          </p:cNvSpPr>
          <p:nvPr/>
        </p:nvSpPr>
        <p:spPr bwMode="auto">
          <a:xfrm>
            <a:off x="900113" y="1196975"/>
            <a:ext cx="7775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在表头</a:t>
            </a:r>
            <a:r>
              <a:rPr lang="zh-CN" altLang="en-US" sz="32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串联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一个</a:t>
            </a:r>
            <a:r>
              <a:rPr lang="zh-CN" altLang="en-US" sz="32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阻值较大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的电阻</a:t>
            </a:r>
          </a:p>
        </p:txBody>
      </p:sp>
      <p:grpSp>
        <p:nvGrpSpPr>
          <p:cNvPr id="30729" name="Group 31"/>
          <p:cNvGrpSpPr>
            <a:grpSpLocks/>
          </p:cNvGrpSpPr>
          <p:nvPr/>
        </p:nvGrpSpPr>
        <p:grpSpPr bwMode="auto">
          <a:xfrm>
            <a:off x="755650" y="4005263"/>
            <a:ext cx="2881313" cy="1044575"/>
            <a:chOff x="476" y="2523"/>
            <a:chExt cx="1815" cy="658"/>
          </a:xfrm>
        </p:grpSpPr>
        <p:sp>
          <p:nvSpPr>
            <p:cNvPr id="30734" name="Line 32"/>
            <p:cNvSpPr>
              <a:spLocks noChangeShapeType="1"/>
            </p:cNvSpPr>
            <p:nvPr/>
          </p:nvSpPr>
          <p:spPr bwMode="auto">
            <a:xfrm>
              <a:off x="1383" y="2750"/>
              <a:ext cx="6" cy="29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0735" name="Group 33"/>
            <p:cNvGrpSpPr>
              <a:grpSpLocks/>
            </p:cNvGrpSpPr>
            <p:nvPr/>
          </p:nvGrpSpPr>
          <p:grpSpPr bwMode="auto">
            <a:xfrm>
              <a:off x="476" y="2523"/>
              <a:ext cx="1815" cy="658"/>
              <a:chOff x="476" y="2523"/>
              <a:chExt cx="1815" cy="658"/>
            </a:xfrm>
          </p:grpSpPr>
          <p:sp>
            <p:nvSpPr>
              <p:cNvPr id="30736" name="Line 34"/>
              <p:cNvSpPr>
                <a:spLocks noChangeShapeType="1"/>
              </p:cNvSpPr>
              <p:nvPr/>
            </p:nvSpPr>
            <p:spPr bwMode="auto">
              <a:xfrm>
                <a:off x="476" y="2592"/>
                <a:ext cx="0" cy="58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37" name="Line 35"/>
              <p:cNvSpPr>
                <a:spLocks noChangeShapeType="1"/>
              </p:cNvSpPr>
              <p:nvPr/>
            </p:nvSpPr>
            <p:spPr bwMode="auto">
              <a:xfrm>
                <a:off x="2285" y="2592"/>
                <a:ext cx="0" cy="58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38" name="Line 36"/>
              <p:cNvSpPr>
                <a:spLocks noChangeShapeType="1"/>
              </p:cNvSpPr>
              <p:nvPr/>
            </p:nvSpPr>
            <p:spPr bwMode="auto">
              <a:xfrm flipV="1">
                <a:off x="476" y="2659"/>
                <a:ext cx="1815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stealth" w="med" len="lg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39" name="Text Box 37"/>
              <p:cNvSpPr txBox="1">
                <a:spLocks noChangeArrowheads="1"/>
              </p:cNvSpPr>
              <p:nvPr/>
            </p:nvSpPr>
            <p:spPr bwMode="auto">
              <a:xfrm>
                <a:off x="703" y="2659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FF0000"/>
                    </a:solidFill>
                    <a:latin typeface="Times New Roman" pitchFamily="18" charset="0"/>
                    <a:ea typeface="华文行楷" pitchFamily="2" charset="-122"/>
                  </a:rPr>
                  <a:t>U</a:t>
                </a:r>
                <a:r>
                  <a:rPr kumimoji="1" lang="en-US" altLang="zh-CN" sz="2000" b="1" baseline="-25000">
                    <a:solidFill>
                      <a:srgbClr val="FF0000"/>
                    </a:solidFill>
                    <a:latin typeface="Times New Roman" pitchFamily="18" charset="0"/>
                    <a:ea typeface="华文行楷" pitchFamily="2" charset="-122"/>
                  </a:rPr>
                  <a:t>g</a:t>
                </a:r>
              </a:p>
            </p:txBody>
          </p:sp>
          <p:sp>
            <p:nvSpPr>
              <p:cNvPr id="30740" name="Text Box 38"/>
              <p:cNvSpPr txBox="1">
                <a:spLocks noChangeArrowheads="1"/>
              </p:cNvSpPr>
              <p:nvPr/>
            </p:nvSpPr>
            <p:spPr bwMode="auto">
              <a:xfrm>
                <a:off x="1610" y="2704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FF0000"/>
                    </a:solidFill>
                    <a:latin typeface="Times New Roman" pitchFamily="18" charset="0"/>
                    <a:ea typeface="华文行楷" pitchFamily="2" charset="-122"/>
                  </a:rPr>
                  <a:t>U</a:t>
                </a:r>
                <a:r>
                  <a:rPr kumimoji="1" lang="en-US" altLang="zh-CN" sz="2000" b="1" baseline="-25000">
                    <a:solidFill>
                      <a:srgbClr val="FF0000"/>
                    </a:solidFill>
                    <a:latin typeface="Times New Roman" pitchFamily="18" charset="0"/>
                    <a:ea typeface="华文行楷" pitchFamily="2" charset="-122"/>
                  </a:rPr>
                  <a:t>R</a:t>
                </a:r>
              </a:p>
            </p:txBody>
          </p:sp>
          <p:sp>
            <p:nvSpPr>
              <p:cNvPr id="30741" name="Line 39"/>
              <p:cNvSpPr>
                <a:spLocks noChangeShapeType="1"/>
              </p:cNvSpPr>
              <p:nvPr/>
            </p:nvSpPr>
            <p:spPr bwMode="auto">
              <a:xfrm>
                <a:off x="1963" y="2840"/>
                <a:ext cx="31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42" name="Line 40"/>
              <p:cNvSpPr>
                <a:spLocks noChangeShapeType="1"/>
              </p:cNvSpPr>
              <p:nvPr/>
            </p:nvSpPr>
            <p:spPr bwMode="auto">
              <a:xfrm>
                <a:off x="1066" y="2840"/>
                <a:ext cx="31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43" name="Line 41"/>
              <p:cNvSpPr>
                <a:spLocks noChangeShapeType="1"/>
              </p:cNvSpPr>
              <p:nvPr/>
            </p:nvSpPr>
            <p:spPr bwMode="auto">
              <a:xfrm flipH="1">
                <a:off x="1383" y="2840"/>
                <a:ext cx="31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44" name="Line 42"/>
              <p:cNvSpPr>
                <a:spLocks noChangeShapeType="1"/>
              </p:cNvSpPr>
              <p:nvPr/>
            </p:nvSpPr>
            <p:spPr bwMode="auto">
              <a:xfrm flipH="1">
                <a:off x="476" y="2840"/>
                <a:ext cx="31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45" name="Text Box 43"/>
              <p:cNvSpPr txBox="1">
                <a:spLocks noChangeArrowheads="1"/>
              </p:cNvSpPr>
              <p:nvPr/>
            </p:nvSpPr>
            <p:spPr bwMode="auto">
              <a:xfrm>
                <a:off x="1247" y="2523"/>
                <a:ext cx="27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FF0000"/>
                    </a:solidFill>
                    <a:latin typeface="Times New Roman" pitchFamily="18" charset="0"/>
                    <a:ea typeface="华文行楷" pitchFamily="2" charset="-122"/>
                  </a:rPr>
                  <a:t>U</a:t>
                </a:r>
              </a:p>
            </p:txBody>
          </p:sp>
        </p:grpSp>
      </p:grpSp>
      <p:graphicFrame>
        <p:nvGraphicFramePr>
          <p:cNvPr id="82988" name="Object 44"/>
          <p:cNvGraphicFramePr>
            <a:graphicFrameLocks noChangeAspect="1"/>
          </p:cNvGraphicFramePr>
          <p:nvPr/>
        </p:nvGraphicFramePr>
        <p:xfrm>
          <a:off x="2124075" y="1844675"/>
          <a:ext cx="192246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name="公式" r:id="rId3" imgW="876300" imgH="469900" progId="Equation.3">
                  <p:embed/>
                </p:oleObj>
              </mc:Choice>
              <mc:Fallback>
                <p:oleObj name="公式" r:id="rId3" imgW="876300" imgH="4699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844675"/>
                        <a:ext cx="1922463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9" name="Object 45"/>
          <p:cNvGraphicFramePr>
            <a:graphicFrameLocks noChangeAspect="1"/>
          </p:cNvGraphicFramePr>
          <p:nvPr/>
        </p:nvGraphicFramePr>
        <p:xfrm>
          <a:off x="4140200" y="1878013"/>
          <a:ext cx="13652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0" name="公式" r:id="rId5" imgW="622030" imgH="444307" progId="Equation.3">
                  <p:embed/>
                </p:oleObj>
              </mc:Choice>
              <mc:Fallback>
                <p:oleObj name="公式" r:id="rId5" imgW="622030" imgH="444307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878013"/>
                        <a:ext cx="13652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0" name="Object 46"/>
          <p:cNvGraphicFramePr>
            <a:graphicFrameLocks noChangeAspect="1"/>
          </p:cNvGraphicFramePr>
          <p:nvPr/>
        </p:nvGraphicFramePr>
        <p:xfrm>
          <a:off x="3348038" y="2997200"/>
          <a:ext cx="274161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1" name="公式" r:id="rId7" imgW="825500" imgH="241300" progId="Equation.3">
                  <p:embed/>
                </p:oleObj>
              </mc:Choice>
              <mc:Fallback>
                <p:oleObj name="公式" r:id="rId7" imgW="825500" imgH="2413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997200"/>
                        <a:ext cx="2741612" cy="8001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1" name="Object 47"/>
          <p:cNvGraphicFramePr>
            <a:graphicFrameLocks noChangeAspect="1"/>
          </p:cNvGraphicFramePr>
          <p:nvPr/>
        </p:nvGraphicFramePr>
        <p:xfrm>
          <a:off x="5508625" y="1844675"/>
          <a:ext cx="17843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2" name="公式" r:id="rId9" imgW="812447" imgH="444307" progId="Equation.3">
                  <p:embed/>
                </p:oleObj>
              </mc:Choice>
              <mc:Fallback>
                <p:oleObj name="公式" r:id="rId9" imgW="812447" imgH="444307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844675"/>
                        <a:ext cx="17843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5940425" y="4437063"/>
            <a:ext cx="1439863" cy="647700"/>
          </a:xfrm>
          <a:prstGeom prst="rect">
            <a:avLst/>
          </a:prstGeom>
          <a:solidFill>
            <a:srgbClr val="00CC99">
              <a:alpha val="47058"/>
            </a:srgbClr>
          </a:solidFill>
          <a:ln w="9525" cap="rnd" algn="ctr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250825" y="1773238"/>
            <a:ext cx="8713788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有一个电流表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G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，内阻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R</a:t>
            </a:r>
            <a:r>
              <a:rPr kumimoji="1" lang="en-US" altLang="zh-CN" sz="3200" b="1" baseline="-25000">
                <a:latin typeface="黑体" pitchFamily="2" charset="-122"/>
                <a:ea typeface="黑体" pitchFamily="2" charset="-122"/>
              </a:rPr>
              <a:t>g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=30</a:t>
            </a:r>
            <a:r>
              <a:rPr kumimoji="1" lang="el-GR" altLang="zh-CN" sz="3200" b="1">
                <a:latin typeface="黑体" pitchFamily="2" charset="-122"/>
                <a:ea typeface="黑体" pitchFamily="2" charset="-122"/>
              </a:rPr>
              <a:t>Ω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，满偏电流</a:t>
            </a:r>
            <a:r>
              <a:rPr kumimoji="1" lang="en-US" altLang="zh-CN" sz="3200" b="1">
                <a:latin typeface="宋体" pitchFamily="2" charset="-122"/>
              </a:rPr>
              <a:t>I</a:t>
            </a:r>
            <a:r>
              <a:rPr kumimoji="1" lang="en-US" altLang="zh-CN" sz="3200" b="1" baseline="-25000">
                <a:latin typeface="黑体" pitchFamily="2" charset="-122"/>
                <a:ea typeface="黑体" pitchFamily="2" charset="-122"/>
              </a:rPr>
              <a:t>g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=1mA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。要把把它改装为量程为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0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～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0.6A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的电流表，要并联多大的电阻？改装后的电流表内阻多大？</a:t>
            </a:r>
            <a:endParaRPr kumimoji="1" lang="zh-CN" altLang="el-GR" sz="32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1331913" y="4508500"/>
            <a:ext cx="1655762" cy="1223963"/>
          </a:xfrm>
          <a:prstGeom prst="rect">
            <a:avLst/>
          </a:prstGeom>
          <a:solidFill>
            <a:srgbClr val="00CC99">
              <a:alpha val="50195"/>
            </a:srgbClr>
          </a:solidFill>
          <a:ln w="9525" cap="rnd" algn="ctr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55650" y="4005263"/>
            <a:ext cx="2913063" cy="1860550"/>
            <a:chOff x="476" y="2387"/>
            <a:chExt cx="1835" cy="1172"/>
          </a:xfrm>
        </p:grpSpPr>
        <p:sp>
          <p:nvSpPr>
            <p:cNvPr id="31768" name="Line 6"/>
            <p:cNvSpPr>
              <a:spLocks noChangeShapeType="1"/>
            </p:cNvSpPr>
            <p:nvPr/>
          </p:nvSpPr>
          <p:spPr bwMode="auto">
            <a:xfrm>
              <a:off x="534" y="3063"/>
              <a:ext cx="172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9" name="Oval 7"/>
            <p:cNvSpPr>
              <a:spLocks noChangeArrowheads="1"/>
            </p:cNvSpPr>
            <p:nvPr/>
          </p:nvSpPr>
          <p:spPr bwMode="auto">
            <a:xfrm>
              <a:off x="486" y="3044"/>
              <a:ext cx="44" cy="44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0" name="Oval 8"/>
            <p:cNvSpPr>
              <a:spLocks noChangeArrowheads="1"/>
            </p:cNvSpPr>
            <p:nvPr/>
          </p:nvSpPr>
          <p:spPr bwMode="auto">
            <a:xfrm>
              <a:off x="2267" y="3043"/>
              <a:ext cx="44" cy="44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1" name="Line 9"/>
            <p:cNvSpPr>
              <a:spLocks noChangeShapeType="1"/>
            </p:cNvSpPr>
            <p:nvPr/>
          </p:nvSpPr>
          <p:spPr bwMode="auto">
            <a:xfrm>
              <a:off x="670" y="3063"/>
              <a:ext cx="1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2" name="Oval 10"/>
            <p:cNvSpPr>
              <a:spLocks noChangeArrowheads="1"/>
            </p:cNvSpPr>
            <p:nvPr/>
          </p:nvSpPr>
          <p:spPr bwMode="auto">
            <a:xfrm>
              <a:off x="1359" y="2984"/>
              <a:ext cx="180" cy="182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3" name="Line 11"/>
            <p:cNvSpPr>
              <a:spLocks noChangeShapeType="1"/>
            </p:cNvSpPr>
            <p:nvPr/>
          </p:nvSpPr>
          <p:spPr bwMode="auto">
            <a:xfrm flipV="1">
              <a:off x="1444" y="3018"/>
              <a:ext cx="0" cy="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4" name="Line 12"/>
            <p:cNvSpPr>
              <a:spLocks noChangeShapeType="1"/>
            </p:cNvSpPr>
            <p:nvPr/>
          </p:nvSpPr>
          <p:spPr bwMode="auto">
            <a:xfrm>
              <a:off x="488" y="2423"/>
              <a:ext cx="0" cy="58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5" name="Line 13"/>
            <p:cNvSpPr>
              <a:spLocks noChangeShapeType="1"/>
            </p:cNvSpPr>
            <p:nvPr/>
          </p:nvSpPr>
          <p:spPr bwMode="auto">
            <a:xfrm>
              <a:off x="2297" y="2423"/>
              <a:ext cx="0" cy="58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6" name="Text Box 14"/>
            <p:cNvSpPr txBox="1">
              <a:spLocks noChangeArrowheads="1"/>
            </p:cNvSpPr>
            <p:nvPr/>
          </p:nvSpPr>
          <p:spPr bwMode="auto">
            <a:xfrm>
              <a:off x="1202" y="2387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U</a:t>
              </a:r>
            </a:p>
          </p:txBody>
        </p:sp>
        <p:sp>
          <p:nvSpPr>
            <p:cNvPr id="31777" name="Line 15"/>
            <p:cNvSpPr>
              <a:spLocks noChangeShapeType="1"/>
            </p:cNvSpPr>
            <p:nvPr/>
          </p:nvSpPr>
          <p:spPr bwMode="auto">
            <a:xfrm>
              <a:off x="1577" y="2513"/>
              <a:ext cx="68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8" name="Line 16"/>
            <p:cNvSpPr>
              <a:spLocks noChangeShapeType="1"/>
            </p:cNvSpPr>
            <p:nvPr/>
          </p:nvSpPr>
          <p:spPr bwMode="auto">
            <a:xfrm flipH="1">
              <a:off x="521" y="2513"/>
              <a:ext cx="783" cy="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9" name="Text Box 17"/>
            <p:cNvSpPr txBox="1">
              <a:spLocks noChangeArrowheads="1"/>
            </p:cNvSpPr>
            <p:nvPr/>
          </p:nvSpPr>
          <p:spPr bwMode="auto">
            <a:xfrm>
              <a:off x="476" y="2846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  <a:endParaRPr kumimoji="1" lang="en-US" altLang="zh-CN" sz="2000" b="1" baseline="-2500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31780" name="Text Box 18"/>
            <p:cNvSpPr txBox="1">
              <a:spLocks noChangeArrowheads="1"/>
            </p:cNvSpPr>
            <p:nvPr/>
          </p:nvSpPr>
          <p:spPr bwMode="auto">
            <a:xfrm>
              <a:off x="1212" y="2735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  <a:ea typeface="华文行楷" pitchFamily="2" charset="-122"/>
                </a:rPr>
                <a:t>R</a:t>
              </a:r>
              <a:r>
                <a:rPr kumimoji="1" lang="en-US" altLang="zh-CN" sz="2000" b="1" baseline="-25000">
                  <a:solidFill>
                    <a:srgbClr val="0000FF"/>
                  </a:solidFill>
                  <a:latin typeface="Times New Roman" pitchFamily="18" charset="0"/>
                  <a:ea typeface="华文行楷" pitchFamily="2" charset="-122"/>
                </a:rPr>
                <a:t>g</a:t>
              </a:r>
            </a:p>
          </p:txBody>
        </p:sp>
        <p:sp>
          <p:nvSpPr>
            <p:cNvPr id="31781" name="Line 19"/>
            <p:cNvSpPr>
              <a:spLocks noChangeShapeType="1"/>
            </p:cNvSpPr>
            <p:nvPr/>
          </p:nvSpPr>
          <p:spPr bwMode="auto">
            <a:xfrm>
              <a:off x="1117" y="3063"/>
              <a:ext cx="1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2" name="Text Box 20"/>
            <p:cNvSpPr txBox="1">
              <a:spLocks noChangeArrowheads="1"/>
            </p:cNvSpPr>
            <p:nvPr/>
          </p:nvSpPr>
          <p:spPr bwMode="auto">
            <a:xfrm>
              <a:off x="980" y="2806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  <a:r>
                <a:rPr kumimoji="1" lang="en-US" altLang="zh-CN" sz="2000" b="1" baseline="-25000">
                  <a:solidFill>
                    <a:srgbClr val="0000FF"/>
                  </a:solidFill>
                  <a:latin typeface="Times New Roman" pitchFamily="18" charset="0"/>
                  <a:ea typeface="华文行楷" pitchFamily="2" charset="-122"/>
                </a:rPr>
                <a:t>g</a:t>
              </a:r>
            </a:p>
          </p:txBody>
        </p:sp>
        <p:sp>
          <p:nvSpPr>
            <p:cNvPr id="31783" name="Line 21"/>
            <p:cNvSpPr>
              <a:spLocks noChangeShapeType="1"/>
            </p:cNvSpPr>
            <p:nvPr/>
          </p:nvSpPr>
          <p:spPr bwMode="auto">
            <a:xfrm>
              <a:off x="1117" y="3069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4" name="Line 22"/>
            <p:cNvSpPr>
              <a:spLocks noChangeShapeType="1"/>
            </p:cNvSpPr>
            <p:nvPr/>
          </p:nvSpPr>
          <p:spPr bwMode="auto">
            <a:xfrm>
              <a:off x="1752" y="3069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5" name="Line 23"/>
            <p:cNvSpPr>
              <a:spLocks noChangeShapeType="1"/>
            </p:cNvSpPr>
            <p:nvPr/>
          </p:nvSpPr>
          <p:spPr bwMode="auto">
            <a:xfrm>
              <a:off x="1117" y="3296"/>
              <a:ext cx="63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6" name="Rectangle 24"/>
            <p:cNvSpPr>
              <a:spLocks noChangeArrowheads="1"/>
            </p:cNvSpPr>
            <p:nvPr/>
          </p:nvSpPr>
          <p:spPr bwMode="auto">
            <a:xfrm>
              <a:off x="1328" y="3250"/>
              <a:ext cx="227" cy="91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7" name="Line 25"/>
            <p:cNvSpPr>
              <a:spLocks noChangeShapeType="1"/>
            </p:cNvSpPr>
            <p:nvPr/>
          </p:nvSpPr>
          <p:spPr bwMode="auto">
            <a:xfrm>
              <a:off x="1117" y="3114"/>
              <a:ext cx="0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8" name="Text Box 26"/>
            <p:cNvSpPr txBox="1">
              <a:spLocks noChangeArrowheads="1"/>
            </p:cNvSpPr>
            <p:nvPr/>
          </p:nvSpPr>
          <p:spPr bwMode="auto">
            <a:xfrm>
              <a:off x="960" y="3259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  <a:r>
                <a:rPr kumimoji="1" lang="en-US" altLang="zh-CN" sz="2000" b="1" baseline="-25000">
                  <a:solidFill>
                    <a:srgbClr val="0000FF"/>
                  </a:solidFill>
                  <a:latin typeface="Times New Roman" pitchFamily="18" charset="0"/>
                  <a:ea typeface="华文行楷" pitchFamily="2" charset="-122"/>
                </a:rPr>
                <a:t>R</a:t>
              </a:r>
            </a:p>
          </p:txBody>
        </p:sp>
        <p:sp>
          <p:nvSpPr>
            <p:cNvPr id="31789" name="Text Box 27"/>
            <p:cNvSpPr txBox="1">
              <a:spLocks noChangeArrowheads="1"/>
            </p:cNvSpPr>
            <p:nvPr/>
          </p:nvSpPr>
          <p:spPr bwMode="auto">
            <a:xfrm>
              <a:off x="1187" y="3309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  <a:ea typeface="华文行楷" pitchFamily="2" charset="-122"/>
                </a:rPr>
                <a:t>R</a:t>
              </a:r>
              <a:endParaRPr kumimoji="1" lang="en-US" altLang="zh-CN" sz="2000" b="1" baseline="-2500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219700" y="4437063"/>
            <a:ext cx="2913063" cy="1084262"/>
            <a:chOff x="3288" y="2614"/>
            <a:chExt cx="1835" cy="683"/>
          </a:xfrm>
        </p:grpSpPr>
        <p:grpSp>
          <p:nvGrpSpPr>
            <p:cNvPr id="31755" name="Group 29"/>
            <p:cNvGrpSpPr>
              <a:grpSpLocks/>
            </p:cNvGrpSpPr>
            <p:nvPr/>
          </p:nvGrpSpPr>
          <p:grpSpPr bwMode="auto">
            <a:xfrm>
              <a:off x="3288" y="2813"/>
              <a:ext cx="1835" cy="45"/>
              <a:chOff x="373" y="3274"/>
              <a:chExt cx="1835" cy="45"/>
            </a:xfrm>
          </p:grpSpPr>
          <p:sp>
            <p:nvSpPr>
              <p:cNvPr id="31765" name="Line 30"/>
              <p:cNvSpPr>
                <a:spLocks noChangeShapeType="1"/>
              </p:cNvSpPr>
              <p:nvPr/>
            </p:nvSpPr>
            <p:spPr bwMode="auto">
              <a:xfrm>
                <a:off x="431" y="3294"/>
                <a:ext cx="1723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66" name="Oval 31"/>
              <p:cNvSpPr>
                <a:spLocks noChangeArrowheads="1"/>
              </p:cNvSpPr>
              <p:nvPr/>
            </p:nvSpPr>
            <p:spPr bwMode="auto">
              <a:xfrm>
                <a:off x="373" y="3275"/>
                <a:ext cx="44" cy="44"/>
              </a:xfrm>
              <a:prstGeom prst="ellipse">
                <a:avLst/>
              </a:prstGeom>
              <a:noFill/>
              <a:ln w="285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67" name="Oval 32"/>
              <p:cNvSpPr>
                <a:spLocks noChangeArrowheads="1"/>
              </p:cNvSpPr>
              <p:nvPr/>
            </p:nvSpPr>
            <p:spPr bwMode="auto">
              <a:xfrm>
                <a:off x="2164" y="3274"/>
                <a:ext cx="44" cy="44"/>
              </a:xfrm>
              <a:prstGeom prst="ellipse">
                <a:avLst/>
              </a:prstGeom>
              <a:noFill/>
              <a:ln w="285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1756" name="Oval 33"/>
            <p:cNvSpPr>
              <a:spLocks noChangeArrowheads="1"/>
            </p:cNvSpPr>
            <p:nvPr/>
          </p:nvSpPr>
          <p:spPr bwMode="auto">
            <a:xfrm flipV="1">
              <a:off x="4059" y="2747"/>
              <a:ext cx="181" cy="182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7" name="Text Box 34"/>
            <p:cNvSpPr txBox="1">
              <a:spLocks noChangeArrowheads="1"/>
            </p:cNvSpPr>
            <p:nvPr/>
          </p:nvSpPr>
          <p:spPr bwMode="auto">
            <a:xfrm>
              <a:off x="3909" y="2704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A</a:t>
              </a:r>
            </a:p>
          </p:txBody>
        </p:sp>
        <p:sp>
          <p:nvSpPr>
            <p:cNvPr id="31758" name="Line 35"/>
            <p:cNvSpPr>
              <a:spLocks noChangeShapeType="1"/>
            </p:cNvSpPr>
            <p:nvPr/>
          </p:nvSpPr>
          <p:spPr bwMode="auto">
            <a:xfrm>
              <a:off x="3298" y="2921"/>
              <a:ext cx="0" cy="3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9" name="Line 36"/>
            <p:cNvSpPr>
              <a:spLocks noChangeShapeType="1"/>
            </p:cNvSpPr>
            <p:nvPr/>
          </p:nvSpPr>
          <p:spPr bwMode="auto">
            <a:xfrm>
              <a:off x="5067" y="2921"/>
              <a:ext cx="0" cy="3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0" name="Text Box 37"/>
            <p:cNvSpPr txBox="1">
              <a:spLocks noChangeArrowheads="1"/>
            </p:cNvSpPr>
            <p:nvPr/>
          </p:nvSpPr>
          <p:spPr bwMode="auto">
            <a:xfrm>
              <a:off x="3944" y="3047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U</a:t>
              </a:r>
            </a:p>
          </p:txBody>
        </p:sp>
        <p:sp>
          <p:nvSpPr>
            <p:cNvPr id="31761" name="Line 38"/>
            <p:cNvSpPr>
              <a:spLocks noChangeShapeType="1"/>
            </p:cNvSpPr>
            <p:nvPr/>
          </p:nvSpPr>
          <p:spPr bwMode="auto">
            <a:xfrm>
              <a:off x="4281" y="3148"/>
              <a:ext cx="77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2" name="Line 39"/>
            <p:cNvSpPr>
              <a:spLocks noChangeShapeType="1"/>
            </p:cNvSpPr>
            <p:nvPr/>
          </p:nvSpPr>
          <p:spPr bwMode="auto">
            <a:xfrm flipH="1">
              <a:off x="3318" y="3148"/>
              <a:ext cx="77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3" name="Line 40"/>
            <p:cNvSpPr>
              <a:spLocks noChangeShapeType="1"/>
            </p:cNvSpPr>
            <p:nvPr/>
          </p:nvSpPr>
          <p:spPr bwMode="auto">
            <a:xfrm>
              <a:off x="3333" y="2833"/>
              <a:ext cx="31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4" name="Text Box 41"/>
            <p:cNvSpPr txBox="1">
              <a:spLocks noChangeArrowheads="1"/>
            </p:cNvSpPr>
            <p:nvPr/>
          </p:nvSpPr>
          <p:spPr bwMode="auto">
            <a:xfrm>
              <a:off x="3379" y="2614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</a:p>
          </p:txBody>
        </p:sp>
      </p:grpSp>
      <p:sp>
        <p:nvSpPr>
          <p:cNvPr id="84010" name="AutoShape 42"/>
          <p:cNvSpPr>
            <a:spLocks noChangeArrowheads="1"/>
          </p:cNvSpPr>
          <p:nvPr/>
        </p:nvSpPr>
        <p:spPr bwMode="auto">
          <a:xfrm>
            <a:off x="3995738" y="4724400"/>
            <a:ext cx="792162" cy="360363"/>
          </a:xfrm>
          <a:prstGeom prst="notchedRightArrow">
            <a:avLst>
              <a:gd name="adj1" fmla="val 50000"/>
              <a:gd name="adj2" fmla="val 54956"/>
            </a:avLst>
          </a:prstGeom>
          <a:solidFill>
            <a:srgbClr val="00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2" name="Text Box 43"/>
          <p:cNvSpPr txBox="1">
            <a:spLocks noChangeArrowheads="1"/>
          </p:cNvSpPr>
          <p:nvPr/>
        </p:nvSpPr>
        <p:spPr bwMode="auto">
          <a:xfrm>
            <a:off x="609600" y="381000"/>
            <a:ext cx="34559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rgbClr val="FF9933"/>
                </a:solidFill>
                <a:latin typeface="黑体" pitchFamily="2" charset="-122"/>
                <a:ea typeface="黑体" pitchFamily="2" charset="-122"/>
              </a:rPr>
              <a:t>七、电流表</a:t>
            </a:r>
          </a:p>
        </p:txBody>
      </p:sp>
      <p:sp>
        <p:nvSpPr>
          <p:cNvPr id="84012" name="Text Box 44"/>
          <p:cNvSpPr txBox="1">
            <a:spLocks noChangeArrowheads="1"/>
          </p:cNvSpPr>
          <p:nvPr/>
        </p:nvSpPr>
        <p:spPr bwMode="auto">
          <a:xfrm>
            <a:off x="1116013" y="1125538"/>
            <a:ext cx="66976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在表头上</a:t>
            </a:r>
            <a:r>
              <a:rPr lang="zh-CN" altLang="en-US" sz="32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并联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一个阻值</a:t>
            </a:r>
            <a:r>
              <a:rPr lang="zh-CN" altLang="en-US" sz="32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较小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的电阻</a:t>
            </a:r>
          </a:p>
        </p:txBody>
      </p:sp>
      <p:sp>
        <p:nvSpPr>
          <p:cNvPr id="84013" name="Text Box 45"/>
          <p:cNvSpPr txBox="1">
            <a:spLocks noChangeArrowheads="1"/>
          </p:cNvSpPr>
          <p:nvPr/>
        </p:nvSpPr>
        <p:spPr bwMode="auto">
          <a:xfrm>
            <a:off x="1116013" y="6021388"/>
            <a:ext cx="7488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3200" b="1" baseline="-25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并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=0.050</a:t>
            </a:r>
            <a:r>
              <a:rPr kumimoji="1" lang="el-GR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Ω</a:t>
            </a:r>
            <a:r>
              <a:rPr kumimoji="1"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      R</a:t>
            </a:r>
            <a:r>
              <a:rPr kumimoji="1" lang="en-US" altLang="zh-CN" sz="3200" b="1" baseline="-25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kumimoji="1"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=0.050</a:t>
            </a:r>
            <a:r>
              <a:rPr kumimoji="1" lang="el-GR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Ω</a:t>
            </a:r>
            <a:endParaRPr kumimoji="1" lang="en-US" altLang="zh-CN" sz="3200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839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839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2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animBg="1"/>
      <p:bldP spid="83970" grpId="1" animBg="1"/>
      <p:bldP spid="83970" grpId="2" animBg="1"/>
      <p:bldP spid="83970" grpId="3" animBg="1"/>
      <p:bldP spid="83971" grpId="0"/>
      <p:bldP spid="83972" grpId="0" animBg="1"/>
      <p:bldP spid="83972" grpId="1" animBg="1"/>
      <p:bldP spid="83972" grpId="2" animBg="1"/>
      <p:bldP spid="83972" grpId="3" animBg="1"/>
      <p:bldP spid="84010" grpId="0" animBg="1"/>
      <p:bldP spid="84012" grpId="0"/>
      <p:bldP spid="840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5940425" y="4437063"/>
            <a:ext cx="1439863" cy="647700"/>
          </a:xfrm>
          <a:prstGeom prst="rect">
            <a:avLst/>
          </a:prstGeom>
          <a:solidFill>
            <a:srgbClr val="00CC99">
              <a:alpha val="47058"/>
            </a:srgbClr>
          </a:solidFill>
          <a:ln w="9525" cap="rnd" algn="ctr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331913" y="4508500"/>
            <a:ext cx="1655762" cy="1223963"/>
          </a:xfrm>
          <a:prstGeom prst="rect">
            <a:avLst/>
          </a:prstGeom>
          <a:solidFill>
            <a:srgbClr val="00CC99">
              <a:alpha val="50195"/>
            </a:srgbClr>
          </a:solidFill>
          <a:ln w="9525" cap="rnd" algn="ctr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755650" y="4005263"/>
            <a:ext cx="2913063" cy="1860550"/>
            <a:chOff x="476" y="2387"/>
            <a:chExt cx="1835" cy="1172"/>
          </a:xfrm>
        </p:grpSpPr>
        <p:sp>
          <p:nvSpPr>
            <p:cNvPr id="32793" name="Line 5"/>
            <p:cNvSpPr>
              <a:spLocks noChangeShapeType="1"/>
            </p:cNvSpPr>
            <p:nvPr/>
          </p:nvSpPr>
          <p:spPr bwMode="auto">
            <a:xfrm>
              <a:off x="534" y="3063"/>
              <a:ext cx="172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4" name="Oval 6"/>
            <p:cNvSpPr>
              <a:spLocks noChangeArrowheads="1"/>
            </p:cNvSpPr>
            <p:nvPr/>
          </p:nvSpPr>
          <p:spPr bwMode="auto">
            <a:xfrm>
              <a:off x="486" y="3044"/>
              <a:ext cx="44" cy="44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5" name="Oval 7"/>
            <p:cNvSpPr>
              <a:spLocks noChangeArrowheads="1"/>
            </p:cNvSpPr>
            <p:nvPr/>
          </p:nvSpPr>
          <p:spPr bwMode="auto">
            <a:xfrm>
              <a:off x="2267" y="3043"/>
              <a:ext cx="44" cy="44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6" name="Line 8"/>
            <p:cNvSpPr>
              <a:spLocks noChangeShapeType="1"/>
            </p:cNvSpPr>
            <p:nvPr/>
          </p:nvSpPr>
          <p:spPr bwMode="auto">
            <a:xfrm>
              <a:off x="670" y="3063"/>
              <a:ext cx="1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7" name="Oval 9"/>
            <p:cNvSpPr>
              <a:spLocks noChangeArrowheads="1"/>
            </p:cNvSpPr>
            <p:nvPr/>
          </p:nvSpPr>
          <p:spPr bwMode="auto">
            <a:xfrm>
              <a:off x="1359" y="2984"/>
              <a:ext cx="180" cy="182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8" name="Line 10"/>
            <p:cNvSpPr>
              <a:spLocks noChangeShapeType="1"/>
            </p:cNvSpPr>
            <p:nvPr/>
          </p:nvSpPr>
          <p:spPr bwMode="auto">
            <a:xfrm flipV="1">
              <a:off x="1444" y="3018"/>
              <a:ext cx="0" cy="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9" name="Line 11"/>
            <p:cNvSpPr>
              <a:spLocks noChangeShapeType="1"/>
            </p:cNvSpPr>
            <p:nvPr/>
          </p:nvSpPr>
          <p:spPr bwMode="auto">
            <a:xfrm>
              <a:off x="488" y="2423"/>
              <a:ext cx="0" cy="58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0" name="Line 12"/>
            <p:cNvSpPr>
              <a:spLocks noChangeShapeType="1"/>
            </p:cNvSpPr>
            <p:nvPr/>
          </p:nvSpPr>
          <p:spPr bwMode="auto">
            <a:xfrm>
              <a:off x="2297" y="2423"/>
              <a:ext cx="0" cy="58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1" name="Text Box 13"/>
            <p:cNvSpPr txBox="1">
              <a:spLocks noChangeArrowheads="1"/>
            </p:cNvSpPr>
            <p:nvPr/>
          </p:nvSpPr>
          <p:spPr bwMode="auto">
            <a:xfrm>
              <a:off x="1202" y="2387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U</a:t>
              </a:r>
            </a:p>
          </p:txBody>
        </p:sp>
        <p:sp>
          <p:nvSpPr>
            <p:cNvPr id="32802" name="Line 14"/>
            <p:cNvSpPr>
              <a:spLocks noChangeShapeType="1"/>
            </p:cNvSpPr>
            <p:nvPr/>
          </p:nvSpPr>
          <p:spPr bwMode="auto">
            <a:xfrm>
              <a:off x="1577" y="2513"/>
              <a:ext cx="68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3" name="Line 15"/>
            <p:cNvSpPr>
              <a:spLocks noChangeShapeType="1"/>
            </p:cNvSpPr>
            <p:nvPr/>
          </p:nvSpPr>
          <p:spPr bwMode="auto">
            <a:xfrm flipH="1">
              <a:off x="521" y="2513"/>
              <a:ext cx="783" cy="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4" name="Text Box 16"/>
            <p:cNvSpPr txBox="1">
              <a:spLocks noChangeArrowheads="1"/>
            </p:cNvSpPr>
            <p:nvPr/>
          </p:nvSpPr>
          <p:spPr bwMode="auto">
            <a:xfrm>
              <a:off x="476" y="2846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  <a:endParaRPr kumimoji="1" lang="en-US" altLang="zh-CN" sz="2000" b="1" baseline="-2500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32805" name="Text Box 17"/>
            <p:cNvSpPr txBox="1">
              <a:spLocks noChangeArrowheads="1"/>
            </p:cNvSpPr>
            <p:nvPr/>
          </p:nvSpPr>
          <p:spPr bwMode="auto">
            <a:xfrm>
              <a:off x="1212" y="2735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  <a:ea typeface="华文行楷" pitchFamily="2" charset="-122"/>
                </a:rPr>
                <a:t>R</a:t>
              </a:r>
              <a:r>
                <a:rPr kumimoji="1" lang="en-US" altLang="zh-CN" sz="2000" b="1" baseline="-25000">
                  <a:solidFill>
                    <a:srgbClr val="0000FF"/>
                  </a:solidFill>
                  <a:latin typeface="Times New Roman" pitchFamily="18" charset="0"/>
                  <a:ea typeface="华文行楷" pitchFamily="2" charset="-122"/>
                </a:rPr>
                <a:t>g</a:t>
              </a:r>
            </a:p>
          </p:txBody>
        </p:sp>
        <p:sp>
          <p:nvSpPr>
            <p:cNvPr id="32806" name="Line 18"/>
            <p:cNvSpPr>
              <a:spLocks noChangeShapeType="1"/>
            </p:cNvSpPr>
            <p:nvPr/>
          </p:nvSpPr>
          <p:spPr bwMode="auto">
            <a:xfrm>
              <a:off x="1117" y="3063"/>
              <a:ext cx="1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7" name="Text Box 19"/>
            <p:cNvSpPr txBox="1">
              <a:spLocks noChangeArrowheads="1"/>
            </p:cNvSpPr>
            <p:nvPr/>
          </p:nvSpPr>
          <p:spPr bwMode="auto">
            <a:xfrm>
              <a:off x="980" y="2806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  <a:r>
                <a:rPr kumimoji="1" lang="en-US" altLang="zh-CN" sz="2000" b="1" baseline="-25000">
                  <a:solidFill>
                    <a:srgbClr val="0000FF"/>
                  </a:solidFill>
                  <a:latin typeface="Times New Roman" pitchFamily="18" charset="0"/>
                  <a:ea typeface="华文行楷" pitchFamily="2" charset="-122"/>
                </a:rPr>
                <a:t>g</a:t>
              </a:r>
            </a:p>
          </p:txBody>
        </p:sp>
        <p:sp>
          <p:nvSpPr>
            <p:cNvPr id="32808" name="Line 20"/>
            <p:cNvSpPr>
              <a:spLocks noChangeShapeType="1"/>
            </p:cNvSpPr>
            <p:nvPr/>
          </p:nvSpPr>
          <p:spPr bwMode="auto">
            <a:xfrm>
              <a:off x="1117" y="3069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9" name="Line 21"/>
            <p:cNvSpPr>
              <a:spLocks noChangeShapeType="1"/>
            </p:cNvSpPr>
            <p:nvPr/>
          </p:nvSpPr>
          <p:spPr bwMode="auto">
            <a:xfrm>
              <a:off x="1752" y="3069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10" name="Line 22"/>
            <p:cNvSpPr>
              <a:spLocks noChangeShapeType="1"/>
            </p:cNvSpPr>
            <p:nvPr/>
          </p:nvSpPr>
          <p:spPr bwMode="auto">
            <a:xfrm>
              <a:off x="1117" y="3296"/>
              <a:ext cx="63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11" name="Rectangle 23"/>
            <p:cNvSpPr>
              <a:spLocks noChangeArrowheads="1"/>
            </p:cNvSpPr>
            <p:nvPr/>
          </p:nvSpPr>
          <p:spPr bwMode="auto">
            <a:xfrm>
              <a:off x="1328" y="3250"/>
              <a:ext cx="227" cy="91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12" name="Line 24"/>
            <p:cNvSpPr>
              <a:spLocks noChangeShapeType="1"/>
            </p:cNvSpPr>
            <p:nvPr/>
          </p:nvSpPr>
          <p:spPr bwMode="auto">
            <a:xfrm>
              <a:off x="1117" y="3114"/>
              <a:ext cx="0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13" name="Text Box 25"/>
            <p:cNvSpPr txBox="1">
              <a:spLocks noChangeArrowheads="1"/>
            </p:cNvSpPr>
            <p:nvPr/>
          </p:nvSpPr>
          <p:spPr bwMode="auto">
            <a:xfrm>
              <a:off x="960" y="3259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  <a:r>
                <a:rPr kumimoji="1" lang="en-US" altLang="zh-CN" sz="2000" b="1" baseline="-25000">
                  <a:solidFill>
                    <a:srgbClr val="0000FF"/>
                  </a:solidFill>
                  <a:latin typeface="Times New Roman" pitchFamily="18" charset="0"/>
                  <a:ea typeface="华文行楷" pitchFamily="2" charset="-122"/>
                </a:rPr>
                <a:t>R</a:t>
              </a:r>
            </a:p>
          </p:txBody>
        </p:sp>
        <p:sp>
          <p:nvSpPr>
            <p:cNvPr id="32814" name="Text Box 26"/>
            <p:cNvSpPr txBox="1">
              <a:spLocks noChangeArrowheads="1"/>
            </p:cNvSpPr>
            <p:nvPr/>
          </p:nvSpPr>
          <p:spPr bwMode="auto">
            <a:xfrm>
              <a:off x="1187" y="3309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  <a:ea typeface="华文行楷" pitchFamily="2" charset="-122"/>
                </a:rPr>
                <a:t>R</a:t>
              </a:r>
              <a:endParaRPr kumimoji="1" lang="en-US" altLang="zh-CN" sz="2000" b="1" baseline="-2500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</p:grpSp>
      <p:grpSp>
        <p:nvGrpSpPr>
          <p:cNvPr id="32773" name="Group 27"/>
          <p:cNvGrpSpPr>
            <a:grpSpLocks/>
          </p:cNvGrpSpPr>
          <p:nvPr/>
        </p:nvGrpSpPr>
        <p:grpSpPr bwMode="auto">
          <a:xfrm>
            <a:off x="5219700" y="4437063"/>
            <a:ext cx="2913063" cy="1084262"/>
            <a:chOff x="3288" y="2614"/>
            <a:chExt cx="1835" cy="683"/>
          </a:xfrm>
        </p:grpSpPr>
        <p:grpSp>
          <p:nvGrpSpPr>
            <p:cNvPr id="32780" name="Group 28"/>
            <p:cNvGrpSpPr>
              <a:grpSpLocks/>
            </p:cNvGrpSpPr>
            <p:nvPr/>
          </p:nvGrpSpPr>
          <p:grpSpPr bwMode="auto">
            <a:xfrm>
              <a:off x="3288" y="2813"/>
              <a:ext cx="1835" cy="45"/>
              <a:chOff x="373" y="3274"/>
              <a:chExt cx="1835" cy="45"/>
            </a:xfrm>
          </p:grpSpPr>
          <p:sp>
            <p:nvSpPr>
              <p:cNvPr id="32790" name="Line 29"/>
              <p:cNvSpPr>
                <a:spLocks noChangeShapeType="1"/>
              </p:cNvSpPr>
              <p:nvPr/>
            </p:nvSpPr>
            <p:spPr bwMode="auto">
              <a:xfrm>
                <a:off x="431" y="3294"/>
                <a:ext cx="1723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791" name="Oval 30"/>
              <p:cNvSpPr>
                <a:spLocks noChangeArrowheads="1"/>
              </p:cNvSpPr>
              <p:nvPr/>
            </p:nvSpPr>
            <p:spPr bwMode="auto">
              <a:xfrm>
                <a:off x="373" y="3275"/>
                <a:ext cx="44" cy="44"/>
              </a:xfrm>
              <a:prstGeom prst="ellipse">
                <a:avLst/>
              </a:prstGeom>
              <a:noFill/>
              <a:ln w="285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792" name="Oval 31"/>
              <p:cNvSpPr>
                <a:spLocks noChangeArrowheads="1"/>
              </p:cNvSpPr>
              <p:nvPr/>
            </p:nvSpPr>
            <p:spPr bwMode="auto">
              <a:xfrm>
                <a:off x="2164" y="3274"/>
                <a:ext cx="44" cy="44"/>
              </a:xfrm>
              <a:prstGeom prst="ellipse">
                <a:avLst/>
              </a:prstGeom>
              <a:noFill/>
              <a:ln w="285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781" name="Oval 32"/>
            <p:cNvSpPr>
              <a:spLocks noChangeArrowheads="1"/>
            </p:cNvSpPr>
            <p:nvPr/>
          </p:nvSpPr>
          <p:spPr bwMode="auto">
            <a:xfrm flipV="1">
              <a:off x="4059" y="2747"/>
              <a:ext cx="181" cy="182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2" name="Text Box 33"/>
            <p:cNvSpPr txBox="1">
              <a:spLocks noChangeArrowheads="1"/>
            </p:cNvSpPr>
            <p:nvPr/>
          </p:nvSpPr>
          <p:spPr bwMode="auto">
            <a:xfrm>
              <a:off x="3909" y="2704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A</a:t>
              </a:r>
            </a:p>
          </p:txBody>
        </p:sp>
        <p:sp>
          <p:nvSpPr>
            <p:cNvPr id="32783" name="Line 34"/>
            <p:cNvSpPr>
              <a:spLocks noChangeShapeType="1"/>
            </p:cNvSpPr>
            <p:nvPr/>
          </p:nvSpPr>
          <p:spPr bwMode="auto">
            <a:xfrm>
              <a:off x="3298" y="2921"/>
              <a:ext cx="0" cy="3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4" name="Line 35"/>
            <p:cNvSpPr>
              <a:spLocks noChangeShapeType="1"/>
            </p:cNvSpPr>
            <p:nvPr/>
          </p:nvSpPr>
          <p:spPr bwMode="auto">
            <a:xfrm>
              <a:off x="5067" y="2921"/>
              <a:ext cx="0" cy="3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5" name="Text Box 36"/>
            <p:cNvSpPr txBox="1">
              <a:spLocks noChangeArrowheads="1"/>
            </p:cNvSpPr>
            <p:nvPr/>
          </p:nvSpPr>
          <p:spPr bwMode="auto">
            <a:xfrm>
              <a:off x="3944" y="3047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U</a:t>
              </a:r>
            </a:p>
          </p:txBody>
        </p:sp>
        <p:sp>
          <p:nvSpPr>
            <p:cNvPr id="32786" name="Line 37"/>
            <p:cNvSpPr>
              <a:spLocks noChangeShapeType="1"/>
            </p:cNvSpPr>
            <p:nvPr/>
          </p:nvSpPr>
          <p:spPr bwMode="auto">
            <a:xfrm>
              <a:off x="4281" y="3148"/>
              <a:ext cx="77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7" name="Line 38"/>
            <p:cNvSpPr>
              <a:spLocks noChangeShapeType="1"/>
            </p:cNvSpPr>
            <p:nvPr/>
          </p:nvSpPr>
          <p:spPr bwMode="auto">
            <a:xfrm flipH="1">
              <a:off x="3318" y="3148"/>
              <a:ext cx="77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8" name="Line 39"/>
            <p:cNvSpPr>
              <a:spLocks noChangeShapeType="1"/>
            </p:cNvSpPr>
            <p:nvPr/>
          </p:nvSpPr>
          <p:spPr bwMode="auto">
            <a:xfrm>
              <a:off x="3333" y="2833"/>
              <a:ext cx="31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9" name="Text Box 40"/>
            <p:cNvSpPr txBox="1">
              <a:spLocks noChangeArrowheads="1"/>
            </p:cNvSpPr>
            <p:nvPr/>
          </p:nvSpPr>
          <p:spPr bwMode="auto">
            <a:xfrm>
              <a:off x="3379" y="2614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</a:p>
          </p:txBody>
        </p:sp>
      </p:grpSp>
      <p:sp>
        <p:nvSpPr>
          <p:cNvPr id="32774" name="AutoShape 41"/>
          <p:cNvSpPr>
            <a:spLocks noChangeArrowheads="1"/>
          </p:cNvSpPr>
          <p:nvPr/>
        </p:nvSpPr>
        <p:spPr bwMode="auto">
          <a:xfrm>
            <a:off x="3995738" y="4724400"/>
            <a:ext cx="792162" cy="360363"/>
          </a:xfrm>
          <a:prstGeom prst="notchedRightArrow">
            <a:avLst>
              <a:gd name="adj1" fmla="val 50000"/>
              <a:gd name="adj2" fmla="val 54956"/>
            </a:avLst>
          </a:prstGeom>
          <a:solidFill>
            <a:srgbClr val="00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5" name="Text Box 42"/>
          <p:cNvSpPr txBox="1">
            <a:spLocks noChangeArrowheads="1"/>
          </p:cNvSpPr>
          <p:nvPr/>
        </p:nvSpPr>
        <p:spPr bwMode="auto">
          <a:xfrm>
            <a:off x="609600" y="457200"/>
            <a:ext cx="34559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rgbClr val="FF9933"/>
                </a:solidFill>
                <a:latin typeface="黑体" pitchFamily="2" charset="-122"/>
                <a:ea typeface="黑体" pitchFamily="2" charset="-122"/>
              </a:rPr>
              <a:t>七、电流表</a:t>
            </a:r>
          </a:p>
        </p:txBody>
      </p:sp>
      <p:sp>
        <p:nvSpPr>
          <p:cNvPr id="32776" name="Text Box 43"/>
          <p:cNvSpPr txBox="1">
            <a:spLocks noChangeArrowheads="1"/>
          </p:cNvSpPr>
          <p:nvPr/>
        </p:nvSpPr>
        <p:spPr bwMode="auto">
          <a:xfrm>
            <a:off x="1116013" y="1125538"/>
            <a:ext cx="66976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在表头上</a:t>
            </a:r>
            <a:r>
              <a:rPr lang="zh-CN" altLang="en-US" sz="32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并联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一个阻值</a:t>
            </a:r>
            <a:r>
              <a:rPr lang="zh-CN" altLang="en-US" sz="32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较小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的电阻</a:t>
            </a:r>
          </a:p>
        </p:txBody>
      </p:sp>
      <p:graphicFrame>
        <p:nvGraphicFramePr>
          <p:cNvPr id="85036" name="Object 44"/>
          <p:cNvGraphicFramePr>
            <a:graphicFrameLocks noChangeAspect="1"/>
          </p:cNvGraphicFramePr>
          <p:nvPr/>
        </p:nvGraphicFramePr>
        <p:xfrm>
          <a:off x="1754188" y="1984375"/>
          <a:ext cx="231298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公式" r:id="rId3" imgW="1054100" imgH="241300" progId="Equation.3">
                  <p:embed/>
                </p:oleObj>
              </mc:Choice>
              <mc:Fallback>
                <p:oleObj name="公式" r:id="rId3" imgW="1054100" imgH="2413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1984375"/>
                        <a:ext cx="2312987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7" name="Object 45"/>
          <p:cNvGraphicFramePr>
            <a:graphicFrameLocks noChangeAspect="1"/>
          </p:cNvGraphicFramePr>
          <p:nvPr/>
        </p:nvGraphicFramePr>
        <p:xfrm>
          <a:off x="4494213" y="1719263"/>
          <a:ext cx="21653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公式" r:id="rId5" imgW="1028700" imgH="469900" progId="Equation.3">
                  <p:embed/>
                </p:oleObj>
              </mc:Choice>
              <mc:Fallback>
                <p:oleObj name="公式" r:id="rId5" imgW="1028700" imgH="4699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1719263"/>
                        <a:ext cx="21653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8" name="Object 46"/>
          <p:cNvGraphicFramePr>
            <a:graphicFrameLocks noChangeAspect="1"/>
          </p:cNvGraphicFramePr>
          <p:nvPr/>
        </p:nvGraphicFramePr>
        <p:xfrm>
          <a:off x="3500438" y="2781300"/>
          <a:ext cx="1566862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8" name="公式" r:id="rId7" imgW="583947" imgH="418918" progId="Equation.3">
                  <p:embed/>
                </p:oleObj>
              </mc:Choice>
              <mc:Fallback>
                <p:oleObj name="公式" r:id="rId7" imgW="583947" imgH="418918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2781300"/>
                        <a:ext cx="1566862" cy="112553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152400" y="1066800"/>
            <a:ext cx="86407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715963" indent="-715963"/>
            <a:r>
              <a:rPr lang="en-US" altLang="zh-CN" sz="36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）若要将电流表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G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改装成一个量程为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U</a:t>
            </a:r>
            <a:r>
              <a:rPr lang="en-US" altLang="zh-CN" sz="3600" b="1" baseline="-25000">
                <a:latin typeface="黑体" pitchFamily="2" charset="-122"/>
                <a:ea typeface="黑体" pitchFamily="2" charset="-122"/>
              </a:rPr>
              <a:t>g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倍的电压表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V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，需要串联电阻的阻值为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908175" y="3213100"/>
            <a:ext cx="5148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1" lang="zh-CN" altLang="zh-CN" sz="4000" b="1">
              <a:solidFill>
                <a:srgbClr val="FF3399"/>
              </a:solidFill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79388" y="3500438"/>
            <a:ext cx="84963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715963" indent="-715963"/>
            <a:r>
              <a:rPr lang="en-US" altLang="zh-CN" sz="40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）若要将电流表</a:t>
            </a:r>
            <a:r>
              <a:rPr lang="en-US" altLang="zh-CN" sz="4000" b="1">
                <a:latin typeface="黑体" pitchFamily="2" charset="-122"/>
                <a:ea typeface="黑体" pitchFamily="2" charset="-122"/>
              </a:rPr>
              <a:t>G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改装成一个量程为</a:t>
            </a:r>
            <a:r>
              <a:rPr lang="en-US" altLang="zh-CN" sz="4000" b="1">
                <a:latin typeface="宋体" pitchFamily="2" charset="-122"/>
              </a:rPr>
              <a:t>I</a:t>
            </a:r>
            <a:r>
              <a:rPr lang="en-US" altLang="zh-CN" sz="4000" b="1" baseline="-25000">
                <a:latin typeface="黑体" pitchFamily="2" charset="-122"/>
                <a:ea typeface="黑体" pitchFamily="2" charset="-122"/>
              </a:rPr>
              <a:t>g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4000" b="1"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倍的电流表</a:t>
            </a:r>
            <a:r>
              <a:rPr lang="en-US" altLang="zh-CN" sz="4000" b="1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，需要并联的电阻的阻值为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429000" y="381000"/>
            <a:ext cx="1873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rgbClr val="FF6600"/>
                </a:solidFill>
                <a:latin typeface="黑体" pitchFamily="2" charset="-122"/>
                <a:ea typeface="黑体" pitchFamily="2" charset="-122"/>
              </a:rPr>
              <a:t>小  结</a:t>
            </a:r>
          </a:p>
        </p:txBody>
      </p:sp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3348038" y="2492375"/>
          <a:ext cx="274161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公式" r:id="rId4" imgW="825500" imgH="241300" progId="Equation.3">
                  <p:embed/>
                </p:oleObj>
              </mc:Choice>
              <mc:Fallback>
                <p:oleObj name="公式" r:id="rId4" imgW="8255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492375"/>
                        <a:ext cx="2741612" cy="8001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7"/>
          <p:cNvGraphicFramePr>
            <a:graphicFrameLocks noChangeAspect="1"/>
          </p:cNvGraphicFramePr>
          <p:nvPr/>
        </p:nvGraphicFramePr>
        <p:xfrm>
          <a:off x="3924300" y="5373688"/>
          <a:ext cx="1566863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公式" r:id="rId6" imgW="583947" imgH="418918" progId="Equation.3">
                  <p:embed/>
                </p:oleObj>
              </mc:Choice>
              <mc:Fallback>
                <p:oleObj name="公式" r:id="rId6" imgW="583947" imgH="41891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373688"/>
                        <a:ext cx="1566863" cy="11255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/>
      <p:bldP spid="860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74663"/>
            <a:ext cx="8229600" cy="94297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CC3300"/>
                </a:solidFill>
              </a:rPr>
              <a:t>教学目标</a:t>
            </a:r>
            <a:r>
              <a:rPr lang="zh-CN" altLang="en-US" smtClean="0"/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b="1" smtClean="0">
                <a:solidFill>
                  <a:srgbClr val="0000FF"/>
                </a:solidFill>
              </a:rPr>
              <a:t>（一）知识与技能</a:t>
            </a:r>
            <a:endParaRPr lang="zh-CN" altLang="en-US" sz="24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0000FF"/>
                </a:solidFill>
              </a:rPr>
              <a:t>1</a:t>
            </a:r>
            <a:r>
              <a:rPr lang="zh-CN" altLang="en-US" sz="2400" smtClean="0">
                <a:solidFill>
                  <a:srgbClr val="0000FF"/>
                </a:solidFill>
              </a:rPr>
              <a:t>、了解串联和并联电路的连接方式，掌握串并联电路的电流和电压特点。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0000FF"/>
                </a:solidFill>
              </a:rPr>
              <a:t>2</a:t>
            </a:r>
            <a:r>
              <a:rPr lang="zh-CN" altLang="en-US" sz="2400" smtClean="0">
                <a:solidFill>
                  <a:srgbClr val="0000FF"/>
                </a:solidFill>
              </a:rPr>
              <a:t>、掌握电组的串并联的计算。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0000FF"/>
                </a:solidFill>
              </a:rPr>
              <a:t>3</a:t>
            </a:r>
            <a:r>
              <a:rPr lang="zh-CN" altLang="en-US" sz="2400" smtClean="0">
                <a:solidFill>
                  <a:srgbClr val="0000FF"/>
                </a:solidFill>
              </a:rPr>
              <a:t>、知道常用的电压表和电流表都是由小量程的电流表</a:t>
            </a:r>
            <a:r>
              <a:rPr lang="en-US" altLang="zh-CN" sz="2400" smtClean="0">
                <a:solidFill>
                  <a:srgbClr val="0000FF"/>
                </a:solidFill>
              </a:rPr>
              <a:t>G</a:t>
            </a:r>
            <a:r>
              <a:rPr lang="zh-CN" altLang="en-US" sz="2400" smtClean="0">
                <a:solidFill>
                  <a:srgbClr val="0000FF"/>
                </a:solidFill>
              </a:rPr>
              <a:t>（表头）改装而成的。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0000FF"/>
                </a:solidFill>
              </a:rPr>
              <a:t>4</a:t>
            </a:r>
            <a:r>
              <a:rPr lang="zh-CN" altLang="en-US" sz="2400" smtClean="0">
                <a:solidFill>
                  <a:srgbClr val="0000FF"/>
                </a:solidFill>
              </a:rPr>
              <a:t>、了解电流表（表头）的原理，知道什么是满偏电流和满偏电压。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0000FF"/>
                </a:solidFill>
              </a:rPr>
              <a:t>5</a:t>
            </a:r>
            <a:r>
              <a:rPr lang="zh-CN" altLang="en-US" sz="2400" smtClean="0">
                <a:solidFill>
                  <a:srgbClr val="0000FF"/>
                </a:solidFill>
              </a:rPr>
              <a:t>、理解表头改装成常用电压表和电流表的原理，会求分压电阻和分流电阻的阻值。</a:t>
            </a:r>
            <a:endParaRPr lang="zh-CN" altLang="en-US" sz="2400" b="1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b="1" smtClean="0">
                <a:solidFill>
                  <a:srgbClr val="0000FF"/>
                </a:solidFill>
              </a:rPr>
              <a:t>（二）过程与方法</a:t>
            </a:r>
            <a:endParaRPr lang="zh-CN" altLang="en-US" sz="24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>
                <a:solidFill>
                  <a:srgbClr val="0000FF"/>
                </a:solidFill>
              </a:rPr>
              <a:t>知道常用的电压表和电流表都是由小量程的电流表改装而成的。通过分压电阻和分流电阻阻值的计算，培养学生应用所学物理知识解决实际问题的能力。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79388" y="876300"/>
            <a:ext cx="8785225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4000" b="1">
                <a:solidFill>
                  <a:srgbClr val="FF9933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kumimoji="1" lang="zh-CN" altLang="en-US" sz="4000" b="1">
                <a:solidFill>
                  <a:srgbClr val="FF9933"/>
                </a:solidFill>
                <a:latin typeface="黑体" pitchFamily="2" charset="-122"/>
                <a:ea typeface="黑体" pitchFamily="2" charset="-122"/>
              </a:rPr>
              <a:t>八、电流表和电压表的读数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sz="3200">
                <a:latin typeface="黑体" pitchFamily="2" charset="-122"/>
                <a:ea typeface="黑体" pitchFamily="2" charset="-122"/>
              </a:rPr>
            </a:br>
            <a:r>
              <a:rPr lang="zh-CN" altLang="en-US" sz="3200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读数时应使视线垂直于刻度表面，并要估读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具体估读方法如下：</a:t>
            </a:r>
            <a:br>
              <a:rPr lang="zh-CN" altLang="en-US" sz="2800">
                <a:latin typeface="黑体" pitchFamily="2" charset="-122"/>
                <a:ea typeface="黑体" pitchFamily="2" charset="-122"/>
              </a:rPr>
            </a:br>
            <a:r>
              <a:rPr lang="zh-CN" altLang="en-US" sz="2800">
                <a:latin typeface="黑体" pitchFamily="2" charset="-122"/>
                <a:ea typeface="黑体" pitchFamily="2" charset="-122"/>
              </a:rPr>
              <a:t>　　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(1) 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量程为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3 V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3 A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的电压表和电流表，其最小分度为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0.1 V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0.1 A, 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读数要估读到最小分度的十分之一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. </a:t>
            </a:r>
            <a:br>
              <a:rPr lang="en-US" altLang="zh-CN" sz="2800">
                <a:latin typeface="黑体" pitchFamily="2" charset="-122"/>
                <a:ea typeface="黑体" pitchFamily="2" charset="-122"/>
              </a:rPr>
            </a:br>
            <a:r>
              <a:rPr lang="zh-CN" altLang="en-US" sz="2800">
                <a:latin typeface="黑体" pitchFamily="2" charset="-122"/>
                <a:ea typeface="黑体" pitchFamily="2" charset="-122"/>
              </a:rPr>
              <a:t>　　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(2) 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量程为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0.6 A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的电流表，其最小分度为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0.02 A, 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读数要估读到最小分度的，即不足半格的略去，超过半格的要按半格读出，因此最后读数如果以安培为单位，小数点后面有两位，尾数可能为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800">
                <a:ea typeface="黑体" pitchFamily="2" charset="-122"/>
              </a:rPr>
              <a:t>…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sz="2800">
                <a:latin typeface="黑体" pitchFamily="2" charset="-122"/>
                <a:ea typeface="黑体" pitchFamily="2" charset="-122"/>
              </a:rPr>
            </a:br>
            <a:r>
              <a:rPr lang="zh-CN" altLang="en-US" sz="2800">
                <a:latin typeface="黑体" pitchFamily="2" charset="-122"/>
                <a:ea typeface="黑体" pitchFamily="2" charset="-122"/>
              </a:rPr>
              <a:t>　　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(3) 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量程为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15 V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的电压表，其最小分度为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0.5 V, 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读数要估读到最小分度的，因此最后读数如果以伏特为单位，小数点后面只有一位，尾数为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2800">
                <a:ea typeface="黑体" pitchFamily="2" charset="-122"/>
              </a:rPr>
              <a:t>…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52400" y="533400"/>
            <a:ext cx="87852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80486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/>
              <a:t>一平行板电容器</a:t>
            </a:r>
            <a:r>
              <a:rPr lang="en-US" altLang="zh-CN" sz="3200"/>
              <a:t>C,</a:t>
            </a:r>
            <a:r>
              <a:rPr lang="zh-CN" altLang="en-US" sz="3200"/>
              <a:t>极板是水平放置的</a:t>
            </a:r>
            <a:r>
              <a:rPr lang="en-US" altLang="zh-CN" sz="3200"/>
              <a:t>,</a:t>
            </a:r>
            <a:r>
              <a:rPr lang="zh-CN" altLang="en-US" sz="3200"/>
              <a:t>它和三个可变电阻及电源连接成如图所示的电路</a:t>
            </a:r>
            <a:r>
              <a:rPr lang="en-US" altLang="zh-CN" sz="3200"/>
              <a:t>,</a:t>
            </a:r>
            <a:r>
              <a:rPr lang="zh-CN" altLang="en-US" sz="3200"/>
              <a:t>今有一质量为</a:t>
            </a:r>
            <a:r>
              <a:rPr lang="en-US" altLang="zh-CN" sz="3200"/>
              <a:t>m</a:t>
            </a:r>
            <a:r>
              <a:rPr lang="zh-CN" altLang="en-US" sz="3200"/>
              <a:t>的带电液滴悬浮在两极板之间静止不动</a:t>
            </a:r>
            <a:r>
              <a:rPr lang="en-US" altLang="zh-CN" sz="3200"/>
              <a:t>,</a:t>
            </a:r>
            <a:r>
              <a:rPr lang="zh-CN" altLang="en-US" sz="3200"/>
              <a:t>要想使液滴上升可采用的办法是</a:t>
            </a:r>
            <a:r>
              <a:rPr lang="en-US" altLang="zh-CN" sz="3200"/>
              <a:t>(         )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838200" y="3200400"/>
            <a:ext cx="2663825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A.</a:t>
            </a:r>
            <a:r>
              <a:rPr lang="zh-CN" altLang="en-US" sz="3200"/>
              <a:t>增大</a:t>
            </a:r>
            <a:r>
              <a:rPr lang="en-US" altLang="zh-CN" sz="3200"/>
              <a:t>R</a:t>
            </a:r>
            <a:r>
              <a:rPr lang="en-US" altLang="zh-CN" sz="3200" baseline="-25000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/>
              <a:t>B.</a:t>
            </a:r>
            <a:r>
              <a:rPr lang="zh-CN" altLang="en-US" sz="3200"/>
              <a:t>增大</a:t>
            </a:r>
            <a:r>
              <a:rPr lang="en-US" altLang="zh-CN" sz="3200"/>
              <a:t>R</a:t>
            </a:r>
            <a:r>
              <a:rPr lang="en-US" altLang="zh-CN" sz="3200" baseline="-25000"/>
              <a:t>2</a:t>
            </a:r>
            <a:endParaRPr lang="en-US" altLang="zh-CN" sz="3200"/>
          </a:p>
          <a:p>
            <a:pPr eaLnBrk="1" hangingPunct="1">
              <a:spcBef>
                <a:spcPct val="50000"/>
              </a:spcBef>
            </a:pPr>
            <a:r>
              <a:rPr lang="en-US" altLang="zh-CN" sz="3200"/>
              <a:t>C.</a:t>
            </a:r>
            <a:r>
              <a:rPr lang="zh-CN" altLang="en-US" sz="3200"/>
              <a:t>增大</a:t>
            </a:r>
            <a:r>
              <a:rPr lang="en-US" altLang="zh-CN" sz="3200"/>
              <a:t>R</a:t>
            </a:r>
            <a:r>
              <a:rPr lang="en-US" altLang="zh-CN" sz="3200" baseline="-25000"/>
              <a:t>3</a:t>
            </a:r>
            <a:endParaRPr lang="en-US" altLang="zh-CN" sz="3200"/>
          </a:p>
          <a:p>
            <a:pPr eaLnBrk="1" hangingPunct="1">
              <a:spcBef>
                <a:spcPct val="50000"/>
              </a:spcBef>
            </a:pPr>
            <a:r>
              <a:rPr lang="en-US" altLang="zh-CN" sz="3200"/>
              <a:t>D.</a:t>
            </a:r>
            <a:r>
              <a:rPr lang="zh-CN" altLang="en-US" sz="3200"/>
              <a:t>减小</a:t>
            </a:r>
            <a:r>
              <a:rPr lang="en-US" altLang="zh-CN" sz="3200"/>
              <a:t>R</a:t>
            </a:r>
            <a:r>
              <a:rPr lang="en-US" altLang="zh-CN" sz="3200" baseline="-25000"/>
              <a:t>2</a:t>
            </a: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5867400" y="3429000"/>
            <a:ext cx="25923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7235825" y="3429000"/>
            <a:ext cx="0" cy="1800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6299200" y="2924175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R</a:t>
            </a:r>
            <a:r>
              <a:rPr lang="en-US" altLang="zh-CN" baseline="-25000"/>
              <a:t>1</a:t>
            </a:r>
            <a:endParaRPr lang="en-US" altLang="zh-CN"/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6227763" y="3211513"/>
            <a:ext cx="647700" cy="433387"/>
            <a:chOff x="2472" y="1842"/>
            <a:chExt cx="408" cy="273"/>
          </a:xfrm>
        </p:grpSpPr>
        <p:sp>
          <p:nvSpPr>
            <p:cNvPr id="35867" name="Rectangle 8"/>
            <p:cNvSpPr>
              <a:spLocks noChangeArrowheads="1"/>
            </p:cNvSpPr>
            <p:nvPr/>
          </p:nvSpPr>
          <p:spPr bwMode="auto">
            <a:xfrm>
              <a:off x="2472" y="1933"/>
              <a:ext cx="408" cy="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8" name="Line 9"/>
            <p:cNvSpPr>
              <a:spLocks noChangeShapeType="1"/>
            </p:cNvSpPr>
            <p:nvPr/>
          </p:nvSpPr>
          <p:spPr bwMode="auto">
            <a:xfrm flipH="1">
              <a:off x="2472" y="1842"/>
              <a:ext cx="408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848" name="Group 10"/>
          <p:cNvGrpSpPr>
            <a:grpSpLocks/>
          </p:cNvGrpSpPr>
          <p:nvPr/>
        </p:nvGrpSpPr>
        <p:grpSpPr bwMode="auto">
          <a:xfrm>
            <a:off x="7524750" y="3211513"/>
            <a:ext cx="647700" cy="433387"/>
            <a:chOff x="2472" y="1842"/>
            <a:chExt cx="408" cy="273"/>
          </a:xfrm>
        </p:grpSpPr>
        <p:sp>
          <p:nvSpPr>
            <p:cNvPr id="35865" name="Rectangle 11"/>
            <p:cNvSpPr>
              <a:spLocks noChangeArrowheads="1"/>
            </p:cNvSpPr>
            <p:nvPr/>
          </p:nvSpPr>
          <p:spPr bwMode="auto">
            <a:xfrm>
              <a:off x="2472" y="1933"/>
              <a:ext cx="408" cy="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6" name="Line 12"/>
            <p:cNvSpPr>
              <a:spLocks noChangeShapeType="1"/>
            </p:cNvSpPr>
            <p:nvPr/>
          </p:nvSpPr>
          <p:spPr bwMode="auto">
            <a:xfrm flipH="1">
              <a:off x="2472" y="1842"/>
              <a:ext cx="408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49" name="Rectangle 13"/>
          <p:cNvSpPr>
            <a:spLocks noChangeArrowheads="1"/>
          </p:cNvSpPr>
          <p:nvPr/>
        </p:nvSpPr>
        <p:spPr bwMode="auto">
          <a:xfrm rot="5400000" flipH="1">
            <a:off x="6913563" y="4184650"/>
            <a:ext cx="647700" cy="1428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Line 14"/>
          <p:cNvSpPr>
            <a:spLocks noChangeShapeType="1"/>
          </p:cNvSpPr>
          <p:nvPr/>
        </p:nvSpPr>
        <p:spPr bwMode="auto">
          <a:xfrm rot="5400000">
            <a:off x="7055644" y="3967956"/>
            <a:ext cx="433388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1" name="Line 15"/>
          <p:cNvSpPr>
            <a:spLocks noChangeShapeType="1"/>
          </p:cNvSpPr>
          <p:nvPr/>
        </p:nvSpPr>
        <p:spPr bwMode="auto">
          <a:xfrm>
            <a:off x="5867400" y="5229225"/>
            <a:ext cx="25923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2" name="Line 16"/>
          <p:cNvSpPr>
            <a:spLocks noChangeShapeType="1"/>
          </p:cNvSpPr>
          <p:nvPr/>
        </p:nvSpPr>
        <p:spPr bwMode="auto">
          <a:xfrm>
            <a:off x="8459788" y="3429000"/>
            <a:ext cx="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3" name="Line 17"/>
          <p:cNvSpPr>
            <a:spLocks noChangeShapeType="1"/>
          </p:cNvSpPr>
          <p:nvPr/>
        </p:nvSpPr>
        <p:spPr bwMode="auto">
          <a:xfrm>
            <a:off x="8459788" y="4364038"/>
            <a:ext cx="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4" name="Line 18"/>
          <p:cNvSpPr>
            <a:spLocks noChangeShapeType="1"/>
          </p:cNvSpPr>
          <p:nvPr/>
        </p:nvSpPr>
        <p:spPr bwMode="auto">
          <a:xfrm>
            <a:off x="5867400" y="3429000"/>
            <a:ext cx="0" cy="7191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5" name="Line 19"/>
          <p:cNvSpPr>
            <a:spLocks noChangeShapeType="1"/>
          </p:cNvSpPr>
          <p:nvPr/>
        </p:nvSpPr>
        <p:spPr bwMode="auto">
          <a:xfrm>
            <a:off x="5867400" y="4579938"/>
            <a:ext cx="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6" name="Line 20"/>
          <p:cNvSpPr>
            <a:spLocks noChangeShapeType="1"/>
          </p:cNvSpPr>
          <p:nvPr/>
        </p:nvSpPr>
        <p:spPr bwMode="auto">
          <a:xfrm>
            <a:off x="8315325" y="4292600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7" name="Line 21"/>
          <p:cNvSpPr>
            <a:spLocks noChangeShapeType="1"/>
          </p:cNvSpPr>
          <p:nvPr/>
        </p:nvSpPr>
        <p:spPr bwMode="auto">
          <a:xfrm>
            <a:off x="8388350" y="4364038"/>
            <a:ext cx="144463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8" name="Line 22"/>
          <p:cNvSpPr>
            <a:spLocks noChangeShapeType="1"/>
          </p:cNvSpPr>
          <p:nvPr/>
        </p:nvSpPr>
        <p:spPr bwMode="auto">
          <a:xfrm>
            <a:off x="5651500" y="414813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9" name="Line 23"/>
          <p:cNvSpPr>
            <a:spLocks noChangeShapeType="1"/>
          </p:cNvSpPr>
          <p:nvPr/>
        </p:nvSpPr>
        <p:spPr bwMode="auto">
          <a:xfrm>
            <a:off x="5651500" y="457993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0" name="Oval 24"/>
          <p:cNvSpPr>
            <a:spLocks noChangeArrowheads="1"/>
          </p:cNvSpPr>
          <p:nvPr/>
        </p:nvSpPr>
        <p:spPr bwMode="auto">
          <a:xfrm>
            <a:off x="5795963" y="4292600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1" name="Text Box 25"/>
          <p:cNvSpPr txBox="1">
            <a:spLocks noChangeArrowheads="1"/>
          </p:cNvSpPr>
          <p:nvPr/>
        </p:nvSpPr>
        <p:spPr bwMode="auto">
          <a:xfrm>
            <a:off x="7667625" y="2924175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R</a:t>
            </a:r>
            <a:r>
              <a:rPr lang="en-US" altLang="zh-CN" baseline="-25000"/>
              <a:t>2</a:t>
            </a:r>
            <a:endParaRPr lang="en-US" altLang="zh-CN"/>
          </a:p>
        </p:txBody>
      </p:sp>
      <p:sp>
        <p:nvSpPr>
          <p:cNvPr id="35862" name="Text Box 26"/>
          <p:cNvSpPr txBox="1">
            <a:spLocks noChangeArrowheads="1"/>
          </p:cNvSpPr>
          <p:nvPr/>
        </p:nvSpPr>
        <p:spPr bwMode="auto">
          <a:xfrm>
            <a:off x="7308850" y="4148138"/>
            <a:ext cx="43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R</a:t>
            </a:r>
            <a:r>
              <a:rPr lang="en-US" altLang="zh-CN" baseline="-25000"/>
              <a:t>3</a:t>
            </a:r>
            <a:endParaRPr lang="en-US" altLang="zh-CN"/>
          </a:p>
        </p:txBody>
      </p:sp>
      <p:sp>
        <p:nvSpPr>
          <p:cNvPr id="35863" name="Text Box 27"/>
          <p:cNvSpPr txBox="1">
            <a:spLocks noChangeArrowheads="1"/>
          </p:cNvSpPr>
          <p:nvPr/>
        </p:nvSpPr>
        <p:spPr bwMode="auto">
          <a:xfrm>
            <a:off x="6094413" y="422116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</a:p>
        </p:txBody>
      </p:sp>
      <p:sp>
        <p:nvSpPr>
          <p:cNvPr id="89116" name="Text Box 28"/>
          <p:cNvSpPr txBox="1">
            <a:spLocks noChangeArrowheads="1"/>
          </p:cNvSpPr>
          <p:nvPr/>
        </p:nvSpPr>
        <p:spPr bwMode="auto">
          <a:xfrm>
            <a:off x="7086600" y="2286000"/>
            <a:ext cx="84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0" y="381000"/>
            <a:ext cx="878522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80486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/>
              <a:t>如图所示是将滑动变阻器作为分压器用的电路</a:t>
            </a:r>
            <a:r>
              <a:rPr lang="en-US" altLang="zh-CN" sz="3200"/>
              <a:t>,A</a:t>
            </a:r>
            <a:r>
              <a:rPr lang="zh-CN" altLang="en-US" sz="3200"/>
              <a:t>、</a:t>
            </a:r>
            <a:r>
              <a:rPr lang="en-US" altLang="zh-CN" sz="3200"/>
              <a:t>B</a:t>
            </a:r>
            <a:r>
              <a:rPr lang="zh-CN" altLang="en-US" sz="3200"/>
              <a:t>为分压器的滑片放在变阻器的中央</a:t>
            </a:r>
            <a:r>
              <a:rPr lang="en-US" altLang="zh-CN" sz="3200"/>
              <a:t>,</a:t>
            </a:r>
            <a:r>
              <a:rPr lang="zh-CN" altLang="en-US" sz="3200"/>
              <a:t>下列判断哪些正确</a:t>
            </a:r>
            <a:r>
              <a:rPr lang="en-US" altLang="zh-CN" sz="3200"/>
              <a:t>(         )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81000" y="2209800"/>
            <a:ext cx="7775575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A.</a:t>
            </a:r>
            <a:r>
              <a:rPr lang="zh-CN" altLang="en-US" sz="2800"/>
              <a:t>空载时输出电压为</a:t>
            </a:r>
            <a:r>
              <a:rPr lang="en-US" altLang="zh-CN" sz="2800"/>
              <a:t>U</a:t>
            </a:r>
            <a:r>
              <a:rPr lang="en-US" altLang="zh-CN" sz="2800" baseline="-25000"/>
              <a:t>AB</a:t>
            </a:r>
            <a:r>
              <a:rPr lang="en-US" altLang="zh-CN" sz="2800"/>
              <a:t>=U</a:t>
            </a:r>
            <a:r>
              <a:rPr lang="en-US" altLang="zh-CN" sz="2800" baseline="-25000"/>
              <a:t>CD</a:t>
            </a:r>
            <a:r>
              <a:rPr lang="en-US" altLang="zh-CN" sz="2800"/>
              <a:t>/2</a:t>
            </a:r>
            <a:endParaRPr lang="en-US" altLang="zh-CN" sz="2800" baseline="-25000"/>
          </a:p>
          <a:p>
            <a:pPr eaLnBrk="1" hangingPunct="1">
              <a:spcBef>
                <a:spcPct val="50000"/>
              </a:spcBef>
            </a:pPr>
            <a:r>
              <a:rPr lang="en-US" altLang="zh-CN" sz="2800"/>
              <a:t>B.</a:t>
            </a:r>
            <a:r>
              <a:rPr lang="zh-CN" altLang="en-US" sz="2800"/>
              <a:t>当接上负载</a:t>
            </a:r>
            <a:r>
              <a:rPr lang="en-US" altLang="zh-CN" sz="2800"/>
              <a:t>R</a:t>
            </a:r>
            <a:r>
              <a:rPr lang="zh-CN" altLang="en-US" sz="2800"/>
              <a:t>时</a:t>
            </a:r>
            <a:r>
              <a:rPr lang="en-US" altLang="zh-CN" sz="2800"/>
              <a:t>,</a:t>
            </a:r>
            <a:r>
              <a:rPr lang="zh-CN" altLang="en-US" sz="2800"/>
              <a:t>输出电压</a:t>
            </a:r>
            <a:r>
              <a:rPr lang="en-US" altLang="zh-CN" sz="2800"/>
              <a:t>U</a:t>
            </a:r>
            <a:r>
              <a:rPr lang="en-US" altLang="zh-CN" sz="2800" baseline="-25000"/>
              <a:t>AB</a:t>
            </a:r>
            <a:r>
              <a:rPr lang="en-US" altLang="zh-CN" sz="2800"/>
              <a:t>&gt;U</a:t>
            </a:r>
            <a:r>
              <a:rPr lang="en-US" altLang="zh-CN" sz="2800" baseline="-25000"/>
              <a:t>CD</a:t>
            </a:r>
            <a:r>
              <a:rPr lang="en-US" altLang="zh-CN" sz="2800"/>
              <a:t>/2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/>
              <a:t>C.</a:t>
            </a:r>
            <a:r>
              <a:rPr lang="zh-CN" altLang="en-US" sz="2800"/>
              <a:t>负载</a:t>
            </a:r>
            <a:r>
              <a:rPr lang="en-US" altLang="zh-CN" sz="2800"/>
              <a:t>R</a:t>
            </a:r>
            <a:r>
              <a:rPr lang="zh-CN" altLang="en-US" sz="2800"/>
              <a:t>越大</a:t>
            </a:r>
            <a:r>
              <a:rPr lang="en-US" altLang="zh-CN" sz="2800"/>
              <a:t>,U</a:t>
            </a:r>
            <a:r>
              <a:rPr lang="en-US" altLang="zh-CN" sz="2800" baseline="-25000"/>
              <a:t>AB</a:t>
            </a:r>
            <a:r>
              <a:rPr lang="zh-CN" altLang="en-US" sz="2800"/>
              <a:t>越接近</a:t>
            </a:r>
            <a:r>
              <a:rPr lang="en-US" altLang="zh-CN" sz="2800"/>
              <a:t>U</a:t>
            </a:r>
            <a:r>
              <a:rPr lang="en-US" altLang="zh-CN" sz="2800" baseline="-25000"/>
              <a:t>CD</a:t>
            </a:r>
            <a:r>
              <a:rPr lang="en-US" altLang="zh-CN" sz="2800"/>
              <a:t>/2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/>
              <a:t>D.</a:t>
            </a:r>
            <a:r>
              <a:rPr lang="zh-CN" altLang="en-US" sz="2800"/>
              <a:t>负载</a:t>
            </a:r>
            <a:r>
              <a:rPr lang="en-US" altLang="zh-CN" sz="2800"/>
              <a:t>R</a:t>
            </a:r>
            <a:r>
              <a:rPr lang="zh-CN" altLang="en-US" sz="2800"/>
              <a:t>越小</a:t>
            </a:r>
            <a:r>
              <a:rPr lang="en-US" altLang="zh-CN" sz="2800"/>
              <a:t>,U</a:t>
            </a:r>
            <a:r>
              <a:rPr lang="en-US" altLang="zh-CN" sz="2800" baseline="-25000"/>
              <a:t>AB</a:t>
            </a:r>
            <a:r>
              <a:rPr lang="zh-CN" altLang="en-US" sz="2800"/>
              <a:t>越接近</a:t>
            </a:r>
            <a:r>
              <a:rPr lang="en-US" altLang="zh-CN" sz="2800"/>
              <a:t>U</a:t>
            </a:r>
            <a:r>
              <a:rPr lang="en-US" altLang="zh-CN" sz="2800" baseline="-25000"/>
              <a:t>CD</a:t>
            </a:r>
            <a:r>
              <a:rPr lang="en-US" altLang="zh-CN" sz="2800"/>
              <a:t>/2</a:t>
            </a: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6659563" y="3644900"/>
            <a:ext cx="2136775" cy="2173288"/>
            <a:chOff x="4059" y="2927"/>
            <a:chExt cx="1346" cy="1369"/>
          </a:xfrm>
        </p:grpSpPr>
        <p:sp>
          <p:nvSpPr>
            <p:cNvPr id="36922" name="Line 5"/>
            <p:cNvSpPr>
              <a:spLocks noChangeShapeType="1"/>
            </p:cNvSpPr>
            <p:nvPr/>
          </p:nvSpPr>
          <p:spPr bwMode="auto">
            <a:xfrm flipV="1">
              <a:off x="4150" y="3109"/>
              <a:ext cx="635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3" name="Line 6"/>
            <p:cNvSpPr>
              <a:spLocks noChangeShapeType="1"/>
            </p:cNvSpPr>
            <p:nvPr/>
          </p:nvSpPr>
          <p:spPr bwMode="auto">
            <a:xfrm>
              <a:off x="4785" y="3109"/>
              <a:ext cx="0" cy="9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4" name="Rectangle 7"/>
            <p:cNvSpPr>
              <a:spLocks noChangeArrowheads="1"/>
            </p:cNvSpPr>
            <p:nvPr/>
          </p:nvSpPr>
          <p:spPr bwMode="auto">
            <a:xfrm rot="5400000" flipH="1">
              <a:off x="4627" y="3494"/>
              <a:ext cx="318" cy="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5" name="Line 8"/>
            <p:cNvSpPr>
              <a:spLocks noChangeShapeType="1"/>
            </p:cNvSpPr>
            <p:nvPr/>
          </p:nvSpPr>
          <p:spPr bwMode="auto">
            <a:xfrm rot="16200000" flipH="1">
              <a:off x="5010" y="3337"/>
              <a:ext cx="1" cy="3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6" name="Line 9"/>
            <p:cNvSpPr>
              <a:spLocks noChangeShapeType="1"/>
            </p:cNvSpPr>
            <p:nvPr/>
          </p:nvSpPr>
          <p:spPr bwMode="auto">
            <a:xfrm>
              <a:off x="4150" y="4020"/>
              <a:ext cx="10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7" name="Line 10"/>
            <p:cNvSpPr>
              <a:spLocks noChangeShapeType="1"/>
            </p:cNvSpPr>
            <p:nvPr/>
          </p:nvSpPr>
          <p:spPr bwMode="auto">
            <a:xfrm>
              <a:off x="5193" y="3521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8" name="Line 11"/>
            <p:cNvSpPr>
              <a:spLocks noChangeShapeType="1"/>
            </p:cNvSpPr>
            <p:nvPr/>
          </p:nvSpPr>
          <p:spPr bwMode="auto">
            <a:xfrm>
              <a:off x="4149" y="3109"/>
              <a:ext cx="0" cy="4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9" name="Line 12"/>
            <p:cNvSpPr>
              <a:spLocks noChangeShapeType="1"/>
            </p:cNvSpPr>
            <p:nvPr/>
          </p:nvSpPr>
          <p:spPr bwMode="auto">
            <a:xfrm>
              <a:off x="4149" y="3608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0" name="Line 13"/>
            <p:cNvSpPr>
              <a:spLocks noChangeShapeType="1"/>
            </p:cNvSpPr>
            <p:nvPr/>
          </p:nvSpPr>
          <p:spPr bwMode="auto">
            <a:xfrm>
              <a:off x="4059" y="3562"/>
              <a:ext cx="18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1" name="Line 14"/>
            <p:cNvSpPr>
              <a:spLocks noChangeShapeType="1"/>
            </p:cNvSpPr>
            <p:nvPr/>
          </p:nvSpPr>
          <p:spPr bwMode="auto">
            <a:xfrm>
              <a:off x="4105" y="3607"/>
              <a:ext cx="91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2" name="Text Box 15"/>
            <p:cNvSpPr txBox="1">
              <a:spLocks noChangeArrowheads="1"/>
            </p:cNvSpPr>
            <p:nvPr/>
          </p:nvSpPr>
          <p:spPr bwMode="auto">
            <a:xfrm>
              <a:off x="4785" y="2927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</a:t>
              </a:r>
            </a:p>
          </p:txBody>
        </p:sp>
        <p:sp>
          <p:nvSpPr>
            <p:cNvPr id="36933" name="Rectangle 16"/>
            <p:cNvSpPr>
              <a:spLocks noChangeArrowheads="1"/>
            </p:cNvSpPr>
            <p:nvPr/>
          </p:nvSpPr>
          <p:spPr bwMode="auto">
            <a:xfrm rot="5400000" flipH="1">
              <a:off x="5034" y="3721"/>
              <a:ext cx="318" cy="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4" name="Text Box 17"/>
            <p:cNvSpPr txBox="1">
              <a:spLocks noChangeArrowheads="1"/>
            </p:cNvSpPr>
            <p:nvPr/>
          </p:nvSpPr>
          <p:spPr bwMode="auto">
            <a:xfrm>
              <a:off x="5193" y="329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</p:txBody>
        </p:sp>
        <p:sp>
          <p:nvSpPr>
            <p:cNvPr id="36935" name="Text Box 18"/>
            <p:cNvSpPr txBox="1">
              <a:spLocks noChangeArrowheads="1"/>
            </p:cNvSpPr>
            <p:nvPr/>
          </p:nvSpPr>
          <p:spPr bwMode="auto">
            <a:xfrm>
              <a:off x="4830" y="329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P</a:t>
              </a:r>
            </a:p>
          </p:txBody>
        </p:sp>
        <p:sp>
          <p:nvSpPr>
            <p:cNvPr id="36936" name="Text Box 19"/>
            <p:cNvSpPr txBox="1">
              <a:spLocks noChangeArrowheads="1"/>
            </p:cNvSpPr>
            <p:nvPr/>
          </p:nvSpPr>
          <p:spPr bwMode="auto">
            <a:xfrm>
              <a:off x="5193" y="401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</a:p>
          </p:txBody>
        </p:sp>
        <p:sp>
          <p:nvSpPr>
            <p:cNvPr id="36937" name="Text Box 20"/>
            <p:cNvSpPr txBox="1">
              <a:spLocks noChangeArrowheads="1"/>
            </p:cNvSpPr>
            <p:nvPr/>
          </p:nvSpPr>
          <p:spPr bwMode="auto">
            <a:xfrm>
              <a:off x="4694" y="4065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</a:t>
              </a:r>
            </a:p>
          </p:txBody>
        </p:sp>
      </p:grpSp>
      <p:sp>
        <p:nvSpPr>
          <p:cNvPr id="90133" name="Text Box 21"/>
          <p:cNvSpPr txBox="1">
            <a:spLocks noChangeArrowheads="1"/>
          </p:cNvSpPr>
          <p:nvPr/>
        </p:nvSpPr>
        <p:spPr bwMode="auto">
          <a:xfrm>
            <a:off x="2667000" y="1600200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ABC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971550" y="4724400"/>
            <a:ext cx="2136775" cy="2093913"/>
            <a:chOff x="1610" y="3022"/>
            <a:chExt cx="1346" cy="1319"/>
          </a:xfrm>
        </p:grpSpPr>
        <p:grpSp>
          <p:nvGrpSpPr>
            <p:cNvPr id="36891" name="Group 23"/>
            <p:cNvGrpSpPr>
              <a:grpSpLocks/>
            </p:cNvGrpSpPr>
            <p:nvPr/>
          </p:nvGrpSpPr>
          <p:grpSpPr bwMode="auto">
            <a:xfrm>
              <a:off x="2200" y="3339"/>
              <a:ext cx="136" cy="664"/>
              <a:chOff x="1746" y="3430"/>
              <a:chExt cx="226" cy="1361"/>
            </a:xfrm>
          </p:grpSpPr>
          <p:sp>
            <p:nvSpPr>
              <p:cNvPr id="36906" name="Line 24"/>
              <p:cNvSpPr>
                <a:spLocks noChangeShapeType="1"/>
              </p:cNvSpPr>
              <p:nvPr/>
            </p:nvSpPr>
            <p:spPr bwMode="auto">
              <a:xfrm>
                <a:off x="1746" y="3567"/>
                <a:ext cx="226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7" name="Line 25"/>
              <p:cNvSpPr>
                <a:spLocks noChangeShapeType="1"/>
              </p:cNvSpPr>
              <p:nvPr/>
            </p:nvSpPr>
            <p:spPr bwMode="auto">
              <a:xfrm flipV="1">
                <a:off x="1746" y="3658"/>
                <a:ext cx="226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8" name="Line 26"/>
              <p:cNvSpPr>
                <a:spLocks noChangeShapeType="1"/>
              </p:cNvSpPr>
              <p:nvPr/>
            </p:nvSpPr>
            <p:spPr bwMode="auto">
              <a:xfrm>
                <a:off x="1746" y="3748"/>
                <a:ext cx="226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9" name="Line 27"/>
              <p:cNvSpPr>
                <a:spLocks noChangeShapeType="1"/>
              </p:cNvSpPr>
              <p:nvPr/>
            </p:nvSpPr>
            <p:spPr bwMode="auto">
              <a:xfrm flipV="1">
                <a:off x="1746" y="3839"/>
                <a:ext cx="226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0" name="Line 28"/>
              <p:cNvSpPr>
                <a:spLocks noChangeShapeType="1"/>
              </p:cNvSpPr>
              <p:nvPr/>
            </p:nvSpPr>
            <p:spPr bwMode="auto">
              <a:xfrm>
                <a:off x="1746" y="3929"/>
                <a:ext cx="226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1" name="Line 29"/>
              <p:cNvSpPr>
                <a:spLocks noChangeShapeType="1"/>
              </p:cNvSpPr>
              <p:nvPr/>
            </p:nvSpPr>
            <p:spPr bwMode="auto">
              <a:xfrm flipV="1">
                <a:off x="1746" y="4020"/>
                <a:ext cx="226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2" name="Line 30"/>
              <p:cNvSpPr>
                <a:spLocks noChangeShapeType="1"/>
              </p:cNvSpPr>
              <p:nvPr/>
            </p:nvSpPr>
            <p:spPr bwMode="auto">
              <a:xfrm>
                <a:off x="1837" y="3430"/>
                <a:ext cx="135" cy="4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3" name="Line 31"/>
              <p:cNvSpPr>
                <a:spLocks noChangeShapeType="1"/>
              </p:cNvSpPr>
              <p:nvPr/>
            </p:nvSpPr>
            <p:spPr bwMode="auto">
              <a:xfrm flipV="1">
                <a:off x="1746" y="3476"/>
                <a:ext cx="226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4" name="Line 32"/>
              <p:cNvSpPr>
                <a:spLocks noChangeShapeType="1"/>
              </p:cNvSpPr>
              <p:nvPr/>
            </p:nvSpPr>
            <p:spPr bwMode="auto">
              <a:xfrm>
                <a:off x="1746" y="4293"/>
                <a:ext cx="226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5" name="Line 33"/>
              <p:cNvSpPr>
                <a:spLocks noChangeShapeType="1"/>
              </p:cNvSpPr>
              <p:nvPr/>
            </p:nvSpPr>
            <p:spPr bwMode="auto">
              <a:xfrm flipV="1">
                <a:off x="1746" y="4384"/>
                <a:ext cx="226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6" name="Line 34"/>
              <p:cNvSpPr>
                <a:spLocks noChangeShapeType="1"/>
              </p:cNvSpPr>
              <p:nvPr/>
            </p:nvSpPr>
            <p:spPr bwMode="auto">
              <a:xfrm>
                <a:off x="1746" y="4474"/>
                <a:ext cx="226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7" name="Line 35"/>
              <p:cNvSpPr>
                <a:spLocks noChangeShapeType="1"/>
              </p:cNvSpPr>
              <p:nvPr/>
            </p:nvSpPr>
            <p:spPr bwMode="auto">
              <a:xfrm flipV="1">
                <a:off x="1746" y="4565"/>
                <a:ext cx="226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8" name="Line 36"/>
              <p:cNvSpPr>
                <a:spLocks noChangeShapeType="1"/>
              </p:cNvSpPr>
              <p:nvPr/>
            </p:nvSpPr>
            <p:spPr bwMode="auto">
              <a:xfrm>
                <a:off x="1746" y="4655"/>
                <a:ext cx="226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9" name="Line 37"/>
              <p:cNvSpPr>
                <a:spLocks noChangeShapeType="1"/>
              </p:cNvSpPr>
              <p:nvPr/>
            </p:nvSpPr>
            <p:spPr bwMode="auto">
              <a:xfrm flipV="1">
                <a:off x="1837" y="4746"/>
                <a:ext cx="135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0" name="Line 38"/>
              <p:cNvSpPr>
                <a:spLocks noChangeShapeType="1"/>
              </p:cNvSpPr>
              <p:nvPr/>
            </p:nvSpPr>
            <p:spPr bwMode="auto">
              <a:xfrm>
                <a:off x="1746" y="4111"/>
                <a:ext cx="226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1" name="Line 39"/>
              <p:cNvSpPr>
                <a:spLocks noChangeShapeType="1"/>
              </p:cNvSpPr>
              <p:nvPr/>
            </p:nvSpPr>
            <p:spPr bwMode="auto">
              <a:xfrm flipV="1">
                <a:off x="1746" y="4202"/>
                <a:ext cx="226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892" name="Line 40"/>
            <p:cNvSpPr>
              <a:spLocks noChangeShapeType="1"/>
            </p:cNvSpPr>
            <p:nvPr/>
          </p:nvSpPr>
          <p:spPr bwMode="auto">
            <a:xfrm>
              <a:off x="2245" y="4003"/>
              <a:ext cx="0" cy="1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3" name="Line 41"/>
            <p:cNvSpPr>
              <a:spLocks noChangeShapeType="1"/>
            </p:cNvSpPr>
            <p:nvPr/>
          </p:nvSpPr>
          <p:spPr bwMode="auto">
            <a:xfrm>
              <a:off x="2245" y="3203"/>
              <a:ext cx="0" cy="1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4" name="Line 42"/>
            <p:cNvSpPr>
              <a:spLocks noChangeShapeType="1"/>
            </p:cNvSpPr>
            <p:nvPr/>
          </p:nvSpPr>
          <p:spPr bwMode="auto">
            <a:xfrm flipV="1">
              <a:off x="1701" y="3203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5" name="Line 43"/>
            <p:cNvSpPr>
              <a:spLocks noChangeShapeType="1"/>
            </p:cNvSpPr>
            <p:nvPr/>
          </p:nvSpPr>
          <p:spPr bwMode="auto">
            <a:xfrm rot="16200000" flipH="1">
              <a:off x="2539" y="3454"/>
              <a:ext cx="1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6" name="Line 44"/>
            <p:cNvSpPr>
              <a:spLocks noChangeShapeType="1"/>
            </p:cNvSpPr>
            <p:nvPr/>
          </p:nvSpPr>
          <p:spPr bwMode="auto">
            <a:xfrm>
              <a:off x="1701" y="4156"/>
              <a:ext cx="10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7" name="Line 45"/>
            <p:cNvSpPr>
              <a:spLocks noChangeShapeType="1"/>
            </p:cNvSpPr>
            <p:nvPr/>
          </p:nvSpPr>
          <p:spPr bwMode="auto">
            <a:xfrm flipH="1">
              <a:off x="1700" y="3203"/>
              <a:ext cx="1" cy="4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8" name="Line 46"/>
            <p:cNvSpPr>
              <a:spLocks noChangeShapeType="1"/>
            </p:cNvSpPr>
            <p:nvPr/>
          </p:nvSpPr>
          <p:spPr bwMode="auto">
            <a:xfrm>
              <a:off x="1700" y="3744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9" name="Line 47"/>
            <p:cNvSpPr>
              <a:spLocks noChangeShapeType="1"/>
            </p:cNvSpPr>
            <p:nvPr/>
          </p:nvSpPr>
          <p:spPr bwMode="auto">
            <a:xfrm>
              <a:off x="1610" y="3698"/>
              <a:ext cx="18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0" name="Line 48"/>
            <p:cNvSpPr>
              <a:spLocks noChangeShapeType="1"/>
            </p:cNvSpPr>
            <p:nvPr/>
          </p:nvSpPr>
          <p:spPr bwMode="auto">
            <a:xfrm>
              <a:off x="1656" y="3743"/>
              <a:ext cx="91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1" name="Text Box 49"/>
            <p:cNvSpPr txBox="1">
              <a:spLocks noChangeArrowheads="1"/>
            </p:cNvSpPr>
            <p:nvPr/>
          </p:nvSpPr>
          <p:spPr bwMode="auto">
            <a:xfrm>
              <a:off x="2200" y="302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</a:t>
              </a:r>
            </a:p>
          </p:txBody>
        </p:sp>
        <p:sp>
          <p:nvSpPr>
            <p:cNvPr id="36902" name="Text Box 50"/>
            <p:cNvSpPr txBox="1">
              <a:spLocks noChangeArrowheads="1"/>
            </p:cNvSpPr>
            <p:nvPr/>
          </p:nvSpPr>
          <p:spPr bwMode="auto">
            <a:xfrm>
              <a:off x="2668" y="342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</p:txBody>
        </p:sp>
        <p:sp>
          <p:nvSpPr>
            <p:cNvPr id="36903" name="Text Box 51"/>
            <p:cNvSpPr txBox="1">
              <a:spLocks noChangeArrowheads="1"/>
            </p:cNvSpPr>
            <p:nvPr/>
          </p:nvSpPr>
          <p:spPr bwMode="auto">
            <a:xfrm>
              <a:off x="2441" y="3471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P</a:t>
              </a:r>
            </a:p>
          </p:txBody>
        </p:sp>
        <p:sp>
          <p:nvSpPr>
            <p:cNvPr id="36904" name="Text Box 52"/>
            <p:cNvSpPr txBox="1">
              <a:spLocks noChangeArrowheads="1"/>
            </p:cNvSpPr>
            <p:nvPr/>
          </p:nvSpPr>
          <p:spPr bwMode="auto">
            <a:xfrm>
              <a:off x="2744" y="408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</a:p>
          </p:txBody>
        </p:sp>
        <p:sp>
          <p:nvSpPr>
            <p:cNvPr id="36905" name="Text Box 53"/>
            <p:cNvSpPr txBox="1">
              <a:spLocks noChangeArrowheads="1"/>
            </p:cNvSpPr>
            <p:nvPr/>
          </p:nvSpPr>
          <p:spPr bwMode="auto">
            <a:xfrm>
              <a:off x="2109" y="411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</a:t>
              </a:r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3779838" y="4784725"/>
            <a:ext cx="2136775" cy="2106613"/>
            <a:chOff x="2381" y="3014"/>
            <a:chExt cx="1346" cy="1327"/>
          </a:xfrm>
        </p:grpSpPr>
        <p:sp>
          <p:nvSpPr>
            <p:cNvPr id="36874" name="Line 55"/>
            <p:cNvSpPr>
              <a:spLocks noChangeShapeType="1"/>
            </p:cNvSpPr>
            <p:nvPr/>
          </p:nvSpPr>
          <p:spPr bwMode="auto">
            <a:xfrm flipV="1">
              <a:off x="2472" y="3196"/>
              <a:ext cx="635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5" name="Line 56"/>
            <p:cNvSpPr>
              <a:spLocks noChangeShapeType="1"/>
            </p:cNvSpPr>
            <p:nvPr/>
          </p:nvSpPr>
          <p:spPr bwMode="auto">
            <a:xfrm>
              <a:off x="3107" y="3196"/>
              <a:ext cx="0" cy="9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6" name="Rectangle 57"/>
            <p:cNvSpPr>
              <a:spLocks noChangeArrowheads="1"/>
            </p:cNvSpPr>
            <p:nvPr/>
          </p:nvSpPr>
          <p:spPr bwMode="auto">
            <a:xfrm rot="5400000" flipH="1">
              <a:off x="2949" y="3816"/>
              <a:ext cx="318" cy="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7" name="Line 58"/>
            <p:cNvSpPr>
              <a:spLocks noChangeShapeType="1"/>
            </p:cNvSpPr>
            <p:nvPr/>
          </p:nvSpPr>
          <p:spPr bwMode="auto">
            <a:xfrm rot="5400000" flipH="1" flipV="1">
              <a:off x="3311" y="3408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8" name="Line 59"/>
            <p:cNvSpPr>
              <a:spLocks noChangeShapeType="1"/>
            </p:cNvSpPr>
            <p:nvPr/>
          </p:nvSpPr>
          <p:spPr bwMode="auto">
            <a:xfrm>
              <a:off x="2472" y="4107"/>
              <a:ext cx="10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Line 60"/>
            <p:cNvSpPr>
              <a:spLocks noChangeShapeType="1"/>
            </p:cNvSpPr>
            <p:nvPr/>
          </p:nvSpPr>
          <p:spPr bwMode="auto">
            <a:xfrm>
              <a:off x="3515" y="3608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Line 61"/>
            <p:cNvSpPr>
              <a:spLocks noChangeShapeType="1"/>
            </p:cNvSpPr>
            <p:nvPr/>
          </p:nvSpPr>
          <p:spPr bwMode="auto">
            <a:xfrm>
              <a:off x="2471" y="3196"/>
              <a:ext cx="0" cy="4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1" name="Line 62"/>
            <p:cNvSpPr>
              <a:spLocks noChangeShapeType="1"/>
            </p:cNvSpPr>
            <p:nvPr/>
          </p:nvSpPr>
          <p:spPr bwMode="auto">
            <a:xfrm>
              <a:off x="2471" y="3695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2" name="Line 63"/>
            <p:cNvSpPr>
              <a:spLocks noChangeShapeType="1"/>
            </p:cNvSpPr>
            <p:nvPr/>
          </p:nvSpPr>
          <p:spPr bwMode="auto">
            <a:xfrm>
              <a:off x="2381" y="3649"/>
              <a:ext cx="18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3" name="Line 64"/>
            <p:cNvSpPr>
              <a:spLocks noChangeShapeType="1"/>
            </p:cNvSpPr>
            <p:nvPr/>
          </p:nvSpPr>
          <p:spPr bwMode="auto">
            <a:xfrm>
              <a:off x="2427" y="3694"/>
              <a:ext cx="91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4" name="Text Box 65"/>
            <p:cNvSpPr txBox="1">
              <a:spLocks noChangeArrowheads="1"/>
            </p:cNvSpPr>
            <p:nvPr/>
          </p:nvSpPr>
          <p:spPr bwMode="auto">
            <a:xfrm>
              <a:off x="3107" y="3014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</a:t>
              </a:r>
            </a:p>
          </p:txBody>
        </p:sp>
        <p:sp>
          <p:nvSpPr>
            <p:cNvPr id="36885" name="Rectangle 66"/>
            <p:cNvSpPr>
              <a:spLocks noChangeArrowheads="1"/>
            </p:cNvSpPr>
            <p:nvPr/>
          </p:nvSpPr>
          <p:spPr bwMode="auto">
            <a:xfrm rot="5400000" flipH="1">
              <a:off x="3356" y="3808"/>
              <a:ext cx="318" cy="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6" name="Text Box 67"/>
            <p:cNvSpPr txBox="1">
              <a:spLocks noChangeArrowheads="1"/>
            </p:cNvSpPr>
            <p:nvPr/>
          </p:nvSpPr>
          <p:spPr bwMode="auto">
            <a:xfrm>
              <a:off x="3515" y="3377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</p:txBody>
        </p:sp>
        <p:sp>
          <p:nvSpPr>
            <p:cNvPr id="36887" name="Text Box 68"/>
            <p:cNvSpPr txBox="1">
              <a:spLocks noChangeArrowheads="1"/>
            </p:cNvSpPr>
            <p:nvPr/>
          </p:nvSpPr>
          <p:spPr bwMode="auto">
            <a:xfrm>
              <a:off x="3152" y="3385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P</a:t>
              </a:r>
            </a:p>
          </p:txBody>
        </p:sp>
        <p:sp>
          <p:nvSpPr>
            <p:cNvPr id="36888" name="Text Box 69"/>
            <p:cNvSpPr txBox="1">
              <a:spLocks noChangeArrowheads="1"/>
            </p:cNvSpPr>
            <p:nvPr/>
          </p:nvSpPr>
          <p:spPr bwMode="auto">
            <a:xfrm>
              <a:off x="3515" y="410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</a:p>
          </p:txBody>
        </p:sp>
        <p:sp>
          <p:nvSpPr>
            <p:cNvPr id="36889" name="Text Box 70"/>
            <p:cNvSpPr txBox="1">
              <a:spLocks noChangeArrowheads="1"/>
            </p:cNvSpPr>
            <p:nvPr/>
          </p:nvSpPr>
          <p:spPr bwMode="auto">
            <a:xfrm>
              <a:off x="3016" y="411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</a:t>
              </a:r>
            </a:p>
          </p:txBody>
        </p:sp>
        <p:sp>
          <p:nvSpPr>
            <p:cNvPr id="36890" name="Rectangle 71"/>
            <p:cNvSpPr>
              <a:spLocks noChangeArrowheads="1"/>
            </p:cNvSpPr>
            <p:nvPr/>
          </p:nvSpPr>
          <p:spPr bwMode="auto">
            <a:xfrm rot="5400000" flipH="1">
              <a:off x="2947" y="3363"/>
              <a:ext cx="318" cy="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184" name="Text Box 72"/>
          <p:cNvSpPr txBox="1">
            <a:spLocks noChangeArrowheads="1"/>
          </p:cNvSpPr>
          <p:nvPr/>
        </p:nvSpPr>
        <p:spPr bwMode="auto">
          <a:xfrm>
            <a:off x="4356100" y="5229225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R/2</a:t>
            </a:r>
          </a:p>
        </p:txBody>
      </p:sp>
      <p:sp>
        <p:nvSpPr>
          <p:cNvPr id="90185" name="Text Box 73"/>
          <p:cNvSpPr txBox="1">
            <a:spLocks noChangeArrowheads="1"/>
          </p:cNvSpPr>
          <p:nvPr/>
        </p:nvSpPr>
        <p:spPr bwMode="auto">
          <a:xfrm>
            <a:off x="4356100" y="5949950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R/2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33" grpId="0"/>
      <p:bldP spid="90184" grpId="0"/>
      <p:bldP spid="9018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85800" y="0"/>
            <a:ext cx="6732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>
                <a:solidFill>
                  <a:srgbClr val="FF9933"/>
                </a:solidFill>
                <a:latin typeface="黑体" pitchFamily="2" charset="-122"/>
                <a:ea typeface="黑体" pitchFamily="2" charset="-122"/>
              </a:rPr>
              <a:t>九、限流和分压电路的选取</a:t>
            </a:r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684213" y="1049338"/>
            <a:ext cx="2012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32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限流式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87675" y="692150"/>
            <a:ext cx="3287713" cy="2246313"/>
            <a:chOff x="1837" y="1566"/>
            <a:chExt cx="2071" cy="1415"/>
          </a:xfrm>
        </p:grpSpPr>
        <p:sp>
          <p:nvSpPr>
            <p:cNvPr id="37899" name="Line 5"/>
            <p:cNvSpPr>
              <a:spLocks noChangeShapeType="1"/>
            </p:cNvSpPr>
            <p:nvPr/>
          </p:nvSpPr>
          <p:spPr bwMode="auto">
            <a:xfrm>
              <a:off x="1837" y="1842"/>
              <a:ext cx="20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Line 6"/>
            <p:cNvSpPr>
              <a:spLocks noChangeShapeType="1"/>
            </p:cNvSpPr>
            <p:nvPr/>
          </p:nvSpPr>
          <p:spPr bwMode="auto">
            <a:xfrm>
              <a:off x="1837" y="2659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Line 7"/>
            <p:cNvSpPr>
              <a:spLocks noChangeShapeType="1"/>
            </p:cNvSpPr>
            <p:nvPr/>
          </p:nvSpPr>
          <p:spPr bwMode="auto">
            <a:xfrm flipV="1">
              <a:off x="1837" y="1842"/>
              <a:ext cx="0" cy="8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902" name="Group 8"/>
            <p:cNvGrpSpPr>
              <a:grpSpLocks/>
            </p:cNvGrpSpPr>
            <p:nvPr/>
          </p:nvGrpSpPr>
          <p:grpSpPr bwMode="auto">
            <a:xfrm>
              <a:off x="2245" y="2568"/>
              <a:ext cx="91" cy="226"/>
              <a:chOff x="884" y="3748"/>
              <a:chExt cx="91" cy="226"/>
            </a:xfrm>
          </p:grpSpPr>
          <p:sp>
            <p:nvSpPr>
              <p:cNvPr id="37918" name="Line 9"/>
              <p:cNvSpPr>
                <a:spLocks noChangeShapeType="1"/>
              </p:cNvSpPr>
              <p:nvPr/>
            </p:nvSpPr>
            <p:spPr bwMode="auto">
              <a:xfrm flipV="1">
                <a:off x="884" y="3748"/>
                <a:ext cx="0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9" name="Line 10"/>
              <p:cNvSpPr>
                <a:spLocks noChangeShapeType="1"/>
              </p:cNvSpPr>
              <p:nvPr/>
            </p:nvSpPr>
            <p:spPr bwMode="auto">
              <a:xfrm flipV="1">
                <a:off x="975" y="3793"/>
                <a:ext cx="0" cy="136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03" name="Line 11"/>
            <p:cNvSpPr>
              <a:spLocks noChangeShapeType="1"/>
            </p:cNvSpPr>
            <p:nvPr/>
          </p:nvSpPr>
          <p:spPr bwMode="auto">
            <a:xfrm>
              <a:off x="2336" y="2659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Line 12"/>
            <p:cNvSpPr>
              <a:spLocks noChangeShapeType="1"/>
            </p:cNvSpPr>
            <p:nvPr/>
          </p:nvSpPr>
          <p:spPr bwMode="auto">
            <a:xfrm>
              <a:off x="2971" y="2659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Line 13"/>
            <p:cNvSpPr>
              <a:spLocks noChangeShapeType="1"/>
            </p:cNvSpPr>
            <p:nvPr/>
          </p:nvSpPr>
          <p:spPr bwMode="auto">
            <a:xfrm flipV="1">
              <a:off x="2654" y="2523"/>
              <a:ext cx="317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Rectangle 14"/>
            <p:cNvSpPr>
              <a:spLocks noChangeArrowheads="1"/>
            </p:cNvSpPr>
            <p:nvPr/>
          </p:nvSpPr>
          <p:spPr bwMode="auto">
            <a:xfrm>
              <a:off x="3288" y="2614"/>
              <a:ext cx="408" cy="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7" name="Line 15"/>
            <p:cNvSpPr>
              <a:spLocks noChangeShapeType="1"/>
            </p:cNvSpPr>
            <p:nvPr/>
          </p:nvSpPr>
          <p:spPr bwMode="auto">
            <a:xfrm flipV="1">
              <a:off x="3515" y="2387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Line 16"/>
            <p:cNvSpPr>
              <a:spLocks noChangeShapeType="1"/>
            </p:cNvSpPr>
            <p:nvPr/>
          </p:nvSpPr>
          <p:spPr bwMode="auto">
            <a:xfrm>
              <a:off x="3515" y="2387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Line 17"/>
            <p:cNvSpPr>
              <a:spLocks noChangeShapeType="1"/>
            </p:cNvSpPr>
            <p:nvPr/>
          </p:nvSpPr>
          <p:spPr bwMode="auto">
            <a:xfrm flipV="1">
              <a:off x="3878" y="1842"/>
              <a:ext cx="0" cy="5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Rectangle 18"/>
            <p:cNvSpPr>
              <a:spLocks noChangeArrowheads="1"/>
            </p:cNvSpPr>
            <p:nvPr/>
          </p:nvSpPr>
          <p:spPr bwMode="auto">
            <a:xfrm>
              <a:off x="2517" y="1797"/>
              <a:ext cx="408" cy="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1" name="Text Box 19"/>
            <p:cNvSpPr txBox="1">
              <a:spLocks noChangeArrowheads="1"/>
            </p:cNvSpPr>
            <p:nvPr/>
          </p:nvSpPr>
          <p:spPr bwMode="auto">
            <a:xfrm>
              <a:off x="2200" y="275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E</a:t>
              </a:r>
            </a:p>
          </p:txBody>
        </p:sp>
        <p:sp>
          <p:nvSpPr>
            <p:cNvPr id="37912" name="Text Box 20"/>
            <p:cNvSpPr txBox="1">
              <a:spLocks noChangeArrowheads="1"/>
            </p:cNvSpPr>
            <p:nvPr/>
          </p:nvSpPr>
          <p:spPr bwMode="auto">
            <a:xfrm>
              <a:off x="2744" y="275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</a:t>
              </a:r>
            </a:p>
          </p:txBody>
        </p:sp>
        <p:sp>
          <p:nvSpPr>
            <p:cNvPr id="37913" name="Text Box 21"/>
            <p:cNvSpPr txBox="1">
              <a:spLocks noChangeArrowheads="1"/>
            </p:cNvSpPr>
            <p:nvPr/>
          </p:nvSpPr>
          <p:spPr bwMode="auto">
            <a:xfrm>
              <a:off x="3386" y="2704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R</a:t>
              </a:r>
            </a:p>
          </p:txBody>
        </p:sp>
        <p:sp>
          <p:nvSpPr>
            <p:cNvPr id="37914" name="Text Box 22"/>
            <p:cNvSpPr txBox="1">
              <a:spLocks noChangeArrowheads="1"/>
            </p:cNvSpPr>
            <p:nvPr/>
          </p:nvSpPr>
          <p:spPr bwMode="auto">
            <a:xfrm>
              <a:off x="3107" y="265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</p:txBody>
        </p:sp>
        <p:sp>
          <p:nvSpPr>
            <p:cNvPr id="37915" name="Text Box 23"/>
            <p:cNvSpPr txBox="1">
              <a:spLocks noChangeArrowheads="1"/>
            </p:cNvSpPr>
            <p:nvPr/>
          </p:nvSpPr>
          <p:spPr bwMode="auto">
            <a:xfrm>
              <a:off x="3696" y="265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</a:p>
          </p:txBody>
        </p:sp>
        <p:sp>
          <p:nvSpPr>
            <p:cNvPr id="37916" name="Text Box 24"/>
            <p:cNvSpPr txBox="1">
              <a:spLocks noChangeArrowheads="1"/>
            </p:cNvSpPr>
            <p:nvPr/>
          </p:nvSpPr>
          <p:spPr bwMode="auto">
            <a:xfrm>
              <a:off x="3288" y="2387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P</a:t>
              </a:r>
            </a:p>
          </p:txBody>
        </p:sp>
        <p:sp>
          <p:nvSpPr>
            <p:cNvPr id="37917" name="Text Box 25"/>
            <p:cNvSpPr txBox="1">
              <a:spLocks noChangeArrowheads="1"/>
            </p:cNvSpPr>
            <p:nvPr/>
          </p:nvSpPr>
          <p:spPr bwMode="auto">
            <a:xfrm>
              <a:off x="2608" y="1566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R</a:t>
              </a:r>
              <a:r>
                <a:rPr lang="en-US" altLang="zh-CN" baseline="-25000"/>
                <a:t>x</a:t>
              </a:r>
              <a:endParaRPr lang="en-US" altLang="zh-CN"/>
            </a:p>
          </p:txBody>
        </p:sp>
      </p:grpSp>
      <p:sp>
        <p:nvSpPr>
          <p:cNvPr id="91162" name="Rectangle 26"/>
          <p:cNvSpPr>
            <a:spLocks noChangeArrowheads="1"/>
          </p:cNvSpPr>
          <p:nvPr/>
        </p:nvSpPr>
        <p:spPr bwMode="auto">
          <a:xfrm>
            <a:off x="323850" y="2924175"/>
            <a:ext cx="849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804863"/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图中变阻器起限流作用，求</a:t>
            </a:r>
            <a:r>
              <a:rPr lang="zh-CN" altLang="en-US" sz="3200">
                <a:solidFill>
                  <a:srgbClr val="FF33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待测电阻</a:t>
            </a:r>
            <a:r>
              <a:rPr lang="en-US" altLang="zh-CN" sz="3200">
                <a:solidFill>
                  <a:srgbClr val="FF33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R</a:t>
            </a:r>
            <a:r>
              <a:rPr lang="en-US" altLang="zh-CN" sz="3200" baseline="-30000">
                <a:solidFill>
                  <a:srgbClr val="FF33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x</a:t>
            </a:r>
            <a:r>
              <a:rPr lang="zh-CN" altLang="en-US" sz="3200">
                <a:solidFill>
                  <a:srgbClr val="FF33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的电压可调范围</a:t>
            </a:r>
          </a:p>
        </p:txBody>
      </p:sp>
      <p:graphicFrame>
        <p:nvGraphicFramePr>
          <p:cNvPr id="91163" name="Object 27"/>
          <p:cNvGraphicFramePr>
            <a:graphicFrameLocks noChangeAspect="1"/>
          </p:cNvGraphicFramePr>
          <p:nvPr/>
        </p:nvGraphicFramePr>
        <p:xfrm>
          <a:off x="3492500" y="3500438"/>
          <a:ext cx="23749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公式" r:id="rId3" imgW="850531" imgH="431613" progId="Equation.3">
                  <p:embed/>
                </p:oleObj>
              </mc:Choice>
              <mc:Fallback>
                <p:oleObj name="公式" r:id="rId3" imgW="850531" imgH="43161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500438"/>
                        <a:ext cx="2374900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Rectangle 28"/>
          <p:cNvSpPr>
            <a:spLocks noChangeArrowheads="1"/>
          </p:cNvSpPr>
          <p:nvPr/>
        </p:nvSpPr>
        <p:spPr bwMode="auto">
          <a:xfrm>
            <a:off x="2543175" y="3660775"/>
            <a:ext cx="215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900"/>
              <a:t> </a:t>
            </a:r>
            <a:endParaRPr lang="en-US" altLang="zh-CN"/>
          </a:p>
        </p:txBody>
      </p:sp>
      <p:sp>
        <p:nvSpPr>
          <p:cNvPr id="91165" name="Rectangle 29"/>
          <p:cNvSpPr>
            <a:spLocks noChangeArrowheads="1"/>
          </p:cNvSpPr>
          <p:nvPr/>
        </p:nvSpPr>
        <p:spPr bwMode="auto">
          <a:xfrm>
            <a:off x="0" y="4508500"/>
            <a:ext cx="5076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限流式电路的特点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:</a:t>
            </a:r>
          </a:p>
        </p:txBody>
      </p:sp>
      <p:sp>
        <p:nvSpPr>
          <p:cNvPr id="91166" name="Rectangle 30"/>
          <p:cNvSpPr>
            <a:spLocks noChangeArrowheads="1"/>
          </p:cNvSpPr>
          <p:nvPr/>
        </p:nvSpPr>
        <p:spPr bwMode="auto">
          <a:xfrm>
            <a:off x="322263" y="5084763"/>
            <a:ext cx="77057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1.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电压不能从零开始调节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,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调节范围较小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.   </a:t>
            </a:r>
          </a:p>
          <a:p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  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但电路结构较为简单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91167" name="Rectangle 31"/>
          <p:cNvSpPr>
            <a:spLocks noChangeArrowheads="1"/>
          </p:cNvSpPr>
          <p:nvPr/>
        </p:nvSpPr>
        <p:spPr bwMode="auto">
          <a:xfrm>
            <a:off x="395288" y="6192838"/>
            <a:ext cx="6337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2.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电能损耗较小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/>
      <p:bldP spid="91162" grpId="0"/>
      <p:bldP spid="91165" grpId="0"/>
      <p:bldP spid="91166" grpId="0"/>
      <p:bldP spid="9116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684213" y="1049338"/>
            <a:ext cx="2012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32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分压式 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323850" y="2924175"/>
            <a:ext cx="849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804863"/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图中变阻器起分压作用，求</a:t>
            </a:r>
            <a:r>
              <a:rPr lang="zh-CN" altLang="en-US" sz="3200">
                <a:solidFill>
                  <a:srgbClr val="FF33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待测电阻</a:t>
            </a:r>
            <a:r>
              <a:rPr lang="en-US" altLang="zh-CN" sz="3200">
                <a:solidFill>
                  <a:srgbClr val="FF33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R</a:t>
            </a:r>
            <a:r>
              <a:rPr lang="en-US" altLang="zh-CN" sz="3200" baseline="-30000">
                <a:solidFill>
                  <a:srgbClr val="FF33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x</a:t>
            </a:r>
            <a:r>
              <a:rPr lang="zh-CN" altLang="en-US" sz="3200">
                <a:solidFill>
                  <a:srgbClr val="FF33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的电压可调范围</a:t>
            </a: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3708400" y="3860800"/>
          <a:ext cx="12446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name="公式" r:id="rId3" imgW="380670" imgH="177646" progId="Equation.3">
                  <p:embed/>
                </p:oleObj>
              </mc:Choice>
              <mc:Fallback>
                <p:oleObj name="公式" r:id="rId3" imgW="380670" imgH="1776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860800"/>
                        <a:ext cx="12446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0" y="4508500"/>
            <a:ext cx="5076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分压式电路的特点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:</a:t>
            </a: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322263" y="5084763"/>
            <a:ext cx="88217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1.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电压可以从零开始调节到电源电动势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,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调节范围较大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. 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但电路结构较为复杂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395288" y="6192838"/>
            <a:ext cx="6337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2.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电能损耗较大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987675" y="692150"/>
            <a:ext cx="2305050" cy="2246313"/>
            <a:chOff x="1882" y="436"/>
            <a:chExt cx="1452" cy="1415"/>
          </a:xfrm>
        </p:grpSpPr>
        <p:sp>
          <p:nvSpPr>
            <p:cNvPr id="38922" name="Line 9"/>
            <p:cNvSpPr>
              <a:spLocks noChangeShapeType="1"/>
            </p:cNvSpPr>
            <p:nvPr/>
          </p:nvSpPr>
          <p:spPr bwMode="auto">
            <a:xfrm>
              <a:off x="1882" y="1207"/>
              <a:ext cx="1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3" name="Line 10"/>
            <p:cNvSpPr>
              <a:spLocks noChangeShapeType="1"/>
            </p:cNvSpPr>
            <p:nvPr/>
          </p:nvSpPr>
          <p:spPr bwMode="auto">
            <a:xfrm>
              <a:off x="1882" y="1529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4" name="Line 11"/>
            <p:cNvSpPr>
              <a:spLocks noChangeShapeType="1"/>
            </p:cNvSpPr>
            <p:nvPr/>
          </p:nvSpPr>
          <p:spPr bwMode="auto">
            <a:xfrm flipV="1">
              <a:off x="1882" y="1207"/>
              <a:ext cx="0" cy="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925" name="Group 12"/>
            <p:cNvGrpSpPr>
              <a:grpSpLocks/>
            </p:cNvGrpSpPr>
            <p:nvPr/>
          </p:nvGrpSpPr>
          <p:grpSpPr bwMode="auto">
            <a:xfrm>
              <a:off x="2290" y="1438"/>
              <a:ext cx="91" cy="226"/>
              <a:chOff x="884" y="3748"/>
              <a:chExt cx="91" cy="226"/>
            </a:xfrm>
          </p:grpSpPr>
          <p:sp>
            <p:nvSpPr>
              <p:cNvPr id="38941" name="Line 13"/>
              <p:cNvSpPr>
                <a:spLocks noChangeShapeType="1"/>
              </p:cNvSpPr>
              <p:nvPr/>
            </p:nvSpPr>
            <p:spPr bwMode="auto">
              <a:xfrm flipV="1">
                <a:off x="884" y="3748"/>
                <a:ext cx="0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2" name="Line 14"/>
              <p:cNvSpPr>
                <a:spLocks noChangeShapeType="1"/>
              </p:cNvSpPr>
              <p:nvPr/>
            </p:nvSpPr>
            <p:spPr bwMode="auto">
              <a:xfrm flipV="1">
                <a:off x="975" y="3793"/>
                <a:ext cx="0" cy="136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26" name="Line 15"/>
            <p:cNvSpPr>
              <a:spLocks noChangeShapeType="1"/>
            </p:cNvSpPr>
            <p:nvPr/>
          </p:nvSpPr>
          <p:spPr bwMode="auto">
            <a:xfrm>
              <a:off x="2381" y="1529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7" name="Line 16"/>
            <p:cNvSpPr>
              <a:spLocks noChangeShapeType="1"/>
            </p:cNvSpPr>
            <p:nvPr/>
          </p:nvSpPr>
          <p:spPr bwMode="auto">
            <a:xfrm>
              <a:off x="3016" y="1529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8" name="Line 17"/>
            <p:cNvSpPr>
              <a:spLocks noChangeShapeType="1"/>
            </p:cNvSpPr>
            <p:nvPr/>
          </p:nvSpPr>
          <p:spPr bwMode="auto">
            <a:xfrm flipV="1">
              <a:off x="2699" y="1393"/>
              <a:ext cx="317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9" name="Rectangle 18"/>
            <p:cNvSpPr>
              <a:spLocks noChangeArrowheads="1"/>
            </p:cNvSpPr>
            <p:nvPr/>
          </p:nvSpPr>
          <p:spPr bwMode="auto">
            <a:xfrm>
              <a:off x="2426" y="1162"/>
              <a:ext cx="408" cy="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0" name="Line 19"/>
            <p:cNvSpPr>
              <a:spLocks noChangeShapeType="1"/>
            </p:cNvSpPr>
            <p:nvPr/>
          </p:nvSpPr>
          <p:spPr bwMode="auto">
            <a:xfrm flipV="1">
              <a:off x="2608" y="754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1" name="Line 20"/>
            <p:cNvSpPr>
              <a:spLocks noChangeShapeType="1"/>
            </p:cNvSpPr>
            <p:nvPr/>
          </p:nvSpPr>
          <p:spPr bwMode="auto">
            <a:xfrm flipV="1">
              <a:off x="3334" y="754"/>
              <a:ext cx="0" cy="7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2" name="Text Box 21"/>
            <p:cNvSpPr txBox="1">
              <a:spLocks noChangeArrowheads="1"/>
            </p:cNvSpPr>
            <p:nvPr/>
          </p:nvSpPr>
          <p:spPr bwMode="auto">
            <a:xfrm>
              <a:off x="2245" y="162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E</a:t>
              </a:r>
            </a:p>
          </p:txBody>
        </p:sp>
        <p:sp>
          <p:nvSpPr>
            <p:cNvPr id="38933" name="Text Box 22"/>
            <p:cNvSpPr txBox="1">
              <a:spLocks noChangeArrowheads="1"/>
            </p:cNvSpPr>
            <p:nvPr/>
          </p:nvSpPr>
          <p:spPr bwMode="auto">
            <a:xfrm>
              <a:off x="2789" y="162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</a:t>
              </a:r>
            </a:p>
          </p:txBody>
        </p:sp>
        <p:sp>
          <p:nvSpPr>
            <p:cNvPr id="38934" name="Text Box 23"/>
            <p:cNvSpPr txBox="1">
              <a:spLocks noChangeArrowheads="1"/>
            </p:cNvSpPr>
            <p:nvPr/>
          </p:nvSpPr>
          <p:spPr bwMode="auto">
            <a:xfrm>
              <a:off x="2381" y="935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P</a:t>
              </a:r>
            </a:p>
          </p:txBody>
        </p:sp>
        <p:sp>
          <p:nvSpPr>
            <p:cNvPr id="38935" name="Text Box 24"/>
            <p:cNvSpPr txBox="1">
              <a:spLocks noChangeArrowheads="1"/>
            </p:cNvSpPr>
            <p:nvPr/>
          </p:nvSpPr>
          <p:spPr bwMode="auto">
            <a:xfrm>
              <a:off x="2839" y="436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R</a:t>
              </a:r>
              <a:r>
                <a:rPr lang="en-US" altLang="zh-CN" baseline="-25000"/>
                <a:t>x</a:t>
              </a:r>
              <a:endParaRPr lang="en-US" altLang="zh-CN"/>
            </a:p>
          </p:txBody>
        </p:sp>
        <p:sp>
          <p:nvSpPr>
            <p:cNvPr id="38936" name="Line 25"/>
            <p:cNvSpPr>
              <a:spLocks noChangeShapeType="1"/>
            </p:cNvSpPr>
            <p:nvPr/>
          </p:nvSpPr>
          <p:spPr bwMode="auto">
            <a:xfrm>
              <a:off x="2608" y="754"/>
              <a:ext cx="7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7" name="Rectangle 26"/>
            <p:cNvSpPr>
              <a:spLocks noChangeArrowheads="1"/>
            </p:cNvSpPr>
            <p:nvPr/>
          </p:nvSpPr>
          <p:spPr bwMode="auto">
            <a:xfrm>
              <a:off x="2789" y="709"/>
              <a:ext cx="408" cy="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8" name="Text Box 27"/>
            <p:cNvSpPr txBox="1">
              <a:spLocks noChangeArrowheads="1"/>
            </p:cNvSpPr>
            <p:nvPr/>
          </p:nvSpPr>
          <p:spPr bwMode="auto">
            <a:xfrm>
              <a:off x="2525" y="124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R</a:t>
              </a:r>
            </a:p>
          </p:txBody>
        </p:sp>
        <p:sp>
          <p:nvSpPr>
            <p:cNvPr id="38939" name="Text Box 28"/>
            <p:cNvSpPr txBox="1">
              <a:spLocks noChangeArrowheads="1"/>
            </p:cNvSpPr>
            <p:nvPr/>
          </p:nvSpPr>
          <p:spPr bwMode="auto">
            <a:xfrm>
              <a:off x="2246" y="120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</p:txBody>
        </p:sp>
        <p:sp>
          <p:nvSpPr>
            <p:cNvPr id="38940" name="Text Box 29"/>
            <p:cNvSpPr txBox="1">
              <a:spLocks noChangeArrowheads="1"/>
            </p:cNvSpPr>
            <p:nvPr/>
          </p:nvSpPr>
          <p:spPr bwMode="auto">
            <a:xfrm>
              <a:off x="2835" y="120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</a:p>
          </p:txBody>
        </p:sp>
      </p:grpSp>
      <p:sp>
        <p:nvSpPr>
          <p:cNvPr id="38921" name="Text Box 30"/>
          <p:cNvSpPr txBox="1">
            <a:spLocks noChangeArrowheads="1"/>
          </p:cNvSpPr>
          <p:nvPr/>
        </p:nvSpPr>
        <p:spPr bwMode="auto">
          <a:xfrm>
            <a:off x="609600" y="0"/>
            <a:ext cx="6732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>
                <a:solidFill>
                  <a:srgbClr val="FF9933"/>
                </a:solidFill>
                <a:latin typeface="黑体" pitchFamily="2" charset="-122"/>
                <a:ea typeface="黑体" pitchFamily="2" charset="-122"/>
              </a:rPr>
              <a:t>九、限流和分压电路的选取</a:t>
            </a:r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3" grpId="0"/>
      <p:bldP spid="92165" grpId="0"/>
      <p:bldP spid="92166" grpId="0"/>
      <p:bldP spid="9216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468313" y="1412875"/>
            <a:ext cx="8207375" cy="32400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252788" y="1481138"/>
            <a:ext cx="1606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黑体" pitchFamily="2" charset="-122"/>
                <a:ea typeface="黑体" pitchFamily="2" charset="-122"/>
              </a:rPr>
              <a:t>限流式 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6421438" y="1484313"/>
            <a:ext cx="1606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黑体" pitchFamily="2" charset="-122"/>
                <a:ea typeface="黑体" pitchFamily="2" charset="-122"/>
              </a:rPr>
              <a:t>分压式 </a:t>
            </a:r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468313" y="2133600"/>
            <a:ext cx="8207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468313" y="3141663"/>
            <a:ext cx="8207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468313" y="3860800"/>
            <a:ext cx="8207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601663" y="2273300"/>
            <a:ext cx="1809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可调范围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720725" y="3209925"/>
            <a:ext cx="1403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F3300"/>
                </a:solidFill>
                <a:ea typeface="黑体" pitchFamily="2" charset="-122"/>
              </a:rPr>
              <a:t>变阻器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611188" y="3929063"/>
            <a:ext cx="1809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F3300"/>
                </a:solidFill>
                <a:ea typeface="黑体" pitchFamily="2" charset="-122"/>
              </a:rPr>
              <a:t>电能损耗</a:t>
            </a:r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2555875" y="1412875"/>
            <a:ext cx="0" cy="3240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5508625" y="1412875"/>
            <a:ext cx="0" cy="3240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533400" y="381000"/>
            <a:ext cx="6732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>
                <a:solidFill>
                  <a:srgbClr val="FF9933"/>
                </a:solidFill>
                <a:latin typeface="黑体" pitchFamily="2" charset="-122"/>
                <a:ea typeface="黑体" pitchFamily="2" charset="-122"/>
              </a:rPr>
              <a:t>九、限流和分压电路的选取</a:t>
            </a:r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aphicFrame>
        <p:nvGraphicFramePr>
          <p:cNvPr id="93201" name="Object 17"/>
          <p:cNvGraphicFramePr>
            <a:graphicFrameLocks noChangeAspect="1"/>
          </p:cNvGraphicFramePr>
          <p:nvPr/>
        </p:nvGraphicFramePr>
        <p:xfrm>
          <a:off x="2916238" y="2133600"/>
          <a:ext cx="201612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6" name="公式" r:id="rId3" imgW="850531" imgH="431613" progId="Equation.3">
                  <p:embed/>
                </p:oleObj>
              </mc:Choice>
              <mc:Fallback>
                <p:oleObj name="公式" r:id="rId3" imgW="850531" imgH="4316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133600"/>
                        <a:ext cx="2016125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2" name="Object 18"/>
          <p:cNvGraphicFramePr>
            <a:graphicFrameLocks noChangeAspect="1"/>
          </p:cNvGraphicFramePr>
          <p:nvPr/>
        </p:nvGraphicFramePr>
        <p:xfrm>
          <a:off x="6516688" y="2349500"/>
          <a:ext cx="12446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公式" r:id="rId5" imgW="380670" imgH="177646" progId="Equation.3">
                  <p:embed/>
                </p:oleObj>
              </mc:Choice>
              <mc:Fallback>
                <p:oleObj name="公式" r:id="rId5" imgW="380670" imgH="17764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349500"/>
                        <a:ext cx="12446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3" name="Text Box 19"/>
          <p:cNvSpPr txBox="1">
            <a:spLocks noChangeArrowheads="1"/>
          </p:cNvSpPr>
          <p:nvPr/>
        </p:nvSpPr>
        <p:spPr bwMode="auto">
          <a:xfrm>
            <a:off x="3132138" y="3213100"/>
            <a:ext cx="1809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ea typeface="黑体" pitchFamily="2" charset="-122"/>
              </a:rPr>
              <a:t>较大阻值</a:t>
            </a:r>
          </a:p>
        </p:txBody>
      </p:sp>
      <p:sp>
        <p:nvSpPr>
          <p:cNvPr id="93204" name="Text Box 20"/>
          <p:cNvSpPr txBox="1">
            <a:spLocks noChangeArrowheads="1"/>
          </p:cNvSpPr>
          <p:nvPr/>
        </p:nvSpPr>
        <p:spPr bwMode="auto">
          <a:xfrm>
            <a:off x="6218238" y="3213100"/>
            <a:ext cx="1809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ea typeface="黑体" pitchFamily="2" charset="-122"/>
              </a:rPr>
              <a:t>较小阻值</a:t>
            </a:r>
          </a:p>
        </p:txBody>
      </p:sp>
      <p:sp>
        <p:nvSpPr>
          <p:cNvPr id="93205" name="Text Box 21"/>
          <p:cNvSpPr txBox="1">
            <a:spLocks noChangeArrowheads="1"/>
          </p:cNvSpPr>
          <p:nvPr/>
        </p:nvSpPr>
        <p:spPr bwMode="auto">
          <a:xfrm>
            <a:off x="3575050" y="3933825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ea typeface="黑体" pitchFamily="2" charset="-122"/>
              </a:rPr>
              <a:t>较小</a:t>
            </a:r>
          </a:p>
        </p:txBody>
      </p:sp>
      <p:sp>
        <p:nvSpPr>
          <p:cNvPr id="93206" name="Text Box 22"/>
          <p:cNvSpPr txBox="1">
            <a:spLocks noChangeArrowheads="1"/>
          </p:cNvSpPr>
          <p:nvPr/>
        </p:nvSpPr>
        <p:spPr bwMode="auto">
          <a:xfrm>
            <a:off x="6743700" y="3933825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ea typeface="黑体" pitchFamily="2" charset="-122"/>
              </a:rPr>
              <a:t>较大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68313" y="4797425"/>
            <a:ext cx="8207375" cy="1871663"/>
            <a:chOff x="295" y="3022"/>
            <a:chExt cx="5170" cy="1179"/>
          </a:xfrm>
        </p:grpSpPr>
        <p:sp>
          <p:nvSpPr>
            <p:cNvPr id="39960" name="Rectangle 24"/>
            <p:cNvSpPr>
              <a:spLocks noChangeArrowheads="1"/>
            </p:cNvSpPr>
            <p:nvPr/>
          </p:nvSpPr>
          <p:spPr bwMode="auto">
            <a:xfrm>
              <a:off x="2135" y="3430"/>
              <a:ext cx="28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R</a:t>
              </a:r>
              <a:r>
                <a:rPr lang="zh-CN" altLang="en-US" sz="280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＞</a:t>
              </a:r>
              <a:r>
                <a:rPr lang="en-US" altLang="zh-CN" sz="280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10R</a:t>
              </a:r>
              <a:r>
                <a:rPr lang="en-US" altLang="zh-CN" sz="2800" baseline="-3000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x</a:t>
              </a:r>
              <a:r>
                <a:rPr lang="zh-CN" altLang="en-US" sz="280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，</a:t>
              </a:r>
              <a:r>
                <a:rPr lang="zh-CN" altLang="en-US" sz="280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应选择限流式电路</a:t>
              </a:r>
            </a:p>
          </p:txBody>
        </p:sp>
        <p:sp>
          <p:nvSpPr>
            <p:cNvPr id="39961" name="Rectangle 25"/>
            <p:cNvSpPr>
              <a:spLocks noChangeArrowheads="1"/>
            </p:cNvSpPr>
            <p:nvPr/>
          </p:nvSpPr>
          <p:spPr bwMode="auto">
            <a:xfrm>
              <a:off x="2135" y="3839"/>
              <a:ext cx="28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R</a:t>
              </a:r>
              <a:r>
                <a:rPr lang="zh-CN" altLang="en-US" sz="280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＜</a:t>
              </a:r>
              <a:r>
                <a:rPr lang="en-US" altLang="zh-CN" sz="280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10R</a:t>
              </a:r>
              <a:r>
                <a:rPr lang="en-US" altLang="zh-CN" sz="2800" baseline="-3000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x</a:t>
              </a:r>
              <a:r>
                <a:rPr lang="zh-CN" altLang="en-US" sz="280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，</a:t>
              </a:r>
              <a:r>
                <a:rPr lang="zh-CN" altLang="en-US" sz="280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应选择分压式电路</a:t>
              </a:r>
            </a:p>
          </p:txBody>
        </p:sp>
        <p:sp>
          <p:nvSpPr>
            <p:cNvPr id="39962" name="Rectangle 26"/>
            <p:cNvSpPr>
              <a:spLocks noChangeArrowheads="1"/>
            </p:cNvSpPr>
            <p:nvPr/>
          </p:nvSpPr>
          <p:spPr bwMode="auto">
            <a:xfrm>
              <a:off x="385" y="3022"/>
              <a:ext cx="50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若实验要求</a:t>
              </a:r>
              <a:r>
                <a:rPr lang="zh-CN" altLang="en-US" sz="280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电压从零开始变化</a:t>
              </a:r>
              <a:r>
                <a:rPr lang="zh-CN" altLang="en-US" sz="280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，应选择分压式电路</a:t>
              </a:r>
            </a:p>
          </p:txBody>
        </p:sp>
        <p:sp>
          <p:nvSpPr>
            <p:cNvPr id="39963" name="Rectangle 27"/>
            <p:cNvSpPr>
              <a:spLocks noChangeArrowheads="1"/>
            </p:cNvSpPr>
            <p:nvPr/>
          </p:nvSpPr>
          <p:spPr bwMode="auto">
            <a:xfrm>
              <a:off x="377" y="3647"/>
              <a:ext cx="16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如无此要求，即</a:t>
              </a:r>
            </a:p>
          </p:txBody>
        </p:sp>
        <p:sp>
          <p:nvSpPr>
            <p:cNvPr id="39964" name="Rectangle 28"/>
            <p:cNvSpPr>
              <a:spLocks noChangeArrowheads="1"/>
            </p:cNvSpPr>
            <p:nvPr/>
          </p:nvSpPr>
          <p:spPr bwMode="auto">
            <a:xfrm>
              <a:off x="295" y="3022"/>
              <a:ext cx="5170" cy="117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3" grpId="0"/>
      <p:bldP spid="93204" grpId="0"/>
      <p:bldP spid="93205" grpId="0"/>
      <p:bldP spid="9320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79388" y="692150"/>
            <a:ext cx="8137525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80486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/>
              <a:t>有一满偏电流</a:t>
            </a:r>
            <a:r>
              <a:rPr lang="en-US" altLang="zh-CN" sz="3200"/>
              <a:t>I</a:t>
            </a:r>
            <a:r>
              <a:rPr lang="en-US" altLang="zh-CN" sz="3200" baseline="-25000"/>
              <a:t>g</a:t>
            </a:r>
            <a:r>
              <a:rPr lang="en-US" altLang="zh-CN" sz="3200"/>
              <a:t>=5mA,</a:t>
            </a:r>
            <a:r>
              <a:rPr lang="zh-CN" altLang="en-US" sz="3200"/>
              <a:t>内阻</a:t>
            </a:r>
            <a:r>
              <a:rPr lang="en-US" altLang="zh-CN" sz="3200"/>
              <a:t>R</a:t>
            </a:r>
            <a:r>
              <a:rPr lang="en-US" altLang="zh-CN" sz="3200" baseline="-25000"/>
              <a:t>g</a:t>
            </a:r>
            <a:r>
              <a:rPr lang="en-US" altLang="zh-CN" sz="3200"/>
              <a:t>=400</a:t>
            </a:r>
            <a:r>
              <a:rPr lang="el-GR" altLang="zh-CN" sz="3200">
                <a:cs typeface="Arial" charset="0"/>
              </a:rPr>
              <a:t>Ω</a:t>
            </a:r>
            <a:r>
              <a:rPr lang="zh-CN" altLang="en-US" sz="3200">
                <a:cs typeface="Arial" charset="0"/>
              </a:rPr>
              <a:t>的</a:t>
            </a:r>
            <a:r>
              <a:rPr lang="zh-CN" altLang="en-US" sz="3200"/>
              <a:t>电流表</a:t>
            </a:r>
            <a:r>
              <a:rPr lang="en-US" altLang="zh-CN" sz="3200"/>
              <a:t>G,</a:t>
            </a:r>
            <a:r>
              <a:rPr lang="zh-CN" altLang="en-US" sz="3200"/>
              <a:t>若把它改装成量程为</a:t>
            </a:r>
            <a:r>
              <a:rPr lang="en-US" altLang="zh-CN" sz="3200"/>
              <a:t>10V</a:t>
            </a:r>
            <a:r>
              <a:rPr lang="zh-CN" altLang="en-US" sz="3200"/>
              <a:t>的电压表</a:t>
            </a:r>
            <a:r>
              <a:rPr lang="en-US" altLang="zh-CN" sz="3200"/>
              <a:t>,</a:t>
            </a:r>
            <a:r>
              <a:rPr lang="zh-CN" altLang="en-US" sz="3200"/>
              <a:t>应</a:t>
            </a:r>
            <a:r>
              <a:rPr lang="zh-CN" altLang="en-US" sz="3200" u="sng"/>
              <a:t>      </a:t>
            </a:r>
            <a:r>
              <a:rPr lang="zh-CN" altLang="en-US" sz="3200"/>
              <a:t>一个</a:t>
            </a:r>
            <a:r>
              <a:rPr lang="zh-CN" altLang="en-US" sz="3200" u="sng"/>
              <a:t>          </a:t>
            </a:r>
            <a:r>
              <a:rPr lang="el-GR" altLang="zh-CN" sz="3200">
                <a:cs typeface="Arial" charset="0"/>
              </a:rPr>
              <a:t>Ω</a:t>
            </a:r>
            <a:r>
              <a:rPr lang="zh-CN" altLang="en-US" sz="3200">
                <a:cs typeface="Arial" charset="0"/>
              </a:rPr>
              <a:t>的分压电阻</a:t>
            </a:r>
            <a:r>
              <a:rPr lang="en-US" altLang="zh-CN" sz="3200">
                <a:cs typeface="Arial" charset="0"/>
              </a:rPr>
              <a:t>,</a:t>
            </a:r>
            <a:r>
              <a:rPr lang="zh-CN" altLang="en-US" sz="3200">
                <a:cs typeface="Arial" charset="0"/>
              </a:rPr>
              <a:t>该电压表的内阻为</a:t>
            </a:r>
            <a:r>
              <a:rPr lang="zh-CN" altLang="en-US" sz="3200" u="sng">
                <a:cs typeface="Arial" charset="0"/>
              </a:rPr>
              <a:t>           </a:t>
            </a:r>
            <a:r>
              <a:rPr lang="el-GR" altLang="zh-CN" sz="3200">
                <a:cs typeface="Arial" charset="0"/>
              </a:rPr>
              <a:t>Ω</a:t>
            </a:r>
            <a:r>
              <a:rPr lang="en-US" altLang="zh-CN" sz="3200">
                <a:cs typeface="Arial" charset="0"/>
              </a:rPr>
              <a:t>;</a:t>
            </a:r>
            <a:r>
              <a:rPr lang="zh-CN" altLang="en-US" sz="3200"/>
              <a:t>若把它改装成量程为</a:t>
            </a:r>
            <a:r>
              <a:rPr lang="en-US" altLang="zh-CN" sz="3200"/>
              <a:t>3A</a:t>
            </a:r>
            <a:r>
              <a:rPr lang="zh-CN" altLang="en-US" sz="3200"/>
              <a:t>的电流表</a:t>
            </a:r>
            <a:r>
              <a:rPr lang="en-US" altLang="zh-CN" sz="3200"/>
              <a:t>,</a:t>
            </a:r>
            <a:r>
              <a:rPr lang="zh-CN" altLang="en-US" sz="3200"/>
              <a:t>应 </a:t>
            </a:r>
            <a:r>
              <a:rPr lang="zh-CN" altLang="en-US" sz="3200" u="sng"/>
              <a:t>        </a:t>
            </a:r>
            <a:r>
              <a:rPr lang="zh-CN" altLang="en-US" sz="3200"/>
              <a:t>联一个</a:t>
            </a:r>
            <a:r>
              <a:rPr lang="zh-CN" altLang="en-US" sz="3200" u="sng"/>
              <a:t>          </a:t>
            </a:r>
            <a:r>
              <a:rPr lang="el-GR" altLang="zh-CN" sz="3200">
                <a:cs typeface="Arial" charset="0"/>
              </a:rPr>
              <a:t>Ω</a:t>
            </a:r>
            <a:r>
              <a:rPr lang="zh-CN" altLang="en-US" sz="3200">
                <a:cs typeface="Arial" charset="0"/>
              </a:rPr>
              <a:t>的分流电阻</a:t>
            </a:r>
            <a:r>
              <a:rPr lang="en-US" altLang="zh-CN" sz="3200">
                <a:cs typeface="Arial" charset="0"/>
              </a:rPr>
              <a:t>,</a:t>
            </a:r>
            <a:r>
              <a:rPr lang="zh-CN" altLang="en-US" sz="3200">
                <a:cs typeface="Arial" charset="0"/>
              </a:rPr>
              <a:t>该电流表的内阻为</a:t>
            </a:r>
            <a:r>
              <a:rPr lang="zh-CN" altLang="en-US" sz="3200" u="sng">
                <a:cs typeface="Arial" charset="0"/>
              </a:rPr>
              <a:t>              </a:t>
            </a:r>
            <a:r>
              <a:rPr lang="el-GR" altLang="zh-CN" sz="3200">
                <a:cs typeface="Arial" charset="0"/>
              </a:rPr>
              <a:t>Ω</a:t>
            </a:r>
            <a:endParaRPr lang="en-US" altLang="zh-CN" sz="3200">
              <a:cs typeface="Arial" charset="0"/>
            </a:endParaRP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611188" y="1773238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串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482725" y="29972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并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2124075" y="1844675"/>
            <a:ext cx="120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1600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1143000" y="2406650"/>
            <a:ext cx="120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2000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3352800" y="2997200"/>
            <a:ext cx="1327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0.668</a:t>
            </a: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2362200" y="3579813"/>
            <a:ext cx="1327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0.667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/>
      <p:bldP spid="94212" grpId="0"/>
      <p:bldP spid="94213" grpId="0"/>
      <p:bldP spid="94214" grpId="0"/>
      <p:bldP spid="94215" grpId="0"/>
      <p:bldP spid="942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79388" y="692150"/>
            <a:ext cx="8424862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80486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/>
              <a:t>一量程为</a:t>
            </a:r>
            <a:r>
              <a:rPr lang="en-US" altLang="zh-CN" sz="3200"/>
              <a:t>100</a:t>
            </a:r>
            <a:r>
              <a:rPr lang="el-GR" altLang="zh-CN" sz="3200">
                <a:cs typeface="Arial" charset="0"/>
              </a:rPr>
              <a:t>μ</a:t>
            </a:r>
            <a:r>
              <a:rPr lang="en-US" altLang="zh-CN" sz="3200">
                <a:cs typeface="Arial" charset="0"/>
              </a:rPr>
              <a:t>A</a:t>
            </a:r>
            <a:r>
              <a:rPr lang="zh-CN" altLang="en-US" sz="3200">
                <a:cs typeface="Arial" charset="0"/>
              </a:rPr>
              <a:t>的电流表</a:t>
            </a:r>
            <a:r>
              <a:rPr lang="en-US" altLang="zh-CN" sz="3200">
                <a:cs typeface="Arial" charset="0"/>
              </a:rPr>
              <a:t>,</a:t>
            </a:r>
            <a:r>
              <a:rPr lang="zh-CN" altLang="en-US" sz="3200">
                <a:cs typeface="Arial" charset="0"/>
              </a:rPr>
              <a:t>内阻为</a:t>
            </a:r>
            <a:r>
              <a:rPr lang="en-US" altLang="zh-CN" sz="3200">
                <a:cs typeface="Arial" charset="0"/>
              </a:rPr>
              <a:t>100</a:t>
            </a:r>
            <a:r>
              <a:rPr lang="el-GR" altLang="zh-CN" sz="3200">
                <a:cs typeface="Arial" charset="0"/>
              </a:rPr>
              <a:t>Ω</a:t>
            </a:r>
            <a:r>
              <a:rPr lang="en-US" altLang="zh-CN" sz="3200">
                <a:cs typeface="Arial" charset="0"/>
              </a:rPr>
              <a:t>,</a:t>
            </a:r>
            <a:r>
              <a:rPr lang="zh-CN" altLang="en-US" sz="3200">
                <a:cs typeface="Arial" charset="0"/>
              </a:rPr>
              <a:t>表盘刻度均匀</a:t>
            </a:r>
            <a:r>
              <a:rPr lang="en-US" altLang="zh-CN" sz="3200">
                <a:cs typeface="Arial" charset="0"/>
              </a:rPr>
              <a:t>,</a:t>
            </a:r>
            <a:r>
              <a:rPr lang="zh-CN" altLang="en-US" sz="3200">
                <a:cs typeface="Arial" charset="0"/>
              </a:rPr>
              <a:t>现串联一个</a:t>
            </a:r>
            <a:r>
              <a:rPr lang="en-US" altLang="zh-CN" sz="3200">
                <a:cs typeface="Arial" charset="0"/>
              </a:rPr>
              <a:t>9900 </a:t>
            </a:r>
            <a:r>
              <a:rPr lang="el-GR" altLang="zh-CN" sz="3200">
                <a:cs typeface="Arial" charset="0"/>
              </a:rPr>
              <a:t>Ω</a:t>
            </a:r>
            <a:r>
              <a:rPr lang="zh-CN" altLang="en-US" sz="3200">
                <a:cs typeface="Arial" charset="0"/>
              </a:rPr>
              <a:t>的电阻将它改装成电压表</a:t>
            </a:r>
            <a:r>
              <a:rPr lang="en-US" altLang="zh-CN" sz="3200">
                <a:cs typeface="Arial" charset="0"/>
              </a:rPr>
              <a:t>,</a:t>
            </a:r>
            <a:r>
              <a:rPr lang="zh-CN" altLang="en-US" sz="3200">
                <a:cs typeface="Arial" charset="0"/>
              </a:rPr>
              <a:t>则该</a:t>
            </a:r>
            <a:r>
              <a:rPr lang="zh-CN" altLang="en-US" sz="3200"/>
              <a:t>电压表的量程是</a:t>
            </a:r>
            <a:r>
              <a:rPr lang="zh-CN" altLang="en-US" sz="3200" u="sng"/>
              <a:t>            </a:t>
            </a:r>
            <a:r>
              <a:rPr lang="en-US" altLang="zh-CN" sz="3200"/>
              <a:t>V</a:t>
            </a:r>
            <a:r>
              <a:rPr lang="en-US" altLang="zh-CN" sz="3200">
                <a:cs typeface="Arial" charset="0"/>
              </a:rPr>
              <a:t>,</a:t>
            </a:r>
            <a:r>
              <a:rPr lang="zh-CN" altLang="en-US" sz="3200">
                <a:cs typeface="Arial" charset="0"/>
              </a:rPr>
              <a:t>用它来测量电压时</a:t>
            </a:r>
            <a:r>
              <a:rPr lang="en-US" altLang="zh-CN" sz="3200">
                <a:cs typeface="Arial" charset="0"/>
              </a:rPr>
              <a:t>,</a:t>
            </a:r>
            <a:r>
              <a:rPr lang="zh-CN" altLang="en-US" sz="3200">
                <a:cs typeface="Arial" charset="0"/>
              </a:rPr>
              <a:t>表盘指针位置如图所示</a:t>
            </a:r>
            <a:r>
              <a:rPr lang="en-US" altLang="zh-CN" sz="3200">
                <a:cs typeface="Arial" charset="0"/>
              </a:rPr>
              <a:t>,</a:t>
            </a:r>
            <a:r>
              <a:rPr lang="zh-CN" altLang="en-US" sz="3200">
                <a:cs typeface="Arial" charset="0"/>
              </a:rPr>
              <a:t>此时电压表的读数大小为</a:t>
            </a:r>
            <a:r>
              <a:rPr lang="zh-CN" altLang="en-US" sz="3200" u="sng">
                <a:cs typeface="Arial" charset="0"/>
              </a:rPr>
              <a:t>              </a:t>
            </a:r>
            <a:r>
              <a:rPr lang="en-US" altLang="zh-CN" sz="3200">
                <a:cs typeface="Arial" charset="0"/>
              </a:rPr>
              <a:t>V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6948488" y="1844675"/>
            <a:ext cx="43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4578350" y="2997200"/>
            <a:ext cx="1073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0.80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051050" y="4508500"/>
            <a:ext cx="3887788" cy="2090738"/>
            <a:chOff x="1292" y="2840"/>
            <a:chExt cx="2449" cy="1317"/>
          </a:xfrm>
        </p:grpSpPr>
        <p:sp>
          <p:nvSpPr>
            <p:cNvPr id="41992" name="Line 6"/>
            <p:cNvSpPr>
              <a:spLocks noChangeShapeType="1"/>
            </p:cNvSpPr>
            <p:nvPr/>
          </p:nvSpPr>
          <p:spPr bwMode="auto">
            <a:xfrm rot="1800000">
              <a:off x="1292" y="3748"/>
              <a:ext cx="117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3" name="Line 7"/>
            <p:cNvSpPr>
              <a:spLocks noChangeShapeType="1"/>
            </p:cNvSpPr>
            <p:nvPr/>
          </p:nvSpPr>
          <p:spPr bwMode="auto">
            <a:xfrm rot="-1800000">
              <a:off x="2290" y="3748"/>
              <a:ext cx="117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4" name="Text Box 8"/>
            <p:cNvSpPr txBox="1">
              <a:spLocks noChangeArrowheads="1"/>
            </p:cNvSpPr>
            <p:nvPr/>
          </p:nvSpPr>
          <p:spPr bwMode="auto">
            <a:xfrm>
              <a:off x="2245" y="2840"/>
              <a:ext cx="3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chemeClr val="accent2"/>
                  </a:solidFill>
                  <a:latin typeface="宋体" pitchFamily="2" charset="-122"/>
                </a:rPr>
                <a:t>50</a:t>
              </a:r>
            </a:p>
          </p:txBody>
        </p:sp>
        <p:sp>
          <p:nvSpPr>
            <p:cNvPr id="41995" name="Text Box 9"/>
            <p:cNvSpPr txBox="1">
              <a:spLocks noChangeArrowheads="1"/>
            </p:cNvSpPr>
            <p:nvPr/>
          </p:nvSpPr>
          <p:spPr bwMode="auto">
            <a:xfrm>
              <a:off x="3379" y="3339"/>
              <a:ext cx="3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chemeClr val="accent2"/>
                  </a:solidFill>
                  <a:latin typeface="宋体" pitchFamily="2" charset="-122"/>
                </a:rPr>
                <a:t>100</a:t>
              </a:r>
            </a:p>
          </p:txBody>
        </p:sp>
        <p:sp>
          <p:nvSpPr>
            <p:cNvPr id="41996" name="Line 10"/>
            <p:cNvSpPr>
              <a:spLocks noChangeShapeType="1"/>
            </p:cNvSpPr>
            <p:nvPr/>
          </p:nvSpPr>
          <p:spPr bwMode="auto">
            <a:xfrm rot="5400000">
              <a:off x="1905" y="3582"/>
              <a:ext cx="95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997" name="Group 11"/>
            <p:cNvGrpSpPr>
              <a:grpSpLocks/>
            </p:cNvGrpSpPr>
            <p:nvPr/>
          </p:nvGrpSpPr>
          <p:grpSpPr bwMode="auto">
            <a:xfrm>
              <a:off x="1473" y="3112"/>
              <a:ext cx="1026" cy="1044"/>
              <a:chOff x="1473" y="3112"/>
              <a:chExt cx="1026" cy="1044"/>
            </a:xfrm>
          </p:grpSpPr>
          <p:sp>
            <p:nvSpPr>
              <p:cNvPr id="42005" name="Line 12"/>
              <p:cNvSpPr>
                <a:spLocks noChangeShapeType="1"/>
              </p:cNvSpPr>
              <p:nvPr/>
            </p:nvSpPr>
            <p:spPr bwMode="auto">
              <a:xfrm rot="2520000">
                <a:off x="1473" y="3698"/>
                <a:ext cx="1026" cy="1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6" name="Line 13"/>
              <p:cNvSpPr>
                <a:spLocks noChangeShapeType="1"/>
              </p:cNvSpPr>
              <p:nvPr/>
            </p:nvSpPr>
            <p:spPr bwMode="auto">
              <a:xfrm rot="3240000">
                <a:off x="1565" y="3657"/>
                <a:ext cx="99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7" name="Line 14"/>
              <p:cNvSpPr>
                <a:spLocks noChangeShapeType="1"/>
              </p:cNvSpPr>
              <p:nvPr/>
            </p:nvSpPr>
            <p:spPr bwMode="auto">
              <a:xfrm rot="3960000">
                <a:off x="1687" y="3632"/>
                <a:ext cx="95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8" name="Line 15"/>
              <p:cNvSpPr>
                <a:spLocks noChangeShapeType="1"/>
              </p:cNvSpPr>
              <p:nvPr/>
            </p:nvSpPr>
            <p:spPr bwMode="auto">
              <a:xfrm rot="4680000" flipH="1">
                <a:off x="1798" y="3563"/>
                <a:ext cx="905" cy="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998" name="Group 16"/>
            <p:cNvGrpSpPr>
              <a:grpSpLocks/>
            </p:cNvGrpSpPr>
            <p:nvPr/>
          </p:nvGrpSpPr>
          <p:grpSpPr bwMode="auto">
            <a:xfrm flipH="1">
              <a:off x="2245" y="3113"/>
              <a:ext cx="1027" cy="1044"/>
              <a:chOff x="1473" y="3112"/>
              <a:chExt cx="1026" cy="1044"/>
            </a:xfrm>
          </p:grpSpPr>
          <p:sp>
            <p:nvSpPr>
              <p:cNvPr id="42001" name="Line 17"/>
              <p:cNvSpPr>
                <a:spLocks noChangeShapeType="1"/>
              </p:cNvSpPr>
              <p:nvPr/>
            </p:nvSpPr>
            <p:spPr bwMode="auto">
              <a:xfrm rot="2520000">
                <a:off x="1473" y="3698"/>
                <a:ext cx="1026" cy="1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2" name="Line 18"/>
              <p:cNvSpPr>
                <a:spLocks noChangeShapeType="1"/>
              </p:cNvSpPr>
              <p:nvPr/>
            </p:nvSpPr>
            <p:spPr bwMode="auto">
              <a:xfrm rot="3240000">
                <a:off x="1565" y="3657"/>
                <a:ext cx="99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3" name="Line 19"/>
              <p:cNvSpPr>
                <a:spLocks noChangeShapeType="1"/>
              </p:cNvSpPr>
              <p:nvPr/>
            </p:nvSpPr>
            <p:spPr bwMode="auto">
              <a:xfrm rot="3960000">
                <a:off x="1687" y="3632"/>
                <a:ext cx="95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4" name="Line 20"/>
              <p:cNvSpPr>
                <a:spLocks noChangeShapeType="1"/>
              </p:cNvSpPr>
              <p:nvPr/>
            </p:nvSpPr>
            <p:spPr bwMode="auto">
              <a:xfrm rot="4680000" flipH="1">
                <a:off x="1798" y="3563"/>
                <a:ext cx="905" cy="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999" name="Arc 21"/>
            <p:cNvSpPr>
              <a:spLocks noChangeAspect="1"/>
            </p:cNvSpPr>
            <p:nvPr/>
          </p:nvSpPr>
          <p:spPr bwMode="auto">
            <a:xfrm>
              <a:off x="1510" y="3228"/>
              <a:ext cx="1722" cy="837"/>
            </a:xfrm>
            <a:custGeom>
              <a:avLst/>
              <a:gdLst>
                <a:gd name="T0" fmla="*/ 0 w 34268"/>
                <a:gd name="T1" fmla="*/ 0 h 21600"/>
                <a:gd name="T2" fmla="*/ 0 w 34268"/>
                <a:gd name="T3" fmla="*/ 0 h 21600"/>
                <a:gd name="T4" fmla="*/ 0 w 34268"/>
                <a:gd name="T5" fmla="*/ 0 h 21600"/>
                <a:gd name="T6" fmla="*/ 0 60000 65536"/>
                <a:gd name="T7" fmla="*/ 0 60000 65536"/>
                <a:gd name="T8" fmla="*/ 0 60000 65536"/>
                <a:gd name="T9" fmla="*/ 0 w 34268"/>
                <a:gd name="T10" fmla="*/ 0 h 21600"/>
                <a:gd name="T11" fmla="*/ 34268 w 3426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268" h="21600" fill="none" extrusionOk="0">
                  <a:moveTo>
                    <a:pt x="-1" y="8338"/>
                  </a:moveTo>
                  <a:cubicBezTo>
                    <a:pt x="4092" y="3077"/>
                    <a:pt x="10384" y="-1"/>
                    <a:pt x="17050" y="0"/>
                  </a:cubicBezTo>
                  <a:cubicBezTo>
                    <a:pt x="23812" y="0"/>
                    <a:pt x="30184" y="3167"/>
                    <a:pt x="34268" y="8557"/>
                  </a:cubicBezTo>
                </a:path>
                <a:path w="34268" h="21600" stroke="0" extrusionOk="0">
                  <a:moveTo>
                    <a:pt x="-1" y="8338"/>
                  </a:moveTo>
                  <a:cubicBezTo>
                    <a:pt x="4092" y="3077"/>
                    <a:pt x="10384" y="-1"/>
                    <a:pt x="17050" y="0"/>
                  </a:cubicBezTo>
                  <a:cubicBezTo>
                    <a:pt x="23812" y="0"/>
                    <a:pt x="30184" y="3167"/>
                    <a:pt x="34268" y="8557"/>
                  </a:cubicBezTo>
                  <a:lnTo>
                    <a:pt x="17050" y="21600"/>
                  </a:lnTo>
                  <a:lnTo>
                    <a:pt x="-1" y="8338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0" name="Line 22"/>
            <p:cNvSpPr>
              <a:spLocks noChangeShapeType="1"/>
            </p:cNvSpPr>
            <p:nvPr/>
          </p:nvSpPr>
          <p:spPr bwMode="auto">
            <a:xfrm flipH="1">
              <a:off x="2381" y="3339"/>
              <a:ext cx="544" cy="72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5724525" y="5084763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黑体" pitchFamily="2" charset="-122"/>
              </a:rPr>
              <a:t>1</a:t>
            </a:r>
            <a:r>
              <a:rPr lang="zh-CN" altLang="en-US">
                <a:ea typeface="黑体" pitchFamily="2" charset="-122"/>
              </a:rPr>
              <a:t>Ｖ</a:t>
            </a:r>
          </a:p>
        </p:txBody>
      </p:sp>
      <p:sp>
        <p:nvSpPr>
          <p:cNvPr id="95256" name="Text Box 24"/>
          <p:cNvSpPr txBox="1">
            <a:spLocks noChangeArrowheads="1"/>
          </p:cNvSpPr>
          <p:nvPr/>
        </p:nvSpPr>
        <p:spPr bwMode="auto">
          <a:xfrm>
            <a:off x="3492500" y="4221163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黑体" pitchFamily="2" charset="-122"/>
              </a:rPr>
              <a:t>0.5</a:t>
            </a:r>
            <a:r>
              <a:rPr lang="zh-CN" altLang="en-US">
                <a:ea typeface="黑体" pitchFamily="2" charset="-122"/>
              </a:rPr>
              <a:t>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36" grpId="0"/>
      <p:bldP spid="95255" grpId="0"/>
      <p:bldP spid="9525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609600" y="304800"/>
            <a:ext cx="3814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4000" b="1">
                <a:solidFill>
                  <a:srgbClr val="FF9933"/>
                </a:solidFill>
                <a:latin typeface="黑体" pitchFamily="2" charset="-122"/>
                <a:ea typeface="黑体" pitchFamily="2" charset="-122"/>
              </a:rPr>
              <a:t>十、电阻的测量</a:t>
            </a:r>
            <a:r>
              <a:rPr lang="zh-CN" altLang="en-US"/>
              <a:t> </a:t>
            </a: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250825" y="1773238"/>
            <a:ext cx="864235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804863"/>
            <a:r>
              <a:rPr lang="zh-CN" altLang="en-US" sz="3200">
                <a:latin typeface="黑体" pitchFamily="2" charset="-122"/>
                <a:ea typeface="黑体" pitchFamily="2" charset="-122"/>
              </a:rPr>
              <a:t>用电压表测出电阻两端的电压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U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，用电流表测出通过电阻的电流</a:t>
            </a:r>
            <a:r>
              <a:rPr lang="en-US" altLang="zh-CN" sz="3200">
                <a:latin typeface="宋体" pitchFamily="2" charset="-122"/>
              </a:rPr>
              <a:t>I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，利用部分电路欧姆定律可以算出电阻的阻值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， 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3635375" y="3892550"/>
          <a:ext cx="1584325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公式" r:id="rId3" imgW="444307" imgH="393529" progId="Equation.3">
                  <p:embed/>
                </p:oleObj>
              </mc:Choice>
              <mc:Fallback>
                <p:oleObj name="公式" r:id="rId3" imgW="444307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892550"/>
                        <a:ext cx="1584325" cy="141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3419475" y="981075"/>
            <a:ext cx="1584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3600">
                <a:latin typeface="黑体" pitchFamily="2" charset="-122"/>
                <a:ea typeface="黑体" pitchFamily="2" charset="-122"/>
              </a:rPr>
              <a:t>伏安法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/>
      <p:bldP spid="9626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2565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979613" y="765175"/>
            <a:ext cx="53292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</a:rPr>
              <a:t>伏安法测电阻的两种电路 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07950" y="1412875"/>
            <a:ext cx="71294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804863"/>
            <a:r>
              <a:rPr lang="zh-CN" altLang="en-US" sz="32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电流表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接在电压表两接线柱</a:t>
            </a:r>
            <a:r>
              <a:rPr lang="zh-CN" altLang="en-US" sz="32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外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侧，通常叫</a:t>
            </a:r>
            <a:r>
              <a:rPr lang="zh-CN" altLang="en-US" sz="3200">
                <a:ea typeface="黑体" pitchFamily="2" charset="-122"/>
              </a:rPr>
              <a:t>“</a:t>
            </a:r>
            <a:r>
              <a:rPr lang="zh-CN" altLang="en-US" sz="32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外接法</a:t>
            </a:r>
            <a:r>
              <a:rPr lang="zh-CN" altLang="en-US" sz="3200">
                <a:ea typeface="黑体" pitchFamily="2" charset="-122"/>
              </a:rPr>
              <a:t>”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109538" y="3470275"/>
            <a:ext cx="7127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804863"/>
            <a:r>
              <a:rPr lang="zh-CN" altLang="en-US" sz="32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电流表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接在电压表两接线柱</a:t>
            </a:r>
            <a:r>
              <a:rPr lang="zh-CN" altLang="en-US" sz="32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内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侧，通常叫</a:t>
            </a:r>
            <a:r>
              <a:rPr lang="zh-CN" altLang="en-US" sz="3200">
                <a:ea typeface="黑体" pitchFamily="2" charset="-122"/>
              </a:rPr>
              <a:t>“</a:t>
            </a:r>
            <a:r>
              <a:rPr lang="zh-CN" altLang="en-US" sz="32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内接法</a:t>
            </a:r>
            <a:r>
              <a:rPr lang="zh-CN" altLang="en-US" sz="3200">
                <a:ea typeface="黑体" pitchFamily="2" charset="-122"/>
              </a:rPr>
              <a:t>”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80063" y="1892300"/>
            <a:ext cx="2952750" cy="1536700"/>
            <a:chOff x="3515" y="1480"/>
            <a:chExt cx="1860" cy="968"/>
          </a:xfrm>
        </p:grpSpPr>
        <p:sp>
          <p:nvSpPr>
            <p:cNvPr id="44050" name="Line 7"/>
            <p:cNvSpPr>
              <a:spLocks noChangeShapeType="1"/>
            </p:cNvSpPr>
            <p:nvPr/>
          </p:nvSpPr>
          <p:spPr bwMode="auto">
            <a:xfrm>
              <a:off x="3515" y="2115"/>
              <a:ext cx="1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Rectangle 8"/>
            <p:cNvSpPr>
              <a:spLocks noChangeArrowheads="1"/>
            </p:cNvSpPr>
            <p:nvPr/>
          </p:nvSpPr>
          <p:spPr bwMode="auto">
            <a:xfrm>
              <a:off x="4468" y="2069"/>
              <a:ext cx="454" cy="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2" name="Oval 9"/>
            <p:cNvSpPr>
              <a:spLocks noChangeArrowheads="1"/>
            </p:cNvSpPr>
            <p:nvPr/>
          </p:nvSpPr>
          <p:spPr bwMode="auto">
            <a:xfrm>
              <a:off x="3786" y="1979"/>
              <a:ext cx="273" cy="27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A</a:t>
              </a:r>
            </a:p>
          </p:txBody>
        </p:sp>
        <p:sp>
          <p:nvSpPr>
            <p:cNvPr id="44053" name="Line 10"/>
            <p:cNvSpPr>
              <a:spLocks noChangeShapeType="1"/>
            </p:cNvSpPr>
            <p:nvPr/>
          </p:nvSpPr>
          <p:spPr bwMode="auto">
            <a:xfrm>
              <a:off x="4241" y="1616"/>
              <a:ext cx="9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4" name="Line 11"/>
            <p:cNvSpPr>
              <a:spLocks noChangeShapeType="1"/>
            </p:cNvSpPr>
            <p:nvPr/>
          </p:nvSpPr>
          <p:spPr bwMode="auto">
            <a:xfrm>
              <a:off x="4241" y="1616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Line 12"/>
            <p:cNvSpPr>
              <a:spLocks noChangeShapeType="1"/>
            </p:cNvSpPr>
            <p:nvPr/>
          </p:nvSpPr>
          <p:spPr bwMode="auto">
            <a:xfrm>
              <a:off x="5148" y="1616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6" name="Oval 13"/>
            <p:cNvSpPr>
              <a:spLocks noChangeArrowheads="1"/>
            </p:cNvSpPr>
            <p:nvPr/>
          </p:nvSpPr>
          <p:spPr bwMode="auto">
            <a:xfrm>
              <a:off x="4558" y="1480"/>
              <a:ext cx="273" cy="27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V</a:t>
              </a:r>
            </a:p>
          </p:txBody>
        </p:sp>
        <p:sp>
          <p:nvSpPr>
            <p:cNvPr id="44057" name="Text Box 14"/>
            <p:cNvSpPr txBox="1">
              <a:spLocks noChangeArrowheads="1"/>
            </p:cNvSpPr>
            <p:nvPr/>
          </p:nvSpPr>
          <p:spPr bwMode="auto">
            <a:xfrm>
              <a:off x="4621" y="216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R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651500" y="4119563"/>
            <a:ext cx="2952750" cy="1536700"/>
            <a:chOff x="3560" y="3022"/>
            <a:chExt cx="1860" cy="968"/>
          </a:xfrm>
        </p:grpSpPr>
        <p:sp>
          <p:nvSpPr>
            <p:cNvPr id="44042" name="Line 16"/>
            <p:cNvSpPr>
              <a:spLocks noChangeShapeType="1"/>
            </p:cNvSpPr>
            <p:nvPr/>
          </p:nvSpPr>
          <p:spPr bwMode="auto">
            <a:xfrm>
              <a:off x="3560" y="3657"/>
              <a:ext cx="1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3" name="Rectangle 17"/>
            <p:cNvSpPr>
              <a:spLocks noChangeArrowheads="1"/>
            </p:cNvSpPr>
            <p:nvPr/>
          </p:nvSpPr>
          <p:spPr bwMode="auto">
            <a:xfrm>
              <a:off x="4513" y="3611"/>
              <a:ext cx="454" cy="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4" name="Oval 18"/>
            <p:cNvSpPr>
              <a:spLocks noChangeArrowheads="1"/>
            </p:cNvSpPr>
            <p:nvPr/>
          </p:nvSpPr>
          <p:spPr bwMode="auto">
            <a:xfrm>
              <a:off x="4104" y="3521"/>
              <a:ext cx="273" cy="27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A</a:t>
              </a:r>
            </a:p>
          </p:txBody>
        </p:sp>
        <p:sp>
          <p:nvSpPr>
            <p:cNvPr id="44045" name="Line 19"/>
            <p:cNvSpPr>
              <a:spLocks noChangeShapeType="1"/>
            </p:cNvSpPr>
            <p:nvPr/>
          </p:nvSpPr>
          <p:spPr bwMode="auto">
            <a:xfrm>
              <a:off x="3969" y="3158"/>
              <a:ext cx="1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Line 20"/>
            <p:cNvSpPr>
              <a:spLocks noChangeShapeType="1"/>
            </p:cNvSpPr>
            <p:nvPr/>
          </p:nvSpPr>
          <p:spPr bwMode="auto">
            <a:xfrm>
              <a:off x="3969" y="3158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Line 21"/>
            <p:cNvSpPr>
              <a:spLocks noChangeShapeType="1"/>
            </p:cNvSpPr>
            <p:nvPr/>
          </p:nvSpPr>
          <p:spPr bwMode="auto">
            <a:xfrm>
              <a:off x="5193" y="3158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8" name="Oval 22"/>
            <p:cNvSpPr>
              <a:spLocks noChangeArrowheads="1"/>
            </p:cNvSpPr>
            <p:nvPr/>
          </p:nvSpPr>
          <p:spPr bwMode="auto">
            <a:xfrm>
              <a:off x="4422" y="3022"/>
              <a:ext cx="273" cy="27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V</a:t>
              </a:r>
            </a:p>
          </p:txBody>
        </p:sp>
        <p:sp>
          <p:nvSpPr>
            <p:cNvPr id="44049" name="Text Box 23"/>
            <p:cNvSpPr txBox="1">
              <a:spLocks noChangeArrowheads="1"/>
            </p:cNvSpPr>
            <p:nvPr/>
          </p:nvSpPr>
          <p:spPr bwMode="auto">
            <a:xfrm>
              <a:off x="4666" y="370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R</a:t>
              </a:r>
            </a:p>
          </p:txBody>
        </p:sp>
      </p:grpSp>
      <p:sp>
        <p:nvSpPr>
          <p:cNvPr id="97304" name="Rectangle 24"/>
          <p:cNvSpPr>
            <a:spLocks noChangeArrowheads="1"/>
          </p:cNvSpPr>
          <p:nvPr/>
        </p:nvSpPr>
        <p:spPr bwMode="auto">
          <a:xfrm>
            <a:off x="179388" y="5661025"/>
            <a:ext cx="88201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452438"/>
            <a:r>
              <a:rPr lang="en-US" altLang="zh-CN" sz="3200">
                <a:ea typeface="黑体" pitchFamily="2" charset="-122"/>
              </a:rPr>
              <a:t>    </a:t>
            </a:r>
            <a:r>
              <a:rPr lang="zh-CN" altLang="en-US" sz="3200">
                <a:ea typeface="黑体" pitchFamily="2" charset="-122"/>
              </a:rPr>
              <a:t>因为电流表、电压表分别有分压、分流作用</a:t>
            </a:r>
            <a:r>
              <a:rPr lang="en-US" altLang="zh-CN" sz="3200">
                <a:ea typeface="黑体" pitchFamily="2" charset="-122"/>
              </a:rPr>
              <a:t>,</a:t>
            </a:r>
            <a:r>
              <a:rPr lang="zh-CN" altLang="en-US" sz="3200">
                <a:ea typeface="黑体" pitchFamily="2" charset="-122"/>
              </a:rPr>
              <a:t>因此两种方法测量电阻</a:t>
            </a:r>
            <a:r>
              <a:rPr lang="zh-CN" altLang="en-US" sz="3200">
                <a:solidFill>
                  <a:srgbClr val="FF3300"/>
                </a:solidFill>
                <a:ea typeface="黑体" pitchFamily="2" charset="-122"/>
              </a:rPr>
              <a:t>都有误差</a:t>
            </a:r>
            <a:r>
              <a:rPr lang="zh-CN" altLang="en-US" sz="3200">
                <a:ea typeface="黑体" pitchFamily="2" charset="-122"/>
              </a:rPr>
              <a:t>．</a:t>
            </a:r>
          </a:p>
        </p:txBody>
      </p:sp>
      <p:sp>
        <p:nvSpPr>
          <p:cNvPr id="44041" name="Rectangle 25"/>
          <p:cNvSpPr>
            <a:spLocks noChangeArrowheads="1"/>
          </p:cNvSpPr>
          <p:nvPr/>
        </p:nvSpPr>
        <p:spPr bwMode="auto">
          <a:xfrm>
            <a:off x="685800" y="0"/>
            <a:ext cx="3814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4000" b="1">
                <a:solidFill>
                  <a:srgbClr val="FF9933"/>
                </a:solidFill>
                <a:latin typeface="黑体" pitchFamily="2" charset="-122"/>
                <a:ea typeface="黑体" pitchFamily="2" charset="-122"/>
              </a:rPr>
              <a:t>十、电阻的测量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/>
      <p:bldP spid="97285" grpId="0"/>
      <p:bldP spid="973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228600" y="685800"/>
            <a:ext cx="8686800" cy="5721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b="1" smtClean="0">
                <a:solidFill>
                  <a:srgbClr val="0000FF"/>
                </a:solidFill>
              </a:rPr>
              <a:t>（三）情感、态度与价值观</a:t>
            </a:r>
            <a:endParaRPr lang="zh-CN" altLang="en-US" sz="28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solidFill>
                  <a:srgbClr val="0000FF"/>
                </a:solidFill>
              </a:rPr>
              <a:t>通过本节课的教学活动，要培养学生的应用意识，引导学生关心实际问题，有志于把所学物理知识应用到实际中去。</a:t>
            </a:r>
            <a:endParaRPr lang="zh-CN" altLang="en-US" sz="2800" b="1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b="1" smtClean="0">
                <a:solidFill>
                  <a:srgbClr val="0000FF"/>
                </a:solidFill>
              </a:rPr>
              <a:t>★教学重点</a:t>
            </a:r>
            <a:endParaRPr lang="zh-CN" altLang="en-US" sz="28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solidFill>
                  <a:srgbClr val="0000FF"/>
                </a:solidFill>
              </a:rPr>
              <a:t>熟练掌握串并联电路的特点；电组的串并联的计算。</a:t>
            </a:r>
            <a:endParaRPr lang="zh-CN" altLang="en-US" sz="2800" b="1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b="1" smtClean="0">
                <a:solidFill>
                  <a:srgbClr val="0000FF"/>
                </a:solidFill>
              </a:rPr>
              <a:t>★教学难点</a:t>
            </a:r>
            <a:endParaRPr lang="zh-CN" altLang="en-US" sz="28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solidFill>
                  <a:srgbClr val="0000FF"/>
                </a:solidFill>
              </a:rPr>
              <a:t>表头</a:t>
            </a:r>
            <a:r>
              <a:rPr lang="en-US" altLang="zh-CN" sz="2800" smtClean="0">
                <a:solidFill>
                  <a:srgbClr val="0000FF"/>
                </a:solidFill>
              </a:rPr>
              <a:t>G</a:t>
            </a:r>
            <a:r>
              <a:rPr lang="zh-CN" altLang="en-US" sz="2800" smtClean="0">
                <a:solidFill>
                  <a:srgbClr val="0000FF"/>
                </a:solidFill>
              </a:rPr>
              <a:t>改装成大量程电压表</a:t>
            </a:r>
            <a:r>
              <a:rPr lang="en-US" altLang="zh-CN" sz="2800" smtClean="0">
                <a:solidFill>
                  <a:srgbClr val="0000FF"/>
                </a:solidFill>
              </a:rPr>
              <a:t>V</a:t>
            </a:r>
            <a:r>
              <a:rPr lang="zh-CN" altLang="en-US" sz="2800" smtClean="0">
                <a:solidFill>
                  <a:srgbClr val="0000FF"/>
                </a:solidFill>
              </a:rPr>
              <a:t>和电流表</a:t>
            </a:r>
            <a:r>
              <a:rPr lang="en-US" altLang="zh-CN" sz="2800" smtClean="0">
                <a:solidFill>
                  <a:srgbClr val="0000FF"/>
                </a:solidFill>
              </a:rPr>
              <a:t>A</a:t>
            </a:r>
            <a:r>
              <a:rPr lang="zh-CN" altLang="en-US" sz="2800" smtClean="0">
                <a:solidFill>
                  <a:srgbClr val="0000FF"/>
                </a:solidFill>
              </a:rPr>
              <a:t>的原理，并会计算分压电阻和分流电阻。</a:t>
            </a:r>
            <a:endParaRPr lang="zh-CN" altLang="en-US" sz="2800" b="1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b="1" smtClean="0">
                <a:solidFill>
                  <a:srgbClr val="0000FF"/>
                </a:solidFill>
              </a:rPr>
              <a:t>★教学方法</a:t>
            </a:r>
            <a:endParaRPr lang="zh-CN" altLang="en-US" sz="28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solidFill>
                  <a:srgbClr val="0000FF"/>
                </a:solidFill>
              </a:rPr>
              <a:t>   自学引导、讲授法</a:t>
            </a:r>
            <a:endParaRPr lang="zh-CN" altLang="en-US" sz="2800" b="1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b="1" smtClean="0">
                <a:solidFill>
                  <a:srgbClr val="0000FF"/>
                </a:solidFill>
              </a:rPr>
              <a:t>★教学用具</a:t>
            </a:r>
            <a:endParaRPr lang="zh-CN" altLang="en-US" sz="28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solidFill>
                  <a:srgbClr val="0000FF"/>
                </a:solidFill>
              </a:rPr>
              <a:t>投影片、多媒体辅助教学设备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979613" y="765175"/>
            <a:ext cx="53292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</a:rPr>
              <a:t>伏安法测电阻的误差分析 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250825" y="1336675"/>
            <a:ext cx="3671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电流表外接法 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468313" y="1957388"/>
            <a:ext cx="2808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电压表示数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468313" y="2535238"/>
            <a:ext cx="2216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电流表示数</a:t>
            </a: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900113" y="4652963"/>
            <a:ext cx="7380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测量值偏小，适于测量小阻值电阻 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3205163" y="2058988"/>
          <a:ext cx="13668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公式" r:id="rId3" imgW="571252" imgH="203112" progId="Equation.3">
                  <p:embed/>
                </p:oleObj>
              </mc:Choice>
              <mc:Fallback>
                <p:oleObj name="公式" r:id="rId3" imgW="571252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2058988"/>
                        <a:ext cx="1366837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3276600" y="2638425"/>
          <a:ext cx="25923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公式" r:id="rId5" imgW="1028254" imgH="203112" progId="Equation.3">
                  <p:embed/>
                </p:oleObj>
              </mc:Choice>
              <mc:Fallback>
                <p:oleObj name="公式" r:id="rId5" imgW="1028254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38425"/>
                        <a:ext cx="259238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3" name="Object 9"/>
          <p:cNvGraphicFramePr>
            <a:graphicFrameLocks noChangeAspect="1"/>
          </p:cNvGraphicFramePr>
          <p:nvPr/>
        </p:nvGraphicFramePr>
        <p:xfrm>
          <a:off x="1979613" y="3357563"/>
          <a:ext cx="1655762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4" name="公式" r:id="rId7" imgW="609336" imgH="431613" progId="Equation.3">
                  <p:embed/>
                </p:oleObj>
              </mc:Choice>
              <mc:Fallback>
                <p:oleObj name="公式" r:id="rId7" imgW="609336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357563"/>
                        <a:ext cx="1655762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5516563"/>
            <a:ext cx="9144000" cy="1131887"/>
            <a:chOff x="0" y="3475"/>
            <a:chExt cx="5760" cy="713"/>
          </a:xfrm>
        </p:grpSpPr>
        <p:sp>
          <p:nvSpPr>
            <p:cNvPr id="45079" name="Rectangle 11"/>
            <p:cNvSpPr>
              <a:spLocks noChangeArrowheads="1"/>
            </p:cNvSpPr>
            <p:nvPr/>
          </p:nvSpPr>
          <p:spPr bwMode="auto">
            <a:xfrm>
              <a:off x="0" y="3475"/>
              <a:ext cx="5760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265113"/>
              <a:r>
                <a:rPr lang="zh-CN" altLang="en-US" sz="32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说明：</a:t>
              </a:r>
              <a:r>
                <a:rPr lang="zh-CN" altLang="en-US" sz="320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误差来源于电压表的分流，分流越小，误差越小．所以该电路</a:t>
              </a:r>
              <a:r>
                <a:rPr lang="zh-CN" altLang="en-US" sz="320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适合测量小电阻</a:t>
              </a:r>
              <a:r>
                <a:rPr lang="zh-CN" altLang="en-US" sz="320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，即</a:t>
              </a:r>
            </a:p>
          </p:txBody>
        </p:sp>
        <p:graphicFrame>
          <p:nvGraphicFramePr>
            <p:cNvPr id="45080" name="Object 12"/>
            <p:cNvGraphicFramePr>
              <a:graphicFrameLocks noChangeAspect="1"/>
            </p:cNvGraphicFramePr>
            <p:nvPr/>
          </p:nvGraphicFramePr>
          <p:xfrm>
            <a:off x="4649" y="3838"/>
            <a:ext cx="953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85" name="公式" r:id="rId9" imgW="545626" imgH="203024" progId="Equation.3">
                    <p:embed/>
                  </p:oleObj>
                </mc:Choice>
                <mc:Fallback>
                  <p:oleObj name="公式" r:id="rId9" imgW="545626" imgH="203024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3838"/>
                          <a:ext cx="953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8317" name="Object 13"/>
          <p:cNvGraphicFramePr>
            <a:graphicFrameLocks noChangeAspect="1"/>
          </p:cNvGraphicFramePr>
          <p:nvPr/>
        </p:nvGraphicFramePr>
        <p:xfrm>
          <a:off x="4500563" y="3397250"/>
          <a:ext cx="1652587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" name="公式" r:id="rId11" imgW="609336" imgH="431613" progId="Equation.3">
                  <p:embed/>
                </p:oleObj>
              </mc:Choice>
              <mc:Fallback>
                <p:oleObj name="公式" r:id="rId11" imgW="609336" imgH="431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397250"/>
                        <a:ext cx="1652587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730625" y="3573463"/>
            <a:ext cx="481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FF3300"/>
                </a:solidFill>
              </a:rPr>
              <a:t>&lt;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867400" y="1628775"/>
            <a:ext cx="2952750" cy="1536700"/>
            <a:chOff x="3515" y="1480"/>
            <a:chExt cx="1860" cy="968"/>
          </a:xfrm>
        </p:grpSpPr>
        <p:sp>
          <p:nvSpPr>
            <p:cNvPr id="45071" name="Line 16"/>
            <p:cNvSpPr>
              <a:spLocks noChangeShapeType="1"/>
            </p:cNvSpPr>
            <p:nvPr/>
          </p:nvSpPr>
          <p:spPr bwMode="auto">
            <a:xfrm>
              <a:off x="3515" y="2115"/>
              <a:ext cx="1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2" name="Rectangle 17"/>
            <p:cNvSpPr>
              <a:spLocks noChangeArrowheads="1"/>
            </p:cNvSpPr>
            <p:nvPr/>
          </p:nvSpPr>
          <p:spPr bwMode="auto">
            <a:xfrm>
              <a:off x="4468" y="2069"/>
              <a:ext cx="454" cy="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3" name="Oval 18"/>
            <p:cNvSpPr>
              <a:spLocks noChangeArrowheads="1"/>
            </p:cNvSpPr>
            <p:nvPr/>
          </p:nvSpPr>
          <p:spPr bwMode="auto">
            <a:xfrm>
              <a:off x="3786" y="1979"/>
              <a:ext cx="273" cy="27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A</a:t>
              </a:r>
            </a:p>
          </p:txBody>
        </p:sp>
        <p:sp>
          <p:nvSpPr>
            <p:cNvPr id="45074" name="Line 19"/>
            <p:cNvSpPr>
              <a:spLocks noChangeShapeType="1"/>
            </p:cNvSpPr>
            <p:nvPr/>
          </p:nvSpPr>
          <p:spPr bwMode="auto">
            <a:xfrm>
              <a:off x="4241" y="1616"/>
              <a:ext cx="9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5" name="Line 20"/>
            <p:cNvSpPr>
              <a:spLocks noChangeShapeType="1"/>
            </p:cNvSpPr>
            <p:nvPr/>
          </p:nvSpPr>
          <p:spPr bwMode="auto">
            <a:xfrm>
              <a:off x="4241" y="1616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6" name="Line 21"/>
            <p:cNvSpPr>
              <a:spLocks noChangeShapeType="1"/>
            </p:cNvSpPr>
            <p:nvPr/>
          </p:nvSpPr>
          <p:spPr bwMode="auto">
            <a:xfrm>
              <a:off x="5148" y="1616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7" name="Oval 22"/>
            <p:cNvSpPr>
              <a:spLocks noChangeArrowheads="1"/>
            </p:cNvSpPr>
            <p:nvPr/>
          </p:nvSpPr>
          <p:spPr bwMode="auto">
            <a:xfrm>
              <a:off x="4558" y="1480"/>
              <a:ext cx="273" cy="27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V</a:t>
              </a:r>
            </a:p>
          </p:txBody>
        </p:sp>
        <p:sp>
          <p:nvSpPr>
            <p:cNvPr id="45078" name="Text Box 23"/>
            <p:cNvSpPr txBox="1">
              <a:spLocks noChangeArrowheads="1"/>
            </p:cNvSpPr>
            <p:nvPr/>
          </p:nvSpPr>
          <p:spPr bwMode="auto">
            <a:xfrm>
              <a:off x="4621" y="216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R</a:t>
              </a:r>
            </a:p>
          </p:txBody>
        </p:sp>
      </p:grpSp>
      <p:sp>
        <p:nvSpPr>
          <p:cNvPr id="45070" name="Rectangle 24"/>
          <p:cNvSpPr>
            <a:spLocks noChangeArrowheads="1"/>
          </p:cNvSpPr>
          <p:nvPr/>
        </p:nvSpPr>
        <p:spPr bwMode="auto">
          <a:xfrm>
            <a:off x="609600" y="152400"/>
            <a:ext cx="3814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4000" b="1">
                <a:solidFill>
                  <a:srgbClr val="FF9933"/>
                </a:solidFill>
                <a:latin typeface="黑体" pitchFamily="2" charset="-122"/>
                <a:ea typeface="黑体" pitchFamily="2" charset="-122"/>
              </a:rPr>
              <a:t>十、电阻的测量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/>
      <p:bldP spid="98308" grpId="0"/>
      <p:bldP spid="98309" grpId="0"/>
      <p:bldP spid="98310" grpId="0"/>
      <p:bldP spid="983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979613" y="765175"/>
            <a:ext cx="53292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</a:rPr>
              <a:t>伏安法测电阻的误差分析 </a:t>
            </a: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23850" y="1409700"/>
            <a:ext cx="3671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电流表内接法 </a:t>
            </a:r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2916238" y="2159000"/>
          <a:ext cx="31686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6" name="公式" r:id="rId3" imgW="1256755" imgH="203112" progId="Equation.3">
                  <p:embed/>
                </p:oleObj>
              </mc:Choice>
              <mc:Fallback>
                <p:oleObj name="公式" r:id="rId3" imgW="1256755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159000"/>
                        <a:ext cx="31686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2986088" y="2957513"/>
          <a:ext cx="10810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name="公式" r:id="rId5" imgW="457002" imgH="203112" progId="Equation.3">
                  <p:embed/>
                </p:oleObj>
              </mc:Choice>
              <mc:Fallback>
                <p:oleObj name="公式" r:id="rId5" imgW="457002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2957513"/>
                        <a:ext cx="108108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1619250" y="3586163"/>
          <a:ext cx="1584325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8" name="公式" r:id="rId7" imgW="609336" imgH="431613" progId="Equation.3">
                  <p:embed/>
                </p:oleObj>
              </mc:Choice>
              <mc:Fallback>
                <p:oleObj name="公式" r:id="rId7" imgW="609336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586163"/>
                        <a:ext cx="1584325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395288" y="2060575"/>
            <a:ext cx="2663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电压表示数</a:t>
            </a: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395288" y="2822575"/>
            <a:ext cx="2216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电流表示数</a:t>
            </a:r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539750" y="4797425"/>
            <a:ext cx="7561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测量值偏大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,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适于测量大阻值电阻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5546725"/>
            <a:ext cx="9036050" cy="1122363"/>
            <a:chOff x="0" y="3494"/>
            <a:chExt cx="5692" cy="707"/>
          </a:xfrm>
        </p:grpSpPr>
        <p:sp>
          <p:nvSpPr>
            <p:cNvPr id="46103" name="Rectangle 11"/>
            <p:cNvSpPr>
              <a:spLocks noChangeArrowheads="1"/>
            </p:cNvSpPr>
            <p:nvPr/>
          </p:nvSpPr>
          <p:spPr bwMode="auto">
            <a:xfrm>
              <a:off x="0" y="3494"/>
              <a:ext cx="5692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32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说明：</a:t>
              </a:r>
              <a:r>
                <a:rPr lang="zh-CN" altLang="en-US" sz="320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误差来源于电流表的分压，分压越少，误差越小．所以该电路</a:t>
              </a:r>
              <a:r>
                <a:rPr lang="zh-CN" altLang="en-US" sz="320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适合测量大电阻</a:t>
              </a:r>
              <a:r>
                <a:rPr lang="zh-CN" altLang="en-US" sz="320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，即</a:t>
              </a:r>
            </a:p>
          </p:txBody>
        </p:sp>
        <p:graphicFrame>
          <p:nvGraphicFramePr>
            <p:cNvPr id="46104" name="Object 12"/>
            <p:cNvGraphicFramePr>
              <a:graphicFrameLocks noChangeAspect="1"/>
            </p:cNvGraphicFramePr>
            <p:nvPr/>
          </p:nvGraphicFramePr>
          <p:xfrm>
            <a:off x="4694" y="3849"/>
            <a:ext cx="953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09" name="公式" r:id="rId9" imgW="545626" imgH="203024" progId="Equation.3">
                    <p:embed/>
                  </p:oleObj>
                </mc:Choice>
                <mc:Fallback>
                  <p:oleObj name="公式" r:id="rId9" imgW="545626" imgH="203024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3849"/>
                          <a:ext cx="953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940425" y="2205038"/>
            <a:ext cx="2952750" cy="1536700"/>
            <a:chOff x="3560" y="3022"/>
            <a:chExt cx="1860" cy="968"/>
          </a:xfrm>
        </p:grpSpPr>
        <p:sp>
          <p:nvSpPr>
            <p:cNvPr id="46095" name="Line 14"/>
            <p:cNvSpPr>
              <a:spLocks noChangeShapeType="1"/>
            </p:cNvSpPr>
            <p:nvPr/>
          </p:nvSpPr>
          <p:spPr bwMode="auto">
            <a:xfrm>
              <a:off x="3560" y="3657"/>
              <a:ext cx="1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6" name="Rectangle 15"/>
            <p:cNvSpPr>
              <a:spLocks noChangeArrowheads="1"/>
            </p:cNvSpPr>
            <p:nvPr/>
          </p:nvSpPr>
          <p:spPr bwMode="auto">
            <a:xfrm>
              <a:off x="4513" y="3611"/>
              <a:ext cx="454" cy="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Oval 16"/>
            <p:cNvSpPr>
              <a:spLocks noChangeArrowheads="1"/>
            </p:cNvSpPr>
            <p:nvPr/>
          </p:nvSpPr>
          <p:spPr bwMode="auto">
            <a:xfrm>
              <a:off x="4104" y="3521"/>
              <a:ext cx="273" cy="27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A</a:t>
              </a:r>
            </a:p>
          </p:txBody>
        </p:sp>
        <p:sp>
          <p:nvSpPr>
            <p:cNvPr id="46098" name="Line 17"/>
            <p:cNvSpPr>
              <a:spLocks noChangeShapeType="1"/>
            </p:cNvSpPr>
            <p:nvPr/>
          </p:nvSpPr>
          <p:spPr bwMode="auto">
            <a:xfrm>
              <a:off x="3969" y="3158"/>
              <a:ext cx="1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9" name="Line 18"/>
            <p:cNvSpPr>
              <a:spLocks noChangeShapeType="1"/>
            </p:cNvSpPr>
            <p:nvPr/>
          </p:nvSpPr>
          <p:spPr bwMode="auto">
            <a:xfrm>
              <a:off x="3969" y="3158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0" name="Line 19"/>
            <p:cNvSpPr>
              <a:spLocks noChangeShapeType="1"/>
            </p:cNvSpPr>
            <p:nvPr/>
          </p:nvSpPr>
          <p:spPr bwMode="auto">
            <a:xfrm>
              <a:off x="5193" y="3158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1" name="Oval 20"/>
            <p:cNvSpPr>
              <a:spLocks noChangeArrowheads="1"/>
            </p:cNvSpPr>
            <p:nvPr/>
          </p:nvSpPr>
          <p:spPr bwMode="auto">
            <a:xfrm>
              <a:off x="4422" y="3022"/>
              <a:ext cx="273" cy="27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V</a:t>
              </a:r>
            </a:p>
          </p:txBody>
        </p:sp>
        <p:sp>
          <p:nvSpPr>
            <p:cNvPr id="46102" name="Text Box 21"/>
            <p:cNvSpPr txBox="1">
              <a:spLocks noChangeArrowheads="1"/>
            </p:cNvSpPr>
            <p:nvPr/>
          </p:nvSpPr>
          <p:spPr bwMode="auto">
            <a:xfrm>
              <a:off x="4666" y="370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R</a:t>
              </a:r>
            </a:p>
          </p:txBody>
        </p:sp>
      </p:grpSp>
      <p:graphicFrame>
        <p:nvGraphicFramePr>
          <p:cNvPr id="99350" name="Object 22"/>
          <p:cNvGraphicFramePr>
            <a:graphicFrameLocks noChangeAspect="1"/>
          </p:cNvGraphicFramePr>
          <p:nvPr/>
        </p:nvGraphicFramePr>
        <p:xfrm>
          <a:off x="3995738" y="3586163"/>
          <a:ext cx="1584325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0" name="公式" r:id="rId11" imgW="609336" imgH="431613" progId="Equation.3">
                  <p:embed/>
                </p:oleObj>
              </mc:Choice>
              <mc:Fallback>
                <p:oleObj name="公式" r:id="rId11" imgW="609336" imgH="43161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586163"/>
                        <a:ext cx="1584325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1" name="Text Box 23"/>
          <p:cNvSpPr txBox="1">
            <a:spLocks noChangeArrowheads="1"/>
          </p:cNvSpPr>
          <p:nvPr/>
        </p:nvSpPr>
        <p:spPr bwMode="auto">
          <a:xfrm>
            <a:off x="3348038" y="3806825"/>
            <a:ext cx="481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FF3300"/>
                </a:solidFill>
              </a:rPr>
              <a:t>&gt;</a:t>
            </a:r>
          </a:p>
        </p:txBody>
      </p:sp>
      <p:sp>
        <p:nvSpPr>
          <p:cNvPr id="46094" name="Rectangle 24"/>
          <p:cNvSpPr>
            <a:spLocks noChangeArrowheads="1"/>
          </p:cNvSpPr>
          <p:nvPr/>
        </p:nvSpPr>
        <p:spPr bwMode="auto">
          <a:xfrm>
            <a:off x="685800" y="0"/>
            <a:ext cx="3814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4000" b="1">
                <a:solidFill>
                  <a:srgbClr val="FF9933"/>
                </a:solidFill>
                <a:latin typeface="黑体" pitchFamily="2" charset="-122"/>
                <a:ea typeface="黑体" pitchFamily="2" charset="-122"/>
              </a:rPr>
              <a:t>十、电阻的测量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/>
      <p:bldP spid="99335" grpId="0"/>
      <p:bldP spid="99336" grpId="0"/>
      <p:bldP spid="99337" grpId="0"/>
      <p:bldP spid="9935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685800" y="457200"/>
            <a:ext cx="2795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4000" b="1">
                <a:solidFill>
                  <a:srgbClr val="FF9933"/>
                </a:solidFill>
                <a:latin typeface="黑体" pitchFamily="2" charset="-122"/>
                <a:ea typeface="黑体" pitchFamily="2" charset="-122"/>
              </a:rPr>
              <a:t>电阻的测量</a:t>
            </a:r>
            <a:r>
              <a:rPr lang="zh-CN" altLang="en-US"/>
              <a:t> 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419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3871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468313" y="2060575"/>
            <a:ext cx="8207375" cy="32400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252788" y="2128838"/>
            <a:ext cx="1606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黑体" pitchFamily="2" charset="-122"/>
                <a:ea typeface="黑体" pitchFamily="2" charset="-122"/>
              </a:rPr>
              <a:t>外接法 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6421438" y="2132013"/>
            <a:ext cx="1606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黑体" pitchFamily="2" charset="-122"/>
                <a:ea typeface="黑体" pitchFamily="2" charset="-122"/>
              </a:rPr>
              <a:t>内接法 </a:t>
            </a:r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468313" y="2781300"/>
            <a:ext cx="8207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468313" y="3644900"/>
            <a:ext cx="8207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468313" y="4508500"/>
            <a:ext cx="8207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611188" y="2921000"/>
            <a:ext cx="201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误差来源 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611188" y="3713163"/>
            <a:ext cx="2012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测量结果 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611188" y="4576763"/>
            <a:ext cx="2012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测量条件 </a:t>
            </a:r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2555875" y="2060575"/>
            <a:ext cx="0" cy="3240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5508625" y="2060575"/>
            <a:ext cx="0" cy="3240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70" name="Text Box 18"/>
          <p:cNvSpPr txBox="1">
            <a:spLocks noChangeArrowheads="1"/>
          </p:cNvSpPr>
          <p:nvPr/>
        </p:nvSpPr>
        <p:spPr bwMode="auto">
          <a:xfrm>
            <a:off x="2627313" y="2852738"/>
            <a:ext cx="2825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黑体" pitchFamily="2" charset="-122"/>
                <a:ea typeface="黑体" pitchFamily="2" charset="-122"/>
              </a:rPr>
              <a:t>伏特表的分流 </a:t>
            </a:r>
          </a:p>
        </p:txBody>
      </p:sp>
      <p:sp>
        <p:nvSpPr>
          <p:cNvPr id="100371" name="Text Box 19"/>
          <p:cNvSpPr txBox="1">
            <a:spLocks noChangeArrowheads="1"/>
          </p:cNvSpPr>
          <p:nvPr/>
        </p:nvSpPr>
        <p:spPr bwMode="auto">
          <a:xfrm>
            <a:off x="5795963" y="2871788"/>
            <a:ext cx="2825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黑体" pitchFamily="2" charset="-122"/>
                <a:ea typeface="黑体" pitchFamily="2" charset="-122"/>
              </a:rPr>
              <a:t>电流表的分压 </a:t>
            </a:r>
          </a:p>
        </p:txBody>
      </p:sp>
      <p:sp>
        <p:nvSpPr>
          <p:cNvPr id="100372" name="Text Box 20"/>
          <p:cNvSpPr txBox="1">
            <a:spLocks noChangeArrowheads="1"/>
          </p:cNvSpPr>
          <p:nvPr/>
        </p:nvSpPr>
        <p:spPr bwMode="auto">
          <a:xfrm>
            <a:off x="3125788" y="3713163"/>
            <a:ext cx="173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3200" baseline="-25000">
                <a:latin typeface="黑体" pitchFamily="2" charset="-122"/>
                <a:ea typeface="黑体" pitchFamily="2" charset="-122"/>
              </a:rPr>
              <a:t>真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＞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3200" baseline="-25000">
                <a:latin typeface="黑体" pitchFamily="2" charset="-122"/>
                <a:ea typeface="黑体" pitchFamily="2" charset="-122"/>
              </a:rPr>
              <a:t>测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00373" name="Text Box 21"/>
          <p:cNvSpPr txBox="1">
            <a:spLocks noChangeArrowheads="1"/>
          </p:cNvSpPr>
          <p:nvPr/>
        </p:nvSpPr>
        <p:spPr bwMode="auto">
          <a:xfrm>
            <a:off x="6223000" y="3784600"/>
            <a:ext cx="1733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3200" baseline="-25000">
                <a:latin typeface="黑体" pitchFamily="2" charset="-122"/>
                <a:ea typeface="黑体" pitchFamily="2" charset="-122"/>
              </a:rPr>
              <a:t>真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＜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3200" baseline="-25000">
                <a:latin typeface="黑体" pitchFamily="2" charset="-122"/>
                <a:ea typeface="黑体" pitchFamily="2" charset="-122"/>
              </a:rPr>
              <a:t>测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00374" name="Text Box 22"/>
          <p:cNvSpPr txBox="1">
            <a:spLocks noChangeArrowheads="1"/>
          </p:cNvSpPr>
          <p:nvPr/>
        </p:nvSpPr>
        <p:spPr bwMode="auto">
          <a:xfrm>
            <a:off x="6516688" y="4576763"/>
            <a:ext cx="1333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黑体" pitchFamily="2" charset="-122"/>
                <a:ea typeface="黑体" pitchFamily="2" charset="-122"/>
              </a:rPr>
              <a:t>R&gt;&gt;R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00375" name="Text Box 23"/>
          <p:cNvSpPr txBox="1">
            <a:spLocks noChangeArrowheads="1"/>
          </p:cNvSpPr>
          <p:nvPr/>
        </p:nvSpPr>
        <p:spPr bwMode="auto">
          <a:xfrm>
            <a:off x="3240088" y="4576763"/>
            <a:ext cx="1333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黑体" pitchFamily="2" charset="-122"/>
                <a:ea typeface="黑体" pitchFamily="2" charset="-122"/>
              </a:rPr>
              <a:t>R&lt;&lt;R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3130550" y="1125538"/>
            <a:ext cx="33131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</a:rPr>
              <a:t>伏安法测电阻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0" grpId="0"/>
      <p:bldP spid="100371" grpId="0"/>
      <p:bldP spid="100372" grpId="0"/>
      <p:bldP spid="100373" grpId="0"/>
      <p:bldP spid="100374" grpId="0"/>
      <p:bldP spid="10037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979613" y="765175"/>
            <a:ext cx="53292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</a:rPr>
              <a:t>伏安法测电阻电路选择 </a:t>
            </a: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323850" y="1425575"/>
            <a:ext cx="85693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804863"/>
            <a:r>
              <a:rPr lang="zh-CN" altLang="en-US" sz="3200">
                <a:latin typeface="黑体" pitchFamily="2" charset="-122"/>
                <a:ea typeface="黑体" pitchFamily="2" charset="-122"/>
              </a:rPr>
              <a:t>若已知待测电阻的大约值，电流表的内阻和电压表的内阻，则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3546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84213" y="2760663"/>
            <a:ext cx="6645275" cy="969962"/>
            <a:chOff x="431" y="1739"/>
            <a:chExt cx="4186" cy="611"/>
          </a:xfrm>
        </p:grpSpPr>
        <p:sp>
          <p:nvSpPr>
            <p:cNvPr id="48150" name="Rectangle 9"/>
            <p:cNvSpPr>
              <a:spLocks noChangeArrowheads="1"/>
            </p:cNvSpPr>
            <p:nvPr/>
          </p:nvSpPr>
          <p:spPr bwMode="auto">
            <a:xfrm>
              <a:off x="431" y="1783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3200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当</a:t>
              </a:r>
              <a:endParaRPr lang="zh-CN" altLang="en-US" sz="3200">
                <a:solidFill>
                  <a:srgbClr val="FF3300"/>
                </a:solidFill>
                <a:ea typeface="黑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48151" name="Object 10"/>
            <p:cNvGraphicFramePr>
              <a:graphicFrameLocks noChangeAspect="1"/>
            </p:cNvGraphicFramePr>
            <p:nvPr/>
          </p:nvGraphicFramePr>
          <p:xfrm>
            <a:off x="793" y="1739"/>
            <a:ext cx="953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4" name="公式" r:id="rId3" imgW="634725" imgH="406224" progId="Equation.3">
                    <p:embed/>
                  </p:oleObj>
                </mc:Choice>
                <mc:Fallback>
                  <p:oleObj name="公式" r:id="rId3" imgW="634725" imgH="406224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739"/>
                          <a:ext cx="953" cy="6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2" name="Rectangle 11"/>
            <p:cNvSpPr>
              <a:spLocks noChangeArrowheads="1"/>
            </p:cNvSpPr>
            <p:nvPr/>
          </p:nvSpPr>
          <p:spPr bwMode="auto">
            <a:xfrm>
              <a:off x="1685" y="1840"/>
              <a:ext cx="29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3200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时，选用电流表内接法．</a:t>
              </a:r>
              <a:endParaRPr lang="zh-CN" altLang="en-US" sz="3200">
                <a:solidFill>
                  <a:srgbClr val="FF3300"/>
                </a:solidFill>
                <a:ea typeface="黑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84213" y="3933825"/>
            <a:ext cx="6670675" cy="969963"/>
            <a:chOff x="431" y="2478"/>
            <a:chExt cx="4202" cy="611"/>
          </a:xfrm>
        </p:grpSpPr>
        <p:graphicFrame>
          <p:nvGraphicFramePr>
            <p:cNvPr id="48147" name="Object 13"/>
            <p:cNvGraphicFramePr>
              <a:graphicFrameLocks noChangeAspect="1"/>
            </p:cNvGraphicFramePr>
            <p:nvPr/>
          </p:nvGraphicFramePr>
          <p:xfrm>
            <a:off x="793" y="2478"/>
            <a:ext cx="952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5" name="公式" r:id="rId5" imgW="634725" imgH="406224" progId="Equation.3">
                    <p:embed/>
                  </p:oleObj>
                </mc:Choice>
                <mc:Fallback>
                  <p:oleObj name="公式" r:id="rId5" imgW="634725" imgH="406224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478"/>
                          <a:ext cx="952" cy="6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8" name="Rectangle 14"/>
            <p:cNvSpPr>
              <a:spLocks noChangeArrowheads="1"/>
            </p:cNvSpPr>
            <p:nvPr/>
          </p:nvSpPr>
          <p:spPr bwMode="auto">
            <a:xfrm>
              <a:off x="1701" y="2568"/>
              <a:ext cx="29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3200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时，选用电流表外接法．</a:t>
              </a:r>
              <a:endParaRPr lang="zh-CN" altLang="en-US" sz="3200">
                <a:solidFill>
                  <a:srgbClr val="FF3300"/>
                </a:solidFill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48149" name="Rectangle 15"/>
            <p:cNvSpPr>
              <a:spLocks noChangeArrowheads="1"/>
            </p:cNvSpPr>
            <p:nvPr/>
          </p:nvSpPr>
          <p:spPr bwMode="auto">
            <a:xfrm>
              <a:off x="431" y="2523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3200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当</a:t>
              </a:r>
              <a:endParaRPr lang="zh-CN" altLang="en-US" sz="3200">
                <a:solidFill>
                  <a:srgbClr val="FF3300"/>
                </a:solidFill>
                <a:ea typeface="黑体" pitchFamily="2" charset="-122"/>
                <a:cs typeface="Times New Roman" pitchFamily="18" charset="0"/>
              </a:endParaRPr>
            </a:p>
          </p:txBody>
        </p:sp>
      </p:grpSp>
      <p:sp>
        <p:nvSpPr>
          <p:cNvPr id="48138" name="Rectangle 16"/>
          <p:cNvSpPr>
            <a:spLocks noChangeArrowheads="1"/>
          </p:cNvSpPr>
          <p:nvPr/>
        </p:nvSpPr>
        <p:spPr bwMode="auto">
          <a:xfrm>
            <a:off x="609600" y="228600"/>
            <a:ext cx="3814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4000" b="1">
                <a:solidFill>
                  <a:srgbClr val="FF9933"/>
                </a:solidFill>
                <a:latin typeface="黑体" pitchFamily="2" charset="-122"/>
                <a:ea typeface="黑体" pitchFamily="2" charset="-122"/>
              </a:rPr>
              <a:t>十、电阻的测量</a:t>
            </a:r>
            <a:r>
              <a:rPr lang="zh-CN" altLang="en-US"/>
              <a:t> 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476375" y="5157788"/>
            <a:ext cx="4895850" cy="1439862"/>
            <a:chOff x="930" y="3294"/>
            <a:chExt cx="3084" cy="907"/>
          </a:xfrm>
        </p:grpSpPr>
        <p:grpSp>
          <p:nvGrpSpPr>
            <p:cNvPr id="48140" name="Group 18"/>
            <p:cNvGrpSpPr>
              <a:grpSpLocks/>
            </p:cNvGrpSpPr>
            <p:nvPr/>
          </p:nvGrpSpPr>
          <p:grpSpPr bwMode="auto">
            <a:xfrm>
              <a:off x="975" y="3339"/>
              <a:ext cx="3039" cy="862"/>
              <a:chOff x="385" y="3339"/>
              <a:chExt cx="3039" cy="862"/>
            </a:xfrm>
          </p:grpSpPr>
          <p:graphicFrame>
            <p:nvGraphicFramePr>
              <p:cNvPr id="48142" name="Object 19"/>
              <p:cNvGraphicFramePr>
                <a:graphicFrameLocks noChangeAspect="1"/>
              </p:cNvGraphicFramePr>
              <p:nvPr/>
            </p:nvGraphicFramePr>
            <p:xfrm>
              <a:off x="748" y="3800"/>
              <a:ext cx="1181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56" name="公式" r:id="rId7" imgW="787058" imgH="266584" progId="Equation.3">
                      <p:embed/>
                    </p:oleObj>
                  </mc:Choice>
                  <mc:Fallback>
                    <p:oleObj name="公式" r:id="rId7" imgW="787058" imgH="266584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8" y="3800"/>
                            <a:ext cx="1181" cy="4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43" name="Rectangle 20"/>
              <p:cNvSpPr>
                <a:spLocks noChangeArrowheads="1"/>
              </p:cNvSpPr>
              <p:nvPr/>
            </p:nvSpPr>
            <p:spPr bwMode="auto">
              <a:xfrm>
                <a:off x="2028" y="3786"/>
                <a:ext cx="139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3200">
                    <a:solidFill>
                      <a:srgbClr val="FF3300"/>
                    </a:solidFill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用外接法．</a:t>
                </a:r>
                <a:endParaRPr lang="zh-CN" altLang="en-US" sz="3200">
                  <a:solidFill>
                    <a:srgbClr val="FF3300"/>
                  </a:solidFill>
                  <a:ea typeface="黑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48144" name="Rectangle 21"/>
              <p:cNvSpPr>
                <a:spLocks noChangeArrowheads="1"/>
              </p:cNvSpPr>
              <p:nvPr/>
            </p:nvSpPr>
            <p:spPr bwMode="auto">
              <a:xfrm>
                <a:off x="385" y="3564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3200">
                    <a:solidFill>
                      <a:srgbClr val="FF3300"/>
                    </a:solidFill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即</a:t>
                </a:r>
                <a:endParaRPr lang="zh-CN" altLang="en-US" sz="3200">
                  <a:solidFill>
                    <a:srgbClr val="FF3300"/>
                  </a:solidFill>
                  <a:ea typeface="黑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48145" name="Object 22"/>
              <p:cNvGraphicFramePr>
                <a:graphicFrameLocks noChangeAspect="1"/>
              </p:cNvGraphicFramePr>
              <p:nvPr/>
            </p:nvGraphicFramePr>
            <p:xfrm>
              <a:off x="748" y="3339"/>
              <a:ext cx="1200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57" name="公式" r:id="rId9" imgW="799753" imgH="266584" progId="Equation.3">
                      <p:embed/>
                    </p:oleObj>
                  </mc:Choice>
                  <mc:Fallback>
                    <p:oleObj name="公式" r:id="rId9" imgW="799753" imgH="266584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8" y="3339"/>
                            <a:ext cx="1200" cy="4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46" name="Rectangle 23"/>
              <p:cNvSpPr>
                <a:spLocks noChangeArrowheads="1"/>
              </p:cNvSpPr>
              <p:nvPr/>
            </p:nvSpPr>
            <p:spPr bwMode="auto">
              <a:xfrm>
                <a:off x="2018" y="3339"/>
                <a:ext cx="139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3200">
                    <a:solidFill>
                      <a:srgbClr val="FF3300"/>
                    </a:solidFill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用内接法．</a:t>
                </a:r>
                <a:endParaRPr lang="zh-CN" altLang="en-US" sz="3200">
                  <a:solidFill>
                    <a:srgbClr val="FF3300"/>
                  </a:solidFill>
                  <a:ea typeface="黑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48141" name="Rectangle 24"/>
            <p:cNvSpPr>
              <a:spLocks noChangeArrowheads="1"/>
            </p:cNvSpPr>
            <p:nvPr/>
          </p:nvSpPr>
          <p:spPr bwMode="auto">
            <a:xfrm>
              <a:off x="930" y="3294"/>
              <a:ext cx="3039" cy="907"/>
            </a:xfrm>
            <a:prstGeom prst="rect">
              <a:avLst/>
            </a:prstGeom>
            <a:noFill/>
            <a:ln w="25400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9050" y="533400"/>
            <a:ext cx="9124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用伏安法测量某电阻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Rx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的阻值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,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现有实验器材如下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: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228600" y="1295400"/>
            <a:ext cx="8748713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A.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待测电阻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  <a:cs typeface="Times New Roman" pitchFamily="18" charset="0"/>
              </a:rPr>
              <a:t>x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：范围在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5</a:t>
            </a:r>
            <a:r>
              <a:rPr lang="en-US" altLang="zh-CN" sz="32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—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8Ω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，额定功率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1W</a:t>
            </a:r>
          </a:p>
          <a:p>
            <a:pPr eaLnBrk="0" hangingPunct="0"/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B.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电流表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3200" baseline="-30000">
                <a:latin typeface="黑体" pitchFamily="2" charset="-122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：量程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0</a:t>
            </a:r>
            <a:r>
              <a:rPr lang="en-US" altLang="zh-CN" sz="32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—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0.6A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（内阻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0.2Ω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）</a:t>
            </a:r>
          </a:p>
          <a:p>
            <a:pPr eaLnBrk="0" hangingPunct="0"/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C.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电流表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3200" baseline="-30000">
                <a:latin typeface="黑体" pitchFamily="2" charset="-122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：量程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0</a:t>
            </a:r>
            <a:r>
              <a:rPr lang="en-US" altLang="zh-CN" sz="32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—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3A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（内阻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0.05Ω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）</a:t>
            </a:r>
          </a:p>
          <a:p>
            <a:pPr eaLnBrk="0" hangingPunct="0"/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D.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电压表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V</a:t>
            </a:r>
            <a:r>
              <a:rPr lang="en-US" altLang="zh-CN" sz="3200" baseline="-30000">
                <a:latin typeface="黑体" pitchFamily="2" charset="-122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：量程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0</a:t>
            </a:r>
            <a:r>
              <a:rPr lang="en-US" altLang="zh-CN" sz="32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—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0.6A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（内阻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3KΩ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）</a:t>
            </a:r>
          </a:p>
          <a:p>
            <a:pPr eaLnBrk="0" hangingPunct="0"/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E.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电流表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V</a:t>
            </a:r>
            <a:r>
              <a:rPr lang="en-US" altLang="zh-CN" sz="3200" baseline="-30000">
                <a:latin typeface="黑体" pitchFamily="2" charset="-122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：量程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0</a:t>
            </a:r>
            <a:r>
              <a:rPr lang="en-US" altLang="zh-CN" sz="32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—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0.6A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（内阻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15Ω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）</a:t>
            </a:r>
          </a:p>
          <a:p>
            <a:pPr eaLnBrk="0" hangingPunct="0"/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F.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滑动变阻器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R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：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0</a:t>
            </a:r>
            <a:r>
              <a:rPr lang="en-US" altLang="zh-CN" sz="32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—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100Ω</a:t>
            </a:r>
          </a:p>
          <a:p>
            <a:pPr eaLnBrk="0" hangingPunct="0"/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G.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蓄电池：电动势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12V</a:t>
            </a:r>
          </a:p>
          <a:p>
            <a:pPr eaLnBrk="0" hangingPunct="0"/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H.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导线，电键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.</a:t>
            </a:r>
          </a:p>
          <a:p>
            <a:pPr eaLnBrk="0" hangingPunct="0"/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为了较准确的测量，并保证器材安全，电流表应选</a:t>
            </a:r>
            <a:r>
              <a:rPr lang="zh-CN" altLang="en-US" sz="3200" u="sng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，电压表应选</a:t>
            </a:r>
            <a:r>
              <a:rPr lang="zh-CN" altLang="en-US" sz="3200" u="sng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Times New Roman" pitchFamily="18" charset="0"/>
              </a:rPr>
              <a:t>，并画出电路图。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92188" y="3133725"/>
            <a:ext cx="6172200" cy="625475"/>
            <a:chOff x="340" y="1893"/>
            <a:chExt cx="3888" cy="394"/>
          </a:xfrm>
        </p:grpSpPr>
        <p:sp>
          <p:nvSpPr>
            <p:cNvPr id="50192" name="Rectangle 3"/>
            <p:cNvSpPr>
              <a:spLocks noChangeArrowheads="1"/>
            </p:cNvSpPr>
            <p:nvPr/>
          </p:nvSpPr>
          <p:spPr bwMode="auto">
            <a:xfrm>
              <a:off x="340" y="1893"/>
              <a:ext cx="38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由            </a:t>
              </a:r>
              <a:r>
                <a:rPr lang="en-US" altLang="zh-CN" sz="280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Ω</a:t>
              </a:r>
              <a:r>
                <a:rPr lang="zh-CN" altLang="en-US" sz="280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＜</a:t>
              </a:r>
              <a:r>
                <a:rPr lang="en-US" altLang="zh-CN" sz="280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R</a:t>
              </a:r>
              <a:r>
                <a:rPr lang="en-US" altLang="zh-CN" sz="2800" baseline="-3000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x</a:t>
              </a:r>
              <a:r>
                <a:rPr lang="zh-CN" altLang="en-US" sz="280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知，应选外接法</a:t>
              </a:r>
            </a:p>
          </p:txBody>
        </p:sp>
        <p:graphicFrame>
          <p:nvGraphicFramePr>
            <p:cNvPr id="50193" name="Object 4"/>
            <p:cNvGraphicFramePr>
              <a:graphicFrameLocks noChangeAspect="1"/>
            </p:cNvGraphicFramePr>
            <p:nvPr/>
          </p:nvGraphicFramePr>
          <p:xfrm>
            <a:off x="612" y="1902"/>
            <a:ext cx="1361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5" name="公式" r:id="rId3" imgW="939392" imgH="266584" progId="Equation.3">
                    <p:embed/>
                  </p:oleObj>
                </mc:Choice>
                <mc:Fallback>
                  <p:oleObj name="公式" r:id="rId3" imgW="939392" imgH="266584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902"/>
                          <a:ext cx="1361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34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4816475"/>
            <a:ext cx="2854325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2209800" y="762000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先确定测量电路</a:t>
            </a:r>
          </a:p>
        </p:txBody>
      </p:sp>
      <p:sp>
        <p:nvSpPr>
          <p:cNvPr id="50181" name="Rectangle 7"/>
          <p:cNvSpPr>
            <a:spLocks noChangeArrowheads="1"/>
          </p:cNvSpPr>
          <p:nvPr/>
        </p:nvSpPr>
        <p:spPr bwMode="auto">
          <a:xfrm>
            <a:off x="0" y="3878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50825" y="2047875"/>
            <a:ext cx="7181850" cy="803275"/>
            <a:chOff x="189" y="1218"/>
            <a:chExt cx="4524" cy="506"/>
          </a:xfrm>
        </p:grpSpPr>
        <p:graphicFrame>
          <p:nvGraphicFramePr>
            <p:cNvPr id="50190" name="Object 9"/>
            <p:cNvGraphicFramePr>
              <a:graphicFrameLocks noChangeAspect="1"/>
            </p:cNvGraphicFramePr>
            <p:nvPr/>
          </p:nvGraphicFramePr>
          <p:xfrm>
            <a:off x="1429" y="1218"/>
            <a:ext cx="862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6" name="公式" r:id="rId6" imgW="825500" imgH="482600" progId="Equation.3">
                    <p:embed/>
                  </p:oleObj>
                </mc:Choice>
                <mc:Fallback>
                  <p:oleObj name="公式" r:id="rId6" imgW="825500" imgH="482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218"/>
                          <a:ext cx="862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1" name="Rectangle 10"/>
            <p:cNvSpPr>
              <a:spLocks noChangeArrowheads="1"/>
            </p:cNvSpPr>
            <p:nvPr/>
          </p:nvSpPr>
          <p:spPr bwMode="auto">
            <a:xfrm>
              <a:off x="189" y="1298"/>
              <a:ext cx="45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额定电流</a:t>
              </a:r>
              <a:r>
                <a:rPr lang="en-US" altLang="zh-CN" sz="280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I</a:t>
              </a:r>
              <a:r>
                <a:rPr lang="en-US" altLang="zh-CN" sz="2800" baseline="-3000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m</a:t>
              </a:r>
              <a:r>
                <a:rPr lang="en-US" altLang="zh-CN" sz="280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=        ≈0.45A</a:t>
              </a:r>
              <a:r>
                <a:rPr lang="zh-CN" altLang="en-US" sz="280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，应选电流表</a:t>
              </a:r>
              <a:r>
                <a:rPr lang="en-US" altLang="zh-CN" sz="280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A</a:t>
              </a:r>
              <a:r>
                <a:rPr lang="en-US" altLang="zh-CN" sz="2800" baseline="-3000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50825" y="1382713"/>
            <a:ext cx="8137525" cy="576262"/>
            <a:chOff x="158" y="799"/>
            <a:chExt cx="5126" cy="363"/>
          </a:xfrm>
        </p:grpSpPr>
        <p:graphicFrame>
          <p:nvGraphicFramePr>
            <p:cNvPr id="50188" name="Object 12"/>
            <p:cNvGraphicFramePr>
              <a:graphicFrameLocks noChangeAspect="1"/>
            </p:cNvGraphicFramePr>
            <p:nvPr/>
          </p:nvGraphicFramePr>
          <p:xfrm>
            <a:off x="1429" y="799"/>
            <a:ext cx="118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7" name="公式" r:id="rId8" imgW="863225" imgH="266584" progId="Equation.3">
                    <p:embed/>
                  </p:oleObj>
                </mc:Choice>
                <mc:Fallback>
                  <p:oleObj name="公式" r:id="rId8" imgW="863225" imgH="266584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799"/>
                          <a:ext cx="118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9" name="Rectangle 13"/>
            <p:cNvSpPr>
              <a:spLocks noChangeArrowheads="1"/>
            </p:cNvSpPr>
            <p:nvPr/>
          </p:nvSpPr>
          <p:spPr bwMode="auto">
            <a:xfrm>
              <a:off x="158" y="799"/>
              <a:ext cx="51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额定电压</a:t>
              </a:r>
              <a:r>
                <a:rPr lang="en-US" altLang="zh-CN" sz="280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U</a:t>
              </a:r>
              <a:r>
                <a:rPr lang="en-US" altLang="zh-CN" sz="2800" baseline="-3000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m</a:t>
              </a:r>
              <a:r>
                <a:rPr lang="en-US" altLang="zh-CN" sz="280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=           ≈2.8V</a:t>
              </a:r>
              <a:r>
                <a:rPr lang="zh-CN" altLang="en-US" sz="280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，应选电压表</a:t>
              </a:r>
              <a:r>
                <a:rPr lang="en-US" altLang="zh-CN" sz="280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V</a:t>
              </a:r>
              <a:r>
                <a:rPr lang="en-US" altLang="zh-CN" sz="2800" baseline="-3000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1</a:t>
              </a:r>
              <a:endParaRPr lang="en-US" altLang="zh-CN" sz="2800">
                <a:latin typeface="黑体" pitchFamily="2" charset="-122"/>
                <a:ea typeface="黑体" pitchFamily="2" charset="-122"/>
                <a:cs typeface="Times New Roman" pitchFamily="18" charset="0"/>
              </a:endParaRPr>
            </a:p>
          </p:txBody>
        </p:sp>
      </p:grpSp>
      <p:sp>
        <p:nvSpPr>
          <p:cNvPr id="103438" name="Rectangle 14"/>
          <p:cNvSpPr>
            <a:spLocks noChangeArrowheads="1"/>
          </p:cNvSpPr>
          <p:nvPr/>
        </p:nvSpPr>
        <p:spPr bwMode="auto">
          <a:xfrm>
            <a:off x="539750" y="4368800"/>
            <a:ext cx="635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>
                <a:latin typeface="黑体" pitchFamily="2" charset="-122"/>
                <a:ea typeface="黑体" pitchFamily="2" charset="-122"/>
                <a:cs typeface="Times New Roman" pitchFamily="18" charset="0"/>
              </a:rPr>
              <a:t>由</a:t>
            </a:r>
            <a:r>
              <a:rPr lang="en-US" altLang="zh-CN" sz="2800">
                <a:latin typeface="黑体" pitchFamily="2" charset="-122"/>
                <a:ea typeface="黑体" pitchFamily="2" charset="-122"/>
                <a:cs typeface="Times New Roman" pitchFamily="18" charset="0"/>
              </a:rPr>
              <a:t>R=100Ω</a:t>
            </a:r>
            <a:r>
              <a:rPr lang="zh-CN" altLang="en-US" sz="2800">
                <a:latin typeface="黑体" pitchFamily="2" charset="-122"/>
                <a:ea typeface="黑体" pitchFamily="2" charset="-122"/>
                <a:cs typeface="Times New Roman" pitchFamily="18" charset="0"/>
              </a:rPr>
              <a:t>＞</a:t>
            </a:r>
            <a:r>
              <a:rPr lang="en-US" altLang="zh-CN" sz="2800">
                <a:latin typeface="黑体" pitchFamily="2" charset="-122"/>
                <a:ea typeface="黑体" pitchFamily="2" charset="-122"/>
                <a:cs typeface="Times New Roman" pitchFamily="18" charset="0"/>
              </a:rPr>
              <a:t>10R</a:t>
            </a:r>
            <a:r>
              <a:rPr lang="en-US" altLang="zh-CN" sz="2800" baseline="-30000">
                <a:latin typeface="黑体" pitchFamily="2" charset="-122"/>
                <a:ea typeface="黑体" pitchFamily="2" charset="-122"/>
                <a:cs typeface="Times New Roman" pitchFamily="18" charset="0"/>
              </a:rPr>
              <a:t>x</a:t>
            </a:r>
            <a:r>
              <a:rPr lang="zh-CN" altLang="en-US" sz="2800">
                <a:latin typeface="黑体" pitchFamily="2" charset="-122"/>
                <a:ea typeface="黑体" pitchFamily="2" charset="-122"/>
                <a:cs typeface="Times New Roman" pitchFamily="18" charset="0"/>
              </a:rPr>
              <a:t>知，应选择限流式电路</a:t>
            </a:r>
          </a:p>
        </p:txBody>
      </p:sp>
      <p:sp>
        <p:nvSpPr>
          <p:cNvPr id="103439" name="Rectangle 15"/>
          <p:cNvSpPr>
            <a:spLocks noChangeArrowheads="1"/>
          </p:cNvSpPr>
          <p:nvPr/>
        </p:nvSpPr>
        <p:spPr bwMode="auto">
          <a:xfrm>
            <a:off x="107950" y="3789363"/>
            <a:ext cx="2673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再确定控制电路</a:t>
            </a:r>
          </a:p>
        </p:txBody>
      </p:sp>
      <p:sp>
        <p:nvSpPr>
          <p:cNvPr id="103440" name="Rectangle 16"/>
          <p:cNvSpPr>
            <a:spLocks noChangeArrowheads="1"/>
          </p:cNvSpPr>
          <p:nvPr/>
        </p:nvSpPr>
        <p:spPr bwMode="auto">
          <a:xfrm>
            <a:off x="539750" y="4960938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>
                <a:latin typeface="黑体" pitchFamily="2" charset="-122"/>
                <a:ea typeface="黑体" pitchFamily="2" charset="-122"/>
                <a:cs typeface="Times New Roman" pitchFamily="18" charset="0"/>
              </a:rPr>
              <a:t>其电路图如图所示。</a:t>
            </a:r>
          </a:p>
        </p:txBody>
      </p:sp>
      <p:sp>
        <p:nvSpPr>
          <p:cNvPr id="50187" name="Text Box 17"/>
          <p:cNvSpPr txBox="1">
            <a:spLocks noChangeArrowheads="1"/>
          </p:cNvSpPr>
          <p:nvPr/>
        </p:nvSpPr>
        <p:spPr bwMode="auto">
          <a:xfrm>
            <a:off x="304800" y="533400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ea typeface="黑体" pitchFamily="2" charset="-122"/>
              </a:rPr>
              <a:t>分析：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0" grpId="0"/>
      <p:bldP spid="103438" grpId="0"/>
      <p:bldP spid="103439" grpId="0"/>
      <p:bldP spid="10344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215900" y="2166938"/>
            <a:ext cx="89281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A.0~10V    B.0~20V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C.10~20V   D.20~30V</a:t>
            </a:r>
            <a:endParaRPr lang="zh-CN" altLang="el-GR" sz="32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52400" y="609600"/>
            <a:ext cx="85693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80486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黑体" pitchFamily="2" charset="-122"/>
                <a:ea typeface="黑体" pitchFamily="2" charset="-122"/>
              </a:rPr>
              <a:t>在图中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,AB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间的电压为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30V,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改变滑动变阻器触头的位置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可以改变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CD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间的电压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,U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CD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的变化范围是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(    )</a:t>
            </a:r>
            <a:endParaRPr lang="el-GR" altLang="zh-CN" sz="3200">
              <a:latin typeface="黑体" pitchFamily="2" charset="-122"/>
              <a:ea typeface="黑体" pitchFamily="2" charset="-122"/>
              <a:cs typeface="Arial" charset="0"/>
            </a:endParaRP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3590925" y="3716338"/>
            <a:ext cx="2997200" cy="2520950"/>
            <a:chOff x="793" y="2341"/>
            <a:chExt cx="1888" cy="1588"/>
          </a:xfrm>
        </p:grpSpPr>
        <p:sp>
          <p:nvSpPr>
            <p:cNvPr id="51206" name="Line 5"/>
            <p:cNvSpPr>
              <a:spLocks noChangeShapeType="1"/>
            </p:cNvSpPr>
            <p:nvPr/>
          </p:nvSpPr>
          <p:spPr bwMode="auto">
            <a:xfrm>
              <a:off x="1791" y="3158"/>
              <a:ext cx="6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7" name="Line 6"/>
            <p:cNvSpPr>
              <a:spLocks noChangeShapeType="1"/>
            </p:cNvSpPr>
            <p:nvPr/>
          </p:nvSpPr>
          <p:spPr bwMode="auto">
            <a:xfrm flipH="1">
              <a:off x="1746" y="2478"/>
              <a:ext cx="0" cy="13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8" name="Line 7"/>
            <p:cNvSpPr>
              <a:spLocks noChangeShapeType="1"/>
            </p:cNvSpPr>
            <p:nvPr/>
          </p:nvSpPr>
          <p:spPr bwMode="auto">
            <a:xfrm>
              <a:off x="2426" y="3158"/>
              <a:ext cx="0" cy="6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9" name="Text Box 8"/>
            <p:cNvSpPr txBox="1">
              <a:spLocks noChangeArrowheads="1"/>
            </p:cNvSpPr>
            <p:nvPr/>
          </p:nvSpPr>
          <p:spPr bwMode="auto">
            <a:xfrm>
              <a:off x="1474" y="256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R</a:t>
              </a:r>
              <a:endParaRPr lang="en-US" altLang="zh-CN" sz="2400" baseline="-25000"/>
            </a:p>
          </p:txBody>
        </p:sp>
        <p:sp>
          <p:nvSpPr>
            <p:cNvPr id="51210" name="Line 9"/>
            <p:cNvSpPr>
              <a:spLocks noChangeShapeType="1"/>
            </p:cNvSpPr>
            <p:nvPr/>
          </p:nvSpPr>
          <p:spPr bwMode="auto">
            <a:xfrm flipH="1">
              <a:off x="1066" y="2478"/>
              <a:ext cx="6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1" name="Rectangle 10"/>
            <p:cNvSpPr>
              <a:spLocks noChangeArrowheads="1"/>
            </p:cNvSpPr>
            <p:nvPr/>
          </p:nvSpPr>
          <p:spPr bwMode="auto">
            <a:xfrm>
              <a:off x="1701" y="2568"/>
              <a:ext cx="91" cy="31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2" name="Line 11"/>
            <p:cNvSpPr>
              <a:spLocks noChangeShapeType="1"/>
            </p:cNvSpPr>
            <p:nvPr/>
          </p:nvSpPr>
          <p:spPr bwMode="auto">
            <a:xfrm flipH="1">
              <a:off x="1111" y="3793"/>
              <a:ext cx="13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3" name="Rectangle 12"/>
            <p:cNvSpPr>
              <a:spLocks noChangeArrowheads="1"/>
            </p:cNvSpPr>
            <p:nvPr/>
          </p:nvSpPr>
          <p:spPr bwMode="auto">
            <a:xfrm>
              <a:off x="1701" y="2976"/>
              <a:ext cx="91" cy="31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4" name="Rectangle 13"/>
            <p:cNvSpPr>
              <a:spLocks noChangeArrowheads="1"/>
            </p:cNvSpPr>
            <p:nvPr/>
          </p:nvSpPr>
          <p:spPr bwMode="auto">
            <a:xfrm>
              <a:off x="1701" y="3385"/>
              <a:ext cx="91" cy="31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5" name="Oval 14"/>
            <p:cNvSpPr>
              <a:spLocks noChangeArrowheads="1"/>
            </p:cNvSpPr>
            <p:nvPr/>
          </p:nvSpPr>
          <p:spPr bwMode="auto">
            <a:xfrm>
              <a:off x="2290" y="3339"/>
              <a:ext cx="273" cy="27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V</a:t>
              </a:r>
            </a:p>
          </p:txBody>
        </p:sp>
        <p:sp>
          <p:nvSpPr>
            <p:cNvPr id="51216" name="Text Box 15"/>
            <p:cNvSpPr txBox="1">
              <a:spLocks noChangeArrowheads="1"/>
            </p:cNvSpPr>
            <p:nvPr/>
          </p:nvSpPr>
          <p:spPr bwMode="auto">
            <a:xfrm>
              <a:off x="1474" y="341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R</a:t>
              </a:r>
              <a:endParaRPr lang="en-US" altLang="zh-CN" sz="2400" baseline="-25000"/>
            </a:p>
          </p:txBody>
        </p:sp>
        <p:sp>
          <p:nvSpPr>
            <p:cNvPr id="51217" name="Text Box 16"/>
            <p:cNvSpPr txBox="1">
              <a:spLocks noChangeArrowheads="1"/>
            </p:cNvSpPr>
            <p:nvPr/>
          </p:nvSpPr>
          <p:spPr bwMode="auto">
            <a:xfrm>
              <a:off x="1474" y="297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R</a:t>
              </a:r>
              <a:endParaRPr lang="en-US" altLang="zh-CN" sz="2400" baseline="-25000"/>
            </a:p>
          </p:txBody>
        </p:sp>
        <p:sp>
          <p:nvSpPr>
            <p:cNvPr id="51218" name="Text Box 17"/>
            <p:cNvSpPr txBox="1">
              <a:spLocks noChangeArrowheads="1"/>
            </p:cNvSpPr>
            <p:nvPr/>
          </p:nvSpPr>
          <p:spPr bwMode="auto">
            <a:xfrm>
              <a:off x="793" y="2341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51219" name="Text Box 18"/>
            <p:cNvSpPr txBox="1">
              <a:spLocks noChangeArrowheads="1"/>
            </p:cNvSpPr>
            <p:nvPr/>
          </p:nvSpPr>
          <p:spPr bwMode="auto">
            <a:xfrm>
              <a:off x="822" y="361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51220" name="Text Box 19"/>
            <p:cNvSpPr txBox="1">
              <a:spLocks noChangeArrowheads="1"/>
            </p:cNvSpPr>
            <p:nvPr/>
          </p:nvSpPr>
          <p:spPr bwMode="auto">
            <a:xfrm>
              <a:off x="2426" y="297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51221" name="Text Box 20"/>
            <p:cNvSpPr txBox="1">
              <a:spLocks noChangeArrowheads="1"/>
            </p:cNvSpPr>
            <p:nvPr/>
          </p:nvSpPr>
          <p:spPr bwMode="auto">
            <a:xfrm>
              <a:off x="2426" y="364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D</a:t>
              </a:r>
              <a:endParaRPr lang="en-US" altLang="zh-CN" sz="2400" baseline="-25000"/>
            </a:p>
          </p:txBody>
        </p:sp>
      </p:grpSp>
      <p:sp>
        <p:nvSpPr>
          <p:cNvPr id="104469" name="Text Box 21"/>
          <p:cNvSpPr txBox="1">
            <a:spLocks noChangeArrowheads="1"/>
          </p:cNvSpPr>
          <p:nvPr/>
        </p:nvSpPr>
        <p:spPr bwMode="auto">
          <a:xfrm>
            <a:off x="1447800" y="1524000"/>
            <a:ext cx="4397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79388" y="476250"/>
            <a:ext cx="87852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80486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黑体" pitchFamily="2" charset="-122"/>
                <a:ea typeface="黑体" pitchFamily="2" charset="-122"/>
              </a:rPr>
              <a:t>如图所示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  <a:cs typeface="Arial" charset="0"/>
              </a:rPr>
              <a:t>1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=6</a:t>
            </a:r>
            <a:r>
              <a:rPr lang="el-GR" altLang="zh-CN" sz="3200">
                <a:latin typeface="黑体" pitchFamily="2" charset="-122"/>
                <a:ea typeface="黑体" pitchFamily="2" charset="-122"/>
                <a:cs typeface="Arial" charset="0"/>
              </a:rPr>
              <a:t>Ω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, 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  <a:cs typeface="Arial" charset="0"/>
              </a:rPr>
              <a:t>2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=3</a:t>
            </a:r>
            <a:r>
              <a:rPr lang="el-GR" altLang="zh-CN" sz="3200">
                <a:latin typeface="黑体" pitchFamily="2" charset="-122"/>
                <a:ea typeface="黑体" pitchFamily="2" charset="-122"/>
                <a:cs typeface="Arial" charset="0"/>
              </a:rPr>
              <a:t>Ω 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  <a:cs typeface="Arial" charset="0"/>
              </a:rPr>
              <a:t>3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=4</a:t>
            </a:r>
            <a:r>
              <a:rPr lang="el-GR" altLang="zh-CN" sz="3200">
                <a:latin typeface="黑体" pitchFamily="2" charset="-122"/>
                <a:ea typeface="黑体" pitchFamily="2" charset="-122"/>
                <a:cs typeface="Arial" charset="0"/>
              </a:rPr>
              <a:t>Ω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,A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Arial" charset="0"/>
              </a:rPr>
              <a:t>、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B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Arial" charset="0"/>
              </a:rPr>
              <a:t>两点电压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U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  <a:cs typeface="Arial" charset="0"/>
              </a:rPr>
              <a:t>AB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=12V,C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  <a:cs typeface="Arial" charset="0"/>
              </a:rPr>
              <a:t>1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Arial" charset="0"/>
              </a:rPr>
              <a:t>、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C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  <a:cs typeface="Arial" charset="0"/>
              </a:rPr>
              <a:t>2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Arial" charset="0"/>
              </a:rPr>
              <a:t>的电容分别为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2</a:t>
            </a:r>
            <a:r>
              <a:rPr lang="el-GR" altLang="zh-CN" sz="3200">
                <a:latin typeface="黑体" pitchFamily="2" charset="-122"/>
                <a:ea typeface="黑体" pitchFamily="2" charset="-122"/>
                <a:cs typeface="Arial" charset="0"/>
              </a:rPr>
              <a:t>μ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F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Arial" charset="0"/>
              </a:rPr>
              <a:t>和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1</a:t>
            </a:r>
            <a:r>
              <a:rPr lang="el-GR" altLang="zh-CN" sz="3200">
                <a:latin typeface="黑体" pitchFamily="2" charset="-122"/>
                <a:ea typeface="黑体" pitchFamily="2" charset="-122"/>
                <a:cs typeface="Arial" charset="0"/>
              </a:rPr>
              <a:t>μ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F,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Arial" charset="0"/>
              </a:rPr>
              <a:t>则它们带电荷量分别为</a:t>
            </a:r>
            <a:r>
              <a:rPr lang="zh-CN" altLang="en-US" sz="3200" u="sng">
                <a:latin typeface="黑体" pitchFamily="2" charset="-122"/>
                <a:ea typeface="黑体" pitchFamily="2" charset="-122"/>
                <a:cs typeface="Arial" charset="0"/>
              </a:rPr>
              <a:t>           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Arial" charset="0"/>
              </a:rPr>
              <a:t>和</a:t>
            </a:r>
            <a:r>
              <a:rPr lang="zh-CN" altLang="en-US" sz="3200" u="sng">
                <a:latin typeface="黑体" pitchFamily="2" charset="-122"/>
                <a:ea typeface="黑体" pitchFamily="2" charset="-122"/>
                <a:cs typeface="Arial" charset="0"/>
              </a:rPr>
              <a:t>           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.</a:t>
            </a:r>
            <a:endParaRPr lang="el-GR" altLang="zh-CN" sz="3200">
              <a:latin typeface="黑体" pitchFamily="2" charset="-122"/>
              <a:ea typeface="黑体" pitchFamily="2" charset="-122"/>
              <a:cs typeface="Arial" charset="0"/>
            </a:endParaRP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3851275" y="1412875"/>
            <a:ext cx="2092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1.44X10</a:t>
            </a:r>
            <a:r>
              <a:rPr lang="en-US" altLang="zh-CN" sz="32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-5</a:t>
            </a:r>
            <a:r>
              <a:rPr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C</a:t>
            </a:r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2771775" y="2708275"/>
            <a:ext cx="3240088" cy="2413000"/>
            <a:chOff x="839" y="1706"/>
            <a:chExt cx="2041" cy="1520"/>
          </a:xfrm>
        </p:grpSpPr>
        <p:sp>
          <p:nvSpPr>
            <p:cNvPr id="52230" name="Line 5"/>
            <p:cNvSpPr>
              <a:spLocks noChangeShapeType="1"/>
            </p:cNvSpPr>
            <p:nvPr/>
          </p:nvSpPr>
          <p:spPr bwMode="auto">
            <a:xfrm flipH="1">
              <a:off x="2744" y="1797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1" name="Text Box 6"/>
            <p:cNvSpPr txBox="1">
              <a:spLocks noChangeArrowheads="1"/>
            </p:cNvSpPr>
            <p:nvPr/>
          </p:nvSpPr>
          <p:spPr bwMode="auto">
            <a:xfrm>
              <a:off x="1791" y="2009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R</a:t>
              </a:r>
              <a:r>
                <a:rPr lang="en-US" altLang="zh-CN" sz="2000" baseline="-25000"/>
                <a:t>1</a:t>
              </a:r>
            </a:p>
          </p:txBody>
        </p:sp>
        <p:sp>
          <p:nvSpPr>
            <p:cNvPr id="52232" name="Line 7"/>
            <p:cNvSpPr>
              <a:spLocks noChangeShapeType="1"/>
            </p:cNvSpPr>
            <p:nvPr/>
          </p:nvSpPr>
          <p:spPr bwMode="auto">
            <a:xfrm flipH="1">
              <a:off x="1111" y="1797"/>
              <a:ext cx="16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3" name="Text Box 8"/>
            <p:cNvSpPr txBox="1">
              <a:spLocks noChangeArrowheads="1"/>
            </p:cNvSpPr>
            <p:nvPr/>
          </p:nvSpPr>
          <p:spPr bwMode="auto">
            <a:xfrm>
              <a:off x="2100" y="2145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R</a:t>
              </a:r>
              <a:r>
                <a:rPr lang="en-US" altLang="zh-CN" sz="2000" baseline="-25000"/>
                <a:t>2</a:t>
              </a:r>
            </a:p>
          </p:txBody>
        </p:sp>
        <p:sp>
          <p:nvSpPr>
            <p:cNvPr id="52234" name="Line 9"/>
            <p:cNvSpPr>
              <a:spLocks noChangeShapeType="1"/>
            </p:cNvSpPr>
            <p:nvPr/>
          </p:nvSpPr>
          <p:spPr bwMode="auto">
            <a:xfrm flipH="1">
              <a:off x="1111" y="3158"/>
              <a:ext cx="16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5" name="Line 10"/>
            <p:cNvSpPr>
              <a:spLocks noChangeShapeType="1"/>
            </p:cNvSpPr>
            <p:nvPr/>
          </p:nvSpPr>
          <p:spPr bwMode="auto">
            <a:xfrm flipH="1">
              <a:off x="1746" y="2478"/>
              <a:ext cx="9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6" name="Line 11"/>
            <p:cNvSpPr>
              <a:spLocks noChangeShapeType="1"/>
            </p:cNvSpPr>
            <p:nvPr/>
          </p:nvSpPr>
          <p:spPr bwMode="auto">
            <a:xfrm flipH="1">
              <a:off x="1746" y="1797"/>
              <a:ext cx="0" cy="13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7" name="Line 12"/>
            <p:cNvSpPr>
              <a:spLocks noChangeShapeType="1"/>
            </p:cNvSpPr>
            <p:nvPr/>
          </p:nvSpPr>
          <p:spPr bwMode="auto">
            <a:xfrm flipH="1">
              <a:off x="2744" y="2886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8" name="Line 13"/>
            <p:cNvSpPr>
              <a:spLocks noChangeShapeType="1"/>
            </p:cNvSpPr>
            <p:nvPr/>
          </p:nvSpPr>
          <p:spPr bwMode="auto">
            <a:xfrm flipH="1">
              <a:off x="2744" y="2205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9" name="Line 14"/>
            <p:cNvSpPr>
              <a:spLocks noChangeShapeType="1"/>
            </p:cNvSpPr>
            <p:nvPr/>
          </p:nvSpPr>
          <p:spPr bwMode="auto">
            <a:xfrm flipH="1">
              <a:off x="2608" y="2024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0" name="Line 15"/>
            <p:cNvSpPr>
              <a:spLocks noChangeShapeType="1"/>
            </p:cNvSpPr>
            <p:nvPr/>
          </p:nvSpPr>
          <p:spPr bwMode="auto">
            <a:xfrm flipH="1">
              <a:off x="2608" y="2205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1" name="Line 16"/>
            <p:cNvSpPr>
              <a:spLocks noChangeShapeType="1"/>
            </p:cNvSpPr>
            <p:nvPr/>
          </p:nvSpPr>
          <p:spPr bwMode="auto">
            <a:xfrm flipH="1">
              <a:off x="2608" y="2704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2" name="Line 17"/>
            <p:cNvSpPr>
              <a:spLocks noChangeShapeType="1"/>
            </p:cNvSpPr>
            <p:nvPr/>
          </p:nvSpPr>
          <p:spPr bwMode="auto">
            <a:xfrm flipH="1">
              <a:off x="2608" y="2885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3" name="Rectangle 18"/>
            <p:cNvSpPr>
              <a:spLocks noChangeArrowheads="1"/>
            </p:cNvSpPr>
            <p:nvPr/>
          </p:nvSpPr>
          <p:spPr bwMode="auto">
            <a:xfrm>
              <a:off x="2018" y="2432"/>
              <a:ext cx="454" cy="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4" name="Rectangle 19"/>
            <p:cNvSpPr>
              <a:spLocks noChangeArrowheads="1"/>
            </p:cNvSpPr>
            <p:nvPr/>
          </p:nvSpPr>
          <p:spPr bwMode="auto">
            <a:xfrm>
              <a:off x="1701" y="1933"/>
              <a:ext cx="90" cy="4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5" name="Rectangle 20"/>
            <p:cNvSpPr>
              <a:spLocks noChangeArrowheads="1"/>
            </p:cNvSpPr>
            <p:nvPr/>
          </p:nvSpPr>
          <p:spPr bwMode="auto">
            <a:xfrm>
              <a:off x="1701" y="2614"/>
              <a:ext cx="90" cy="4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6" name="Text Box 21"/>
            <p:cNvSpPr txBox="1">
              <a:spLocks noChangeArrowheads="1"/>
            </p:cNvSpPr>
            <p:nvPr/>
          </p:nvSpPr>
          <p:spPr bwMode="auto">
            <a:xfrm>
              <a:off x="1791" y="2689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R</a:t>
              </a:r>
              <a:r>
                <a:rPr lang="en-US" altLang="zh-CN" sz="2000" baseline="-25000"/>
                <a:t>3</a:t>
              </a:r>
            </a:p>
          </p:txBody>
        </p:sp>
        <p:sp>
          <p:nvSpPr>
            <p:cNvPr id="52247" name="Text Box 22"/>
            <p:cNvSpPr txBox="1">
              <a:spLocks noChangeArrowheads="1"/>
            </p:cNvSpPr>
            <p:nvPr/>
          </p:nvSpPr>
          <p:spPr bwMode="auto">
            <a:xfrm>
              <a:off x="2336" y="1979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C</a:t>
              </a:r>
              <a:r>
                <a:rPr lang="en-US" altLang="zh-CN" sz="2000" baseline="-25000"/>
                <a:t>2</a:t>
              </a:r>
            </a:p>
          </p:txBody>
        </p:sp>
        <p:sp>
          <p:nvSpPr>
            <p:cNvPr id="52248" name="Text Box 23"/>
            <p:cNvSpPr txBox="1">
              <a:spLocks noChangeArrowheads="1"/>
            </p:cNvSpPr>
            <p:nvPr/>
          </p:nvSpPr>
          <p:spPr bwMode="auto">
            <a:xfrm>
              <a:off x="2363" y="2644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C</a:t>
              </a:r>
              <a:r>
                <a:rPr lang="en-US" altLang="zh-CN" sz="2000" baseline="-25000"/>
                <a:t>2</a:t>
              </a:r>
            </a:p>
          </p:txBody>
        </p:sp>
        <p:sp>
          <p:nvSpPr>
            <p:cNvPr id="52249" name="Text Box 24"/>
            <p:cNvSpPr txBox="1">
              <a:spLocks noChangeArrowheads="1"/>
            </p:cNvSpPr>
            <p:nvPr/>
          </p:nvSpPr>
          <p:spPr bwMode="auto">
            <a:xfrm>
              <a:off x="839" y="1706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A</a:t>
              </a:r>
              <a:endParaRPr lang="en-US" altLang="zh-CN" sz="2000" baseline="-25000"/>
            </a:p>
          </p:txBody>
        </p:sp>
        <p:sp>
          <p:nvSpPr>
            <p:cNvPr id="52250" name="Text Box 25"/>
            <p:cNvSpPr txBox="1">
              <a:spLocks noChangeArrowheads="1"/>
            </p:cNvSpPr>
            <p:nvPr/>
          </p:nvSpPr>
          <p:spPr bwMode="auto">
            <a:xfrm>
              <a:off x="839" y="2976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B</a:t>
              </a:r>
              <a:endParaRPr lang="en-US" altLang="zh-CN" sz="2000" baseline="-25000"/>
            </a:p>
          </p:txBody>
        </p:sp>
      </p:grpSp>
      <p:sp>
        <p:nvSpPr>
          <p:cNvPr id="105498" name="Text Box 26"/>
          <p:cNvSpPr txBox="1">
            <a:spLocks noChangeArrowheads="1"/>
          </p:cNvSpPr>
          <p:nvPr/>
        </p:nvSpPr>
        <p:spPr bwMode="auto">
          <a:xfrm>
            <a:off x="6645275" y="1412875"/>
            <a:ext cx="18875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4.8X10</a:t>
            </a:r>
            <a:r>
              <a:rPr lang="en-US" altLang="zh-CN" sz="32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-6</a:t>
            </a:r>
            <a:r>
              <a:rPr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/>
      <p:bldP spid="10549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15900" y="3200400"/>
            <a:ext cx="8928100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A.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保持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不变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增大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1</a:t>
            </a:r>
            <a:endParaRPr lang="en-US" altLang="zh-CN" sz="3200">
              <a:latin typeface="黑体" pitchFamily="2" charset="-122"/>
              <a:ea typeface="黑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B.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增大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1 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减小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2</a:t>
            </a:r>
            <a:endParaRPr lang="en-US" altLang="zh-CN" sz="3200">
              <a:latin typeface="黑体" pitchFamily="2" charset="-122"/>
              <a:ea typeface="黑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C.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保持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不变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减小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1</a:t>
            </a:r>
            <a:endParaRPr lang="en-US" altLang="zh-CN" sz="3200">
              <a:latin typeface="黑体" pitchFamily="2" charset="-122"/>
              <a:ea typeface="黑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D.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增大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2 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减小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1</a:t>
            </a:r>
            <a:endParaRPr lang="zh-CN" altLang="el-GR" sz="3200" baseline="-250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28600" y="914400"/>
            <a:ext cx="85693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80486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如图所示，电流表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G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的内阻不可忽略不计，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aseline="-2500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aseline="-2500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是两个可变电阻，当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间的电压为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4V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时，电流表的指针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G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刚好满偏，当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间的电压为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3V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时，如果仍要使电流表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G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的指针满偏，下列方法中可行的是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(    )</a:t>
            </a:r>
            <a:endParaRPr lang="el-GR" altLang="zh-CN" sz="28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086600" y="2133600"/>
            <a:ext cx="6953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AB</a:t>
            </a:r>
          </a:p>
        </p:txBody>
      </p:sp>
      <p:grpSp>
        <p:nvGrpSpPr>
          <p:cNvPr id="53253" name="Group 5"/>
          <p:cNvGrpSpPr>
            <a:grpSpLocks/>
          </p:cNvGrpSpPr>
          <p:nvPr/>
        </p:nvGrpSpPr>
        <p:grpSpPr bwMode="auto">
          <a:xfrm>
            <a:off x="4716463" y="4219575"/>
            <a:ext cx="3911600" cy="1447800"/>
            <a:chOff x="2971" y="2658"/>
            <a:chExt cx="2464" cy="912"/>
          </a:xfrm>
        </p:grpSpPr>
        <p:sp>
          <p:nvSpPr>
            <p:cNvPr id="53254" name="Line 6"/>
            <p:cNvSpPr>
              <a:spLocks noChangeShapeType="1"/>
            </p:cNvSpPr>
            <p:nvPr/>
          </p:nvSpPr>
          <p:spPr bwMode="auto">
            <a:xfrm>
              <a:off x="3198" y="3249"/>
              <a:ext cx="20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5" name="Text Box 7"/>
            <p:cNvSpPr txBox="1">
              <a:spLocks noChangeArrowheads="1"/>
            </p:cNvSpPr>
            <p:nvPr/>
          </p:nvSpPr>
          <p:spPr bwMode="auto">
            <a:xfrm>
              <a:off x="3742" y="3339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R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grpSp>
          <p:nvGrpSpPr>
            <p:cNvPr id="53256" name="Group 8"/>
            <p:cNvGrpSpPr>
              <a:grpSpLocks/>
            </p:cNvGrpSpPr>
            <p:nvPr/>
          </p:nvGrpSpPr>
          <p:grpSpPr bwMode="auto">
            <a:xfrm>
              <a:off x="3651" y="3113"/>
              <a:ext cx="408" cy="273"/>
              <a:chOff x="2472" y="1842"/>
              <a:chExt cx="408" cy="273"/>
            </a:xfrm>
          </p:grpSpPr>
          <p:sp>
            <p:nvSpPr>
              <p:cNvPr id="53267" name="Rectangle 9"/>
              <p:cNvSpPr>
                <a:spLocks noChangeArrowheads="1"/>
              </p:cNvSpPr>
              <p:nvPr/>
            </p:nvSpPr>
            <p:spPr bwMode="auto">
              <a:xfrm>
                <a:off x="2472" y="1933"/>
                <a:ext cx="408" cy="9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8" name="Line 10"/>
              <p:cNvSpPr>
                <a:spLocks noChangeShapeType="1"/>
              </p:cNvSpPr>
              <p:nvPr/>
            </p:nvSpPr>
            <p:spPr bwMode="auto">
              <a:xfrm flipH="1">
                <a:off x="2472" y="1842"/>
                <a:ext cx="408" cy="2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lg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57" name="Group 11"/>
            <p:cNvGrpSpPr>
              <a:grpSpLocks/>
            </p:cNvGrpSpPr>
            <p:nvPr/>
          </p:nvGrpSpPr>
          <p:grpSpPr bwMode="auto">
            <a:xfrm>
              <a:off x="4422" y="3113"/>
              <a:ext cx="408" cy="273"/>
              <a:chOff x="2472" y="1842"/>
              <a:chExt cx="408" cy="273"/>
            </a:xfrm>
          </p:grpSpPr>
          <p:sp>
            <p:nvSpPr>
              <p:cNvPr id="53265" name="Rectangle 12"/>
              <p:cNvSpPr>
                <a:spLocks noChangeArrowheads="1"/>
              </p:cNvSpPr>
              <p:nvPr/>
            </p:nvSpPr>
            <p:spPr bwMode="auto">
              <a:xfrm>
                <a:off x="2472" y="1933"/>
                <a:ext cx="408" cy="9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6" name="Line 13"/>
              <p:cNvSpPr>
                <a:spLocks noChangeShapeType="1"/>
              </p:cNvSpPr>
              <p:nvPr/>
            </p:nvSpPr>
            <p:spPr bwMode="auto">
              <a:xfrm flipH="1">
                <a:off x="2472" y="1842"/>
                <a:ext cx="408" cy="2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lg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58" name="Text Box 14"/>
            <p:cNvSpPr txBox="1">
              <a:spLocks noChangeArrowheads="1"/>
            </p:cNvSpPr>
            <p:nvPr/>
          </p:nvSpPr>
          <p:spPr bwMode="auto">
            <a:xfrm>
              <a:off x="4513" y="3335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R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53259" name="Text Box 15"/>
            <p:cNvSpPr txBox="1">
              <a:spLocks noChangeArrowheads="1"/>
            </p:cNvSpPr>
            <p:nvPr/>
          </p:nvSpPr>
          <p:spPr bwMode="auto">
            <a:xfrm>
              <a:off x="2971" y="315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</p:txBody>
        </p:sp>
        <p:sp>
          <p:nvSpPr>
            <p:cNvPr id="53260" name="Line 16"/>
            <p:cNvSpPr>
              <a:spLocks noChangeShapeType="1"/>
            </p:cNvSpPr>
            <p:nvPr/>
          </p:nvSpPr>
          <p:spPr bwMode="auto">
            <a:xfrm>
              <a:off x="3515" y="2794"/>
              <a:ext cx="6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Line 17"/>
            <p:cNvSpPr>
              <a:spLocks noChangeShapeType="1"/>
            </p:cNvSpPr>
            <p:nvPr/>
          </p:nvSpPr>
          <p:spPr bwMode="auto">
            <a:xfrm flipV="1">
              <a:off x="3515" y="2795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2" name="Line 18"/>
            <p:cNvSpPr>
              <a:spLocks noChangeShapeType="1"/>
            </p:cNvSpPr>
            <p:nvPr/>
          </p:nvSpPr>
          <p:spPr bwMode="auto">
            <a:xfrm flipV="1">
              <a:off x="4195" y="2795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Oval 19"/>
            <p:cNvSpPr>
              <a:spLocks noChangeArrowheads="1"/>
            </p:cNvSpPr>
            <p:nvPr/>
          </p:nvSpPr>
          <p:spPr bwMode="auto">
            <a:xfrm>
              <a:off x="3741" y="2658"/>
              <a:ext cx="273" cy="27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G</a:t>
              </a:r>
            </a:p>
          </p:txBody>
        </p:sp>
        <p:sp>
          <p:nvSpPr>
            <p:cNvPr id="53264" name="Text Box 20"/>
            <p:cNvSpPr txBox="1">
              <a:spLocks noChangeArrowheads="1"/>
            </p:cNvSpPr>
            <p:nvPr/>
          </p:nvSpPr>
          <p:spPr bwMode="auto">
            <a:xfrm>
              <a:off x="5239" y="315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8569325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80486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黑体" pitchFamily="2" charset="-122"/>
                <a:ea typeface="黑体" pitchFamily="2" charset="-122"/>
              </a:rPr>
              <a:t>四个电阻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2 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如图所示连接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若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=R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=R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=R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=2</a:t>
            </a:r>
            <a:r>
              <a:rPr lang="el-GR" altLang="zh-CN" sz="3200">
                <a:latin typeface="黑体" pitchFamily="2" charset="-122"/>
                <a:ea typeface="黑体" pitchFamily="2" charset="-122"/>
              </a:rPr>
              <a:t>Ω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且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两端的电压为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4V,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求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(1)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电路的总电阻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.(2)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电阻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两端的电压</a:t>
            </a:r>
            <a:endParaRPr lang="el-GR" altLang="zh-CN" sz="32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1676400" y="2209800"/>
            <a:ext cx="2316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4000" b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总</a:t>
            </a:r>
            <a:r>
              <a:rPr lang="en-US" altLang="zh-CN" sz="4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=1.2</a:t>
            </a:r>
            <a:r>
              <a:rPr lang="el-GR" altLang="zh-CN" sz="4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Ω</a:t>
            </a: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4648200" y="2895600"/>
            <a:ext cx="3673475" cy="1447800"/>
            <a:chOff x="3061" y="2655"/>
            <a:chExt cx="2314" cy="912"/>
          </a:xfrm>
        </p:grpSpPr>
        <p:sp>
          <p:nvSpPr>
            <p:cNvPr id="54298" name="Line 5"/>
            <p:cNvSpPr>
              <a:spLocks noChangeShapeType="1"/>
            </p:cNvSpPr>
            <p:nvPr/>
          </p:nvSpPr>
          <p:spPr bwMode="auto">
            <a:xfrm>
              <a:off x="3061" y="3249"/>
              <a:ext cx="23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9" name="Text Box 6"/>
            <p:cNvSpPr txBox="1">
              <a:spLocks noChangeArrowheads="1"/>
            </p:cNvSpPr>
            <p:nvPr/>
          </p:nvSpPr>
          <p:spPr bwMode="auto">
            <a:xfrm>
              <a:off x="3787" y="2655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R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54300" name="Rectangle 7"/>
            <p:cNvSpPr>
              <a:spLocks noChangeArrowheads="1"/>
            </p:cNvSpPr>
            <p:nvPr/>
          </p:nvSpPr>
          <p:spPr bwMode="auto">
            <a:xfrm>
              <a:off x="4059" y="3204"/>
              <a:ext cx="408" cy="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1" name="Text Box 8"/>
            <p:cNvSpPr txBox="1">
              <a:spLocks noChangeArrowheads="1"/>
            </p:cNvSpPr>
            <p:nvPr/>
          </p:nvSpPr>
          <p:spPr bwMode="auto">
            <a:xfrm>
              <a:off x="3514" y="3294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R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54302" name="Text Box 9"/>
            <p:cNvSpPr txBox="1">
              <a:spLocks noChangeArrowheads="1"/>
            </p:cNvSpPr>
            <p:nvPr/>
          </p:nvSpPr>
          <p:spPr bwMode="auto">
            <a:xfrm>
              <a:off x="3198" y="324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</p:txBody>
        </p:sp>
        <p:sp>
          <p:nvSpPr>
            <p:cNvPr id="54303" name="Line 10"/>
            <p:cNvSpPr>
              <a:spLocks noChangeShapeType="1"/>
            </p:cNvSpPr>
            <p:nvPr/>
          </p:nvSpPr>
          <p:spPr bwMode="auto">
            <a:xfrm>
              <a:off x="3334" y="2931"/>
              <a:ext cx="1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4" name="Line 11"/>
            <p:cNvSpPr>
              <a:spLocks noChangeShapeType="1"/>
            </p:cNvSpPr>
            <p:nvPr/>
          </p:nvSpPr>
          <p:spPr bwMode="auto">
            <a:xfrm flipV="1">
              <a:off x="3334" y="2931"/>
              <a:ext cx="0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5" name="Text Box 12"/>
            <p:cNvSpPr txBox="1">
              <a:spLocks noChangeArrowheads="1"/>
            </p:cNvSpPr>
            <p:nvPr/>
          </p:nvSpPr>
          <p:spPr bwMode="auto">
            <a:xfrm>
              <a:off x="3878" y="302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</a:p>
          </p:txBody>
        </p:sp>
        <p:sp>
          <p:nvSpPr>
            <p:cNvPr id="54306" name="Rectangle 13"/>
            <p:cNvSpPr>
              <a:spLocks noChangeArrowheads="1"/>
            </p:cNvSpPr>
            <p:nvPr/>
          </p:nvSpPr>
          <p:spPr bwMode="auto">
            <a:xfrm>
              <a:off x="4649" y="3203"/>
              <a:ext cx="408" cy="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7" name="Line 14"/>
            <p:cNvSpPr>
              <a:spLocks noChangeShapeType="1"/>
            </p:cNvSpPr>
            <p:nvPr/>
          </p:nvSpPr>
          <p:spPr bwMode="auto">
            <a:xfrm flipV="1">
              <a:off x="4558" y="2931"/>
              <a:ext cx="0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8" name="Line 15"/>
            <p:cNvSpPr>
              <a:spLocks noChangeShapeType="1"/>
            </p:cNvSpPr>
            <p:nvPr/>
          </p:nvSpPr>
          <p:spPr bwMode="auto">
            <a:xfrm flipV="1">
              <a:off x="3969" y="3249"/>
              <a:ext cx="0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9" name="Line 16"/>
            <p:cNvSpPr>
              <a:spLocks noChangeShapeType="1"/>
            </p:cNvSpPr>
            <p:nvPr/>
          </p:nvSpPr>
          <p:spPr bwMode="auto">
            <a:xfrm flipV="1">
              <a:off x="5193" y="3249"/>
              <a:ext cx="0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0" name="Line 17"/>
            <p:cNvSpPr>
              <a:spLocks noChangeShapeType="1"/>
            </p:cNvSpPr>
            <p:nvPr/>
          </p:nvSpPr>
          <p:spPr bwMode="auto">
            <a:xfrm>
              <a:off x="3969" y="3566"/>
              <a:ext cx="1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1" name="Rectangle 18"/>
            <p:cNvSpPr>
              <a:spLocks noChangeArrowheads="1"/>
            </p:cNvSpPr>
            <p:nvPr/>
          </p:nvSpPr>
          <p:spPr bwMode="auto">
            <a:xfrm>
              <a:off x="3696" y="2886"/>
              <a:ext cx="408" cy="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2" name="Text Box 19"/>
            <p:cNvSpPr txBox="1">
              <a:spLocks noChangeArrowheads="1"/>
            </p:cNvSpPr>
            <p:nvPr/>
          </p:nvSpPr>
          <p:spPr bwMode="auto">
            <a:xfrm>
              <a:off x="4150" y="3294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R</a:t>
              </a:r>
              <a:r>
                <a:rPr lang="en-US" altLang="zh-CN" baseline="-25000"/>
                <a:t>3</a:t>
              </a:r>
              <a:endParaRPr lang="en-US" altLang="zh-CN"/>
            </a:p>
          </p:txBody>
        </p:sp>
        <p:sp>
          <p:nvSpPr>
            <p:cNvPr id="54313" name="Text Box 20"/>
            <p:cNvSpPr txBox="1">
              <a:spLocks noChangeArrowheads="1"/>
            </p:cNvSpPr>
            <p:nvPr/>
          </p:nvSpPr>
          <p:spPr bwMode="auto">
            <a:xfrm>
              <a:off x="4740" y="2976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R</a:t>
              </a:r>
              <a:r>
                <a:rPr lang="en-US" altLang="zh-CN" baseline="-25000"/>
                <a:t>4</a:t>
              </a:r>
              <a:endParaRPr lang="en-US" altLang="zh-CN"/>
            </a:p>
          </p:txBody>
        </p:sp>
        <p:sp>
          <p:nvSpPr>
            <p:cNvPr id="54314" name="Text Box 21"/>
            <p:cNvSpPr txBox="1">
              <a:spLocks noChangeArrowheads="1"/>
            </p:cNvSpPr>
            <p:nvPr/>
          </p:nvSpPr>
          <p:spPr bwMode="auto">
            <a:xfrm>
              <a:off x="4468" y="324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</a:t>
              </a:r>
            </a:p>
          </p:txBody>
        </p:sp>
        <p:sp>
          <p:nvSpPr>
            <p:cNvPr id="54315" name="Text Box 22"/>
            <p:cNvSpPr txBox="1">
              <a:spLocks noChangeArrowheads="1"/>
            </p:cNvSpPr>
            <p:nvPr/>
          </p:nvSpPr>
          <p:spPr bwMode="auto">
            <a:xfrm>
              <a:off x="5103" y="302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</a:t>
              </a:r>
            </a:p>
          </p:txBody>
        </p:sp>
        <p:sp>
          <p:nvSpPr>
            <p:cNvPr id="54316" name="Rectangle 23"/>
            <p:cNvSpPr>
              <a:spLocks noChangeArrowheads="1"/>
            </p:cNvSpPr>
            <p:nvPr/>
          </p:nvSpPr>
          <p:spPr bwMode="auto">
            <a:xfrm>
              <a:off x="3425" y="3203"/>
              <a:ext cx="408" cy="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621213" y="4964113"/>
            <a:ext cx="4198937" cy="1560512"/>
            <a:chOff x="295" y="2523"/>
            <a:chExt cx="2645" cy="983"/>
          </a:xfrm>
        </p:grpSpPr>
        <p:sp>
          <p:nvSpPr>
            <p:cNvPr id="54280" name="Line 25"/>
            <p:cNvSpPr>
              <a:spLocks noChangeShapeType="1"/>
            </p:cNvSpPr>
            <p:nvPr/>
          </p:nvSpPr>
          <p:spPr bwMode="auto">
            <a:xfrm>
              <a:off x="612" y="3203"/>
              <a:ext cx="1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1" name="Line 26"/>
            <p:cNvSpPr>
              <a:spLocks noChangeShapeType="1"/>
            </p:cNvSpPr>
            <p:nvPr/>
          </p:nvSpPr>
          <p:spPr bwMode="auto">
            <a:xfrm>
              <a:off x="2064" y="2976"/>
              <a:ext cx="8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2" name="Line 27"/>
            <p:cNvSpPr>
              <a:spLocks noChangeShapeType="1"/>
            </p:cNvSpPr>
            <p:nvPr/>
          </p:nvSpPr>
          <p:spPr bwMode="auto">
            <a:xfrm>
              <a:off x="612" y="2795"/>
              <a:ext cx="1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3" name="Text Box 28"/>
            <p:cNvSpPr txBox="1">
              <a:spLocks noChangeArrowheads="1"/>
            </p:cNvSpPr>
            <p:nvPr/>
          </p:nvSpPr>
          <p:spPr bwMode="auto">
            <a:xfrm>
              <a:off x="884" y="2523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R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54284" name="Rectangle 29"/>
            <p:cNvSpPr>
              <a:spLocks noChangeArrowheads="1"/>
            </p:cNvSpPr>
            <p:nvPr/>
          </p:nvSpPr>
          <p:spPr bwMode="auto">
            <a:xfrm>
              <a:off x="793" y="2754"/>
              <a:ext cx="408" cy="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5" name="Rectangle 30"/>
            <p:cNvSpPr>
              <a:spLocks noChangeArrowheads="1"/>
            </p:cNvSpPr>
            <p:nvPr/>
          </p:nvSpPr>
          <p:spPr bwMode="auto">
            <a:xfrm>
              <a:off x="1474" y="2750"/>
              <a:ext cx="408" cy="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6" name="Text Box 31"/>
            <p:cNvSpPr txBox="1">
              <a:spLocks noChangeArrowheads="1"/>
            </p:cNvSpPr>
            <p:nvPr/>
          </p:nvSpPr>
          <p:spPr bwMode="auto">
            <a:xfrm>
              <a:off x="1565" y="2523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R</a:t>
              </a:r>
              <a:r>
                <a:rPr lang="en-US" altLang="zh-CN" baseline="-25000"/>
                <a:t>3</a:t>
              </a:r>
              <a:endParaRPr lang="en-US" altLang="zh-CN"/>
            </a:p>
          </p:txBody>
        </p:sp>
        <p:sp>
          <p:nvSpPr>
            <p:cNvPr id="54287" name="Text Box 32"/>
            <p:cNvSpPr txBox="1">
              <a:spLocks noChangeArrowheads="1"/>
            </p:cNvSpPr>
            <p:nvPr/>
          </p:nvSpPr>
          <p:spPr bwMode="auto">
            <a:xfrm>
              <a:off x="1202" y="3275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R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54288" name="Rectangle 33"/>
            <p:cNvSpPr>
              <a:spLocks noChangeArrowheads="1"/>
            </p:cNvSpPr>
            <p:nvPr/>
          </p:nvSpPr>
          <p:spPr bwMode="auto">
            <a:xfrm>
              <a:off x="2245" y="2931"/>
              <a:ext cx="408" cy="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9" name="Text Box 34"/>
            <p:cNvSpPr txBox="1">
              <a:spLocks noChangeArrowheads="1"/>
            </p:cNvSpPr>
            <p:nvPr/>
          </p:nvSpPr>
          <p:spPr bwMode="auto">
            <a:xfrm>
              <a:off x="2336" y="2704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R</a:t>
              </a:r>
              <a:r>
                <a:rPr lang="en-US" altLang="zh-CN" baseline="-25000"/>
                <a:t>4</a:t>
              </a:r>
              <a:endParaRPr lang="en-US" altLang="zh-CN"/>
            </a:p>
          </p:txBody>
        </p:sp>
        <p:sp>
          <p:nvSpPr>
            <p:cNvPr id="54290" name="Line 35"/>
            <p:cNvSpPr>
              <a:spLocks noChangeShapeType="1"/>
            </p:cNvSpPr>
            <p:nvPr/>
          </p:nvSpPr>
          <p:spPr bwMode="auto">
            <a:xfrm flipV="1">
              <a:off x="2064" y="2795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1" name="Line 36"/>
            <p:cNvSpPr>
              <a:spLocks noChangeShapeType="1"/>
            </p:cNvSpPr>
            <p:nvPr/>
          </p:nvSpPr>
          <p:spPr bwMode="auto">
            <a:xfrm flipV="1">
              <a:off x="612" y="2795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2" name="Line 37"/>
            <p:cNvSpPr>
              <a:spLocks noChangeShapeType="1"/>
            </p:cNvSpPr>
            <p:nvPr/>
          </p:nvSpPr>
          <p:spPr bwMode="auto">
            <a:xfrm>
              <a:off x="295" y="2976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diamond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3" name="Rectangle 38"/>
            <p:cNvSpPr>
              <a:spLocks noChangeArrowheads="1"/>
            </p:cNvSpPr>
            <p:nvPr/>
          </p:nvSpPr>
          <p:spPr bwMode="auto">
            <a:xfrm>
              <a:off x="1111" y="3158"/>
              <a:ext cx="408" cy="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4" name="Text Box 39"/>
            <p:cNvSpPr txBox="1">
              <a:spLocks noChangeArrowheads="1"/>
            </p:cNvSpPr>
            <p:nvPr/>
          </p:nvSpPr>
          <p:spPr bwMode="auto">
            <a:xfrm>
              <a:off x="612" y="28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</p:txBody>
        </p:sp>
        <p:sp>
          <p:nvSpPr>
            <p:cNvPr id="54295" name="Text Box 40"/>
            <p:cNvSpPr txBox="1">
              <a:spLocks noChangeArrowheads="1"/>
            </p:cNvSpPr>
            <p:nvPr/>
          </p:nvSpPr>
          <p:spPr bwMode="auto">
            <a:xfrm>
              <a:off x="1868" y="2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</a:p>
          </p:txBody>
        </p:sp>
        <p:sp>
          <p:nvSpPr>
            <p:cNvPr id="54296" name="Text Box 41"/>
            <p:cNvSpPr txBox="1">
              <a:spLocks noChangeArrowheads="1"/>
            </p:cNvSpPr>
            <p:nvPr/>
          </p:nvSpPr>
          <p:spPr bwMode="auto">
            <a:xfrm>
              <a:off x="1247" y="256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</a:t>
              </a:r>
            </a:p>
          </p:txBody>
        </p:sp>
        <p:sp>
          <p:nvSpPr>
            <p:cNvPr id="54297" name="Text Box 42"/>
            <p:cNvSpPr txBox="1">
              <a:spLocks noChangeArrowheads="1"/>
            </p:cNvSpPr>
            <p:nvPr/>
          </p:nvSpPr>
          <p:spPr bwMode="auto">
            <a:xfrm>
              <a:off x="2744" y="275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</a:t>
              </a:r>
            </a:p>
          </p:txBody>
        </p:sp>
      </p:grpSp>
      <p:sp>
        <p:nvSpPr>
          <p:cNvPr id="107563" name="AutoShape 43"/>
          <p:cNvSpPr>
            <a:spLocks noChangeArrowheads="1"/>
          </p:cNvSpPr>
          <p:nvPr/>
        </p:nvSpPr>
        <p:spPr bwMode="auto">
          <a:xfrm>
            <a:off x="6227763" y="4365625"/>
            <a:ext cx="504825" cy="647700"/>
          </a:xfrm>
          <a:prstGeom prst="downArrow">
            <a:avLst>
              <a:gd name="adj1" fmla="val 50000"/>
              <a:gd name="adj2" fmla="val 32075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64" name="Text Box 44"/>
          <p:cNvSpPr txBox="1">
            <a:spLocks noChangeArrowheads="1"/>
          </p:cNvSpPr>
          <p:nvPr/>
        </p:nvSpPr>
        <p:spPr bwMode="auto">
          <a:xfrm>
            <a:off x="4495800" y="2286000"/>
            <a:ext cx="1379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U</a:t>
            </a:r>
            <a:r>
              <a:rPr lang="en-US" altLang="zh-CN" sz="4000" b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4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=6V</a:t>
            </a:r>
            <a:endParaRPr lang="el-GR" altLang="zh-CN" sz="40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/>
      <p:bldP spid="107563" grpId="0" animBg="1"/>
      <p:bldP spid="1075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360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FF9933"/>
                </a:solidFill>
                <a:latin typeface="黑体" pitchFamily="2" charset="-122"/>
                <a:ea typeface="黑体" pitchFamily="2" charset="-122"/>
              </a:rPr>
              <a:t>一、认识电路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3889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什么是电路的串联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?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900113" y="2349500"/>
            <a:ext cx="70564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把几个导体元件依次</a:t>
            </a:r>
            <a:r>
              <a:rPr kumimoji="1" lang="zh-CN" altLang="en-US" sz="32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首尾相连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的方式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539750" y="5229225"/>
            <a:ext cx="84248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8953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把几个元件的</a:t>
            </a:r>
            <a:r>
              <a:rPr kumimoji="1"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一端连在一起另一端也连在一起</a:t>
            </a:r>
            <a:r>
              <a:rPr kumimoji="1" lang="en-US" altLang="zh-CN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然后把</a:t>
            </a:r>
            <a:r>
              <a:rPr kumimoji="1"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两端接入电路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的方式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539750" y="3213100"/>
            <a:ext cx="4752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什么是电路的并联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?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28800" y="1981200"/>
            <a:ext cx="4248150" cy="152400"/>
            <a:chOff x="1247" y="1459"/>
            <a:chExt cx="2676" cy="96"/>
          </a:xfrm>
        </p:grpSpPr>
        <p:sp>
          <p:nvSpPr>
            <p:cNvPr id="18448" name="Line 8"/>
            <p:cNvSpPr>
              <a:spLocks noChangeShapeType="1"/>
            </p:cNvSpPr>
            <p:nvPr/>
          </p:nvSpPr>
          <p:spPr bwMode="auto">
            <a:xfrm>
              <a:off x="1247" y="1505"/>
              <a:ext cx="26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9" name="Rectangle 9"/>
            <p:cNvSpPr>
              <a:spLocks noChangeArrowheads="1"/>
            </p:cNvSpPr>
            <p:nvPr/>
          </p:nvSpPr>
          <p:spPr bwMode="auto">
            <a:xfrm>
              <a:off x="1690" y="1459"/>
              <a:ext cx="272" cy="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0" name="Rectangle 10"/>
            <p:cNvSpPr>
              <a:spLocks noChangeArrowheads="1"/>
            </p:cNvSpPr>
            <p:nvPr/>
          </p:nvSpPr>
          <p:spPr bwMode="auto">
            <a:xfrm>
              <a:off x="2440" y="1464"/>
              <a:ext cx="272" cy="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1" name="Rectangle 11"/>
            <p:cNvSpPr>
              <a:spLocks noChangeArrowheads="1"/>
            </p:cNvSpPr>
            <p:nvPr/>
          </p:nvSpPr>
          <p:spPr bwMode="auto">
            <a:xfrm>
              <a:off x="3179" y="1464"/>
              <a:ext cx="272" cy="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268538" y="3933825"/>
            <a:ext cx="3095625" cy="1081088"/>
            <a:chOff x="385" y="2795"/>
            <a:chExt cx="1950" cy="681"/>
          </a:xfrm>
        </p:grpSpPr>
        <p:sp>
          <p:nvSpPr>
            <p:cNvPr id="18441" name="Line 13"/>
            <p:cNvSpPr>
              <a:spLocks noChangeShapeType="1"/>
            </p:cNvSpPr>
            <p:nvPr/>
          </p:nvSpPr>
          <p:spPr bwMode="auto">
            <a:xfrm>
              <a:off x="385" y="3113"/>
              <a:ext cx="195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2" name="Rectangle 14"/>
            <p:cNvSpPr>
              <a:spLocks noChangeArrowheads="1"/>
            </p:cNvSpPr>
            <p:nvPr/>
          </p:nvSpPr>
          <p:spPr bwMode="auto">
            <a:xfrm>
              <a:off x="929" y="2840"/>
              <a:ext cx="908" cy="5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3" name="Oval 15"/>
            <p:cNvSpPr>
              <a:spLocks noChangeArrowheads="1"/>
            </p:cNvSpPr>
            <p:nvPr/>
          </p:nvSpPr>
          <p:spPr bwMode="auto">
            <a:xfrm>
              <a:off x="904" y="3093"/>
              <a:ext cx="44" cy="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4" name="Rectangle 16"/>
            <p:cNvSpPr>
              <a:spLocks noChangeArrowheads="1"/>
            </p:cNvSpPr>
            <p:nvPr/>
          </p:nvSpPr>
          <p:spPr bwMode="auto">
            <a:xfrm>
              <a:off x="1247" y="2795"/>
              <a:ext cx="272" cy="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5" name="Rectangle 17"/>
            <p:cNvSpPr>
              <a:spLocks noChangeArrowheads="1"/>
            </p:cNvSpPr>
            <p:nvPr/>
          </p:nvSpPr>
          <p:spPr bwMode="auto">
            <a:xfrm>
              <a:off x="1247" y="3067"/>
              <a:ext cx="272" cy="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6" name="Rectangle 18"/>
            <p:cNvSpPr>
              <a:spLocks noChangeArrowheads="1"/>
            </p:cNvSpPr>
            <p:nvPr/>
          </p:nvSpPr>
          <p:spPr bwMode="auto">
            <a:xfrm>
              <a:off x="1247" y="3385"/>
              <a:ext cx="272" cy="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7" name="Oval 19"/>
            <p:cNvSpPr>
              <a:spLocks noChangeArrowheads="1"/>
            </p:cNvSpPr>
            <p:nvPr/>
          </p:nvSpPr>
          <p:spPr bwMode="auto">
            <a:xfrm>
              <a:off x="1815" y="3089"/>
              <a:ext cx="44" cy="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/>
      <p:bldP spid="69636" grpId="0"/>
      <p:bldP spid="69637" grpId="0"/>
      <p:bldP spid="6963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15900" y="2166938"/>
            <a:ext cx="8928100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A.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两只电表的指针偏转角相同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B.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两只电表的指针都不偏转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C.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电流表指针的偏转角小于电压表指针的偏转角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D.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电流表指针的偏转角大于电压表指针的偏转角</a:t>
            </a:r>
            <a:endParaRPr lang="zh-CN" altLang="el-GR" sz="3200">
              <a:latin typeface="黑体" pitchFamily="2" charset="-122"/>
              <a:ea typeface="黑体" pitchFamily="2" charset="-122"/>
              <a:cs typeface="Arial" charset="0"/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179388" y="476250"/>
            <a:ext cx="85693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80486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黑体" pitchFamily="2" charset="-122"/>
                <a:ea typeface="黑体" pitchFamily="2" charset="-122"/>
              </a:rPr>
              <a:t>用两只完全相同的电流表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分别改装成一只量程更大的电流表和一只电压表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将它们串联起来接入电路中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如图所示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此时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(    )</a:t>
            </a:r>
            <a:endParaRPr lang="el-GR" altLang="zh-CN" sz="3200">
              <a:latin typeface="黑体" pitchFamily="2" charset="-122"/>
              <a:ea typeface="黑体" pitchFamily="2" charset="-122"/>
              <a:cs typeface="Arial" charset="0"/>
            </a:endParaRP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5940425" y="1379538"/>
            <a:ext cx="4397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</a:p>
        </p:txBody>
      </p:sp>
      <p:grpSp>
        <p:nvGrpSpPr>
          <p:cNvPr id="55301" name="Group 5"/>
          <p:cNvGrpSpPr>
            <a:grpSpLocks/>
          </p:cNvGrpSpPr>
          <p:nvPr/>
        </p:nvGrpSpPr>
        <p:grpSpPr bwMode="auto">
          <a:xfrm>
            <a:off x="4500563" y="5084763"/>
            <a:ext cx="2447925" cy="1590675"/>
            <a:chOff x="884" y="3203"/>
            <a:chExt cx="1542" cy="1002"/>
          </a:xfrm>
        </p:grpSpPr>
        <p:sp>
          <p:nvSpPr>
            <p:cNvPr id="55302" name="Line 6"/>
            <p:cNvSpPr>
              <a:spLocks noChangeShapeType="1"/>
            </p:cNvSpPr>
            <p:nvPr/>
          </p:nvSpPr>
          <p:spPr bwMode="auto">
            <a:xfrm>
              <a:off x="884" y="3339"/>
              <a:ext cx="15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3" name="Oval 7"/>
            <p:cNvSpPr>
              <a:spLocks noChangeArrowheads="1"/>
            </p:cNvSpPr>
            <p:nvPr/>
          </p:nvSpPr>
          <p:spPr bwMode="auto">
            <a:xfrm>
              <a:off x="1249" y="3203"/>
              <a:ext cx="273" cy="27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A</a:t>
              </a:r>
            </a:p>
          </p:txBody>
        </p:sp>
        <p:sp>
          <p:nvSpPr>
            <p:cNvPr id="55304" name="Oval 8"/>
            <p:cNvSpPr>
              <a:spLocks noChangeArrowheads="1"/>
            </p:cNvSpPr>
            <p:nvPr/>
          </p:nvSpPr>
          <p:spPr bwMode="auto">
            <a:xfrm>
              <a:off x="1746" y="3203"/>
              <a:ext cx="273" cy="27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V</a:t>
              </a:r>
            </a:p>
          </p:txBody>
        </p:sp>
        <p:sp>
          <p:nvSpPr>
            <p:cNvPr id="55305" name="Line 9"/>
            <p:cNvSpPr>
              <a:spLocks noChangeShapeType="1"/>
            </p:cNvSpPr>
            <p:nvPr/>
          </p:nvSpPr>
          <p:spPr bwMode="auto">
            <a:xfrm>
              <a:off x="884" y="3975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6" name="Line 10"/>
            <p:cNvSpPr>
              <a:spLocks noChangeShapeType="1"/>
            </p:cNvSpPr>
            <p:nvPr/>
          </p:nvSpPr>
          <p:spPr bwMode="auto">
            <a:xfrm flipV="1">
              <a:off x="884" y="3339"/>
              <a:ext cx="0" cy="6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307" name="Group 11"/>
            <p:cNvGrpSpPr>
              <a:grpSpLocks/>
            </p:cNvGrpSpPr>
            <p:nvPr/>
          </p:nvGrpSpPr>
          <p:grpSpPr bwMode="auto">
            <a:xfrm>
              <a:off x="1292" y="3884"/>
              <a:ext cx="91" cy="226"/>
              <a:chOff x="884" y="3748"/>
              <a:chExt cx="91" cy="226"/>
            </a:xfrm>
          </p:grpSpPr>
          <p:sp>
            <p:nvSpPr>
              <p:cNvPr id="55313" name="Line 12"/>
              <p:cNvSpPr>
                <a:spLocks noChangeShapeType="1"/>
              </p:cNvSpPr>
              <p:nvPr/>
            </p:nvSpPr>
            <p:spPr bwMode="auto">
              <a:xfrm flipV="1">
                <a:off x="884" y="3748"/>
                <a:ext cx="0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14" name="Line 13"/>
              <p:cNvSpPr>
                <a:spLocks noChangeShapeType="1"/>
              </p:cNvSpPr>
              <p:nvPr/>
            </p:nvSpPr>
            <p:spPr bwMode="auto">
              <a:xfrm flipV="1">
                <a:off x="975" y="3793"/>
                <a:ext cx="0" cy="136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08" name="Line 14"/>
            <p:cNvSpPr>
              <a:spLocks noChangeShapeType="1"/>
            </p:cNvSpPr>
            <p:nvPr/>
          </p:nvSpPr>
          <p:spPr bwMode="auto">
            <a:xfrm>
              <a:off x="1383" y="3975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9" name="Line 15"/>
            <p:cNvSpPr>
              <a:spLocks noChangeShapeType="1"/>
            </p:cNvSpPr>
            <p:nvPr/>
          </p:nvSpPr>
          <p:spPr bwMode="auto">
            <a:xfrm flipV="1">
              <a:off x="1701" y="3839"/>
              <a:ext cx="317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0" name="Line 16"/>
            <p:cNvSpPr>
              <a:spLocks noChangeShapeType="1"/>
            </p:cNvSpPr>
            <p:nvPr/>
          </p:nvSpPr>
          <p:spPr bwMode="auto">
            <a:xfrm flipV="1">
              <a:off x="2426" y="3339"/>
              <a:ext cx="0" cy="6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1" name="Text Box 17"/>
            <p:cNvSpPr txBox="1">
              <a:spLocks noChangeArrowheads="1"/>
            </p:cNvSpPr>
            <p:nvPr/>
          </p:nvSpPr>
          <p:spPr bwMode="auto">
            <a:xfrm>
              <a:off x="1791" y="397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</a:t>
              </a:r>
            </a:p>
          </p:txBody>
        </p:sp>
        <p:sp>
          <p:nvSpPr>
            <p:cNvPr id="55312" name="Line 18"/>
            <p:cNvSpPr>
              <a:spLocks noChangeShapeType="1"/>
            </p:cNvSpPr>
            <p:nvPr/>
          </p:nvSpPr>
          <p:spPr bwMode="auto">
            <a:xfrm>
              <a:off x="2018" y="3974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52400" y="838200"/>
            <a:ext cx="878522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80486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黑体" pitchFamily="2" charset="-122"/>
                <a:ea typeface="黑体" pitchFamily="2" charset="-122"/>
              </a:rPr>
              <a:t>如图所示电流表和电压表的读数分别为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10V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0.1A,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电压表内阻为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500</a:t>
            </a:r>
            <a:r>
              <a:rPr lang="el-GR" altLang="zh-CN" sz="3200">
                <a:latin typeface="黑体" pitchFamily="2" charset="-122"/>
                <a:ea typeface="黑体" pitchFamily="2" charset="-122"/>
              </a:rPr>
              <a:t>Ω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那么待测电阻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的测量值比真实值</a:t>
            </a:r>
            <a:r>
              <a:rPr lang="zh-CN" altLang="en-US" sz="3200" u="sng">
                <a:latin typeface="黑体" pitchFamily="2" charset="-122"/>
                <a:ea typeface="黑体" pitchFamily="2" charset="-122"/>
                <a:cs typeface="Arial" charset="0"/>
              </a:rPr>
              <a:t>     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,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Arial" charset="0"/>
              </a:rPr>
              <a:t>测量值为</a:t>
            </a:r>
            <a:r>
              <a:rPr lang="zh-CN" altLang="en-US" sz="3200" u="sng">
                <a:latin typeface="黑体" pitchFamily="2" charset="-122"/>
                <a:ea typeface="黑体" pitchFamily="2" charset="-122"/>
                <a:cs typeface="Arial" charset="0"/>
              </a:rPr>
              <a:t>      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,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Arial" charset="0"/>
              </a:rPr>
              <a:t>真实值为</a:t>
            </a:r>
            <a:r>
              <a:rPr lang="zh-CN" altLang="en-US" sz="3200" u="sng">
                <a:latin typeface="黑体" pitchFamily="2" charset="-122"/>
                <a:ea typeface="黑体" pitchFamily="2" charset="-122"/>
                <a:cs typeface="Arial" charset="0"/>
              </a:rPr>
              <a:t>     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.</a:t>
            </a:r>
            <a:endParaRPr lang="el-GR" altLang="zh-CN" sz="3200">
              <a:latin typeface="黑体" pitchFamily="2" charset="-122"/>
              <a:ea typeface="黑体" pitchFamily="2" charset="-122"/>
              <a:cs typeface="Arial" charset="0"/>
            </a:endParaRP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2971800" y="1676400"/>
            <a:ext cx="592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小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5562600" y="1752600"/>
            <a:ext cx="1206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100</a:t>
            </a:r>
            <a:r>
              <a:rPr lang="el-GR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Ω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9600" y="2209800"/>
            <a:ext cx="1206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125</a:t>
            </a:r>
            <a:r>
              <a:rPr lang="el-GR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Ω</a:t>
            </a:r>
          </a:p>
        </p:txBody>
      </p:sp>
      <p:grpSp>
        <p:nvGrpSpPr>
          <p:cNvPr id="56326" name="Group 6"/>
          <p:cNvGrpSpPr>
            <a:grpSpLocks/>
          </p:cNvGrpSpPr>
          <p:nvPr/>
        </p:nvGrpSpPr>
        <p:grpSpPr bwMode="auto">
          <a:xfrm>
            <a:off x="4211638" y="2997200"/>
            <a:ext cx="3594100" cy="1511300"/>
            <a:chOff x="3334" y="1888"/>
            <a:chExt cx="2264" cy="952"/>
          </a:xfrm>
        </p:grpSpPr>
        <p:sp>
          <p:nvSpPr>
            <p:cNvPr id="56327" name="Line 7"/>
            <p:cNvSpPr>
              <a:spLocks noChangeShapeType="1"/>
            </p:cNvSpPr>
            <p:nvPr/>
          </p:nvSpPr>
          <p:spPr bwMode="auto">
            <a:xfrm>
              <a:off x="3560" y="2205"/>
              <a:ext cx="1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8" name="Rectangle 8"/>
            <p:cNvSpPr>
              <a:spLocks noChangeArrowheads="1"/>
            </p:cNvSpPr>
            <p:nvPr/>
          </p:nvSpPr>
          <p:spPr bwMode="auto">
            <a:xfrm>
              <a:off x="4513" y="2159"/>
              <a:ext cx="454" cy="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9" name="Oval 9"/>
            <p:cNvSpPr>
              <a:spLocks noChangeArrowheads="1"/>
            </p:cNvSpPr>
            <p:nvPr/>
          </p:nvSpPr>
          <p:spPr bwMode="auto">
            <a:xfrm>
              <a:off x="3831" y="2069"/>
              <a:ext cx="273" cy="27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A</a:t>
              </a:r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>
              <a:off x="4286" y="2703"/>
              <a:ext cx="9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>
              <a:off x="4286" y="2205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>
              <a:off x="5193" y="2205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3" name="Oval 13"/>
            <p:cNvSpPr>
              <a:spLocks noChangeArrowheads="1"/>
            </p:cNvSpPr>
            <p:nvPr/>
          </p:nvSpPr>
          <p:spPr bwMode="auto">
            <a:xfrm>
              <a:off x="4603" y="2567"/>
              <a:ext cx="273" cy="27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V</a:t>
              </a:r>
            </a:p>
          </p:txBody>
        </p:sp>
        <p:sp>
          <p:nvSpPr>
            <p:cNvPr id="56334" name="Text Box 14"/>
            <p:cNvSpPr txBox="1">
              <a:spLocks noChangeArrowheads="1"/>
            </p:cNvSpPr>
            <p:nvPr/>
          </p:nvSpPr>
          <p:spPr bwMode="auto">
            <a:xfrm>
              <a:off x="4621" y="188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R</a:t>
              </a:r>
            </a:p>
          </p:txBody>
        </p:sp>
        <p:sp>
          <p:nvSpPr>
            <p:cNvPr id="56335" name="Text Box 15"/>
            <p:cNvSpPr txBox="1">
              <a:spLocks noChangeArrowheads="1"/>
            </p:cNvSpPr>
            <p:nvPr/>
          </p:nvSpPr>
          <p:spPr bwMode="auto">
            <a:xfrm>
              <a:off x="3334" y="216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</a:p>
          </p:txBody>
        </p:sp>
        <p:sp>
          <p:nvSpPr>
            <p:cNvPr id="56336" name="Text Box 16"/>
            <p:cNvSpPr txBox="1">
              <a:spLocks noChangeArrowheads="1"/>
            </p:cNvSpPr>
            <p:nvPr/>
          </p:nvSpPr>
          <p:spPr bwMode="auto">
            <a:xfrm>
              <a:off x="5375" y="216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/>
      <p:bldP spid="109572" grpId="0"/>
      <p:bldP spid="10957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79388" y="476250"/>
            <a:ext cx="8785225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80486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黑体" pitchFamily="2" charset="-122"/>
                <a:ea typeface="黑体" pitchFamily="2" charset="-122"/>
                <a:cs typeface="Arial" charset="0"/>
              </a:rPr>
              <a:t>一个未知电阻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,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Arial" charset="0"/>
              </a:rPr>
              <a:t>无法估计其电阻值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,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Arial" charset="0"/>
              </a:rPr>
              <a:t>某同学用伏安法测量此电阻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,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Arial" charset="0"/>
              </a:rPr>
              <a:t>用如图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(a)(b)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Arial" charset="0"/>
              </a:rPr>
              <a:t>两种电路各测一次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,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Arial" charset="0"/>
              </a:rPr>
              <a:t>用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(a)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Arial" charset="0"/>
              </a:rPr>
              <a:t>图所测数据为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3.0V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Arial" charset="0"/>
              </a:rPr>
              <a:t>、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3.0mA,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Arial" charset="0"/>
              </a:rPr>
              <a:t>用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(b)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Arial" charset="0"/>
              </a:rPr>
              <a:t>图测得的数据是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2.9V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Arial" charset="0"/>
              </a:rPr>
              <a:t>、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4.0mA,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Arial" charset="0"/>
              </a:rPr>
              <a:t>由此可知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,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Arial" charset="0"/>
              </a:rPr>
              <a:t>用</a:t>
            </a:r>
            <a:r>
              <a:rPr lang="zh-CN" altLang="en-US" sz="3200" u="sng">
                <a:latin typeface="黑体" pitchFamily="2" charset="-122"/>
                <a:ea typeface="黑体" pitchFamily="2" charset="-122"/>
                <a:cs typeface="Arial" charset="0"/>
              </a:rPr>
              <a:t>     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Arial" charset="0"/>
              </a:rPr>
              <a:t>图测得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  <a:cs typeface="Arial" charset="0"/>
              </a:rPr>
              <a:t>x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Arial" charset="0"/>
              </a:rPr>
              <a:t>的误差较小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,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Arial" charset="0"/>
              </a:rPr>
              <a:t>测量值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  <a:cs typeface="Arial" charset="0"/>
              </a:rPr>
              <a:t>x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=</a:t>
            </a:r>
            <a:r>
              <a:rPr lang="en-US" altLang="zh-CN" sz="3200" u="sng">
                <a:latin typeface="黑体" pitchFamily="2" charset="-122"/>
                <a:ea typeface="黑体" pitchFamily="2" charset="-122"/>
                <a:cs typeface="Arial" charset="0"/>
              </a:rPr>
              <a:t>       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.</a:t>
            </a:r>
            <a:endParaRPr lang="el-GR" altLang="zh-CN" sz="3200">
              <a:latin typeface="黑体" pitchFamily="2" charset="-122"/>
              <a:ea typeface="黑体" pitchFamily="2" charset="-122"/>
              <a:cs typeface="Arial" charset="0"/>
            </a:endParaRP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7164388" y="1916113"/>
            <a:ext cx="1204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5508625" y="2420938"/>
            <a:ext cx="14112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1000</a:t>
            </a:r>
            <a:r>
              <a:rPr lang="el-GR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Ω</a:t>
            </a:r>
          </a:p>
        </p:txBody>
      </p:sp>
      <p:grpSp>
        <p:nvGrpSpPr>
          <p:cNvPr id="57349" name="Group 5"/>
          <p:cNvGrpSpPr>
            <a:grpSpLocks/>
          </p:cNvGrpSpPr>
          <p:nvPr/>
        </p:nvGrpSpPr>
        <p:grpSpPr bwMode="auto">
          <a:xfrm>
            <a:off x="971550" y="3500438"/>
            <a:ext cx="7058025" cy="1876425"/>
            <a:chOff x="612" y="2205"/>
            <a:chExt cx="4446" cy="1182"/>
          </a:xfrm>
        </p:grpSpPr>
        <p:sp>
          <p:nvSpPr>
            <p:cNvPr id="57350" name="Line 6"/>
            <p:cNvSpPr>
              <a:spLocks noChangeShapeType="1"/>
            </p:cNvSpPr>
            <p:nvPr/>
          </p:nvSpPr>
          <p:spPr bwMode="auto">
            <a:xfrm>
              <a:off x="3198" y="2840"/>
              <a:ext cx="1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1" name="Rectangle 7"/>
            <p:cNvSpPr>
              <a:spLocks noChangeArrowheads="1"/>
            </p:cNvSpPr>
            <p:nvPr/>
          </p:nvSpPr>
          <p:spPr bwMode="auto">
            <a:xfrm>
              <a:off x="4151" y="2794"/>
              <a:ext cx="454" cy="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2" name="Oval 8"/>
            <p:cNvSpPr>
              <a:spLocks noChangeArrowheads="1"/>
            </p:cNvSpPr>
            <p:nvPr/>
          </p:nvSpPr>
          <p:spPr bwMode="auto">
            <a:xfrm>
              <a:off x="3469" y="2704"/>
              <a:ext cx="273" cy="27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A</a:t>
              </a:r>
            </a:p>
          </p:txBody>
        </p:sp>
        <p:sp>
          <p:nvSpPr>
            <p:cNvPr id="57353" name="Line 9"/>
            <p:cNvSpPr>
              <a:spLocks noChangeShapeType="1"/>
            </p:cNvSpPr>
            <p:nvPr/>
          </p:nvSpPr>
          <p:spPr bwMode="auto">
            <a:xfrm>
              <a:off x="3924" y="2341"/>
              <a:ext cx="9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4" name="Line 10"/>
            <p:cNvSpPr>
              <a:spLocks noChangeShapeType="1"/>
            </p:cNvSpPr>
            <p:nvPr/>
          </p:nvSpPr>
          <p:spPr bwMode="auto">
            <a:xfrm>
              <a:off x="3924" y="2341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5" name="Line 11"/>
            <p:cNvSpPr>
              <a:spLocks noChangeShapeType="1"/>
            </p:cNvSpPr>
            <p:nvPr/>
          </p:nvSpPr>
          <p:spPr bwMode="auto">
            <a:xfrm>
              <a:off x="4831" y="2341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6" name="Oval 12"/>
            <p:cNvSpPr>
              <a:spLocks noChangeArrowheads="1"/>
            </p:cNvSpPr>
            <p:nvPr/>
          </p:nvSpPr>
          <p:spPr bwMode="auto">
            <a:xfrm>
              <a:off x="4241" y="2205"/>
              <a:ext cx="273" cy="27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V</a:t>
              </a:r>
            </a:p>
          </p:txBody>
        </p:sp>
        <p:sp>
          <p:nvSpPr>
            <p:cNvPr id="57357" name="Line 13"/>
            <p:cNvSpPr>
              <a:spLocks noChangeShapeType="1"/>
            </p:cNvSpPr>
            <p:nvPr/>
          </p:nvSpPr>
          <p:spPr bwMode="auto">
            <a:xfrm>
              <a:off x="612" y="2840"/>
              <a:ext cx="1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8" name="Rectangle 14"/>
            <p:cNvSpPr>
              <a:spLocks noChangeArrowheads="1"/>
            </p:cNvSpPr>
            <p:nvPr/>
          </p:nvSpPr>
          <p:spPr bwMode="auto">
            <a:xfrm>
              <a:off x="1565" y="2794"/>
              <a:ext cx="454" cy="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9" name="Oval 15"/>
            <p:cNvSpPr>
              <a:spLocks noChangeArrowheads="1"/>
            </p:cNvSpPr>
            <p:nvPr/>
          </p:nvSpPr>
          <p:spPr bwMode="auto">
            <a:xfrm>
              <a:off x="1156" y="2704"/>
              <a:ext cx="273" cy="27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A</a:t>
              </a:r>
            </a:p>
          </p:txBody>
        </p:sp>
        <p:sp>
          <p:nvSpPr>
            <p:cNvPr id="57360" name="Line 16"/>
            <p:cNvSpPr>
              <a:spLocks noChangeShapeType="1"/>
            </p:cNvSpPr>
            <p:nvPr/>
          </p:nvSpPr>
          <p:spPr bwMode="auto">
            <a:xfrm>
              <a:off x="1021" y="2341"/>
              <a:ext cx="1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1021" y="2341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>
              <a:off x="2245" y="2341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3" name="Oval 19"/>
            <p:cNvSpPr>
              <a:spLocks noChangeArrowheads="1"/>
            </p:cNvSpPr>
            <p:nvPr/>
          </p:nvSpPr>
          <p:spPr bwMode="auto">
            <a:xfrm>
              <a:off x="1474" y="2205"/>
              <a:ext cx="273" cy="27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V</a:t>
              </a:r>
            </a:p>
          </p:txBody>
        </p:sp>
        <p:sp>
          <p:nvSpPr>
            <p:cNvPr id="57364" name="Text Box 20"/>
            <p:cNvSpPr txBox="1">
              <a:spLocks noChangeArrowheads="1"/>
            </p:cNvSpPr>
            <p:nvPr/>
          </p:nvSpPr>
          <p:spPr bwMode="auto">
            <a:xfrm>
              <a:off x="1701" y="2545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R</a:t>
              </a:r>
              <a:r>
                <a:rPr lang="en-US" altLang="zh-CN" sz="2000" baseline="-25000"/>
                <a:t>x</a:t>
              </a:r>
              <a:endParaRPr lang="en-US" altLang="zh-CN" sz="2000"/>
            </a:p>
          </p:txBody>
        </p:sp>
        <p:sp>
          <p:nvSpPr>
            <p:cNvPr id="57365" name="Text Box 21"/>
            <p:cNvSpPr txBox="1">
              <a:spLocks noChangeArrowheads="1"/>
            </p:cNvSpPr>
            <p:nvPr/>
          </p:nvSpPr>
          <p:spPr bwMode="auto">
            <a:xfrm>
              <a:off x="4229" y="2545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R</a:t>
              </a:r>
              <a:r>
                <a:rPr lang="en-US" altLang="zh-CN" sz="2000" baseline="-25000"/>
                <a:t>x</a:t>
              </a:r>
              <a:endParaRPr lang="en-US" altLang="zh-CN" sz="2000"/>
            </a:p>
          </p:txBody>
        </p:sp>
        <p:sp>
          <p:nvSpPr>
            <p:cNvPr id="57366" name="Rectangle 22"/>
            <p:cNvSpPr>
              <a:spLocks noChangeArrowheads="1"/>
            </p:cNvSpPr>
            <p:nvPr/>
          </p:nvSpPr>
          <p:spPr bwMode="auto">
            <a:xfrm>
              <a:off x="1382" y="3022"/>
              <a:ext cx="5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latin typeface="黑体" pitchFamily="2" charset="-122"/>
                  <a:ea typeface="黑体" pitchFamily="2" charset="-122"/>
                  <a:cs typeface="Arial" charset="0"/>
                </a:rPr>
                <a:t>(a)</a:t>
              </a:r>
            </a:p>
          </p:txBody>
        </p:sp>
        <p:sp>
          <p:nvSpPr>
            <p:cNvPr id="57367" name="Rectangle 23"/>
            <p:cNvSpPr>
              <a:spLocks noChangeArrowheads="1"/>
            </p:cNvSpPr>
            <p:nvPr/>
          </p:nvSpPr>
          <p:spPr bwMode="auto">
            <a:xfrm>
              <a:off x="4195" y="3020"/>
              <a:ext cx="5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latin typeface="黑体" pitchFamily="2" charset="-122"/>
                  <a:ea typeface="黑体" pitchFamily="2" charset="-122"/>
                  <a:cs typeface="Arial" charset="0"/>
                </a:rPr>
                <a:t>(b)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/>
      <p:bldP spid="11059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79388" y="476250"/>
            <a:ext cx="85693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80486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黑体" pitchFamily="2" charset="-122"/>
                <a:ea typeface="黑体" pitchFamily="2" charset="-122"/>
              </a:rPr>
              <a:t>如图所示为一双量程电压表的示意图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已知电流表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G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的量程为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0~100</a:t>
            </a:r>
            <a:r>
              <a:rPr lang="el-GR" altLang="zh-CN" sz="3200">
                <a:latin typeface="黑体" pitchFamily="2" charset="-122"/>
                <a:ea typeface="黑体" pitchFamily="2" charset="-122"/>
                <a:cs typeface="Arial" charset="0"/>
              </a:rPr>
              <a:t>μ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A,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Arial" charset="0"/>
              </a:rPr>
              <a:t>内阻为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600</a:t>
            </a:r>
            <a:r>
              <a:rPr lang="el-GR" altLang="zh-CN" sz="3200">
                <a:latin typeface="黑体" pitchFamily="2" charset="-122"/>
                <a:ea typeface="黑体" pitchFamily="2" charset="-122"/>
                <a:cs typeface="Arial" charset="0"/>
              </a:rPr>
              <a:t>Ω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,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Arial" charset="0"/>
              </a:rPr>
              <a:t>则图中串联的分压电阻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  <a:cs typeface="Arial" charset="0"/>
              </a:rPr>
              <a:t>1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=</a:t>
            </a:r>
            <a:r>
              <a:rPr lang="en-US" altLang="zh-CN" sz="3200" u="sng">
                <a:latin typeface="黑体" pitchFamily="2" charset="-122"/>
                <a:ea typeface="黑体" pitchFamily="2" charset="-122"/>
                <a:cs typeface="Arial" charset="0"/>
              </a:rPr>
              <a:t>         </a:t>
            </a:r>
            <a:r>
              <a:rPr lang="el-GR" altLang="zh-CN" sz="3200">
                <a:latin typeface="黑体" pitchFamily="2" charset="-122"/>
                <a:ea typeface="黑体" pitchFamily="2" charset="-122"/>
                <a:cs typeface="Arial" charset="0"/>
              </a:rPr>
              <a:t>Ω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, 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  <a:cs typeface="Arial" charset="0"/>
              </a:rPr>
              <a:t>2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=</a:t>
            </a:r>
            <a:r>
              <a:rPr lang="en-US" altLang="zh-CN" sz="3200" u="sng">
                <a:latin typeface="黑体" pitchFamily="2" charset="-122"/>
                <a:ea typeface="黑体" pitchFamily="2" charset="-122"/>
                <a:cs typeface="Arial" charset="0"/>
              </a:rPr>
              <a:t>    </a:t>
            </a:r>
            <a:r>
              <a:rPr lang="el-GR" altLang="zh-CN" sz="3200">
                <a:latin typeface="黑体" pitchFamily="2" charset="-122"/>
                <a:ea typeface="黑体" pitchFamily="2" charset="-122"/>
                <a:cs typeface="Arial" charset="0"/>
              </a:rPr>
              <a:t>Ω</a:t>
            </a:r>
          </a:p>
        </p:txBody>
      </p:sp>
      <p:grpSp>
        <p:nvGrpSpPr>
          <p:cNvPr id="58371" name="Group 3"/>
          <p:cNvGrpSpPr>
            <a:grpSpLocks/>
          </p:cNvGrpSpPr>
          <p:nvPr/>
        </p:nvGrpSpPr>
        <p:grpSpPr bwMode="auto">
          <a:xfrm>
            <a:off x="5649913" y="2709863"/>
            <a:ext cx="3178175" cy="2087562"/>
            <a:chOff x="3559" y="1344"/>
            <a:chExt cx="2002" cy="1315"/>
          </a:xfrm>
        </p:grpSpPr>
        <p:sp>
          <p:nvSpPr>
            <p:cNvPr id="58374" name="Line 4"/>
            <p:cNvSpPr>
              <a:spLocks noChangeShapeType="1"/>
            </p:cNvSpPr>
            <p:nvPr/>
          </p:nvSpPr>
          <p:spPr bwMode="auto">
            <a:xfrm>
              <a:off x="3651" y="1706"/>
              <a:ext cx="16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5" name="Rectangle 5"/>
            <p:cNvSpPr>
              <a:spLocks noChangeArrowheads="1"/>
            </p:cNvSpPr>
            <p:nvPr/>
          </p:nvSpPr>
          <p:spPr bwMode="auto">
            <a:xfrm>
              <a:off x="4740" y="1661"/>
              <a:ext cx="454" cy="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76" name="Oval 6"/>
            <p:cNvSpPr>
              <a:spLocks noChangeArrowheads="1"/>
            </p:cNvSpPr>
            <p:nvPr/>
          </p:nvSpPr>
          <p:spPr bwMode="auto">
            <a:xfrm>
              <a:off x="3742" y="1570"/>
              <a:ext cx="273" cy="27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G</a:t>
              </a:r>
            </a:p>
          </p:txBody>
        </p:sp>
        <p:sp>
          <p:nvSpPr>
            <p:cNvPr id="58377" name="Line 7"/>
            <p:cNvSpPr>
              <a:spLocks noChangeShapeType="1"/>
            </p:cNvSpPr>
            <p:nvPr/>
          </p:nvSpPr>
          <p:spPr bwMode="auto">
            <a:xfrm flipH="1">
              <a:off x="4649" y="1706"/>
              <a:ext cx="0" cy="6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8" name="Line 8"/>
            <p:cNvSpPr>
              <a:spLocks noChangeShapeType="1"/>
            </p:cNvSpPr>
            <p:nvPr/>
          </p:nvSpPr>
          <p:spPr bwMode="auto">
            <a:xfrm>
              <a:off x="5284" y="1706"/>
              <a:ext cx="0" cy="6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9" name="Text Box 9"/>
            <p:cNvSpPr txBox="1">
              <a:spLocks noChangeArrowheads="1"/>
            </p:cNvSpPr>
            <p:nvPr/>
          </p:nvSpPr>
          <p:spPr bwMode="auto">
            <a:xfrm>
              <a:off x="4195" y="1344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R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58380" name="Line 10"/>
            <p:cNvSpPr>
              <a:spLocks noChangeShapeType="1"/>
            </p:cNvSpPr>
            <p:nvPr/>
          </p:nvSpPr>
          <p:spPr bwMode="auto">
            <a:xfrm flipH="1">
              <a:off x="3651" y="1706"/>
              <a:ext cx="1" cy="6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1" name="Rectangle 11"/>
            <p:cNvSpPr>
              <a:spLocks noChangeArrowheads="1"/>
            </p:cNvSpPr>
            <p:nvPr/>
          </p:nvSpPr>
          <p:spPr bwMode="auto">
            <a:xfrm>
              <a:off x="4105" y="1661"/>
              <a:ext cx="454" cy="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2" name="Text Box 12"/>
            <p:cNvSpPr txBox="1">
              <a:spLocks noChangeArrowheads="1"/>
            </p:cNvSpPr>
            <p:nvPr/>
          </p:nvSpPr>
          <p:spPr bwMode="auto">
            <a:xfrm>
              <a:off x="4785" y="1344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R</a:t>
              </a:r>
              <a:r>
                <a:rPr lang="en-US" altLang="zh-CN" sz="2400" baseline="-25000"/>
                <a:t>2</a:t>
              </a:r>
            </a:p>
          </p:txBody>
        </p:sp>
        <p:sp>
          <p:nvSpPr>
            <p:cNvPr id="58383" name="Text Box 13"/>
            <p:cNvSpPr txBox="1">
              <a:spLocks noChangeArrowheads="1"/>
            </p:cNvSpPr>
            <p:nvPr/>
          </p:nvSpPr>
          <p:spPr bwMode="auto">
            <a:xfrm>
              <a:off x="3559" y="2371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+</a:t>
              </a:r>
              <a:endParaRPr lang="en-US" altLang="zh-CN" sz="2400" baseline="-25000"/>
            </a:p>
          </p:txBody>
        </p:sp>
        <p:sp>
          <p:nvSpPr>
            <p:cNvPr id="58384" name="Text Box 14"/>
            <p:cNvSpPr txBox="1">
              <a:spLocks noChangeArrowheads="1"/>
            </p:cNvSpPr>
            <p:nvPr/>
          </p:nvSpPr>
          <p:spPr bwMode="auto">
            <a:xfrm>
              <a:off x="4468" y="2371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5V</a:t>
              </a:r>
              <a:endParaRPr lang="en-US" altLang="zh-CN" sz="2400" baseline="-25000"/>
            </a:p>
          </p:txBody>
        </p:sp>
        <p:sp>
          <p:nvSpPr>
            <p:cNvPr id="58385" name="Text Box 15"/>
            <p:cNvSpPr txBox="1">
              <a:spLocks noChangeArrowheads="1"/>
            </p:cNvSpPr>
            <p:nvPr/>
          </p:nvSpPr>
          <p:spPr bwMode="auto">
            <a:xfrm>
              <a:off x="5103" y="2371"/>
              <a:ext cx="4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15V</a:t>
              </a:r>
              <a:endParaRPr lang="en-US" altLang="zh-CN" sz="2400" baseline="-25000"/>
            </a:p>
          </p:txBody>
        </p:sp>
      </p:grpSp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4187825" y="1412875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4.94X10</a:t>
            </a:r>
            <a:r>
              <a:rPr lang="en-US" altLang="zh-CN" sz="32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endParaRPr lang="en-US" altLang="zh-CN" sz="32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7299325" y="1412875"/>
            <a:ext cx="728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10</a:t>
            </a:r>
            <a:r>
              <a:rPr lang="en-US" altLang="zh-CN" sz="32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endParaRPr lang="en-US" altLang="zh-CN" sz="32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2" grpId="0"/>
      <p:bldP spid="11163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8388350" cy="350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80486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黑体" pitchFamily="2" charset="-122"/>
                <a:ea typeface="黑体" pitchFamily="2" charset="-122"/>
              </a:rPr>
              <a:t>如图所示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电路由电流计与四个电阻连接而成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电流计内阻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g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=80</a:t>
            </a:r>
            <a:r>
              <a:rPr lang="el-GR" altLang="zh-CN" sz="3200">
                <a:latin typeface="黑体" pitchFamily="2" charset="-122"/>
                <a:ea typeface="黑体" pitchFamily="2" charset="-122"/>
                <a:cs typeface="Arial" charset="0"/>
              </a:rPr>
              <a:t>Ω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,</a:t>
            </a:r>
            <a:r>
              <a:rPr lang="zh-CN" altLang="en-US" sz="3200">
                <a:latin typeface="黑体" pitchFamily="2" charset="-122"/>
                <a:ea typeface="黑体" pitchFamily="2" charset="-122"/>
                <a:cs typeface="Arial" charset="0"/>
              </a:rPr>
              <a:t>满偏电流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I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  <a:cs typeface="Arial" charset="0"/>
              </a:rPr>
              <a:t>g</a:t>
            </a:r>
            <a:r>
              <a:rPr lang="en-US" altLang="zh-CN" sz="3200">
                <a:latin typeface="黑体" pitchFamily="2" charset="-122"/>
                <a:ea typeface="黑体" pitchFamily="2" charset="-122"/>
                <a:cs typeface="Arial" charset="0"/>
              </a:rPr>
              <a:t>=1mA. 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=10</a:t>
            </a:r>
            <a:r>
              <a:rPr lang="el-GR" altLang="zh-CN" sz="3200">
                <a:latin typeface="黑体" pitchFamily="2" charset="-122"/>
                <a:ea typeface="黑体" pitchFamily="2" charset="-122"/>
              </a:rPr>
              <a:t>Ω 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,R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=10</a:t>
            </a:r>
            <a:r>
              <a:rPr lang="el-GR" altLang="zh-CN" sz="3200">
                <a:latin typeface="黑体" pitchFamily="2" charset="-122"/>
                <a:ea typeface="黑体" pitchFamily="2" charset="-122"/>
              </a:rPr>
              <a:t>Ω 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,R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=194</a:t>
            </a:r>
            <a:r>
              <a:rPr lang="el-GR" altLang="zh-CN" sz="3200">
                <a:latin typeface="黑体" pitchFamily="2" charset="-122"/>
                <a:ea typeface="黑体" pitchFamily="2" charset="-122"/>
              </a:rPr>
              <a:t>Ω 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,R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=790</a:t>
            </a:r>
            <a:r>
              <a:rPr lang="el-GR" altLang="zh-CN" sz="3200">
                <a:latin typeface="黑体" pitchFamily="2" charset="-122"/>
                <a:ea typeface="黑体" pitchFamily="2" charset="-122"/>
              </a:rPr>
              <a:t>Ω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若使用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12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接线柱电路可做</a:t>
            </a:r>
            <a:r>
              <a:rPr lang="zh-CN" altLang="en-US" sz="3200" u="sng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表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量程为</a:t>
            </a:r>
            <a:r>
              <a:rPr lang="zh-CN" altLang="en-US" sz="3200" u="sng">
                <a:latin typeface="黑体" pitchFamily="2" charset="-122"/>
                <a:ea typeface="黑体" pitchFamily="2" charset="-122"/>
              </a:rPr>
              <a:t>       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若使用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13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可做</a:t>
            </a:r>
            <a:r>
              <a:rPr lang="zh-CN" altLang="en-US" sz="3200" u="sng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表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量程为</a:t>
            </a:r>
            <a:r>
              <a:rPr lang="zh-CN" altLang="en-US" sz="3200" u="sng">
                <a:latin typeface="黑体" pitchFamily="2" charset="-122"/>
                <a:ea typeface="黑体" pitchFamily="2" charset="-122"/>
              </a:rPr>
              <a:t>        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若使用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14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接线柱电路可做</a:t>
            </a:r>
            <a:r>
              <a:rPr lang="zh-CN" altLang="en-US" sz="3200" u="sng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表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量程为</a:t>
            </a:r>
            <a:r>
              <a:rPr lang="zh-CN" altLang="en-US" sz="3200" u="sng">
                <a:latin typeface="黑体" pitchFamily="2" charset="-122"/>
                <a:ea typeface="黑体" pitchFamily="2" charset="-122"/>
              </a:rPr>
              <a:t>       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若使用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15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可做</a:t>
            </a:r>
            <a:r>
              <a:rPr lang="zh-CN" altLang="en-US" sz="3200" u="sng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表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量程为</a:t>
            </a:r>
            <a:r>
              <a:rPr lang="zh-CN" altLang="en-US" sz="3200" u="sng">
                <a:latin typeface="黑体" pitchFamily="2" charset="-122"/>
                <a:ea typeface="黑体" pitchFamily="2" charset="-122"/>
              </a:rPr>
              <a:t>        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.</a:t>
            </a:r>
            <a:endParaRPr lang="el-GR" altLang="zh-CN" sz="320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59395" name="Group 3"/>
          <p:cNvGrpSpPr>
            <a:grpSpLocks/>
          </p:cNvGrpSpPr>
          <p:nvPr/>
        </p:nvGrpSpPr>
        <p:grpSpPr bwMode="auto">
          <a:xfrm>
            <a:off x="1908175" y="3856038"/>
            <a:ext cx="4487863" cy="2886075"/>
            <a:chOff x="960" y="1979"/>
            <a:chExt cx="2827" cy="1818"/>
          </a:xfrm>
        </p:grpSpPr>
        <p:sp>
          <p:nvSpPr>
            <p:cNvPr id="59404" name="Text Box 4"/>
            <p:cNvSpPr txBox="1">
              <a:spLocks noChangeArrowheads="1"/>
            </p:cNvSpPr>
            <p:nvPr/>
          </p:nvSpPr>
          <p:spPr bwMode="auto">
            <a:xfrm>
              <a:off x="1292" y="2614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R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59405" name="Text Box 5"/>
            <p:cNvSpPr txBox="1">
              <a:spLocks noChangeArrowheads="1"/>
            </p:cNvSpPr>
            <p:nvPr/>
          </p:nvSpPr>
          <p:spPr bwMode="auto">
            <a:xfrm>
              <a:off x="1927" y="2614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R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59406" name="Text Box 6"/>
            <p:cNvSpPr txBox="1">
              <a:spLocks noChangeArrowheads="1"/>
            </p:cNvSpPr>
            <p:nvPr/>
          </p:nvSpPr>
          <p:spPr bwMode="auto">
            <a:xfrm>
              <a:off x="960" y="356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59407" name="Line 7"/>
            <p:cNvSpPr>
              <a:spLocks noChangeShapeType="1"/>
            </p:cNvSpPr>
            <p:nvPr/>
          </p:nvSpPr>
          <p:spPr bwMode="auto">
            <a:xfrm flipV="1">
              <a:off x="1066" y="2115"/>
              <a:ext cx="0" cy="1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8" name="Line 8"/>
            <p:cNvSpPr>
              <a:spLocks noChangeShapeType="1"/>
            </p:cNvSpPr>
            <p:nvPr/>
          </p:nvSpPr>
          <p:spPr bwMode="auto">
            <a:xfrm>
              <a:off x="1066" y="2568"/>
              <a:ext cx="13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9" name="Rectangle 9"/>
            <p:cNvSpPr>
              <a:spLocks noChangeArrowheads="1"/>
            </p:cNvSpPr>
            <p:nvPr/>
          </p:nvSpPr>
          <p:spPr bwMode="auto">
            <a:xfrm>
              <a:off x="1837" y="2523"/>
              <a:ext cx="408" cy="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0" name="Line 10"/>
            <p:cNvSpPr>
              <a:spLocks noChangeShapeType="1"/>
            </p:cNvSpPr>
            <p:nvPr/>
          </p:nvSpPr>
          <p:spPr bwMode="auto">
            <a:xfrm>
              <a:off x="1066" y="2115"/>
              <a:ext cx="13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1" name="Line 11"/>
            <p:cNvSpPr>
              <a:spLocks noChangeShapeType="1"/>
            </p:cNvSpPr>
            <p:nvPr/>
          </p:nvSpPr>
          <p:spPr bwMode="auto">
            <a:xfrm flipV="1">
              <a:off x="1701" y="2568"/>
              <a:ext cx="0" cy="9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2" name="Line 12"/>
            <p:cNvSpPr>
              <a:spLocks noChangeShapeType="1"/>
            </p:cNvSpPr>
            <p:nvPr/>
          </p:nvSpPr>
          <p:spPr bwMode="auto">
            <a:xfrm flipV="1">
              <a:off x="2381" y="2115"/>
              <a:ext cx="0" cy="1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3" name="Line 13"/>
            <p:cNvSpPr>
              <a:spLocks noChangeShapeType="1"/>
            </p:cNvSpPr>
            <p:nvPr/>
          </p:nvSpPr>
          <p:spPr bwMode="auto">
            <a:xfrm>
              <a:off x="2381" y="2341"/>
              <a:ext cx="13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4" name="Rectangle 14"/>
            <p:cNvSpPr>
              <a:spLocks noChangeArrowheads="1"/>
            </p:cNvSpPr>
            <p:nvPr/>
          </p:nvSpPr>
          <p:spPr bwMode="auto">
            <a:xfrm>
              <a:off x="2517" y="2296"/>
              <a:ext cx="408" cy="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5" name="Rectangle 15"/>
            <p:cNvSpPr>
              <a:spLocks noChangeArrowheads="1"/>
            </p:cNvSpPr>
            <p:nvPr/>
          </p:nvSpPr>
          <p:spPr bwMode="auto">
            <a:xfrm>
              <a:off x="3107" y="2296"/>
              <a:ext cx="408" cy="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6" name="Line 16"/>
            <p:cNvSpPr>
              <a:spLocks noChangeShapeType="1"/>
            </p:cNvSpPr>
            <p:nvPr/>
          </p:nvSpPr>
          <p:spPr bwMode="auto">
            <a:xfrm flipV="1">
              <a:off x="3696" y="2341"/>
              <a:ext cx="0" cy="11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7" name="Line 17"/>
            <p:cNvSpPr>
              <a:spLocks noChangeShapeType="1"/>
            </p:cNvSpPr>
            <p:nvPr/>
          </p:nvSpPr>
          <p:spPr bwMode="auto">
            <a:xfrm flipV="1">
              <a:off x="3016" y="2341"/>
              <a:ext cx="0" cy="11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8" name="Rectangle 18"/>
            <p:cNvSpPr>
              <a:spLocks noChangeArrowheads="1"/>
            </p:cNvSpPr>
            <p:nvPr/>
          </p:nvSpPr>
          <p:spPr bwMode="auto">
            <a:xfrm>
              <a:off x="1202" y="2523"/>
              <a:ext cx="408" cy="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9419" name="Group 19"/>
            <p:cNvGrpSpPr>
              <a:grpSpLocks/>
            </p:cNvGrpSpPr>
            <p:nvPr/>
          </p:nvGrpSpPr>
          <p:grpSpPr bwMode="auto">
            <a:xfrm>
              <a:off x="1564" y="1979"/>
              <a:ext cx="273" cy="273"/>
              <a:chOff x="1429" y="1979"/>
              <a:chExt cx="273" cy="273"/>
            </a:xfrm>
          </p:grpSpPr>
          <p:sp>
            <p:nvSpPr>
              <p:cNvPr id="59431" name="Oval 20"/>
              <p:cNvSpPr>
                <a:spLocks noChangeArrowheads="1"/>
              </p:cNvSpPr>
              <p:nvPr/>
            </p:nvSpPr>
            <p:spPr bwMode="auto">
              <a:xfrm>
                <a:off x="1429" y="1979"/>
                <a:ext cx="273" cy="273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2400"/>
              </a:p>
            </p:txBody>
          </p:sp>
          <p:sp>
            <p:nvSpPr>
              <p:cNvPr id="59432" name="Line 21"/>
              <p:cNvSpPr>
                <a:spLocks noChangeShapeType="1"/>
              </p:cNvSpPr>
              <p:nvPr/>
            </p:nvSpPr>
            <p:spPr bwMode="auto">
              <a:xfrm flipH="1">
                <a:off x="1565" y="2024"/>
                <a:ext cx="0" cy="18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lg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9420" name="Text Box 22"/>
            <p:cNvSpPr txBox="1">
              <a:spLocks noChangeArrowheads="1"/>
            </p:cNvSpPr>
            <p:nvPr/>
          </p:nvSpPr>
          <p:spPr bwMode="auto">
            <a:xfrm>
              <a:off x="2607" y="2069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R</a:t>
              </a:r>
              <a:r>
                <a:rPr lang="en-US" altLang="zh-CN" baseline="-25000"/>
                <a:t>3</a:t>
              </a:r>
              <a:endParaRPr lang="en-US" altLang="zh-CN"/>
            </a:p>
          </p:txBody>
        </p:sp>
        <p:sp>
          <p:nvSpPr>
            <p:cNvPr id="59421" name="Text Box 23"/>
            <p:cNvSpPr txBox="1">
              <a:spLocks noChangeArrowheads="1"/>
            </p:cNvSpPr>
            <p:nvPr/>
          </p:nvSpPr>
          <p:spPr bwMode="auto">
            <a:xfrm>
              <a:off x="3198" y="2069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R</a:t>
              </a:r>
              <a:r>
                <a:rPr lang="en-US" altLang="zh-CN" baseline="-25000"/>
                <a:t>4</a:t>
              </a:r>
              <a:endParaRPr lang="en-US" altLang="zh-CN"/>
            </a:p>
          </p:txBody>
        </p:sp>
        <p:sp>
          <p:nvSpPr>
            <p:cNvPr id="59422" name="Text Box 24"/>
            <p:cNvSpPr txBox="1">
              <a:spLocks noChangeArrowheads="1"/>
            </p:cNvSpPr>
            <p:nvPr/>
          </p:nvSpPr>
          <p:spPr bwMode="auto">
            <a:xfrm>
              <a:off x="1610" y="356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59423" name="Text Box 25"/>
            <p:cNvSpPr txBox="1">
              <a:spLocks noChangeArrowheads="1"/>
            </p:cNvSpPr>
            <p:nvPr/>
          </p:nvSpPr>
          <p:spPr bwMode="auto">
            <a:xfrm>
              <a:off x="2290" y="356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  <p:sp>
          <p:nvSpPr>
            <p:cNvPr id="59424" name="Text Box 26"/>
            <p:cNvSpPr txBox="1">
              <a:spLocks noChangeArrowheads="1"/>
            </p:cNvSpPr>
            <p:nvPr/>
          </p:nvSpPr>
          <p:spPr bwMode="auto">
            <a:xfrm>
              <a:off x="2925" y="356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4</a:t>
              </a:r>
            </a:p>
          </p:txBody>
        </p:sp>
        <p:sp>
          <p:nvSpPr>
            <p:cNvPr id="59425" name="Text Box 27"/>
            <p:cNvSpPr txBox="1">
              <a:spLocks noChangeArrowheads="1"/>
            </p:cNvSpPr>
            <p:nvPr/>
          </p:nvSpPr>
          <p:spPr bwMode="auto">
            <a:xfrm>
              <a:off x="3591" y="356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5</a:t>
              </a:r>
            </a:p>
          </p:txBody>
        </p:sp>
        <p:sp>
          <p:nvSpPr>
            <p:cNvPr id="59426" name="Oval 28"/>
            <p:cNvSpPr>
              <a:spLocks noChangeArrowheads="1"/>
            </p:cNvSpPr>
            <p:nvPr/>
          </p:nvSpPr>
          <p:spPr bwMode="auto">
            <a:xfrm>
              <a:off x="1020" y="3475"/>
              <a:ext cx="91" cy="9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7" name="Oval 29"/>
            <p:cNvSpPr>
              <a:spLocks noChangeArrowheads="1"/>
            </p:cNvSpPr>
            <p:nvPr/>
          </p:nvSpPr>
          <p:spPr bwMode="auto">
            <a:xfrm>
              <a:off x="1655" y="3475"/>
              <a:ext cx="91" cy="9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8" name="Oval 30"/>
            <p:cNvSpPr>
              <a:spLocks noChangeArrowheads="1"/>
            </p:cNvSpPr>
            <p:nvPr/>
          </p:nvSpPr>
          <p:spPr bwMode="auto">
            <a:xfrm>
              <a:off x="2336" y="3475"/>
              <a:ext cx="91" cy="9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9" name="Oval 31"/>
            <p:cNvSpPr>
              <a:spLocks noChangeArrowheads="1"/>
            </p:cNvSpPr>
            <p:nvPr/>
          </p:nvSpPr>
          <p:spPr bwMode="auto">
            <a:xfrm>
              <a:off x="2971" y="3475"/>
              <a:ext cx="91" cy="9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0" name="Oval 32"/>
            <p:cNvSpPr>
              <a:spLocks noChangeArrowheads="1"/>
            </p:cNvSpPr>
            <p:nvPr/>
          </p:nvSpPr>
          <p:spPr bwMode="auto">
            <a:xfrm>
              <a:off x="3651" y="3475"/>
              <a:ext cx="91" cy="9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673" name="Text Box 33"/>
          <p:cNvSpPr txBox="1">
            <a:spLocks noChangeArrowheads="1"/>
          </p:cNvSpPr>
          <p:nvPr/>
        </p:nvSpPr>
        <p:spPr bwMode="auto">
          <a:xfrm>
            <a:off x="3995738" y="1536700"/>
            <a:ext cx="1101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电流</a:t>
            </a:r>
            <a:endParaRPr lang="zh-CN" altLang="el-GR" sz="36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674" name="Text Box 34"/>
          <p:cNvSpPr txBox="1">
            <a:spLocks noChangeArrowheads="1"/>
          </p:cNvSpPr>
          <p:nvPr/>
        </p:nvSpPr>
        <p:spPr bwMode="auto">
          <a:xfrm>
            <a:off x="2771775" y="2060575"/>
            <a:ext cx="1101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电流</a:t>
            </a:r>
            <a:endParaRPr lang="zh-CN" altLang="el-GR" sz="36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675" name="Text Box 35"/>
          <p:cNvSpPr txBox="1">
            <a:spLocks noChangeArrowheads="1"/>
          </p:cNvSpPr>
          <p:nvPr/>
        </p:nvSpPr>
        <p:spPr bwMode="auto">
          <a:xfrm>
            <a:off x="4140200" y="2565400"/>
            <a:ext cx="1101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电压</a:t>
            </a:r>
            <a:endParaRPr lang="zh-CN" altLang="el-GR" sz="36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676" name="Text Box 36"/>
          <p:cNvSpPr txBox="1">
            <a:spLocks noChangeArrowheads="1"/>
          </p:cNvSpPr>
          <p:nvPr/>
        </p:nvSpPr>
        <p:spPr bwMode="auto">
          <a:xfrm>
            <a:off x="2843213" y="2997200"/>
            <a:ext cx="1101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电压</a:t>
            </a:r>
            <a:endParaRPr lang="zh-CN" altLang="el-GR" sz="36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677" name="Text Box 37"/>
          <p:cNvSpPr txBox="1">
            <a:spLocks noChangeArrowheads="1"/>
          </p:cNvSpPr>
          <p:nvPr/>
        </p:nvSpPr>
        <p:spPr bwMode="auto">
          <a:xfrm>
            <a:off x="7164388" y="1557338"/>
            <a:ext cx="8747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5mA</a:t>
            </a:r>
            <a:endParaRPr lang="el-GR" altLang="zh-CN" sz="36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678" name="Text Box 38"/>
          <p:cNvSpPr txBox="1">
            <a:spLocks noChangeArrowheads="1"/>
          </p:cNvSpPr>
          <p:nvPr/>
        </p:nvSpPr>
        <p:spPr bwMode="auto">
          <a:xfrm>
            <a:off x="6084888" y="2060575"/>
            <a:ext cx="1104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10mA</a:t>
            </a:r>
            <a:endParaRPr lang="el-GR" altLang="zh-CN" sz="36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679" name="Text Box 39"/>
          <p:cNvSpPr txBox="1">
            <a:spLocks noChangeArrowheads="1"/>
          </p:cNvSpPr>
          <p:nvPr/>
        </p:nvSpPr>
        <p:spPr bwMode="auto">
          <a:xfrm>
            <a:off x="7226300" y="2565400"/>
            <a:ext cx="644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1V</a:t>
            </a:r>
            <a:endParaRPr lang="el-GR" altLang="zh-CN" sz="36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680" name="Text Box 40"/>
          <p:cNvSpPr txBox="1">
            <a:spLocks noChangeArrowheads="1"/>
          </p:cNvSpPr>
          <p:nvPr/>
        </p:nvSpPr>
        <p:spPr bwMode="auto">
          <a:xfrm>
            <a:off x="6227763" y="3068638"/>
            <a:ext cx="644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5V</a:t>
            </a:r>
            <a:endParaRPr lang="el-GR" altLang="zh-CN" sz="36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3" grpId="0"/>
      <p:bldP spid="112674" grpId="0"/>
      <p:bldP spid="112675" grpId="0"/>
      <p:bldP spid="112676" grpId="0"/>
      <p:bldP spid="112677" grpId="0"/>
      <p:bldP spid="112678" grpId="0"/>
      <p:bldP spid="112679" grpId="0"/>
      <p:bldP spid="11268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5364163" y="2273300"/>
            <a:ext cx="2736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I</a:t>
            </a:r>
            <a:r>
              <a:rPr kumimoji="1" lang="en-US" altLang="zh-CN" sz="3200" b="1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0 </a:t>
            </a: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= I</a:t>
            </a:r>
            <a:r>
              <a:rPr kumimoji="1" lang="en-US" altLang="zh-CN" sz="3200" b="1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1 </a:t>
            </a: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= I</a:t>
            </a:r>
            <a:r>
              <a:rPr kumimoji="1" lang="en-US" altLang="zh-CN" sz="3200" b="1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2 </a:t>
            </a: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= I</a:t>
            </a:r>
            <a:r>
              <a:rPr kumimoji="1" lang="en-US" altLang="zh-CN" sz="3200" b="1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3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684213" y="2235200"/>
            <a:ext cx="4679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串联电路</a:t>
            </a:r>
            <a:r>
              <a:rPr kumimoji="1"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各处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的电流相同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573088" y="3159125"/>
            <a:ext cx="25923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并联电路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539750" y="5084763"/>
            <a:ext cx="8064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并联电路的总电流等于各支路的电流之和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685800" y="381000"/>
            <a:ext cx="360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FF9933"/>
                </a:solidFill>
                <a:latin typeface="黑体" pitchFamily="2" charset="-122"/>
                <a:ea typeface="黑体" pitchFamily="2" charset="-122"/>
              </a:rPr>
              <a:t>二、电流特点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63938" y="1558925"/>
            <a:ext cx="4248150" cy="152400"/>
            <a:chOff x="1247" y="1459"/>
            <a:chExt cx="2676" cy="96"/>
          </a:xfrm>
        </p:grpSpPr>
        <p:sp>
          <p:nvSpPr>
            <p:cNvPr id="19498" name="Line 8"/>
            <p:cNvSpPr>
              <a:spLocks noChangeShapeType="1"/>
            </p:cNvSpPr>
            <p:nvPr/>
          </p:nvSpPr>
          <p:spPr bwMode="auto">
            <a:xfrm>
              <a:off x="1247" y="1505"/>
              <a:ext cx="26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9" name="Rectangle 9"/>
            <p:cNvSpPr>
              <a:spLocks noChangeArrowheads="1"/>
            </p:cNvSpPr>
            <p:nvPr/>
          </p:nvSpPr>
          <p:spPr bwMode="auto">
            <a:xfrm>
              <a:off x="1690" y="1459"/>
              <a:ext cx="272" cy="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0" name="Rectangle 10"/>
            <p:cNvSpPr>
              <a:spLocks noChangeArrowheads="1"/>
            </p:cNvSpPr>
            <p:nvPr/>
          </p:nvSpPr>
          <p:spPr bwMode="auto">
            <a:xfrm>
              <a:off x="2440" y="1464"/>
              <a:ext cx="272" cy="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1" name="Rectangle 11"/>
            <p:cNvSpPr>
              <a:spLocks noChangeArrowheads="1"/>
            </p:cNvSpPr>
            <p:nvPr/>
          </p:nvSpPr>
          <p:spPr bwMode="auto">
            <a:xfrm>
              <a:off x="3179" y="1464"/>
              <a:ext cx="272" cy="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675063" y="1198563"/>
            <a:ext cx="647700" cy="469900"/>
            <a:chOff x="1816" y="527"/>
            <a:chExt cx="408" cy="296"/>
          </a:xfrm>
        </p:grpSpPr>
        <p:sp>
          <p:nvSpPr>
            <p:cNvPr id="19496" name="Oval 13"/>
            <p:cNvSpPr>
              <a:spLocks noChangeArrowheads="1"/>
            </p:cNvSpPr>
            <p:nvPr/>
          </p:nvSpPr>
          <p:spPr bwMode="auto">
            <a:xfrm>
              <a:off x="1897" y="779"/>
              <a:ext cx="44" cy="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7" name="Text Box 14"/>
            <p:cNvSpPr txBox="1">
              <a:spLocks noChangeArrowheads="1"/>
            </p:cNvSpPr>
            <p:nvPr/>
          </p:nvSpPr>
          <p:spPr bwMode="auto">
            <a:xfrm>
              <a:off x="1816" y="527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0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932363" y="1198563"/>
            <a:ext cx="647700" cy="469900"/>
            <a:chOff x="1816" y="527"/>
            <a:chExt cx="408" cy="296"/>
          </a:xfrm>
        </p:grpSpPr>
        <p:sp>
          <p:nvSpPr>
            <p:cNvPr id="19494" name="Oval 16"/>
            <p:cNvSpPr>
              <a:spLocks noChangeArrowheads="1"/>
            </p:cNvSpPr>
            <p:nvPr/>
          </p:nvSpPr>
          <p:spPr bwMode="auto">
            <a:xfrm>
              <a:off x="1897" y="779"/>
              <a:ext cx="44" cy="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5" name="Text Box 17"/>
            <p:cNvSpPr txBox="1">
              <a:spLocks noChangeArrowheads="1"/>
            </p:cNvSpPr>
            <p:nvPr/>
          </p:nvSpPr>
          <p:spPr bwMode="auto">
            <a:xfrm>
              <a:off x="1816" y="527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1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092825" y="1198563"/>
            <a:ext cx="647700" cy="469900"/>
            <a:chOff x="1816" y="527"/>
            <a:chExt cx="408" cy="296"/>
          </a:xfrm>
        </p:grpSpPr>
        <p:sp>
          <p:nvSpPr>
            <p:cNvPr id="19492" name="Oval 19"/>
            <p:cNvSpPr>
              <a:spLocks noChangeArrowheads="1"/>
            </p:cNvSpPr>
            <p:nvPr/>
          </p:nvSpPr>
          <p:spPr bwMode="auto">
            <a:xfrm>
              <a:off x="1897" y="779"/>
              <a:ext cx="44" cy="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3" name="Text Box 20"/>
            <p:cNvSpPr txBox="1">
              <a:spLocks noChangeArrowheads="1"/>
            </p:cNvSpPr>
            <p:nvPr/>
          </p:nvSpPr>
          <p:spPr bwMode="auto">
            <a:xfrm>
              <a:off x="1816" y="527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7308850" y="1198563"/>
            <a:ext cx="647700" cy="469900"/>
            <a:chOff x="1816" y="527"/>
            <a:chExt cx="408" cy="296"/>
          </a:xfrm>
        </p:grpSpPr>
        <p:sp>
          <p:nvSpPr>
            <p:cNvPr id="19490" name="Oval 22"/>
            <p:cNvSpPr>
              <a:spLocks noChangeArrowheads="1"/>
            </p:cNvSpPr>
            <p:nvPr/>
          </p:nvSpPr>
          <p:spPr bwMode="auto">
            <a:xfrm>
              <a:off x="1897" y="779"/>
              <a:ext cx="44" cy="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1" name="Text Box 23"/>
            <p:cNvSpPr txBox="1">
              <a:spLocks noChangeArrowheads="1"/>
            </p:cNvSpPr>
            <p:nvPr/>
          </p:nvSpPr>
          <p:spPr bwMode="auto">
            <a:xfrm>
              <a:off x="1816" y="527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3</a:t>
              </a:r>
            </a:p>
          </p:txBody>
        </p:sp>
      </p:grpSp>
      <p:sp>
        <p:nvSpPr>
          <p:cNvPr id="70680" name="Text Box 24"/>
          <p:cNvSpPr txBox="1">
            <a:spLocks noChangeArrowheads="1"/>
          </p:cNvSpPr>
          <p:nvPr/>
        </p:nvSpPr>
        <p:spPr bwMode="auto">
          <a:xfrm>
            <a:off x="533400" y="1066800"/>
            <a:ext cx="2663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串联电路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70681" name="Text Box 25"/>
          <p:cNvSpPr txBox="1">
            <a:spLocks noChangeArrowheads="1"/>
          </p:cNvSpPr>
          <p:nvPr/>
        </p:nvSpPr>
        <p:spPr bwMode="auto">
          <a:xfrm>
            <a:off x="2411413" y="5734050"/>
            <a:ext cx="32400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I</a:t>
            </a:r>
            <a:r>
              <a:rPr kumimoji="1" lang="en-US" altLang="zh-CN" sz="3200" b="1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0 </a:t>
            </a: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= I</a:t>
            </a:r>
            <a:r>
              <a:rPr kumimoji="1" lang="en-US" altLang="zh-CN" sz="3200" b="1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1 </a:t>
            </a: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+ I</a:t>
            </a:r>
            <a:r>
              <a:rPr kumimoji="1" lang="en-US" altLang="zh-CN" sz="3200" b="1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2 </a:t>
            </a: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+ I</a:t>
            </a:r>
            <a:r>
              <a:rPr kumimoji="1" lang="en-US" altLang="zh-CN" sz="3200" b="1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3</a:t>
            </a: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+</a:t>
            </a:r>
            <a:r>
              <a:rPr kumimoji="1" lang="en-US" altLang="zh-CN" sz="3200" b="1">
                <a:solidFill>
                  <a:srgbClr val="FF0000"/>
                </a:solidFill>
                <a:latin typeface="宋体" pitchFamily="2" charset="-122"/>
              </a:rPr>
              <a:t>…</a:t>
            </a: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995738" y="3789363"/>
            <a:ext cx="3095625" cy="1081087"/>
            <a:chOff x="385" y="2795"/>
            <a:chExt cx="1950" cy="681"/>
          </a:xfrm>
        </p:grpSpPr>
        <p:sp>
          <p:nvSpPr>
            <p:cNvPr id="19483" name="Line 27"/>
            <p:cNvSpPr>
              <a:spLocks noChangeShapeType="1"/>
            </p:cNvSpPr>
            <p:nvPr/>
          </p:nvSpPr>
          <p:spPr bwMode="auto">
            <a:xfrm>
              <a:off x="385" y="3113"/>
              <a:ext cx="195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4" name="Rectangle 28"/>
            <p:cNvSpPr>
              <a:spLocks noChangeArrowheads="1"/>
            </p:cNvSpPr>
            <p:nvPr/>
          </p:nvSpPr>
          <p:spPr bwMode="auto">
            <a:xfrm>
              <a:off x="929" y="2840"/>
              <a:ext cx="908" cy="5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5" name="Oval 29"/>
            <p:cNvSpPr>
              <a:spLocks noChangeArrowheads="1"/>
            </p:cNvSpPr>
            <p:nvPr/>
          </p:nvSpPr>
          <p:spPr bwMode="auto">
            <a:xfrm>
              <a:off x="904" y="3093"/>
              <a:ext cx="44" cy="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6" name="Rectangle 30"/>
            <p:cNvSpPr>
              <a:spLocks noChangeArrowheads="1"/>
            </p:cNvSpPr>
            <p:nvPr/>
          </p:nvSpPr>
          <p:spPr bwMode="auto">
            <a:xfrm>
              <a:off x="1247" y="2795"/>
              <a:ext cx="272" cy="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7" name="Rectangle 31"/>
            <p:cNvSpPr>
              <a:spLocks noChangeArrowheads="1"/>
            </p:cNvSpPr>
            <p:nvPr/>
          </p:nvSpPr>
          <p:spPr bwMode="auto">
            <a:xfrm>
              <a:off x="1247" y="3067"/>
              <a:ext cx="272" cy="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8" name="Rectangle 32"/>
            <p:cNvSpPr>
              <a:spLocks noChangeArrowheads="1"/>
            </p:cNvSpPr>
            <p:nvPr/>
          </p:nvSpPr>
          <p:spPr bwMode="auto">
            <a:xfrm>
              <a:off x="1247" y="3385"/>
              <a:ext cx="272" cy="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9" name="Oval 33"/>
            <p:cNvSpPr>
              <a:spLocks noChangeArrowheads="1"/>
            </p:cNvSpPr>
            <p:nvPr/>
          </p:nvSpPr>
          <p:spPr bwMode="auto">
            <a:xfrm>
              <a:off x="1815" y="3089"/>
              <a:ext cx="44" cy="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4424363" y="3860800"/>
            <a:ext cx="647700" cy="469900"/>
            <a:chOff x="1816" y="527"/>
            <a:chExt cx="408" cy="296"/>
          </a:xfrm>
        </p:grpSpPr>
        <p:sp>
          <p:nvSpPr>
            <p:cNvPr id="19481" name="Oval 35"/>
            <p:cNvSpPr>
              <a:spLocks noChangeArrowheads="1"/>
            </p:cNvSpPr>
            <p:nvPr/>
          </p:nvSpPr>
          <p:spPr bwMode="auto">
            <a:xfrm>
              <a:off x="1897" y="779"/>
              <a:ext cx="44" cy="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2" name="Text Box 36"/>
            <p:cNvSpPr txBox="1">
              <a:spLocks noChangeArrowheads="1"/>
            </p:cNvSpPr>
            <p:nvPr/>
          </p:nvSpPr>
          <p:spPr bwMode="auto">
            <a:xfrm>
              <a:off x="1816" y="527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0</a:t>
              </a:r>
            </a:p>
          </p:txBody>
        </p: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4860925" y="3429000"/>
            <a:ext cx="647700" cy="469900"/>
            <a:chOff x="1816" y="527"/>
            <a:chExt cx="408" cy="296"/>
          </a:xfrm>
        </p:grpSpPr>
        <p:sp>
          <p:nvSpPr>
            <p:cNvPr id="19479" name="Oval 38"/>
            <p:cNvSpPr>
              <a:spLocks noChangeArrowheads="1"/>
            </p:cNvSpPr>
            <p:nvPr/>
          </p:nvSpPr>
          <p:spPr bwMode="auto">
            <a:xfrm>
              <a:off x="1897" y="779"/>
              <a:ext cx="44" cy="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0" name="Text Box 39"/>
            <p:cNvSpPr txBox="1">
              <a:spLocks noChangeArrowheads="1"/>
            </p:cNvSpPr>
            <p:nvPr/>
          </p:nvSpPr>
          <p:spPr bwMode="auto">
            <a:xfrm>
              <a:off x="1816" y="527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1</a:t>
              </a:r>
            </a:p>
          </p:txBody>
        </p: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4881563" y="3860800"/>
            <a:ext cx="647700" cy="469900"/>
            <a:chOff x="1816" y="527"/>
            <a:chExt cx="408" cy="296"/>
          </a:xfrm>
        </p:grpSpPr>
        <p:sp>
          <p:nvSpPr>
            <p:cNvPr id="19477" name="Oval 41"/>
            <p:cNvSpPr>
              <a:spLocks noChangeArrowheads="1"/>
            </p:cNvSpPr>
            <p:nvPr/>
          </p:nvSpPr>
          <p:spPr bwMode="auto">
            <a:xfrm>
              <a:off x="1897" y="779"/>
              <a:ext cx="44" cy="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8" name="Text Box 42"/>
            <p:cNvSpPr txBox="1">
              <a:spLocks noChangeArrowheads="1"/>
            </p:cNvSpPr>
            <p:nvPr/>
          </p:nvSpPr>
          <p:spPr bwMode="auto">
            <a:xfrm>
              <a:off x="1816" y="527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</a:p>
          </p:txBody>
        </p:sp>
      </p:grp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4873625" y="4365625"/>
            <a:ext cx="647700" cy="469900"/>
            <a:chOff x="1816" y="527"/>
            <a:chExt cx="408" cy="296"/>
          </a:xfrm>
        </p:grpSpPr>
        <p:sp>
          <p:nvSpPr>
            <p:cNvPr id="19475" name="Oval 44"/>
            <p:cNvSpPr>
              <a:spLocks noChangeArrowheads="1"/>
            </p:cNvSpPr>
            <p:nvPr/>
          </p:nvSpPr>
          <p:spPr bwMode="auto">
            <a:xfrm>
              <a:off x="1897" y="779"/>
              <a:ext cx="44" cy="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6" name="Text Box 45"/>
            <p:cNvSpPr txBox="1">
              <a:spLocks noChangeArrowheads="1"/>
            </p:cNvSpPr>
            <p:nvPr/>
          </p:nvSpPr>
          <p:spPr bwMode="auto">
            <a:xfrm>
              <a:off x="1816" y="527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P spid="70659" grpId="0"/>
      <p:bldP spid="70660" grpId="0"/>
      <p:bldP spid="70661" grpId="0"/>
      <p:bldP spid="70680" grpId="0"/>
      <p:bldP spid="706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2895600" y="2667000"/>
            <a:ext cx="3311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U=U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+U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1"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+U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81000" y="457200"/>
            <a:ext cx="360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FF9933"/>
                </a:solidFill>
                <a:latin typeface="黑体" pitchFamily="2" charset="-122"/>
                <a:ea typeface="黑体" pitchFamily="2" charset="-122"/>
              </a:rPr>
              <a:t>三、电压特点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914400" y="2057400"/>
            <a:ext cx="8029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串联电路</a:t>
            </a: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两端的总电压等于各部分电路电压之和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573088" y="3159125"/>
            <a:ext cx="25923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并联电路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563938" y="1558925"/>
            <a:ext cx="4248150" cy="152400"/>
            <a:chOff x="1247" y="1459"/>
            <a:chExt cx="2676" cy="96"/>
          </a:xfrm>
        </p:grpSpPr>
        <p:sp>
          <p:nvSpPr>
            <p:cNvPr id="20545" name="Line 7"/>
            <p:cNvSpPr>
              <a:spLocks noChangeShapeType="1"/>
            </p:cNvSpPr>
            <p:nvPr/>
          </p:nvSpPr>
          <p:spPr bwMode="auto">
            <a:xfrm>
              <a:off x="1247" y="1505"/>
              <a:ext cx="26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546" name="Rectangle 8"/>
            <p:cNvSpPr>
              <a:spLocks noChangeArrowheads="1"/>
            </p:cNvSpPr>
            <p:nvPr/>
          </p:nvSpPr>
          <p:spPr bwMode="auto">
            <a:xfrm>
              <a:off x="1690" y="1459"/>
              <a:ext cx="272" cy="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47" name="Rectangle 9"/>
            <p:cNvSpPr>
              <a:spLocks noChangeArrowheads="1"/>
            </p:cNvSpPr>
            <p:nvPr/>
          </p:nvSpPr>
          <p:spPr bwMode="auto">
            <a:xfrm>
              <a:off x="2440" y="1464"/>
              <a:ext cx="272" cy="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48" name="Rectangle 10"/>
            <p:cNvSpPr>
              <a:spLocks noChangeArrowheads="1"/>
            </p:cNvSpPr>
            <p:nvPr/>
          </p:nvSpPr>
          <p:spPr bwMode="auto">
            <a:xfrm>
              <a:off x="3179" y="1464"/>
              <a:ext cx="272" cy="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533400" y="1143000"/>
            <a:ext cx="2663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串联电路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2987675" y="5949950"/>
            <a:ext cx="273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U=U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=U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1"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=U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1116013" y="5357813"/>
            <a:ext cx="6624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并联电路</a:t>
            </a:r>
            <a:r>
              <a:rPr kumimoji="1" lang="zh-CN" altLang="en-US" sz="2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的总电压与各支路的电压相等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003800" y="4484688"/>
            <a:ext cx="1439863" cy="744537"/>
            <a:chOff x="4150" y="2115"/>
            <a:chExt cx="771" cy="469"/>
          </a:xfrm>
        </p:grpSpPr>
        <p:sp>
          <p:nvSpPr>
            <p:cNvPr id="20540" name="Text Box 15"/>
            <p:cNvSpPr txBox="1">
              <a:spLocks noChangeArrowheads="1"/>
            </p:cNvSpPr>
            <p:nvPr/>
          </p:nvSpPr>
          <p:spPr bwMode="auto">
            <a:xfrm>
              <a:off x="4422" y="2296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U</a:t>
              </a:r>
            </a:p>
          </p:txBody>
        </p:sp>
        <p:sp>
          <p:nvSpPr>
            <p:cNvPr id="20541" name="Line 16"/>
            <p:cNvSpPr>
              <a:spLocks noChangeShapeType="1"/>
            </p:cNvSpPr>
            <p:nvPr/>
          </p:nvSpPr>
          <p:spPr bwMode="auto">
            <a:xfrm>
              <a:off x="4150" y="2115"/>
              <a:ext cx="0" cy="40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42" name="Line 17"/>
            <p:cNvSpPr>
              <a:spLocks noChangeShapeType="1"/>
            </p:cNvSpPr>
            <p:nvPr/>
          </p:nvSpPr>
          <p:spPr bwMode="auto">
            <a:xfrm>
              <a:off x="4921" y="2115"/>
              <a:ext cx="0" cy="40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43" name="Line 18"/>
            <p:cNvSpPr>
              <a:spLocks noChangeShapeType="1"/>
            </p:cNvSpPr>
            <p:nvPr/>
          </p:nvSpPr>
          <p:spPr bwMode="auto">
            <a:xfrm>
              <a:off x="4649" y="2432"/>
              <a:ext cx="27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44" name="Line 19"/>
            <p:cNvSpPr>
              <a:spLocks noChangeShapeType="1"/>
            </p:cNvSpPr>
            <p:nvPr/>
          </p:nvSpPr>
          <p:spPr bwMode="auto">
            <a:xfrm flipH="1">
              <a:off x="4150" y="2432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700" name="Text Box 20"/>
          <p:cNvSpPr txBox="1">
            <a:spLocks noChangeArrowheads="1"/>
          </p:cNvSpPr>
          <p:nvPr/>
        </p:nvSpPr>
        <p:spPr bwMode="auto">
          <a:xfrm>
            <a:off x="4284663" y="162877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R</a:t>
            </a:r>
            <a:r>
              <a:rPr kumimoji="1" lang="en-US" altLang="zh-CN" sz="2400" b="1" baseline="-25000">
                <a:latin typeface="黑体" pitchFamily="2" charset="-122"/>
                <a:ea typeface="黑体" pitchFamily="2" charset="-122"/>
              </a:rPr>
              <a:t>1</a:t>
            </a:r>
            <a:endParaRPr kumimoji="1" lang="en-US" altLang="zh-CN" sz="24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5507038" y="162877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R</a:t>
            </a:r>
            <a:r>
              <a:rPr kumimoji="1" lang="en-US" altLang="zh-CN" sz="2400" b="1" baseline="-25000">
                <a:latin typeface="黑体" pitchFamily="2" charset="-122"/>
                <a:ea typeface="黑体" pitchFamily="2" charset="-122"/>
              </a:rPr>
              <a:t>2</a:t>
            </a:r>
            <a:endParaRPr kumimoji="1" lang="en-US" altLang="zh-CN" sz="24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702" name="Text Box 22"/>
          <p:cNvSpPr txBox="1">
            <a:spLocks noChangeArrowheads="1"/>
          </p:cNvSpPr>
          <p:nvPr/>
        </p:nvSpPr>
        <p:spPr bwMode="auto">
          <a:xfrm>
            <a:off x="6659563" y="162877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R</a:t>
            </a:r>
            <a:r>
              <a:rPr kumimoji="1" lang="en-US" altLang="zh-CN" sz="2400" b="1" baseline="-25000">
                <a:latin typeface="黑体" pitchFamily="2" charset="-122"/>
                <a:ea typeface="黑体" pitchFamily="2" charset="-122"/>
              </a:rPr>
              <a:t>3</a:t>
            </a:r>
            <a:endParaRPr kumimoji="1" lang="en-US" altLang="zh-CN" sz="2400" b="1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3851275" y="668338"/>
            <a:ext cx="3668713" cy="384175"/>
            <a:chOff x="2426" y="421"/>
            <a:chExt cx="2311" cy="242"/>
          </a:xfrm>
        </p:grpSpPr>
        <p:sp>
          <p:nvSpPr>
            <p:cNvPr id="20537" name="Text Box 24"/>
            <p:cNvSpPr txBox="1">
              <a:spLocks noChangeArrowheads="1"/>
            </p:cNvSpPr>
            <p:nvPr/>
          </p:nvSpPr>
          <p:spPr bwMode="auto">
            <a:xfrm>
              <a:off x="3470" y="421"/>
              <a:ext cx="231" cy="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kumimoji="1" lang="en-US" altLang="zh-CN" sz="24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U</a:t>
              </a:r>
            </a:p>
          </p:txBody>
        </p:sp>
        <p:sp>
          <p:nvSpPr>
            <p:cNvPr id="20538" name="Line 25"/>
            <p:cNvSpPr>
              <a:spLocks noChangeShapeType="1"/>
            </p:cNvSpPr>
            <p:nvPr/>
          </p:nvSpPr>
          <p:spPr bwMode="auto">
            <a:xfrm>
              <a:off x="3742" y="602"/>
              <a:ext cx="99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9" name="Line 26"/>
            <p:cNvSpPr>
              <a:spLocks noChangeShapeType="1"/>
            </p:cNvSpPr>
            <p:nvPr/>
          </p:nvSpPr>
          <p:spPr bwMode="auto">
            <a:xfrm flipH="1">
              <a:off x="2426" y="602"/>
              <a:ext cx="104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851275" y="909638"/>
            <a:ext cx="1225550" cy="719137"/>
            <a:chOff x="2426" y="573"/>
            <a:chExt cx="772" cy="453"/>
          </a:xfrm>
        </p:grpSpPr>
        <p:sp>
          <p:nvSpPr>
            <p:cNvPr id="20533" name="Line 28"/>
            <p:cNvSpPr>
              <a:spLocks noChangeShapeType="1"/>
            </p:cNvSpPr>
            <p:nvPr/>
          </p:nvSpPr>
          <p:spPr bwMode="auto">
            <a:xfrm>
              <a:off x="2426" y="573"/>
              <a:ext cx="0" cy="45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4" name="Line 29"/>
            <p:cNvSpPr>
              <a:spLocks noChangeShapeType="1"/>
            </p:cNvSpPr>
            <p:nvPr/>
          </p:nvSpPr>
          <p:spPr bwMode="auto">
            <a:xfrm>
              <a:off x="3198" y="754"/>
              <a:ext cx="0" cy="27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5" name="Line 30"/>
            <p:cNvSpPr>
              <a:spLocks noChangeShapeType="1"/>
            </p:cNvSpPr>
            <p:nvPr/>
          </p:nvSpPr>
          <p:spPr bwMode="auto">
            <a:xfrm flipH="1">
              <a:off x="2426" y="845"/>
              <a:ext cx="77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6" name="Text Box 31"/>
            <p:cNvSpPr txBox="1">
              <a:spLocks noChangeArrowheads="1"/>
            </p:cNvSpPr>
            <p:nvPr/>
          </p:nvSpPr>
          <p:spPr bwMode="auto">
            <a:xfrm>
              <a:off x="2653" y="663"/>
              <a:ext cx="31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U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endParaRPr kumimoji="1" lang="en-US" altLang="zh-CN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5076825" y="1052513"/>
            <a:ext cx="1225550" cy="574675"/>
            <a:chOff x="3198" y="663"/>
            <a:chExt cx="772" cy="362"/>
          </a:xfrm>
        </p:grpSpPr>
        <p:sp>
          <p:nvSpPr>
            <p:cNvPr id="20530" name="Line 33"/>
            <p:cNvSpPr>
              <a:spLocks noChangeShapeType="1"/>
            </p:cNvSpPr>
            <p:nvPr/>
          </p:nvSpPr>
          <p:spPr bwMode="auto">
            <a:xfrm>
              <a:off x="3969" y="754"/>
              <a:ext cx="0" cy="27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1" name="Line 34"/>
            <p:cNvSpPr>
              <a:spLocks noChangeShapeType="1"/>
            </p:cNvSpPr>
            <p:nvPr/>
          </p:nvSpPr>
          <p:spPr bwMode="auto">
            <a:xfrm flipH="1">
              <a:off x="3198" y="845"/>
              <a:ext cx="77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2" name="Text Box 35"/>
            <p:cNvSpPr txBox="1">
              <a:spLocks noChangeArrowheads="1"/>
            </p:cNvSpPr>
            <p:nvPr/>
          </p:nvSpPr>
          <p:spPr bwMode="auto">
            <a:xfrm>
              <a:off x="3424" y="663"/>
              <a:ext cx="31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U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endParaRPr kumimoji="1" lang="en-US" altLang="zh-CN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6300788" y="909638"/>
            <a:ext cx="1223962" cy="719137"/>
            <a:chOff x="3969" y="573"/>
            <a:chExt cx="771" cy="453"/>
          </a:xfrm>
        </p:grpSpPr>
        <p:sp>
          <p:nvSpPr>
            <p:cNvPr id="20527" name="Line 37"/>
            <p:cNvSpPr>
              <a:spLocks noChangeShapeType="1"/>
            </p:cNvSpPr>
            <p:nvPr/>
          </p:nvSpPr>
          <p:spPr bwMode="auto">
            <a:xfrm>
              <a:off x="4740" y="573"/>
              <a:ext cx="0" cy="45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8" name="Line 38"/>
            <p:cNvSpPr>
              <a:spLocks noChangeShapeType="1"/>
            </p:cNvSpPr>
            <p:nvPr/>
          </p:nvSpPr>
          <p:spPr bwMode="auto">
            <a:xfrm flipH="1">
              <a:off x="3969" y="845"/>
              <a:ext cx="7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9" name="Text Box 39"/>
            <p:cNvSpPr txBox="1">
              <a:spLocks noChangeArrowheads="1"/>
            </p:cNvSpPr>
            <p:nvPr/>
          </p:nvSpPr>
          <p:spPr bwMode="auto">
            <a:xfrm>
              <a:off x="4195" y="663"/>
              <a:ext cx="31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U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kumimoji="1" lang="en-US" altLang="zh-CN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3675063" y="1598613"/>
            <a:ext cx="4065587" cy="461962"/>
            <a:chOff x="2315" y="1007"/>
            <a:chExt cx="2561" cy="291"/>
          </a:xfrm>
        </p:grpSpPr>
        <p:grpSp>
          <p:nvGrpSpPr>
            <p:cNvPr id="20515" name="Group 41"/>
            <p:cNvGrpSpPr>
              <a:grpSpLocks/>
            </p:cNvGrpSpPr>
            <p:nvPr/>
          </p:nvGrpSpPr>
          <p:grpSpPr bwMode="auto">
            <a:xfrm>
              <a:off x="2315" y="1007"/>
              <a:ext cx="247" cy="291"/>
              <a:chOff x="2315" y="1007"/>
              <a:chExt cx="247" cy="291"/>
            </a:xfrm>
          </p:grpSpPr>
          <p:sp>
            <p:nvSpPr>
              <p:cNvPr id="20525" name="Oval 42"/>
              <p:cNvSpPr>
                <a:spLocks noChangeArrowheads="1"/>
              </p:cNvSpPr>
              <p:nvPr/>
            </p:nvSpPr>
            <p:spPr bwMode="auto">
              <a:xfrm>
                <a:off x="2396" y="1007"/>
                <a:ext cx="44" cy="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26" name="Text Box 43"/>
              <p:cNvSpPr txBox="1">
                <a:spLocks noChangeArrowheads="1"/>
              </p:cNvSpPr>
              <p:nvPr/>
            </p:nvSpPr>
            <p:spPr bwMode="auto">
              <a:xfrm>
                <a:off x="2315" y="1010"/>
                <a:ext cx="2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itchFamily="18" charset="0"/>
                    <a:ea typeface="华文行楷" pitchFamily="2" charset="-122"/>
                  </a:rPr>
                  <a:t>0</a:t>
                </a:r>
              </a:p>
            </p:txBody>
          </p:sp>
        </p:grpSp>
        <p:grpSp>
          <p:nvGrpSpPr>
            <p:cNvPr id="20516" name="Group 44"/>
            <p:cNvGrpSpPr>
              <a:grpSpLocks/>
            </p:cNvGrpSpPr>
            <p:nvPr/>
          </p:nvGrpSpPr>
          <p:grpSpPr bwMode="auto">
            <a:xfrm>
              <a:off x="3107" y="1007"/>
              <a:ext cx="227" cy="291"/>
              <a:chOff x="3107" y="1007"/>
              <a:chExt cx="227" cy="291"/>
            </a:xfrm>
          </p:grpSpPr>
          <p:sp>
            <p:nvSpPr>
              <p:cNvPr id="20523" name="Oval 45"/>
              <p:cNvSpPr>
                <a:spLocks noChangeArrowheads="1"/>
              </p:cNvSpPr>
              <p:nvPr/>
            </p:nvSpPr>
            <p:spPr bwMode="auto">
              <a:xfrm>
                <a:off x="3188" y="1007"/>
                <a:ext cx="44" cy="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24" name="Text Box 46"/>
              <p:cNvSpPr txBox="1">
                <a:spLocks noChangeArrowheads="1"/>
              </p:cNvSpPr>
              <p:nvPr/>
            </p:nvSpPr>
            <p:spPr bwMode="auto">
              <a:xfrm>
                <a:off x="3107" y="1010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itchFamily="18" charset="0"/>
                    <a:ea typeface="华文行楷" pitchFamily="2" charset="-122"/>
                  </a:rPr>
                  <a:t>1</a:t>
                </a:r>
              </a:p>
            </p:txBody>
          </p:sp>
        </p:grpSp>
        <p:grpSp>
          <p:nvGrpSpPr>
            <p:cNvPr id="20517" name="Group 47"/>
            <p:cNvGrpSpPr>
              <a:grpSpLocks/>
            </p:cNvGrpSpPr>
            <p:nvPr/>
          </p:nvGrpSpPr>
          <p:grpSpPr bwMode="auto">
            <a:xfrm>
              <a:off x="3878" y="1007"/>
              <a:ext cx="227" cy="291"/>
              <a:chOff x="3878" y="1007"/>
              <a:chExt cx="227" cy="291"/>
            </a:xfrm>
          </p:grpSpPr>
          <p:sp>
            <p:nvSpPr>
              <p:cNvPr id="20521" name="Oval 48"/>
              <p:cNvSpPr>
                <a:spLocks noChangeArrowheads="1"/>
              </p:cNvSpPr>
              <p:nvPr/>
            </p:nvSpPr>
            <p:spPr bwMode="auto">
              <a:xfrm>
                <a:off x="3959" y="1007"/>
                <a:ext cx="44" cy="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22" name="Text Box 49"/>
              <p:cNvSpPr txBox="1">
                <a:spLocks noChangeArrowheads="1"/>
              </p:cNvSpPr>
              <p:nvPr/>
            </p:nvSpPr>
            <p:spPr bwMode="auto">
              <a:xfrm>
                <a:off x="3878" y="1010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itchFamily="18" charset="0"/>
                    <a:ea typeface="华文行楷" pitchFamily="2" charset="-122"/>
                  </a:rPr>
                  <a:t>2</a:t>
                </a:r>
              </a:p>
            </p:txBody>
          </p:sp>
        </p:grpSp>
        <p:grpSp>
          <p:nvGrpSpPr>
            <p:cNvPr id="20518" name="Group 50"/>
            <p:cNvGrpSpPr>
              <a:grpSpLocks/>
            </p:cNvGrpSpPr>
            <p:nvPr/>
          </p:nvGrpSpPr>
          <p:grpSpPr bwMode="auto">
            <a:xfrm>
              <a:off x="4649" y="1007"/>
              <a:ext cx="227" cy="291"/>
              <a:chOff x="4649" y="1007"/>
              <a:chExt cx="227" cy="291"/>
            </a:xfrm>
          </p:grpSpPr>
          <p:sp>
            <p:nvSpPr>
              <p:cNvPr id="20519" name="Oval 51"/>
              <p:cNvSpPr>
                <a:spLocks noChangeArrowheads="1"/>
              </p:cNvSpPr>
              <p:nvPr/>
            </p:nvSpPr>
            <p:spPr bwMode="auto">
              <a:xfrm>
                <a:off x="4730" y="1007"/>
                <a:ext cx="44" cy="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20" name="Text Box 52"/>
              <p:cNvSpPr txBox="1">
                <a:spLocks noChangeArrowheads="1"/>
              </p:cNvSpPr>
              <p:nvPr/>
            </p:nvSpPr>
            <p:spPr bwMode="auto">
              <a:xfrm>
                <a:off x="4649" y="1010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itchFamily="18" charset="0"/>
                    <a:ea typeface="华文行楷" pitchFamily="2" charset="-122"/>
                  </a:rPr>
                  <a:t>3</a:t>
                </a:r>
              </a:p>
            </p:txBody>
          </p:sp>
        </p:grpSp>
      </p:grpSp>
      <p:grpSp>
        <p:nvGrpSpPr>
          <p:cNvPr id="13" name="Group 53"/>
          <p:cNvGrpSpPr>
            <a:grpSpLocks/>
          </p:cNvGrpSpPr>
          <p:nvPr/>
        </p:nvGrpSpPr>
        <p:grpSpPr bwMode="auto">
          <a:xfrm>
            <a:off x="4140200" y="3043238"/>
            <a:ext cx="3095625" cy="1514475"/>
            <a:chOff x="2608" y="1917"/>
            <a:chExt cx="1950" cy="954"/>
          </a:xfrm>
        </p:grpSpPr>
        <p:grpSp>
          <p:nvGrpSpPr>
            <p:cNvPr id="20500" name="Group 54"/>
            <p:cNvGrpSpPr>
              <a:grpSpLocks/>
            </p:cNvGrpSpPr>
            <p:nvPr/>
          </p:nvGrpSpPr>
          <p:grpSpPr bwMode="auto">
            <a:xfrm>
              <a:off x="2608" y="1917"/>
              <a:ext cx="1950" cy="954"/>
              <a:chOff x="2608" y="1917"/>
              <a:chExt cx="1950" cy="954"/>
            </a:xfrm>
          </p:grpSpPr>
          <p:sp>
            <p:nvSpPr>
              <p:cNvPr id="20503" name="Text Box 55"/>
              <p:cNvSpPr txBox="1">
                <a:spLocks noChangeArrowheads="1"/>
              </p:cNvSpPr>
              <p:nvPr/>
            </p:nvSpPr>
            <p:spPr bwMode="auto">
              <a:xfrm>
                <a:off x="3741" y="1917"/>
                <a:ext cx="3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黑体" pitchFamily="2" charset="-122"/>
                    <a:ea typeface="黑体" pitchFamily="2" charset="-122"/>
                  </a:rPr>
                  <a:t>R</a:t>
                </a:r>
                <a:r>
                  <a:rPr kumimoji="1" lang="en-US" altLang="zh-CN" sz="2400" b="1" baseline="-25000">
                    <a:latin typeface="黑体" pitchFamily="2" charset="-122"/>
                    <a:ea typeface="黑体" pitchFamily="2" charset="-122"/>
                  </a:rPr>
                  <a:t>1</a:t>
                </a:r>
                <a:endParaRPr kumimoji="1" lang="en-US" altLang="zh-CN" sz="2400" b="1">
                  <a:latin typeface="黑体" pitchFamily="2" charset="-122"/>
                  <a:ea typeface="黑体" pitchFamily="2" charset="-122"/>
                </a:endParaRPr>
              </a:p>
            </p:txBody>
          </p:sp>
          <p:grpSp>
            <p:nvGrpSpPr>
              <p:cNvPr id="20504" name="Group 56"/>
              <p:cNvGrpSpPr>
                <a:grpSpLocks/>
              </p:cNvGrpSpPr>
              <p:nvPr/>
            </p:nvGrpSpPr>
            <p:grpSpPr bwMode="auto">
              <a:xfrm>
                <a:off x="2608" y="2190"/>
                <a:ext cx="1950" cy="681"/>
                <a:chOff x="2608" y="2190"/>
                <a:chExt cx="1950" cy="681"/>
              </a:xfrm>
            </p:grpSpPr>
            <p:grpSp>
              <p:nvGrpSpPr>
                <p:cNvPr id="20505" name="Group 57"/>
                <p:cNvGrpSpPr>
                  <a:grpSpLocks/>
                </p:cNvGrpSpPr>
                <p:nvPr/>
              </p:nvGrpSpPr>
              <p:grpSpPr bwMode="auto">
                <a:xfrm>
                  <a:off x="2608" y="2190"/>
                  <a:ext cx="1950" cy="681"/>
                  <a:chOff x="385" y="2795"/>
                  <a:chExt cx="1950" cy="681"/>
                </a:xfrm>
              </p:grpSpPr>
              <p:sp>
                <p:nvSpPr>
                  <p:cNvPr id="20508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85" y="3113"/>
                    <a:ext cx="195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09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929" y="2840"/>
                    <a:ext cx="908" cy="590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0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904" y="3093"/>
                    <a:ext cx="44" cy="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2795"/>
                    <a:ext cx="272" cy="9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2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3067"/>
                    <a:ext cx="272" cy="9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3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3385"/>
                    <a:ext cx="272" cy="9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4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1815" y="3089"/>
                    <a:ext cx="44" cy="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506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741" y="2205"/>
                  <a:ext cx="31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>
                      <a:latin typeface="黑体" pitchFamily="2" charset="-122"/>
                      <a:ea typeface="黑体" pitchFamily="2" charset="-122"/>
                    </a:rPr>
                    <a:t>R</a:t>
                  </a:r>
                  <a:r>
                    <a:rPr kumimoji="1" lang="en-US" altLang="zh-CN" sz="2400" b="1" baseline="-25000">
                      <a:latin typeface="黑体" pitchFamily="2" charset="-122"/>
                      <a:ea typeface="黑体" pitchFamily="2" charset="-122"/>
                    </a:rPr>
                    <a:t>2</a:t>
                  </a:r>
                  <a:endParaRPr kumimoji="1" lang="en-US" altLang="zh-CN" sz="2400" b="1">
                    <a:latin typeface="黑体" pitchFamily="2" charset="-122"/>
                    <a:ea typeface="黑体" pitchFamily="2" charset="-122"/>
                  </a:endParaRPr>
                </a:p>
              </p:txBody>
            </p:sp>
            <p:sp>
              <p:nvSpPr>
                <p:cNvPr id="20507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742" y="2523"/>
                  <a:ext cx="31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>
                      <a:latin typeface="黑体" pitchFamily="2" charset="-122"/>
                      <a:ea typeface="黑体" pitchFamily="2" charset="-122"/>
                    </a:rPr>
                    <a:t>R</a:t>
                  </a:r>
                  <a:r>
                    <a:rPr kumimoji="1" lang="en-US" altLang="zh-CN" sz="2400" b="1" baseline="-25000">
                      <a:latin typeface="黑体" pitchFamily="2" charset="-122"/>
                      <a:ea typeface="黑体" pitchFamily="2" charset="-122"/>
                    </a:rPr>
                    <a:t>3</a:t>
                  </a:r>
                  <a:endParaRPr kumimoji="1" lang="en-US" altLang="zh-CN" sz="2400" b="1">
                    <a:latin typeface="黑体" pitchFamily="2" charset="-122"/>
                    <a:ea typeface="黑体" pitchFamily="2" charset="-122"/>
                  </a:endParaRPr>
                </a:p>
              </p:txBody>
            </p:sp>
          </p:grpSp>
        </p:grpSp>
        <p:sp>
          <p:nvSpPr>
            <p:cNvPr id="20501" name="Text Box 67"/>
            <p:cNvSpPr txBox="1">
              <a:spLocks noChangeArrowheads="1"/>
            </p:cNvSpPr>
            <p:nvPr/>
          </p:nvSpPr>
          <p:spPr bwMode="auto">
            <a:xfrm>
              <a:off x="4059" y="2478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1</a:t>
              </a:r>
            </a:p>
          </p:txBody>
        </p:sp>
        <p:sp>
          <p:nvSpPr>
            <p:cNvPr id="20502" name="Text Box 68"/>
            <p:cNvSpPr txBox="1">
              <a:spLocks noChangeArrowheads="1"/>
            </p:cNvSpPr>
            <p:nvPr/>
          </p:nvSpPr>
          <p:spPr bwMode="auto">
            <a:xfrm>
              <a:off x="2925" y="2478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  <p:bldP spid="71684" grpId="0"/>
      <p:bldP spid="71685" grpId="0"/>
      <p:bldP spid="71691" grpId="0"/>
      <p:bldP spid="71692" grpId="0"/>
      <p:bldP spid="71693" grpId="0"/>
      <p:bldP spid="71700" grpId="0"/>
      <p:bldP spid="71701" grpId="0"/>
      <p:bldP spid="717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95288" y="5373688"/>
            <a:ext cx="8353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串联电路的总电阻等于各部分电路电阻之和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85800" y="381000"/>
            <a:ext cx="360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FF9933"/>
                </a:solidFill>
                <a:latin typeface="黑体" pitchFamily="2" charset="-122"/>
                <a:ea typeface="黑体" pitchFamily="2" charset="-122"/>
              </a:rPr>
              <a:t>三、电阻特点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609600" y="990600"/>
            <a:ext cx="2663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串联电路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611188" y="1557338"/>
          <a:ext cx="24479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3" imgW="847800" imgH="200025" progId="Equation.DSMT4">
                  <p:embed/>
                </p:oleObj>
              </mc:Choice>
              <mc:Fallback>
                <p:oleObj name="Equation" r:id="rId3" imgW="847800" imgH="20002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57338"/>
                        <a:ext cx="244792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900113" y="2276475"/>
          <a:ext cx="216058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Equation" r:id="rId5" imgW="809730" imgH="362040" progId="Equation.DSMT4">
                  <p:embed/>
                </p:oleObj>
              </mc:Choice>
              <mc:Fallback>
                <p:oleObj name="Equation" r:id="rId5" imgW="809730" imgH="362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76475"/>
                        <a:ext cx="216058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684213" y="3429000"/>
          <a:ext cx="2592387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Equation" r:id="rId7" imgW="933390" imgH="400050" progId="Equation.DSMT4">
                  <p:embed/>
                </p:oleObj>
              </mc:Choice>
              <mc:Fallback>
                <p:oleObj name="Equation" r:id="rId7" imgW="933390" imgH="40005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429000"/>
                        <a:ext cx="2592387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9"/>
          <p:cNvGraphicFramePr>
            <a:graphicFrameLocks noChangeAspect="1"/>
          </p:cNvGraphicFramePr>
          <p:nvPr/>
        </p:nvGraphicFramePr>
        <p:xfrm>
          <a:off x="5435600" y="3068638"/>
          <a:ext cx="200501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Equation" r:id="rId9" imgW="711200" imgH="228600" progId="Equation.DSMT4">
                  <p:embed/>
                </p:oleObj>
              </mc:Choice>
              <mc:Fallback>
                <p:oleObj name="Equation" r:id="rId9" imgW="7112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068638"/>
                        <a:ext cx="200501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395288" y="4565650"/>
            <a:ext cx="453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讨论：多个电阻串联呢？</a:t>
            </a:r>
            <a:endParaRPr kumimoji="1" lang="zh-CN" altLang="en-US" sz="4000" b="1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72715" name="Object 11"/>
          <p:cNvGraphicFramePr>
            <a:graphicFrameLocks noChangeAspect="1"/>
          </p:cNvGraphicFramePr>
          <p:nvPr/>
        </p:nvGraphicFramePr>
        <p:xfrm>
          <a:off x="4591050" y="4508500"/>
          <a:ext cx="35814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Equation" r:id="rId11" imgW="1238220" imgH="200025" progId="Equation.DSMT4">
                  <p:embed/>
                </p:oleObj>
              </mc:Choice>
              <mc:Fallback>
                <p:oleObj name="Equation" r:id="rId11" imgW="1238220" imgH="20002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4508500"/>
                        <a:ext cx="35814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356100" y="1363663"/>
            <a:ext cx="3960813" cy="600075"/>
            <a:chOff x="2744" y="859"/>
            <a:chExt cx="2495" cy="378"/>
          </a:xfrm>
        </p:grpSpPr>
        <p:sp>
          <p:nvSpPr>
            <p:cNvPr id="21534" name="Text Box 13"/>
            <p:cNvSpPr txBox="1">
              <a:spLocks noChangeArrowheads="1"/>
            </p:cNvSpPr>
            <p:nvPr/>
          </p:nvSpPr>
          <p:spPr bwMode="auto">
            <a:xfrm>
              <a:off x="3334" y="864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R</a:t>
              </a:r>
              <a:r>
                <a:rPr kumimoji="1" lang="en-US" altLang="zh-CN" sz="2000" b="1" baseline="-25000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1</a:t>
              </a:r>
            </a:p>
          </p:txBody>
        </p:sp>
        <p:sp>
          <p:nvSpPr>
            <p:cNvPr id="21535" name="Text Box 14"/>
            <p:cNvSpPr txBox="1">
              <a:spLocks noChangeArrowheads="1"/>
            </p:cNvSpPr>
            <p:nvPr/>
          </p:nvSpPr>
          <p:spPr bwMode="auto">
            <a:xfrm>
              <a:off x="4332" y="859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R</a:t>
              </a:r>
              <a:r>
                <a:rPr kumimoji="1" lang="en-US" altLang="zh-CN" sz="2000" b="1" baseline="-25000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</a:p>
          </p:txBody>
        </p:sp>
        <p:sp>
          <p:nvSpPr>
            <p:cNvPr id="21536" name="Line 15"/>
            <p:cNvSpPr>
              <a:spLocks noChangeShapeType="1"/>
            </p:cNvSpPr>
            <p:nvPr/>
          </p:nvSpPr>
          <p:spPr bwMode="auto">
            <a:xfrm>
              <a:off x="2744" y="1187"/>
              <a:ext cx="2495" cy="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7" name="Rectangle 16"/>
            <p:cNvSpPr>
              <a:spLocks noChangeArrowheads="1"/>
            </p:cNvSpPr>
            <p:nvPr/>
          </p:nvSpPr>
          <p:spPr bwMode="auto">
            <a:xfrm>
              <a:off x="3379" y="1146"/>
              <a:ext cx="272" cy="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8" name="Rectangle 17"/>
            <p:cNvSpPr>
              <a:spLocks noChangeArrowheads="1"/>
            </p:cNvSpPr>
            <p:nvPr/>
          </p:nvSpPr>
          <p:spPr bwMode="auto">
            <a:xfrm>
              <a:off x="4332" y="1146"/>
              <a:ext cx="272" cy="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9" name="Line 18"/>
            <p:cNvSpPr>
              <a:spLocks noChangeShapeType="1"/>
            </p:cNvSpPr>
            <p:nvPr/>
          </p:nvSpPr>
          <p:spPr bwMode="auto">
            <a:xfrm>
              <a:off x="2789" y="1192"/>
              <a:ext cx="41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629150" y="1365250"/>
            <a:ext cx="3432175" cy="1343025"/>
            <a:chOff x="2916" y="860"/>
            <a:chExt cx="2162" cy="846"/>
          </a:xfrm>
        </p:grpSpPr>
        <p:sp>
          <p:nvSpPr>
            <p:cNvPr id="21519" name="Line 20"/>
            <p:cNvSpPr>
              <a:spLocks noChangeShapeType="1"/>
            </p:cNvSpPr>
            <p:nvPr/>
          </p:nvSpPr>
          <p:spPr bwMode="auto">
            <a:xfrm flipH="1">
              <a:off x="3969" y="1383"/>
              <a:ext cx="40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1520" name="Group 21"/>
            <p:cNvGrpSpPr>
              <a:grpSpLocks/>
            </p:cNvGrpSpPr>
            <p:nvPr/>
          </p:nvGrpSpPr>
          <p:grpSpPr bwMode="auto">
            <a:xfrm>
              <a:off x="2916" y="860"/>
              <a:ext cx="2162" cy="846"/>
              <a:chOff x="2916" y="860"/>
              <a:chExt cx="2162" cy="846"/>
            </a:xfrm>
          </p:grpSpPr>
          <p:grpSp>
            <p:nvGrpSpPr>
              <p:cNvPr id="21521" name="Group 22"/>
              <p:cNvGrpSpPr>
                <a:grpSpLocks/>
              </p:cNvGrpSpPr>
              <p:nvPr/>
            </p:nvGrpSpPr>
            <p:grpSpPr bwMode="auto">
              <a:xfrm>
                <a:off x="2916" y="1191"/>
                <a:ext cx="2162" cy="515"/>
                <a:chOff x="2916" y="1191"/>
                <a:chExt cx="2162" cy="515"/>
              </a:xfrm>
            </p:grpSpPr>
            <p:sp>
              <p:nvSpPr>
                <p:cNvPr id="21523" name="Line 23"/>
                <p:cNvSpPr>
                  <a:spLocks noChangeShapeType="1"/>
                </p:cNvSpPr>
                <p:nvPr/>
              </p:nvSpPr>
              <p:spPr bwMode="auto">
                <a:xfrm>
                  <a:off x="2916" y="1191"/>
                  <a:ext cx="0" cy="454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24" name="Line 24"/>
                <p:cNvSpPr>
                  <a:spLocks noChangeShapeType="1"/>
                </p:cNvSpPr>
                <p:nvPr/>
              </p:nvSpPr>
              <p:spPr bwMode="auto">
                <a:xfrm>
                  <a:off x="5078" y="1191"/>
                  <a:ext cx="0" cy="409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2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556" y="1418"/>
                  <a:ext cx="86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FF0000"/>
                      </a:solidFill>
                      <a:latin typeface="Times New Roman" pitchFamily="18" charset="0"/>
                      <a:ea typeface="华文行楷" pitchFamily="2" charset="-122"/>
                    </a:rPr>
                    <a:t>U</a:t>
                  </a:r>
                  <a:endParaRPr kumimoji="1" lang="en-US" altLang="zh-CN" sz="2400" b="1" baseline="-25000">
                    <a:solidFill>
                      <a:srgbClr val="FF0000"/>
                    </a:solidFill>
                    <a:latin typeface="Times New Roman" pitchFamily="18" charset="0"/>
                    <a:ea typeface="华文行楷" pitchFamily="2" charset="-122"/>
                  </a:endParaRPr>
                </a:p>
              </p:txBody>
            </p:sp>
            <p:sp>
              <p:nvSpPr>
                <p:cNvPr id="21526" name="Line 26"/>
                <p:cNvSpPr>
                  <a:spLocks noChangeShapeType="1"/>
                </p:cNvSpPr>
                <p:nvPr/>
              </p:nvSpPr>
              <p:spPr bwMode="auto">
                <a:xfrm>
                  <a:off x="4105" y="1554"/>
                  <a:ext cx="963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27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2916" y="1564"/>
                  <a:ext cx="962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28" name="Line 28"/>
                <p:cNvSpPr>
                  <a:spLocks noChangeShapeType="1"/>
                </p:cNvSpPr>
                <p:nvPr/>
              </p:nvSpPr>
              <p:spPr bwMode="auto">
                <a:xfrm>
                  <a:off x="3969" y="1191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29" name="Line 29"/>
                <p:cNvSpPr>
                  <a:spLocks noChangeShapeType="1"/>
                </p:cNvSpPr>
                <p:nvPr/>
              </p:nvSpPr>
              <p:spPr bwMode="auto">
                <a:xfrm>
                  <a:off x="3561" y="1387"/>
                  <a:ext cx="418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30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2916" y="1393"/>
                  <a:ext cx="408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31" name="Line 31"/>
                <p:cNvSpPr>
                  <a:spLocks noChangeShapeType="1"/>
                </p:cNvSpPr>
                <p:nvPr/>
              </p:nvSpPr>
              <p:spPr bwMode="auto">
                <a:xfrm>
                  <a:off x="4659" y="1378"/>
                  <a:ext cx="418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3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042" y="1257"/>
                  <a:ext cx="86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FF0000"/>
                      </a:solidFill>
                      <a:latin typeface="Times New Roman" pitchFamily="18" charset="0"/>
                      <a:ea typeface="华文行楷" pitchFamily="2" charset="-122"/>
                    </a:rPr>
                    <a:t>U</a:t>
                  </a:r>
                  <a:r>
                    <a:rPr kumimoji="1" lang="en-US" altLang="zh-CN" sz="2400" b="1" baseline="-25000">
                      <a:solidFill>
                        <a:srgbClr val="FF0000"/>
                      </a:solidFill>
                      <a:latin typeface="Times New Roman" pitchFamily="18" charset="0"/>
                      <a:ea typeface="华文行楷" pitchFamily="2" charset="-122"/>
                    </a:rPr>
                    <a:t>1</a:t>
                  </a:r>
                </a:p>
              </p:txBody>
            </p:sp>
            <p:sp>
              <p:nvSpPr>
                <p:cNvPr id="2153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105" y="1221"/>
                  <a:ext cx="86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FF0000"/>
                      </a:solidFill>
                      <a:latin typeface="Times New Roman" pitchFamily="18" charset="0"/>
                      <a:ea typeface="华文行楷" pitchFamily="2" charset="-122"/>
                    </a:rPr>
                    <a:t>U</a:t>
                  </a:r>
                  <a:r>
                    <a:rPr kumimoji="1" lang="en-US" altLang="zh-CN" sz="2400" b="1" baseline="-25000">
                      <a:solidFill>
                        <a:srgbClr val="FF0000"/>
                      </a:solidFill>
                      <a:latin typeface="Times New Roman" pitchFamily="18" charset="0"/>
                      <a:ea typeface="华文行楷" pitchFamily="2" charset="-122"/>
                    </a:rPr>
                    <a:t>2</a:t>
                  </a:r>
                </a:p>
              </p:txBody>
            </p:sp>
          </p:grpSp>
          <p:sp>
            <p:nvSpPr>
              <p:cNvPr id="21522" name="Text Box 34"/>
              <p:cNvSpPr txBox="1">
                <a:spLocks noChangeArrowheads="1"/>
              </p:cNvSpPr>
              <p:nvPr/>
            </p:nvSpPr>
            <p:spPr bwMode="auto">
              <a:xfrm>
                <a:off x="3026" y="860"/>
                <a:ext cx="27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FF0000"/>
                    </a:solidFill>
                    <a:latin typeface="Times New Roman" pitchFamily="18" charset="0"/>
                    <a:ea typeface="华文行楷" pitchFamily="2" charset="-122"/>
                  </a:rPr>
                  <a:t>I</a:t>
                </a:r>
                <a:endParaRPr kumimoji="1" lang="en-US" altLang="zh-CN" sz="2800" b="1" baseline="-25000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endParaRPr>
              </a:p>
            </p:txBody>
          </p:sp>
        </p:grpSp>
      </p:grpSp>
      <p:sp>
        <p:nvSpPr>
          <p:cNvPr id="72739" name="Rectangle 35"/>
          <p:cNvSpPr>
            <a:spLocks noChangeArrowheads="1"/>
          </p:cNvSpPr>
          <p:nvPr/>
        </p:nvSpPr>
        <p:spPr bwMode="auto">
          <a:xfrm>
            <a:off x="5148263" y="1412875"/>
            <a:ext cx="2447925" cy="64611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algn="ctr">
            <a:solidFill>
              <a:srgbClr val="00CC99">
                <a:alpha val="14117"/>
              </a:srgbClr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  <p:bldP spid="72708" grpId="0"/>
      <p:bldP spid="72714" grpId="0"/>
      <p:bldP spid="727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6459538" y="1987550"/>
            <a:ext cx="1943100" cy="14398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algn="ctr">
            <a:solidFill>
              <a:srgbClr val="00CC99">
                <a:alpha val="14117"/>
              </a:srgbClr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68313" y="765175"/>
            <a:ext cx="2374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串联电路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843213" y="765175"/>
          <a:ext cx="33845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Equation" r:id="rId3" imgW="1270000" imgH="228600" progId="Equation.DSMT4">
                  <p:embed/>
                </p:oleObj>
              </mc:Choice>
              <mc:Fallback>
                <p:oleObj name="Equation" r:id="rId3" imgW="12700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765175"/>
                        <a:ext cx="338455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23875" y="1773238"/>
            <a:ext cx="25352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并联电路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811838" y="1979613"/>
            <a:ext cx="3167062" cy="1881187"/>
            <a:chOff x="3561" y="1248"/>
            <a:chExt cx="1995" cy="1185"/>
          </a:xfrm>
        </p:grpSpPr>
        <p:sp>
          <p:nvSpPr>
            <p:cNvPr id="22544" name="Line 7"/>
            <p:cNvSpPr>
              <a:spLocks noChangeShapeType="1"/>
            </p:cNvSpPr>
            <p:nvPr/>
          </p:nvSpPr>
          <p:spPr bwMode="auto">
            <a:xfrm flipV="1">
              <a:off x="5012" y="1797"/>
              <a:ext cx="544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5" name="Line 8"/>
            <p:cNvSpPr>
              <a:spLocks noChangeShapeType="1"/>
            </p:cNvSpPr>
            <p:nvPr/>
          </p:nvSpPr>
          <p:spPr bwMode="auto">
            <a:xfrm flipV="1">
              <a:off x="3561" y="1797"/>
              <a:ext cx="544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6" name="Rectangle 9"/>
            <p:cNvSpPr>
              <a:spLocks noChangeArrowheads="1"/>
            </p:cNvSpPr>
            <p:nvPr/>
          </p:nvSpPr>
          <p:spPr bwMode="auto">
            <a:xfrm>
              <a:off x="4105" y="1555"/>
              <a:ext cx="908" cy="4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7" name="Oval 10"/>
            <p:cNvSpPr>
              <a:spLocks noChangeArrowheads="1"/>
            </p:cNvSpPr>
            <p:nvPr/>
          </p:nvSpPr>
          <p:spPr bwMode="auto">
            <a:xfrm>
              <a:off x="4080" y="1778"/>
              <a:ext cx="44" cy="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8" name="Rectangle 11"/>
            <p:cNvSpPr>
              <a:spLocks noChangeArrowheads="1"/>
            </p:cNvSpPr>
            <p:nvPr/>
          </p:nvSpPr>
          <p:spPr bwMode="auto">
            <a:xfrm>
              <a:off x="4422" y="1515"/>
              <a:ext cx="272" cy="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9" name="Rectangle 12"/>
            <p:cNvSpPr>
              <a:spLocks noChangeArrowheads="1"/>
            </p:cNvSpPr>
            <p:nvPr/>
          </p:nvSpPr>
          <p:spPr bwMode="auto">
            <a:xfrm>
              <a:off x="4427" y="1969"/>
              <a:ext cx="272" cy="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0" name="Oval 13"/>
            <p:cNvSpPr>
              <a:spLocks noChangeArrowheads="1"/>
            </p:cNvSpPr>
            <p:nvPr/>
          </p:nvSpPr>
          <p:spPr bwMode="auto">
            <a:xfrm>
              <a:off x="4991" y="1774"/>
              <a:ext cx="44" cy="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1" name="Text Box 14"/>
            <p:cNvSpPr txBox="1">
              <a:spLocks noChangeArrowheads="1"/>
            </p:cNvSpPr>
            <p:nvPr/>
          </p:nvSpPr>
          <p:spPr bwMode="auto">
            <a:xfrm>
              <a:off x="4452" y="2145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U</a:t>
              </a:r>
            </a:p>
          </p:txBody>
        </p:sp>
        <p:sp>
          <p:nvSpPr>
            <p:cNvPr id="22552" name="Line 15"/>
            <p:cNvSpPr>
              <a:spLocks noChangeShapeType="1"/>
            </p:cNvSpPr>
            <p:nvPr/>
          </p:nvSpPr>
          <p:spPr bwMode="auto">
            <a:xfrm>
              <a:off x="3847" y="2065"/>
              <a:ext cx="0" cy="27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3" name="Line 16"/>
            <p:cNvSpPr>
              <a:spLocks noChangeShapeType="1"/>
            </p:cNvSpPr>
            <p:nvPr/>
          </p:nvSpPr>
          <p:spPr bwMode="auto">
            <a:xfrm>
              <a:off x="4754" y="2281"/>
              <a:ext cx="62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4" name="Line 17"/>
            <p:cNvSpPr>
              <a:spLocks noChangeShapeType="1"/>
            </p:cNvSpPr>
            <p:nvPr/>
          </p:nvSpPr>
          <p:spPr bwMode="auto">
            <a:xfrm flipH="1">
              <a:off x="3831" y="2281"/>
              <a:ext cx="60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5" name="Line 18"/>
            <p:cNvSpPr>
              <a:spLocks noChangeShapeType="1"/>
            </p:cNvSpPr>
            <p:nvPr/>
          </p:nvSpPr>
          <p:spPr bwMode="auto">
            <a:xfrm>
              <a:off x="5364" y="2080"/>
              <a:ext cx="0" cy="27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6" name="Text Box 19"/>
            <p:cNvSpPr txBox="1">
              <a:spLocks noChangeArrowheads="1"/>
            </p:cNvSpPr>
            <p:nvPr/>
          </p:nvSpPr>
          <p:spPr bwMode="auto">
            <a:xfrm>
              <a:off x="4422" y="1712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</a:p>
          </p:txBody>
        </p:sp>
        <p:sp>
          <p:nvSpPr>
            <p:cNvPr id="22557" name="Text Box 20"/>
            <p:cNvSpPr txBox="1">
              <a:spLocks noChangeArrowheads="1"/>
            </p:cNvSpPr>
            <p:nvPr/>
          </p:nvSpPr>
          <p:spPr bwMode="auto">
            <a:xfrm>
              <a:off x="4407" y="1248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1</a:t>
              </a:r>
            </a:p>
          </p:txBody>
        </p:sp>
        <p:sp>
          <p:nvSpPr>
            <p:cNvPr id="22558" name="Text Box 21"/>
            <p:cNvSpPr txBox="1">
              <a:spLocks noChangeArrowheads="1"/>
            </p:cNvSpPr>
            <p:nvPr/>
          </p:nvSpPr>
          <p:spPr bwMode="auto">
            <a:xfrm>
              <a:off x="3742" y="1469"/>
              <a:ext cx="2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  <a:endParaRPr kumimoji="1" lang="en-US" altLang="zh-CN" sz="2800" b="1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22559" name="Line 22"/>
            <p:cNvSpPr>
              <a:spLocks noChangeShapeType="1"/>
            </p:cNvSpPr>
            <p:nvPr/>
          </p:nvSpPr>
          <p:spPr bwMode="auto">
            <a:xfrm>
              <a:off x="3586" y="1797"/>
              <a:ext cx="41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60" name="Line 23"/>
            <p:cNvSpPr>
              <a:spLocks noChangeShapeType="1"/>
            </p:cNvSpPr>
            <p:nvPr/>
          </p:nvSpPr>
          <p:spPr bwMode="auto">
            <a:xfrm>
              <a:off x="4150" y="2004"/>
              <a:ext cx="2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61" name="Line 24"/>
            <p:cNvSpPr>
              <a:spLocks noChangeShapeType="1"/>
            </p:cNvSpPr>
            <p:nvPr/>
          </p:nvSpPr>
          <p:spPr bwMode="auto">
            <a:xfrm>
              <a:off x="4150" y="1550"/>
              <a:ext cx="2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62" name="Text Box 25"/>
            <p:cNvSpPr txBox="1">
              <a:spLocks noChangeArrowheads="1"/>
            </p:cNvSpPr>
            <p:nvPr/>
          </p:nvSpPr>
          <p:spPr bwMode="auto">
            <a:xfrm>
              <a:off x="4105" y="1273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1</a:t>
              </a:r>
            </a:p>
          </p:txBody>
        </p:sp>
        <p:sp>
          <p:nvSpPr>
            <p:cNvPr id="22563" name="Text Box 26"/>
            <p:cNvSpPr txBox="1">
              <a:spLocks noChangeArrowheads="1"/>
            </p:cNvSpPr>
            <p:nvPr/>
          </p:nvSpPr>
          <p:spPr bwMode="auto">
            <a:xfrm>
              <a:off x="4105" y="1722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</a:p>
          </p:txBody>
        </p:sp>
      </p:grpSp>
      <p:graphicFrame>
        <p:nvGraphicFramePr>
          <p:cNvPr id="73755" name="Object 27"/>
          <p:cNvGraphicFramePr>
            <a:graphicFrameLocks noChangeAspect="1"/>
          </p:cNvGraphicFramePr>
          <p:nvPr/>
        </p:nvGraphicFramePr>
        <p:xfrm>
          <a:off x="755650" y="2492375"/>
          <a:ext cx="18716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Equation" r:id="rId5" imgW="723870" imgH="200025" progId="Equation.DSMT4">
                  <p:embed/>
                </p:oleObj>
              </mc:Choice>
              <mc:Fallback>
                <p:oleObj name="Equation" r:id="rId5" imgW="723870" imgH="200025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492375"/>
                        <a:ext cx="18716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6" name="Object 28"/>
          <p:cNvGraphicFramePr>
            <a:graphicFrameLocks noChangeAspect="1"/>
          </p:cNvGraphicFramePr>
          <p:nvPr/>
        </p:nvGraphicFramePr>
        <p:xfrm>
          <a:off x="3348038" y="2276475"/>
          <a:ext cx="16637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Equation" r:id="rId7" imgW="733320" imgH="362040" progId="Equation.DSMT4">
                  <p:embed/>
                </p:oleObj>
              </mc:Choice>
              <mc:Fallback>
                <p:oleObj name="Equation" r:id="rId7" imgW="733320" imgH="36204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276475"/>
                        <a:ext cx="16637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7" name="Object 29"/>
          <p:cNvGraphicFramePr>
            <a:graphicFrameLocks noChangeAspect="1"/>
          </p:cNvGraphicFramePr>
          <p:nvPr/>
        </p:nvGraphicFramePr>
        <p:xfrm>
          <a:off x="684213" y="3213100"/>
          <a:ext cx="217646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Equation" r:id="rId9" imgW="933390" imgH="400050" progId="Equation.DSMT4">
                  <p:embed/>
                </p:oleObj>
              </mc:Choice>
              <mc:Fallback>
                <p:oleObj name="Equation" r:id="rId9" imgW="933390" imgH="40005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13100"/>
                        <a:ext cx="217646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8" name="Object 30"/>
          <p:cNvGraphicFramePr>
            <a:graphicFrameLocks noChangeAspect="1"/>
          </p:cNvGraphicFramePr>
          <p:nvPr/>
        </p:nvGraphicFramePr>
        <p:xfrm>
          <a:off x="3276600" y="3252788"/>
          <a:ext cx="179863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Equation" r:id="rId11" imgW="799753" imgH="431613" progId="Equation.DSMT4">
                  <p:embed/>
                </p:oleObj>
              </mc:Choice>
              <mc:Fallback>
                <p:oleObj name="Equation" r:id="rId11" imgW="799753" imgH="431613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52788"/>
                        <a:ext cx="179863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9" name="Text Box 31"/>
          <p:cNvSpPr txBox="1">
            <a:spLocks noChangeArrowheads="1"/>
          </p:cNvSpPr>
          <p:nvPr/>
        </p:nvSpPr>
        <p:spPr bwMode="auto">
          <a:xfrm>
            <a:off x="682625" y="4422775"/>
            <a:ext cx="4176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讨论：多个电阻并联呢？</a:t>
            </a:r>
            <a:endParaRPr kumimoji="1" lang="zh-CN" altLang="en-US" sz="4000" b="1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73760" name="Object 32"/>
          <p:cNvGraphicFramePr>
            <a:graphicFrameLocks noChangeAspect="1"/>
          </p:cNvGraphicFramePr>
          <p:nvPr/>
        </p:nvGraphicFramePr>
        <p:xfrm>
          <a:off x="4859338" y="4221163"/>
          <a:ext cx="324008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Equation" r:id="rId13" imgW="1352430" imgH="400050" progId="Equation.DSMT4">
                  <p:embed/>
                </p:oleObj>
              </mc:Choice>
              <mc:Fallback>
                <p:oleObj name="Equation" r:id="rId13" imgW="1352430" imgH="40005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221163"/>
                        <a:ext cx="324008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1" name="Text Box 33"/>
          <p:cNvSpPr txBox="1">
            <a:spLocks noChangeArrowheads="1"/>
          </p:cNvSpPr>
          <p:nvPr/>
        </p:nvSpPr>
        <p:spPr bwMode="auto">
          <a:xfrm>
            <a:off x="684213" y="5445125"/>
            <a:ext cx="76327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8016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并联电路的总电阻的倒数等于各支路电阻</a:t>
            </a:r>
            <a:r>
              <a:rPr kumimoji="1" lang="zh-CN" altLang="en-US" sz="32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的倒数之和</a:t>
            </a:r>
          </a:p>
        </p:txBody>
      </p:sp>
      <p:sp>
        <p:nvSpPr>
          <p:cNvPr id="22542" name="Text Box 34"/>
          <p:cNvSpPr txBox="1">
            <a:spLocks noChangeArrowheads="1"/>
          </p:cNvSpPr>
          <p:nvPr/>
        </p:nvSpPr>
        <p:spPr bwMode="auto">
          <a:xfrm>
            <a:off x="685800" y="228600"/>
            <a:ext cx="360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FF9933"/>
                </a:solidFill>
                <a:latin typeface="黑体" pitchFamily="2" charset="-122"/>
                <a:ea typeface="黑体" pitchFamily="2" charset="-122"/>
              </a:rPr>
              <a:t>三、电阻特点</a:t>
            </a:r>
          </a:p>
        </p:txBody>
      </p:sp>
      <p:sp>
        <p:nvSpPr>
          <p:cNvPr id="22543" name="Text Box 35"/>
          <p:cNvSpPr txBox="1">
            <a:spLocks noChangeArrowheads="1"/>
          </p:cNvSpPr>
          <p:nvPr/>
        </p:nvSpPr>
        <p:spPr bwMode="auto">
          <a:xfrm>
            <a:off x="827088" y="1268413"/>
            <a:ext cx="7489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串联电路的总电阻等于各部分电路电阻之和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nimBg="1"/>
      <p:bldP spid="73733" grpId="0"/>
      <p:bldP spid="73759" grpId="0"/>
      <p:bldP spid="737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81000" y="1066800"/>
            <a:ext cx="2678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串联电路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971800" y="990600"/>
          <a:ext cx="33845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3" imgW="1270000" imgH="228600" progId="Equation.DSMT4">
                  <p:embed/>
                </p:oleObj>
              </mc:Choice>
              <mc:Fallback>
                <p:oleObj name="Equation" r:id="rId3" imgW="12700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990600"/>
                        <a:ext cx="338455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246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并联电路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048000" y="1676400"/>
          <a:ext cx="3455988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5" imgW="1384300" imgH="431800" progId="Equation.DSMT4">
                  <p:embed/>
                </p:oleObj>
              </mc:Choice>
              <mc:Fallback>
                <p:oleObj name="Equation" r:id="rId5" imgW="13843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676400"/>
                        <a:ext cx="3455988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179388" y="2492375"/>
            <a:ext cx="1439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讨论：</a:t>
            </a:r>
            <a:endParaRPr kumimoji="1" lang="zh-CN" altLang="en-US" sz="2800" b="1">
              <a:solidFill>
                <a:srgbClr val="FF33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58738" y="3644900"/>
            <a:ext cx="8042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②n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个相同电阻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(R</a:t>
            </a:r>
            <a:r>
              <a:rPr kumimoji="1" lang="en-US" altLang="zh-CN" sz="2800" b="1" baseline="-25000">
                <a:latin typeface="黑体" pitchFamily="2" charset="-122"/>
                <a:ea typeface="黑体" pitchFamily="2" charset="-122"/>
              </a:rPr>
              <a:t>1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)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串联或并联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其总电阻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R=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？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36513" y="4143375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③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不同阻值的电阻串联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总电阻与其中最大电阻有何关系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?</a:t>
            </a:r>
            <a:r>
              <a:rPr kumimoji="1"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36513" y="4687888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④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不同阻值的电阻并联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总电阻与其中最小电阻有何关系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?</a:t>
            </a:r>
            <a:endParaRPr kumimoji="1" lang="en-US" altLang="zh-CN" sz="2800" b="1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34925" y="5238750"/>
            <a:ext cx="8267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⑤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并联电路中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某一电阻增大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总电阻如何变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?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2388" y="5734050"/>
            <a:ext cx="8623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⑥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混联电路中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某一电阻增大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总电阻如何变？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325" y="3109913"/>
            <a:ext cx="37925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①R</a:t>
            </a:r>
            <a:r>
              <a:rPr kumimoji="1" lang="en-US" altLang="zh-CN" sz="2800" b="1" baseline="-25000"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和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R</a:t>
            </a:r>
            <a:r>
              <a:rPr kumimoji="1" lang="en-US" altLang="zh-CN" sz="2800" b="1" baseline="-25000"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并联后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R=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？</a:t>
            </a: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3922713" y="3068638"/>
            <a:ext cx="3744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(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若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R</a:t>
            </a:r>
            <a:r>
              <a:rPr kumimoji="1" lang="en-US" altLang="zh-CN" sz="2800" b="1" baseline="-25000"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远大于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R</a:t>
            </a:r>
            <a:r>
              <a:rPr kumimoji="1" lang="en-US" altLang="zh-CN" sz="2800" b="1" baseline="-25000"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，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R=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？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685800" y="381000"/>
            <a:ext cx="360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600" b="1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三、电阻特点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/>
      <p:bldP spid="74759" grpId="0"/>
      <p:bldP spid="74760" grpId="0"/>
      <p:bldP spid="74761" grpId="0"/>
      <p:bldP spid="74762" grpId="0"/>
      <p:bldP spid="74763" grpId="0"/>
      <p:bldP spid="74764" grpId="0"/>
      <p:bldP spid="74765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565</TotalTime>
  <Words>2852</Words>
  <Application>Microsoft Office PowerPoint</Application>
  <PresentationFormat>全屏显示(4:3)</PresentationFormat>
  <Paragraphs>511</Paragraphs>
  <Slides>45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60" baseType="lpstr">
      <vt:lpstr>Arial</vt:lpstr>
      <vt:lpstr>宋体</vt:lpstr>
      <vt:lpstr>Calibri</vt:lpstr>
      <vt:lpstr>Footlight MT Light</vt:lpstr>
      <vt:lpstr>华文新魏</vt:lpstr>
      <vt:lpstr>Goudy Old Style</vt:lpstr>
      <vt:lpstr>Wingdings 2</vt:lpstr>
      <vt:lpstr>Times New Roman</vt:lpstr>
      <vt:lpstr>黑体</vt:lpstr>
      <vt:lpstr>华文行楷</vt:lpstr>
      <vt:lpstr>主题1</vt:lpstr>
      <vt:lpstr>凤舞九天</vt:lpstr>
      <vt:lpstr>默认设计模板</vt:lpstr>
      <vt:lpstr>MathType 5.0 Equation</vt:lpstr>
      <vt:lpstr>Microsoft 公式 3.0</vt:lpstr>
      <vt:lpstr>PowerPoint 演示文稿</vt:lpstr>
      <vt:lpstr>教学目标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7</cp:revision>
  <cp:lastPrinted>1601-01-01T00:00:00Z</cp:lastPrinted>
  <dcterms:created xsi:type="dcterms:W3CDTF">1601-01-01T00:00:00Z</dcterms:created>
  <dcterms:modified xsi:type="dcterms:W3CDTF">2015-05-05T08:22:53Z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