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57" r:id="rId3"/>
    <p:sldId id="258" r:id="rId4"/>
    <p:sldId id="259" r:id="rId5"/>
    <p:sldId id="279" r:id="rId6"/>
    <p:sldId id="261" r:id="rId7"/>
    <p:sldId id="280" r:id="rId8"/>
    <p:sldId id="281" r:id="rId9"/>
    <p:sldId id="282" r:id="rId10"/>
    <p:sldId id="268" r:id="rId11"/>
    <p:sldId id="263" r:id="rId12"/>
    <p:sldId id="262" r:id="rId13"/>
    <p:sldId id="264" r:id="rId14"/>
    <p:sldId id="276" r:id="rId15"/>
    <p:sldId id="277" r:id="rId16"/>
    <p:sldId id="275" r:id="rId17"/>
    <p:sldId id="265" r:id="rId18"/>
    <p:sldId id="274" r:id="rId19"/>
    <p:sldId id="270" r:id="rId20"/>
    <p:sldId id="278" r:id="rId21"/>
    <p:sldId id="283" r:id="rId22"/>
    <p:sldId id="269" r:id="rId23"/>
    <p:sldId id="284" r:id="rId24"/>
    <p:sldId id="285" r:id="rId25"/>
    <p:sldId id="286" r:id="rId26"/>
    <p:sldId id="287" r:id="rId27"/>
    <p:sldId id="271" r:id="rId28"/>
    <p:sldId id="272" r:id="rId29"/>
    <p:sldId id="273" r:id="rId30"/>
    <p:sldId id="266" r:id="rId31"/>
    <p:sldId id="288"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81" autoAdjust="0"/>
  </p:normalViewPr>
  <p:slideViewPr>
    <p:cSldViewPr>
      <p:cViewPr varScale="1">
        <p:scale>
          <a:sx n="104" d="100"/>
          <a:sy n="104" d="100"/>
        </p:scale>
        <p:origin x="-182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5.xml"/><Relationship Id="rId4"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17B8244-5D08-4808-BDEE-48CA4BD700EB}" type="slidenum">
              <a:rPr lang="en-US" altLang="zh-CN"/>
              <a:pPr>
                <a:defRPr/>
              </a:pPr>
              <a:t>‹#›</a:t>
            </a:fld>
            <a:endParaRPr lang="en-US" altLang="zh-CN"/>
          </a:p>
        </p:txBody>
      </p:sp>
    </p:spTree>
    <p:extLst>
      <p:ext uri="{BB962C8B-B14F-4D97-AF65-F5344CB8AC3E}">
        <p14:creationId xmlns:p14="http://schemas.microsoft.com/office/powerpoint/2010/main" val="13039361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7716F3-4B71-43B0-9372-F51C4B49D9A0}" type="slidenum">
              <a:rPr lang="en-US" altLang="zh-CN"/>
              <a:pPr>
                <a:defRPr/>
              </a:pPr>
              <a:t>‹#›</a:t>
            </a:fld>
            <a:endParaRPr lang="en-US" altLang="zh-CN"/>
          </a:p>
        </p:txBody>
      </p:sp>
    </p:spTree>
    <p:extLst>
      <p:ext uri="{BB962C8B-B14F-4D97-AF65-F5344CB8AC3E}">
        <p14:creationId xmlns:p14="http://schemas.microsoft.com/office/powerpoint/2010/main" val="358528607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2603AF7-1C45-4DE7-8D55-6F4F90758DA0}" type="slidenum">
              <a:rPr lang="en-US" altLang="zh-CN"/>
              <a:pPr>
                <a:defRPr/>
              </a:pPr>
              <a:t>‹#›</a:t>
            </a:fld>
            <a:endParaRPr lang="en-US" altLang="zh-CN"/>
          </a:p>
        </p:txBody>
      </p:sp>
    </p:spTree>
    <p:extLst>
      <p:ext uri="{BB962C8B-B14F-4D97-AF65-F5344CB8AC3E}">
        <p14:creationId xmlns:p14="http://schemas.microsoft.com/office/powerpoint/2010/main" val="25956430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1F6011-13BC-4375-902D-864D897483DD}" type="slidenum">
              <a:rPr lang="en-US" altLang="zh-CN"/>
              <a:pPr>
                <a:defRPr/>
              </a:pPr>
              <a:t>‹#›</a:t>
            </a:fld>
            <a:endParaRPr lang="en-US" altLang="zh-CN"/>
          </a:p>
        </p:txBody>
      </p:sp>
    </p:spTree>
    <p:extLst>
      <p:ext uri="{BB962C8B-B14F-4D97-AF65-F5344CB8AC3E}">
        <p14:creationId xmlns:p14="http://schemas.microsoft.com/office/powerpoint/2010/main" val="40937301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D876B3-037A-46D5-BE97-DC85E44AD98F}" type="slidenum">
              <a:rPr lang="en-US" altLang="zh-CN"/>
              <a:pPr>
                <a:defRPr/>
              </a:pPr>
              <a:t>‹#›</a:t>
            </a:fld>
            <a:endParaRPr lang="en-US" altLang="zh-CN"/>
          </a:p>
        </p:txBody>
      </p:sp>
    </p:spTree>
    <p:extLst>
      <p:ext uri="{BB962C8B-B14F-4D97-AF65-F5344CB8AC3E}">
        <p14:creationId xmlns:p14="http://schemas.microsoft.com/office/powerpoint/2010/main" val="314607196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D661F24-5EA0-48BB-9B04-E7D4A01240F3}" type="slidenum">
              <a:rPr lang="en-US" altLang="zh-CN"/>
              <a:pPr>
                <a:defRPr/>
              </a:pPr>
              <a:t>‹#›</a:t>
            </a:fld>
            <a:endParaRPr lang="en-US" altLang="zh-CN"/>
          </a:p>
        </p:txBody>
      </p:sp>
    </p:spTree>
    <p:extLst>
      <p:ext uri="{BB962C8B-B14F-4D97-AF65-F5344CB8AC3E}">
        <p14:creationId xmlns:p14="http://schemas.microsoft.com/office/powerpoint/2010/main" val="1269611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01C6B6D-FB6D-4D73-9165-2F99E25A1D13}" type="slidenum">
              <a:rPr lang="en-US" altLang="zh-CN"/>
              <a:pPr>
                <a:defRPr/>
              </a:pPr>
              <a:t>‹#›</a:t>
            </a:fld>
            <a:endParaRPr lang="en-US" altLang="zh-CN"/>
          </a:p>
        </p:txBody>
      </p:sp>
    </p:spTree>
    <p:extLst>
      <p:ext uri="{BB962C8B-B14F-4D97-AF65-F5344CB8AC3E}">
        <p14:creationId xmlns:p14="http://schemas.microsoft.com/office/powerpoint/2010/main" val="35354478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D5CECF7-D039-42D4-AD14-95C1C9A4C39D}" type="slidenum">
              <a:rPr lang="en-US" altLang="zh-CN"/>
              <a:pPr>
                <a:defRPr/>
              </a:pPr>
              <a:t>‹#›</a:t>
            </a:fld>
            <a:endParaRPr lang="en-US" altLang="zh-CN"/>
          </a:p>
        </p:txBody>
      </p:sp>
    </p:spTree>
    <p:extLst>
      <p:ext uri="{BB962C8B-B14F-4D97-AF65-F5344CB8AC3E}">
        <p14:creationId xmlns:p14="http://schemas.microsoft.com/office/powerpoint/2010/main" val="9547890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7B49A95-B449-443C-82D4-FDFB17D57A71}" type="slidenum">
              <a:rPr lang="en-US" altLang="zh-CN"/>
              <a:pPr>
                <a:defRPr/>
              </a:pPr>
              <a:t>‹#›</a:t>
            </a:fld>
            <a:endParaRPr lang="en-US" altLang="zh-CN"/>
          </a:p>
        </p:txBody>
      </p:sp>
    </p:spTree>
    <p:extLst>
      <p:ext uri="{BB962C8B-B14F-4D97-AF65-F5344CB8AC3E}">
        <p14:creationId xmlns:p14="http://schemas.microsoft.com/office/powerpoint/2010/main" val="21165083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111D922-D729-42A7-B629-68B17A435A0C}" type="slidenum">
              <a:rPr lang="en-US" altLang="zh-CN"/>
              <a:pPr>
                <a:defRPr/>
              </a:pPr>
              <a:t>‹#›</a:t>
            </a:fld>
            <a:endParaRPr lang="en-US" altLang="zh-CN"/>
          </a:p>
        </p:txBody>
      </p:sp>
    </p:spTree>
    <p:extLst>
      <p:ext uri="{BB962C8B-B14F-4D97-AF65-F5344CB8AC3E}">
        <p14:creationId xmlns:p14="http://schemas.microsoft.com/office/powerpoint/2010/main" val="338569027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4BEB548-44FE-4E4A-9D57-9CC52C2DD3EA}" type="slidenum">
              <a:rPr lang="en-US" altLang="zh-CN"/>
              <a:pPr>
                <a:defRPr/>
              </a:pPr>
              <a:t>‹#›</a:t>
            </a:fld>
            <a:endParaRPr lang="en-US" altLang="zh-CN"/>
          </a:p>
        </p:txBody>
      </p:sp>
    </p:spTree>
    <p:extLst>
      <p:ext uri="{BB962C8B-B14F-4D97-AF65-F5344CB8AC3E}">
        <p14:creationId xmlns:p14="http://schemas.microsoft.com/office/powerpoint/2010/main" val="15909675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915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4915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4915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7E8A3405-3B8C-4F2C-B247-F89B964281B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 Id="rId9"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ctrTitle"/>
          </p:nvPr>
        </p:nvSpPr>
        <p:spPr>
          <a:xfrm>
            <a:off x="609600" y="4953000"/>
            <a:ext cx="7772400" cy="1470025"/>
          </a:xfrm>
          <a:noFill/>
        </p:spPr>
        <p:txBody>
          <a:bodyPr anchor="b"/>
          <a:lstStyle/>
          <a:p>
            <a:pPr eaLnBrk="1" hangingPunct="1"/>
            <a:r>
              <a:rPr lang="zh-CN" altLang="en-US" sz="4000" b="1" smtClean="0">
                <a:solidFill>
                  <a:schemeClr val="accent2"/>
                </a:solidFill>
                <a:latin typeface="宋体" pitchFamily="2" charset="-122"/>
              </a:rPr>
              <a:t>第二章 恒定电流</a:t>
            </a:r>
            <a:br>
              <a:rPr lang="zh-CN" altLang="en-US" sz="4000" b="1" smtClean="0">
                <a:solidFill>
                  <a:schemeClr val="accent2"/>
                </a:solidFill>
                <a:latin typeface="宋体" pitchFamily="2" charset="-122"/>
              </a:rPr>
            </a:br>
            <a:r>
              <a:rPr lang="zh-CN" altLang="en-US" sz="4000" b="1" smtClean="0">
                <a:solidFill>
                  <a:schemeClr val="accent2"/>
                </a:solidFill>
                <a:latin typeface="宋体" pitchFamily="2" charset="-122"/>
              </a:rPr>
              <a:t>第五节  焦耳定律</a:t>
            </a:r>
          </a:p>
        </p:txBody>
      </p:sp>
      <p:sp>
        <p:nvSpPr>
          <p:cNvPr id="2051" name="Text Box 5"/>
          <p:cNvSpPr txBox="1">
            <a:spLocks noChangeArrowheads="1"/>
          </p:cNvSpPr>
          <p:nvPr/>
        </p:nvSpPr>
        <p:spPr bwMode="auto">
          <a:xfrm>
            <a:off x="762000" y="16002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chemeClr val="accent2"/>
                </a:solidFill>
              </a:rPr>
              <a:t>人教版选修</a:t>
            </a:r>
            <a:r>
              <a:rPr lang="en-US" altLang="zh-CN" b="1">
                <a:solidFill>
                  <a:schemeClr val="accent2"/>
                </a:solidFill>
              </a:rPr>
              <a:t>3-1</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447800" y="1524000"/>
            <a:ext cx="8208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b="1"/>
              <a:t>三、焦耳定律（实验定律）</a:t>
            </a:r>
          </a:p>
        </p:txBody>
      </p:sp>
      <p:sp>
        <p:nvSpPr>
          <p:cNvPr id="17411" name="Text Box 3"/>
          <p:cNvSpPr txBox="1">
            <a:spLocks noChangeArrowheads="1"/>
          </p:cNvSpPr>
          <p:nvPr/>
        </p:nvSpPr>
        <p:spPr bwMode="auto">
          <a:xfrm>
            <a:off x="501650" y="2590800"/>
            <a:ext cx="864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a:effectLst>
                  <a:outerShdw blurRad="38100" dist="38100" dir="2700000" algn="tl">
                    <a:srgbClr val="FFFFFF"/>
                  </a:outerShdw>
                </a:effectLst>
                <a:latin typeface="Times New Roman" pitchFamily="18" charset="0"/>
                <a:ea typeface="楷体_GB2312" pitchFamily="49" charset="-122"/>
              </a:rPr>
              <a:t>1</a:t>
            </a:r>
            <a:r>
              <a:rPr lang="zh-CN" altLang="en-US" sz="2800" b="1">
                <a:effectLst>
                  <a:outerShdw blurRad="38100" dist="38100" dir="2700000" algn="tl">
                    <a:srgbClr val="FFFFFF"/>
                  </a:outerShdw>
                </a:effectLst>
                <a:latin typeface="Times New Roman" pitchFamily="18" charset="0"/>
                <a:ea typeface="楷体_GB2312" pitchFamily="49" charset="-122"/>
              </a:rPr>
              <a:t>、内容：</a:t>
            </a:r>
          </a:p>
        </p:txBody>
      </p:sp>
      <p:sp>
        <p:nvSpPr>
          <p:cNvPr id="17412" name="Text Box 4"/>
          <p:cNvSpPr txBox="1">
            <a:spLocks noChangeArrowheads="1"/>
          </p:cNvSpPr>
          <p:nvPr/>
        </p:nvSpPr>
        <p:spPr bwMode="auto">
          <a:xfrm>
            <a:off x="541338" y="3581400"/>
            <a:ext cx="3954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a:effectLst>
                  <a:outerShdw blurRad="38100" dist="38100" dir="2700000" algn="tl">
                    <a:srgbClr val="FFFFFF"/>
                  </a:outerShdw>
                </a:effectLst>
                <a:latin typeface="Times New Roman" pitchFamily="18" charset="0"/>
                <a:ea typeface="楷体_GB2312" pitchFamily="49" charset="-122"/>
              </a:rPr>
              <a:t>2</a:t>
            </a:r>
            <a:r>
              <a:rPr lang="zh-CN" altLang="en-US" sz="2800" b="1">
                <a:effectLst>
                  <a:outerShdw blurRad="38100" dist="38100" dir="2700000" algn="tl">
                    <a:srgbClr val="FFFFFF"/>
                  </a:outerShdw>
                </a:effectLst>
                <a:latin typeface="Times New Roman" pitchFamily="18" charset="0"/>
                <a:ea typeface="楷体_GB2312" pitchFamily="49" charset="-122"/>
              </a:rPr>
              <a:t>、定义式：</a:t>
            </a:r>
            <a:r>
              <a:rPr lang="en-US" altLang="zh-CN" sz="2800" b="1" i="1">
                <a:effectLst>
                  <a:outerShdw blurRad="38100" dist="38100" dir="2700000" algn="tl">
                    <a:srgbClr val="FFFFFF"/>
                  </a:outerShdw>
                </a:effectLst>
                <a:latin typeface="Times New Roman" pitchFamily="18" charset="0"/>
                <a:ea typeface="楷体_GB2312" pitchFamily="49" charset="-122"/>
              </a:rPr>
              <a:t>Q</a:t>
            </a:r>
            <a:r>
              <a:rPr lang="zh-CN" altLang="en-US" sz="2800" b="1" i="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I</a:t>
            </a:r>
            <a:r>
              <a:rPr lang="en-US" altLang="zh-CN" sz="2800" b="1" i="1" baseline="30000">
                <a:effectLst>
                  <a:outerShdw blurRad="38100" dist="38100" dir="2700000" algn="tl">
                    <a:srgbClr val="FFFFFF"/>
                  </a:outerShdw>
                </a:effectLst>
                <a:latin typeface="Times New Roman" pitchFamily="18" charset="0"/>
                <a:ea typeface="楷体_GB2312" pitchFamily="49" charset="-122"/>
              </a:rPr>
              <a:t>2</a:t>
            </a:r>
            <a:r>
              <a:rPr lang="en-US" altLang="zh-CN" sz="2800" b="1" i="1">
                <a:effectLst>
                  <a:outerShdw blurRad="38100" dist="38100" dir="2700000" algn="tl">
                    <a:srgbClr val="FFFFFF"/>
                  </a:outerShdw>
                </a:effectLst>
                <a:latin typeface="Times New Roman" pitchFamily="18" charset="0"/>
                <a:ea typeface="楷体_GB2312" pitchFamily="49" charset="-122"/>
              </a:rPr>
              <a:t>Rt</a:t>
            </a:r>
            <a:endParaRPr lang="en-US" altLang="zh-CN" sz="2800" b="1">
              <a:effectLst>
                <a:outerShdw blurRad="38100" dist="38100" dir="2700000" algn="tl">
                  <a:srgbClr val="FFFFFF"/>
                </a:outerShdw>
              </a:effectLst>
              <a:latin typeface="Times New Roman" pitchFamily="18" charset="0"/>
              <a:ea typeface="楷体_GB2312" pitchFamily="49" charset="-122"/>
            </a:endParaRPr>
          </a:p>
        </p:txBody>
      </p:sp>
      <p:pic>
        <p:nvPicPr>
          <p:cNvPr id="11269" name="Picture 5" descr="1110t0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981200"/>
            <a:ext cx="19177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6"/>
          <p:cNvSpPr>
            <a:spLocks noChangeArrowheads="1"/>
          </p:cNvSpPr>
          <p:nvPr/>
        </p:nvSpPr>
        <p:spPr bwMode="auto">
          <a:xfrm>
            <a:off x="457200" y="4572000"/>
            <a:ext cx="77406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a:latin typeface="Times New Roman" pitchFamily="18" charset="0"/>
                <a:ea typeface="楷体_GB2312" pitchFamily="49" charset="-122"/>
              </a:rPr>
              <a:t>3</a:t>
            </a:r>
            <a:r>
              <a:rPr lang="zh-CN" altLang="en-US" sz="2800" b="1">
                <a:latin typeface="Times New Roman" pitchFamily="18" charset="0"/>
                <a:ea typeface="楷体_GB2312" pitchFamily="49" charset="-122"/>
              </a:rPr>
              <a:t>、 适用于一切电路</a:t>
            </a:r>
          </a:p>
          <a:p>
            <a:r>
              <a:rPr lang="zh-CN" altLang="en-US" sz="2800" b="1">
                <a:latin typeface="Times New Roman" pitchFamily="18" charset="0"/>
                <a:ea typeface="楷体_GB2312" pitchFamily="49" charset="-122"/>
              </a:rPr>
              <a:t>（纯电阻电路、非纯电阻电路）中电热的计算。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10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wipe(left)">
                                      <p:cBhvr>
                                        <p:cTn id="12" dur="10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414"/>
                                        </p:tgtEl>
                                        <p:attrNameLst>
                                          <p:attrName>style.visibility</p:attrName>
                                        </p:attrNameLst>
                                      </p:cBhvr>
                                      <p:to>
                                        <p:strVal val="visible"/>
                                      </p:to>
                                    </p:set>
                                    <p:anim calcmode="lin" valueType="num">
                                      <p:cBhvr additive="base">
                                        <p:cTn id="17" dur="500" fill="hold"/>
                                        <p:tgtEl>
                                          <p:spTgt spid="17414"/>
                                        </p:tgtEl>
                                        <p:attrNameLst>
                                          <p:attrName>ppt_x</p:attrName>
                                        </p:attrNameLst>
                                      </p:cBhvr>
                                      <p:tavLst>
                                        <p:tav tm="0">
                                          <p:val>
                                            <p:strVal val="#ppt_x"/>
                                          </p:val>
                                        </p:tav>
                                        <p:tav tm="100000">
                                          <p:val>
                                            <p:strVal val="#ppt_x"/>
                                          </p:val>
                                        </p:tav>
                                      </p:tavLst>
                                    </p:anim>
                                    <p:anim calcmode="lin" valueType="num">
                                      <p:cBhvr additive="base">
                                        <p:cTn id="18"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2" grpId="0"/>
      <p:bldP spid="174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11188" y="765175"/>
            <a:ext cx="8134350" cy="792163"/>
          </a:xfrm>
        </p:spPr>
        <p:txBody>
          <a:bodyPr/>
          <a:lstStyle/>
          <a:p>
            <a:pPr eaLnBrk="1" hangingPunct="1"/>
            <a:r>
              <a:rPr kumimoji="1" lang="zh-CN" altLang="en-US" sz="4400" b="1" smtClean="0"/>
              <a:t>非纯电阻电路和纯电阻电路？</a:t>
            </a:r>
          </a:p>
          <a:p>
            <a:pPr eaLnBrk="1" hangingPunct="1"/>
            <a:endParaRPr kumimoji="1" lang="en-US" altLang="zh-CN" sz="4400" b="1" smtClean="0"/>
          </a:p>
        </p:txBody>
      </p:sp>
      <p:sp>
        <p:nvSpPr>
          <p:cNvPr id="12291" name="Rectangle 3"/>
          <p:cNvSpPr>
            <a:spLocks noChangeArrowheads="1"/>
          </p:cNvSpPr>
          <p:nvPr/>
        </p:nvSpPr>
        <p:spPr bwMode="auto">
          <a:xfrm>
            <a:off x="755650" y="1916113"/>
            <a:ext cx="6399213"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800" b="1">
                <a:latin typeface="Times New Roman" pitchFamily="18" charset="0"/>
              </a:rPr>
              <a:t>电能全部转化为内能如</a:t>
            </a:r>
            <a:r>
              <a:rPr kumimoji="1" lang="zh-CN" altLang="en-US" sz="4000" b="1">
                <a:latin typeface="Times New Roman" pitchFamily="18" charset="0"/>
              </a:rPr>
              <a:t>白炽电灯、电炉、电热毯等</a:t>
            </a:r>
          </a:p>
        </p:txBody>
      </p:sp>
      <p:sp>
        <p:nvSpPr>
          <p:cNvPr id="12292" name="Text Box 4"/>
          <p:cNvSpPr txBox="1">
            <a:spLocks noChangeArrowheads="1"/>
          </p:cNvSpPr>
          <p:nvPr/>
        </p:nvSpPr>
        <p:spPr bwMode="auto">
          <a:xfrm>
            <a:off x="827088" y="3500438"/>
            <a:ext cx="7812087"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4000" b="1">
                <a:latin typeface="Times New Roman" pitchFamily="18" charset="0"/>
              </a:rPr>
              <a:t>只有部分电能转化为内能。</a:t>
            </a:r>
          </a:p>
          <a:p>
            <a:pPr eaLnBrk="1" hangingPunct="1"/>
            <a:r>
              <a:rPr kumimoji="1" lang="zh-CN" altLang="en-US" sz="4000" b="1">
                <a:latin typeface="Times New Roman" pitchFamily="18" charset="0"/>
              </a:rPr>
              <a:t>电路中含用电动机、电解槽等。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292"/>
                                        </p:tgtEl>
                                        <p:attrNameLst>
                                          <p:attrName>style.visibility</p:attrName>
                                        </p:attrNameLst>
                                      </p:cBhvr>
                                      <p:to>
                                        <p:strVal val="visible"/>
                                      </p:to>
                                    </p:set>
                                    <p:animEffect transition="in" filter="blinds(horizontal)">
                                      <p:cBhvr>
                                        <p:cTn id="11"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55650" y="0"/>
            <a:ext cx="7772400" cy="1143000"/>
          </a:xfrm>
        </p:spPr>
        <p:txBody>
          <a:bodyPr/>
          <a:lstStyle/>
          <a:p>
            <a:pPr eaLnBrk="1" hangingPunct="1"/>
            <a:r>
              <a:rPr lang="zh-CN" altLang="en-US" sz="4800" b="1" smtClean="0">
                <a:solidFill>
                  <a:schemeClr val="tx1"/>
                </a:solidFill>
              </a:rPr>
              <a:t>电功率和热功率 </a:t>
            </a:r>
          </a:p>
        </p:txBody>
      </p:sp>
      <p:sp>
        <p:nvSpPr>
          <p:cNvPr id="11267" name="Rectangle 3"/>
          <p:cNvSpPr>
            <a:spLocks noGrp="1" noChangeArrowheads="1"/>
          </p:cNvSpPr>
          <p:nvPr>
            <p:ph type="body" idx="1"/>
          </p:nvPr>
        </p:nvSpPr>
        <p:spPr>
          <a:xfrm>
            <a:off x="250825" y="1484313"/>
            <a:ext cx="8893175" cy="4114800"/>
          </a:xfrm>
        </p:spPr>
        <p:txBody>
          <a:bodyPr/>
          <a:lstStyle/>
          <a:p>
            <a:pPr eaLnBrk="1" hangingPunct="1">
              <a:lnSpc>
                <a:spcPct val="90000"/>
              </a:lnSpc>
            </a:pPr>
            <a:r>
              <a:rPr lang="zh-CN" altLang="en-US" sz="4000" b="1" smtClean="0"/>
              <a:t>将</a:t>
            </a:r>
            <a:r>
              <a:rPr lang="en-US" altLang="zh-CN" sz="4000" b="1" smtClean="0"/>
              <a:t>a</a:t>
            </a:r>
            <a:r>
              <a:rPr lang="zh-CN" altLang="en-US" sz="4000" b="1" smtClean="0"/>
              <a:t>类电路用能量守恒的关系写出完整的方程 </a:t>
            </a:r>
          </a:p>
          <a:p>
            <a:pPr eaLnBrk="1" hangingPunct="1">
              <a:lnSpc>
                <a:spcPct val="90000"/>
              </a:lnSpc>
            </a:pPr>
            <a:r>
              <a:rPr lang="zh-CN" altLang="en-US" sz="4000" b="1" smtClean="0"/>
              <a:t>写方程→化简→得出欧姆定律</a:t>
            </a:r>
            <a:r>
              <a:rPr lang="en-US" altLang="zh-CN" sz="4000" b="1" smtClean="0"/>
              <a:t>…</a:t>
            </a:r>
          </a:p>
          <a:p>
            <a:pPr eaLnBrk="1" hangingPunct="1">
              <a:lnSpc>
                <a:spcPct val="90000"/>
              </a:lnSpc>
            </a:pPr>
            <a:r>
              <a:rPr lang="zh-CN" altLang="en-US" sz="4000" b="1" smtClean="0"/>
              <a:t>对</a:t>
            </a:r>
            <a:r>
              <a:rPr lang="en-US" altLang="zh-CN" sz="4000" b="1" smtClean="0"/>
              <a:t>b</a:t>
            </a:r>
            <a:r>
              <a:rPr lang="zh-CN" altLang="en-US" sz="4000" b="1" smtClean="0"/>
              <a:t>类和</a:t>
            </a:r>
            <a:r>
              <a:rPr lang="en-US" altLang="zh-CN" sz="4000" b="1" smtClean="0"/>
              <a:t>c</a:t>
            </a:r>
            <a:r>
              <a:rPr lang="zh-CN" altLang="en-US" sz="4000" b="1" smtClean="0"/>
              <a:t>类电路电路应用同样的关系，还能得出欧姆定律吗？ </a:t>
            </a:r>
          </a:p>
          <a:p>
            <a:pPr eaLnBrk="1" hangingPunct="1">
              <a:lnSpc>
                <a:spcPct val="90000"/>
              </a:lnSpc>
            </a:pPr>
            <a:r>
              <a:rPr lang="zh-CN" altLang="en-US" sz="4000" b="1" smtClean="0"/>
              <a:t>不能。 </a:t>
            </a:r>
          </a:p>
          <a:p>
            <a:pPr eaLnBrk="1" hangingPunct="1">
              <a:lnSpc>
                <a:spcPct val="90000"/>
              </a:lnSpc>
            </a:pPr>
            <a:r>
              <a:rPr lang="zh-CN" altLang="en-US" sz="4000" b="1" smtClean="0"/>
              <a:t>可以看出，并不是所有的用电元件都是适用欧姆定律的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00"/>
                                        <p:tgtEl>
                                          <p:spTgt spid="11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1267">
                                            <p:txEl>
                                              <p:pRg st="2" end="2"/>
                                            </p:txEl>
                                          </p:spTgt>
                                        </p:tgtEl>
                                        <p:attrNameLst>
                                          <p:attrName>style.visibility</p:attrName>
                                        </p:attrNameLst>
                                      </p:cBhvr>
                                      <p:to>
                                        <p:strVal val="visible"/>
                                      </p:to>
                                    </p:set>
                                    <p:anim calcmode="lin" valueType="num">
                                      <p:cBhvr additive="base">
                                        <p:cTn id="12"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anim calcmode="lin" valueType="num">
                                      <p:cBhvr additive="base">
                                        <p:cTn id="18" dur="500" fill="hold"/>
                                        <p:tgtEl>
                                          <p:spTgt spid="11267">
                                            <p:txEl>
                                              <p:pRg st="3" end="3"/>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0" presetClass="entr" presetSubtype="0" fill="hold" nodeType="clickEffect">
                                  <p:stCondLst>
                                    <p:cond delay="0"/>
                                  </p:stCondLst>
                                  <p:childTnLst>
                                    <p:set>
                                      <p:cBhvr>
                                        <p:cTn id="23" dur="1" fill="hold">
                                          <p:stCondLst>
                                            <p:cond delay="0"/>
                                          </p:stCondLst>
                                        </p:cTn>
                                        <p:tgtEl>
                                          <p:spTgt spid="11267">
                                            <p:txEl>
                                              <p:pRg st="4" end="4"/>
                                            </p:txEl>
                                          </p:spTgt>
                                        </p:tgtEl>
                                        <p:attrNameLst>
                                          <p:attrName>style.visibility</p:attrName>
                                        </p:attrNameLst>
                                      </p:cBhvr>
                                      <p:to>
                                        <p:strVal val="visible"/>
                                      </p:to>
                                    </p:set>
                                    <p:animEffect transition="in" filter="wedge">
                                      <p:cBhvr>
                                        <p:cTn id="24" dur="20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0" y="1981200"/>
            <a:ext cx="9144000" cy="4114800"/>
          </a:xfrm>
        </p:spPr>
        <p:txBody>
          <a:bodyPr/>
          <a:lstStyle/>
          <a:p>
            <a:pPr eaLnBrk="1" hangingPunct="1"/>
            <a:r>
              <a:rPr kumimoji="1" lang="zh-CN" altLang="en-US" sz="4400" b="1" smtClean="0"/>
              <a:t>ＵＩｔ＝Ｉ</a:t>
            </a:r>
            <a:r>
              <a:rPr kumimoji="1" lang="en-US" altLang="zh-CN" sz="4400" b="1" baseline="30000" smtClean="0"/>
              <a:t>2</a:t>
            </a:r>
            <a:r>
              <a:rPr kumimoji="1" lang="zh-CN" altLang="en-US" sz="4400" b="1" smtClean="0"/>
              <a:t>Ｒｔ＋Ｅ</a:t>
            </a:r>
            <a:r>
              <a:rPr kumimoji="1" lang="zh-CN" altLang="en-US" sz="4400" b="1" baseline="-25000" smtClean="0"/>
              <a:t>其他</a:t>
            </a:r>
          </a:p>
          <a:p>
            <a:pPr eaLnBrk="1" hangingPunct="1"/>
            <a:endParaRPr kumimoji="1" lang="zh-CN" altLang="en-US" sz="4400" b="1" baseline="-25000" smtClean="0"/>
          </a:p>
          <a:p>
            <a:pPr eaLnBrk="1" hangingPunct="1"/>
            <a:r>
              <a:rPr kumimoji="1" lang="zh-CN" altLang="en-US" sz="4400" b="1" smtClean="0"/>
              <a:t>ＵＩｔ＝Ｉ</a:t>
            </a:r>
            <a:r>
              <a:rPr kumimoji="1" lang="en-US" altLang="zh-CN" sz="4400" b="1" baseline="30000" smtClean="0"/>
              <a:t>2</a:t>
            </a:r>
            <a:r>
              <a:rPr kumimoji="1" lang="zh-CN" altLang="en-US" sz="4400" b="1" smtClean="0"/>
              <a:t>Ｒｔ＝Ｕ</a:t>
            </a:r>
            <a:r>
              <a:rPr kumimoji="1" lang="en-US" altLang="zh-CN" sz="4400" b="1" baseline="30000" smtClean="0"/>
              <a:t>2</a:t>
            </a:r>
            <a:r>
              <a:rPr kumimoji="1" lang="zh-CN" altLang="en-US" sz="4400" b="1" smtClean="0"/>
              <a:t>ｔ／Ｒ</a:t>
            </a:r>
          </a:p>
        </p:txBody>
      </p:sp>
      <p:sp>
        <p:nvSpPr>
          <p:cNvPr id="13315" name="Rectangle 3"/>
          <p:cNvSpPr>
            <a:spLocks noChangeArrowheads="1"/>
          </p:cNvSpPr>
          <p:nvPr/>
        </p:nvSpPr>
        <p:spPr bwMode="auto">
          <a:xfrm>
            <a:off x="468313" y="1125538"/>
            <a:ext cx="4175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b="1">
                <a:latin typeface="Times New Roman" pitchFamily="18" charset="0"/>
              </a:rPr>
              <a:t>非纯电阻电路</a:t>
            </a:r>
          </a:p>
        </p:txBody>
      </p:sp>
      <p:sp>
        <p:nvSpPr>
          <p:cNvPr id="13316" name="Rectangle 4"/>
          <p:cNvSpPr>
            <a:spLocks noChangeArrowheads="1"/>
          </p:cNvSpPr>
          <p:nvPr/>
        </p:nvSpPr>
        <p:spPr bwMode="auto">
          <a:xfrm>
            <a:off x="468313" y="4292600"/>
            <a:ext cx="3743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b="1">
                <a:latin typeface="Times New Roman" pitchFamily="18" charset="0"/>
              </a:rPr>
              <a:t>纯电阻电路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13314">
                                            <p:txEl>
                                              <p:pRg st="0" end="0"/>
                                            </p:txEl>
                                          </p:spTgt>
                                        </p:tgtEl>
                                        <p:attrNameLst>
                                          <p:attrName>style.visibility</p:attrName>
                                        </p:attrNameLst>
                                      </p:cBhvr>
                                      <p:to>
                                        <p:strVal val="visible"/>
                                      </p:to>
                                    </p:set>
                                    <p:animEffect transition="in" filter="wipe(down)">
                                      <p:cBhvr>
                                        <p:cTn id="13" dur="500"/>
                                        <p:tgtEl>
                                          <p:spTgt spid="1331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13314">
                                            <p:txEl>
                                              <p:pRg st="2" end="2"/>
                                            </p:txEl>
                                          </p:spTgt>
                                        </p:tgtEl>
                                        <p:attrNameLst>
                                          <p:attrName>style.visibility</p:attrName>
                                        </p:attrNameLst>
                                      </p:cBhvr>
                                      <p:to>
                                        <p:strVal val="visible"/>
                                      </p:to>
                                    </p:set>
                                    <p:anim calcmode="lin" valueType="num">
                                      <p:cBhvr additive="base">
                                        <p:cTn id="18" dur="500" fill="hold"/>
                                        <p:tgtEl>
                                          <p:spTgt spid="13314">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33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3316"/>
                                        </p:tgtEl>
                                        <p:attrNameLst>
                                          <p:attrName>style.visibility</p:attrName>
                                        </p:attrNameLst>
                                      </p:cBhvr>
                                      <p:to>
                                        <p:strVal val="visible"/>
                                      </p:to>
                                    </p:set>
                                    <p:anim calcmode="lin" valueType="num">
                                      <p:cBhvr additive="base">
                                        <p:cTn id="24" dur="2000" fill="hold"/>
                                        <p:tgtEl>
                                          <p:spTgt spid="13316"/>
                                        </p:tgtEl>
                                        <p:attrNameLst>
                                          <p:attrName>ppt_x</p:attrName>
                                        </p:attrNameLst>
                                      </p:cBhvr>
                                      <p:tavLst>
                                        <p:tav tm="0">
                                          <p:val>
                                            <p:strVal val="1+#ppt_w/2"/>
                                          </p:val>
                                        </p:tav>
                                        <p:tav tm="100000">
                                          <p:val>
                                            <p:strVal val="#ppt_x"/>
                                          </p:val>
                                        </p:tav>
                                      </p:tavLst>
                                    </p:anim>
                                    <p:anim calcmode="lin" valueType="num">
                                      <p:cBhvr additive="base">
                                        <p:cTn id="25" dur="2000" fill="hold"/>
                                        <p:tgtEl>
                                          <p:spTgt spid="13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28600" y="228600"/>
            <a:ext cx="2301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chemeClr val="tx2"/>
                </a:solidFill>
                <a:latin typeface="华文新魏" pitchFamily="2" charset="-122"/>
                <a:ea typeface="华文新魏" pitchFamily="2" charset="-122"/>
              </a:rPr>
              <a:t>纯电阻电路</a:t>
            </a:r>
            <a:r>
              <a:rPr kumimoji="1" lang="en-US" altLang="zh-CN" sz="3200" b="1">
                <a:latin typeface="华文新魏" pitchFamily="2" charset="-122"/>
                <a:ea typeface="华文新魏" pitchFamily="2" charset="-122"/>
              </a:rPr>
              <a:t>:</a:t>
            </a:r>
            <a:r>
              <a:rPr kumimoji="1" lang="en-US" altLang="zh-CN" sz="3200" b="1">
                <a:latin typeface="Times New Roman" pitchFamily="18" charset="0"/>
              </a:rPr>
              <a:t>                      </a:t>
            </a:r>
          </a:p>
        </p:txBody>
      </p:sp>
      <p:sp>
        <p:nvSpPr>
          <p:cNvPr id="15363" name="Text Box 3"/>
          <p:cNvSpPr txBox="1">
            <a:spLocks noChangeArrowheads="1"/>
          </p:cNvSpPr>
          <p:nvPr/>
        </p:nvSpPr>
        <p:spPr bwMode="auto">
          <a:xfrm>
            <a:off x="2667000" y="685800"/>
            <a:ext cx="4210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3200" b="1">
                <a:solidFill>
                  <a:srgbClr val="FF0000"/>
                </a:solidFill>
                <a:latin typeface="华文新魏" pitchFamily="2" charset="-122"/>
                <a:ea typeface="华文新魏" pitchFamily="2" charset="-122"/>
              </a:rPr>
              <a:t>电能</a:t>
            </a:r>
            <a:r>
              <a:rPr kumimoji="1" lang="zh-CN" altLang="en-US" sz="3200" b="1">
                <a:latin typeface="华文新魏" pitchFamily="2" charset="-122"/>
                <a:ea typeface="华文新魏" pitchFamily="2" charset="-122"/>
              </a:rPr>
              <a:t>  →  </a:t>
            </a:r>
            <a:r>
              <a:rPr kumimoji="1" lang="zh-CN" altLang="en-US" sz="3200" b="1">
                <a:solidFill>
                  <a:srgbClr val="FF33CC"/>
                </a:solidFill>
                <a:latin typeface="华文新魏" pitchFamily="2" charset="-122"/>
                <a:ea typeface="华文新魏" pitchFamily="2" charset="-122"/>
              </a:rPr>
              <a:t>内能</a:t>
            </a:r>
          </a:p>
        </p:txBody>
      </p:sp>
      <p:sp>
        <p:nvSpPr>
          <p:cNvPr id="15364" name="Rectangle 4"/>
          <p:cNvSpPr>
            <a:spLocks noChangeArrowheads="1"/>
          </p:cNvSpPr>
          <p:nvPr/>
        </p:nvSpPr>
        <p:spPr bwMode="auto">
          <a:xfrm>
            <a:off x="3581400" y="381000"/>
            <a:ext cx="21336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Oval 5"/>
          <p:cNvSpPr>
            <a:spLocks noChangeArrowheads="1"/>
          </p:cNvSpPr>
          <p:nvPr/>
        </p:nvSpPr>
        <p:spPr bwMode="auto">
          <a:xfrm>
            <a:off x="3505200" y="381000"/>
            <a:ext cx="152400" cy="304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Oval 6"/>
          <p:cNvSpPr>
            <a:spLocks noChangeArrowheads="1"/>
          </p:cNvSpPr>
          <p:nvPr/>
        </p:nvSpPr>
        <p:spPr bwMode="auto">
          <a:xfrm>
            <a:off x="5638800" y="381000"/>
            <a:ext cx="152400" cy="304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Line 7"/>
          <p:cNvSpPr>
            <a:spLocks noChangeShapeType="1"/>
          </p:cNvSpPr>
          <p:nvPr/>
        </p:nvSpPr>
        <p:spPr bwMode="auto">
          <a:xfrm>
            <a:off x="2971800" y="533400"/>
            <a:ext cx="6096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8" name="Line 8"/>
          <p:cNvSpPr>
            <a:spLocks noChangeShapeType="1"/>
          </p:cNvSpPr>
          <p:nvPr/>
        </p:nvSpPr>
        <p:spPr bwMode="auto">
          <a:xfrm>
            <a:off x="5715000" y="533400"/>
            <a:ext cx="685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09" name="Text Box 9"/>
          <p:cNvSpPr txBox="1">
            <a:spLocks noChangeArrowheads="1"/>
          </p:cNvSpPr>
          <p:nvPr/>
        </p:nvSpPr>
        <p:spPr bwMode="auto">
          <a:xfrm>
            <a:off x="5715000" y="1143000"/>
            <a:ext cx="91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i="1">
                <a:latin typeface="Times New Roman" pitchFamily="18" charset="0"/>
              </a:rPr>
              <a:t>  </a:t>
            </a:r>
            <a:r>
              <a:rPr kumimoji="1" lang="en-US" altLang="zh-CN" sz="2800" b="1" i="1">
                <a:solidFill>
                  <a:srgbClr val="FF33CC"/>
                </a:solidFill>
                <a:latin typeface="Times New Roman" pitchFamily="18" charset="0"/>
              </a:rPr>
              <a:t>Q</a:t>
            </a:r>
          </a:p>
          <a:p>
            <a:pPr eaLnBrk="1" hangingPunct="1">
              <a:spcBef>
                <a:spcPct val="50000"/>
              </a:spcBef>
            </a:pPr>
            <a:r>
              <a:rPr kumimoji="1" lang="en-US" altLang="zh-CN" sz="2800" b="1" i="1">
                <a:solidFill>
                  <a:srgbClr val="FF33CC"/>
                </a:solidFill>
                <a:latin typeface="Times New Roman" pitchFamily="18" charset="0"/>
              </a:rPr>
              <a:t>I</a:t>
            </a:r>
            <a:r>
              <a:rPr kumimoji="1" lang="en-US" altLang="zh-CN" sz="2800" b="1" i="1" baseline="30000">
                <a:solidFill>
                  <a:srgbClr val="FF33CC"/>
                </a:solidFill>
                <a:latin typeface="Times New Roman" pitchFamily="18" charset="0"/>
              </a:rPr>
              <a:t>2</a:t>
            </a:r>
            <a:r>
              <a:rPr kumimoji="1" lang="en-US" altLang="zh-CN" sz="2800" b="1" i="1">
                <a:solidFill>
                  <a:srgbClr val="FF33CC"/>
                </a:solidFill>
                <a:latin typeface="Times New Roman" pitchFamily="18" charset="0"/>
              </a:rPr>
              <a:t>Rt</a:t>
            </a:r>
          </a:p>
        </p:txBody>
      </p:sp>
      <p:sp>
        <p:nvSpPr>
          <p:cNvPr id="25610" name="Text Box 10"/>
          <p:cNvSpPr txBox="1">
            <a:spLocks noChangeArrowheads="1"/>
          </p:cNvSpPr>
          <p:nvPr/>
        </p:nvSpPr>
        <p:spPr bwMode="auto">
          <a:xfrm>
            <a:off x="2819400" y="1143000"/>
            <a:ext cx="85407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i="1">
                <a:latin typeface="Times New Roman" pitchFamily="18" charset="0"/>
              </a:rPr>
              <a:t> </a:t>
            </a:r>
            <a:r>
              <a:rPr kumimoji="1" lang="en-US" altLang="zh-CN" sz="2800" b="1" i="1">
                <a:solidFill>
                  <a:srgbClr val="FF0000"/>
                </a:solidFill>
                <a:latin typeface="Times New Roman" pitchFamily="18" charset="0"/>
              </a:rPr>
              <a:t>W</a:t>
            </a:r>
          </a:p>
          <a:p>
            <a:pPr eaLnBrk="1" hangingPunct="1">
              <a:spcBef>
                <a:spcPct val="50000"/>
              </a:spcBef>
            </a:pPr>
            <a:r>
              <a:rPr kumimoji="1" lang="en-US" altLang="zh-CN" sz="2800" b="1" i="1">
                <a:solidFill>
                  <a:srgbClr val="FF0000"/>
                </a:solidFill>
                <a:latin typeface="Times New Roman" pitchFamily="18" charset="0"/>
              </a:rPr>
              <a:t>UIt</a:t>
            </a:r>
          </a:p>
        </p:txBody>
      </p:sp>
      <p:sp>
        <p:nvSpPr>
          <p:cNvPr id="25611" name="AutoShape 11"/>
          <p:cNvSpPr>
            <a:spLocks noChangeArrowheads="1"/>
          </p:cNvSpPr>
          <p:nvPr/>
        </p:nvSpPr>
        <p:spPr bwMode="auto">
          <a:xfrm>
            <a:off x="3924300" y="1268413"/>
            <a:ext cx="1676400" cy="381000"/>
          </a:xfrm>
          <a:prstGeom prst="rightArrow">
            <a:avLst>
              <a:gd name="adj1" fmla="val 50000"/>
              <a:gd name="adj2" fmla="val 110000"/>
            </a:avLst>
          </a:prstGeom>
          <a:solidFill>
            <a:schemeClr val="tx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2" name="Rectangle 12"/>
          <p:cNvSpPr>
            <a:spLocks noChangeArrowheads="1"/>
          </p:cNvSpPr>
          <p:nvPr/>
        </p:nvSpPr>
        <p:spPr bwMode="auto">
          <a:xfrm>
            <a:off x="4495800" y="1752600"/>
            <a:ext cx="473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i="1">
                <a:latin typeface="Times New Roman" pitchFamily="18" charset="0"/>
              </a:rPr>
              <a:t>=</a:t>
            </a:r>
          </a:p>
        </p:txBody>
      </p:sp>
      <p:sp>
        <p:nvSpPr>
          <p:cNvPr id="25613" name="Rectangle 13"/>
          <p:cNvSpPr>
            <a:spLocks noChangeArrowheads="1"/>
          </p:cNvSpPr>
          <p:nvPr/>
        </p:nvSpPr>
        <p:spPr bwMode="auto">
          <a:xfrm>
            <a:off x="7086600" y="1828800"/>
            <a:ext cx="111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800" b="1" i="1" u="sng">
                <a:solidFill>
                  <a:srgbClr val="800000"/>
                </a:solidFill>
                <a:latin typeface="Times New Roman" pitchFamily="18" charset="0"/>
              </a:rPr>
              <a:t>I=U/R</a:t>
            </a:r>
          </a:p>
        </p:txBody>
      </p:sp>
      <p:sp>
        <p:nvSpPr>
          <p:cNvPr id="15374" name="Oval 14"/>
          <p:cNvSpPr>
            <a:spLocks noChangeArrowheads="1"/>
          </p:cNvSpPr>
          <p:nvPr/>
        </p:nvSpPr>
        <p:spPr bwMode="auto">
          <a:xfrm>
            <a:off x="4191000" y="3505200"/>
            <a:ext cx="381000" cy="381000"/>
          </a:xfrm>
          <a:prstGeom prst="ellipse">
            <a:avLst/>
          </a:prstGeom>
          <a:solidFill>
            <a:srgbClr val="339966"/>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Text Box 15"/>
          <p:cNvSpPr txBox="1">
            <a:spLocks noChangeArrowheads="1"/>
          </p:cNvSpPr>
          <p:nvPr/>
        </p:nvSpPr>
        <p:spPr bwMode="auto">
          <a:xfrm>
            <a:off x="4191000" y="35052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solidFill>
                  <a:schemeClr val="bg1"/>
                </a:solidFill>
                <a:latin typeface="Times New Roman" pitchFamily="18" charset="0"/>
              </a:rPr>
              <a:t>M</a:t>
            </a:r>
          </a:p>
        </p:txBody>
      </p:sp>
      <p:sp>
        <p:nvSpPr>
          <p:cNvPr id="15376" name="Line 16"/>
          <p:cNvSpPr>
            <a:spLocks noChangeShapeType="1"/>
          </p:cNvSpPr>
          <p:nvPr/>
        </p:nvSpPr>
        <p:spPr bwMode="auto">
          <a:xfrm>
            <a:off x="3276600" y="3657600"/>
            <a:ext cx="914400" cy="15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7" name="Line 17"/>
          <p:cNvSpPr>
            <a:spLocks noChangeShapeType="1"/>
          </p:cNvSpPr>
          <p:nvPr/>
        </p:nvSpPr>
        <p:spPr bwMode="auto">
          <a:xfrm>
            <a:off x="4572000" y="3657600"/>
            <a:ext cx="1066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8" name="Rectangle 18"/>
          <p:cNvSpPr>
            <a:spLocks noChangeArrowheads="1"/>
          </p:cNvSpPr>
          <p:nvPr/>
        </p:nvSpPr>
        <p:spPr bwMode="auto">
          <a:xfrm>
            <a:off x="228600" y="3295650"/>
            <a:ext cx="2747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3200" b="1">
                <a:solidFill>
                  <a:schemeClr val="tx2"/>
                </a:solidFill>
                <a:latin typeface="华文新魏" pitchFamily="2" charset="-122"/>
                <a:ea typeface="华文新魏" pitchFamily="2" charset="-122"/>
              </a:rPr>
              <a:t>非纯电阻电路</a:t>
            </a:r>
            <a:r>
              <a:rPr kumimoji="1" lang="en-US" altLang="zh-CN" sz="3200" b="1">
                <a:solidFill>
                  <a:schemeClr val="tx2"/>
                </a:solidFill>
                <a:latin typeface="华文新魏" pitchFamily="2" charset="-122"/>
                <a:ea typeface="华文新魏" pitchFamily="2" charset="-122"/>
              </a:rPr>
              <a:t>:</a:t>
            </a:r>
          </a:p>
        </p:txBody>
      </p:sp>
      <p:sp>
        <p:nvSpPr>
          <p:cNvPr id="15379" name="Text Box 19"/>
          <p:cNvSpPr txBox="1">
            <a:spLocks noChangeArrowheads="1"/>
          </p:cNvSpPr>
          <p:nvPr/>
        </p:nvSpPr>
        <p:spPr bwMode="auto">
          <a:xfrm>
            <a:off x="2286000" y="3810000"/>
            <a:ext cx="685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solidFill>
                  <a:srgbClr val="FF0000"/>
                </a:solidFill>
                <a:latin typeface="华文新魏" pitchFamily="2" charset="-122"/>
                <a:ea typeface="华文新魏" pitchFamily="2" charset="-122"/>
              </a:rPr>
              <a:t>电能  </a:t>
            </a:r>
            <a:r>
              <a:rPr kumimoji="1" lang="zh-CN" altLang="en-US" sz="3200" b="1">
                <a:latin typeface="华文新魏" pitchFamily="2" charset="-122"/>
                <a:ea typeface="华文新魏" pitchFamily="2" charset="-122"/>
              </a:rPr>
              <a:t>   →    </a:t>
            </a:r>
            <a:r>
              <a:rPr kumimoji="1" lang="zh-CN" altLang="en-US" sz="3200" b="1">
                <a:solidFill>
                  <a:srgbClr val="FF33CC"/>
                </a:solidFill>
                <a:latin typeface="华文新魏" pitchFamily="2" charset="-122"/>
                <a:ea typeface="华文新魏" pitchFamily="2" charset="-122"/>
              </a:rPr>
              <a:t>内能</a:t>
            </a:r>
            <a:r>
              <a:rPr kumimoji="1" lang="en-US" altLang="zh-CN" sz="3200" b="1">
                <a:solidFill>
                  <a:schemeClr val="tx2"/>
                </a:solidFill>
                <a:latin typeface="华文新魏" pitchFamily="2" charset="-122"/>
                <a:ea typeface="华文新魏" pitchFamily="2" charset="-122"/>
              </a:rPr>
              <a:t>+</a:t>
            </a:r>
            <a:r>
              <a:rPr kumimoji="1" lang="zh-CN" altLang="en-US" sz="3200" b="1">
                <a:latin typeface="华文新魏" pitchFamily="2" charset="-122"/>
                <a:ea typeface="华文新魏" pitchFamily="2" charset="-122"/>
              </a:rPr>
              <a:t>其它形式的能</a:t>
            </a:r>
          </a:p>
        </p:txBody>
      </p:sp>
      <p:sp>
        <p:nvSpPr>
          <p:cNvPr id="25620" name="AutoShape 20"/>
          <p:cNvSpPr>
            <a:spLocks noChangeArrowheads="1"/>
          </p:cNvSpPr>
          <p:nvPr/>
        </p:nvSpPr>
        <p:spPr bwMode="auto">
          <a:xfrm>
            <a:off x="3429000" y="4572000"/>
            <a:ext cx="1752600" cy="381000"/>
          </a:xfrm>
          <a:prstGeom prst="rightArrow">
            <a:avLst>
              <a:gd name="adj1" fmla="val 50000"/>
              <a:gd name="adj2" fmla="val 115000"/>
            </a:avLst>
          </a:prstGeom>
          <a:solidFill>
            <a:schemeClr val="tx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AutoShape 21"/>
          <p:cNvSpPr>
            <a:spLocks noChangeArrowheads="1"/>
          </p:cNvSpPr>
          <p:nvPr/>
        </p:nvSpPr>
        <p:spPr bwMode="auto">
          <a:xfrm flipV="1">
            <a:off x="5435600" y="4292600"/>
            <a:ext cx="152400" cy="381000"/>
          </a:xfrm>
          <a:prstGeom prst="upArrow">
            <a:avLst>
              <a:gd name="adj1" fmla="val 50000"/>
              <a:gd name="adj2" fmla="val 62500"/>
            </a:avLst>
          </a:prstGeom>
          <a:solidFill>
            <a:schemeClr val="tx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622" name="Text Box 22"/>
          <p:cNvSpPr txBox="1">
            <a:spLocks noChangeArrowheads="1"/>
          </p:cNvSpPr>
          <p:nvPr/>
        </p:nvSpPr>
        <p:spPr bwMode="auto">
          <a:xfrm>
            <a:off x="2895600" y="4495800"/>
            <a:ext cx="500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i="1">
                <a:solidFill>
                  <a:srgbClr val="FF0000"/>
                </a:solidFill>
                <a:latin typeface="Times New Roman" pitchFamily="18" charset="0"/>
              </a:rPr>
              <a:t>W</a:t>
            </a:r>
          </a:p>
        </p:txBody>
      </p:sp>
      <p:sp>
        <p:nvSpPr>
          <p:cNvPr id="25623" name="Text Box 23"/>
          <p:cNvSpPr txBox="1">
            <a:spLocks noChangeArrowheads="1"/>
          </p:cNvSpPr>
          <p:nvPr/>
        </p:nvSpPr>
        <p:spPr bwMode="auto">
          <a:xfrm>
            <a:off x="7092950" y="4581525"/>
            <a:ext cx="121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i="1">
                <a:solidFill>
                  <a:srgbClr val="FF0000"/>
                </a:solidFill>
                <a:latin typeface="Times New Roman" pitchFamily="18" charset="0"/>
              </a:rPr>
              <a:t>W</a:t>
            </a:r>
            <a:r>
              <a:rPr kumimoji="1" lang="en-US" altLang="zh-CN" sz="3200" b="1" i="1">
                <a:solidFill>
                  <a:srgbClr val="FF0000"/>
                </a:solidFill>
                <a:latin typeface="Times New Roman" pitchFamily="18" charset="0"/>
              </a:rPr>
              <a:t> </a:t>
            </a:r>
            <a:r>
              <a:rPr kumimoji="1" lang="en-US" altLang="zh-CN" sz="3200" b="1" i="1">
                <a:latin typeface="Times New Roman" pitchFamily="18" charset="0"/>
              </a:rPr>
              <a:t>- </a:t>
            </a:r>
            <a:r>
              <a:rPr kumimoji="1" lang="en-US" altLang="zh-CN" sz="2800" b="1" i="1">
                <a:solidFill>
                  <a:srgbClr val="FF33CC"/>
                </a:solidFill>
                <a:latin typeface="Times New Roman" pitchFamily="18" charset="0"/>
              </a:rPr>
              <a:t>Q</a:t>
            </a:r>
          </a:p>
        </p:txBody>
      </p:sp>
      <p:sp>
        <p:nvSpPr>
          <p:cNvPr id="25624" name="Text Box 24"/>
          <p:cNvSpPr txBox="1">
            <a:spLocks noChangeArrowheads="1"/>
          </p:cNvSpPr>
          <p:nvPr/>
        </p:nvSpPr>
        <p:spPr bwMode="auto">
          <a:xfrm>
            <a:off x="5219700" y="47244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800" b="1" i="1">
                <a:solidFill>
                  <a:srgbClr val="FF33CC"/>
                </a:solidFill>
                <a:latin typeface="Times New Roman" pitchFamily="18" charset="0"/>
              </a:rPr>
              <a:t>Q</a:t>
            </a:r>
          </a:p>
        </p:txBody>
      </p:sp>
      <p:sp>
        <p:nvSpPr>
          <p:cNvPr id="25625" name="Rectangle 25"/>
          <p:cNvSpPr>
            <a:spLocks noChangeArrowheads="1"/>
          </p:cNvSpPr>
          <p:nvPr/>
        </p:nvSpPr>
        <p:spPr bwMode="auto">
          <a:xfrm>
            <a:off x="2819400" y="5334000"/>
            <a:ext cx="677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800" b="1" i="1">
                <a:solidFill>
                  <a:srgbClr val="FF0000"/>
                </a:solidFill>
                <a:latin typeface="Times New Roman" pitchFamily="18" charset="0"/>
              </a:rPr>
              <a:t>UIt</a:t>
            </a:r>
          </a:p>
        </p:txBody>
      </p:sp>
      <p:sp>
        <p:nvSpPr>
          <p:cNvPr id="25626" name="Rectangle 26"/>
          <p:cNvSpPr>
            <a:spLocks noChangeArrowheads="1"/>
          </p:cNvSpPr>
          <p:nvPr/>
        </p:nvSpPr>
        <p:spPr bwMode="auto">
          <a:xfrm>
            <a:off x="4114800" y="53340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i="1">
                <a:latin typeface="Times New Roman" pitchFamily="18" charset="0"/>
              </a:rPr>
              <a:t> </a:t>
            </a:r>
            <a:r>
              <a:rPr kumimoji="1" lang="en-US" altLang="zh-CN" sz="2800" b="1" i="1">
                <a:solidFill>
                  <a:srgbClr val="FF33CC"/>
                </a:solidFill>
                <a:latin typeface="Times New Roman" pitchFamily="18" charset="0"/>
              </a:rPr>
              <a:t>I</a:t>
            </a:r>
            <a:r>
              <a:rPr kumimoji="1" lang="en-US" altLang="zh-CN" sz="2800" b="1" i="1" baseline="30000">
                <a:solidFill>
                  <a:srgbClr val="FF33CC"/>
                </a:solidFill>
                <a:latin typeface="Times New Roman" pitchFamily="18" charset="0"/>
              </a:rPr>
              <a:t>2</a:t>
            </a:r>
            <a:r>
              <a:rPr kumimoji="1" lang="en-US" altLang="zh-CN" sz="2800" b="1" i="1">
                <a:solidFill>
                  <a:srgbClr val="FF33CC"/>
                </a:solidFill>
                <a:latin typeface="Times New Roman" pitchFamily="18" charset="0"/>
              </a:rPr>
              <a:t>Rt</a:t>
            </a:r>
          </a:p>
        </p:txBody>
      </p:sp>
      <p:sp>
        <p:nvSpPr>
          <p:cNvPr id="25627" name="Rectangle 27"/>
          <p:cNvSpPr>
            <a:spLocks noChangeArrowheads="1"/>
          </p:cNvSpPr>
          <p:nvPr/>
        </p:nvSpPr>
        <p:spPr bwMode="auto">
          <a:xfrm>
            <a:off x="6934200" y="5334000"/>
            <a:ext cx="174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i="1" u="sng">
                <a:solidFill>
                  <a:srgbClr val="660033"/>
                </a:solidFill>
                <a:latin typeface="Times New Roman" pitchFamily="18" charset="0"/>
              </a:rPr>
              <a:t>I</a:t>
            </a:r>
            <a:r>
              <a:rPr kumimoji="1" lang="zh-CN" altLang="en-US" sz="2800" b="1" i="1" u="sng">
                <a:solidFill>
                  <a:srgbClr val="660033"/>
                </a:solidFill>
                <a:latin typeface="Times New Roman" pitchFamily="18" charset="0"/>
              </a:rPr>
              <a:t>＜</a:t>
            </a:r>
            <a:r>
              <a:rPr kumimoji="1" lang="en-US" altLang="zh-CN" sz="2800" b="1" i="1" u="sng">
                <a:solidFill>
                  <a:srgbClr val="660033"/>
                </a:solidFill>
                <a:latin typeface="Times New Roman" pitchFamily="18" charset="0"/>
              </a:rPr>
              <a:t>U/R</a:t>
            </a:r>
          </a:p>
        </p:txBody>
      </p:sp>
      <p:sp>
        <p:nvSpPr>
          <p:cNvPr id="25628" name="AutoShape 28"/>
          <p:cNvSpPr>
            <a:spLocks noChangeArrowheads="1"/>
          </p:cNvSpPr>
          <p:nvPr/>
        </p:nvSpPr>
        <p:spPr bwMode="auto">
          <a:xfrm>
            <a:off x="6443663" y="2659063"/>
            <a:ext cx="2590800" cy="2209800"/>
          </a:xfrm>
          <a:prstGeom prst="wedgeEllipseCallout">
            <a:avLst>
              <a:gd name="adj1" fmla="val 8088"/>
              <a:gd name="adj2" fmla="val 69324"/>
            </a:avLst>
          </a:prstGeom>
          <a:solidFill>
            <a:srgbClr val="FFFFCC"/>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zh-CN" altLang="en-US" sz="2400" b="1">
                <a:solidFill>
                  <a:srgbClr val="9900FF"/>
                </a:solidFill>
                <a:latin typeface="Times New Roman" pitchFamily="18" charset="0"/>
                <a:ea typeface="华文新魏" pitchFamily="2" charset="-122"/>
              </a:rPr>
              <a:t>说明：欧姆定律不适用于非纯电阻电路！</a:t>
            </a:r>
          </a:p>
        </p:txBody>
      </p:sp>
      <p:sp>
        <p:nvSpPr>
          <p:cNvPr id="25629" name="Rectangle 29"/>
          <p:cNvSpPr>
            <a:spLocks noChangeArrowheads="1"/>
          </p:cNvSpPr>
          <p:nvPr/>
        </p:nvSpPr>
        <p:spPr bwMode="auto">
          <a:xfrm>
            <a:off x="3657600" y="5334000"/>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800" b="1" i="1">
                <a:latin typeface="Times New Roman" pitchFamily="18" charset="0"/>
              </a:rPr>
              <a:t>＞</a:t>
            </a:r>
          </a:p>
        </p:txBody>
      </p:sp>
      <p:sp>
        <p:nvSpPr>
          <p:cNvPr id="25630" name="AutoShape 30"/>
          <p:cNvSpPr>
            <a:spLocks noChangeArrowheads="1"/>
          </p:cNvSpPr>
          <p:nvPr/>
        </p:nvSpPr>
        <p:spPr bwMode="auto">
          <a:xfrm>
            <a:off x="304800" y="1600200"/>
            <a:ext cx="2209800" cy="1600200"/>
          </a:xfrm>
          <a:prstGeom prst="wedgeRectCallout">
            <a:avLst>
              <a:gd name="adj1" fmla="val 65301"/>
              <a:gd name="adj2" fmla="val -20042"/>
            </a:avLst>
          </a:prstGeom>
          <a:solidFill>
            <a:srgbClr val="FFFFCC"/>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50000"/>
              </a:spcBef>
            </a:pPr>
            <a:endParaRPr kumimoji="1" lang="zh-CN" altLang="zh-CN" sz="2000" b="1">
              <a:latin typeface="Times New Roman" pitchFamily="18" charset="0"/>
            </a:endParaRPr>
          </a:p>
        </p:txBody>
      </p:sp>
      <p:sp>
        <p:nvSpPr>
          <p:cNvPr id="25631" name="Rectangle 31"/>
          <p:cNvSpPr>
            <a:spLocks noChangeArrowheads="1"/>
          </p:cNvSpPr>
          <p:nvPr/>
        </p:nvSpPr>
        <p:spPr bwMode="auto">
          <a:xfrm>
            <a:off x="457200" y="1676400"/>
            <a:ext cx="190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b="1">
                <a:latin typeface="华文新魏" pitchFamily="2" charset="-122"/>
                <a:ea typeface="华文新魏" pitchFamily="2" charset="-122"/>
              </a:rPr>
              <a:t>指某段电路在某段时间内消耗的全部电能</a:t>
            </a:r>
            <a:r>
              <a:rPr kumimoji="1" lang="en-US" altLang="zh-CN" sz="2400" b="1">
                <a:latin typeface="华文新魏" pitchFamily="2" charset="-122"/>
                <a:ea typeface="华文新魏" pitchFamily="2" charset="-122"/>
              </a:rPr>
              <a:t>! </a:t>
            </a:r>
          </a:p>
        </p:txBody>
      </p:sp>
      <p:sp>
        <p:nvSpPr>
          <p:cNvPr id="25632" name="AutoShape 32"/>
          <p:cNvSpPr>
            <a:spLocks noChangeArrowheads="1"/>
          </p:cNvSpPr>
          <p:nvPr/>
        </p:nvSpPr>
        <p:spPr bwMode="auto">
          <a:xfrm>
            <a:off x="6553200" y="-228600"/>
            <a:ext cx="2590800" cy="2133600"/>
          </a:xfrm>
          <a:prstGeom prst="cloudCallout">
            <a:avLst>
              <a:gd name="adj1" fmla="val -57352"/>
              <a:gd name="adj2" fmla="val 47694"/>
            </a:avLst>
          </a:prstGeom>
          <a:solidFill>
            <a:srgbClr val="FFFFFF"/>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a:solidFill>
                  <a:srgbClr val="FF33CC"/>
                </a:solidFill>
                <a:latin typeface="华文新魏" pitchFamily="2" charset="-122"/>
                <a:ea typeface="华文新魏" pitchFamily="2" charset="-122"/>
              </a:rPr>
              <a:t>指转化为内能的那部分电能</a:t>
            </a:r>
            <a:r>
              <a:rPr kumimoji="1" lang="en-US" altLang="zh-CN" sz="2800" b="1">
                <a:solidFill>
                  <a:srgbClr val="FF33CC"/>
                </a:solidFill>
                <a:latin typeface="华文新魏" pitchFamily="2" charset="-122"/>
                <a:ea typeface="华文新魏" pitchFamily="2" charset="-122"/>
              </a:rPr>
              <a:t>!</a:t>
            </a:r>
            <a:endParaRPr kumimoji="1" lang="en-US" altLang="zh-CN" sz="2800" b="1" i="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wipe(left)">
                                      <p:cBhvr>
                                        <p:cTn id="7" dur="500"/>
                                        <p:tgtEl>
                                          <p:spTgt spid="256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18"/>
                                        </p:tgtEl>
                                        <p:attrNameLst>
                                          <p:attrName>style.visibility</p:attrName>
                                        </p:attrNameLst>
                                      </p:cBhvr>
                                      <p:to>
                                        <p:strVal val="visible"/>
                                      </p:to>
                                    </p:set>
                                    <p:animEffect transition="in" filter="wipe(left)">
                                      <p:cBhvr>
                                        <p:cTn id="12" dur="500"/>
                                        <p:tgtEl>
                                          <p:spTgt spid="256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10"/>
                                        </p:tgtEl>
                                        <p:attrNameLst>
                                          <p:attrName>style.visibility</p:attrName>
                                        </p:attrNameLst>
                                      </p:cBhvr>
                                      <p:to>
                                        <p:strVal val="visible"/>
                                      </p:to>
                                    </p:set>
                                    <p:animEffect transition="in" filter="dissolve">
                                      <p:cBhvr>
                                        <p:cTn id="17" dur="500"/>
                                        <p:tgtEl>
                                          <p:spTgt spid="25610"/>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5622"/>
                                        </p:tgtEl>
                                        <p:attrNameLst>
                                          <p:attrName>style.visibility</p:attrName>
                                        </p:attrNameLst>
                                      </p:cBhvr>
                                      <p:to>
                                        <p:strVal val="visible"/>
                                      </p:to>
                                    </p:set>
                                    <p:animEffect transition="in" filter="dissolve">
                                      <p:cBhvr>
                                        <p:cTn id="21" dur="500"/>
                                        <p:tgtEl>
                                          <p:spTgt spid="25622"/>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25625"/>
                                        </p:tgtEl>
                                        <p:attrNameLst>
                                          <p:attrName>style.visibility</p:attrName>
                                        </p:attrNameLst>
                                      </p:cBhvr>
                                      <p:to>
                                        <p:strVal val="visible"/>
                                      </p:to>
                                    </p:set>
                                    <p:animEffect transition="in" filter="dissolve">
                                      <p:cBhvr>
                                        <p:cTn id="25" dur="500"/>
                                        <p:tgtEl>
                                          <p:spTgt spid="256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5609"/>
                                        </p:tgtEl>
                                        <p:attrNameLst>
                                          <p:attrName>style.visibility</p:attrName>
                                        </p:attrNameLst>
                                      </p:cBhvr>
                                      <p:to>
                                        <p:strVal val="visible"/>
                                      </p:to>
                                    </p:set>
                                    <p:animEffect transition="in" filter="dissolve">
                                      <p:cBhvr>
                                        <p:cTn id="30" dur="500"/>
                                        <p:tgtEl>
                                          <p:spTgt spid="25609"/>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5624"/>
                                        </p:tgtEl>
                                        <p:attrNameLst>
                                          <p:attrName>style.visibility</p:attrName>
                                        </p:attrNameLst>
                                      </p:cBhvr>
                                      <p:to>
                                        <p:strVal val="visible"/>
                                      </p:to>
                                    </p:set>
                                    <p:animEffect transition="in" filter="dissolve">
                                      <p:cBhvr>
                                        <p:cTn id="34" dur="500"/>
                                        <p:tgtEl>
                                          <p:spTgt spid="25624"/>
                                        </p:tgtEl>
                                      </p:cBhvr>
                                    </p:animEffect>
                                  </p:child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25626"/>
                                        </p:tgtEl>
                                        <p:attrNameLst>
                                          <p:attrName>style.visibility</p:attrName>
                                        </p:attrNameLst>
                                      </p:cBhvr>
                                      <p:to>
                                        <p:strVal val="visible"/>
                                      </p:to>
                                    </p:set>
                                    <p:animEffect transition="in" filter="dissolve">
                                      <p:cBhvr>
                                        <p:cTn id="38" dur="500"/>
                                        <p:tgtEl>
                                          <p:spTgt spid="2562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5611"/>
                                        </p:tgtEl>
                                        <p:attrNameLst>
                                          <p:attrName>style.visibility</p:attrName>
                                        </p:attrNameLst>
                                      </p:cBhvr>
                                      <p:to>
                                        <p:strVal val="visible"/>
                                      </p:to>
                                    </p:set>
                                    <p:animEffect transition="in" filter="wipe(left)">
                                      <p:cBhvr>
                                        <p:cTn id="43" dur="500"/>
                                        <p:tgtEl>
                                          <p:spTgt spid="25611"/>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25612"/>
                                        </p:tgtEl>
                                        <p:attrNameLst>
                                          <p:attrName>style.visibility</p:attrName>
                                        </p:attrNameLst>
                                      </p:cBhvr>
                                      <p:to>
                                        <p:strVal val="visible"/>
                                      </p:to>
                                    </p:set>
                                    <p:animEffect transition="in" filter="wipe(left)">
                                      <p:cBhvr>
                                        <p:cTn id="47" dur="500"/>
                                        <p:tgtEl>
                                          <p:spTgt spid="256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620"/>
                                        </p:tgtEl>
                                        <p:attrNameLst>
                                          <p:attrName>style.visibility</p:attrName>
                                        </p:attrNameLst>
                                      </p:cBhvr>
                                      <p:to>
                                        <p:strVal val="visible"/>
                                      </p:to>
                                    </p:set>
                                    <p:animEffect transition="in" filter="wipe(left)">
                                      <p:cBhvr>
                                        <p:cTn id="52" dur="500"/>
                                        <p:tgtEl>
                                          <p:spTgt spid="25620"/>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5621"/>
                                        </p:tgtEl>
                                        <p:attrNameLst>
                                          <p:attrName>style.visibility</p:attrName>
                                        </p:attrNameLst>
                                      </p:cBhvr>
                                      <p:to>
                                        <p:strVal val="visible"/>
                                      </p:to>
                                    </p:set>
                                    <p:animEffect transition="in" filter="wipe(left)">
                                      <p:cBhvr>
                                        <p:cTn id="56" dur="500"/>
                                        <p:tgtEl>
                                          <p:spTgt spid="25621"/>
                                        </p:tgtEl>
                                      </p:cBhvr>
                                    </p:animEffect>
                                  </p:childTnLst>
                                </p:cTn>
                              </p:par>
                            </p:childTnLst>
                          </p:cTn>
                        </p:par>
                        <p:par>
                          <p:cTn id="57" fill="hold" nodeType="afterGroup">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25623"/>
                                        </p:tgtEl>
                                        <p:attrNameLst>
                                          <p:attrName>style.visibility</p:attrName>
                                        </p:attrNameLst>
                                      </p:cBhvr>
                                      <p:to>
                                        <p:strVal val="visible"/>
                                      </p:to>
                                    </p:set>
                                    <p:animEffect transition="in" filter="wipe(left)">
                                      <p:cBhvr>
                                        <p:cTn id="60" dur="500"/>
                                        <p:tgtEl>
                                          <p:spTgt spid="25623"/>
                                        </p:tgtEl>
                                      </p:cBhvr>
                                    </p:animEffect>
                                  </p:childTnLst>
                                </p:cTn>
                              </p:par>
                            </p:childTnLst>
                          </p:cTn>
                        </p:par>
                        <p:par>
                          <p:cTn id="61" fill="hold" nodeType="afterGroup">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25629"/>
                                        </p:tgtEl>
                                        <p:attrNameLst>
                                          <p:attrName>style.visibility</p:attrName>
                                        </p:attrNameLst>
                                      </p:cBhvr>
                                      <p:to>
                                        <p:strVal val="visible"/>
                                      </p:to>
                                    </p:set>
                                    <p:animEffect transition="in" filter="wipe(left)">
                                      <p:cBhvr>
                                        <p:cTn id="64" dur="500"/>
                                        <p:tgtEl>
                                          <p:spTgt spid="2562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5613"/>
                                        </p:tgtEl>
                                        <p:attrNameLst>
                                          <p:attrName>style.visibility</p:attrName>
                                        </p:attrNameLst>
                                      </p:cBhvr>
                                      <p:to>
                                        <p:strVal val="visible"/>
                                      </p:to>
                                    </p:set>
                                    <p:animEffect transition="in" filter="wipe(left)">
                                      <p:cBhvr>
                                        <p:cTn id="69" dur="500"/>
                                        <p:tgtEl>
                                          <p:spTgt spid="2561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5627">
                                            <p:txEl>
                                              <p:pRg st="0" end="0"/>
                                            </p:txEl>
                                          </p:spTgt>
                                        </p:tgtEl>
                                        <p:attrNameLst>
                                          <p:attrName>style.visibility</p:attrName>
                                        </p:attrNameLst>
                                      </p:cBhvr>
                                      <p:to>
                                        <p:strVal val="visible"/>
                                      </p:to>
                                    </p:set>
                                    <p:animEffect transition="in" filter="wipe(left)">
                                      <p:cBhvr>
                                        <p:cTn id="74" dur="500"/>
                                        <p:tgtEl>
                                          <p:spTgt spid="25627">
                                            <p:txEl>
                                              <p:pRg st="0" end="0"/>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25628"/>
                                        </p:tgtEl>
                                        <p:attrNameLst>
                                          <p:attrName>style.visibility</p:attrName>
                                        </p:attrNameLst>
                                      </p:cBhvr>
                                      <p:to>
                                        <p:strVal val="visible"/>
                                      </p:to>
                                    </p:set>
                                    <p:anim calcmode="lin" valueType="num">
                                      <p:cBhvr>
                                        <p:cTn id="79" dur="500" fill="hold"/>
                                        <p:tgtEl>
                                          <p:spTgt spid="25628"/>
                                        </p:tgtEl>
                                        <p:attrNameLst>
                                          <p:attrName>ppt_w</p:attrName>
                                        </p:attrNameLst>
                                      </p:cBhvr>
                                      <p:tavLst>
                                        <p:tav tm="0">
                                          <p:val>
                                            <p:fltVal val="0"/>
                                          </p:val>
                                        </p:tav>
                                        <p:tav tm="100000">
                                          <p:val>
                                            <p:strVal val="#ppt_w"/>
                                          </p:val>
                                        </p:tav>
                                      </p:tavLst>
                                    </p:anim>
                                    <p:anim calcmode="lin" valueType="num">
                                      <p:cBhvr>
                                        <p:cTn id="80" dur="500" fill="hold"/>
                                        <p:tgtEl>
                                          <p:spTgt spid="25628"/>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25630"/>
                                        </p:tgtEl>
                                        <p:attrNameLst>
                                          <p:attrName>style.visibility</p:attrName>
                                        </p:attrNameLst>
                                      </p:cBhvr>
                                      <p:to>
                                        <p:strVal val="visible"/>
                                      </p:to>
                                    </p:set>
                                    <p:animEffect transition="in" filter="dissolve">
                                      <p:cBhvr>
                                        <p:cTn id="85" dur="500"/>
                                        <p:tgtEl>
                                          <p:spTgt spid="25630"/>
                                        </p:tgtEl>
                                      </p:cBhvr>
                                    </p:animEffect>
                                  </p:childTnLst>
                                </p:cTn>
                              </p:par>
                            </p:childTnLst>
                          </p:cTn>
                        </p:par>
                        <p:par>
                          <p:cTn id="86" fill="hold" nodeType="afterGroup">
                            <p:stCondLst>
                              <p:cond delay="500"/>
                            </p:stCondLst>
                            <p:childTnLst>
                              <p:par>
                                <p:cTn id="87" presetID="9" presetClass="entr" presetSubtype="0" fill="hold" grpId="0" nodeType="afterEffect">
                                  <p:stCondLst>
                                    <p:cond delay="0"/>
                                  </p:stCondLst>
                                  <p:childTnLst>
                                    <p:set>
                                      <p:cBhvr>
                                        <p:cTn id="88" dur="1" fill="hold">
                                          <p:stCondLst>
                                            <p:cond delay="0"/>
                                          </p:stCondLst>
                                        </p:cTn>
                                        <p:tgtEl>
                                          <p:spTgt spid="25631"/>
                                        </p:tgtEl>
                                        <p:attrNameLst>
                                          <p:attrName>style.visibility</p:attrName>
                                        </p:attrNameLst>
                                      </p:cBhvr>
                                      <p:to>
                                        <p:strVal val="visible"/>
                                      </p:to>
                                    </p:set>
                                    <p:animEffect transition="in" filter="dissolve">
                                      <p:cBhvr>
                                        <p:cTn id="89" dur="500"/>
                                        <p:tgtEl>
                                          <p:spTgt spid="2563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3" fill="hold" grpId="0" nodeType="clickEffect">
                                  <p:stCondLst>
                                    <p:cond delay="0"/>
                                  </p:stCondLst>
                                  <p:childTnLst>
                                    <p:set>
                                      <p:cBhvr>
                                        <p:cTn id="93" dur="1" fill="hold">
                                          <p:stCondLst>
                                            <p:cond delay="0"/>
                                          </p:stCondLst>
                                        </p:cTn>
                                        <p:tgtEl>
                                          <p:spTgt spid="25632"/>
                                        </p:tgtEl>
                                        <p:attrNameLst>
                                          <p:attrName>style.visibility</p:attrName>
                                        </p:attrNameLst>
                                      </p:cBhvr>
                                      <p:to>
                                        <p:strVal val="visible"/>
                                      </p:to>
                                    </p:set>
                                    <p:anim calcmode="lin" valueType="num">
                                      <p:cBhvr additive="base">
                                        <p:cTn id="94" dur="500" fill="hold"/>
                                        <p:tgtEl>
                                          <p:spTgt spid="25632"/>
                                        </p:tgtEl>
                                        <p:attrNameLst>
                                          <p:attrName>ppt_x</p:attrName>
                                        </p:attrNameLst>
                                      </p:cBhvr>
                                      <p:tavLst>
                                        <p:tav tm="0">
                                          <p:val>
                                            <p:strVal val="1+#ppt_w/2"/>
                                          </p:val>
                                        </p:tav>
                                        <p:tav tm="100000">
                                          <p:val>
                                            <p:strVal val="#ppt_x"/>
                                          </p:val>
                                        </p:tav>
                                      </p:tavLst>
                                    </p:anim>
                                    <p:anim calcmode="lin" valueType="num">
                                      <p:cBhvr additive="base">
                                        <p:cTn id="95" dur="500" fill="hold"/>
                                        <p:tgtEl>
                                          <p:spTgt spid="256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autoUpdateAnimBg="0"/>
      <p:bldP spid="25609" grpId="0" autoUpdateAnimBg="0"/>
      <p:bldP spid="25610" grpId="0" autoUpdateAnimBg="0"/>
      <p:bldP spid="25611" grpId="0" animBg="1"/>
      <p:bldP spid="25612" grpId="0" autoUpdateAnimBg="0"/>
      <p:bldP spid="25613" grpId="0" autoUpdateAnimBg="0"/>
      <p:bldP spid="25618" grpId="0" autoUpdateAnimBg="0"/>
      <p:bldP spid="25620" grpId="0" animBg="1"/>
      <p:bldP spid="25621" grpId="0" animBg="1"/>
      <p:bldP spid="25622" grpId="0" autoUpdateAnimBg="0"/>
      <p:bldP spid="25623" grpId="0" autoUpdateAnimBg="0"/>
      <p:bldP spid="25624" grpId="0" autoUpdateAnimBg="0"/>
      <p:bldP spid="25625" grpId="0" autoUpdateAnimBg="0"/>
      <p:bldP spid="25626" grpId="0" autoUpdateAnimBg="0"/>
      <p:bldP spid="25627" grpId="0" build="p" autoUpdateAnimBg="0"/>
      <p:bldP spid="25628" grpId="0" animBg="1" autoUpdateAnimBg="0"/>
      <p:bldP spid="25629" grpId="0" autoUpdateAnimBg="0"/>
      <p:bldP spid="25630" grpId="0" animBg="1" autoUpdateAnimBg="0"/>
      <p:bldP spid="25631" grpId="0" autoUpdateAnimBg="0"/>
      <p:bldP spid="2563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28600" y="228600"/>
            <a:ext cx="2301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chemeClr val="tx2"/>
                </a:solidFill>
                <a:latin typeface="华文新魏" pitchFamily="2" charset="-122"/>
                <a:ea typeface="华文新魏" pitchFamily="2" charset="-122"/>
              </a:rPr>
              <a:t>纯电阻电路</a:t>
            </a:r>
            <a:r>
              <a:rPr kumimoji="1" lang="en-US" altLang="zh-CN" sz="3200" b="1">
                <a:latin typeface="华文新魏" pitchFamily="2" charset="-122"/>
                <a:ea typeface="华文新魏" pitchFamily="2" charset="-122"/>
              </a:rPr>
              <a:t>:</a:t>
            </a:r>
            <a:r>
              <a:rPr kumimoji="1" lang="en-US" altLang="zh-CN" sz="3200" b="1">
                <a:latin typeface="Times New Roman" pitchFamily="18" charset="0"/>
              </a:rPr>
              <a:t>                      </a:t>
            </a:r>
          </a:p>
        </p:txBody>
      </p:sp>
      <p:sp>
        <p:nvSpPr>
          <p:cNvPr id="16387" name="Text Box 3"/>
          <p:cNvSpPr txBox="1">
            <a:spLocks noChangeArrowheads="1"/>
          </p:cNvSpPr>
          <p:nvPr/>
        </p:nvSpPr>
        <p:spPr bwMode="auto">
          <a:xfrm>
            <a:off x="304800" y="3352800"/>
            <a:ext cx="274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chemeClr val="tx2"/>
                </a:solidFill>
                <a:latin typeface="华文新魏" pitchFamily="2" charset="-122"/>
                <a:ea typeface="华文新魏" pitchFamily="2" charset="-122"/>
              </a:rPr>
              <a:t>非纯电阻电路</a:t>
            </a:r>
            <a:r>
              <a:rPr kumimoji="1" lang="en-US" altLang="zh-CN" sz="3200" b="1">
                <a:solidFill>
                  <a:schemeClr val="tx2"/>
                </a:solidFill>
                <a:latin typeface="华文新魏" pitchFamily="2" charset="-122"/>
                <a:ea typeface="华文新魏" pitchFamily="2" charset="-122"/>
              </a:rPr>
              <a:t>:</a:t>
            </a:r>
          </a:p>
        </p:txBody>
      </p:sp>
      <p:sp>
        <p:nvSpPr>
          <p:cNvPr id="16388" name="Text Box 4"/>
          <p:cNvSpPr txBox="1">
            <a:spLocks noChangeArrowheads="1"/>
          </p:cNvSpPr>
          <p:nvPr/>
        </p:nvSpPr>
        <p:spPr bwMode="auto">
          <a:xfrm>
            <a:off x="2667000" y="685800"/>
            <a:ext cx="4568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3200" b="1">
                <a:solidFill>
                  <a:srgbClr val="FF0000"/>
                </a:solidFill>
                <a:latin typeface="华文新魏" pitchFamily="2" charset="-122"/>
                <a:ea typeface="华文新魏" pitchFamily="2" charset="-122"/>
              </a:rPr>
              <a:t>电能</a:t>
            </a:r>
            <a:r>
              <a:rPr kumimoji="1" lang="zh-CN" altLang="en-US" sz="3200" b="1">
                <a:latin typeface="华文新魏" pitchFamily="2" charset="-122"/>
                <a:ea typeface="华文新魏" pitchFamily="2" charset="-122"/>
              </a:rPr>
              <a:t>  →   </a:t>
            </a:r>
            <a:r>
              <a:rPr kumimoji="1" lang="zh-CN" altLang="en-US" sz="3200" b="1">
                <a:solidFill>
                  <a:srgbClr val="FF33CC"/>
                </a:solidFill>
                <a:latin typeface="华文新魏" pitchFamily="2" charset="-122"/>
                <a:ea typeface="华文新魏" pitchFamily="2" charset="-122"/>
              </a:rPr>
              <a:t>内能</a:t>
            </a:r>
          </a:p>
        </p:txBody>
      </p:sp>
      <p:sp>
        <p:nvSpPr>
          <p:cNvPr id="16389" name="Text Box 5"/>
          <p:cNvSpPr txBox="1">
            <a:spLocks noChangeArrowheads="1"/>
          </p:cNvSpPr>
          <p:nvPr/>
        </p:nvSpPr>
        <p:spPr bwMode="auto">
          <a:xfrm>
            <a:off x="2286000" y="3810000"/>
            <a:ext cx="685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solidFill>
                  <a:srgbClr val="FF0000"/>
                </a:solidFill>
                <a:latin typeface="华文新魏" pitchFamily="2" charset="-122"/>
                <a:ea typeface="华文新魏" pitchFamily="2" charset="-122"/>
              </a:rPr>
              <a:t>电能  </a:t>
            </a:r>
            <a:r>
              <a:rPr kumimoji="1" lang="zh-CN" altLang="en-US" sz="3200" b="1">
                <a:latin typeface="华文新魏" pitchFamily="2" charset="-122"/>
                <a:ea typeface="华文新魏" pitchFamily="2" charset="-122"/>
              </a:rPr>
              <a:t>   →    </a:t>
            </a:r>
            <a:r>
              <a:rPr kumimoji="1" lang="zh-CN" altLang="en-US" sz="3200" b="1">
                <a:solidFill>
                  <a:srgbClr val="FF33CC"/>
                </a:solidFill>
                <a:latin typeface="华文新魏" pitchFamily="2" charset="-122"/>
                <a:ea typeface="华文新魏" pitchFamily="2" charset="-122"/>
              </a:rPr>
              <a:t>内能</a:t>
            </a:r>
            <a:r>
              <a:rPr kumimoji="1" lang="en-US" altLang="zh-CN" sz="3200" b="1">
                <a:solidFill>
                  <a:schemeClr val="tx2"/>
                </a:solidFill>
                <a:latin typeface="华文新魏" pitchFamily="2" charset="-122"/>
                <a:ea typeface="华文新魏" pitchFamily="2" charset="-122"/>
              </a:rPr>
              <a:t>+</a:t>
            </a:r>
            <a:r>
              <a:rPr kumimoji="1" lang="zh-CN" altLang="en-US" sz="3200" b="1">
                <a:latin typeface="华文新魏" pitchFamily="2" charset="-122"/>
                <a:ea typeface="华文新魏" pitchFamily="2" charset="-122"/>
              </a:rPr>
              <a:t>其它形式的能</a:t>
            </a:r>
          </a:p>
        </p:txBody>
      </p:sp>
      <p:sp>
        <p:nvSpPr>
          <p:cNvPr id="16390" name="Rectangle 6"/>
          <p:cNvSpPr>
            <a:spLocks noChangeArrowheads="1"/>
          </p:cNvSpPr>
          <p:nvPr/>
        </p:nvSpPr>
        <p:spPr bwMode="auto">
          <a:xfrm>
            <a:off x="3581400" y="381000"/>
            <a:ext cx="21336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1" name="Oval 7"/>
          <p:cNvSpPr>
            <a:spLocks noChangeArrowheads="1"/>
          </p:cNvSpPr>
          <p:nvPr/>
        </p:nvSpPr>
        <p:spPr bwMode="auto">
          <a:xfrm>
            <a:off x="3505200" y="381000"/>
            <a:ext cx="152400" cy="304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Oval 8"/>
          <p:cNvSpPr>
            <a:spLocks noChangeArrowheads="1"/>
          </p:cNvSpPr>
          <p:nvPr/>
        </p:nvSpPr>
        <p:spPr bwMode="auto">
          <a:xfrm>
            <a:off x="5638800" y="381000"/>
            <a:ext cx="152400" cy="304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Line 9"/>
          <p:cNvSpPr>
            <a:spLocks noChangeShapeType="1"/>
          </p:cNvSpPr>
          <p:nvPr/>
        </p:nvSpPr>
        <p:spPr bwMode="auto">
          <a:xfrm>
            <a:off x="2971800" y="533400"/>
            <a:ext cx="6096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4" name="Line 10"/>
          <p:cNvSpPr>
            <a:spLocks noChangeShapeType="1"/>
          </p:cNvSpPr>
          <p:nvPr/>
        </p:nvSpPr>
        <p:spPr bwMode="auto">
          <a:xfrm>
            <a:off x="5715000" y="533400"/>
            <a:ext cx="685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5" name="Text Box 11"/>
          <p:cNvSpPr txBox="1">
            <a:spLocks noChangeArrowheads="1"/>
          </p:cNvSpPr>
          <p:nvPr/>
        </p:nvSpPr>
        <p:spPr bwMode="auto">
          <a:xfrm>
            <a:off x="5715000" y="1143000"/>
            <a:ext cx="91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i="1">
                <a:latin typeface="Times New Roman" pitchFamily="18" charset="0"/>
              </a:rPr>
              <a:t>  </a:t>
            </a:r>
            <a:r>
              <a:rPr kumimoji="1" lang="en-US" altLang="zh-CN" sz="2800" b="1" i="1">
                <a:solidFill>
                  <a:srgbClr val="FF33CC"/>
                </a:solidFill>
                <a:latin typeface="Times New Roman" pitchFamily="18" charset="0"/>
              </a:rPr>
              <a:t>Q</a:t>
            </a:r>
          </a:p>
          <a:p>
            <a:pPr eaLnBrk="1" hangingPunct="1">
              <a:spcBef>
                <a:spcPct val="50000"/>
              </a:spcBef>
            </a:pPr>
            <a:r>
              <a:rPr kumimoji="1" lang="en-US" altLang="zh-CN" sz="2800" b="1" i="1">
                <a:solidFill>
                  <a:srgbClr val="FF33CC"/>
                </a:solidFill>
                <a:latin typeface="Times New Roman" pitchFamily="18" charset="0"/>
              </a:rPr>
              <a:t>I</a:t>
            </a:r>
            <a:r>
              <a:rPr kumimoji="1" lang="en-US" altLang="zh-CN" sz="2800" b="1" i="1" baseline="30000">
                <a:solidFill>
                  <a:srgbClr val="FF33CC"/>
                </a:solidFill>
                <a:latin typeface="Times New Roman" pitchFamily="18" charset="0"/>
              </a:rPr>
              <a:t>2</a:t>
            </a:r>
            <a:r>
              <a:rPr kumimoji="1" lang="en-US" altLang="zh-CN" sz="2800" b="1" i="1">
                <a:solidFill>
                  <a:srgbClr val="FF33CC"/>
                </a:solidFill>
                <a:latin typeface="Times New Roman" pitchFamily="18" charset="0"/>
              </a:rPr>
              <a:t>Rt</a:t>
            </a:r>
          </a:p>
        </p:txBody>
      </p:sp>
      <p:sp>
        <p:nvSpPr>
          <p:cNvPr id="16396" name="Text Box 12"/>
          <p:cNvSpPr txBox="1">
            <a:spLocks noChangeArrowheads="1"/>
          </p:cNvSpPr>
          <p:nvPr/>
        </p:nvSpPr>
        <p:spPr bwMode="auto">
          <a:xfrm>
            <a:off x="2819400" y="1143000"/>
            <a:ext cx="85407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i="1">
                <a:latin typeface="Times New Roman" pitchFamily="18" charset="0"/>
              </a:rPr>
              <a:t> </a:t>
            </a:r>
            <a:r>
              <a:rPr kumimoji="1" lang="en-US" altLang="zh-CN" sz="2800" b="1" i="1">
                <a:solidFill>
                  <a:srgbClr val="FF0000"/>
                </a:solidFill>
                <a:latin typeface="Times New Roman" pitchFamily="18" charset="0"/>
              </a:rPr>
              <a:t>W</a:t>
            </a:r>
          </a:p>
          <a:p>
            <a:pPr eaLnBrk="1" hangingPunct="1">
              <a:spcBef>
                <a:spcPct val="50000"/>
              </a:spcBef>
            </a:pPr>
            <a:r>
              <a:rPr kumimoji="1" lang="en-US" altLang="zh-CN" sz="2800" b="1" i="1">
                <a:solidFill>
                  <a:srgbClr val="FF0000"/>
                </a:solidFill>
                <a:latin typeface="Times New Roman" pitchFamily="18" charset="0"/>
              </a:rPr>
              <a:t>UIt</a:t>
            </a:r>
          </a:p>
        </p:txBody>
      </p:sp>
      <p:sp>
        <p:nvSpPr>
          <p:cNvPr id="16397" name="AutoShape 13"/>
          <p:cNvSpPr>
            <a:spLocks noChangeArrowheads="1"/>
          </p:cNvSpPr>
          <p:nvPr/>
        </p:nvSpPr>
        <p:spPr bwMode="auto">
          <a:xfrm>
            <a:off x="3708400" y="1341438"/>
            <a:ext cx="1676400" cy="381000"/>
          </a:xfrm>
          <a:prstGeom prst="rightArrow">
            <a:avLst>
              <a:gd name="adj1" fmla="val 50000"/>
              <a:gd name="adj2" fmla="val 110000"/>
            </a:avLst>
          </a:prstGeom>
          <a:solidFill>
            <a:schemeClr val="tx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8" name="Rectangle 14"/>
          <p:cNvSpPr>
            <a:spLocks noChangeArrowheads="1"/>
          </p:cNvSpPr>
          <p:nvPr/>
        </p:nvSpPr>
        <p:spPr bwMode="auto">
          <a:xfrm>
            <a:off x="4495800" y="1752600"/>
            <a:ext cx="473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i="1">
                <a:latin typeface="Times New Roman" pitchFamily="18" charset="0"/>
              </a:rPr>
              <a:t>=</a:t>
            </a:r>
          </a:p>
        </p:txBody>
      </p:sp>
      <p:sp>
        <p:nvSpPr>
          <p:cNvPr id="16399" name="Rectangle 15"/>
          <p:cNvSpPr>
            <a:spLocks noChangeArrowheads="1"/>
          </p:cNvSpPr>
          <p:nvPr/>
        </p:nvSpPr>
        <p:spPr bwMode="auto">
          <a:xfrm>
            <a:off x="7086600" y="1828800"/>
            <a:ext cx="111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800" b="1" i="1" u="sng">
                <a:solidFill>
                  <a:srgbClr val="800000"/>
                </a:solidFill>
                <a:latin typeface="Times New Roman" pitchFamily="18" charset="0"/>
              </a:rPr>
              <a:t>I=U/R</a:t>
            </a:r>
          </a:p>
        </p:txBody>
      </p:sp>
      <p:sp>
        <p:nvSpPr>
          <p:cNvPr id="26640" name="Rectangle 16"/>
          <p:cNvSpPr>
            <a:spLocks noChangeArrowheads="1"/>
          </p:cNvSpPr>
          <p:nvPr/>
        </p:nvSpPr>
        <p:spPr bwMode="auto">
          <a:xfrm>
            <a:off x="1908175" y="2276475"/>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b="1">
                <a:solidFill>
                  <a:srgbClr val="FF0000"/>
                </a:solidFill>
                <a:latin typeface="华文新魏" pitchFamily="2" charset="-122"/>
                <a:ea typeface="华文新魏" pitchFamily="2" charset="-122"/>
              </a:rPr>
              <a:t>电功 </a:t>
            </a:r>
            <a:r>
              <a:rPr kumimoji="1" lang="en-US" altLang="zh-CN" sz="2800" b="1">
                <a:solidFill>
                  <a:srgbClr val="FF0000"/>
                </a:solidFill>
                <a:latin typeface="华文新魏" pitchFamily="2" charset="-122"/>
                <a:ea typeface="华文新魏" pitchFamily="2" charset="-122"/>
              </a:rPr>
              <a:t>= </a:t>
            </a:r>
            <a:r>
              <a:rPr kumimoji="1" lang="zh-CN" altLang="en-US" sz="2800" b="1">
                <a:solidFill>
                  <a:srgbClr val="FF33CC"/>
                </a:solidFill>
                <a:latin typeface="华文新魏" pitchFamily="2" charset="-122"/>
                <a:ea typeface="华文新魏" pitchFamily="2" charset="-122"/>
              </a:rPr>
              <a:t>电热</a:t>
            </a:r>
          </a:p>
        </p:txBody>
      </p:sp>
      <p:sp>
        <p:nvSpPr>
          <p:cNvPr id="26641" name="Rectangle 17"/>
          <p:cNvSpPr>
            <a:spLocks noChangeArrowheads="1"/>
          </p:cNvSpPr>
          <p:nvPr/>
        </p:nvSpPr>
        <p:spPr bwMode="auto">
          <a:xfrm>
            <a:off x="3810000" y="2286000"/>
            <a:ext cx="1441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b="1">
                <a:latin typeface="Times New Roman" pitchFamily="18" charset="0"/>
              </a:rPr>
              <a:t>：</a:t>
            </a:r>
            <a:r>
              <a:rPr kumimoji="1" lang="en-US" altLang="zh-CN" sz="2800" b="1" i="1">
                <a:solidFill>
                  <a:srgbClr val="FF0000"/>
                </a:solidFill>
                <a:latin typeface="Times New Roman" pitchFamily="18" charset="0"/>
              </a:rPr>
              <a:t>W</a:t>
            </a:r>
            <a:r>
              <a:rPr kumimoji="1" lang="en-US" altLang="zh-CN" sz="2800" b="1" i="1">
                <a:latin typeface="Times New Roman" pitchFamily="18" charset="0"/>
              </a:rPr>
              <a:t>=</a:t>
            </a:r>
            <a:r>
              <a:rPr kumimoji="1" lang="en-US" altLang="zh-CN" sz="2800" b="1" i="1">
                <a:solidFill>
                  <a:srgbClr val="FF33CC"/>
                </a:solidFill>
                <a:latin typeface="Times New Roman" pitchFamily="18" charset="0"/>
              </a:rPr>
              <a:t>Q</a:t>
            </a:r>
          </a:p>
        </p:txBody>
      </p:sp>
      <p:sp>
        <p:nvSpPr>
          <p:cNvPr id="26642" name="Rectangle 18"/>
          <p:cNvSpPr>
            <a:spLocks noChangeArrowheads="1"/>
          </p:cNvSpPr>
          <p:nvPr/>
        </p:nvSpPr>
        <p:spPr bwMode="auto">
          <a:xfrm>
            <a:off x="5181600" y="2286000"/>
            <a:ext cx="969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800" b="1" i="1">
                <a:latin typeface="Times New Roman" pitchFamily="18" charset="0"/>
              </a:rPr>
              <a:t>= </a:t>
            </a:r>
            <a:r>
              <a:rPr kumimoji="1" lang="en-US" altLang="zh-CN" sz="2800" b="1" i="1">
                <a:solidFill>
                  <a:srgbClr val="FF0000"/>
                </a:solidFill>
                <a:latin typeface="Times New Roman" pitchFamily="18" charset="0"/>
              </a:rPr>
              <a:t>UIt</a:t>
            </a:r>
          </a:p>
        </p:txBody>
      </p:sp>
      <p:sp>
        <p:nvSpPr>
          <p:cNvPr id="26643" name="Rectangle 19"/>
          <p:cNvSpPr>
            <a:spLocks noChangeArrowheads="1"/>
          </p:cNvSpPr>
          <p:nvPr/>
        </p:nvSpPr>
        <p:spPr bwMode="auto">
          <a:xfrm>
            <a:off x="6096000" y="228600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i="1">
                <a:latin typeface="Times New Roman" pitchFamily="18" charset="0"/>
              </a:rPr>
              <a:t>=</a:t>
            </a:r>
            <a:r>
              <a:rPr kumimoji="1" lang="en-US" altLang="zh-CN" sz="2800" b="1" i="1">
                <a:solidFill>
                  <a:srgbClr val="FF33CC"/>
                </a:solidFill>
                <a:latin typeface="Times New Roman" pitchFamily="18" charset="0"/>
              </a:rPr>
              <a:t>I</a:t>
            </a:r>
            <a:r>
              <a:rPr kumimoji="1" lang="en-US" altLang="zh-CN" sz="2800" b="1" i="1" baseline="30000">
                <a:solidFill>
                  <a:srgbClr val="FF33CC"/>
                </a:solidFill>
                <a:latin typeface="Times New Roman" pitchFamily="18" charset="0"/>
              </a:rPr>
              <a:t>2</a:t>
            </a:r>
            <a:r>
              <a:rPr kumimoji="1" lang="en-US" altLang="zh-CN" sz="2800" b="1" i="1">
                <a:solidFill>
                  <a:srgbClr val="FF33CC"/>
                </a:solidFill>
                <a:latin typeface="Times New Roman" pitchFamily="18" charset="0"/>
              </a:rPr>
              <a:t>Rt</a:t>
            </a:r>
          </a:p>
        </p:txBody>
      </p:sp>
      <p:sp>
        <p:nvSpPr>
          <p:cNvPr id="26644" name="Rectangle 20"/>
          <p:cNvSpPr>
            <a:spLocks noChangeArrowheads="1"/>
          </p:cNvSpPr>
          <p:nvPr/>
        </p:nvSpPr>
        <p:spPr bwMode="auto">
          <a:xfrm>
            <a:off x="7086600" y="2286000"/>
            <a:ext cx="1198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800" b="1" i="1">
                <a:latin typeface="Times New Roman" pitchFamily="18" charset="0"/>
              </a:rPr>
              <a:t>=U</a:t>
            </a:r>
            <a:r>
              <a:rPr kumimoji="1" lang="en-US" altLang="zh-CN" sz="2800" b="1" i="1" baseline="30000">
                <a:latin typeface="Times New Roman" pitchFamily="18" charset="0"/>
              </a:rPr>
              <a:t>2</a:t>
            </a:r>
            <a:r>
              <a:rPr kumimoji="1" lang="en-US" altLang="zh-CN" sz="2800" b="1" i="1">
                <a:latin typeface="Times New Roman" pitchFamily="18" charset="0"/>
              </a:rPr>
              <a:t>t/R</a:t>
            </a:r>
          </a:p>
        </p:txBody>
      </p:sp>
      <p:sp>
        <p:nvSpPr>
          <p:cNvPr id="26645" name="Rectangle 21"/>
          <p:cNvSpPr>
            <a:spLocks noChangeArrowheads="1"/>
          </p:cNvSpPr>
          <p:nvPr/>
        </p:nvSpPr>
        <p:spPr bwMode="auto">
          <a:xfrm>
            <a:off x="1524000" y="27432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latin typeface="华文新魏" pitchFamily="2" charset="-122"/>
                <a:ea typeface="华文新魏" pitchFamily="2" charset="-122"/>
              </a:rPr>
              <a:t>电功率</a:t>
            </a:r>
            <a:r>
              <a:rPr kumimoji="1" lang="en-US" altLang="zh-CN" sz="2800" b="1">
                <a:latin typeface="华文新魏" pitchFamily="2" charset="-122"/>
                <a:ea typeface="华文新魏" pitchFamily="2" charset="-122"/>
              </a:rPr>
              <a:t>=</a:t>
            </a:r>
            <a:r>
              <a:rPr kumimoji="1" lang="zh-CN" altLang="en-US" sz="2800" b="1">
                <a:solidFill>
                  <a:srgbClr val="FF33CC"/>
                </a:solidFill>
                <a:latin typeface="华文新魏" pitchFamily="2" charset="-122"/>
                <a:ea typeface="华文新魏" pitchFamily="2" charset="-122"/>
              </a:rPr>
              <a:t>热功率</a:t>
            </a:r>
            <a:r>
              <a:rPr kumimoji="1" lang="zh-CN" altLang="en-US" sz="2800" b="1">
                <a:latin typeface="华文新魏" pitchFamily="2" charset="-122"/>
                <a:ea typeface="华文新魏" pitchFamily="2" charset="-122"/>
              </a:rPr>
              <a:t>：</a:t>
            </a:r>
            <a:r>
              <a:rPr kumimoji="1" lang="en-US" altLang="zh-CN" sz="2800" b="1" i="1">
                <a:solidFill>
                  <a:srgbClr val="FF0000"/>
                </a:solidFill>
                <a:latin typeface="Times New Roman" pitchFamily="18" charset="0"/>
              </a:rPr>
              <a:t>P </a:t>
            </a:r>
            <a:r>
              <a:rPr kumimoji="1" lang="en-US" altLang="zh-CN" sz="2800" b="1" i="1">
                <a:latin typeface="Times New Roman" pitchFamily="18" charset="0"/>
              </a:rPr>
              <a:t>=</a:t>
            </a:r>
            <a:r>
              <a:rPr kumimoji="1" lang="en-US" altLang="zh-CN" sz="2800" b="1" i="1">
                <a:solidFill>
                  <a:srgbClr val="FF33CC"/>
                </a:solidFill>
                <a:latin typeface="Times New Roman" pitchFamily="18" charset="0"/>
              </a:rPr>
              <a:t>P</a:t>
            </a:r>
            <a:r>
              <a:rPr kumimoji="1" lang="zh-CN" altLang="en-US" sz="2800" b="1" i="1" baseline="-25000">
                <a:solidFill>
                  <a:srgbClr val="FF33CC"/>
                </a:solidFill>
                <a:latin typeface="Times New Roman" pitchFamily="18" charset="0"/>
              </a:rPr>
              <a:t>热</a:t>
            </a:r>
            <a:r>
              <a:rPr kumimoji="1" lang="zh-CN" altLang="en-US" sz="2800" b="1" i="1">
                <a:latin typeface="Times New Roman" pitchFamily="18" charset="0"/>
              </a:rPr>
              <a:t> </a:t>
            </a:r>
            <a:r>
              <a:rPr kumimoji="1" lang="en-US" altLang="zh-CN" sz="2800" b="1" i="1">
                <a:latin typeface="Times New Roman" pitchFamily="18" charset="0"/>
              </a:rPr>
              <a:t>= </a:t>
            </a:r>
            <a:r>
              <a:rPr kumimoji="1" lang="en-US" altLang="zh-CN" sz="2800" b="1" i="1">
                <a:solidFill>
                  <a:srgbClr val="FF0000"/>
                </a:solidFill>
                <a:latin typeface="Times New Roman" pitchFamily="18" charset="0"/>
              </a:rPr>
              <a:t>UI   </a:t>
            </a:r>
            <a:r>
              <a:rPr kumimoji="1" lang="en-US" altLang="zh-CN" sz="2800" b="1" i="1">
                <a:latin typeface="Times New Roman" pitchFamily="18" charset="0"/>
              </a:rPr>
              <a:t>= </a:t>
            </a:r>
            <a:r>
              <a:rPr kumimoji="1" lang="en-US" altLang="zh-CN" sz="2800" b="1" i="1">
                <a:solidFill>
                  <a:srgbClr val="FF33CC"/>
                </a:solidFill>
                <a:latin typeface="Times New Roman" pitchFamily="18" charset="0"/>
              </a:rPr>
              <a:t>I</a:t>
            </a:r>
            <a:r>
              <a:rPr kumimoji="1" lang="en-US" altLang="zh-CN" sz="2800" b="1" i="1" baseline="30000">
                <a:solidFill>
                  <a:srgbClr val="FF33CC"/>
                </a:solidFill>
                <a:latin typeface="Times New Roman" pitchFamily="18" charset="0"/>
              </a:rPr>
              <a:t>2</a:t>
            </a:r>
            <a:r>
              <a:rPr kumimoji="1" lang="en-US" altLang="zh-CN" sz="2800" b="1" i="1">
                <a:solidFill>
                  <a:srgbClr val="FF33CC"/>
                </a:solidFill>
                <a:latin typeface="Times New Roman" pitchFamily="18" charset="0"/>
              </a:rPr>
              <a:t>R  </a:t>
            </a:r>
            <a:r>
              <a:rPr kumimoji="1" lang="en-US" altLang="zh-CN" sz="2800" b="1" i="1">
                <a:latin typeface="Times New Roman" pitchFamily="18" charset="0"/>
              </a:rPr>
              <a:t>= U</a:t>
            </a:r>
            <a:r>
              <a:rPr kumimoji="1" lang="en-US" altLang="zh-CN" sz="2800" b="1" i="1" baseline="30000">
                <a:latin typeface="Times New Roman" pitchFamily="18" charset="0"/>
              </a:rPr>
              <a:t>2</a:t>
            </a:r>
            <a:r>
              <a:rPr kumimoji="1" lang="en-US" altLang="zh-CN" sz="2800" b="1" i="1">
                <a:latin typeface="Times New Roman" pitchFamily="18" charset="0"/>
              </a:rPr>
              <a:t>/R</a:t>
            </a:r>
          </a:p>
        </p:txBody>
      </p:sp>
      <p:sp>
        <p:nvSpPr>
          <p:cNvPr id="16406" name="Oval 22"/>
          <p:cNvSpPr>
            <a:spLocks noChangeArrowheads="1"/>
          </p:cNvSpPr>
          <p:nvPr/>
        </p:nvSpPr>
        <p:spPr bwMode="auto">
          <a:xfrm>
            <a:off x="4191000" y="3505200"/>
            <a:ext cx="381000" cy="381000"/>
          </a:xfrm>
          <a:prstGeom prst="ellipse">
            <a:avLst/>
          </a:prstGeom>
          <a:solidFill>
            <a:srgbClr val="339966"/>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7" name="Text Box 23"/>
          <p:cNvSpPr txBox="1">
            <a:spLocks noChangeArrowheads="1"/>
          </p:cNvSpPr>
          <p:nvPr/>
        </p:nvSpPr>
        <p:spPr bwMode="auto">
          <a:xfrm>
            <a:off x="4191000" y="35052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solidFill>
                  <a:schemeClr val="bg1"/>
                </a:solidFill>
                <a:latin typeface="Times New Roman" pitchFamily="18" charset="0"/>
              </a:rPr>
              <a:t>M</a:t>
            </a:r>
          </a:p>
        </p:txBody>
      </p:sp>
      <p:sp>
        <p:nvSpPr>
          <p:cNvPr id="16408" name="Line 24"/>
          <p:cNvSpPr>
            <a:spLocks noChangeShapeType="1"/>
          </p:cNvSpPr>
          <p:nvPr/>
        </p:nvSpPr>
        <p:spPr bwMode="auto">
          <a:xfrm>
            <a:off x="3276600" y="3657600"/>
            <a:ext cx="914400" cy="15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9" name="Line 25"/>
          <p:cNvSpPr>
            <a:spLocks noChangeShapeType="1"/>
          </p:cNvSpPr>
          <p:nvPr/>
        </p:nvSpPr>
        <p:spPr bwMode="auto">
          <a:xfrm>
            <a:off x="4572000" y="3657600"/>
            <a:ext cx="1066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10" name="AutoShape 26"/>
          <p:cNvSpPr>
            <a:spLocks noChangeArrowheads="1"/>
          </p:cNvSpPr>
          <p:nvPr/>
        </p:nvSpPr>
        <p:spPr bwMode="auto">
          <a:xfrm>
            <a:off x="3429000" y="4572000"/>
            <a:ext cx="1752600" cy="381000"/>
          </a:xfrm>
          <a:prstGeom prst="rightArrow">
            <a:avLst>
              <a:gd name="adj1" fmla="val 50000"/>
              <a:gd name="adj2" fmla="val 115000"/>
            </a:avLst>
          </a:prstGeom>
          <a:solidFill>
            <a:schemeClr val="tx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1" name="AutoShape 27"/>
          <p:cNvSpPr>
            <a:spLocks noChangeArrowheads="1"/>
          </p:cNvSpPr>
          <p:nvPr/>
        </p:nvSpPr>
        <p:spPr bwMode="auto">
          <a:xfrm>
            <a:off x="5580063" y="4292600"/>
            <a:ext cx="76200" cy="304800"/>
          </a:xfrm>
          <a:prstGeom prst="upArrow">
            <a:avLst>
              <a:gd name="adj1" fmla="val 50000"/>
              <a:gd name="adj2" fmla="val 100000"/>
            </a:avLst>
          </a:prstGeom>
          <a:solidFill>
            <a:schemeClr val="tx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2" name="Text Box 28"/>
          <p:cNvSpPr txBox="1">
            <a:spLocks noChangeArrowheads="1"/>
          </p:cNvSpPr>
          <p:nvPr/>
        </p:nvSpPr>
        <p:spPr bwMode="auto">
          <a:xfrm>
            <a:off x="2895600" y="4495800"/>
            <a:ext cx="500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i="1">
                <a:solidFill>
                  <a:srgbClr val="FF0000"/>
                </a:solidFill>
                <a:latin typeface="Times New Roman" pitchFamily="18" charset="0"/>
              </a:rPr>
              <a:t>W</a:t>
            </a:r>
          </a:p>
        </p:txBody>
      </p:sp>
      <p:sp>
        <p:nvSpPr>
          <p:cNvPr id="16413" name="Text Box 29"/>
          <p:cNvSpPr txBox="1">
            <a:spLocks noChangeArrowheads="1"/>
          </p:cNvSpPr>
          <p:nvPr/>
        </p:nvSpPr>
        <p:spPr bwMode="auto">
          <a:xfrm>
            <a:off x="6948488" y="4365625"/>
            <a:ext cx="121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i="1">
                <a:solidFill>
                  <a:srgbClr val="FF0000"/>
                </a:solidFill>
                <a:latin typeface="Times New Roman" pitchFamily="18" charset="0"/>
              </a:rPr>
              <a:t>W</a:t>
            </a:r>
            <a:r>
              <a:rPr kumimoji="1" lang="en-US" altLang="zh-CN" sz="3200" b="1" i="1">
                <a:solidFill>
                  <a:srgbClr val="FF0000"/>
                </a:solidFill>
                <a:latin typeface="Times New Roman" pitchFamily="18" charset="0"/>
              </a:rPr>
              <a:t> </a:t>
            </a:r>
            <a:r>
              <a:rPr kumimoji="1" lang="en-US" altLang="zh-CN" sz="3200" b="1" i="1">
                <a:latin typeface="Times New Roman" pitchFamily="18" charset="0"/>
              </a:rPr>
              <a:t>- </a:t>
            </a:r>
            <a:r>
              <a:rPr kumimoji="1" lang="en-US" altLang="zh-CN" sz="2800" b="1" i="1">
                <a:solidFill>
                  <a:srgbClr val="FF33CC"/>
                </a:solidFill>
                <a:latin typeface="Times New Roman" pitchFamily="18" charset="0"/>
              </a:rPr>
              <a:t>Q</a:t>
            </a:r>
          </a:p>
        </p:txBody>
      </p:sp>
      <p:sp>
        <p:nvSpPr>
          <p:cNvPr id="16414" name="Text Box 30"/>
          <p:cNvSpPr txBox="1">
            <a:spLocks noChangeArrowheads="1"/>
          </p:cNvSpPr>
          <p:nvPr/>
        </p:nvSpPr>
        <p:spPr bwMode="auto">
          <a:xfrm>
            <a:off x="5292725" y="45085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800" b="1" i="1">
                <a:solidFill>
                  <a:srgbClr val="FF33CC"/>
                </a:solidFill>
                <a:latin typeface="Times New Roman" pitchFamily="18" charset="0"/>
              </a:rPr>
              <a:t>Q</a:t>
            </a:r>
          </a:p>
        </p:txBody>
      </p:sp>
      <p:sp>
        <p:nvSpPr>
          <p:cNvPr id="16415" name="Rectangle 31"/>
          <p:cNvSpPr>
            <a:spLocks noChangeArrowheads="1"/>
          </p:cNvSpPr>
          <p:nvPr/>
        </p:nvSpPr>
        <p:spPr bwMode="auto">
          <a:xfrm>
            <a:off x="2819400" y="5029200"/>
            <a:ext cx="677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800" b="1" i="1">
                <a:solidFill>
                  <a:srgbClr val="FF0000"/>
                </a:solidFill>
                <a:latin typeface="Times New Roman" pitchFamily="18" charset="0"/>
              </a:rPr>
              <a:t>UIt</a:t>
            </a:r>
          </a:p>
        </p:txBody>
      </p:sp>
      <p:sp>
        <p:nvSpPr>
          <p:cNvPr id="16416" name="Rectangle 32"/>
          <p:cNvSpPr>
            <a:spLocks noChangeArrowheads="1"/>
          </p:cNvSpPr>
          <p:nvPr/>
        </p:nvSpPr>
        <p:spPr bwMode="auto">
          <a:xfrm>
            <a:off x="3352800" y="5029200"/>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b="1" i="1">
                <a:latin typeface="Times New Roman" pitchFamily="18" charset="0"/>
              </a:rPr>
              <a:t>＞    </a:t>
            </a:r>
            <a:r>
              <a:rPr kumimoji="1" lang="en-US" altLang="zh-CN" sz="2800" b="1" i="1">
                <a:solidFill>
                  <a:srgbClr val="FF33CC"/>
                </a:solidFill>
                <a:latin typeface="Times New Roman" pitchFamily="18" charset="0"/>
              </a:rPr>
              <a:t>I</a:t>
            </a:r>
            <a:r>
              <a:rPr kumimoji="1" lang="en-US" altLang="zh-CN" sz="2800" b="1" i="1" baseline="30000">
                <a:solidFill>
                  <a:srgbClr val="FF33CC"/>
                </a:solidFill>
                <a:latin typeface="Times New Roman" pitchFamily="18" charset="0"/>
              </a:rPr>
              <a:t>2</a:t>
            </a:r>
            <a:r>
              <a:rPr kumimoji="1" lang="en-US" altLang="zh-CN" sz="2800" b="1" i="1">
                <a:solidFill>
                  <a:srgbClr val="FF33CC"/>
                </a:solidFill>
                <a:latin typeface="Times New Roman" pitchFamily="18" charset="0"/>
              </a:rPr>
              <a:t>Rt</a:t>
            </a:r>
          </a:p>
        </p:txBody>
      </p:sp>
      <p:sp>
        <p:nvSpPr>
          <p:cNvPr id="16417" name="Rectangle 33"/>
          <p:cNvSpPr>
            <a:spLocks noChangeArrowheads="1"/>
          </p:cNvSpPr>
          <p:nvPr/>
        </p:nvSpPr>
        <p:spPr bwMode="auto">
          <a:xfrm>
            <a:off x="6934200" y="5029200"/>
            <a:ext cx="174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i="1" u="sng">
                <a:solidFill>
                  <a:srgbClr val="660033"/>
                </a:solidFill>
                <a:latin typeface="Times New Roman" pitchFamily="18" charset="0"/>
              </a:rPr>
              <a:t>I</a:t>
            </a:r>
            <a:r>
              <a:rPr kumimoji="1" lang="zh-CN" altLang="en-US" sz="2800" b="1" i="1" u="sng">
                <a:solidFill>
                  <a:srgbClr val="660033"/>
                </a:solidFill>
                <a:latin typeface="Times New Roman" pitchFamily="18" charset="0"/>
              </a:rPr>
              <a:t>＜</a:t>
            </a:r>
            <a:r>
              <a:rPr kumimoji="1" lang="en-US" altLang="zh-CN" sz="2800" b="1" i="1" u="sng">
                <a:solidFill>
                  <a:srgbClr val="660033"/>
                </a:solidFill>
                <a:latin typeface="Times New Roman" pitchFamily="18" charset="0"/>
              </a:rPr>
              <a:t>U/R</a:t>
            </a:r>
          </a:p>
        </p:txBody>
      </p:sp>
      <p:sp>
        <p:nvSpPr>
          <p:cNvPr id="26658" name="Rectangle 34"/>
          <p:cNvSpPr>
            <a:spLocks noChangeArrowheads="1"/>
          </p:cNvSpPr>
          <p:nvPr/>
        </p:nvSpPr>
        <p:spPr bwMode="auto">
          <a:xfrm>
            <a:off x="1828800" y="5562600"/>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b="1">
                <a:solidFill>
                  <a:srgbClr val="FF0000"/>
                </a:solidFill>
                <a:latin typeface="Times New Roman" pitchFamily="18" charset="0"/>
                <a:ea typeface="华文新魏" pitchFamily="2" charset="-122"/>
              </a:rPr>
              <a:t>电功：</a:t>
            </a:r>
            <a:r>
              <a:rPr kumimoji="1" lang="en-US" altLang="zh-CN" sz="2800" b="1" i="1">
                <a:solidFill>
                  <a:srgbClr val="FF0000"/>
                </a:solidFill>
                <a:latin typeface="Times New Roman" pitchFamily="18" charset="0"/>
              </a:rPr>
              <a:t>W= UIt</a:t>
            </a:r>
          </a:p>
        </p:txBody>
      </p:sp>
      <p:sp>
        <p:nvSpPr>
          <p:cNvPr id="26659" name="Rectangle 35"/>
          <p:cNvSpPr>
            <a:spLocks noChangeArrowheads="1"/>
          </p:cNvSpPr>
          <p:nvPr/>
        </p:nvSpPr>
        <p:spPr bwMode="auto">
          <a:xfrm>
            <a:off x="4724400" y="5562600"/>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b="1">
                <a:solidFill>
                  <a:srgbClr val="FF33CC"/>
                </a:solidFill>
                <a:latin typeface="Times New Roman" pitchFamily="18" charset="0"/>
                <a:ea typeface="华文新魏" pitchFamily="2" charset="-122"/>
              </a:rPr>
              <a:t>电热：</a:t>
            </a:r>
            <a:r>
              <a:rPr kumimoji="1" lang="en-US" altLang="zh-CN" sz="2800" b="1" i="1">
                <a:solidFill>
                  <a:srgbClr val="FF33CC"/>
                </a:solidFill>
                <a:latin typeface="Times New Roman" pitchFamily="18" charset="0"/>
              </a:rPr>
              <a:t>Q=I</a:t>
            </a:r>
            <a:r>
              <a:rPr kumimoji="1" lang="en-US" altLang="zh-CN" sz="2800" b="1" i="1" baseline="30000">
                <a:solidFill>
                  <a:srgbClr val="FF33CC"/>
                </a:solidFill>
                <a:latin typeface="Times New Roman" pitchFamily="18" charset="0"/>
              </a:rPr>
              <a:t>2</a:t>
            </a:r>
            <a:r>
              <a:rPr kumimoji="1" lang="en-US" altLang="zh-CN" sz="2800" b="1" i="1">
                <a:solidFill>
                  <a:srgbClr val="FF33CC"/>
                </a:solidFill>
                <a:latin typeface="Times New Roman" pitchFamily="18" charset="0"/>
              </a:rPr>
              <a:t>Rt</a:t>
            </a:r>
          </a:p>
        </p:txBody>
      </p:sp>
      <p:sp>
        <p:nvSpPr>
          <p:cNvPr id="26660" name="Rectangle 36"/>
          <p:cNvSpPr>
            <a:spLocks noChangeArrowheads="1"/>
          </p:cNvSpPr>
          <p:nvPr/>
        </p:nvSpPr>
        <p:spPr bwMode="auto">
          <a:xfrm>
            <a:off x="1600200" y="6096000"/>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b="1">
                <a:solidFill>
                  <a:srgbClr val="FF0000"/>
                </a:solidFill>
                <a:latin typeface="Times New Roman" pitchFamily="18" charset="0"/>
                <a:ea typeface="华文新魏" pitchFamily="2" charset="-122"/>
              </a:rPr>
              <a:t>电功率：</a:t>
            </a:r>
            <a:r>
              <a:rPr kumimoji="1" lang="en-US" altLang="zh-CN" sz="2800" b="1" i="1">
                <a:solidFill>
                  <a:srgbClr val="FF0000"/>
                </a:solidFill>
                <a:latin typeface="Times New Roman" pitchFamily="18" charset="0"/>
              </a:rPr>
              <a:t>P=UI</a:t>
            </a:r>
          </a:p>
        </p:txBody>
      </p:sp>
      <p:sp>
        <p:nvSpPr>
          <p:cNvPr id="26661" name="Rectangle 37"/>
          <p:cNvSpPr>
            <a:spLocks noChangeArrowheads="1"/>
          </p:cNvSpPr>
          <p:nvPr/>
        </p:nvSpPr>
        <p:spPr bwMode="auto">
          <a:xfrm>
            <a:off x="4800600" y="60198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b="1">
                <a:solidFill>
                  <a:srgbClr val="FF33CC"/>
                </a:solidFill>
                <a:latin typeface="Times New Roman" pitchFamily="18" charset="0"/>
                <a:ea typeface="华文新魏" pitchFamily="2" charset="-122"/>
              </a:rPr>
              <a:t>热功率：</a:t>
            </a:r>
            <a:r>
              <a:rPr kumimoji="1" lang="en-US" altLang="zh-CN" sz="2800" b="1" i="1">
                <a:solidFill>
                  <a:srgbClr val="FF33CC"/>
                </a:solidFill>
                <a:latin typeface="Times New Roman" pitchFamily="18" charset="0"/>
              </a:rPr>
              <a:t>P</a:t>
            </a:r>
            <a:r>
              <a:rPr kumimoji="1" lang="zh-CN" altLang="en-US" sz="2800" b="1" i="1" baseline="-30000">
                <a:solidFill>
                  <a:srgbClr val="FF33CC"/>
                </a:solidFill>
                <a:latin typeface="Times New Roman" pitchFamily="18" charset="0"/>
              </a:rPr>
              <a:t>热</a:t>
            </a:r>
            <a:r>
              <a:rPr kumimoji="1" lang="en-US" altLang="zh-CN" sz="2800" b="1" i="1">
                <a:solidFill>
                  <a:srgbClr val="FF33CC"/>
                </a:solidFill>
                <a:latin typeface="Times New Roman" pitchFamily="18" charset="0"/>
              </a:rPr>
              <a:t>=I</a:t>
            </a:r>
            <a:r>
              <a:rPr kumimoji="1" lang="en-US" altLang="zh-CN" sz="2800" b="1" i="1" baseline="30000">
                <a:solidFill>
                  <a:srgbClr val="FF33CC"/>
                </a:solidFill>
                <a:latin typeface="Times New Roman" pitchFamily="18" charset="0"/>
              </a:rPr>
              <a:t>2</a:t>
            </a:r>
            <a:r>
              <a:rPr kumimoji="1" lang="en-US" altLang="zh-CN" sz="2800" b="1" i="1">
                <a:solidFill>
                  <a:srgbClr val="FF33CC"/>
                </a:solidFill>
                <a:latin typeface="Times New Roman" pitchFamily="18" charset="0"/>
              </a:rPr>
              <a:t>R</a:t>
            </a:r>
          </a:p>
        </p:txBody>
      </p:sp>
      <p:sp>
        <p:nvSpPr>
          <p:cNvPr id="26662" name="Line 38"/>
          <p:cNvSpPr>
            <a:spLocks noChangeShapeType="1"/>
          </p:cNvSpPr>
          <p:nvPr/>
        </p:nvSpPr>
        <p:spPr bwMode="auto">
          <a:xfrm>
            <a:off x="4724400" y="5715000"/>
            <a:ext cx="0" cy="8382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6663" name="Text Box 39"/>
          <p:cNvSpPr txBox="1">
            <a:spLocks noChangeArrowheads="1"/>
          </p:cNvSpPr>
          <p:nvPr/>
        </p:nvSpPr>
        <p:spPr bwMode="auto">
          <a:xfrm>
            <a:off x="228600" y="1219200"/>
            <a:ext cx="2700338" cy="544513"/>
          </a:xfrm>
          <a:prstGeom prst="rect">
            <a:avLst/>
          </a:prstGeom>
          <a:noFill/>
          <a:ln w="25400" cap="sq">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800" b="1">
                <a:ea typeface="华文新魏" pitchFamily="2" charset="-122"/>
              </a:rPr>
              <a:t>电功</a:t>
            </a:r>
            <a:r>
              <a:rPr lang="zh-CN" altLang="en-US" sz="2800" b="1">
                <a:solidFill>
                  <a:srgbClr val="CC3300"/>
                </a:solidFill>
                <a:ea typeface="华文新魏" pitchFamily="2" charset="-122"/>
              </a:rPr>
              <a:t>等于</a:t>
            </a:r>
            <a:r>
              <a:rPr lang="zh-CN" altLang="en-US" sz="2800" b="1">
                <a:ea typeface="华文新魏" pitchFamily="2" charset="-122"/>
              </a:rPr>
              <a:t>电热</a:t>
            </a:r>
          </a:p>
        </p:txBody>
      </p:sp>
      <p:sp>
        <p:nvSpPr>
          <p:cNvPr id="26664" name="Text Box 40"/>
          <p:cNvSpPr txBox="1">
            <a:spLocks noChangeArrowheads="1"/>
          </p:cNvSpPr>
          <p:nvPr/>
        </p:nvSpPr>
        <p:spPr bwMode="auto">
          <a:xfrm>
            <a:off x="0" y="4437063"/>
            <a:ext cx="2411413" cy="544512"/>
          </a:xfrm>
          <a:prstGeom prst="rect">
            <a:avLst/>
          </a:prstGeom>
          <a:noFill/>
          <a:ln w="25400" cap="sq">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800" b="1">
                <a:ea typeface="华文新魏" pitchFamily="2" charset="-122"/>
              </a:rPr>
              <a:t>电功</a:t>
            </a:r>
            <a:r>
              <a:rPr lang="zh-CN" altLang="en-US" sz="2800" b="1">
                <a:solidFill>
                  <a:srgbClr val="CC3300"/>
                </a:solidFill>
                <a:ea typeface="华文新魏" pitchFamily="2" charset="-122"/>
              </a:rPr>
              <a:t>大于</a:t>
            </a:r>
            <a:r>
              <a:rPr lang="zh-CN" altLang="en-US" sz="2800" b="1">
                <a:ea typeface="华文新魏" pitchFamily="2" charset="-122"/>
              </a:rPr>
              <a:t>电热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40"/>
                                        </p:tgtEl>
                                        <p:attrNameLst>
                                          <p:attrName>style.visibility</p:attrName>
                                        </p:attrNameLst>
                                      </p:cBhvr>
                                      <p:to>
                                        <p:strVal val="visible"/>
                                      </p:to>
                                    </p:set>
                                    <p:animEffect transition="in" filter="wipe(left)">
                                      <p:cBhvr>
                                        <p:cTn id="7" dur="500"/>
                                        <p:tgtEl>
                                          <p:spTgt spid="2664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641"/>
                                        </p:tgtEl>
                                        <p:attrNameLst>
                                          <p:attrName>style.visibility</p:attrName>
                                        </p:attrNameLst>
                                      </p:cBhvr>
                                      <p:to>
                                        <p:strVal val="visible"/>
                                      </p:to>
                                    </p:set>
                                    <p:animEffect transition="in" filter="wipe(left)">
                                      <p:cBhvr>
                                        <p:cTn id="11" dur="500"/>
                                        <p:tgtEl>
                                          <p:spTgt spid="2664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642"/>
                                        </p:tgtEl>
                                        <p:attrNameLst>
                                          <p:attrName>style.visibility</p:attrName>
                                        </p:attrNameLst>
                                      </p:cBhvr>
                                      <p:to>
                                        <p:strVal val="visible"/>
                                      </p:to>
                                    </p:set>
                                    <p:animEffect transition="in" filter="wipe(left)">
                                      <p:cBhvr>
                                        <p:cTn id="15" dur="500"/>
                                        <p:tgtEl>
                                          <p:spTgt spid="26642"/>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643"/>
                                        </p:tgtEl>
                                        <p:attrNameLst>
                                          <p:attrName>style.visibility</p:attrName>
                                        </p:attrNameLst>
                                      </p:cBhvr>
                                      <p:to>
                                        <p:strVal val="visible"/>
                                      </p:to>
                                    </p:set>
                                    <p:animEffect transition="in" filter="wipe(left)">
                                      <p:cBhvr>
                                        <p:cTn id="19" dur="500"/>
                                        <p:tgtEl>
                                          <p:spTgt spid="266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644"/>
                                        </p:tgtEl>
                                        <p:attrNameLst>
                                          <p:attrName>style.visibility</p:attrName>
                                        </p:attrNameLst>
                                      </p:cBhvr>
                                      <p:to>
                                        <p:strVal val="visible"/>
                                      </p:to>
                                    </p:set>
                                    <p:animEffect transition="in" filter="wipe(left)">
                                      <p:cBhvr>
                                        <p:cTn id="24" dur="500"/>
                                        <p:tgtEl>
                                          <p:spTgt spid="266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658">
                                            <p:txEl>
                                              <p:pRg st="0" end="0"/>
                                            </p:txEl>
                                          </p:spTgt>
                                        </p:tgtEl>
                                        <p:attrNameLst>
                                          <p:attrName>style.visibility</p:attrName>
                                        </p:attrNameLst>
                                      </p:cBhvr>
                                      <p:to>
                                        <p:strVal val="visible"/>
                                      </p:to>
                                    </p:set>
                                    <p:animEffect transition="in" filter="wipe(left)">
                                      <p:cBhvr>
                                        <p:cTn id="29" dur="500"/>
                                        <p:tgtEl>
                                          <p:spTgt spid="26658">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6662"/>
                                        </p:tgtEl>
                                        <p:attrNameLst>
                                          <p:attrName>style.visibility</p:attrName>
                                        </p:attrNameLst>
                                      </p:cBhvr>
                                      <p:to>
                                        <p:strVal val="visible"/>
                                      </p:to>
                                    </p:set>
                                    <p:animEffect transition="in" filter="wipe(up)">
                                      <p:cBhvr>
                                        <p:cTn id="34" dur="500"/>
                                        <p:tgtEl>
                                          <p:spTgt spid="26662"/>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6659">
                                            <p:txEl>
                                              <p:pRg st="0" end="0"/>
                                            </p:txEl>
                                          </p:spTgt>
                                        </p:tgtEl>
                                        <p:attrNameLst>
                                          <p:attrName>style.visibility</p:attrName>
                                        </p:attrNameLst>
                                      </p:cBhvr>
                                      <p:to>
                                        <p:strVal val="visible"/>
                                      </p:to>
                                    </p:set>
                                    <p:animEffect transition="in" filter="wipe(left)">
                                      <p:cBhvr>
                                        <p:cTn id="38" dur="500"/>
                                        <p:tgtEl>
                                          <p:spTgt spid="26659">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6645"/>
                                        </p:tgtEl>
                                        <p:attrNameLst>
                                          <p:attrName>style.visibility</p:attrName>
                                        </p:attrNameLst>
                                      </p:cBhvr>
                                      <p:to>
                                        <p:strVal val="visible"/>
                                      </p:to>
                                    </p:set>
                                    <p:animEffect transition="in" filter="wipe(left)">
                                      <p:cBhvr>
                                        <p:cTn id="43" dur="500"/>
                                        <p:tgtEl>
                                          <p:spTgt spid="2664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6660">
                                            <p:txEl>
                                              <p:pRg st="0" end="0"/>
                                            </p:txEl>
                                          </p:spTgt>
                                        </p:tgtEl>
                                        <p:attrNameLst>
                                          <p:attrName>style.visibility</p:attrName>
                                        </p:attrNameLst>
                                      </p:cBhvr>
                                      <p:to>
                                        <p:strVal val="visible"/>
                                      </p:to>
                                    </p:set>
                                    <p:animEffect transition="in" filter="wipe(left)">
                                      <p:cBhvr>
                                        <p:cTn id="48" dur="500"/>
                                        <p:tgtEl>
                                          <p:spTgt spid="26660">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6661">
                                            <p:txEl>
                                              <p:pRg st="0" end="0"/>
                                            </p:txEl>
                                          </p:spTgt>
                                        </p:tgtEl>
                                        <p:attrNameLst>
                                          <p:attrName>style.visibility</p:attrName>
                                        </p:attrNameLst>
                                      </p:cBhvr>
                                      <p:to>
                                        <p:strVal val="visible"/>
                                      </p:to>
                                    </p:set>
                                    <p:animEffect transition="in" filter="wipe(left)">
                                      <p:cBhvr>
                                        <p:cTn id="53" dur="500"/>
                                        <p:tgtEl>
                                          <p:spTgt spid="26661">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6663"/>
                                        </p:tgtEl>
                                        <p:attrNameLst>
                                          <p:attrName>style.visibility</p:attrName>
                                        </p:attrNameLst>
                                      </p:cBhvr>
                                      <p:to>
                                        <p:strVal val="visible"/>
                                      </p:to>
                                    </p:set>
                                    <p:animEffect transition="in" filter="blinds(horizontal)">
                                      <p:cBhvr>
                                        <p:cTn id="58" dur="500"/>
                                        <p:tgtEl>
                                          <p:spTgt spid="2666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6664"/>
                                        </p:tgtEl>
                                        <p:attrNameLst>
                                          <p:attrName>style.visibility</p:attrName>
                                        </p:attrNameLst>
                                      </p:cBhvr>
                                      <p:to>
                                        <p:strVal val="visible"/>
                                      </p:to>
                                    </p:set>
                                    <p:animEffect transition="in" filter="blinds(horizontal)">
                                      <p:cBhvr>
                                        <p:cTn id="63" dur="500"/>
                                        <p:tgtEl>
                                          <p:spTgt spid="26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0" grpId="0" autoUpdateAnimBg="0"/>
      <p:bldP spid="26641" grpId="0" autoUpdateAnimBg="0"/>
      <p:bldP spid="26642" grpId="0" autoUpdateAnimBg="0"/>
      <p:bldP spid="26643" grpId="0" autoUpdateAnimBg="0"/>
      <p:bldP spid="26644" grpId="0" autoUpdateAnimBg="0"/>
      <p:bldP spid="26645" grpId="0" autoUpdateAnimBg="0"/>
      <p:bldP spid="26658" grpId="0" build="p" autoUpdateAnimBg="0"/>
      <p:bldP spid="26659" grpId="0" build="p" autoUpdateAnimBg="0" advAuto="0"/>
      <p:bldP spid="26660" grpId="0" build="p" autoUpdateAnimBg="0"/>
      <p:bldP spid="26661" grpId="0" build="p" autoUpdateAnimBg="0"/>
      <p:bldP spid="26662" grpId="0" animBg="1"/>
      <p:bldP spid="26663" grpId="0" animBg="1"/>
      <p:bldP spid="266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ChangeArrowheads="1"/>
          </p:cNvSpPr>
          <p:nvPr/>
        </p:nvSpPr>
        <p:spPr bwMode="auto">
          <a:xfrm>
            <a:off x="7235825" y="3284538"/>
            <a:ext cx="1371600" cy="762000"/>
          </a:xfrm>
          <a:prstGeom prst="wedgeRoundRectCallout">
            <a:avLst>
              <a:gd name="adj1" fmla="val -80671"/>
              <a:gd name="adj2" fmla="val 125833"/>
              <a:gd name="adj3" fmla="val 16667"/>
            </a:avLst>
          </a:prstGeom>
          <a:solidFill>
            <a:srgbClr val="FFFFCC"/>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zh-CN" altLang="en-US" sz="4000" b="1">
                <a:solidFill>
                  <a:srgbClr val="FF0000"/>
                </a:solidFill>
                <a:latin typeface="Times New Roman" pitchFamily="18" charset="0"/>
                <a:ea typeface="华文新魏" pitchFamily="2" charset="-122"/>
              </a:rPr>
              <a:t>电热</a:t>
            </a:r>
          </a:p>
        </p:txBody>
      </p:sp>
      <p:sp>
        <p:nvSpPr>
          <p:cNvPr id="17411" name="Text Box 3"/>
          <p:cNvSpPr txBox="1">
            <a:spLocks noChangeArrowheads="1"/>
          </p:cNvSpPr>
          <p:nvPr/>
        </p:nvSpPr>
        <p:spPr bwMode="auto">
          <a:xfrm>
            <a:off x="365125" y="65088"/>
            <a:ext cx="82454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kumimoji="1" lang="zh-CN" altLang="zh-CN" sz="1000">
              <a:latin typeface="Times New Roman" pitchFamily="18" charset="0"/>
            </a:endParaRPr>
          </a:p>
        </p:txBody>
      </p:sp>
      <p:sp>
        <p:nvSpPr>
          <p:cNvPr id="24580" name="Text Box 4"/>
          <p:cNvSpPr txBox="1">
            <a:spLocks noChangeArrowheads="1"/>
          </p:cNvSpPr>
          <p:nvPr/>
        </p:nvSpPr>
        <p:spPr bwMode="auto">
          <a:xfrm>
            <a:off x="381000" y="503238"/>
            <a:ext cx="7924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sz="2400" b="1">
                <a:latin typeface="华文新魏" pitchFamily="2" charset="-122"/>
                <a:ea typeface="华文新魏" pitchFamily="2" charset="-122"/>
              </a:rPr>
              <a:t>1. </a:t>
            </a:r>
            <a:r>
              <a:rPr kumimoji="1" lang="zh-CN" altLang="en-US" sz="2400" b="1">
                <a:latin typeface="华文新魏" pitchFamily="2" charset="-122"/>
                <a:ea typeface="华文新魏" pitchFamily="2" charset="-122"/>
              </a:rPr>
              <a:t>电功</a:t>
            </a:r>
            <a:r>
              <a:rPr kumimoji="1" lang="en-US" altLang="zh-CN" sz="2400" b="1" i="1">
                <a:latin typeface="华文新魏" pitchFamily="2" charset="-122"/>
                <a:ea typeface="华文新魏" pitchFamily="2" charset="-122"/>
              </a:rPr>
              <a:t>W</a:t>
            </a:r>
            <a:endParaRPr kumimoji="1" lang="en-US" altLang="zh-CN" sz="2400" b="1">
              <a:latin typeface="华文新魏" pitchFamily="2" charset="-122"/>
              <a:ea typeface="华文新魏" pitchFamily="2" charset="-122"/>
            </a:endParaRPr>
          </a:p>
          <a:p>
            <a:pPr algn="just" eaLnBrk="1" hangingPunct="1"/>
            <a:r>
              <a:rPr kumimoji="1" lang="en-US" altLang="zh-CN" sz="2400" b="1">
                <a:latin typeface="Times New Roman" pitchFamily="18" charset="0"/>
                <a:cs typeface="Times New Roman" pitchFamily="18" charset="0"/>
              </a:rPr>
              <a:t>   </a:t>
            </a:r>
            <a:r>
              <a:rPr kumimoji="1" lang="zh-CN" altLang="en-US" sz="2400" b="1">
                <a:latin typeface="华文新魏" pitchFamily="2" charset="-122"/>
                <a:ea typeface="华文新魏" pitchFamily="2" charset="-122"/>
              </a:rPr>
              <a:t>定义：</a:t>
            </a:r>
            <a:r>
              <a:rPr kumimoji="1" lang="zh-CN" altLang="en-US" sz="2400" b="1">
                <a:solidFill>
                  <a:srgbClr val="9900FF"/>
                </a:solidFill>
                <a:latin typeface="华文新魏" pitchFamily="2" charset="-122"/>
                <a:ea typeface="华文新魏" pitchFamily="2" charset="-122"/>
              </a:rPr>
              <a:t>在一段电路中电场力所做的功</a:t>
            </a:r>
            <a:r>
              <a:rPr kumimoji="1" lang="en-US" altLang="zh-CN" sz="2400" b="1">
                <a:solidFill>
                  <a:srgbClr val="9900FF"/>
                </a:solidFill>
                <a:latin typeface="华文新魏" pitchFamily="2" charset="-122"/>
                <a:ea typeface="华文新魏" pitchFamily="2" charset="-122"/>
              </a:rPr>
              <a:t>,</a:t>
            </a:r>
            <a:r>
              <a:rPr kumimoji="1" lang="zh-CN" altLang="en-US" sz="2400" b="1">
                <a:solidFill>
                  <a:srgbClr val="9900FF"/>
                </a:solidFill>
                <a:latin typeface="华文新魏" pitchFamily="2" charset="-122"/>
                <a:ea typeface="华文新魏" pitchFamily="2" charset="-122"/>
              </a:rPr>
              <a:t>也就是通常</a:t>
            </a:r>
          </a:p>
          <a:p>
            <a:pPr algn="just" eaLnBrk="1" hangingPunct="1"/>
            <a:r>
              <a:rPr kumimoji="1" lang="zh-CN" altLang="en-US" sz="2400" b="1">
                <a:solidFill>
                  <a:srgbClr val="9900FF"/>
                </a:solidFill>
                <a:latin typeface="华文新魏" pitchFamily="2" charset="-122"/>
                <a:ea typeface="华文新魏" pitchFamily="2" charset="-122"/>
              </a:rPr>
              <a:t>         说的电流所做的功</a:t>
            </a:r>
            <a:r>
              <a:rPr kumimoji="1" lang="en-US" altLang="zh-CN" sz="2400" b="1">
                <a:solidFill>
                  <a:srgbClr val="9900FF"/>
                </a:solidFill>
                <a:latin typeface="华文新魏" pitchFamily="2" charset="-122"/>
                <a:ea typeface="华文新魏" pitchFamily="2" charset="-122"/>
              </a:rPr>
              <a:t>,</a:t>
            </a:r>
            <a:r>
              <a:rPr kumimoji="1" lang="zh-CN" altLang="en-US" sz="2400" b="1">
                <a:solidFill>
                  <a:srgbClr val="9900FF"/>
                </a:solidFill>
                <a:latin typeface="华文新魏" pitchFamily="2" charset="-122"/>
                <a:ea typeface="华文新魏" pitchFamily="2" charset="-122"/>
              </a:rPr>
              <a:t>简称电功</a:t>
            </a:r>
            <a:r>
              <a:rPr kumimoji="1" lang="en-US" altLang="zh-CN" sz="2400" b="1">
                <a:solidFill>
                  <a:srgbClr val="9900FF"/>
                </a:solidFill>
                <a:latin typeface="华文新魏" pitchFamily="2" charset="-122"/>
                <a:ea typeface="华文新魏" pitchFamily="2" charset="-122"/>
              </a:rPr>
              <a:t>.</a:t>
            </a:r>
          </a:p>
          <a:p>
            <a:pPr algn="just" eaLnBrk="1" hangingPunct="1"/>
            <a:r>
              <a:rPr kumimoji="1" lang="en-US" altLang="zh-CN" sz="2400" b="1">
                <a:latin typeface="Times New Roman" pitchFamily="18" charset="0"/>
                <a:cs typeface="Times New Roman" pitchFamily="18" charset="0"/>
              </a:rPr>
              <a:t>   </a:t>
            </a:r>
            <a:r>
              <a:rPr kumimoji="1" lang="zh-CN" altLang="en-US" sz="2400" b="1">
                <a:latin typeface="华文新魏" pitchFamily="2" charset="-122"/>
                <a:ea typeface="华文新魏" pitchFamily="2" charset="-122"/>
              </a:rPr>
              <a:t>公式：</a:t>
            </a:r>
            <a:r>
              <a:rPr kumimoji="1" lang="en-US" altLang="zh-CN" sz="2400" b="1" i="1">
                <a:latin typeface="华文新魏" pitchFamily="2" charset="-122"/>
                <a:ea typeface="华文新魏" pitchFamily="2" charset="-122"/>
              </a:rPr>
              <a:t>W=U</a:t>
            </a:r>
            <a:r>
              <a:rPr kumimoji="1" lang="en-US" altLang="zh-CN" sz="2400" b="1" i="1">
                <a:latin typeface="宋体" pitchFamily="2" charset="-122"/>
              </a:rPr>
              <a:t>I</a:t>
            </a:r>
            <a:r>
              <a:rPr kumimoji="1" lang="en-US" altLang="zh-CN" sz="2400" b="1" i="1">
                <a:latin typeface="华文新魏" pitchFamily="2" charset="-122"/>
                <a:ea typeface="华文新魏" pitchFamily="2" charset="-122"/>
              </a:rPr>
              <a:t>t</a:t>
            </a:r>
            <a:endParaRPr kumimoji="1" lang="en-US" altLang="zh-CN" sz="2400" b="1">
              <a:latin typeface="华文新魏" pitchFamily="2" charset="-122"/>
              <a:ea typeface="华文新魏" pitchFamily="2" charset="-122"/>
            </a:endParaRPr>
          </a:p>
          <a:p>
            <a:pPr algn="just" eaLnBrk="1" hangingPunct="1"/>
            <a:r>
              <a:rPr kumimoji="1" lang="en-US" altLang="zh-CN" sz="2400" b="1">
                <a:latin typeface="Times New Roman" pitchFamily="18" charset="0"/>
                <a:cs typeface="Times New Roman" pitchFamily="18" charset="0"/>
              </a:rPr>
              <a:t>   </a:t>
            </a:r>
            <a:r>
              <a:rPr kumimoji="1" lang="zh-CN" altLang="en-US" sz="2400" b="1">
                <a:latin typeface="华文新魏" pitchFamily="2" charset="-122"/>
                <a:ea typeface="华文新魏" pitchFamily="2" charset="-122"/>
              </a:rPr>
              <a:t>单位：</a:t>
            </a:r>
            <a:r>
              <a:rPr kumimoji="1" lang="en-US" altLang="zh-CN" sz="2400" b="1">
                <a:latin typeface="华文新魏" pitchFamily="2" charset="-122"/>
                <a:ea typeface="华文新魏" pitchFamily="2" charset="-122"/>
              </a:rPr>
              <a:t>J</a:t>
            </a:r>
            <a:r>
              <a:rPr kumimoji="1" lang="en-US" altLang="zh-CN" sz="2400" b="1">
                <a:latin typeface="Times New Roman" pitchFamily="18" charset="0"/>
              </a:rPr>
              <a:t>                </a:t>
            </a:r>
          </a:p>
        </p:txBody>
      </p:sp>
      <p:sp>
        <p:nvSpPr>
          <p:cNvPr id="24581" name="Text Box 5"/>
          <p:cNvSpPr txBox="1">
            <a:spLocks noChangeArrowheads="1"/>
          </p:cNvSpPr>
          <p:nvPr/>
        </p:nvSpPr>
        <p:spPr bwMode="auto">
          <a:xfrm>
            <a:off x="0" y="2349500"/>
            <a:ext cx="7086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     </a:t>
            </a:r>
            <a:r>
              <a:rPr kumimoji="1" lang="en-US" altLang="zh-CN" sz="2400" b="1">
                <a:latin typeface="华文新魏" pitchFamily="2" charset="-122"/>
                <a:ea typeface="华文新魏" pitchFamily="2" charset="-122"/>
              </a:rPr>
              <a:t>2. </a:t>
            </a:r>
            <a:r>
              <a:rPr kumimoji="1" lang="zh-CN" altLang="en-US" sz="2400" b="1">
                <a:latin typeface="华文新魏" pitchFamily="2" charset="-122"/>
                <a:ea typeface="华文新魏" pitchFamily="2" charset="-122"/>
              </a:rPr>
              <a:t>电功率</a:t>
            </a:r>
            <a:r>
              <a:rPr kumimoji="1" lang="en-US" altLang="zh-CN" sz="2400" b="1" i="1">
                <a:latin typeface="华文新魏" pitchFamily="2" charset="-122"/>
                <a:ea typeface="华文新魏" pitchFamily="2" charset="-122"/>
              </a:rPr>
              <a:t>P</a:t>
            </a:r>
          </a:p>
          <a:p>
            <a:pPr eaLnBrk="1" hangingPunct="1"/>
            <a:r>
              <a:rPr kumimoji="1" lang="en-US" altLang="zh-CN" sz="2400" b="1">
                <a:latin typeface="Times New Roman" pitchFamily="18" charset="0"/>
              </a:rPr>
              <a:t>        </a:t>
            </a:r>
            <a:r>
              <a:rPr kumimoji="1" lang="zh-CN" altLang="en-US" sz="2400" b="1">
                <a:latin typeface="华文新魏" pitchFamily="2" charset="-122"/>
                <a:ea typeface="华文新魏" pitchFamily="2" charset="-122"/>
              </a:rPr>
              <a:t>定义：</a:t>
            </a:r>
            <a:r>
              <a:rPr kumimoji="1" lang="zh-CN" altLang="en-US" sz="2400" b="1">
                <a:solidFill>
                  <a:srgbClr val="9900FF"/>
                </a:solidFill>
                <a:latin typeface="华文新魏" pitchFamily="2" charset="-122"/>
                <a:ea typeface="华文新魏" pitchFamily="2" charset="-122"/>
              </a:rPr>
              <a:t>单位时间内电流所做的功叫做电功率</a:t>
            </a:r>
          </a:p>
          <a:p>
            <a:pPr eaLnBrk="1" hangingPunct="1"/>
            <a:r>
              <a:rPr kumimoji="1" lang="zh-CN" altLang="en-US" sz="2400" b="1">
                <a:latin typeface="华文新魏" pitchFamily="2" charset="-122"/>
                <a:ea typeface="华文新魏" pitchFamily="2" charset="-122"/>
              </a:rPr>
              <a:t>        公式：</a:t>
            </a:r>
            <a:r>
              <a:rPr kumimoji="1" lang="en-US" altLang="zh-CN" sz="2400" b="1" i="1">
                <a:latin typeface="华文新魏" pitchFamily="2" charset="-122"/>
                <a:ea typeface="华文新魏" pitchFamily="2" charset="-122"/>
              </a:rPr>
              <a:t>P==W/t=U</a:t>
            </a:r>
            <a:r>
              <a:rPr kumimoji="1" lang="en-US" altLang="zh-CN" sz="2400" b="1" i="1">
                <a:latin typeface="宋体" pitchFamily="2" charset="-122"/>
              </a:rPr>
              <a:t>I</a:t>
            </a:r>
          </a:p>
          <a:p>
            <a:pPr eaLnBrk="1" hangingPunct="1"/>
            <a:r>
              <a:rPr kumimoji="1" lang="en-US" altLang="zh-CN" sz="2400" b="1">
                <a:latin typeface="华文新魏" pitchFamily="2" charset="-122"/>
                <a:ea typeface="华文新魏" pitchFamily="2" charset="-122"/>
                <a:cs typeface="Times New Roman" pitchFamily="18" charset="0"/>
              </a:rPr>
              <a:t>        </a:t>
            </a:r>
            <a:r>
              <a:rPr kumimoji="1" lang="zh-CN" altLang="en-US" sz="2400" b="1">
                <a:latin typeface="华文新魏" pitchFamily="2" charset="-122"/>
                <a:ea typeface="华文新魏" pitchFamily="2" charset="-122"/>
              </a:rPr>
              <a:t>单位：</a:t>
            </a:r>
            <a:r>
              <a:rPr kumimoji="1" lang="en-US" altLang="zh-CN" sz="2400" b="1">
                <a:latin typeface="华文新魏" pitchFamily="2" charset="-122"/>
                <a:ea typeface="华文新魏" pitchFamily="2" charset="-122"/>
              </a:rPr>
              <a:t>W</a:t>
            </a:r>
          </a:p>
        </p:txBody>
      </p:sp>
      <p:graphicFrame>
        <p:nvGraphicFramePr>
          <p:cNvPr id="17414" name="Object 6"/>
          <p:cNvGraphicFramePr>
            <a:graphicFrameLocks noChangeAspect="1"/>
          </p:cNvGraphicFramePr>
          <p:nvPr/>
        </p:nvGraphicFramePr>
        <p:xfrm>
          <a:off x="4514850" y="3092450"/>
          <a:ext cx="114300" cy="215900"/>
        </p:xfrm>
        <a:graphic>
          <a:graphicData uri="http://schemas.openxmlformats.org/presentationml/2006/ole">
            <mc:AlternateContent xmlns:mc="http://schemas.openxmlformats.org/markup-compatibility/2006">
              <mc:Choice xmlns:v="urn:schemas-microsoft-com:vml" Requires="v">
                <p:oleObj spid="_x0000_s17425" name="Equation" r:id="rId3" imgW="114151" imgH="215619" progId="Equation.3">
                  <p:embed/>
                </p:oleObj>
              </mc:Choice>
              <mc:Fallback>
                <p:oleObj name="Equation" r:id="rId3" imgW="114151" imgH="21561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092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7"/>
          <p:cNvGraphicFramePr>
            <a:graphicFrameLocks noChangeAspect="1"/>
          </p:cNvGraphicFramePr>
          <p:nvPr/>
        </p:nvGraphicFramePr>
        <p:xfrm>
          <a:off x="4514850" y="3092450"/>
          <a:ext cx="114300" cy="215900"/>
        </p:xfrm>
        <a:graphic>
          <a:graphicData uri="http://schemas.openxmlformats.org/presentationml/2006/ole">
            <mc:AlternateContent xmlns:mc="http://schemas.openxmlformats.org/markup-compatibility/2006">
              <mc:Choice xmlns:v="urn:schemas-microsoft-com:vml" Requires="v">
                <p:oleObj spid="_x0000_s17426" name="Equation" r:id="rId5" imgW="114151" imgH="215619" progId="Equation.3">
                  <p:embed/>
                </p:oleObj>
              </mc:Choice>
              <mc:Fallback>
                <p:oleObj name="Equation" r:id="rId5" imgW="114151" imgH="21561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092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Text Box 8"/>
          <p:cNvSpPr txBox="1">
            <a:spLocks noChangeArrowheads="1"/>
          </p:cNvSpPr>
          <p:nvPr/>
        </p:nvSpPr>
        <p:spPr bwMode="auto">
          <a:xfrm>
            <a:off x="2700338" y="3429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latin typeface="Times New Roman" pitchFamily="18" charset="0"/>
              </a:rPr>
              <a:t>kW</a:t>
            </a:r>
          </a:p>
        </p:txBody>
      </p:sp>
      <p:sp>
        <p:nvSpPr>
          <p:cNvPr id="24585" name="Text Box 9"/>
          <p:cNvSpPr txBox="1">
            <a:spLocks noChangeArrowheads="1"/>
          </p:cNvSpPr>
          <p:nvPr/>
        </p:nvSpPr>
        <p:spPr bwMode="auto">
          <a:xfrm>
            <a:off x="2286000" y="1963738"/>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latin typeface="华文新魏" pitchFamily="2" charset="-122"/>
                <a:ea typeface="华文新魏" pitchFamily="2" charset="-122"/>
              </a:rPr>
              <a:t>kWh</a:t>
            </a:r>
          </a:p>
        </p:txBody>
      </p:sp>
      <p:sp>
        <p:nvSpPr>
          <p:cNvPr id="24586" name="Text Box 10"/>
          <p:cNvSpPr txBox="1">
            <a:spLocks noChangeArrowheads="1"/>
          </p:cNvSpPr>
          <p:nvPr/>
        </p:nvSpPr>
        <p:spPr bwMode="auto">
          <a:xfrm>
            <a:off x="3276600" y="1963738"/>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latin typeface="华文新魏" pitchFamily="2" charset="-122"/>
                <a:ea typeface="华文新魏" pitchFamily="2" charset="-122"/>
              </a:rPr>
              <a:t>1kWh=3.6×10</a:t>
            </a:r>
            <a:r>
              <a:rPr kumimoji="1" lang="en-US" altLang="zh-CN" sz="2400" b="1" baseline="30000">
                <a:latin typeface="华文新魏" pitchFamily="2" charset="-122"/>
                <a:ea typeface="华文新魏" pitchFamily="2" charset="-122"/>
              </a:rPr>
              <a:t>6</a:t>
            </a:r>
            <a:r>
              <a:rPr kumimoji="1" lang="en-US" altLang="zh-CN" sz="2400" b="1">
                <a:latin typeface="华文新魏" pitchFamily="2" charset="-122"/>
                <a:ea typeface="华文新魏" pitchFamily="2" charset="-122"/>
              </a:rPr>
              <a:t>J</a:t>
            </a:r>
          </a:p>
        </p:txBody>
      </p:sp>
      <p:sp>
        <p:nvSpPr>
          <p:cNvPr id="17419" name="Rectangle 11"/>
          <p:cNvSpPr>
            <a:spLocks noChangeArrowheads="1"/>
          </p:cNvSpPr>
          <p:nvPr/>
        </p:nvSpPr>
        <p:spPr bwMode="auto">
          <a:xfrm>
            <a:off x="304800" y="-20638"/>
            <a:ext cx="8610600" cy="64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FF3300"/>
                </a:solidFill>
                <a:latin typeface="华文新魏" pitchFamily="2" charset="-122"/>
                <a:ea typeface="华文新魏" pitchFamily="2" charset="-122"/>
              </a:rPr>
              <a:t>小结：电功和电功率、电热和热功率</a:t>
            </a:r>
          </a:p>
        </p:txBody>
      </p:sp>
      <p:sp>
        <p:nvSpPr>
          <p:cNvPr id="24588" name="Rectangle 12"/>
          <p:cNvSpPr>
            <a:spLocks noChangeArrowheads="1"/>
          </p:cNvSpPr>
          <p:nvPr/>
        </p:nvSpPr>
        <p:spPr bwMode="auto">
          <a:xfrm>
            <a:off x="250825" y="3933825"/>
            <a:ext cx="800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28600" algn="just">
              <a:tabLst>
                <a:tab pos="584200" algn="l"/>
              </a:tabLst>
            </a:pPr>
            <a:r>
              <a:rPr kumimoji="1" lang="en-US" altLang="zh-CN" sz="2400" b="1">
                <a:latin typeface="Times New Roman" pitchFamily="18" charset="0"/>
              </a:rPr>
              <a:t>     </a:t>
            </a:r>
            <a:r>
              <a:rPr kumimoji="1" lang="en-US" altLang="zh-CN" sz="2400" b="1">
                <a:latin typeface="华文新魏" pitchFamily="2" charset="-122"/>
                <a:ea typeface="华文新魏" pitchFamily="2" charset="-122"/>
              </a:rPr>
              <a:t>3. </a:t>
            </a:r>
            <a:r>
              <a:rPr kumimoji="1" lang="zh-CN" altLang="en-US" sz="2400" b="1">
                <a:latin typeface="华文新魏" pitchFamily="2" charset="-122"/>
                <a:ea typeface="华文新魏" pitchFamily="2" charset="-122"/>
              </a:rPr>
              <a:t>焦耳定律</a:t>
            </a:r>
          </a:p>
          <a:p>
            <a:pPr indent="-228600" algn="just" eaLnBrk="0" hangingPunct="0">
              <a:tabLst>
                <a:tab pos="584200" algn="l"/>
              </a:tabLst>
            </a:pPr>
            <a:r>
              <a:rPr kumimoji="1" lang="zh-CN" altLang="en-US" sz="2400" b="1">
                <a:latin typeface="华文新魏" pitchFamily="2" charset="-122"/>
                <a:ea typeface="华文新魏" pitchFamily="2" charset="-122"/>
              </a:rPr>
              <a:t>        内容：</a:t>
            </a:r>
            <a:r>
              <a:rPr kumimoji="1" lang="zh-CN" altLang="en-US" sz="2400" b="1">
                <a:solidFill>
                  <a:srgbClr val="9900FF"/>
                </a:solidFill>
                <a:latin typeface="华文新魏" pitchFamily="2" charset="-122"/>
                <a:ea typeface="华文新魏" pitchFamily="2" charset="-122"/>
              </a:rPr>
              <a:t>电流通过某导体，在时间</a:t>
            </a:r>
            <a:r>
              <a:rPr kumimoji="1" lang="en-US" altLang="zh-CN" sz="2400" b="1" i="1">
                <a:solidFill>
                  <a:srgbClr val="9900FF"/>
                </a:solidFill>
                <a:latin typeface="华文新魏" pitchFamily="2" charset="-122"/>
                <a:ea typeface="华文新魏" pitchFamily="2" charset="-122"/>
              </a:rPr>
              <a:t>t</a:t>
            </a:r>
            <a:r>
              <a:rPr kumimoji="1" lang="zh-CN" altLang="en-US" sz="2400" b="1">
                <a:solidFill>
                  <a:srgbClr val="9900FF"/>
                </a:solidFill>
                <a:latin typeface="华文新魏" pitchFamily="2" charset="-122"/>
                <a:ea typeface="华文新魏" pitchFamily="2" charset="-122"/>
              </a:rPr>
              <a:t>内产生的热量</a:t>
            </a:r>
            <a:r>
              <a:rPr kumimoji="1" lang="en-US" altLang="zh-CN" sz="2400" b="1">
                <a:solidFill>
                  <a:srgbClr val="9900FF"/>
                </a:solidFill>
                <a:latin typeface="华文新魏" pitchFamily="2" charset="-122"/>
                <a:ea typeface="华文新魏" pitchFamily="2" charset="-122"/>
              </a:rPr>
              <a:t>, </a:t>
            </a:r>
            <a:r>
              <a:rPr kumimoji="1" lang="zh-CN" altLang="en-US" sz="2400" b="1">
                <a:solidFill>
                  <a:srgbClr val="9900FF"/>
                </a:solidFill>
                <a:latin typeface="华文新魏" pitchFamily="2" charset="-122"/>
                <a:ea typeface="华文新魏" pitchFamily="2" charset="-122"/>
              </a:rPr>
              <a:t>跟电流的平方、导体的电阻和通电时间成正比。</a:t>
            </a:r>
          </a:p>
          <a:p>
            <a:pPr indent="-228600" algn="just" eaLnBrk="0" hangingPunct="0">
              <a:tabLst>
                <a:tab pos="584200" algn="l"/>
              </a:tabLst>
            </a:pPr>
            <a:r>
              <a:rPr kumimoji="1" lang="zh-CN" altLang="en-US" sz="2400" b="1">
                <a:latin typeface="华文新魏" pitchFamily="2" charset="-122"/>
                <a:ea typeface="华文新魏" pitchFamily="2" charset="-122"/>
              </a:rPr>
              <a:t>        公式：</a:t>
            </a:r>
            <a:r>
              <a:rPr kumimoji="1" lang="en-US" altLang="zh-CN" sz="2400" b="1" i="1">
                <a:latin typeface="华文新魏" pitchFamily="2" charset="-122"/>
                <a:ea typeface="华文新魏" pitchFamily="2" charset="-122"/>
              </a:rPr>
              <a:t>Q=</a:t>
            </a:r>
            <a:r>
              <a:rPr kumimoji="1" lang="en-US" altLang="zh-CN" sz="2400" b="1" i="1">
                <a:latin typeface="宋体" pitchFamily="2" charset="-122"/>
              </a:rPr>
              <a:t>I</a:t>
            </a:r>
            <a:r>
              <a:rPr kumimoji="1" lang="en-US" altLang="zh-CN" sz="2400" b="1" i="1" baseline="30000">
                <a:latin typeface="华文新魏" pitchFamily="2" charset="-122"/>
                <a:ea typeface="华文新魏" pitchFamily="2" charset="-122"/>
              </a:rPr>
              <a:t>2</a:t>
            </a:r>
            <a:r>
              <a:rPr kumimoji="1" lang="en-US" altLang="zh-CN" sz="2400" b="1" i="1">
                <a:latin typeface="华文新魏" pitchFamily="2" charset="-122"/>
                <a:ea typeface="华文新魏" pitchFamily="2" charset="-122"/>
              </a:rPr>
              <a:t>Rt</a:t>
            </a:r>
          </a:p>
        </p:txBody>
      </p:sp>
      <p:sp>
        <p:nvSpPr>
          <p:cNvPr id="17421" name="Line 13"/>
          <p:cNvSpPr>
            <a:spLocks noChangeShapeType="1"/>
          </p:cNvSpPr>
          <p:nvPr/>
        </p:nvSpPr>
        <p:spPr bwMode="auto">
          <a:xfrm>
            <a:off x="1828800" y="4343400"/>
            <a:ext cx="5334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590" name="Rectangle 14"/>
          <p:cNvSpPr>
            <a:spLocks noChangeArrowheads="1"/>
          </p:cNvSpPr>
          <p:nvPr/>
        </p:nvSpPr>
        <p:spPr bwMode="auto">
          <a:xfrm>
            <a:off x="395288" y="6035675"/>
            <a:ext cx="594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just"/>
            <a:r>
              <a:rPr kumimoji="1" lang="en-US" altLang="zh-CN" sz="2400" b="1">
                <a:solidFill>
                  <a:srgbClr val="000000"/>
                </a:solidFill>
                <a:latin typeface="Times New Roman" pitchFamily="18" charset="0"/>
              </a:rPr>
              <a:t> </a:t>
            </a:r>
            <a:r>
              <a:rPr kumimoji="1" lang="en-US" altLang="zh-CN" sz="1200">
                <a:solidFill>
                  <a:srgbClr val="000000"/>
                </a:solidFill>
                <a:latin typeface="Times New Roman" pitchFamily="18" charset="0"/>
              </a:rPr>
              <a:t> </a:t>
            </a:r>
            <a:r>
              <a:rPr kumimoji="1" lang="zh-CN" altLang="en-US" sz="2400" b="1">
                <a:solidFill>
                  <a:srgbClr val="000000"/>
                </a:solidFill>
                <a:latin typeface="华文新魏" pitchFamily="2" charset="-122"/>
                <a:ea typeface="华文新魏" pitchFamily="2" charset="-122"/>
              </a:rPr>
              <a:t>公式：</a:t>
            </a:r>
            <a:r>
              <a:rPr kumimoji="1" lang="en-US" altLang="zh-CN" sz="2400" b="1" i="1">
                <a:solidFill>
                  <a:srgbClr val="000000"/>
                </a:solidFill>
                <a:latin typeface="华文新魏" pitchFamily="2" charset="-122"/>
                <a:ea typeface="华文新魏" pitchFamily="2" charset="-122"/>
              </a:rPr>
              <a:t>P</a:t>
            </a:r>
            <a:r>
              <a:rPr kumimoji="1" lang="zh-CN" altLang="en-US" sz="2400" b="1" i="1" baseline="-30000">
                <a:solidFill>
                  <a:srgbClr val="000000"/>
                </a:solidFill>
                <a:latin typeface="华文新魏" pitchFamily="2" charset="-122"/>
                <a:ea typeface="华文新魏" pitchFamily="2" charset="-122"/>
              </a:rPr>
              <a:t>热</a:t>
            </a:r>
            <a:r>
              <a:rPr kumimoji="1" lang="en-US" altLang="zh-CN" sz="2400" b="1" i="1">
                <a:solidFill>
                  <a:srgbClr val="000000"/>
                </a:solidFill>
                <a:latin typeface="华文新魏" pitchFamily="2" charset="-122"/>
                <a:ea typeface="华文新魏" pitchFamily="2" charset="-122"/>
              </a:rPr>
              <a:t>=Q/t=</a:t>
            </a:r>
            <a:r>
              <a:rPr kumimoji="1" lang="en-US" altLang="zh-CN" sz="2400" b="1" i="1">
                <a:solidFill>
                  <a:srgbClr val="000000"/>
                </a:solidFill>
                <a:latin typeface="宋体" pitchFamily="2" charset="-122"/>
              </a:rPr>
              <a:t>I</a:t>
            </a:r>
            <a:r>
              <a:rPr kumimoji="1" lang="en-US" altLang="zh-CN" sz="2400" b="1" i="1" baseline="30000">
                <a:solidFill>
                  <a:srgbClr val="000000"/>
                </a:solidFill>
                <a:latin typeface="华文新魏" pitchFamily="2" charset="-122"/>
                <a:ea typeface="华文新魏" pitchFamily="2" charset="-122"/>
              </a:rPr>
              <a:t>2</a:t>
            </a:r>
            <a:r>
              <a:rPr kumimoji="1" lang="en-US" altLang="zh-CN" sz="2400" b="1" i="1">
                <a:solidFill>
                  <a:srgbClr val="000000"/>
                </a:solidFill>
                <a:latin typeface="华文新魏" pitchFamily="2" charset="-122"/>
                <a:ea typeface="华文新魏" pitchFamily="2" charset="-122"/>
              </a:rPr>
              <a:t>R</a:t>
            </a:r>
            <a:endParaRPr kumimoji="1" lang="en-US" altLang="zh-CN" sz="1000" b="1" i="1">
              <a:latin typeface="华文新魏" pitchFamily="2" charset="-122"/>
              <a:ea typeface="华文新魏" pitchFamily="2" charset="-122"/>
            </a:endParaRPr>
          </a:p>
          <a:p>
            <a:pPr indent="457200" algn="just" eaLnBrk="0" hangingPunct="0"/>
            <a:r>
              <a:rPr kumimoji="1" lang="en-US" altLang="zh-CN" sz="1200">
                <a:solidFill>
                  <a:srgbClr val="000000"/>
                </a:solidFill>
                <a:latin typeface="华文新魏" pitchFamily="2" charset="-122"/>
                <a:ea typeface="华文新魏" pitchFamily="2" charset="-122"/>
              </a:rPr>
              <a:t>   </a:t>
            </a:r>
            <a:r>
              <a:rPr kumimoji="1" lang="zh-CN" altLang="en-US" sz="2400" b="1">
                <a:solidFill>
                  <a:srgbClr val="000000"/>
                </a:solidFill>
                <a:latin typeface="华文新魏" pitchFamily="2" charset="-122"/>
                <a:ea typeface="华文新魏" pitchFamily="2" charset="-122"/>
              </a:rPr>
              <a:t>单位：</a:t>
            </a:r>
            <a:r>
              <a:rPr kumimoji="1" lang="en-US" altLang="zh-CN" sz="2400" b="1">
                <a:solidFill>
                  <a:srgbClr val="000000"/>
                </a:solidFill>
                <a:latin typeface="华文新魏" pitchFamily="2" charset="-122"/>
                <a:ea typeface="华文新魏" pitchFamily="2" charset="-122"/>
              </a:rPr>
              <a:t>W        kW</a:t>
            </a:r>
            <a:endParaRPr kumimoji="1" lang="en-US" altLang="zh-CN" sz="2400">
              <a:latin typeface="华文新魏" pitchFamily="2" charset="-122"/>
              <a:ea typeface="华文新魏" pitchFamily="2" charset="-122"/>
            </a:endParaRPr>
          </a:p>
        </p:txBody>
      </p:sp>
      <p:sp>
        <p:nvSpPr>
          <p:cNvPr id="24591" name="Rectangle 15"/>
          <p:cNvSpPr>
            <a:spLocks noChangeArrowheads="1"/>
          </p:cNvSpPr>
          <p:nvPr/>
        </p:nvSpPr>
        <p:spPr bwMode="auto">
          <a:xfrm>
            <a:off x="395288" y="55165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华文新魏" pitchFamily="2" charset="-122"/>
                <a:ea typeface="华文新魏" pitchFamily="2" charset="-122"/>
              </a:rPr>
              <a:t>4. </a:t>
            </a:r>
            <a:r>
              <a:rPr kumimoji="1" lang="zh-CN" altLang="en-US" sz="2400" b="1">
                <a:latin typeface="华文新魏" pitchFamily="2" charset="-122"/>
                <a:ea typeface="华文新魏" pitchFamily="2" charset="-122"/>
              </a:rPr>
              <a:t>热功率：</a:t>
            </a:r>
            <a:r>
              <a:rPr kumimoji="1" lang="en-US" altLang="zh-CN" sz="2400" b="1" i="1">
                <a:latin typeface="华文新魏" pitchFamily="2" charset="-122"/>
                <a:ea typeface="华文新魏" pitchFamily="2" charset="-122"/>
              </a:rPr>
              <a:t>P</a:t>
            </a:r>
            <a:r>
              <a:rPr kumimoji="1" lang="zh-CN" altLang="en-US" sz="2400" b="1" i="1" baseline="-30000">
                <a:latin typeface="华文新魏" pitchFamily="2" charset="-122"/>
                <a:ea typeface="华文新魏" pitchFamily="2" charset="-122"/>
              </a:rPr>
              <a:t>热</a:t>
            </a:r>
          </a:p>
        </p:txBody>
      </p:sp>
      <p:sp>
        <p:nvSpPr>
          <p:cNvPr id="24592" name="Rectangle 16"/>
          <p:cNvSpPr>
            <a:spLocks noChangeArrowheads="1"/>
          </p:cNvSpPr>
          <p:nvPr/>
        </p:nvSpPr>
        <p:spPr bwMode="auto">
          <a:xfrm>
            <a:off x="2916238" y="5445125"/>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200">
                <a:solidFill>
                  <a:srgbClr val="000000"/>
                </a:solidFill>
                <a:latin typeface="Times New Roman" pitchFamily="18" charset="0"/>
              </a:rPr>
              <a:t> </a:t>
            </a:r>
            <a:r>
              <a:rPr kumimoji="1" lang="zh-CN" altLang="en-US" sz="2400" b="1">
                <a:solidFill>
                  <a:srgbClr val="9900FF"/>
                </a:solidFill>
                <a:latin typeface="华文新魏" pitchFamily="2" charset="-122"/>
                <a:ea typeface="华文新魏" pitchFamily="2" charset="-122"/>
              </a:rPr>
              <a:t>导体在单位时间内发出的热量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blinds(horizontal)">
                                      <p:cBhvr>
                                        <p:cTn id="7" dur="500"/>
                                        <p:tgtEl>
                                          <p:spTgt spid="24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Effect transition="in" filter="blinds(horizontal)">
                                      <p:cBhvr>
                                        <p:cTn id="12" dur="500"/>
                                        <p:tgtEl>
                                          <p:spTgt spid="2458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animEffect transition="in" filter="blinds(horizontal)">
                                      <p:cBhvr>
                                        <p:cTn id="15" dur="500"/>
                                        <p:tgtEl>
                                          <p:spTgt spid="2458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4580">
                                            <p:txEl>
                                              <p:pRg st="3" end="3"/>
                                            </p:txEl>
                                          </p:spTgt>
                                        </p:tgtEl>
                                        <p:attrNameLst>
                                          <p:attrName>style.visibility</p:attrName>
                                        </p:attrNameLst>
                                      </p:cBhvr>
                                      <p:to>
                                        <p:strVal val="visible"/>
                                      </p:to>
                                    </p:set>
                                    <p:animEffect transition="in" filter="blinds(horizontal)">
                                      <p:cBhvr>
                                        <p:cTn id="20" dur="500"/>
                                        <p:tgtEl>
                                          <p:spTgt spid="24580">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4580">
                                            <p:txEl>
                                              <p:pRg st="4" end="4"/>
                                            </p:txEl>
                                          </p:spTgt>
                                        </p:tgtEl>
                                        <p:attrNameLst>
                                          <p:attrName>style.visibility</p:attrName>
                                        </p:attrNameLst>
                                      </p:cBhvr>
                                      <p:to>
                                        <p:strVal val="visible"/>
                                      </p:to>
                                    </p:set>
                                    <p:animEffect transition="in" filter="blinds(horizontal)">
                                      <p:cBhvr>
                                        <p:cTn id="25" dur="500"/>
                                        <p:tgtEl>
                                          <p:spTgt spid="24580">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585"/>
                                        </p:tgtEl>
                                        <p:attrNameLst>
                                          <p:attrName>style.visibility</p:attrName>
                                        </p:attrNameLst>
                                      </p:cBhvr>
                                      <p:to>
                                        <p:strVal val="visible"/>
                                      </p:to>
                                    </p:set>
                                    <p:animEffect transition="in" filter="blinds(horizontal)">
                                      <p:cBhvr>
                                        <p:cTn id="30" dur="500"/>
                                        <p:tgtEl>
                                          <p:spTgt spid="245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586"/>
                                        </p:tgtEl>
                                        <p:attrNameLst>
                                          <p:attrName>style.visibility</p:attrName>
                                        </p:attrNameLst>
                                      </p:cBhvr>
                                      <p:to>
                                        <p:strVal val="visible"/>
                                      </p:to>
                                    </p:set>
                                    <p:animEffect transition="in" filter="blinds(horizontal)">
                                      <p:cBhvr>
                                        <p:cTn id="35" dur="500"/>
                                        <p:tgtEl>
                                          <p:spTgt spid="2458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4581">
                                            <p:txEl>
                                              <p:pRg st="0" end="0"/>
                                            </p:txEl>
                                          </p:spTgt>
                                        </p:tgtEl>
                                        <p:attrNameLst>
                                          <p:attrName>style.visibility</p:attrName>
                                        </p:attrNameLst>
                                      </p:cBhvr>
                                      <p:to>
                                        <p:strVal val="visible"/>
                                      </p:to>
                                    </p:set>
                                    <p:animEffect transition="in" filter="blinds(horizontal)">
                                      <p:cBhvr>
                                        <p:cTn id="40" dur="500"/>
                                        <p:tgtEl>
                                          <p:spTgt spid="24581">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4581">
                                            <p:txEl>
                                              <p:pRg st="1" end="1"/>
                                            </p:txEl>
                                          </p:spTgt>
                                        </p:tgtEl>
                                        <p:attrNameLst>
                                          <p:attrName>style.visibility</p:attrName>
                                        </p:attrNameLst>
                                      </p:cBhvr>
                                      <p:to>
                                        <p:strVal val="visible"/>
                                      </p:to>
                                    </p:set>
                                    <p:animEffect transition="in" filter="blinds(horizontal)">
                                      <p:cBhvr>
                                        <p:cTn id="45" dur="500"/>
                                        <p:tgtEl>
                                          <p:spTgt spid="24581">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4581">
                                            <p:txEl>
                                              <p:pRg st="2" end="2"/>
                                            </p:txEl>
                                          </p:spTgt>
                                        </p:tgtEl>
                                        <p:attrNameLst>
                                          <p:attrName>style.visibility</p:attrName>
                                        </p:attrNameLst>
                                      </p:cBhvr>
                                      <p:to>
                                        <p:strVal val="visible"/>
                                      </p:to>
                                    </p:set>
                                    <p:animEffect transition="in" filter="blinds(horizontal)">
                                      <p:cBhvr>
                                        <p:cTn id="50" dur="500"/>
                                        <p:tgtEl>
                                          <p:spTgt spid="24581">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24581">
                                            <p:txEl>
                                              <p:pRg st="3" end="3"/>
                                            </p:txEl>
                                          </p:spTgt>
                                        </p:tgtEl>
                                        <p:attrNameLst>
                                          <p:attrName>style.visibility</p:attrName>
                                        </p:attrNameLst>
                                      </p:cBhvr>
                                      <p:to>
                                        <p:strVal val="visible"/>
                                      </p:to>
                                    </p:set>
                                    <p:animEffect transition="in" filter="blinds(horizontal)">
                                      <p:cBhvr>
                                        <p:cTn id="55" dur="500"/>
                                        <p:tgtEl>
                                          <p:spTgt spid="24581">
                                            <p:txEl>
                                              <p:pRg st="3" end="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4584"/>
                                        </p:tgtEl>
                                        <p:attrNameLst>
                                          <p:attrName>style.visibility</p:attrName>
                                        </p:attrNameLst>
                                      </p:cBhvr>
                                      <p:to>
                                        <p:strVal val="visible"/>
                                      </p:to>
                                    </p:set>
                                    <p:animEffect transition="in" filter="blinds(horizontal)">
                                      <p:cBhvr>
                                        <p:cTn id="60" dur="500"/>
                                        <p:tgtEl>
                                          <p:spTgt spid="2458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24588">
                                            <p:txEl>
                                              <p:pRg st="0" end="0"/>
                                            </p:txEl>
                                          </p:spTgt>
                                        </p:tgtEl>
                                        <p:attrNameLst>
                                          <p:attrName>style.visibility</p:attrName>
                                        </p:attrNameLst>
                                      </p:cBhvr>
                                      <p:to>
                                        <p:strVal val="visible"/>
                                      </p:to>
                                    </p:set>
                                    <p:animEffect transition="in" filter="blinds(horizontal)">
                                      <p:cBhvr>
                                        <p:cTn id="65" dur="500"/>
                                        <p:tgtEl>
                                          <p:spTgt spid="24588">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24588">
                                            <p:txEl>
                                              <p:pRg st="1" end="1"/>
                                            </p:txEl>
                                          </p:spTgt>
                                        </p:tgtEl>
                                        <p:attrNameLst>
                                          <p:attrName>style.visibility</p:attrName>
                                        </p:attrNameLst>
                                      </p:cBhvr>
                                      <p:to>
                                        <p:strVal val="visible"/>
                                      </p:to>
                                    </p:set>
                                    <p:animEffect transition="in" filter="blinds(horizontal)">
                                      <p:cBhvr>
                                        <p:cTn id="70" dur="500"/>
                                        <p:tgtEl>
                                          <p:spTgt spid="24588">
                                            <p:txEl>
                                              <p:pRg st="1" end="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4578"/>
                                        </p:tgtEl>
                                        <p:attrNameLst>
                                          <p:attrName>style.visibility</p:attrName>
                                        </p:attrNameLst>
                                      </p:cBhvr>
                                      <p:to>
                                        <p:strVal val="visible"/>
                                      </p:to>
                                    </p:set>
                                    <p:animEffect transition="in" filter="blinds(horizontal)">
                                      <p:cBhvr>
                                        <p:cTn id="75" dur="500"/>
                                        <p:tgtEl>
                                          <p:spTgt spid="2457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24588">
                                            <p:txEl>
                                              <p:pRg st="2" end="2"/>
                                            </p:txEl>
                                          </p:spTgt>
                                        </p:tgtEl>
                                        <p:attrNameLst>
                                          <p:attrName>style.visibility</p:attrName>
                                        </p:attrNameLst>
                                      </p:cBhvr>
                                      <p:to>
                                        <p:strVal val="visible"/>
                                      </p:to>
                                    </p:set>
                                    <p:animEffect transition="in" filter="blinds(horizontal)">
                                      <p:cBhvr>
                                        <p:cTn id="80" dur="500"/>
                                        <p:tgtEl>
                                          <p:spTgt spid="24588">
                                            <p:txEl>
                                              <p:pRg st="2" end="2"/>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nodeType="clickEffect">
                                  <p:stCondLst>
                                    <p:cond delay="0"/>
                                  </p:stCondLst>
                                  <p:childTnLst>
                                    <p:set>
                                      <p:cBhvr>
                                        <p:cTn id="84" dur="1" fill="hold">
                                          <p:stCondLst>
                                            <p:cond delay="0"/>
                                          </p:stCondLst>
                                        </p:cTn>
                                        <p:tgtEl>
                                          <p:spTgt spid="24591">
                                            <p:txEl>
                                              <p:pRg st="0" end="0"/>
                                            </p:txEl>
                                          </p:spTgt>
                                        </p:tgtEl>
                                        <p:attrNameLst>
                                          <p:attrName>style.visibility</p:attrName>
                                        </p:attrNameLst>
                                      </p:cBhvr>
                                      <p:to>
                                        <p:strVal val="visible"/>
                                      </p:to>
                                    </p:set>
                                    <p:animEffect transition="in" filter="blinds(horizontal)">
                                      <p:cBhvr>
                                        <p:cTn id="85" dur="500"/>
                                        <p:tgtEl>
                                          <p:spTgt spid="24591">
                                            <p:txEl>
                                              <p:pRg st="0" end="0"/>
                                            </p:txEl>
                                          </p:spTgt>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nodeType="clickEffect">
                                  <p:stCondLst>
                                    <p:cond delay="0"/>
                                  </p:stCondLst>
                                  <p:childTnLst>
                                    <p:set>
                                      <p:cBhvr>
                                        <p:cTn id="89" dur="1" fill="hold">
                                          <p:stCondLst>
                                            <p:cond delay="0"/>
                                          </p:stCondLst>
                                        </p:cTn>
                                        <p:tgtEl>
                                          <p:spTgt spid="24592">
                                            <p:txEl>
                                              <p:pRg st="0" end="0"/>
                                            </p:txEl>
                                          </p:spTgt>
                                        </p:tgtEl>
                                        <p:attrNameLst>
                                          <p:attrName>style.visibility</p:attrName>
                                        </p:attrNameLst>
                                      </p:cBhvr>
                                      <p:to>
                                        <p:strVal val="visible"/>
                                      </p:to>
                                    </p:set>
                                    <p:animEffect transition="in" filter="blinds(horizontal)">
                                      <p:cBhvr>
                                        <p:cTn id="90" dur="500"/>
                                        <p:tgtEl>
                                          <p:spTgt spid="24592">
                                            <p:txEl>
                                              <p:pRg st="0" end="0"/>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nodeType="clickEffect">
                                  <p:stCondLst>
                                    <p:cond delay="0"/>
                                  </p:stCondLst>
                                  <p:childTnLst>
                                    <p:set>
                                      <p:cBhvr>
                                        <p:cTn id="94" dur="1" fill="hold">
                                          <p:stCondLst>
                                            <p:cond delay="0"/>
                                          </p:stCondLst>
                                        </p:cTn>
                                        <p:tgtEl>
                                          <p:spTgt spid="24590">
                                            <p:txEl>
                                              <p:pRg st="0" end="0"/>
                                            </p:txEl>
                                          </p:spTgt>
                                        </p:tgtEl>
                                        <p:attrNameLst>
                                          <p:attrName>style.visibility</p:attrName>
                                        </p:attrNameLst>
                                      </p:cBhvr>
                                      <p:to>
                                        <p:strVal val="visible"/>
                                      </p:to>
                                    </p:set>
                                    <p:animEffect transition="in" filter="blinds(horizontal)">
                                      <p:cBhvr>
                                        <p:cTn id="95" dur="500"/>
                                        <p:tgtEl>
                                          <p:spTgt spid="24590">
                                            <p:txEl>
                                              <p:pRg st="0" end="0"/>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24590">
                                            <p:txEl>
                                              <p:pRg st="1" end="1"/>
                                            </p:txEl>
                                          </p:spTgt>
                                        </p:tgtEl>
                                        <p:attrNameLst>
                                          <p:attrName>style.visibility</p:attrName>
                                        </p:attrNameLst>
                                      </p:cBhvr>
                                      <p:to>
                                        <p:strVal val="visible"/>
                                      </p:to>
                                    </p:set>
                                    <p:animEffect transition="in" filter="blinds(horizontal)">
                                      <p:cBhvr>
                                        <p:cTn id="100" dur="500"/>
                                        <p:tgtEl>
                                          <p:spTgt spid="245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584" grpId="0"/>
      <p:bldP spid="24585" grpId="0"/>
      <p:bldP spid="245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11141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876800"/>
            <a:ext cx="3581400"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p:cNvSpPr txBox="1">
            <a:spLocks noChangeArrowheads="1"/>
          </p:cNvSpPr>
          <p:nvPr/>
        </p:nvSpPr>
        <p:spPr bwMode="auto">
          <a:xfrm>
            <a:off x="990600" y="914400"/>
            <a:ext cx="3036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b="1">
                <a:latin typeface="Times New Roman" pitchFamily="18" charset="0"/>
                <a:ea typeface="楷体_GB2312" pitchFamily="49" charset="-122"/>
              </a:rPr>
              <a:t>电功与电热 </a:t>
            </a:r>
          </a:p>
        </p:txBody>
      </p:sp>
      <p:sp>
        <p:nvSpPr>
          <p:cNvPr id="14340" name="Text Box 4"/>
          <p:cNvSpPr txBox="1">
            <a:spLocks noChangeArrowheads="1"/>
          </p:cNvSpPr>
          <p:nvPr/>
        </p:nvSpPr>
        <p:spPr bwMode="auto">
          <a:xfrm>
            <a:off x="395288" y="1485900"/>
            <a:ext cx="8748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a:effectLst>
                  <a:outerShdw blurRad="38100" dist="38100" dir="2700000" algn="tl">
                    <a:srgbClr val="FFFFFF"/>
                  </a:outerShdw>
                </a:effectLst>
                <a:latin typeface="Times New Roman" pitchFamily="18" charset="0"/>
                <a:ea typeface="楷体_GB2312" pitchFamily="49" charset="-122"/>
              </a:rPr>
              <a:t>1</a:t>
            </a:r>
            <a:r>
              <a:rPr lang="zh-CN" altLang="en-US" sz="2800" b="1">
                <a:effectLst>
                  <a:outerShdw blurRad="38100" dist="38100" dir="2700000" algn="tl">
                    <a:srgbClr val="FFFFFF"/>
                  </a:outerShdw>
                </a:effectLst>
                <a:latin typeface="Times New Roman" pitchFamily="18" charset="0"/>
                <a:ea typeface="楷体_GB2312" pitchFamily="49" charset="-122"/>
              </a:rPr>
              <a:t>、纯电阻电路：</a:t>
            </a:r>
          </a:p>
        </p:txBody>
      </p:sp>
      <p:sp>
        <p:nvSpPr>
          <p:cNvPr id="14341" name="Text Box 5"/>
          <p:cNvSpPr txBox="1">
            <a:spLocks noChangeArrowheads="1"/>
          </p:cNvSpPr>
          <p:nvPr/>
        </p:nvSpPr>
        <p:spPr bwMode="auto">
          <a:xfrm>
            <a:off x="457200" y="1922463"/>
            <a:ext cx="2592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i="1">
                <a:effectLst>
                  <a:outerShdw blurRad="38100" dist="38100" dir="2700000" algn="tl">
                    <a:srgbClr val="FFFFFF"/>
                  </a:outerShdw>
                </a:effectLst>
                <a:latin typeface="Times New Roman" pitchFamily="18" charset="0"/>
                <a:ea typeface="楷体_GB2312" pitchFamily="49" charset="-122"/>
              </a:rPr>
              <a:t>W</a:t>
            </a:r>
            <a:r>
              <a:rPr lang="zh-CN" altLang="en-US" sz="2800" b="1" i="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UIt</a:t>
            </a:r>
            <a:r>
              <a:rPr lang="zh-CN" altLang="en-US" sz="2800" b="1" i="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I</a:t>
            </a:r>
            <a:r>
              <a:rPr lang="en-US" altLang="zh-CN" sz="2800" b="1" i="1" baseline="30000">
                <a:effectLst>
                  <a:outerShdw blurRad="38100" dist="38100" dir="2700000" algn="tl">
                    <a:srgbClr val="FFFFFF"/>
                  </a:outerShdw>
                </a:effectLst>
                <a:latin typeface="Times New Roman" pitchFamily="18" charset="0"/>
                <a:ea typeface="楷体_GB2312" pitchFamily="49" charset="-122"/>
              </a:rPr>
              <a:t>2</a:t>
            </a:r>
            <a:r>
              <a:rPr lang="en-US" altLang="zh-CN" sz="2800" b="1" i="1">
                <a:effectLst>
                  <a:outerShdw blurRad="38100" dist="38100" dir="2700000" algn="tl">
                    <a:srgbClr val="FFFFFF"/>
                  </a:outerShdw>
                </a:effectLst>
                <a:latin typeface="Times New Roman" pitchFamily="18" charset="0"/>
                <a:ea typeface="楷体_GB2312" pitchFamily="49" charset="-122"/>
              </a:rPr>
              <a:t>Rt</a:t>
            </a:r>
          </a:p>
        </p:txBody>
      </p:sp>
      <p:sp>
        <p:nvSpPr>
          <p:cNvPr id="14342" name="Text Box 6"/>
          <p:cNvSpPr txBox="1">
            <a:spLocks noChangeArrowheads="1"/>
          </p:cNvSpPr>
          <p:nvPr/>
        </p:nvSpPr>
        <p:spPr bwMode="auto">
          <a:xfrm>
            <a:off x="3132138" y="1958975"/>
            <a:ext cx="338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i="1">
                <a:effectLst>
                  <a:outerShdw blurRad="38100" dist="38100" dir="2700000" algn="tl">
                    <a:srgbClr val="FFFFFF"/>
                  </a:outerShdw>
                </a:effectLst>
                <a:latin typeface="Times New Roman" pitchFamily="18" charset="0"/>
                <a:ea typeface="楷体_GB2312" pitchFamily="49" charset="-122"/>
              </a:rPr>
              <a:t>P</a:t>
            </a:r>
            <a:r>
              <a:rPr lang="zh-CN" altLang="en-US" sz="2800" b="1" i="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UI</a:t>
            </a:r>
            <a:r>
              <a:rPr lang="zh-CN" altLang="en-US" sz="2800" b="1" i="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I</a:t>
            </a:r>
            <a:r>
              <a:rPr lang="en-US" altLang="zh-CN" sz="2800" b="1" i="1" baseline="30000">
                <a:effectLst>
                  <a:outerShdw blurRad="38100" dist="38100" dir="2700000" algn="tl">
                    <a:srgbClr val="FFFFFF"/>
                  </a:outerShdw>
                </a:effectLst>
                <a:latin typeface="Times New Roman" pitchFamily="18" charset="0"/>
                <a:ea typeface="楷体_GB2312" pitchFamily="49" charset="-122"/>
              </a:rPr>
              <a:t>2</a:t>
            </a:r>
            <a:r>
              <a:rPr lang="en-US" altLang="zh-CN" sz="2800" b="1" i="1">
                <a:effectLst>
                  <a:outerShdw blurRad="38100" dist="38100" dir="2700000" algn="tl">
                    <a:srgbClr val="FFFFFF"/>
                  </a:outerShdw>
                </a:effectLst>
                <a:latin typeface="Times New Roman" pitchFamily="18" charset="0"/>
                <a:ea typeface="楷体_GB2312" pitchFamily="49" charset="-122"/>
              </a:rPr>
              <a:t>R</a:t>
            </a:r>
          </a:p>
        </p:txBody>
      </p:sp>
      <p:sp>
        <p:nvSpPr>
          <p:cNvPr id="14343" name="Text Box 7"/>
          <p:cNvSpPr txBox="1">
            <a:spLocks noChangeArrowheads="1"/>
          </p:cNvSpPr>
          <p:nvPr/>
        </p:nvSpPr>
        <p:spPr bwMode="auto">
          <a:xfrm>
            <a:off x="5364163" y="1917700"/>
            <a:ext cx="309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i="1">
                <a:effectLst>
                  <a:outerShdw blurRad="38100" dist="38100" dir="2700000" algn="tl">
                    <a:srgbClr val="FFFFFF"/>
                  </a:outerShdw>
                </a:effectLst>
                <a:latin typeface="Times New Roman" pitchFamily="18" charset="0"/>
                <a:ea typeface="楷体_GB2312" pitchFamily="49" charset="-122"/>
              </a:rPr>
              <a:t>Q</a:t>
            </a:r>
            <a:r>
              <a:rPr lang="zh-CN" altLang="en-US" sz="2800" b="1" i="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I</a:t>
            </a:r>
            <a:r>
              <a:rPr lang="en-US" altLang="zh-CN" sz="2800" b="1" i="1" baseline="30000">
                <a:effectLst>
                  <a:outerShdw blurRad="38100" dist="38100" dir="2700000" algn="tl">
                    <a:srgbClr val="FFFFFF"/>
                  </a:outerShdw>
                </a:effectLst>
                <a:latin typeface="Times New Roman" pitchFamily="18" charset="0"/>
                <a:ea typeface="楷体_GB2312" pitchFamily="49" charset="-122"/>
              </a:rPr>
              <a:t>2</a:t>
            </a:r>
            <a:r>
              <a:rPr lang="en-US" altLang="zh-CN" sz="2800" b="1" i="1">
                <a:effectLst>
                  <a:outerShdw blurRad="38100" dist="38100" dir="2700000" algn="tl">
                    <a:srgbClr val="FFFFFF"/>
                  </a:outerShdw>
                </a:effectLst>
                <a:latin typeface="Times New Roman" pitchFamily="18" charset="0"/>
                <a:ea typeface="楷体_GB2312" pitchFamily="49" charset="-122"/>
              </a:rPr>
              <a:t>Rt</a:t>
            </a:r>
            <a:r>
              <a:rPr lang="zh-CN" altLang="en-US" sz="2800" b="1" i="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UIt</a:t>
            </a:r>
            <a:r>
              <a:rPr lang="zh-CN" altLang="en-US" sz="2800" b="1" i="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W</a:t>
            </a:r>
          </a:p>
        </p:txBody>
      </p:sp>
      <p:sp>
        <p:nvSpPr>
          <p:cNvPr id="14344" name="Text Box 8"/>
          <p:cNvSpPr txBox="1">
            <a:spLocks noChangeArrowheads="1"/>
          </p:cNvSpPr>
          <p:nvPr/>
        </p:nvSpPr>
        <p:spPr bwMode="auto">
          <a:xfrm>
            <a:off x="395288" y="2549525"/>
            <a:ext cx="84248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a:effectLst>
                  <a:outerShdw blurRad="38100" dist="38100" dir="2700000" algn="tl">
                    <a:srgbClr val="FFFFFF"/>
                  </a:outerShdw>
                </a:effectLst>
                <a:latin typeface="Times New Roman" pitchFamily="18" charset="0"/>
                <a:ea typeface="楷体_GB2312" pitchFamily="49" charset="-122"/>
              </a:rPr>
              <a:t>2</a:t>
            </a:r>
            <a:r>
              <a:rPr lang="zh-CN" altLang="en-US" sz="2800" b="1">
                <a:effectLst>
                  <a:outerShdw blurRad="38100" dist="38100" dir="2700000" algn="tl">
                    <a:srgbClr val="FFFFFF"/>
                  </a:outerShdw>
                </a:effectLst>
                <a:latin typeface="Times New Roman" pitchFamily="18" charset="0"/>
                <a:ea typeface="楷体_GB2312" pitchFamily="49" charset="-122"/>
              </a:rPr>
              <a:t>、非纯电阻电路：含有电动机、电解槽的电路，欧姆定律不再适用</a:t>
            </a:r>
          </a:p>
        </p:txBody>
      </p:sp>
      <p:sp>
        <p:nvSpPr>
          <p:cNvPr id="14345" name="Text Box 9"/>
          <p:cNvSpPr txBox="1">
            <a:spLocks noChangeArrowheads="1"/>
          </p:cNvSpPr>
          <p:nvPr/>
        </p:nvSpPr>
        <p:spPr bwMode="auto">
          <a:xfrm>
            <a:off x="395288" y="3559175"/>
            <a:ext cx="403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a:effectLst>
                  <a:outerShdw blurRad="38100" dist="38100" dir="2700000" algn="tl">
                    <a:srgbClr val="FFFFFF"/>
                  </a:outerShdw>
                </a:effectLst>
                <a:latin typeface="Times New Roman" pitchFamily="18" charset="0"/>
                <a:ea typeface="楷体_GB2312" pitchFamily="49" charset="-122"/>
              </a:rPr>
              <a:t>电功 </a:t>
            </a:r>
            <a:r>
              <a:rPr lang="zh-CN" altLang="en-US" sz="2800" b="1" i="1">
                <a:effectLst>
                  <a:outerShdw blurRad="38100" dist="38100" dir="2700000" algn="tl">
                    <a:srgbClr val="FFFFFF"/>
                  </a:outerShdw>
                </a:effectLst>
                <a:latin typeface="Times New Roman" pitchFamily="18" charset="0"/>
                <a:ea typeface="楷体_GB2312" pitchFamily="49" charset="-122"/>
              </a:rPr>
              <a:t>   </a:t>
            </a:r>
            <a:r>
              <a:rPr lang="en-US" altLang="zh-CN" sz="2800" b="1" i="1">
                <a:effectLst>
                  <a:outerShdw blurRad="38100" dist="38100" dir="2700000" algn="tl">
                    <a:srgbClr val="FFFFFF"/>
                  </a:outerShdw>
                </a:effectLst>
                <a:latin typeface="Times New Roman" pitchFamily="18" charset="0"/>
                <a:ea typeface="楷体_GB2312" pitchFamily="49" charset="-122"/>
              </a:rPr>
              <a:t>W</a:t>
            </a:r>
            <a:r>
              <a:rPr lang="zh-CN" altLang="en-US" sz="2800" b="1" i="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UIt≠I</a:t>
            </a:r>
            <a:r>
              <a:rPr lang="en-US" altLang="zh-CN" sz="2800" b="1" i="1" baseline="30000">
                <a:effectLst>
                  <a:outerShdw blurRad="38100" dist="38100" dir="2700000" algn="tl">
                    <a:srgbClr val="FFFFFF"/>
                  </a:outerShdw>
                </a:effectLst>
                <a:latin typeface="Times New Roman" pitchFamily="18" charset="0"/>
                <a:ea typeface="楷体_GB2312" pitchFamily="49" charset="-122"/>
              </a:rPr>
              <a:t>2</a:t>
            </a:r>
            <a:r>
              <a:rPr lang="en-US" altLang="zh-CN" sz="2800" b="1" i="1">
                <a:effectLst>
                  <a:outerShdw blurRad="38100" dist="38100" dir="2700000" algn="tl">
                    <a:srgbClr val="FFFFFF"/>
                  </a:outerShdw>
                </a:effectLst>
                <a:latin typeface="Times New Roman" pitchFamily="18" charset="0"/>
                <a:ea typeface="楷体_GB2312" pitchFamily="49" charset="-122"/>
              </a:rPr>
              <a:t>Rt</a:t>
            </a:r>
          </a:p>
        </p:txBody>
      </p:sp>
      <p:sp>
        <p:nvSpPr>
          <p:cNvPr id="14346" name="Text Box 10"/>
          <p:cNvSpPr txBox="1">
            <a:spLocks noChangeArrowheads="1"/>
          </p:cNvSpPr>
          <p:nvPr/>
        </p:nvSpPr>
        <p:spPr bwMode="auto">
          <a:xfrm>
            <a:off x="4211638" y="3573463"/>
            <a:ext cx="4105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a:effectLst>
                  <a:outerShdw blurRad="38100" dist="38100" dir="2700000" algn="tl">
                    <a:srgbClr val="FFFFFF"/>
                  </a:outerShdw>
                </a:effectLst>
                <a:latin typeface="Times New Roman" pitchFamily="18" charset="0"/>
                <a:ea typeface="楷体_GB2312" pitchFamily="49" charset="-122"/>
              </a:rPr>
              <a:t>电功率  </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zh-CN" altLang="en-US" sz="2800" b="1" i="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UI≠I</a:t>
            </a:r>
            <a:r>
              <a:rPr lang="en-US" altLang="zh-CN" sz="2800" b="1" i="1" baseline="30000">
                <a:effectLst>
                  <a:outerShdw blurRad="38100" dist="38100" dir="2700000" algn="tl">
                    <a:srgbClr val="FFFFFF"/>
                  </a:outerShdw>
                </a:effectLst>
                <a:latin typeface="Times New Roman" pitchFamily="18" charset="0"/>
                <a:ea typeface="楷体_GB2312" pitchFamily="49" charset="-122"/>
              </a:rPr>
              <a:t>2</a:t>
            </a:r>
            <a:r>
              <a:rPr lang="en-US" altLang="zh-CN" sz="2800" b="1" i="1">
                <a:effectLst>
                  <a:outerShdw blurRad="38100" dist="38100" dir="2700000" algn="tl">
                    <a:srgbClr val="FFFFFF"/>
                  </a:outerShdw>
                </a:effectLst>
                <a:latin typeface="Times New Roman" pitchFamily="18" charset="0"/>
                <a:ea typeface="楷体_GB2312" pitchFamily="49" charset="-122"/>
              </a:rPr>
              <a:t>R</a:t>
            </a:r>
          </a:p>
        </p:txBody>
      </p:sp>
      <p:sp>
        <p:nvSpPr>
          <p:cNvPr id="14347" name="Text Box 11"/>
          <p:cNvSpPr txBox="1">
            <a:spLocks noChangeArrowheads="1"/>
          </p:cNvSpPr>
          <p:nvPr/>
        </p:nvSpPr>
        <p:spPr bwMode="auto">
          <a:xfrm>
            <a:off x="395288" y="4114800"/>
            <a:ext cx="676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a:effectLst>
                  <a:outerShdw blurRad="38100" dist="38100" dir="2700000" algn="tl">
                    <a:srgbClr val="FFFFFF"/>
                  </a:outerShdw>
                </a:effectLst>
                <a:latin typeface="Times New Roman" pitchFamily="18" charset="0"/>
                <a:ea typeface="楷体_GB2312" pitchFamily="49" charset="-122"/>
              </a:rPr>
              <a:t>电热  </a:t>
            </a:r>
            <a:r>
              <a:rPr lang="zh-CN" altLang="en-US" sz="2800" b="1" i="1">
                <a:effectLst>
                  <a:outerShdw blurRad="38100" dist="38100" dir="2700000" algn="tl">
                    <a:srgbClr val="FFFFFF"/>
                  </a:outerShdw>
                </a:effectLst>
                <a:latin typeface="Times New Roman" pitchFamily="18" charset="0"/>
                <a:ea typeface="楷体_GB2312" pitchFamily="49" charset="-122"/>
              </a:rPr>
              <a:t>  </a:t>
            </a:r>
            <a:r>
              <a:rPr lang="en-US" altLang="zh-CN" sz="2800" b="1" i="1">
                <a:effectLst>
                  <a:outerShdw blurRad="38100" dist="38100" dir="2700000" algn="tl">
                    <a:srgbClr val="FFFFFF"/>
                  </a:outerShdw>
                </a:effectLst>
                <a:latin typeface="Times New Roman" pitchFamily="18" charset="0"/>
                <a:ea typeface="楷体_GB2312" pitchFamily="49" charset="-122"/>
              </a:rPr>
              <a:t>Q</a:t>
            </a:r>
            <a:r>
              <a:rPr lang="zh-CN" altLang="en-US" sz="2800" b="1" i="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I</a:t>
            </a:r>
            <a:r>
              <a:rPr lang="en-US" altLang="zh-CN" sz="2800" b="1" i="1" baseline="30000">
                <a:effectLst>
                  <a:outerShdw blurRad="38100" dist="38100" dir="2700000" algn="tl">
                    <a:srgbClr val="FFFFFF"/>
                  </a:outerShdw>
                </a:effectLst>
                <a:latin typeface="Times New Roman" pitchFamily="18" charset="0"/>
                <a:ea typeface="楷体_GB2312" pitchFamily="49" charset="-122"/>
              </a:rPr>
              <a:t>2</a:t>
            </a:r>
            <a:r>
              <a:rPr lang="en-US" altLang="zh-CN" sz="2800" b="1" i="1">
                <a:effectLst>
                  <a:outerShdw blurRad="38100" dist="38100" dir="2700000" algn="tl">
                    <a:srgbClr val="FFFFFF"/>
                  </a:outerShdw>
                </a:effectLst>
                <a:latin typeface="Times New Roman" pitchFamily="18" charset="0"/>
                <a:ea typeface="楷体_GB2312" pitchFamily="49" charset="-122"/>
              </a:rPr>
              <a:t>Rt≠UIt</a:t>
            </a:r>
          </a:p>
        </p:txBody>
      </p:sp>
      <p:pic>
        <p:nvPicPr>
          <p:cNvPr id="18444" name="Picture 12" descr="111415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724400"/>
            <a:ext cx="33528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left)">
                                      <p:cBhvr>
                                        <p:cTn id="7" dur="1000"/>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1000"/>
                                        <p:tgtEl>
                                          <p:spTgt spid="14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wipe(left)">
                                      <p:cBhvr>
                                        <p:cTn id="17" dur="1000"/>
                                        <p:tgtEl>
                                          <p:spTgt spid="143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2"/>
                                        </p:tgtEl>
                                        <p:attrNameLst>
                                          <p:attrName>style.visibility</p:attrName>
                                        </p:attrNameLst>
                                      </p:cBhvr>
                                      <p:to>
                                        <p:strVal val="visible"/>
                                      </p:to>
                                    </p:set>
                                    <p:animEffect transition="in" filter="wipe(left)">
                                      <p:cBhvr>
                                        <p:cTn id="22" dur="1000"/>
                                        <p:tgtEl>
                                          <p:spTgt spid="143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1000"/>
                                        <p:tgtEl>
                                          <p:spTgt spid="143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44"/>
                                        </p:tgtEl>
                                        <p:attrNameLst>
                                          <p:attrName>style.visibility</p:attrName>
                                        </p:attrNameLst>
                                      </p:cBhvr>
                                      <p:to>
                                        <p:strVal val="visible"/>
                                      </p:to>
                                    </p:set>
                                    <p:animEffect transition="in" filter="wipe(left)">
                                      <p:cBhvr>
                                        <p:cTn id="32" dur="1000"/>
                                        <p:tgtEl>
                                          <p:spTgt spid="143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345"/>
                                        </p:tgtEl>
                                        <p:attrNameLst>
                                          <p:attrName>style.visibility</p:attrName>
                                        </p:attrNameLst>
                                      </p:cBhvr>
                                      <p:to>
                                        <p:strVal val="visible"/>
                                      </p:to>
                                    </p:set>
                                    <p:animEffect transition="in" filter="wipe(left)">
                                      <p:cBhvr>
                                        <p:cTn id="37" dur="1000"/>
                                        <p:tgtEl>
                                          <p:spTgt spid="143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346"/>
                                        </p:tgtEl>
                                        <p:attrNameLst>
                                          <p:attrName>style.visibility</p:attrName>
                                        </p:attrNameLst>
                                      </p:cBhvr>
                                      <p:to>
                                        <p:strVal val="visible"/>
                                      </p:to>
                                    </p:set>
                                    <p:animEffect transition="in" filter="wipe(left)">
                                      <p:cBhvr>
                                        <p:cTn id="42" dur="1000"/>
                                        <p:tgtEl>
                                          <p:spTgt spid="143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347"/>
                                        </p:tgtEl>
                                        <p:attrNameLst>
                                          <p:attrName>style.visibility</p:attrName>
                                        </p:attrNameLst>
                                      </p:cBhvr>
                                      <p:to>
                                        <p:strVal val="visible"/>
                                      </p:to>
                                    </p:set>
                                    <p:animEffect transition="in" filter="wipe(left)">
                                      <p:cBhvr>
                                        <p:cTn id="47" dur="1000"/>
                                        <p:tgtEl>
                                          <p:spTgt spid="1434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14338"/>
                                        </p:tgtEl>
                                        <p:attrNameLst>
                                          <p:attrName>style.visibility</p:attrName>
                                        </p:attrNameLst>
                                      </p:cBhvr>
                                      <p:to>
                                        <p:strVal val="visible"/>
                                      </p:to>
                                    </p:set>
                                    <p:anim calcmode="lin" valueType="num">
                                      <p:cBhvr additive="base">
                                        <p:cTn id="52" dur="500" fill="hold"/>
                                        <p:tgtEl>
                                          <p:spTgt spid="14338"/>
                                        </p:tgtEl>
                                        <p:attrNameLst>
                                          <p:attrName>ppt_x</p:attrName>
                                        </p:attrNameLst>
                                      </p:cBhvr>
                                      <p:tavLst>
                                        <p:tav tm="0">
                                          <p:val>
                                            <p:strVal val="#ppt_x"/>
                                          </p:val>
                                        </p:tav>
                                        <p:tav tm="100000">
                                          <p:val>
                                            <p:strVal val="#ppt_x"/>
                                          </p:val>
                                        </p:tav>
                                      </p:tavLst>
                                    </p:anim>
                                    <p:anim calcmode="lin" valueType="num">
                                      <p:cBhvr additive="base">
                                        <p:cTn id="53"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P spid="14341" grpId="0"/>
      <p:bldP spid="14342" grpId="0"/>
      <p:bldP spid="14343" grpId="0"/>
      <p:bldP spid="14344" grpId="0"/>
      <p:bldP spid="14345" grpId="0"/>
      <p:bldP spid="14346" grpId="0"/>
      <p:bldP spid="143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50825" y="990600"/>
            <a:ext cx="889317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533400" algn="just"/>
            <a:r>
              <a:rPr kumimoji="1" lang="zh-CN" altLang="en-US" sz="3200" b="1">
                <a:latin typeface="Times New Roman" pitchFamily="18" charset="0"/>
              </a:rPr>
              <a:t>　</a:t>
            </a:r>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、加在某台电动机上的电压是</a:t>
            </a:r>
            <a:r>
              <a:rPr kumimoji="1" lang="en-US" altLang="zh-CN" sz="3600" i="1">
                <a:latin typeface="华文新魏" pitchFamily="2" charset="-122"/>
                <a:ea typeface="华文新魏" pitchFamily="2" charset="-122"/>
              </a:rPr>
              <a:t>U</a:t>
            </a:r>
            <a:r>
              <a:rPr kumimoji="1" lang="zh-CN" altLang="en-US" sz="3600">
                <a:latin typeface="华文新魏" pitchFamily="2" charset="-122"/>
                <a:ea typeface="华文新魏" pitchFamily="2" charset="-122"/>
              </a:rPr>
              <a:t>，电动机消耗的电功率为</a:t>
            </a:r>
            <a:r>
              <a:rPr kumimoji="1" lang="en-US" altLang="zh-CN" sz="3600" i="1">
                <a:latin typeface="华文新魏" pitchFamily="2" charset="-122"/>
                <a:ea typeface="华文新魏" pitchFamily="2" charset="-122"/>
              </a:rPr>
              <a:t>P</a:t>
            </a:r>
            <a:r>
              <a:rPr kumimoji="1" lang="zh-CN" altLang="en-US" sz="3600">
                <a:latin typeface="华文新魏" pitchFamily="2" charset="-122"/>
                <a:ea typeface="华文新魏" pitchFamily="2" charset="-122"/>
              </a:rPr>
              <a:t>，电动机线圈的电阻为</a:t>
            </a:r>
            <a:r>
              <a:rPr kumimoji="1" lang="en-US" altLang="zh-CN" sz="3600" i="1">
                <a:latin typeface="华文新魏" pitchFamily="2" charset="-122"/>
                <a:ea typeface="华文新魏" pitchFamily="2" charset="-122"/>
              </a:rPr>
              <a:t>r</a:t>
            </a:r>
            <a:r>
              <a:rPr kumimoji="1" lang="zh-CN" altLang="en-US" sz="3600">
                <a:latin typeface="华文新魏" pitchFamily="2" charset="-122"/>
                <a:ea typeface="华文新魏" pitchFamily="2" charset="-122"/>
              </a:rPr>
              <a:t>，则电动机线圈上消耗的热功率为（    ）</a:t>
            </a:r>
          </a:p>
          <a:p>
            <a:pPr indent="-533400" algn="just" eaLnBrk="0" hangingPunct="0"/>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A</a:t>
            </a:r>
            <a:r>
              <a:rPr kumimoji="1" lang="zh-CN" altLang="en-US" sz="3600">
                <a:latin typeface="华文新魏" pitchFamily="2" charset="-122"/>
                <a:ea typeface="华文新魏" pitchFamily="2" charset="-122"/>
              </a:rPr>
              <a:t>．</a:t>
            </a:r>
            <a:r>
              <a:rPr kumimoji="1" lang="en-US" altLang="zh-CN" sz="3600" i="1">
                <a:latin typeface="华文新魏" pitchFamily="2" charset="-122"/>
                <a:ea typeface="华文新魏" pitchFamily="2" charset="-122"/>
              </a:rPr>
              <a:t>P</a:t>
            </a:r>
            <a:r>
              <a:rPr kumimoji="1" lang="en-US" altLang="zh-CN" sz="3600">
                <a:latin typeface="华文新魏" pitchFamily="2" charset="-122"/>
                <a:ea typeface="华文新魏" pitchFamily="2" charset="-122"/>
              </a:rPr>
              <a:t>                     B</a:t>
            </a:r>
            <a:r>
              <a:rPr kumimoji="1" lang="zh-CN" altLang="en-US" sz="3600">
                <a:latin typeface="华文新魏" pitchFamily="2" charset="-122"/>
                <a:ea typeface="华文新魏" pitchFamily="2" charset="-122"/>
              </a:rPr>
              <a:t>．</a:t>
            </a:r>
            <a:r>
              <a:rPr kumimoji="1" lang="en-US" altLang="zh-CN" sz="3600" i="1">
                <a:latin typeface="华文新魏" pitchFamily="2" charset="-122"/>
                <a:ea typeface="华文新魏" pitchFamily="2" charset="-122"/>
              </a:rPr>
              <a:t>U </a:t>
            </a:r>
            <a:r>
              <a:rPr kumimoji="1" lang="en-US" altLang="zh-CN" sz="3600" i="1" baseline="30000">
                <a:latin typeface="华文新魏" pitchFamily="2" charset="-122"/>
                <a:ea typeface="华文新魏" pitchFamily="2" charset="-122"/>
              </a:rPr>
              <a:t>2</a:t>
            </a:r>
            <a:r>
              <a:rPr kumimoji="1" lang="en-US" altLang="zh-CN" sz="3600" i="1">
                <a:latin typeface="华文新魏" pitchFamily="2" charset="-122"/>
                <a:ea typeface="华文新魏" pitchFamily="2" charset="-122"/>
              </a:rPr>
              <a:t>/ r</a:t>
            </a:r>
            <a:r>
              <a:rPr kumimoji="1" lang="en-US" altLang="zh-CN" sz="3600">
                <a:latin typeface="华文新魏" pitchFamily="2" charset="-122"/>
                <a:ea typeface="华文新魏" pitchFamily="2" charset="-122"/>
              </a:rPr>
              <a:t>  </a:t>
            </a:r>
            <a:r>
              <a:rPr kumimoji="1" lang="zh-CN" altLang="en-US" sz="3600">
                <a:latin typeface="华文新魏" pitchFamily="2" charset="-122"/>
                <a:ea typeface="华文新魏" pitchFamily="2" charset="-122"/>
              </a:rPr>
              <a:t>　　</a:t>
            </a:r>
          </a:p>
          <a:p>
            <a:pPr indent="-533400" algn="just" eaLnBrk="0" hangingPunct="0"/>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C</a:t>
            </a:r>
            <a:r>
              <a:rPr kumimoji="1" lang="zh-CN" altLang="en-US" sz="3600">
                <a:latin typeface="华文新魏" pitchFamily="2" charset="-122"/>
                <a:ea typeface="华文新魏" pitchFamily="2" charset="-122"/>
              </a:rPr>
              <a:t>．</a:t>
            </a:r>
            <a:r>
              <a:rPr kumimoji="1" lang="en-US" altLang="zh-CN" sz="3600" i="1">
                <a:latin typeface="华文新魏" pitchFamily="2" charset="-122"/>
                <a:ea typeface="华文新魏" pitchFamily="2" charset="-122"/>
              </a:rPr>
              <a:t>P </a:t>
            </a:r>
            <a:r>
              <a:rPr kumimoji="1" lang="en-US" altLang="zh-CN" sz="3600" i="1" baseline="30000">
                <a:latin typeface="华文新魏" pitchFamily="2" charset="-122"/>
                <a:ea typeface="华文新魏" pitchFamily="2" charset="-122"/>
              </a:rPr>
              <a:t>2</a:t>
            </a:r>
            <a:r>
              <a:rPr kumimoji="1" lang="en-US" altLang="zh-CN" sz="3600" i="1">
                <a:latin typeface="华文新魏" pitchFamily="2" charset="-122"/>
                <a:ea typeface="华文新魏" pitchFamily="2" charset="-122"/>
              </a:rPr>
              <a:t>r /U </a:t>
            </a:r>
            <a:r>
              <a:rPr kumimoji="1" lang="en-US" altLang="zh-CN" sz="3600" i="1" baseline="30000">
                <a:latin typeface="华文新魏" pitchFamily="2" charset="-122"/>
                <a:ea typeface="华文新魏" pitchFamily="2" charset="-122"/>
              </a:rPr>
              <a:t>2</a:t>
            </a:r>
            <a:r>
              <a:rPr kumimoji="1" lang="en-US" altLang="zh-CN" sz="3600" i="1">
                <a:latin typeface="华文新魏" pitchFamily="2" charset="-122"/>
                <a:ea typeface="华文新魏" pitchFamily="2" charset="-122"/>
              </a:rPr>
              <a:t>  </a:t>
            </a:r>
            <a:r>
              <a:rPr kumimoji="1" lang="en-US" altLang="zh-CN" sz="3600">
                <a:latin typeface="华文新魏" pitchFamily="2" charset="-122"/>
                <a:ea typeface="华文新魏" pitchFamily="2" charset="-122"/>
              </a:rPr>
              <a:t>       D</a:t>
            </a:r>
            <a:r>
              <a:rPr kumimoji="1" lang="zh-CN" altLang="en-US" sz="3600">
                <a:latin typeface="华文新魏" pitchFamily="2" charset="-122"/>
                <a:ea typeface="华文新魏" pitchFamily="2" charset="-122"/>
              </a:rPr>
              <a:t>．</a:t>
            </a:r>
            <a:r>
              <a:rPr kumimoji="1" lang="en-US" altLang="zh-CN" sz="3600" i="1">
                <a:latin typeface="华文新魏" pitchFamily="2" charset="-122"/>
                <a:ea typeface="华文新魏" pitchFamily="2" charset="-122"/>
              </a:rPr>
              <a:t>P </a:t>
            </a:r>
            <a:r>
              <a:rPr kumimoji="1" lang="en-US" altLang="zh-CN" sz="3600" i="1">
                <a:latin typeface="Times New Roman" pitchFamily="18" charset="0"/>
                <a:ea typeface="华文新魏" pitchFamily="2" charset="-122"/>
              </a:rPr>
              <a:t>–</a:t>
            </a:r>
            <a:r>
              <a:rPr kumimoji="1" lang="en-US" altLang="zh-CN" sz="3600" i="1">
                <a:latin typeface="华文新魏" pitchFamily="2" charset="-122"/>
                <a:ea typeface="华文新魏" pitchFamily="2" charset="-122"/>
              </a:rPr>
              <a:t> P </a:t>
            </a:r>
            <a:r>
              <a:rPr kumimoji="1" lang="en-US" altLang="zh-CN" sz="3600" i="1" baseline="30000">
                <a:latin typeface="华文新魏" pitchFamily="2" charset="-122"/>
                <a:ea typeface="华文新魏" pitchFamily="2" charset="-122"/>
              </a:rPr>
              <a:t>2</a:t>
            </a:r>
            <a:r>
              <a:rPr kumimoji="1" lang="en-US" altLang="zh-CN" sz="3600" i="1">
                <a:latin typeface="华文新魏" pitchFamily="2" charset="-122"/>
                <a:ea typeface="华文新魏" pitchFamily="2" charset="-122"/>
              </a:rPr>
              <a:t>r / U </a:t>
            </a:r>
            <a:r>
              <a:rPr kumimoji="1" lang="en-US" altLang="zh-CN" sz="3600" i="1" baseline="30000">
                <a:latin typeface="华文新魏" pitchFamily="2" charset="-122"/>
                <a:ea typeface="华文新魏" pitchFamily="2" charset="-122"/>
              </a:rPr>
              <a:t>2</a:t>
            </a:r>
            <a:endParaRPr kumimoji="1" lang="en-US" altLang="zh-CN" sz="3600">
              <a:latin typeface="华文新魏" pitchFamily="2" charset="-122"/>
              <a:ea typeface="华文新魏" pitchFamily="2" charset="-122"/>
            </a:endParaRPr>
          </a:p>
        </p:txBody>
      </p:sp>
      <p:sp>
        <p:nvSpPr>
          <p:cNvPr id="23555" name="Rectangle 3"/>
          <p:cNvSpPr>
            <a:spLocks noChangeArrowheads="1"/>
          </p:cNvSpPr>
          <p:nvPr/>
        </p:nvSpPr>
        <p:spPr bwMode="auto">
          <a:xfrm>
            <a:off x="323850" y="4005263"/>
            <a:ext cx="8820150" cy="277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3200" b="1">
              <a:solidFill>
                <a:srgbClr val="9900FF"/>
              </a:solidFill>
              <a:latin typeface="Times New Roman" pitchFamily="18" charset="0"/>
            </a:endParaRPr>
          </a:p>
          <a:p>
            <a:r>
              <a:rPr kumimoji="1" lang="en-US" altLang="zh-CN" sz="3600" b="1">
                <a:solidFill>
                  <a:srgbClr val="9900FF"/>
                </a:solidFill>
                <a:latin typeface="华文新魏" pitchFamily="2" charset="-122"/>
                <a:ea typeface="华文新魏" pitchFamily="2" charset="-122"/>
              </a:rPr>
              <a:t>           </a:t>
            </a:r>
            <a:r>
              <a:rPr kumimoji="1" lang="zh-CN" altLang="en-US" sz="3600" b="1">
                <a:solidFill>
                  <a:srgbClr val="9900FF"/>
                </a:solidFill>
                <a:latin typeface="华文新魏" pitchFamily="2" charset="-122"/>
                <a:ea typeface="华文新魏" pitchFamily="2" charset="-122"/>
              </a:rPr>
              <a:t>非纯电阻电路中计算</a:t>
            </a:r>
          </a:p>
          <a:p>
            <a:r>
              <a:rPr kumimoji="1" lang="zh-CN" altLang="en-US" sz="3600" b="1">
                <a:solidFill>
                  <a:srgbClr val="9900FF"/>
                </a:solidFill>
                <a:latin typeface="华文新魏" pitchFamily="2" charset="-122"/>
                <a:ea typeface="华文新魏" pitchFamily="2" charset="-122"/>
              </a:rPr>
              <a:t>       电功率只能用</a:t>
            </a:r>
            <a:r>
              <a:rPr kumimoji="1" lang="en-US" altLang="zh-CN" sz="3600" b="1" i="1">
                <a:solidFill>
                  <a:srgbClr val="9900FF"/>
                </a:solidFill>
                <a:latin typeface="华文新魏" pitchFamily="2" charset="-122"/>
                <a:ea typeface="华文新魏" pitchFamily="2" charset="-122"/>
              </a:rPr>
              <a:t>P=U</a:t>
            </a:r>
            <a:r>
              <a:rPr kumimoji="1" lang="en-US" altLang="zh-CN" sz="3600" b="1" i="1">
                <a:solidFill>
                  <a:srgbClr val="9900FF"/>
                </a:solidFill>
                <a:latin typeface="宋体" pitchFamily="2" charset="-122"/>
              </a:rPr>
              <a:t>I</a:t>
            </a:r>
            <a:r>
              <a:rPr kumimoji="1" lang="zh-CN" altLang="en-US" sz="3600" b="1" i="1">
                <a:solidFill>
                  <a:srgbClr val="9900FF"/>
                </a:solidFill>
                <a:latin typeface="华文新魏" pitchFamily="2" charset="-122"/>
                <a:ea typeface="华文新魏" pitchFamily="2" charset="-122"/>
              </a:rPr>
              <a:t>，</a:t>
            </a:r>
          </a:p>
          <a:p>
            <a:r>
              <a:rPr kumimoji="1" lang="zh-CN" altLang="en-US" sz="3600" b="1" i="1">
                <a:solidFill>
                  <a:srgbClr val="9900FF"/>
                </a:solidFill>
                <a:latin typeface="华文新魏" pitchFamily="2" charset="-122"/>
                <a:ea typeface="华文新魏" pitchFamily="2" charset="-122"/>
              </a:rPr>
              <a:t>       </a:t>
            </a:r>
            <a:r>
              <a:rPr kumimoji="1" lang="zh-CN" altLang="en-US" sz="3600" b="1">
                <a:solidFill>
                  <a:srgbClr val="9900FF"/>
                </a:solidFill>
                <a:latin typeface="华文新魏" pitchFamily="2" charset="-122"/>
                <a:ea typeface="华文新魏" pitchFamily="2" charset="-122"/>
              </a:rPr>
              <a:t>热功率只能用</a:t>
            </a:r>
            <a:r>
              <a:rPr kumimoji="1" lang="en-US" altLang="zh-CN" sz="3600" b="1" i="1">
                <a:solidFill>
                  <a:srgbClr val="9900FF"/>
                </a:solidFill>
                <a:latin typeface="华文新魏" pitchFamily="2" charset="-122"/>
                <a:ea typeface="华文新魏" pitchFamily="2" charset="-122"/>
              </a:rPr>
              <a:t>P</a:t>
            </a:r>
            <a:r>
              <a:rPr kumimoji="1" lang="zh-CN" altLang="en-US" sz="3600" b="1" i="1" baseline="-30000">
                <a:solidFill>
                  <a:srgbClr val="9900FF"/>
                </a:solidFill>
                <a:latin typeface="华文新魏" pitchFamily="2" charset="-122"/>
                <a:ea typeface="华文新魏" pitchFamily="2" charset="-122"/>
              </a:rPr>
              <a:t>热</a:t>
            </a:r>
            <a:r>
              <a:rPr kumimoji="1" lang="en-US" altLang="zh-CN" sz="3600" b="1" i="1">
                <a:solidFill>
                  <a:srgbClr val="9900FF"/>
                </a:solidFill>
                <a:latin typeface="华文新魏" pitchFamily="2" charset="-122"/>
                <a:ea typeface="华文新魏" pitchFamily="2" charset="-122"/>
              </a:rPr>
              <a:t>=</a:t>
            </a:r>
            <a:r>
              <a:rPr kumimoji="1" lang="en-US" altLang="zh-CN" sz="3600" b="1" i="1">
                <a:solidFill>
                  <a:srgbClr val="9900FF"/>
                </a:solidFill>
                <a:latin typeface="宋体" pitchFamily="2" charset="-122"/>
              </a:rPr>
              <a:t>I</a:t>
            </a:r>
            <a:r>
              <a:rPr kumimoji="1" lang="en-US" altLang="zh-CN" sz="3600" b="1" i="1" baseline="30000">
                <a:solidFill>
                  <a:srgbClr val="9900FF"/>
                </a:solidFill>
                <a:latin typeface="华文新魏" pitchFamily="2" charset="-122"/>
                <a:ea typeface="华文新魏" pitchFamily="2" charset="-122"/>
              </a:rPr>
              <a:t>2</a:t>
            </a:r>
            <a:r>
              <a:rPr kumimoji="1" lang="en-US" altLang="zh-CN" sz="3600" b="1" i="1">
                <a:solidFill>
                  <a:srgbClr val="9900FF"/>
                </a:solidFill>
                <a:latin typeface="华文新魏" pitchFamily="2" charset="-122"/>
                <a:ea typeface="华文新魏" pitchFamily="2" charset="-122"/>
              </a:rPr>
              <a:t>R</a:t>
            </a:r>
          </a:p>
          <a:p>
            <a:pPr algn="ctr"/>
            <a:endParaRPr kumimoji="1" lang="en-US" altLang="zh-CN" sz="3600" b="1" i="1">
              <a:solidFill>
                <a:srgbClr val="9900FF"/>
              </a:solidFill>
              <a:latin typeface="华文新魏" pitchFamily="2" charset="-122"/>
              <a:ea typeface="华文新魏" pitchFamily="2" charset="-122"/>
            </a:endParaRPr>
          </a:p>
        </p:txBody>
      </p:sp>
      <p:sp>
        <p:nvSpPr>
          <p:cNvPr id="19460" name="Text Box 4"/>
          <p:cNvSpPr txBox="1">
            <a:spLocks noChangeArrowheads="1"/>
          </p:cNvSpPr>
          <p:nvPr/>
        </p:nvSpPr>
        <p:spPr bwMode="auto">
          <a:xfrm>
            <a:off x="2590800" y="0"/>
            <a:ext cx="36718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5400" b="1">
                <a:solidFill>
                  <a:srgbClr val="FF3300"/>
                </a:solidFill>
                <a:ea typeface="华文新魏" pitchFamily="2" charset="-122"/>
              </a:rPr>
              <a:t>课堂训练</a:t>
            </a:r>
          </a:p>
        </p:txBody>
      </p:sp>
      <p:sp>
        <p:nvSpPr>
          <p:cNvPr id="23557" name="Text Box 5"/>
          <p:cNvSpPr txBox="1">
            <a:spLocks noChangeArrowheads="1"/>
          </p:cNvSpPr>
          <p:nvPr/>
        </p:nvSpPr>
        <p:spPr bwMode="auto">
          <a:xfrm>
            <a:off x="6948488" y="2205038"/>
            <a:ext cx="719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3600">
                <a:solidFill>
                  <a:srgbClr val="FF3300"/>
                </a:solidFill>
                <a:latin typeface="华文新魏" pitchFamily="2" charset="-122"/>
                <a:ea typeface="华文新魏" pitchFamily="2" charset="-122"/>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blinds(horizontal)">
                                      <p:cBhvr>
                                        <p:cTn id="7" dur="500"/>
                                        <p:tgtEl>
                                          <p:spTgt spid="23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left)">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wipe(left)">
                                      <p:cBhvr>
                                        <p:cTn id="17" dur="500"/>
                                        <p:tgtEl>
                                          <p:spTgt spid="23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wipe(left)">
                                      <p:cBhvr>
                                        <p:cTn id="22"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P spid="235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28600" y="1447800"/>
            <a:ext cx="7391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a:effectLst>
                  <a:outerShdw blurRad="38100" dist="38100" dir="2700000" algn="tl">
                    <a:srgbClr val="FFFFFF"/>
                  </a:outerShdw>
                </a:effectLst>
                <a:latin typeface="Times New Roman" pitchFamily="18" charset="0"/>
                <a:ea typeface="楷体_GB2312" pitchFamily="49" charset="-122"/>
              </a:rPr>
              <a:t>2</a:t>
            </a:r>
            <a:r>
              <a:rPr lang="zh-CN" altLang="en-US" sz="2800" b="1">
                <a:effectLst>
                  <a:outerShdw blurRad="38100" dist="38100" dir="2700000" algn="tl">
                    <a:srgbClr val="FFFFFF"/>
                  </a:outerShdw>
                </a:effectLst>
                <a:latin typeface="Times New Roman" pitchFamily="18" charset="0"/>
                <a:ea typeface="楷体_GB2312" pitchFamily="49" charset="-122"/>
              </a:rPr>
              <a:t>、某一用直流电动机提升重物的装置如图所示．重物的质量</a:t>
            </a:r>
            <a:r>
              <a:rPr lang="en-US" altLang="zh-CN" sz="2800" b="1" i="1">
                <a:effectLst>
                  <a:outerShdw blurRad="38100" dist="38100" dir="2700000" algn="tl">
                    <a:srgbClr val="FFFFFF"/>
                  </a:outerShdw>
                </a:effectLst>
                <a:latin typeface="Times New Roman" pitchFamily="18" charset="0"/>
                <a:ea typeface="楷体_GB2312" pitchFamily="49" charset="-122"/>
              </a:rPr>
              <a:t>m</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a:effectLst>
                  <a:outerShdw blurRad="38100" dist="38100" dir="2700000" algn="tl">
                    <a:srgbClr val="FFFFFF"/>
                  </a:outerShdw>
                </a:effectLst>
                <a:latin typeface="Times New Roman" pitchFamily="18" charset="0"/>
                <a:ea typeface="楷体_GB2312" pitchFamily="49" charset="-122"/>
              </a:rPr>
              <a:t>50kg</a:t>
            </a:r>
            <a:r>
              <a:rPr lang="zh-CN" altLang="en-US" sz="2800" b="1">
                <a:effectLst>
                  <a:outerShdw blurRad="38100" dist="38100" dir="2700000" algn="tl">
                    <a:srgbClr val="FFFFFF"/>
                  </a:outerShdw>
                </a:effectLst>
                <a:latin typeface="Times New Roman" pitchFamily="18" charset="0"/>
                <a:ea typeface="楷体_GB2312" pitchFamily="49" charset="-122"/>
              </a:rPr>
              <a:t>，电源电动势</a:t>
            </a:r>
            <a:r>
              <a:rPr lang="en-US" altLang="zh-CN" sz="2800" b="1" i="1">
                <a:effectLst>
                  <a:outerShdw blurRad="38100" dist="38100" dir="2700000" algn="tl">
                    <a:srgbClr val="FFFFFF"/>
                  </a:outerShdw>
                </a:effectLst>
                <a:latin typeface="Times New Roman" pitchFamily="18" charset="0"/>
                <a:ea typeface="楷体_GB2312" pitchFamily="49" charset="-122"/>
              </a:rPr>
              <a:t>ε</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a:effectLst>
                  <a:outerShdw blurRad="38100" dist="38100" dir="2700000" algn="tl">
                    <a:srgbClr val="FFFFFF"/>
                  </a:outerShdw>
                </a:effectLst>
                <a:latin typeface="Times New Roman" pitchFamily="18" charset="0"/>
                <a:ea typeface="楷体_GB2312" pitchFamily="49" charset="-122"/>
              </a:rPr>
              <a:t>110V</a:t>
            </a:r>
            <a:r>
              <a:rPr lang="zh-CN" altLang="en-US" sz="2800" b="1">
                <a:effectLst>
                  <a:outerShdw blurRad="38100" dist="38100" dir="2700000" algn="tl">
                    <a:srgbClr val="FFFFFF"/>
                  </a:outerShdw>
                </a:effectLst>
                <a:latin typeface="Times New Roman" pitchFamily="18" charset="0"/>
                <a:ea typeface="楷体_GB2312" pitchFamily="49" charset="-122"/>
              </a:rPr>
              <a:t>．不计内阻及各处的摩擦，当电动机以</a:t>
            </a:r>
            <a:r>
              <a:rPr lang="en-US" altLang="zh-CN" sz="2800" b="1" i="1">
                <a:effectLst>
                  <a:outerShdw blurRad="38100" dist="38100" dir="2700000" algn="tl">
                    <a:srgbClr val="FFFFFF"/>
                  </a:outerShdw>
                </a:effectLst>
                <a:latin typeface="Times New Roman" pitchFamily="18" charset="0"/>
                <a:ea typeface="楷体_GB2312" pitchFamily="49" charset="-122"/>
              </a:rPr>
              <a:t>v</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a:effectLst>
                  <a:outerShdw blurRad="38100" dist="38100" dir="2700000" algn="tl">
                    <a:srgbClr val="FFFFFF"/>
                  </a:outerShdw>
                </a:effectLst>
                <a:latin typeface="Times New Roman" pitchFamily="18" charset="0"/>
                <a:ea typeface="楷体_GB2312" pitchFamily="49" charset="-122"/>
              </a:rPr>
              <a:t>0.90m</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a:effectLst>
                  <a:outerShdw blurRad="38100" dist="38100" dir="2700000" algn="tl">
                    <a:srgbClr val="FFFFFF"/>
                  </a:outerShdw>
                </a:effectLst>
                <a:latin typeface="Times New Roman" pitchFamily="18" charset="0"/>
                <a:ea typeface="楷体_GB2312" pitchFamily="49" charset="-122"/>
              </a:rPr>
              <a:t>s</a:t>
            </a:r>
            <a:r>
              <a:rPr lang="zh-CN" altLang="en-US" sz="2800" b="1">
                <a:effectLst>
                  <a:outerShdw blurRad="38100" dist="38100" dir="2700000" algn="tl">
                    <a:srgbClr val="FFFFFF"/>
                  </a:outerShdw>
                </a:effectLst>
                <a:latin typeface="Times New Roman" pitchFamily="18" charset="0"/>
                <a:ea typeface="楷体_GB2312" pitchFamily="49" charset="-122"/>
              </a:rPr>
              <a:t>的恒定速度向上提升重物时，电路中的电流强度</a:t>
            </a:r>
            <a:r>
              <a:rPr lang="en-US" altLang="zh-CN" sz="2800" b="1" i="1">
                <a:effectLst>
                  <a:outerShdw blurRad="38100" dist="38100" dir="2700000" algn="tl">
                    <a:srgbClr val="FFFFFF"/>
                  </a:outerShdw>
                </a:effectLst>
                <a:latin typeface="Times New Roman" pitchFamily="18" charset="0"/>
                <a:ea typeface="楷体_GB2312" pitchFamily="49" charset="-122"/>
              </a:rPr>
              <a:t>I</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a:effectLst>
                  <a:outerShdw blurRad="38100" dist="38100" dir="2700000" algn="tl">
                    <a:srgbClr val="FFFFFF"/>
                  </a:outerShdw>
                </a:effectLst>
                <a:latin typeface="Times New Roman" pitchFamily="18" charset="0"/>
                <a:ea typeface="楷体_GB2312" pitchFamily="49" charset="-122"/>
              </a:rPr>
              <a:t>5A</a:t>
            </a:r>
            <a:r>
              <a:rPr lang="zh-CN" altLang="en-US" sz="2800" b="1">
                <a:effectLst>
                  <a:outerShdw blurRad="38100" dist="38100" dir="2700000" algn="tl">
                    <a:srgbClr val="FFFFFF"/>
                  </a:outerShdw>
                </a:effectLst>
                <a:latin typeface="Times New Roman" pitchFamily="18" charset="0"/>
                <a:ea typeface="楷体_GB2312" pitchFamily="49" charset="-122"/>
              </a:rPr>
              <a:t>，由此可知电动机线圈的电阻 </a:t>
            </a:r>
            <a:r>
              <a:rPr lang="en-US" altLang="zh-CN" sz="2800" b="1" i="1">
                <a:effectLst>
                  <a:outerShdw blurRad="38100" dist="38100" dir="2700000" algn="tl">
                    <a:srgbClr val="FFFFFF"/>
                  </a:outerShdw>
                </a:effectLst>
                <a:latin typeface="Times New Roman" pitchFamily="18" charset="0"/>
                <a:ea typeface="楷体_GB2312" pitchFamily="49" charset="-122"/>
              </a:rPr>
              <a:t>R</a:t>
            </a:r>
            <a:r>
              <a:rPr lang="zh-CN" altLang="en-US" sz="2800" b="1">
                <a:effectLst>
                  <a:outerShdw blurRad="38100" dist="38100" dir="2700000" algn="tl">
                    <a:srgbClr val="FFFFFF"/>
                  </a:outerShdw>
                </a:effectLst>
                <a:latin typeface="Times New Roman" pitchFamily="18" charset="0"/>
                <a:ea typeface="楷体_GB2312" pitchFamily="49" charset="-122"/>
              </a:rPr>
              <a:t>＝</a:t>
            </a:r>
            <a:r>
              <a:rPr lang="zh-CN" altLang="en-US" sz="2800" b="1" u="sng">
                <a:effectLst>
                  <a:outerShdw blurRad="38100" dist="38100" dir="2700000" algn="tl">
                    <a:srgbClr val="FFFFFF"/>
                  </a:outerShdw>
                </a:effectLst>
                <a:latin typeface="Times New Roman" pitchFamily="18" charset="0"/>
                <a:ea typeface="楷体_GB2312" pitchFamily="49" charset="-122"/>
              </a:rPr>
              <a:t>             </a:t>
            </a:r>
            <a:r>
              <a:rPr lang="zh-CN" altLang="en-US" sz="2800" b="1">
                <a:effectLst>
                  <a:outerShdw blurRad="38100" dist="38100" dir="2700000" algn="tl">
                    <a:srgbClr val="FFFFFF"/>
                  </a:outerShdw>
                </a:effectLst>
                <a:latin typeface="Times New Roman" pitchFamily="18" charset="0"/>
                <a:ea typeface="楷体_GB2312" pitchFamily="49" charset="-122"/>
              </a:rPr>
              <a:t>。                 </a:t>
            </a: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648200"/>
            <a:ext cx="2700338"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4"/>
          <p:cNvSpPr txBox="1">
            <a:spLocks noChangeArrowheads="1"/>
          </p:cNvSpPr>
          <p:nvPr/>
        </p:nvSpPr>
        <p:spPr bwMode="auto">
          <a:xfrm>
            <a:off x="1828800" y="52578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latin typeface="Times New Roman" pitchFamily="18" charset="0"/>
                <a:ea typeface="楷体_GB2312" pitchFamily="49" charset="-122"/>
              </a:rPr>
              <a:t>答案：</a:t>
            </a:r>
            <a:r>
              <a:rPr lang="en-US" altLang="zh-CN" sz="2800" b="1">
                <a:latin typeface="Times New Roman" pitchFamily="18" charset="0"/>
                <a:ea typeface="楷体_GB2312" pitchFamily="49" charset="-122"/>
              </a:rPr>
              <a:t>4Ω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wipe(up)">
                                      <p:cBhvr>
                                        <p:cTn id="7" dur="500"/>
                                        <p:tgtEl>
                                          <p:spTgt spid="19458"/>
                                        </p:tgtEl>
                                      </p:cBhvr>
                                    </p:animEffect>
                                  </p:childTnLst>
                                </p:cTn>
                              </p:par>
                              <p:par>
                                <p:cTn id="8" presetID="22" presetClass="entr" presetSubtype="1" fill="hold" nodeType="withEffect">
                                  <p:stCondLst>
                                    <p:cond delay="0"/>
                                  </p:stCondLst>
                                  <p:childTnLst>
                                    <p:set>
                                      <p:cBhvr>
                                        <p:cTn id="9" dur="1" fill="hold">
                                          <p:stCondLst>
                                            <p:cond delay="0"/>
                                          </p:stCondLst>
                                        </p:cTn>
                                        <p:tgtEl>
                                          <p:spTgt spid="19459"/>
                                        </p:tgtEl>
                                        <p:attrNameLst>
                                          <p:attrName>style.visibility</p:attrName>
                                        </p:attrNameLst>
                                      </p:cBhvr>
                                      <p:to>
                                        <p:strVal val="visible"/>
                                      </p:to>
                                    </p:set>
                                    <p:animEffect transition="in" filter="wipe(up)">
                                      <p:cBhvr>
                                        <p:cTn id="10" dur="500"/>
                                        <p:tgtEl>
                                          <p:spTgt spid="194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9460"/>
                                        </p:tgtEl>
                                        <p:attrNameLst>
                                          <p:attrName>style.visibility</p:attrName>
                                        </p:attrNameLst>
                                      </p:cBhvr>
                                      <p:to>
                                        <p:strVal val="visible"/>
                                      </p:to>
                                    </p:set>
                                    <p:anim calcmode="lin" valueType="num">
                                      <p:cBhvr additive="base">
                                        <p:cTn id="15" dur="500" fill="hold"/>
                                        <p:tgtEl>
                                          <p:spTgt spid="19460"/>
                                        </p:tgtEl>
                                        <p:attrNameLst>
                                          <p:attrName>ppt_x</p:attrName>
                                        </p:attrNameLst>
                                      </p:cBhvr>
                                      <p:tavLst>
                                        <p:tav tm="0">
                                          <p:val>
                                            <p:strVal val="#ppt_x"/>
                                          </p:val>
                                        </p:tav>
                                        <p:tav tm="100000">
                                          <p:val>
                                            <p:strVal val="#ppt_x"/>
                                          </p:val>
                                        </p:tav>
                                      </p:tavLst>
                                    </p:anim>
                                    <p:anim calcmode="lin" valueType="num">
                                      <p:cBhvr additive="base">
                                        <p:cTn id="16"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534988"/>
            <a:ext cx="9107487" cy="54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4"/>
          <p:cNvSpPr txBox="1">
            <a:spLocks noChangeArrowheads="1"/>
          </p:cNvSpPr>
          <p:nvPr/>
        </p:nvSpPr>
        <p:spPr bwMode="auto">
          <a:xfrm>
            <a:off x="468313" y="5876925"/>
            <a:ext cx="6351587" cy="641350"/>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600" b="1">
                <a:solidFill>
                  <a:schemeClr val="accent2"/>
                </a:solidFill>
                <a:latin typeface="Tahoma" pitchFamily="34" charset="0"/>
                <a:ea typeface="华文新魏" pitchFamily="2" charset="-122"/>
              </a:rPr>
              <a:t>想想他们有什么共同点？</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275"/>
            <a:ext cx="91440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492375"/>
            <a:ext cx="49688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500438"/>
            <a:ext cx="6408738"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blinds(horizontal)">
                                      <p:cBhvr>
                                        <p:cTn id="12"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419475" y="44450"/>
            <a:ext cx="2306638" cy="676275"/>
          </a:xfrm>
        </p:spPr>
        <p:txBody>
          <a:bodyPr/>
          <a:lstStyle/>
          <a:p>
            <a:pPr eaLnBrk="1" hangingPunct="1"/>
            <a:r>
              <a:rPr lang="zh-CN" altLang="en-US" sz="3600" b="1" smtClean="0">
                <a:solidFill>
                  <a:srgbClr val="FF0000"/>
                </a:solidFill>
                <a:ea typeface="华文隶书" pitchFamily="2" charset="-122"/>
              </a:rPr>
              <a:t>典型例题</a:t>
            </a:r>
          </a:p>
        </p:txBody>
      </p:sp>
      <p:sp>
        <p:nvSpPr>
          <p:cNvPr id="22531" name="Rectangle 3"/>
          <p:cNvSpPr>
            <a:spLocks noGrp="1" noChangeArrowheads="1"/>
          </p:cNvSpPr>
          <p:nvPr>
            <p:ph type="body" idx="1"/>
          </p:nvPr>
        </p:nvSpPr>
        <p:spPr>
          <a:xfrm>
            <a:off x="366713" y="692150"/>
            <a:ext cx="8250237" cy="2016125"/>
          </a:xfrm>
        </p:spPr>
        <p:txBody>
          <a:bodyPr/>
          <a:lstStyle/>
          <a:p>
            <a:pPr eaLnBrk="1" hangingPunct="1"/>
            <a:r>
              <a:rPr lang="zh-CN" altLang="en-US" sz="2800" b="1" smtClean="0">
                <a:solidFill>
                  <a:srgbClr val="2106C6"/>
                </a:solidFill>
                <a:latin typeface="华文楷体" pitchFamily="2" charset="-122"/>
                <a:ea typeface="华文楷体" pitchFamily="2" charset="-122"/>
              </a:rPr>
              <a:t>例</a:t>
            </a:r>
            <a:r>
              <a:rPr lang="en-US" altLang="zh-CN" sz="2800" b="1" smtClean="0">
                <a:solidFill>
                  <a:srgbClr val="2106C6"/>
                </a:solidFill>
                <a:latin typeface="华文楷体" pitchFamily="2" charset="-122"/>
                <a:ea typeface="华文楷体" pitchFamily="2" charset="-122"/>
              </a:rPr>
              <a:t>2</a:t>
            </a:r>
            <a:r>
              <a:rPr lang="zh-CN" altLang="en-US" sz="2800" b="1" smtClean="0">
                <a:solidFill>
                  <a:srgbClr val="2106C6"/>
                </a:solidFill>
                <a:latin typeface="华文楷体" pitchFamily="2" charset="-122"/>
                <a:ea typeface="华文楷体" pitchFamily="2" charset="-122"/>
              </a:rPr>
              <a:t>、把标有“</a:t>
            </a:r>
            <a:r>
              <a:rPr lang="en-US" altLang="zh-CN" sz="2800" b="1" smtClean="0">
                <a:solidFill>
                  <a:srgbClr val="2106C6"/>
                </a:solidFill>
                <a:latin typeface="华文楷体" pitchFamily="2" charset="-122"/>
                <a:ea typeface="华文楷体" pitchFamily="2" charset="-122"/>
              </a:rPr>
              <a:t>220V100W”</a:t>
            </a:r>
            <a:r>
              <a:rPr lang="zh-CN" altLang="en-US" sz="2800" b="1" smtClean="0">
                <a:solidFill>
                  <a:srgbClr val="2106C6"/>
                </a:solidFill>
                <a:latin typeface="华文楷体" pitchFamily="2" charset="-122"/>
                <a:ea typeface="华文楷体" pitchFamily="2" charset="-122"/>
              </a:rPr>
              <a:t>的灯泡接到</a:t>
            </a:r>
            <a:r>
              <a:rPr lang="en-US" altLang="zh-CN" sz="2800" b="1" smtClean="0">
                <a:solidFill>
                  <a:srgbClr val="2106C6"/>
                </a:solidFill>
                <a:latin typeface="华文楷体" pitchFamily="2" charset="-122"/>
                <a:ea typeface="华文楷体" pitchFamily="2" charset="-122"/>
              </a:rPr>
              <a:t>220V</a:t>
            </a:r>
            <a:r>
              <a:rPr lang="zh-CN" altLang="en-US" sz="2800" b="1" smtClean="0">
                <a:solidFill>
                  <a:srgbClr val="2106C6"/>
                </a:solidFill>
                <a:latin typeface="华文楷体" pitchFamily="2" charset="-122"/>
                <a:ea typeface="华文楷体" pitchFamily="2" charset="-122"/>
              </a:rPr>
              <a:t>的电路中，通过灯丝的电流</a:t>
            </a:r>
            <a:r>
              <a:rPr lang="en-US" altLang="zh-CN" sz="2800" b="1" smtClean="0">
                <a:solidFill>
                  <a:srgbClr val="2106C6"/>
                </a:solidFill>
                <a:latin typeface="华文楷体" pitchFamily="2" charset="-122"/>
                <a:ea typeface="华文楷体" pitchFamily="2" charset="-122"/>
              </a:rPr>
              <a:t>I</a:t>
            </a:r>
            <a:r>
              <a:rPr lang="zh-CN" altLang="en-US" sz="2800" b="1" smtClean="0">
                <a:solidFill>
                  <a:srgbClr val="2106C6"/>
                </a:solidFill>
                <a:latin typeface="华文楷体" pitchFamily="2" charset="-122"/>
                <a:ea typeface="华文楷体" pitchFamily="2" charset="-122"/>
              </a:rPr>
              <a:t>和实际功率各有多大？若接到</a:t>
            </a:r>
            <a:r>
              <a:rPr lang="en-US" altLang="zh-CN" sz="2800" b="1" smtClean="0">
                <a:solidFill>
                  <a:srgbClr val="2106C6"/>
                </a:solidFill>
                <a:latin typeface="华文楷体" pitchFamily="2" charset="-122"/>
                <a:ea typeface="华文楷体" pitchFamily="2" charset="-122"/>
              </a:rPr>
              <a:t>110V</a:t>
            </a:r>
            <a:r>
              <a:rPr lang="zh-CN" altLang="en-US" sz="2800" b="1" smtClean="0">
                <a:solidFill>
                  <a:srgbClr val="2106C6"/>
                </a:solidFill>
                <a:latin typeface="华文楷体" pitchFamily="2" charset="-122"/>
                <a:ea typeface="华文楷体" pitchFamily="2" charset="-122"/>
              </a:rPr>
              <a:t>的电路中结果又怎样？（假定灯丝的电阻不变。）</a:t>
            </a:r>
          </a:p>
        </p:txBody>
      </p:sp>
      <p:sp>
        <p:nvSpPr>
          <p:cNvPr id="32772" name="Text Box 4"/>
          <p:cNvSpPr txBox="1">
            <a:spLocks noChangeArrowheads="1"/>
          </p:cNvSpPr>
          <p:nvPr/>
        </p:nvSpPr>
        <p:spPr bwMode="auto">
          <a:xfrm>
            <a:off x="457200" y="2971800"/>
            <a:ext cx="8208963"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FF0000"/>
                </a:solidFill>
                <a:latin typeface="Times New Roman" pitchFamily="18" charset="0"/>
                <a:ea typeface="华文楷体" pitchFamily="2" charset="-122"/>
              </a:rPr>
              <a:t>解</a:t>
            </a:r>
            <a:r>
              <a:rPr kumimoji="1" lang="zh-CN" altLang="en-US" sz="2800" b="1">
                <a:solidFill>
                  <a:srgbClr val="FF0000"/>
                </a:solidFill>
                <a:latin typeface="Times New Roman" pitchFamily="18" charset="0"/>
                <a:ea typeface="华文楷体" pitchFamily="2" charset="-122"/>
                <a:sym typeface="Wingdings" pitchFamily="2" charset="2"/>
              </a:rPr>
              <a:t>：灯泡的电阻</a:t>
            </a:r>
            <a:r>
              <a:rPr kumimoji="1" lang="en-US" altLang="zh-CN" sz="2800" b="1">
                <a:solidFill>
                  <a:srgbClr val="FF0000"/>
                </a:solidFill>
                <a:latin typeface="Times New Roman" pitchFamily="18" charset="0"/>
                <a:ea typeface="华文楷体" pitchFamily="2" charset="-122"/>
                <a:sym typeface="Wingdings" pitchFamily="2" charset="2"/>
              </a:rPr>
              <a:t>R=U</a:t>
            </a:r>
            <a:r>
              <a:rPr kumimoji="1" lang="en-US" altLang="zh-CN" sz="2800" b="1" baseline="30000">
                <a:solidFill>
                  <a:srgbClr val="FF0000"/>
                </a:solidFill>
                <a:latin typeface="Times New Roman" pitchFamily="18" charset="0"/>
                <a:ea typeface="华文楷体" pitchFamily="2" charset="-122"/>
                <a:sym typeface="Wingdings" pitchFamily="2" charset="2"/>
              </a:rPr>
              <a:t>2</a:t>
            </a:r>
            <a:r>
              <a:rPr kumimoji="1" lang="en-US" altLang="zh-CN" sz="2800" b="1">
                <a:solidFill>
                  <a:srgbClr val="FF0000"/>
                </a:solidFill>
                <a:latin typeface="Times New Roman" pitchFamily="18" charset="0"/>
                <a:ea typeface="华文楷体" pitchFamily="2" charset="-122"/>
                <a:sym typeface="Wingdings" pitchFamily="2" charset="2"/>
              </a:rPr>
              <a:t>/P=220</a:t>
            </a:r>
            <a:r>
              <a:rPr kumimoji="1" lang="en-US" altLang="zh-CN" sz="2800" b="1" baseline="30000">
                <a:solidFill>
                  <a:srgbClr val="FF0000"/>
                </a:solidFill>
                <a:latin typeface="Times New Roman" pitchFamily="18" charset="0"/>
                <a:ea typeface="华文楷体" pitchFamily="2" charset="-122"/>
                <a:sym typeface="Wingdings" pitchFamily="2" charset="2"/>
              </a:rPr>
              <a:t>2</a:t>
            </a:r>
            <a:r>
              <a:rPr kumimoji="1" lang="en-US" altLang="zh-CN" sz="2800" b="1">
                <a:solidFill>
                  <a:srgbClr val="FF0000"/>
                </a:solidFill>
                <a:latin typeface="Times New Roman" pitchFamily="18" charset="0"/>
                <a:ea typeface="华文楷体" pitchFamily="2" charset="-122"/>
                <a:sym typeface="Wingdings" pitchFamily="2" charset="2"/>
              </a:rPr>
              <a:t>/100</a:t>
            </a:r>
            <a:r>
              <a:rPr kumimoji="1" lang="el-GR" altLang="zh-CN" sz="2800" b="1">
                <a:solidFill>
                  <a:srgbClr val="FF0000"/>
                </a:solidFill>
                <a:latin typeface="Times New Roman" pitchFamily="18" charset="0"/>
                <a:ea typeface="华文楷体" pitchFamily="2" charset="-122"/>
                <a:cs typeface="Tahoma" pitchFamily="34" charset="0"/>
                <a:sym typeface="Wingdings" pitchFamily="2" charset="2"/>
              </a:rPr>
              <a:t>Ω</a:t>
            </a:r>
            <a:r>
              <a:rPr kumimoji="1" lang="en-US" altLang="zh-CN" sz="2800" b="1">
                <a:solidFill>
                  <a:srgbClr val="FF0000"/>
                </a:solidFill>
                <a:latin typeface="Times New Roman" pitchFamily="18" charset="0"/>
                <a:ea typeface="华文楷体" pitchFamily="2" charset="-122"/>
                <a:cs typeface="Tahoma" pitchFamily="34" charset="0"/>
                <a:sym typeface="Wingdings" pitchFamily="2" charset="2"/>
              </a:rPr>
              <a:t>=484</a:t>
            </a:r>
            <a:r>
              <a:rPr kumimoji="1" lang="el-GR" altLang="zh-CN" sz="2800" b="1">
                <a:solidFill>
                  <a:srgbClr val="FF0000"/>
                </a:solidFill>
                <a:latin typeface="Times New Roman" pitchFamily="18" charset="0"/>
                <a:ea typeface="华文楷体" pitchFamily="2" charset="-122"/>
                <a:cs typeface="Tahoma" pitchFamily="34" charset="0"/>
                <a:sym typeface="Wingdings" pitchFamily="2" charset="2"/>
              </a:rPr>
              <a:t>Ω</a:t>
            </a:r>
          </a:p>
          <a:p>
            <a:pPr eaLnBrk="1" hangingPunct="1"/>
            <a:r>
              <a:rPr kumimoji="1" lang="en-US" altLang="zh-CN" sz="2800" b="1">
                <a:solidFill>
                  <a:srgbClr val="FF0000"/>
                </a:solidFill>
                <a:latin typeface="Times New Roman" pitchFamily="18" charset="0"/>
                <a:ea typeface="华文楷体" pitchFamily="2" charset="-122"/>
                <a:sym typeface="Wingdings" pitchFamily="2" charset="2"/>
              </a:rPr>
              <a:t>    </a:t>
            </a:r>
            <a:r>
              <a:rPr kumimoji="1" lang="zh-CN" altLang="en-US" sz="2800" b="1">
                <a:solidFill>
                  <a:srgbClr val="FF0000"/>
                </a:solidFill>
                <a:latin typeface="Times New Roman" pitchFamily="18" charset="0"/>
                <a:ea typeface="华文楷体" pitchFamily="2" charset="-122"/>
                <a:sym typeface="Wingdings" pitchFamily="2" charset="2"/>
              </a:rPr>
              <a:t>（</a:t>
            </a:r>
            <a:r>
              <a:rPr kumimoji="1" lang="en-US" altLang="zh-CN" sz="2800" b="1">
                <a:solidFill>
                  <a:srgbClr val="FF0000"/>
                </a:solidFill>
                <a:latin typeface="Times New Roman" pitchFamily="18" charset="0"/>
                <a:ea typeface="华文楷体" pitchFamily="2" charset="-122"/>
              </a:rPr>
              <a:t>1</a:t>
            </a:r>
            <a:r>
              <a:rPr kumimoji="1" lang="zh-CN" altLang="en-US" sz="2800" b="1">
                <a:solidFill>
                  <a:srgbClr val="FF0000"/>
                </a:solidFill>
                <a:latin typeface="Times New Roman" pitchFamily="18" charset="0"/>
                <a:ea typeface="华文楷体" pitchFamily="2" charset="-122"/>
              </a:rPr>
              <a:t>）灯泡接</a:t>
            </a:r>
            <a:r>
              <a:rPr kumimoji="1" lang="en-US" altLang="zh-CN" sz="2800" b="1">
                <a:solidFill>
                  <a:srgbClr val="FF0000"/>
                </a:solidFill>
                <a:latin typeface="Times New Roman" pitchFamily="18" charset="0"/>
                <a:ea typeface="华文楷体" pitchFamily="2" charset="-122"/>
              </a:rPr>
              <a:t>220V</a:t>
            </a:r>
            <a:r>
              <a:rPr kumimoji="1" lang="zh-CN" altLang="en-US" sz="2800" b="1">
                <a:solidFill>
                  <a:srgbClr val="FF0000"/>
                </a:solidFill>
                <a:latin typeface="Times New Roman" pitchFamily="18" charset="0"/>
                <a:ea typeface="华文楷体" pitchFamily="2" charset="-122"/>
              </a:rPr>
              <a:t>时，通过灯丝的电流</a:t>
            </a:r>
          </a:p>
          <a:p>
            <a:pPr eaLnBrk="1" hangingPunct="1"/>
            <a:r>
              <a:rPr kumimoji="1" lang="zh-CN" altLang="en-US" sz="2800" b="1">
                <a:solidFill>
                  <a:srgbClr val="FF0000"/>
                </a:solidFill>
                <a:latin typeface="Times New Roman" pitchFamily="18" charset="0"/>
                <a:ea typeface="华文楷体" pitchFamily="2" charset="-122"/>
              </a:rPr>
              <a:t>               </a:t>
            </a:r>
            <a:r>
              <a:rPr kumimoji="1" lang="en-US" altLang="zh-CN" sz="2800" b="1">
                <a:solidFill>
                  <a:srgbClr val="FF0000"/>
                </a:solidFill>
                <a:latin typeface="Times New Roman" pitchFamily="18" charset="0"/>
                <a:ea typeface="华文楷体" pitchFamily="2" charset="-122"/>
              </a:rPr>
              <a:t>I=U/R=220/484A=0.45A</a:t>
            </a:r>
          </a:p>
          <a:p>
            <a:pPr eaLnBrk="1" hangingPunct="1"/>
            <a:r>
              <a:rPr kumimoji="1" lang="en-US" altLang="zh-CN" sz="2800" b="1">
                <a:solidFill>
                  <a:srgbClr val="FF0000"/>
                </a:solidFill>
                <a:latin typeface="Times New Roman" pitchFamily="18" charset="0"/>
                <a:ea typeface="华文楷体" pitchFamily="2" charset="-122"/>
              </a:rPr>
              <a:t>              </a:t>
            </a:r>
            <a:r>
              <a:rPr kumimoji="1" lang="zh-CN" altLang="en-US" sz="2800" b="1">
                <a:solidFill>
                  <a:srgbClr val="FF0000"/>
                </a:solidFill>
                <a:latin typeface="Times New Roman" pitchFamily="18" charset="0"/>
                <a:ea typeface="华文楷体" pitchFamily="2" charset="-122"/>
              </a:rPr>
              <a:t>实际功率</a:t>
            </a:r>
            <a:r>
              <a:rPr kumimoji="1" lang="en-US" altLang="zh-CN" sz="2800" b="1">
                <a:solidFill>
                  <a:srgbClr val="FF0000"/>
                </a:solidFill>
                <a:latin typeface="Times New Roman" pitchFamily="18" charset="0"/>
                <a:ea typeface="华文楷体" pitchFamily="2" charset="-122"/>
              </a:rPr>
              <a:t>P=UI=220×220/484W=100W</a:t>
            </a:r>
          </a:p>
          <a:p>
            <a:pPr eaLnBrk="1" hangingPunct="1"/>
            <a:r>
              <a:rPr kumimoji="1" lang="en-US" altLang="zh-CN" sz="2800" b="1">
                <a:solidFill>
                  <a:srgbClr val="FF0000"/>
                </a:solidFill>
                <a:latin typeface="Times New Roman" pitchFamily="18" charset="0"/>
                <a:ea typeface="华文楷体" pitchFamily="2" charset="-122"/>
              </a:rPr>
              <a:t>    </a:t>
            </a:r>
            <a:r>
              <a:rPr kumimoji="1" lang="zh-CN" altLang="en-US" sz="2800" b="1">
                <a:solidFill>
                  <a:srgbClr val="FF0000"/>
                </a:solidFill>
                <a:latin typeface="Times New Roman" pitchFamily="18" charset="0"/>
                <a:ea typeface="华文楷体" pitchFamily="2" charset="-122"/>
              </a:rPr>
              <a:t>（</a:t>
            </a:r>
            <a:r>
              <a:rPr kumimoji="1" lang="en-US" altLang="zh-CN" sz="2800" b="1">
                <a:solidFill>
                  <a:srgbClr val="FF0000"/>
                </a:solidFill>
                <a:latin typeface="Times New Roman" pitchFamily="18" charset="0"/>
                <a:ea typeface="华文楷体" pitchFamily="2" charset="-122"/>
              </a:rPr>
              <a:t>2</a:t>
            </a:r>
            <a:r>
              <a:rPr kumimoji="1" lang="zh-CN" altLang="en-US" sz="2800" b="1">
                <a:solidFill>
                  <a:srgbClr val="FF0000"/>
                </a:solidFill>
                <a:latin typeface="Times New Roman" pitchFamily="18" charset="0"/>
                <a:ea typeface="华文楷体" pitchFamily="2" charset="-122"/>
              </a:rPr>
              <a:t>）灯泡接</a:t>
            </a:r>
            <a:r>
              <a:rPr kumimoji="1" lang="en-US" altLang="zh-CN" sz="2800" b="1">
                <a:solidFill>
                  <a:srgbClr val="FF0000"/>
                </a:solidFill>
                <a:latin typeface="Times New Roman" pitchFamily="18" charset="0"/>
                <a:ea typeface="华文楷体" pitchFamily="2" charset="-122"/>
              </a:rPr>
              <a:t>110V</a:t>
            </a:r>
            <a:r>
              <a:rPr kumimoji="1" lang="zh-CN" altLang="en-US" sz="2800" b="1">
                <a:solidFill>
                  <a:srgbClr val="FF0000"/>
                </a:solidFill>
                <a:latin typeface="Times New Roman" pitchFamily="18" charset="0"/>
                <a:ea typeface="华文楷体" pitchFamily="2" charset="-122"/>
              </a:rPr>
              <a:t>时，通过灯丝的电流</a:t>
            </a:r>
          </a:p>
          <a:p>
            <a:pPr eaLnBrk="1" hangingPunct="1"/>
            <a:r>
              <a:rPr kumimoji="1" lang="zh-CN" altLang="en-US" sz="2800" b="1">
                <a:solidFill>
                  <a:srgbClr val="FF0000"/>
                </a:solidFill>
                <a:latin typeface="Times New Roman" pitchFamily="18" charset="0"/>
                <a:ea typeface="华文楷体" pitchFamily="2" charset="-122"/>
              </a:rPr>
              <a:t>                </a:t>
            </a:r>
            <a:r>
              <a:rPr kumimoji="1" lang="en-US" altLang="zh-CN" sz="2800" b="1">
                <a:solidFill>
                  <a:srgbClr val="FF0000"/>
                </a:solidFill>
                <a:latin typeface="Times New Roman" pitchFamily="18" charset="0"/>
                <a:ea typeface="华文楷体" pitchFamily="2" charset="-122"/>
              </a:rPr>
              <a:t>I</a:t>
            </a:r>
            <a:r>
              <a:rPr kumimoji="1" lang="en-US" altLang="zh-CN" sz="2800" b="1" baseline="30000">
                <a:solidFill>
                  <a:srgbClr val="FF0000"/>
                </a:solidFill>
                <a:latin typeface="Times New Roman" pitchFamily="18" charset="0"/>
                <a:ea typeface="华文楷体" pitchFamily="2" charset="-122"/>
              </a:rPr>
              <a:t>/</a:t>
            </a:r>
            <a:r>
              <a:rPr kumimoji="1" lang="en-US" altLang="zh-CN" sz="2800" b="1">
                <a:solidFill>
                  <a:srgbClr val="FF0000"/>
                </a:solidFill>
                <a:latin typeface="Times New Roman" pitchFamily="18" charset="0"/>
                <a:ea typeface="华文楷体" pitchFamily="2" charset="-122"/>
              </a:rPr>
              <a:t>=U</a:t>
            </a:r>
            <a:r>
              <a:rPr kumimoji="1" lang="en-US" altLang="zh-CN" sz="2800" b="1" baseline="30000">
                <a:solidFill>
                  <a:srgbClr val="FF0000"/>
                </a:solidFill>
                <a:latin typeface="Times New Roman" pitchFamily="18" charset="0"/>
                <a:ea typeface="华文楷体" pitchFamily="2" charset="-122"/>
              </a:rPr>
              <a:t>/</a:t>
            </a:r>
            <a:r>
              <a:rPr kumimoji="1" lang="en-US" altLang="zh-CN" sz="2800" b="1">
                <a:solidFill>
                  <a:srgbClr val="FF0000"/>
                </a:solidFill>
                <a:latin typeface="Times New Roman" pitchFamily="18" charset="0"/>
                <a:ea typeface="华文楷体" pitchFamily="2" charset="-122"/>
              </a:rPr>
              <a:t>/R=110/484A=0.23A</a:t>
            </a:r>
          </a:p>
          <a:p>
            <a:pPr eaLnBrk="1" hangingPunct="1"/>
            <a:r>
              <a:rPr kumimoji="1" lang="en-US" altLang="zh-CN" sz="2800" b="1">
                <a:solidFill>
                  <a:srgbClr val="FF0000"/>
                </a:solidFill>
                <a:latin typeface="Times New Roman" pitchFamily="18" charset="0"/>
                <a:ea typeface="华文楷体" pitchFamily="2" charset="-122"/>
              </a:rPr>
              <a:t>               </a:t>
            </a:r>
            <a:r>
              <a:rPr kumimoji="1" lang="zh-CN" altLang="en-US" sz="2800" b="1">
                <a:solidFill>
                  <a:srgbClr val="FF0000"/>
                </a:solidFill>
                <a:latin typeface="Times New Roman" pitchFamily="18" charset="0"/>
                <a:ea typeface="华文楷体" pitchFamily="2" charset="-122"/>
              </a:rPr>
              <a:t>实际功率</a:t>
            </a:r>
            <a:r>
              <a:rPr kumimoji="1" lang="en-US" altLang="zh-CN" sz="2800" b="1">
                <a:solidFill>
                  <a:srgbClr val="FF0000"/>
                </a:solidFill>
                <a:latin typeface="Times New Roman" pitchFamily="18" charset="0"/>
                <a:ea typeface="华文楷体" pitchFamily="2" charset="-122"/>
              </a:rPr>
              <a:t>P</a:t>
            </a:r>
            <a:r>
              <a:rPr kumimoji="1" lang="en-US" altLang="zh-CN" sz="2800" b="1" baseline="30000">
                <a:solidFill>
                  <a:srgbClr val="FF0000"/>
                </a:solidFill>
                <a:latin typeface="Times New Roman" pitchFamily="18" charset="0"/>
                <a:ea typeface="华文楷体" pitchFamily="2" charset="-122"/>
              </a:rPr>
              <a:t>/</a:t>
            </a:r>
            <a:r>
              <a:rPr kumimoji="1" lang="en-US" altLang="zh-CN" sz="2800" b="1">
                <a:solidFill>
                  <a:srgbClr val="FF0000"/>
                </a:solidFill>
                <a:latin typeface="Times New Roman" pitchFamily="18" charset="0"/>
                <a:ea typeface="华文楷体" pitchFamily="2" charset="-122"/>
              </a:rPr>
              <a:t>=U</a:t>
            </a:r>
            <a:r>
              <a:rPr kumimoji="1" lang="en-US" altLang="zh-CN" sz="2800" b="1" baseline="30000">
                <a:solidFill>
                  <a:srgbClr val="FF0000"/>
                </a:solidFill>
                <a:latin typeface="Times New Roman" pitchFamily="18" charset="0"/>
                <a:ea typeface="华文楷体" pitchFamily="2" charset="-122"/>
              </a:rPr>
              <a:t>/</a:t>
            </a:r>
            <a:r>
              <a:rPr kumimoji="1" lang="en-US" altLang="zh-CN" sz="2800" b="1">
                <a:solidFill>
                  <a:srgbClr val="FF0000"/>
                </a:solidFill>
                <a:latin typeface="Times New Roman" pitchFamily="18" charset="0"/>
                <a:ea typeface="华文楷体" pitchFamily="2" charset="-122"/>
              </a:rPr>
              <a:t>I</a:t>
            </a:r>
            <a:r>
              <a:rPr kumimoji="1" lang="en-US" altLang="zh-CN" sz="2800" b="1" baseline="30000">
                <a:solidFill>
                  <a:srgbClr val="FF0000"/>
                </a:solidFill>
                <a:latin typeface="Times New Roman" pitchFamily="18" charset="0"/>
                <a:ea typeface="华文楷体" pitchFamily="2" charset="-122"/>
              </a:rPr>
              <a:t>/</a:t>
            </a:r>
            <a:r>
              <a:rPr kumimoji="1" lang="en-US" altLang="zh-CN" sz="2800" b="1">
                <a:solidFill>
                  <a:srgbClr val="FF0000"/>
                </a:solidFill>
                <a:latin typeface="Times New Roman" pitchFamily="18" charset="0"/>
                <a:ea typeface="华文楷体" pitchFamily="2" charset="-122"/>
              </a:rPr>
              <a:t>=110×110/484W=25W</a:t>
            </a:r>
            <a:r>
              <a:rPr kumimoji="1" lang="en-US" altLang="zh-CN" sz="2400" b="1">
                <a:solidFill>
                  <a:srgbClr val="2106C6"/>
                </a:solidFill>
                <a:latin typeface="Times New Roman" pitchFamily="18" charset="0"/>
                <a:ea typeface="华文楷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blinds(horizontal)">
                                      <p:cBhvr>
                                        <p:cTn id="7" dur="500"/>
                                        <p:tgtEl>
                                          <p:spTgt spid="3277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suction.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Effect transition="in" filter="blinds(horizontal)">
                                      <p:cBhvr>
                                        <p:cTn id="12" dur="500"/>
                                        <p:tgtEl>
                                          <p:spTgt spid="3277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suction.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2">
                                            <p:txEl>
                                              <p:pRg st="2" end="2"/>
                                            </p:txEl>
                                          </p:spTgt>
                                        </p:tgtEl>
                                        <p:attrNameLst>
                                          <p:attrName>style.visibility</p:attrName>
                                        </p:attrNameLst>
                                      </p:cBhvr>
                                      <p:to>
                                        <p:strVal val="visible"/>
                                      </p:to>
                                    </p:set>
                                    <p:animEffect transition="in" filter="blinds(horizontal)">
                                      <p:cBhvr>
                                        <p:cTn id="17" dur="500"/>
                                        <p:tgtEl>
                                          <p:spTgt spid="3277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suction.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2">
                                            <p:txEl>
                                              <p:pRg st="3" end="3"/>
                                            </p:txEl>
                                          </p:spTgt>
                                        </p:tgtEl>
                                        <p:attrNameLst>
                                          <p:attrName>style.visibility</p:attrName>
                                        </p:attrNameLst>
                                      </p:cBhvr>
                                      <p:to>
                                        <p:strVal val="visible"/>
                                      </p:to>
                                    </p:set>
                                    <p:animEffect transition="in" filter="blinds(horizontal)">
                                      <p:cBhvr>
                                        <p:cTn id="22" dur="500"/>
                                        <p:tgtEl>
                                          <p:spTgt spid="3277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suction.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2">
                                            <p:txEl>
                                              <p:pRg st="4" end="4"/>
                                            </p:txEl>
                                          </p:spTgt>
                                        </p:tgtEl>
                                        <p:attrNameLst>
                                          <p:attrName>style.visibility</p:attrName>
                                        </p:attrNameLst>
                                      </p:cBhvr>
                                      <p:to>
                                        <p:strVal val="visible"/>
                                      </p:to>
                                    </p:set>
                                    <p:animEffect transition="in" filter="blinds(horizontal)">
                                      <p:cBhvr>
                                        <p:cTn id="27" dur="500"/>
                                        <p:tgtEl>
                                          <p:spTgt spid="32772">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suction.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72">
                                            <p:txEl>
                                              <p:pRg st="5" end="5"/>
                                            </p:txEl>
                                          </p:spTgt>
                                        </p:tgtEl>
                                        <p:attrNameLst>
                                          <p:attrName>style.visibility</p:attrName>
                                        </p:attrNameLst>
                                      </p:cBhvr>
                                      <p:to>
                                        <p:strVal val="visible"/>
                                      </p:to>
                                    </p:set>
                                    <p:animEffect transition="in" filter="blinds(horizontal)">
                                      <p:cBhvr>
                                        <p:cTn id="32" dur="500"/>
                                        <p:tgtEl>
                                          <p:spTgt spid="32772">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suction.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72">
                                            <p:txEl>
                                              <p:pRg st="6" end="6"/>
                                            </p:txEl>
                                          </p:spTgt>
                                        </p:tgtEl>
                                        <p:attrNameLst>
                                          <p:attrName>style.visibility</p:attrName>
                                        </p:attrNameLst>
                                      </p:cBhvr>
                                      <p:to>
                                        <p:strVal val="visible"/>
                                      </p:to>
                                    </p:set>
                                    <p:animEffect transition="in" filter="blinds(horizontal)">
                                      <p:cBhvr>
                                        <p:cTn id="37" dur="500"/>
                                        <p:tgtEl>
                                          <p:spTgt spid="32772">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23850" y="1231900"/>
            <a:ext cx="85693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a:effectLst>
                  <a:outerShdw blurRad="38100" dist="38100" dir="2700000" algn="tl">
                    <a:srgbClr val="FFFFFF"/>
                  </a:outerShdw>
                </a:effectLst>
                <a:latin typeface="Times New Roman" pitchFamily="18" charset="0"/>
                <a:ea typeface="楷体_GB2312" pitchFamily="49" charset="-122"/>
              </a:rPr>
              <a:t>例</a:t>
            </a:r>
            <a:r>
              <a:rPr lang="en-US" altLang="zh-CN" sz="2800" b="1">
                <a:effectLst>
                  <a:outerShdw blurRad="38100" dist="38100" dir="2700000" algn="tl">
                    <a:srgbClr val="FFFFFF"/>
                  </a:outerShdw>
                </a:effectLst>
                <a:latin typeface="Times New Roman" pitchFamily="18" charset="0"/>
                <a:ea typeface="楷体_GB2312" pitchFamily="49" charset="-122"/>
              </a:rPr>
              <a:t>3</a:t>
            </a:r>
            <a:r>
              <a:rPr lang="zh-CN" altLang="en-US" sz="2800" b="1">
                <a:effectLst>
                  <a:outerShdw blurRad="38100" dist="38100" dir="2700000" algn="tl">
                    <a:srgbClr val="FFFFFF"/>
                  </a:outerShdw>
                </a:effectLst>
                <a:latin typeface="Times New Roman" pitchFamily="18" charset="0"/>
                <a:ea typeface="楷体_GB2312" pitchFamily="49" charset="-122"/>
              </a:rPr>
              <a:t>、把两个相同的电灯分别接成如图所示的两种电路，调节变阻器，使电灯都正常发光．若两电路消耗的总功率分别为</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en-US" altLang="zh-CN" sz="2800" b="1" baseline="-25000">
                <a:effectLst>
                  <a:outerShdw blurRad="38100" dist="38100" dir="2700000" algn="tl">
                    <a:srgbClr val="FFFFFF"/>
                  </a:outerShdw>
                </a:effectLst>
                <a:latin typeface="Times New Roman" pitchFamily="18" charset="0"/>
                <a:ea typeface="楷体_GB2312" pitchFamily="49" charset="-122"/>
              </a:rPr>
              <a:t>1</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en-US" altLang="zh-CN" sz="2800" b="1" baseline="-25000">
                <a:effectLst>
                  <a:outerShdw blurRad="38100" dist="38100" dir="2700000" algn="tl">
                    <a:srgbClr val="FFFFFF"/>
                  </a:outerShdw>
                </a:effectLst>
                <a:latin typeface="Times New Roman" pitchFamily="18" charset="0"/>
                <a:ea typeface="楷体_GB2312" pitchFamily="49" charset="-122"/>
              </a:rPr>
              <a:t>2</a:t>
            </a:r>
            <a:r>
              <a:rPr lang="zh-CN" altLang="en-US" sz="2800" b="1">
                <a:effectLst>
                  <a:outerShdw blurRad="38100" dist="38100" dir="2700000" algn="tl">
                    <a:srgbClr val="FFFFFF"/>
                  </a:outerShdw>
                </a:effectLst>
                <a:latin typeface="Times New Roman" pitchFamily="18" charset="0"/>
                <a:ea typeface="楷体_GB2312" pitchFamily="49" charset="-122"/>
              </a:rPr>
              <a:t>，两个变阻器</a:t>
            </a:r>
            <a:r>
              <a:rPr lang="en-US" altLang="zh-CN" sz="2800" b="1" i="1">
                <a:effectLst>
                  <a:outerShdw blurRad="38100" dist="38100" dir="2700000" algn="tl">
                    <a:srgbClr val="FFFFFF"/>
                  </a:outerShdw>
                </a:effectLst>
                <a:latin typeface="Times New Roman" pitchFamily="18" charset="0"/>
                <a:ea typeface="楷体_GB2312" pitchFamily="49" charset="-122"/>
              </a:rPr>
              <a:t>R</a:t>
            </a:r>
            <a:r>
              <a:rPr lang="en-US" altLang="zh-CN" sz="2800" b="1" baseline="-25000">
                <a:effectLst>
                  <a:outerShdw blurRad="38100" dist="38100" dir="2700000" algn="tl">
                    <a:srgbClr val="FFFFFF"/>
                  </a:outerShdw>
                </a:effectLst>
                <a:latin typeface="Times New Roman" pitchFamily="18" charset="0"/>
                <a:ea typeface="楷体_GB2312" pitchFamily="49" charset="-122"/>
              </a:rPr>
              <a:t>1</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R</a:t>
            </a:r>
            <a:r>
              <a:rPr lang="en-US" altLang="zh-CN" sz="2800" b="1" baseline="-25000">
                <a:effectLst>
                  <a:outerShdw blurRad="38100" dist="38100" dir="2700000" algn="tl">
                    <a:srgbClr val="FFFFFF"/>
                  </a:outerShdw>
                </a:effectLst>
                <a:latin typeface="Times New Roman" pitchFamily="18" charset="0"/>
                <a:ea typeface="楷体_GB2312" pitchFamily="49" charset="-122"/>
              </a:rPr>
              <a:t>2</a:t>
            </a:r>
            <a:r>
              <a:rPr lang="zh-CN" altLang="en-US" sz="2800" b="1">
                <a:effectLst>
                  <a:outerShdw blurRad="38100" dist="38100" dir="2700000" algn="tl">
                    <a:srgbClr val="FFFFFF"/>
                  </a:outerShdw>
                </a:effectLst>
                <a:latin typeface="Times New Roman" pitchFamily="18" charset="0"/>
                <a:ea typeface="楷体_GB2312" pitchFamily="49" charset="-122"/>
              </a:rPr>
              <a:t>消耗的电功率分别为</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en-US" altLang="zh-CN" sz="2800" b="1" baseline="-25000">
                <a:effectLst>
                  <a:outerShdw blurRad="38100" dist="38100" dir="2700000" algn="tl">
                    <a:srgbClr val="FFFFFF"/>
                  </a:outerShdw>
                </a:effectLst>
                <a:latin typeface="Times New Roman" pitchFamily="18" charset="0"/>
                <a:ea typeface="楷体_GB2312" pitchFamily="49" charset="-122"/>
              </a:rPr>
              <a:t>1</a:t>
            </a:r>
            <a:r>
              <a:rPr lang="en-US" altLang="zh-CN" sz="2800" b="1">
                <a:effectLst>
                  <a:outerShdw blurRad="38100" dist="38100" dir="2700000" algn="tl">
                    <a:srgbClr val="FFFFFF"/>
                  </a:outerShdw>
                </a:effectLst>
                <a:latin typeface="Times New Roman" pitchFamily="18" charset="0"/>
                <a:ea typeface="楷体_GB2312" pitchFamily="49" charset="-122"/>
              </a:rPr>
              <a:t>'</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en-US" altLang="zh-CN" sz="2800" b="1" baseline="-25000">
                <a:effectLst>
                  <a:outerShdw blurRad="38100" dist="38100" dir="2700000" algn="tl">
                    <a:srgbClr val="FFFFFF"/>
                  </a:outerShdw>
                </a:effectLst>
                <a:latin typeface="Times New Roman" pitchFamily="18" charset="0"/>
                <a:ea typeface="楷体_GB2312" pitchFamily="49" charset="-122"/>
              </a:rPr>
              <a:t>2</a:t>
            </a:r>
            <a:r>
              <a:rPr lang="en-US" altLang="zh-CN" sz="2800" b="1">
                <a:effectLst>
                  <a:outerShdw blurRad="38100" dist="38100" dir="2700000" algn="tl">
                    <a:srgbClr val="FFFFFF"/>
                  </a:outerShdw>
                </a:effectLst>
                <a:latin typeface="Times New Roman" pitchFamily="18" charset="0"/>
                <a:ea typeface="楷体_GB2312" pitchFamily="49" charset="-122"/>
              </a:rPr>
              <a:t>'</a:t>
            </a:r>
            <a:r>
              <a:rPr lang="zh-CN" altLang="en-US" sz="2800" b="1">
                <a:effectLst>
                  <a:outerShdw blurRad="38100" dist="38100" dir="2700000" algn="tl">
                    <a:srgbClr val="FFFFFF"/>
                  </a:outerShdw>
                </a:effectLst>
                <a:latin typeface="Times New Roman" pitchFamily="18" charset="0"/>
                <a:ea typeface="楷体_GB2312" pitchFamily="49" charset="-122"/>
              </a:rPr>
              <a:t>，则可以判定  </a:t>
            </a:r>
            <a:r>
              <a:rPr lang="en-US" altLang="zh-CN" sz="2800" b="1">
                <a:effectLst>
                  <a:outerShdw blurRad="38100" dist="38100" dir="2700000" algn="tl">
                    <a:srgbClr val="FFFFFF"/>
                  </a:outerShdw>
                </a:effectLst>
                <a:latin typeface="Times New Roman" pitchFamily="18" charset="0"/>
                <a:ea typeface="楷体_GB2312" pitchFamily="49" charset="-122"/>
              </a:rPr>
              <a:t>(        )               </a:t>
            </a:r>
          </a:p>
          <a:p>
            <a:pPr>
              <a:defRPr/>
            </a:pPr>
            <a:r>
              <a:rPr lang="en-US" altLang="zh-CN" sz="2800" b="1">
                <a:effectLst>
                  <a:outerShdw blurRad="38100" dist="38100" dir="2700000" algn="tl">
                    <a:srgbClr val="FFFFFF"/>
                  </a:outerShdw>
                </a:effectLst>
                <a:latin typeface="Times New Roman" pitchFamily="18" charset="0"/>
                <a:ea typeface="楷体_GB2312" pitchFamily="49" charset="-122"/>
              </a:rPr>
              <a:t> (A) </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en-US" altLang="zh-CN" sz="2800" b="1" baseline="-25000">
                <a:effectLst>
                  <a:outerShdw blurRad="38100" dist="38100" dir="2700000" algn="tl">
                    <a:srgbClr val="FFFFFF"/>
                  </a:outerShdw>
                </a:effectLst>
                <a:latin typeface="Times New Roman" pitchFamily="18" charset="0"/>
                <a:ea typeface="楷体_GB2312" pitchFamily="49" charset="-122"/>
              </a:rPr>
              <a:t>1</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a:effectLst>
                  <a:outerShdw blurRad="38100" dist="38100" dir="2700000" algn="tl">
                    <a:srgbClr val="FFFFFF"/>
                  </a:outerShdw>
                </a:effectLst>
                <a:latin typeface="Times New Roman" pitchFamily="18" charset="0"/>
                <a:ea typeface="楷体_GB2312" pitchFamily="49" charset="-122"/>
              </a:rPr>
              <a:t>2</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en-US" altLang="zh-CN" sz="2800" b="1" baseline="-25000">
                <a:effectLst>
                  <a:outerShdw blurRad="38100" dist="38100" dir="2700000" algn="tl">
                    <a:srgbClr val="FFFFFF"/>
                  </a:outerShdw>
                </a:effectLst>
                <a:latin typeface="Times New Roman" pitchFamily="18" charset="0"/>
                <a:ea typeface="楷体_GB2312" pitchFamily="49" charset="-122"/>
              </a:rPr>
              <a:t>2 </a:t>
            </a:r>
            <a:r>
              <a:rPr lang="en-US" altLang="zh-CN" sz="2800" b="1">
                <a:effectLst>
                  <a:outerShdw blurRad="38100" dist="38100" dir="2700000" algn="tl">
                    <a:srgbClr val="FFFFFF"/>
                  </a:outerShdw>
                </a:effectLst>
                <a:latin typeface="Times New Roman" pitchFamily="18" charset="0"/>
                <a:ea typeface="楷体_GB2312" pitchFamily="49" charset="-122"/>
              </a:rPr>
              <a:t>                  (B) </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en-US" altLang="zh-CN" sz="2800" b="1" baseline="-25000">
                <a:effectLst>
                  <a:outerShdw blurRad="38100" dist="38100" dir="2700000" algn="tl">
                    <a:srgbClr val="FFFFFF"/>
                  </a:outerShdw>
                </a:effectLst>
                <a:latin typeface="Times New Roman" pitchFamily="18" charset="0"/>
                <a:ea typeface="楷体_GB2312" pitchFamily="49" charset="-122"/>
              </a:rPr>
              <a:t>1</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en-US" altLang="zh-CN" sz="2800" b="1" baseline="-25000">
                <a:effectLst>
                  <a:outerShdw blurRad="38100" dist="38100" dir="2700000" algn="tl">
                    <a:srgbClr val="FFFFFF"/>
                  </a:outerShdw>
                </a:effectLst>
                <a:latin typeface="Times New Roman" pitchFamily="18" charset="0"/>
                <a:ea typeface="楷体_GB2312" pitchFamily="49" charset="-122"/>
              </a:rPr>
              <a:t>2</a:t>
            </a:r>
          </a:p>
          <a:p>
            <a:pPr>
              <a:defRPr/>
            </a:pPr>
            <a:r>
              <a:rPr lang="en-US" altLang="zh-CN" sz="2800" b="1">
                <a:effectLst>
                  <a:outerShdw blurRad="38100" dist="38100" dir="2700000" algn="tl">
                    <a:srgbClr val="FFFFFF"/>
                  </a:outerShdw>
                </a:effectLst>
                <a:latin typeface="Times New Roman" pitchFamily="18" charset="0"/>
                <a:ea typeface="楷体_GB2312" pitchFamily="49" charset="-122"/>
              </a:rPr>
              <a:t> (C) </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en-US" altLang="zh-CN" sz="2800" b="1" baseline="-25000">
                <a:effectLst>
                  <a:outerShdw blurRad="38100" dist="38100" dir="2700000" algn="tl">
                    <a:srgbClr val="FFFFFF"/>
                  </a:outerShdw>
                </a:effectLst>
                <a:latin typeface="Times New Roman" pitchFamily="18" charset="0"/>
                <a:ea typeface="楷体_GB2312" pitchFamily="49" charset="-122"/>
              </a:rPr>
              <a:t>1</a:t>
            </a:r>
            <a:r>
              <a:rPr lang="en-US" altLang="zh-CN" sz="2800" b="1">
                <a:effectLst>
                  <a:outerShdw blurRad="38100" dist="38100" dir="2700000" algn="tl">
                    <a:srgbClr val="FFFFFF"/>
                  </a:outerShdw>
                </a:effectLst>
                <a:latin typeface="Times New Roman" pitchFamily="18" charset="0"/>
                <a:ea typeface="楷体_GB2312" pitchFamily="49" charset="-122"/>
              </a:rPr>
              <a:t>'</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a:effectLst>
                  <a:outerShdw blurRad="38100" dist="38100" dir="2700000" algn="tl">
                    <a:srgbClr val="FFFFFF"/>
                  </a:outerShdw>
                </a:effectLst>
                <a:latin typeface="Times New Roman" pitchFamily="18" charset="0"/>
                <a:ea typeface="楷体_GB2312" pitchFamily="49" charset="-122"/>
              </a:rPr>
              <a:t>2</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en-US" altLang="zh-CN" sz="2800" b="1" baseline="-25000">
                <a:effectLst>
                  <a:outerShdw blurRad="38100" dist="38100" dir="2700000" algn="tl">
                    <a:srgbClr val="FFFFFF"/>
                  </a:outerShdw>
                </a:effectLst>
                <a:latin typeface="Times New Roman" pitchFamily="18" charset="0"/>
                <a:ea typeface="楷体_GB2312" pitchFamily="49" charset="-122"/>
              </a:rPr>
              <a:t>2</a:t>
            </a:r>
            <a:r>
              <a:rPr lang="en-US" altLang="zh-CN" sz="2800" b="1">
                <a:effectLst>
                  <a:outerShdw blurRad="38100" dist="38100" dir="2700000" algn="tl">
                    <a:srgbClr val="FFFFFF"/>
                  </a:outerShdw>
                </a:effectLst>
                <a:latin typeface="Times New Roman" pitchFamily="18" charset="0"/>
                <a:ea typeface="楷体_GB2312" pitchFamily="49" charset="-122"/>
              </a:rPr>
              <a:t>'	         (D) </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en-US" altLang="zh-CN" sz="2800" b="1" baseline="-25000">
                <a:effectLst>
                  <a:outerShdw blurRad="38100" dist="38100" dir="2700000" algn="tl">
                    <a:srgbClr val="FFFFFF"/>
                  </a:outerShdw>
                </a:effectLst>
                <a:latin typeface="Times New Roman" pitchFamily="18" charset="0"/>
                <a:ea typeface="楷体_GB2312" pitchFamily="49" charset="-122"/>
              </a:rPr>
              <a:t>1</a:t>
            </a:r>
            <a:r>
              <a:rPr lang="en-US" altLang="zh-CN" sz="2800" b="1">
                <a:effectLst>
                  <a:outerShdw blurRad="38100" dist="38100" dir="2700000" algn="tl">
                    <a:srgbClr val="FFFFFF"/>
                  </a:outerShdw>
                </a:effectLst>
                <a:latin typeface="Times New Roman" pitchFamily="18" charset="0"/>
                <a:ea typeface="楷体_GB2312" pitchFamily="49" charset="-122"/>
              </a:rPr>
              <a:t>'</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a:effectLst>
                  <a:outerShdw blurRad="38100" dist="38100" dir="2700000" algn="tl">
                    <a:srgbClr val="FFFFFF"/>
                  </a:outerShdw>
                </a:effectLst>
                <a:latin typeface="Times New Roman" pitchFamily="18" charset="0"/>
                <a:ea typeface="楷体_GB2312" pitchFamily="49" charset="-122"/>
              </a:rPr>
              <a:t>2</a:t>
            </a:r>
            <a:r>
              <a:rPr lang="en-US" altLang="zh-CN" sz="2800" b="1" i="1">
                <a:effectLst>
                  <a:outerShdw blurRad="38100" dist="38100" dir="2700000" algn="tl">
                    <a:srgbClr val="FFFFFF"/>
                  </a:outerShdw>
                </a:effectLst>
                <a:latin typeface="Times New Roman" pitchFamily="18" charset="0"/>
                <a:ea typeface="楷体_GB2312" pitchFamily="49" charset="-122"/>
              </a:rPr>
              <a:t>P</a:t>
            </a:r>
            <a:r>
              <a:rPr lang="en-US" altLang="zh-CN" sz="2800" b="1" baseline="-25000">
                <a:effectLst>
                  <a:outerShdw blurRad="38100" dist="38100" dir="2700000" algn="tl">
                    <a:srgbClr val="FFFFFF"/>
                  </a:outerShdw>
                </a:effectLst>
                <a:latin typeface="Times New Roman" pitchFamily="18" charset="0"/>
                <a:ea typeface="楷体_GB2312" pitchFamily="49" charset="-122"/>
              </a:rPr>
              <a:t>2</a:t>
            </a:r>
            <a:r>
              <a:rPr lang="en-US" altLang="zh-CN" sz="2800" b="1">
                <a:effectLst>
                  <a:outerShdw blurRad="38100" dist="38100" dir="2700000" algn="tl">
                    <a:srgbClr val="FFFFFF"/>
                  </a:outerShdw>
                </a:effectLst>
                <a:latin typeface="Times New Roman" pitchFamily="18" charset="0"/>
                <a:ea typeface="楷体_GB2312" pitchFamily="49" charset="-122"/>
              </a:rPr>
              <a:t>'</a:t>
            </a: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288131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114800"/>
            <a:ext cx="2663825"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5"/>
          <p:cNvSpPr txBox="1">
            <a:spLocks noChangeArrowheads="1"/>
          </p:cNvSpPr>
          <p:nvPr/>
        </p:nvSpPr>
        <p:spPr bwMode="auto">
          <a:xfrm>
            <a:off x="7010400" y="49530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latin typeface="Times New Roman" pitchFamily="18" charset="0"/>
                <a:ea typeface="楷体_GB2312" pitchFamily="49" charset="-122"/>
              </a:rPr>
              <a:t>答案：</a:t>
            </a:r>
            <a:r>
              <a:rPr lang="en-US" altLang="zh-CN" sz="2800" b="1">
                <a:latin typeface="Times New Roman" pitchFamily="18" charset="0"/>
                <a:ea typeface="楷体_GB2312" pitchFamily="49" charset="-122"/>
              </a:rPr>
              <a:t>AD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up)">
                                      <p:cBhvr>
                                        <p:cTn id="7" dur="1000"/>
                                        <p:tgtEl>
                                          <p:spTgt spid="18434"/>
                                        </p:tgtEl>
                                      </p:cBhvr>
                                    </p:animEffect>
                                  </p:childTnLst>
                                </p:cTn>
                              </p:par>
                              <p:par>
                                <p:cTn id="8" presetID="22" presetClass="entr" presetSubtype="1" fill="hold" nodeType="withEffect">
                                  <p:stCondLst>
                                    <p:cond delay="0"/>
                                  </p:stCondLst>
                                  <p:childTnLst>
                                    <p:set>
                                      <p:cBhvr>
                                        <p:cTn id="9" dur="1" fill="hold">
                                          <p:stCondLst>
                                            <p:cond delay="0"/>
                                          </p:stCondLst>
                                        </p:cTn>
                                        <p:tgtEl>
                                          <p:spTgt spid="18435"/>
                                        </p:tgtEl>
                                        <p:attrNameLst>
                                          <p:attrName>style.visibility</p:attrName>
                                        </p:attrNameLst>
                                      </p:cBhvr>
                                      <p:to>
                                        <p:strVal val="visible"/>
                                      </p:to>
                                    </p:set>
                                    <p:animEffect transition="in" filter="wipe(up)">
                                      <p:cBhvr>
                                        <p:cTn id="10" dur="1000"/>
                                        <p:tgtEl>
                                          <p:spTgt spid="18435"/>
                                        </p:tgtEl>
                                      </p:cBhvr>
                                    </p:animEffect>
                                  </p:childTnLst>
                                </p:cTn>
                              </p:par>
                              <p:par>
                                <p:cTn id="11" presetID="22" presetClass="entr" presetSubtype="1" fill="hold" nodeType="withEffect">
                                  <p:stCondLst>
                                    <p:cond delay="0"/>
                                  </p:stCondLst>
                                  <p:childTnLst>
                                    <p:set>
                                      <p:cBhvr>
                                        <p:cTn id="12" dur="1" fill="hold">
                                          <p:stCondLst>
                                            <p:cond delay="0"/>
                                          </p:stCondLst>
                                        </p:cTn>
                                        <p:tgtEl>
                                          <p:spTgt spid="18436"/>
                                        </p:tgtEl>
                                        <p:attrNameLst>
                                          <p:attrName>style.visibility</p:attrName>
                                        </p:attrNameLst>
                                      </p:cBhvr>
                                      <p:to>
                                        <p:strVal val="visible"/>
                                      </p:to>
                                    </p:set>
                                    <p:animEffect transition="in" filter="wipe(up)">
                                      <p:cBhvr>
                                        <p:cTn id="13" dur="1000"/>
                                        <p:tgtEl>
                                          <p:spTgt spid="184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437"/>
                                        </p:tgtEl>
                                        <p:attrNameLst>
                                          <p:attrName>style.visibility</p:attrName>
                                        </p:attrNameLst>
                                      </p:cBhvr>
                                      <p:to>
                                        <p:strVal val="visible"/>
                                      </p:to>
                                    </p:set>
                                    <p:anim calcmode="lin" valueType="num">
                                      <p:cBhvr additive="base">
                                        <p:cTn id="18" dur="500" fill="hold"/>
                                        <p:tgtEl>
                                          <p:spTgt spid="18437"/>
                                        </p:tgtEl>
                                        <p:attrNameLst>
                                          <p:attrName>ppt_x</p:attrName>
                                        </p:attrNameLst>
                                      </p:cBhvr>
                                      <p:tavLst>
                                        <p:tav tm="0">
                                          <p:val>
                                            <p:strVal val="#ppt_x"/>
                                          </p:val>
                                        </p:tav>
                                        <p:tav tm="100000">
                                          <p:val>
                                            <p:strVal val="#ppt_x"/>
                                          </p:val>
                                        </p:tav>
                                      </p:tavLst>
                                    </p:anim>
                                    <p:anim calcmode="lin" valueType="num">
                                      <p:cBhvr additive="base">
                                        <p:cTn id="19"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7200" y="1600200"/>
            <a:ext cx="8229600" cy="3276600"/>
          </a:xfrm>
          <a:noFill/>
        </p:spPr>
        <p:txBody>
          <a:bodyPr/>
          <a:lstStyle/>
          <a:p>
            <a:pPr eaLnBrk="1" hangingPunct="1"/>
            <a:r>
              <a:rPr lang="zh-CN" altLang="en-US" smtClean="0">
                <a:latin typeface="Times New Roman" pitchFamily="18" charset="0"/>
                <a:ea typeface="楷体_GB2312" pitchFamily="49" charset="-122"/>
              </a:rPr>
              <a:t>例</a:t>
            </a:r>
            <a:r>
              <a:rPr lang="en-US" altLang="zh-CN" smtClean="0">
                <a:latin typeface="Times New Roman" pitchFamily="18" charset="0"/>
                <a:ea typeface="楷体_GB2312" pitchFamily="49" charset="-122"/>
              </a:rPr>
              <a:t>4</a:t>
            </a:r>
            <a:r>
              <a:rPr lang="zh-CN" altLang="en-US" smtClean="0">
                <a:latin typeface="Times New Roman" pitchFamily="18" charset="0"/>
                <a:ea typeface="楷体_GB2312" pitchFamily="49" charset="-122"/>
              </a:rPr>
              <a:t>、一根电阻丝在通过</a:t>
            </a:r>
            <a:r>
              <a:rPr lang="en-US" altLang="zh-CN" smtClean="0">
                <a:latin typeface="Times New Roman" pitchFamily="18" charset="0"/>
                <a:ea typeface="楷体_GB2312" pitchFamily="49" charset="-122"/>
              </a:rPr>
              <a:t>2C</a:t>
            </a:r>
            <a:r>
              <a:rPr lang="zh-CN" altLang="en-US" smtClean="0">
                <a:latin typeface="Times New Roman" pitchFamily="18" charset="0"/>
                <a:ea typeface="楷体_GB2312" pitchFamily="49" charset="-122"/>
              </a:rPr>
              <a:t>的电量时，消耗电能是</a:t>
            </a:r>
            <a:r>
              <a:rPr lang="en-US" altLang="zh-CN" smtClean="0">
                <a:latin typeface="Times New Roman" pitchFamily="18" charset="0"/>
                <a:ea typeface="楷体_GB2312" pitchFamily="49" charset="-122"/>
              </a:rPr>
              <a:t>8J</a:t>
            </a:r>
            <a:r>
              <a:rPr lang="zh-CN" altLang="en-US" smtClean="0">
                <a:latin typeface="Times New Roman" pitchFamily="18" charset="0"/>
                <a:ea typeface="楷体_GB2312" pitchFamily="49" charset="-122"/>
              </a:rPr>
              <a:t>。若在相同时间内通过</a:t>
            </a:r>
            <a:r>
              <a:rPr lang="en-US" altLang="zh-CN" smtClean="0">
                <a:latin typeface="Times New Roman" pitchFamily="18" charset="0"/>
                <a:ea typeface="楷体_GB2312" pitchFamily="49" charset="-122"/>
              </a:rPr>
              <a:t>4C</a:t>
            </a:r>
            <a:r>
              <a:rPr lang="zh-CN" altLang="en-US" smtClean="0">
                <a:latin typeface="Times New Roman" pitchFamily="18" charset="0"/>
                <a:ea typeface="楷体_GB2312" pitchFamily="49" charset="-122"/>
              </a:rPr>
              <a:t>的电量，则该电阻丝两端所加电压</a:t>
            </a:r>
            <a:r>
              <a:rPr lang="en-US" altLang="zh-CN" i="1" smtClean="0">
                <a:latin typeface="Times New Roman" pitchFamily="18" charset="0"/>
                <a:ea typeface="楷体_GB2312" pitchFamily="49" charset="-122"/>
              </a:rPr>
              <a:t>U</a:t>
            </a:r>
            <a:r>
              <a:rPr lang="zh-CN" altLang="en-US" smtClean="0">
                <a:latin typeface="Times New Roman" pitchFamily="18" charset="0"/>
                <a:ea typeface="楷体_GB2312" pitchFamily="49" charset="-122"/>
              </a:rPr>
              <a:t>和该电阻丝在这段时间内消耗的电能</a:t>
            </a:r>
            <a:r>
              <a:rPr lang="en-US" altLang="zh-CN" i="1" smtClean="0">
                <a:latin typeface="Times New Roman" pitchFamily="18" charset="0"/>
                <a:ea typeface="楷体_GB2312" pitchFamily="49" charset="-122"/>
              </a:rPr>
              <a:t>E</a:t>
            </a:r>
            <a:r>
              <a:rPr lang="zh-CN" altLang="en-US" smtClean="0">
                <a:latin typeface="Times New Roman" pitchFamily="18" charset="0"/>
                <a:ea typeface="楷体_GB2312" pitchFamily="49" charset="-122"/>
              </a:rPr>
              <a:t>分别为 （  ）</a:t>
            </a:r>
          </a:p>
          <a:p>
            <a:pPr eaLnBrk="1" hangingPunct="1"/>
            <a:r>
              <a:rPr lang="en-US" altLang="zh-CN" smtClean="0">
                <a:latin typeface="Times New Roman" pitchFamily="18" charset="0"/>
                <a:ea typeface="楷体_GB2312" pitchFamily="49" charset="-122"/>
              </a:rPr>
              <a:t>A</a:t>
            </a:r>
            <a:r>
              <a:rPr lang="zh-CN" altLang="en-US" smtClean="0">
                <a:latin typeface="Times New Roman" pitchFamily="18" charset="0"/>
                <a:ea typeface="楷体_GB2312" pitchFamily="49" charset="-122"/>
              </a:rPr>
              <a:t>．</a:t>
            </a:r>
            <a:r>
              <a:rPr lang="en-US" altLang="zh-CN" i="1" smtClean="0">
                <a:latin typeface="Times New Roman" pitchFamily="18" charset="0"/>
                <a:ea typeface="楷体_GB2312" pitchFamily="49" charset="-122"/>
              </a:rPr>
              <a:t>U</a:t>
            </a:r>
            <a:r>
              <a:rPr lang="zh-CN" altLang="en-US" smtClean="0">
                <a:latin typeface="Times New Roman" pitchFamily="18" charset="0"/>
                <a:ea typeface="楷体_GB2312" pitchFamily="49" charset="-122"/>
              </a:rPr>
              <a:t>＝</a:t>
            </a:r>
            <a:r>
              <a:rPr lang="en-US" altLang="zh-CN" smtClean="0">
                <a:latin typeface="Times New Roman" pitchFamily="18" charset="0"/>
                <a:ea typeface="楷体_GB2312" pitchFamily="49" charset="-122"/>
              </a:rPr>
              <a:t>4V                B</a:t>
            </a:r>
            <a:r>
              <a:rPr lang="zh-CN" altLang="en-US" smtClean="0">
                <a:latin typeface="Times New Roman" pitchFamily="18" charset="0"/>
                <a:ea typeface="楷体_GB2312" pitchFamily="49" charset="-122"/>
              </a:rPr>
              <a:t>．</a:t>
            </a:r>
            <a:r>
              <a:rPr lang="en-US" altLang="zh-CN" i="1" smtClean="0">
                <a:latin typeface="Times New Roman" pitchFamily="18" charset="0"/>
                <a:ea typeface="楷体_GB2312" pitchFamily="49" charset="-122"/>
              </a:rPr>
              <a:t>U</a:t>
            </a:r>
            <a:r>
              <a:rPr lang="en-US" altLang="zh-CN" smtClean="0">
                <a:latin typeface="Times New Roman" pitchFamily="18" charset="0"/>
                <a:ea typeface="楷体_GB2312" pitchFamily="49" charset="-122"/>
              </a:rPr>
              <a:t>=8V</a:t>
            </a:r>
          </a:p>
          <a:p>
            <a:pPr eaLnBrk="1" hangingPunct="1"/>
            <a:r>
              <a:rPr lang="en-US" altLang="zh-CN" smtClean="0">
                <a:latin typeface="Times New Roman" pitchFamily="18" charset="0"/>
                <a:ea typeface="楷体_GB2312" pitchFamily="49" charset="-122"/>
              </a:rPr>
              <a:t>C</a:t>
            </a:r>
            <a:r>
              <a:rPr lang="zh-CN" altLang="en-US" smtClean="0">
                <a:latin typeface="Times New Roman" pitchFamily="18" charset="0"/>
                <a:ea typeface="楷体_GB2312" pitchFamily="49" charset="-122"/>
              </a:rPr>
              <a:t>．</a:t>
            </a:r>
            <a:r>
              <a:rPr lang="en-US" altLang="zh-CN" i="1" smtClean="0">
                <a:latin typeface="Times New Roman" pitchFamily="18" charset="0"/>
                <a:ea typeface="楷体_GB2312" pitchFamily="49" charset="-122"/>
              </a:rPr>
              <a:t>E</a:t>
            </a:r>
            <a:r>
              <a:rPr lang="zh-CN" altLang="en-US" smtClean="0">
                <a:latin typeface="Times New Roman" pitchFamily="18" charset="0"/>
                <a:ea typeface="楷体_GB2312" pitchFamily="49" charset="-122"/>
              </a:rPr>
              <a:t>＝</a:t>
            </a:r>
            <a:r>
              <a:rPr lang="en-US" altLang="zh-CN" smtClean="0">
                <a:latin typeface="Times New Roman" pitchFamily="18" charset="0"/>
                <a:ea typeface="楷体_GB2312" pitchFamily="49" charset="-122"/>
              </a:rPr>
              <a:t>16J                D</a:t>
            </a:r>
            <a:r>
              <a:rPr lang="zh-CN" altLang="en-US" smtClean="0">
                <a:latin typeface="Times New Roman" pitchFamily="18" charset="0"/>
                <a:ea typeface="楷体_GB2312" pitchFamily="49" charset="-122"/>
              </a:rPr>
              <a:t>．</a:t>
            </a:r>
            <a:r>
              <a:rPr lang="en-US" altLang="zh-CN" i="1" smtClean="0">
                <a:latin typeface="Times New Roman" pitchFamily="18" charset="0"/>
                <a:ea typeface="楷体_GB2312" pitchFamily="49" charset="-122"/>
              </a:rPr>
              <a:t>E</a:t>
            </a:r>
            <a:r>
              <a:rPr lang="en-US" altLang="zh-CN" smtClean="0">
                <a:latin typeface="Times New Roman" pitchFamily="18" charset="0"/>
                <a:ea typeface="楷体_GB2312" pitchFamily="49" charset="-122"/>
              </a:rPr>
              <a:t>=32J</a:t>
            </a:r>
          </a:p>
        </p:txBody>
      </p:sp>
      <p:sp>
        <p:nvSpPr>
          <p:cNvPr id="37891" name="Text Box 3"/>
          <p:cNvSpPr txBox="1">
            <a:spLocks noChangeArrowheads="1"/>
          </p:cNvSpPr>
          <p:nvPr/>
        </p:nvSpPr>
        <p:spPr bwMode="auto">
          <a:xfrm>
            <a:off x="1600200" y="55626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folHlink"/>
              </a:buClr>
              <a:buSzPct val="60000"/>
              <a:buFont typeface="Wingdings" pitchFamily="2" charset="2"/>
              <a:buChar char="n"/>
            </a:pPr>
            <a:r>
              <a:rPr lang="zh-CN" altLang="en-US" sz="3200" b="1">
                <a:latin typeface="Times New Roman" pitchFamily="18" charset="0"/>
                <a:ea typeface="楷体_GB2312" pitchFamily="49" charset="-122"/>
              </a:rPr>
              <a:t>答案：</a:t>
            </a:r>
            <a:r>
              <a:rPr lang="en-US" altLang="zh-CN" sz="3200" b="1">
                <a:latin typeface="Times New Roman" pitchFamily="18" charset="0"/>
                <a:ea typeface="楷体_GB2312" pitchFamily="49" charset="-122"/>
              </a:rPr>
              <a:t>BD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additive="base">
                                        <p:cTn id="7" dur="500" fill="hold"/>
                                        <p:tgtEl>
                                          <p:spTgt spid="37891"/>
                                        </p:tgtEl>
                                        <p:attrNameLst>
                                          <p:attrName>ppt_x</p:attrName>
                                        </p:attrNameLst>
                                      </p:cBhvr>
                                      <p:tavLst>
                                        <p:tav tm="0">
                                          <p:val>
                                            <p:strVal val="#ppt_x"/>
                                          </p:val>
                                        </p:tav>
                                        <p:tav tm="100000">
                                          <p:val>
                                            <p:strVal val="#ppt_x"/>
                                          </p:val>
                                        </p:tav>
                                      </p:tavLst>
                                    </p:anim>
                                    <p:anim calcmode="lin" valueType="num">
                                      <p:cBhvr additive="base">
                                        <p:cTn id="8" dur="500" fill="hold"/>
                                        <p:tgtEl>
                                          <p:spTgt spid="378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1447800"/>
            <a:ext cx="8229600" cy="4525963"/>
          </a:xfrm>
          <a:noFill/>
        </p:spPr>
        <p:txBody>
          <a:bodyPr/>
          <a:lstStyle/>
          <a:p>
            <a:pPr eaLnBrk="1" hangingPunct="1"/>
            <a:r>
              <a:rPr lang="zh-CN" altLang="en-US" sz="2800" b="1" smtClean="0">
                <a:latin typeface="Times New Roman" pitchFamily="18" charset="0"/>
                <a:ea typeface="楷体_GB2312" pitchFamily="49" charset="-122"/>
              </a:rPr>
              <a:t>例</a:t>
            </a:r>
            <a:r>
              <a:rPr lang="en-US" altLang="zh-CN" sz="2800" b="1" smtClean="0">
                <a:latin typeface="Times New Roman" pitchFamily="18" charset="0"/>
                <a:ea typeface="楷体_GB2312" pitchFamily="49" charset="-122"/>
              </a:rPr>
              <a:t>5</a:t>
            </a:r>
            <a:r>
              <a:rPr lang="zh-CN" altLang="en-US" sz="2800" b="1" smtClean="0">
                <a:latin typeface="Times New Roman" pitchFamily="18" charset="0"/>
                <a:ea typeface="楷体_GB2312" pitchFamily="49" charset="-122"/>
              </a:rPr>
              <a:t>、有一个直流电动机，把它接入</a:t>
            </a:r>
            <a:r>
              <a:rPr lang="en-US" altLang="zh-CN" sz="2800" b="1" smtClean="0">
                <a:latin typeface="Times New Roman" pitchFamily="18" charset="0"/>
                <a:ea typeface="楷体_GB2312" pitchFamily="49" charset="-122"/>
              </a:rPr>
              <a:t>0.2V</a:t>
            </a:r>
            <a:r>
              <a:rPr lang="zh-CN" altLang="en-US" sz="2800" b="1" smtClean="0">
                <a:latin typeface="Times New Roman" pitchFamily="18" charset="0"/>
                <a:ea typeface="楷体_GB2312" pitchFamily="49" charset="-122"/>
              </a:rPr>
              <a:t>电压的电路时，电动机不转，测得流过电动机的电流是</a:t>
            </a:r>
            <a:r>
              <a:rPr lang="en-US" altLang="zh-CN" sz="2800" b="1" smtClean="0">
                <a:latin typeface="Times New Roman" pitchFamily="18" charset="0"/>
                <a:ea typeface="楷体_GB2312" pitchFamily="49" charset="-122"/>
              </a:rPr>
              <a:t>0.4A</a:t>
            </a:r>
            <a:r>
              <a:rPr lang="zh-CN" altLang="en-US" sz="2800" b="1" smtClean="0">
                <a:latin typeface="Times New Roman" pitchFamily="18" charset="0"/>
                <a:ea typeface="楷体_GB2312" pitchFamily="49" charset="-122"/>
              </a:rPr>
              <a:t>，若把它接入</a:t>
            </a:r>
            <a:r>
              <a:rPr lang="en-US" altLang="zh-CN" sz="2800" b="1" smtClean="0">
                <a:latin typeface="Times New Roman" pitchFamily="18" charset="0"/>
                <a:ea typeface="楷体_GB2312" pitchFamily="49" charset="-122"/>
              </a:rPr>
              <a:t>2V</a:t>
            </a:r>
            <a:r>
              <a:rPr lang="zh-CN" altLang="en-US" sz="2800" b="1" smtClean="0">
                <a:latin typeface="Times New Roman" pitchFamily="18" charset="0"/>
                <a:ea typeface="楷体_GB2312" pitchFamily="49" charset="-122"/>
              </a:rPr>
              <a:t>电压的电路中，电动机正常工作，工作电流是</a:t>
            </a:r>
            <a:r>
              <a:rPr lang="en-US" altLang="zh-CN" sz="2800" b="1" smtClean="0">
                <a:latin typeface="Times New Roman" pitchFamily="18" charset="0"/>
                <a:ea typeface="楷体_GB2312" pitchFamily="49" charset="-122"/>
              </a:rPr>
              <a:t>1A</a:t>
            </a:r>
            <a:r>
              <a:rPr lang="zh-CN" altLang="en-US" sz="2800" b="1" smtClean="0">
                <a:latin typeface="Times New Roman" pitchFamily="18" charset="0"/>
                <a:ea typeface="楷体_GB2312" pitchFamily="49" charset="-122"/>
              </a:rPr>
              <a:t>。求：</a:t>
            </a:r>
          </a:p>
          <a:p>
            <a:pPr eaLnBrk="1" hangingPunct="1"/>
            <a:r>
              <a:rPr lang="zh-CN" altLang="en-US" sz="2800" b="1" smtClean="0">
                <a:latin typeface="Times New Roman" pitchFamily="18" charset="0"/>
                <a:ea typeface="楷体_GB2312" pitchFamily="49" charset="-122"/>
              </a:rPr>
              <a:t>（</a:t>
            </a:r>
            <a:r>
              <a:rPr lang="en-US" altLang="zh-CN" sz="2800" b="1" smtClean="0">
                <a:latin typeface="Times New Roman" pitchFamily="18" charset="0"/>
                <a:ea typeface="楷体_GB2312" pitchFamily="49" charset="-122"/>
              </a:rPr>
              <a:t>1</a:t>
            </a:r>
            <a:r>
              <a:rPr lang="zh-CN" altLang="en-US" sz="2800" b="1" smtClean="0">
                <a:latin typeface="Times New Roman" pitchFamily="18" charset="0"/>
                <a:ea typeface="楷体_GB2312" pitchFamily="49" charset="-122"/>
              </a:rPr>
              <a:t>）电动机正常工作时的输出功率。</a:t>
            </a:r>
          </a:p>
          <a:p>
            <a:pPr eaLnBrk="1" hangingPunct="1"/>
            <a:r>
              <a:rPr lang="zh-CN" altLang="en-US" sz="2800" b="1" smtClean="0">
                <a:latin typeface="Times New Roman" pitchFamily="18" charset="0"/>
                <a:ea typeface="楷体_GB2312" pitchFamily="49" charset="-122"/>
              </a:rPr>
              <a:t>（</a:t>
            </a:r>
            <a:r>
              <a:rPr lang="en-US" altLang="zh-CN" sz="2800" b="1" smtClean="0">
                <a:latin typeface="Times New Roman" pitchFamily="18" charset="0"/>
                <a:ea typeface="楷体_GB2312" pitchFamily="49" charset="-122"/>
              </a:rPr>
              <a:t>2</a:t>
            </a:r>
            <a:r>
              <a:rPr lang="zh-CN" altLang="en-US" sz="2800" b="1" smtClean="0">
                <a:latin typeface="Times New Roman" pitchFamily="18" charset="0"/>
                <a:ea typeface="楷体_GB2312" pitchFamily="49" charset="-122"/>
              </a:rPr>
              <a:t>）如在正常工作时，转子突然被卡住，此时电动机的发热功率多大？（提示：电动机在电路中转子不转动时为纯电阻用电器）</a:t>
            </a:r>
          </a:p>
        </p:txBody>
      </p:sp>
      <p:sp>
        <p:nvSpPr>
          <p:cNvPr id="38915" name="Text Box 3"/>
          <p:cNvSpPr txBox="1">
            <a:spLocks noChangeArrowheads="1"/>
          </p:cNvSpPr>
          <p:nvPr/>
        </p:nvSpPr>
        <p:spPr bwMode="auto">
          <a:xfrm>
            <a:off x="1905000" y="5715000"/>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folHlink"/>
              </a:buClr>
              <a:buSzPct val="60000"/>
              <a:buFont typeface="Wingdings" pitchFamily="2" charset="2"/>
              <a:buChar char="n"/>
            </a:pPr>
            <a:r>
              <a:rPr lang="zh-CN" altLang="en-US" sz="2800" b="1">
                <a:latin typeface="Times New Roman" pitchFamily="18" charset="0"/>
                <a:ea typeface="楷体_GB2312" pitchFamily="49" charset="-122"/>
              </a:rPr>
              <a:t>答案：</a:t>
            </a:r>
            <a:r>
              <a:rPr lang="en-US" altLang="zh-CN" sz="2800" b="1">
                <a:latin typeface="Times New Roman" pitchFamily="18" charset="0"/>
                <a:ea typeface="楷体_GB2312" pitchFamily="49" charset="-122"/>
              </a:rPr>
              <a:t>1.5W</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8W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Grp="1" noChangeArrowheads="1"/>
          </p:cNvSpPr>
          <p:nvPr>
            <p:ph type="body" idx="1"/>
          </p:nvPr>
        </p:nvSpPr>
        <p:spPr>
          <a:xfrm>
            <a:off x="533400" y="914400"/>
            <a:ext cx="8229600" cy="2667000"/>
          </a:xfrm>
        </p:spPr>
        <p:txBody>
          <a:bodyPr/>
          <a:lstStyle/>
          <a:p>
            <a:pPr eaLnBrk="1" hangingPunct="1">
              <a:spcBef>
                <a:spcPct val="50000"/>
              </a:spcBef>
              <a:buFontTx/>
              <a:buNone/>
              <a:defRPr/>
            </a:pPr>
            <a:r>
              <a:rPr lang="zh-CN" altLang="en-US" b="1" smtClean="0">
                <a:effectLst>
                  <a:outerShdw blurRad="38100" dist="38100" dir="2700000" algn="tl">
                    <a:srgbClr val="FFFFFF"/>
                  </a:outerShdw>
                </a:effectLst>
                <a:latin typeface="Times New Roman" pitchFamily="18" charset="0"/>
                <a:ea typeface="楷体_GB2312" pitchFamily="49" charset="-122"/>
              </a:rPr>
              <a:t>例</a:t>
            </a:r>
            <a:r>
              <a:rPr lang="en-US" altLang="zh-CN" b="1" smtClean="0">
                <a:effectLst>
                  <a:outerShdw blurRad="38100" dist="38100" dir="2700000" algn="tl">
                    <a:srgbClr val="FFFFFF"/>
                  </a:outerShdw>
                </a:effectLst>
                <a:latin typeface="Times New Roman" pitchFamily="18" charset="0"/>
                <a:ea typeface="楷体_GB2312" pitchFamily="49" charset="-122"/>
              </a:rPr>
              <a:t>6</a:t>
            </a:r>
            <a:r>
              <a:rPr lang="zh-CN" altLang="en-US" b="1" smtClean="0">
                <a:effectLst>
                  <a:outerShdw blurRad="38100" dist="38100" dir="2700000" algn="tl">
                    <a:srgbClr val="FFFFFF"/>
                  </a:outerShdw>
                </a:effectLst>
                <a:latin typeface="Times New Roman" pitchFamily="18" charset="0"/>
                <a:ea typeface="楷体_GB2312" pitchFamily="49" charset="-122"/>
              </a:rPr>
              <a:t>、如图所示的电路中，电源电动势</a:t>
            </a:r>
            <a:r>
              <a:rPr lang="en-US" altLang="zh-CN" b="1" i="1" smtClean="0">
                <a:effectLst>
                  <a:outerShdw blurRad="38100" dist="38100" dir="2700000" algn="tl">
                    <a:srgbClr val="FFFFFF"/>
                  </a:outerShdw>
                </a:effectLst>
                <a:latin typeface="Times New Roman" pitchFamily="18" charset="0"/>
                <a:ea typeface="楷体_GB2312" pitchFamily="49" charset="-122"/>
              </a:rPr>
              <a:t>ε</a:t>
            </a:r>
            <a:r>
              <a:rPr lang="zh-CN" altLang="en-US" b="1" smtClean="0">
                <a:effectLst>
                  <a:outerShdw blurRad="38100" dist="38100" dir="2700000" algn="tl">
                    <a:srgbClr val="FFFFFF"/>
                  </a:outerShdw>
                </a:effectLst>
                <a:latin typeface="Times New Roman" pitchFamily="18" charset="0"/>
                <a:ea typeface="楷体_GB2312" pitchFamily="49" charset="-122"/>
              </a:rPr>
              <a:t>＝</a:t>
            </a:r>
            <a:r>
              <a:rPr lang="en-US" altLang="zh-CN" b="1" smtClean="0">
                <a:effectLst>
                  <a:outerShdw blurRad="38100" dist="38100" dir="2700000" algn="tl">
                    <a:srgbClr val="FFFFFF"/>
                  </a:outerShdw>
                </a:effectLst>
                <a:latin typeface="Times New Roman" pitchFamily="18" charset="0"/>
                <a:ea typeface="楷体_GB2312" pitchFamily="49" charset="-122"/>
              </a:rPr>
              <a:t>6V</a:t>
            </a:r>
            <a:r>
              <a:rPr lang="zh-CN" altLang="en-US" b="1" smtClean="0">
                <a:effectLst>
                  <a:outerShdw blurRad="38100" dist="38100" dir="2700000" algn="tl">
                    <a:srgbClr val="FFFFFF"/>
                  </a:outerShdw>
                </a:effectLst>
                <a:latin typeface="Times New Roman" pitchFamily="18" charset="0"/>
                <a:ea typeface="楷体_GB2312" pitchFamily="49" charset="-122"/>
              </a:rPr>
              <a:t>，内阻</a:t>
            </a:r>
            <a:r>
              <a:rPr lang="en-US" altLang="zh-CN" b="1" i="1" smtClean="0">
                <a:effectLst>
                  <a:outerShdw blurRad="38100" dist="38100" dir="2700000" algn="tl">
                    <a:srgbClr val="FFFFFF"/>
                  </a:outerShdw>
                </a:effectLst>
                <a:latin typeface="Times New Roman" pitchFamily="18" charset="0"/>
                <a:ea typeface="楷体_GB2312" pitchFamily="49" charset="-122"/>
              </a:rPr>
              <a:t>r</a:t>
            </a:r>
            <a:r>
              <a:rPr lang="zh-CN" altLang="en-US" b="1" smtClean="0">
                <a:effectLst>
                  <a:outerShdw blurRad="38100" dist="38100" dir="2700000" algn="tl">
                    <a:srgbClr val="FFFFFF"/>
                  </a:outerShdw>
                </a:effectLst>
                <a:latin typeface="Times New Roman" pitchFamily="18" charset="0"/>
                <a:ea typeface="楷体_GB2312" pitchFamily="49" charset="-122"/>
              </a:rPr>
              <a:t>＝</a:t>
            </a:r>
            <a:r>
              <a:rPr lang="en-US" altLang="zh-CN" b="1" smtClean="0">
                <a:effectLst>
                  <a:outerShdw blurRad="38100" dist="38100" dir="2700000" algn="tl">
                    <a:srgbClr val="FFFFFF"/>
                  </a:outerShdw>
                </a:effectLst>
                <a:latin typeface="Times New Roman" pitchFamily="18" charset="0"/>
                <a:ea typeface="楷体_GB2312" pitchFamily="49" charset="-122"/>
              </a:rPr>
              <a:t>1Ω</a:t>
            </a:r>
            <a:r>
              <a:rPr lang="zh-CN" altLang="en-US" b="1" smtClean="0">
                <a:effectLst>
                  <a:outerShdw blurRad="38100" dist="38100" dir="2700000" algn="tl">
                    <a:srgbClr val="FFFFFF"/>
                  </a:outerShdw>
                </a:effectLst>
                <a:latin typeface="Times New Roman" pitchFamily="18" charset="0"/>
                <a:ea typeface="楷体_GB2312" pitchFamily="49" charset="-122"/>
              </a:rPr>
              <a:t>，</a:t>
            </a:r>
            <a:r>
              <a:rPr lang="en-US" altLang="zh-CN" b="1" i="1" smtClean="0">
                <a:effectLst>
                  <a:outerShdw blurRad="38100" dist="38100" dir="2700000" algn="tl">
                    <a:srgbClr val="FFFFFF"/>
                  </a:outerShdw>
                </a:effectLst>
                <a:latin typeface="Times New Roman" pitchFamily="18" charset="0"/>
                <a:ea typeface="楷体_GB2312" pitchFamily="49" charset="-122"/>
              </a:rPr>
              <a:t>M</a:t>
            </a:r>
            <a:r>
              <a:rPr lang="zh-CN" altLang="en-US" b="1" smtClean="0">
                <a:effectLst>
                  <a:outerShdw blurRad="38100" dist="38100" dir="2700000" algn="tl">
                    <a:srgbClr val="FFFFFF"/>
                  </a:outerShdw>
                </a:effectLst>
                <a:latin typeface="Times New Roman" pitchFamily="18" charset="0"/>
                <a:ea typeface="楷体_GB2312" pitchFamily="49" charset="-122"/>
              </a:rPr>
              <a:t>为一直流玩具电动机，其电枢电阻</a:t>
            </a:r>
            <a:r>
              <a:rPr lang="en-US" altLang="zh-CN" b="1" i="1" smtClean="0">
                <a:effectLst>
                  <a:outerShdw blurRad="38100" dist="38100" dir="2700000" algn="tl">
                    <a:srgbClr val="FFFFFF"/>
                  </a:outerShdw>
                </a:effectLst>
                <a:latin typeface="Times New Roman" pitchFamily="18" charset="0"/>
                <a:ea typeface="楷体_GB2312" pitchFamily="49" charset="-122"/>
              </a:rPr>
              <a:t>R</a:t>
            </a:r>
            <a:r>
              <a:rPr lang="en-US" altLang="zh-CN" b="1" baseline="-25000" smtClean="0">
                <a:effectLst>
                  <a:outerShdw blurRad="38100" dist="38100" dir="2700000" algn="tl">
                    <a:srgbClr val="FFFFFF"/>
                  </a:outerShdw>
                </a:effectLst>
                <a:latin typeface="Times New Roman" pitchFamily="18" charset="0"/>
                <a:ea typeface="楷体_GB2312" pitchFamily="49" charset="-122"/>
              </a:rPr>
              <a:t>1</a:t>
            </a:r>
            <a:r>
              <a:rPr lang="en-US" altLang="zh-CN" b="1" smtClean="0">
                <a:effectLst>
                  <a:outerShdw blurRad="38100" dist="38100" dir="2700000" algn="tl">
                    <a:srgbClr val="FFFFFF"/>
                  </a:outerShdw>
                </a:effectLst>
                <a:latin typeface="Times New Roman" pitchFamily="18" charset="0"/>
                <a:ea typeface="楷体_GB2312" pitchFamily="49" charset="-122"/>
              </a:rPr>
              <a:t>=2Ω</a:t>
            </a:r>
            <a:r>
              <a:rPr lang="zh-CN" altLang="en-US" b="1" smtClean="0">
                <a:effectLst>
                  <a:outerShdw blurRad="38100" dist="38100" dir="2700000" algn="tl">
                    <a:srgbClr val="FFFFFF"/>
                  </a:outerShdw>
                </a:effectLst>
                <a:latin typeface="Times New Roman" pitchFamily="18" charset="0"/>
                <a:ea typeface="楷体_GB2312" pitchFamily="49" charset="-122"/>
              </a:rPr>
              <a:t>，限流电阻</a:t>
            </a:r>
            <a:r>
              <a:rPr lang="en-US" altLang="zh-CN" b="1" i="1" smtClean="0">
                <a:effectLst>
                  <a:outerShdw blurRad="38100" dist="38100" dir="2700000" algn="tl">
                    <a:srgbClr val="FFFFFF"/>
                  </a:outerShdw>
                </a:effectLst>
                <a:latin typeface="Times New Roman" pitchFamily="18" charset="0"/>
                <a:ea typeface="楷体_GB2312" pitchFamily="49" charset="-122"/>
              </a:rPr>
              <a:t>R</a:t>
            </a:r>
            <a:r>
              <a:rPr lang="en-US" altLang="zh-CN" b="1" baseline="-25000" smtClean="0">
                <a:effectLst>
                  <a:outerShdw blurRad="38100" dist="38100" dir="2700000" algn="tl">
                    <a:srgbClr val="FFFFFF"/>
                  </a:outerShdw>
                </a:effectLst>
                <a:latin typeface="Times New Roman" pitchFamily="18" charset="0"/>
                <a:ea typeface="楷体_GB2312" pitchFamily="49" charset="-122"/>
              </a:rPr>
              <a:t>2</a:t>
            </a:r>
            <a:r>
              <a:rPr lang="en-US" altLang="zh-CN" b="1" smtClean="0">
                <a:effectLst>
                  <a:outerShdw blurRad="38100" dist="38100" dir="2700000" algn="tl">
                    <a:srgbClr val="FFFFFF"/>
                  </a:outerShdw>
                </a:effectLst>
                <a:latin typeface="Times New Roman" pitchFamily="18" charset="0"/>
                <a:ea typeface="楷体_GB2312" pitchFamily="49" charset="-122"/>
              </a:rPr>
              <a:t>=3Ω</a:t>
            </a:r>
            <a:r>
              <a:rPr lang="zh-CN" altLang="en-US" b="1" smtClean="0">
                <a:effectLst>
                  <a:outerShdw blurRad="38100" dist="38100" dir="2700000" algn="tl">
                    <a:srgbClr val="FFFFFF"/>
                  </a:outerShdw>
                </a:effectLst>
                <a:latin typeface="Times New Roman" pitchFamily="18" charset="0"/>
                <a:ea typeface="楷体_GB2312" pitchFamily="49" charset="-122"/>
              </a:rPr>
              <a:t>，电压表示数为</a:t>
            </a:r>
            <a:r>
              <a:rPr lang="en-US" altLang="zh-CN" b="1" smtClean="0">
                <a:effectLst>
                  <a:outerShdw blurRad="38100" dist="38100" dir="2700000" algn="tl">
                    <a:srgbClr val="FFFFFF"/>
                  </a:outerShdw>
                </a:effectLst>
                <a:latin typeface="Times New Roman" pitchFamily="18" charset="0"/>
                <a:ea typeface="楷体_GB2312" pitchFamily="49" charset="-122"/>
              </a:rPr>
              <a:t>3.6V</a:t>
            </a:r>
            <a:r>
              <a:rPr lang="zh-CN" altLang="en-US" b="1" smtClean="0">
                <a:effectLst>
                  <a:outerShdw blurRad="38100" dist="38100" dir="2700000" algn="tl">
                    <a:srgbClr val="FFFFFF"/>
                  </a:outerShdw>
                </a:effectLst>
                <a:latin typeface="Times New Roman" pitchFamily="18" charset="0"/>
                <a:ea typeface="楷体_GB2312" pitchFamily="49" charset="-122"/>
              </a:rPr>
              <a:t>，求玩具电动机得到的电功率和转化为机械能的功率．</a:t>
            </a: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863975"/>
            <a:ext cx="2151063"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4"/>
          <p:cNvSpPr txBox="1">
            <a:spLocks noChangeArrowheads="1"/>
          </p:cNvSpPr>
          <p:nvPr/>
        </p:nvSpPr>
        <p:spPr bwMode="auto">
          <a:xfrm>
            <a:off x="838200" y="51054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latin typeface="Times New Roman" pitchFamily="18" charset="0"/>
                <a:ea typeface="楷体_GB2312" pitchFamily="49" charset="-122"/>
              </a:rPr>
              <a:t>答案：</a:t>
            </a:r>
            <a:r>
              <a:rPr lang="en-US" altLang="zh-CN" sz="2800" b="1">
                <a:latin typeface="Times New Roman" pitchFamily="18" charset="0"/>
                <a:ea typeface="楷体_GB2312" pitchFamily="49" charset="-122"/>
              </a:rPr>
              <a:t>2.16W</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1.44W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up)">
                                      <p:cBhvr>
                                        <p:cTn id="7" dur="500"/>
                                        <p:tgtEl>
                                          <p:spTgt spid="39938"/>
                                        </p:tgtEl>
                                      </p:cBhvr>
                                    </p:animEffect>
                                  </p:childTnLst>
                                </p:cTn>
                              </p:par>
                              <p:par>
                                <p:cTn id="8" presetID="22" presetClass="entr" presetSubtype="1" fill="hold" nodeType="withEffect">
                                  <p:stCondLst>
                                    <p:cond delay="0"/>
                                  </p:stCondLst>
                                  <p:childTnLst>
                                    <p:set>
                                      <p:cBhvr>
                                        <p:cTn id="9" dur="1" fill="hold">
                                          <p:stCondLst>
                                            <p:cond delay="0"/>
                                          </p:stCondLst>
                                        </p:cTn>
                                        <p:tgtEl>
                                          <p:spTgt spid="39939"/>
                                        </p:tgtEl>
                                        <p:attrNameLst>
                                          <p:attrName>style.visibility</p:attrName>
                                        </p:attrNameLst>
                                      </p:cBhvr>
                                      <p:to>
                                        <p:strVal val="visible"/>
                                      </p:to>
                                    </p:set>
                                    <p:animEffect transition="in" filter="wipe(up)">
                                      <p:cBhvr>
                                        <p:cTn id="10" dur="500"/>
                                        <p:tgtEl>
                                          <p:spTgt spid="399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9940"/>
                                        </p:tgtEl>
                                        <p:attrNameLst>
                                          <p:attrName>style.visibility</p:attrName>
                                        </p:attrNameLst>
                                      </p:cBhvr>
                                      <p:to>
                                        <p:strVal val="visible"/>
                                      </p:to>
                                    </p:set>
                                    <p:anim calcmode="lin" valueType="num">
                                      <p:cBhvr additive="base">
                                        <p:cTn id="15" dur="500" fill="hold"/>
                                        <p:tgtEl>
                                          <p:spTgt spid="39940"/>
                                        </p:tgtEl>
                                        <p:attrNameLst>
                                          <p:attrName>ppt_x</p:attrName>
                                        </p:attrNameLst>
                                      </p:cBhvr>
                                      <p:tavLst>
                                        <p:tav tm="0">
                                          <p:val>
                                            <p:strVal val="#ppt_x"/>
                                          </p:val>
                                        </p:tav>
                                        <p:tav tm="100000">
                                          <p:val>
                                            <p:strVal val="#ppt_x"/>
                                          </p:val>
                                        </p:tav>
                                      </p:tavLst>
                                    </p:anim>
                                    <p:anim calcmode="lin" valueType="num">
                                      <p:cBhvr additive="base">
                                        <p:cTn id="16"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04800" y="1600200"/>
            <a:ext cx="83534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a:effectLst>
                  <a:outerShdw blurRad="38100" dist="38100" dir="2700000" algn="tl">
                    <a:srgbClr val="FFFFFF"/>
                  </a:outerShdw>
                </a:effectLst>
                <a:latin typeface="Times New Roman" pitchFamily="18" charset="0"/>
                <a:ea typeface="楷体_GB2312" pitchFamily="49" charset="-122"/>
              </a:rPr>
              <a:t>例</a:t>
            </a:r>
            <a:r>
              <a:rPr lang="en-US" altLang="zh-CN" sz="2800" b="1">
                <a:effectLst>
                  <a:outerShdw blurRad="38100" dist="38100" dir="2700000" algn="tl">
                    <a:srgbClr val="FFFFFF"/>
                  </a:outerShdw>
                </a:effectLst>
                <a:latin typeface="Times New Roman" pitchFamily="18" charset="0"/>
                <a:ea typeface="楷体_GB2312" pitchFamily="49" charset="-122"/>
              </a:rPr>
              <a:t>7</a:t>
            </a:r>
            <a:r>
              <a:rPr lang="zh-CN" altLang="en-US" sz="2800" b="1">
                <a:effectLst>
                  <a:outerShdw blurRad="38100" dist="38100" dir="2700000" algn="tl">
                    <a:srgbClr val="FFFFFF"/>
                  </a:outerShdw>
                </a:effectLst>
                <a:latin typeface="Times New Roman" pitchFamily="18" charset="0"/>
                <a:ea typeface="楷体_GB2312" pitchFamily="49" charset="-122"/>
              </a:rPr>
              <a:t>、已知</a:t>
            </a:r>
            <a:r>
              <a:rPr lang="en-US" altLang="zh-CN" sz="2800" b="1" i="1">
                <a:effectLst>
                  <a:outerShdw blurRad="38100" dist="38100" dir="2700000" algn="tl">
                    <a:srgbClr val="FFFFFF"/>
                  </a:outerShdw>
                </a:effectLst>
                <a:latin typeface="Times New Roman" pitchFamily="18" charset="0"/>
                <a:ea typeface="楷体_GB2312" pitchFamily="49" charset="-122"/>
              </a:rPr>
              <a:t>R</a:t>
            </a:r>
            <a:r>
              <a:rPr lang="en-US" altLang="zh-CN" sz="2800" b="1" baseline="-25000">
                <a:effectLst>
                  <a:outerShdw blurRad="38100" dist="38100" dir="2700000" algn="tl">
                    <a:srgbClr val="FFFFFF"/>
                  </a:outerShdw>
                </a:effectLst>
                <a:latin typeface="Times New Roman" pitchFamily="18" charset="0"/>
                <a:ea typeface="楷体_GB2312" pitchFamily="49" charset="-122"/>
              </a:rPr>
              <a:t>1</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R</a:t>
            </a:r>
            <a:r>
              <a:rPr lang="en-US" altLang="zh-CN" sz="2800" b="1" baseline="-25000">
                <a:effectLst>
                  <a:outerShdw blurRad="38100" dist="38100" dir="2700000" algn="tl">
                    <a:srgbClr val="FFFFFF"/>
                  </a:outerShdw>
                </a:effectLst>
                <a:latin typeface="Times New Roman" pitchFamily="18" charset="0"/>
                <a:ea typeface="楷体_GB2312" pitchFamily="49" charset="-122"/>
              </a:rPr>
              <a:t>2</a:t>
            </a:r>
            <a:r>
              <a:rPr lang="zh-CN" altLang="en-US" sz="2800" b="1">
                <a:effectLst>
                  <a:outerShdw blurRad="38100" dist="38100" dir="2700000" algn="tl">
                    <a:srgbClr val="FFFFFF"/>
                  </a:outerShdw>
                </a:effectLst>
                <a:latin typeface="Times New Roman" pitchFamily="18" charset="0"/>
                <a:ea typeface="楷体_GB2312" pitchFamily="49" charset="-122"/>
              </a:rPr>
              <a:t>都标有</a:t>
            </a:r>
            <a:r>
              <a:rPr lang="en-US" altLang="zh-CN" sz="2800" b="1">
                <a:effectLst>
                  <a:outerShdw blurRad="38100" dist="38100" dir="2700000" algn="tl">
                    <a:srgbClr val="FFFFFF"/>
                  </a:outerShdw>
                </a:effectLst>
                <a:latin typeface="Times New Roman" pitchFamily="18" charset="0"/>
                <a:ea typeface="楷体_GB2312" pitchFamily="49" charset="-122"/>
              </a:rPr>
              <a:t>"4W   100Ω"</a:t>
            </a:r>
            <a:r>
              <a:rPr lang="zh-CN" altLang="en-US" sz="2800" b="1">
                <a:effectLst>
                  <a:outerShdw blurRad="38100" dist="38100" dir="2700000" algn="tl">
                    <a:srgbClr val="FFFFFF"/>
                  </a:outerShdw>
                </a:effectLst>
                <a:latin typeface="Times New Roman" pitchFamily="18" charset="0"/>
                <a:ea typeface="楷体_GB2312" pitchFamily="49" charset="-122"/>
              </a:rPr>
              <a:t>字样，而</a:t>
            </a:r>
            <a:r>
              <a:rPr lang="en-US" altLang="zh-CN" sz="2800" b="1" i="1">
                <a:effectLst>
                  <a:outerShdw blurRad="38100" dist="38100" dir="2700000" algn="tl">
                    <a:srgbClr val="FFFFFF"/>
                  </a:outerShdw>
                </a:effectLst>
                <a:latin typeface="Times New Roman" pitchFamily="18" charset="0"/>
                <a:ea typeface="楷体_GB2312" pitchFamily="49" charset="-122"/>
              </a:rPr>
              <a:t>R</a:t>
            </a:r>
            <a:r>
              <a:rPr lang="en-US" altLang="zh-CN" sz="2800" b="1" baseline="-25000">
                <a:effectLst>
                  <a:outerShdw blurRad="38100" dist="38100" dir="2700000" algn="tl">
                    <a:srgbClr val="FFFFFF"/>
                  </a:outerShdw>
                </a:effectLst>
                <a:latin typeface="Times New Roman" pitchFamily="18" charset="0"/>
                <a:ea typeface="楷体_GB2312" pitchFamily="49" charset="-122"/>
              </a:rPr>
              <a:t>3</a:t>
            </a:r>
            <a:r>
              <a:rPr lang="zh-CN" altLang="en-US" sz="2800" b="1">
                <a:effectLst>
                  <a:outerShdw blurRad="38100" dist="38100" dir="2700000" algn="tl">
                    <a:srgbClr val="FFFFFF"/>
                  </a:outerShdw>
                </a:effectLst>
                <a:latin typeface="Times New Roman" pitchFamily="18" charset="0"/>
                <a:ea typeface="楷体_GB2312" pitchFamily="49" charset="-122"/>
              </a:rPr>
              <a:t>标有</a:t>
            </a:r>
            <a:r>
              <a:rPr lang="en-US" altLang="zh-CN" sz="2800" b="1">
                <a:effectLst>
                  <a:outerShdw blurRad="38100" dist="38100" dir="2700000" algn="tl">
                    <a:srgbClr val="FFFFFF"/>
                  </a:outerShdw>
                </a:effectLst>
                <a:latin typeface="Times New Roman" pitchFamily="18" charset="0"/>
                <a:ea typeface="楷体_GB2312" pitchFamily="49" charset="-122"/>
              </a:rPr>
              <a:t>"1W   100Ω"</a:t>
            </a:r>
            <a:r>
              <a:rPr lang="zh-CN" altLang="en-US" sz="2800" b="1">
                <a:effectLst>
                  <a:outerShdw blurRad="38100" dist="38100" dir="2700000" algn="tl">
                    <a:srgbClr val="FFFFFF"/>
                  </a:outerShdw>
                </a:effectLst>
                <a:latin typeface="Times New Roman" pitchFamily="18" charset="0"/>
                <a:ea typeface="楷体_GB2312" pitchFamily="49" charset="-122"/>
              </a:rPr>
              <a:t>字样．按图中所示的电路连接，则</a:t>
            </a:r>
            <a:r>
              <a:rPr lang="en-US" altLang="zh-CN" sz="2800" b="1" i="1">
                <a:effectLst>
                  <a:outerShdw blurRad="38100" dist="38100" dir="2700000" algn="tl">
                    <a:srgbClr val="FFFFFF"/>
                  </a:outerShdw>
                </a:effectLst>
                <a:latin typeface="Times New Roman" pitchFamily="18" charset="0"/>
                <a:ea typeface="楷体_GB2312" pitchFamily="49" charset="-122"/>
              </a:rPr>
              <a:t>A</a:t>
            </a:r>
            <a:r>
              <a:rPr lang="zh-CN" altLang="en-US" sz="2800" b="1">
                <a:effectLst>
                  <a:outerShdw blurRad="38100" dist="38100" dir="2700000" algn="tl">
                    <a:srgbClr val="FFFFFF"/>
                  </a:outerShdw>
                </a:effectLst>
                <a:latin typeface="Times New Roman" pitchFamily="18" charset="0"/>
                <a:ea typeface="楷体_GB2312" pitchFamily="49" charset="-122"/>
              </a:rPr>
              <a:t>、</a:t>
            </a:r>
            <a:r>
              <a:rPr lang="en-US" altLang="zh-CN" sz="2800" b="1" i="1">
                <a:effectLst>
                  <a:outerShdw blurRad="38100" dist="38100" dir="2700000" algn="tl">
                    <a:srgbClr val="FFFFFF"/>
                  </a:outerShdw>
                </a:effectLst>
                <a:latin typeface="Times New Roman" pitchFamily="18" charset="0"/>
                <a:ea typeface="楷体_GB2312" pitchFamily="49" charset="-122"/>
              </a:rPr>
              <a:t>B</a:t>
            </a:r>
            <a:r>
              <a:rPr lang="zh-CN" altLang="en-US" sz="2800" b="1">
                <a:effectLst>
                  <a:outerShdw blurRad="38100" dist="38100" dir="2700000" algn="tl">
                    <a:srgbClr val="FFFFFF"/>
                  </a:outerShdw>
                </a:effectLst>
                <a:latin typeface="Times New Roman" pitchFamily="18" charset="0"/>
                <a:ea typeface="楷体_GB2312" pitchFamily="49" charset="-122"/>
              </a:rPr>
              <a:t>间允许消耗的最大电功率为</a:t>
            </a:r>
            <a:r>
              <a:rPr lang="zh-CN" altLang="en-US" sz="2800" b="1" u="sng">
                <a:effectLst>
                  <a:outerShdw blurRad="38100" dist="38100" dir="2700000" algn="tl">
                    <a:srgbClr val="FFFFFF"/>
                  </a:outerShdw>
                </a:effectLst>
                <a:latin typeface="Times New Roman" pitchFamily="18" charset="0"/>
                <a:ea typeface="楷体_GB2312" pitchFamily="49" charset="-122"/>
              </a:rPr>
              <a:t>                </a:t>
            </a:r>
            <a:r>
              <a:rPr lang="zh-CN" altLang="en-US" sz="2800" b="1">
                <a:effectLst>
                  <a:outerShdw blurRad="38100" dist="38100" dir="2700000" algn="tl">
                    <a:srgbClr val="FFFFFF"/>
                  </a:outerShdw>
                </a:effectLst>
                <a:latin typeface="Times New Roman" pitchFamily="18" charset="0"/>
                <a:ea typeface="楷体_GB2312" pitchFamily="49" charset="-122"/>
              </a:rPr>
              <a:t> </a:t>
            </a:r>
            <a:r>
              <a:rPr lang="en-US" altLang="zh-CN" sz="2800" b="1">
                <a:effectLst>
                  <a:outerShdw blurRad="38100" dist="38100" dir="2700000" algn="tl">
                    <a:srgbClr val="FFFFFF"/>
                  </a:outerShdw>
                </a:effectLst>
                <a:latin typeface="Times New Roman" pitchFamily="18" charset="0"/>
                <a:ea typeface="楷体_GB2312" pitchFamily="49" charset="-122"/>
              </a:rPr>
              <a:t>W</a:t>
            </a:r>
            <a:r>
              <a:rPr lang="zh-CN" altLang="en-US" sz="2800" b="1">
                <a:effectLst>
                  <a:outerShdw blurRad="38100" dist="38100" dir="2700000" algn="tl">
                    <a:srgbClr val="FFFFFF"/>
                  </a:outerShdw>
                </a:effectLst>
                <a:latin typeface="Times New Roman" pitchFamily="18" charset="0"/>
                <a:ea typeface="楷体_GB2312" pitchFamily="49" charset="-122"/>
              </a:rPr>
              <a:t>．</a:t>
            </a:r>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390900"/>
            <a:ext cx="3313113" cy="2095500"/>
          </a:xfrm>
          <a:prstGeom prst="rect">
            <a:avLst/>
          </a:prstGeom>
          <a:noFill/>
          <a:ln w="825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40965" name="Text Box 5"/>
          <p:cNvSpPr txBox="1">
            <a:spLocks noChangeArrowheads="1"/>
          </p:cNvSpPr>
          <p:nvPr/>
        </p:nvSpPr>
        <p:spPr bwMode="auto">
          <a:xfrm>
            <a:off x="762000" y="57150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latin typeface="Times New Roman" pitchFamily="18" charset="0"/>
                <a:ea typeface="楷体_GB2312" pitchFamily="49" charset="-122"/>
              </a:rPr>
              <a:t>答案：</a:t>
            </a:r>
            <a:r>
              <a:rPr lang="en-US" altLang="zh-CN" sz="2800" b="1">
                <a:latin typeface="Times New Roman" pitchFamily="18" charset="0"/>
                <a:ea typeface="楷体_GB2312" pitchFamily="49" charset="-122"/>
              </a:rPr>
              <a:t>1.5W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wipe(up)">
                                      <p:cBhvr>
                                        <p:cTn id="7" dur="500"/>
                                        <p:tgtEl>
                                          <p:spTgt spid="40962"/>
                                        </p:tgtEl>
                                      </p:cBhvr>
                                    </p:animEffect>
                                  </p:childTnLst>
                                </p:cTn>
                              </p:par>
                              <p:par>
                                <p:cTn id="8" presetID="22" presetClass="entr" presetSubtype="1" fill="hold" nodeType="withEffect">
                                  <p:stCondLst>
                                    <p:cond delay="0"/>
                                  </p:stCondLst>
                                  <p:childTnLst>
                                    <p:set>
                                      <p:cBhvr>
                                        <p:cTn id="9" dur="1" fill="hold">
                                          <p:stCondLst>
                                            <p:cond delay="0"/>
                                          </p:stCondLst>
                                        </p:cTn>
                                        <p:tgtEl>
                                          <p:spTgt spid="40963"/>
                                        </p:tgtEl>
                                        <p:attrNameLst>
                                          <p:attrName>style.visibility</p:attrName>
                                        </p:attrNameLst>
                                      </p:cBhvr>
                                      <p:to>
                                        <p:strVal val="visible"/>
                                      </p:to>
                                    </p:set>
                                    <p:animEffect transition="in" filter="wipe(up)">
                                      <p:cBhvr>
                                        <p:cTn id="10" dur="500"/>
                                        <p:tgtEl>
                                          <p:spTgt spid="4096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0965"/>
                                        </p:tgtEl>
                                        <p:attrNameLst>
                                          <p:attrName>style.visibility</p:attrName>
                                        </p:attrNameLst>
                                      </p:cBhvr>
                                      <p:to>
                                        <p:strVal val="visible"/>
                                      </p:to>
                                    </p:set>
                                    <p:anim calcmode="lin" valueType="num">
                                      <p:cBhvr additive="base">
                                        <p:cTn id="15" dur="500" fill="hold"/>
                                        <p:tgtEl>
                                          <p:spTgt spid="40965"/>
                                        </p:tgtEl>
                                        <p:attrNameLst>
                                          <p:attrName>ppt_x</p:attrName>
                                        </p:attrNameLst>
                                      </p:cBhvr>
                                      <p:tavLst>
                                        <p:tav tm="0">
                                          <p:val>
                                            <p:strVal val="#ppt_x"/>
                                          </p:val>
                                        </p:tav>
                                        <p:tav tm="100000">
                                          <p:val>
                                            <p:strVal val="#ppt_x"/>
                                          </p:val>
                                        </p:tav>
                                      </p:tavLst>
                                    </p:anim>
                                    <p:anim calcmode="lin" valueType="num">
                                      <p:cBhvr additive="base">
                                        <p:cTn id="16" dur="500" fill="hold"/>
                                        <p:tgtEl>
                                          <p:spTgt spid="409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04800" y="762000"/>
            <a:ext cx="8534400" cy="466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3600">
                <a:solidFill>
                  <a:srgbClr val="9900FF"/>
                </a:solidFill>
                <a:latin typeface="华文新魏" pitchFamily="2" charset="-122"/>
                <a:ea typeface="华文新魏" pitchFamily="2" charset="-122"/>
              </a:rPr>
              <a:t>探究实验：</a:t>
            </a:r>
          </a:p>
          <a:p>
            <a:pPr algn="just" eaLnBrk="1" hangingPunct="1">
              <a:spcBef>
                <a:spcPct val="50000"/>
              </a:spcBef>
            </a:pPr>
            <a:r>
              <a:rPr kumimoji="1" lang="zh-CN" altLang="en-US" sz="3600">
                <a:latin typeface="华文新魏" pitchFamily="2" charset="-122"/>
                <a:ea typeface="华文新魏" pitchFamily="2" charset="-122"/>
              </a:rPr>
              <a:t>        给你玩具电风扇</a:t>
            </a:r>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台、干电池</a:t>
            </a:r>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节、电压表和电流表各 </a:t>
            </a:r>
            <a:r>
              <a:rPr kumimoji="1" lang="en-US" altLang="zh-CN" sz="3600">
                <a:latin typeface="华文新魏" pitchFamily="2" charset="-122"/>
                <a:ea typeface="华文新魏" pitchFamily="2" charset="-122"/>
              </a:rPr>
              <a:t>1 </a:t>
            </a:r>
            <a:r>
              <a:rPr kumimoji="1" lang="zh-CN" altLang="en-US" sz="3600">
                <a:latin typeface="华文新魏" pitchFamily="2" charset="-122"/>
                <a:ea typeface="华文新魏" pitchFamily="2" charset="-122"/>
              </a:rPr>
              <a:t>只、导线若干。</a:t>
            </a:r>
          </a:p>
          <a:p>
            <a:pPr algn="just" eaLnBrk="1" hangingPunct="1">
              <a:spcBef>
                <a:spcPct val="50000"/>
              </a:spcBef>
            </a:pPr>
            <a:r>
              <a:rPr kumimoji="1" lang="zh-CN" altLang="en-US" sz="3600">
                <a:latin typeface="华文新魏" pitchFamily="2" charset="-122"/>
                <a:ea typeface="华文新魏" pitchFamily="2" charset="-122"/>
              </a:rPr>
              <a:t>       请你设法测出电风扇的直流电阻，以及电风扇工作时总功率</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电功率）和输出的机械</a:t>
            </a:r>
            <a:r>
              <a:rPr kumimoji="1" lang="zh-CN" altLang="en-US" sz="3200">
                <a:latin typeface="华文新魏" pitchFamily="2" charset="-122"/>
                <a:ea typeface="华文新魏" pitchFamily="2" charset="-122"/>
              </a:rPr>
              <a:t>功率。</a:t>
            </a:r>
          </a:p>
          <a:p>
            <a:pPr algn="just" eaLnBrk="1" hangingPunct="1">
              <a:spcBef>
                <a:spcPct val="50000"/>
              </a:spcBef>
            </a:pPr>
            <a:endParaRPr kumimoji="1" lang="en-US" altLang="zh-CN" sz="3200">
              <a:latin typeface="华文新魏" pitchFamily="2" charset="-122"/>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wipe(left)">
                                      <p:cBhvr>
                                        <p:cTn id="7" dur="500"/>
                                        <p:tgtEl>
                                          <p:spTgt spid="20482">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animEffect transition="in" filter="wipe(left)">
                                      <p:cBhvr>
                                        <p:cTn id="11" dur="500"/>
                                        <p:tgtEl>
                                          <p:spTgt spid="20482">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Effect transition="in" filter="wipe(left)">
                                      <p:cBhvr>
                                        <p:cTn id="15" dur="500"/>
                                        <p:tgtEl>
                                          <p:spTgt spid="204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468313" y="981075"/>
            <a:ext cx="1150937" cy="1223963"/>
            <a:chOff x="240" y="240"/>
            <a:chExt cx="816" cy="864"/>
          </a:xfrm>
        </p:grpSpPr>
        <p:sp>
          <p:nvSpPr>
            <p:cNvPr id="29763" name="Line 3"/>
            <p:cNvSpPr>
              <a:spLocks noChangeShapeType="1"/>
            </p:cNvSpPr>
            <p:nvPr/>
          </p:nvSpPr>
          <p:spPr bwMode="auto">
            <a:xfrm>
              <a:off x="240" y="240"/>
              <a:ext cx="768" cy="864"/>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764" name="Text Box 4"/>
            <p:cNvSpPr txBox="1">
              <a:spLocks noChangeArrowheads="1"/>
            </p:cNvSpPr>
            <p:nvPr/>
          </p:nvSpPr>
          <p:spPr bwMode="auto">
            <a:xfrm>
              <a:off x="240" y="624"/>
              <a:ext cx="7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rPr>
                <a:t>运</a:t>
              </a:r>
            </a:p>
            <a:p>
              <a:pPr algn="just" eaLnBrk="1" hangingPunct="1"/>
              <a:r>
                <a:rPr kumimoji="1" lang="zh-CN" altLang="en-US" sz="2000" b="1">
                  <a:latin typeface="Times New Roman" pitchFamily="18" charset="0"/>
                </a:rPr>
                <a:t>行情况</a:t>
              </a:r>
            </a:p>
          </p:txBody>
        </p:sp>
        <p:sp>
          <p:nvSpPr>
            <p:cNvPr id="29765" name="Text Box 5"/>
            <p:cNvSpPr txBox="1">
              <a:spLocks noChangeArrowheads="1"/>
            </p:cNvSpPr>
            <p:nvPr/>
          </p:nvSpPr>
          <p:spPr bwMode="auto">
            <a:xfrm>
              <a:off x="480" y="240"/>
              <a:ext cx="576"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b="1">
                  <a:latin typeface="Times New Roman" pitchFamily="18" charset="0"/>
                </a:rPr>
                <a:t>物理　量</a:t>
              </a:r>
            </a:p>
          </p:txBody>
        </p:sp>
      </p:grpSp>
      <p:graphicFrame>
        <p:nvGraphicFramePr>
          <p:cNvPr id="21575" name="Group 71"/>
          <p:cNvGraphicFramePr>
            <a:graphicFrameLocks noGrp="1"/>
          </p:cNvGraphicFramePr>
          <p:nvPr/>
        </p:nvGraphicFramePr>
        <p:xfrm>
          <a:off x="401638" y="4344988"/>
          <a:ext cx="1198562" cy="2054225"/>
        </p:xfrm>
        <a:graphic>
          <a:graphicData uri="http://schemas.openxmlformats.org/drawingml/2006/table">
            <a:tbl>
              <a:tblPr/>
              <a:tblGrid>
                <a:gridCol w="1198562"/>
              </a:tblGrid>
              <a:tr h="2054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华文新魏" pitchFamily="2" charset="-122"/>
                          <a:ea typeface="华文新魏" pitchFamily="2" charset="-122"/>
                        </a:rPr>
                        <a:t>卡  住</a:t>
                      </a:r>
                      <a:endParaRPr kumimoji="0" lang="zh-CN" altLang="en-US" sz="2800" b="0" i="0" u="none" strike="noStrike" cap="none" normalizeH="0" baseline="0" smtClean="0">
                        <a:ln>
                          <a:noFill/>
                        </a:ln>
                        <a:solidFill>
                          <a:schemeClr val="tx1"/>
                        </a:solidFill>
                        <a:effectLst/>
                        <a:latin typeface="华文新魏" pitchFamily="2" charset="-122"/>
                        <a:ea typeface="华文新魏"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smtClean="0">
                        <a:ln>
                          <a:noFill/>
                        </a:ln>
                        <a:solidFill>
                          <a:schemeClr val="tx1"/>
                        </a:solidFill>
                        <a:effectLst/>
                        <a:latin typeface="Arial" charset="0"/>
                        <a:ea typeface="宋体" pitchFamily="2" charset="-122"/>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576" name="Group 72"/>
          <p:cNvGraphicFramePr>
            <a:graphicFrameLocks noGrp="1"/>
          </p:cNvGraphicFramePr>
          <p:nvPr/>
        </p:nvGraphicFramePr>
        <p:xfrm>
          <a:off x="468313" y="908050"/>
          <a:ext cx="8351837" cy="3049588"/>
        </p:xfrm>
        <a:graphic>
          <a:graphicData uri="http://schemas.openxmlformats.org/drawingml/2006/table">
            <a:tbl>
              <a:tblPr/>
              <a:tblGrid>
                <a:gridCol w="1150937"/>
                <a:gridCol w="1152525"/>
                <a:gridCol w="1050925"/>
                <a:gridCol w="1238250"/>
                <a:gridCol w="1152525"/>
                <a:gridCol w="1152525"/>
                <a:gridCol w="1454150"/>
              </a:tblGrid>
              <a:tr h="1395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smtClean="0">
                        <a:ln>
                          <a:noFill/>
                        </a:ln>
                        <a:solidFill>
                          <a:schemeClr val="tx1"/>
                        </a:solidFill>
                        <a:effectLst/>
                        <a:latin typeface="华文新魏" pitchFamily="2" charset="-122"/>
                        <a:ea typeface="华文新魏"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smtClean="0">
                        <a:ln>
                          <a:noFill/>
                        </a:ln>
                        <a:solidFill>
                          <a:schemeClr val="tx1"/>
                        </a:solidFill>
                        <a:effectLst/>
                        <a:latin typeface="华文新魏" pitchFamily="2" charset="-122"/>
                        <a:ea typeface="华文新魏"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华文新魏" pitchFamily="2" charset="-122"/>
                          <a:ea typeface="华文新魏" pitchFamily="2" charset="-122"/>
                        </a:rPr>
                        <a:t> </a:t>
                      </a:r>
                      <a:r>
                        <a:rPr kumimoji="0" lang="zh-CN" altLang="en-US" sz="2400" b="1" i="0" u="none" strike="noStrike" cap="none" normalizeH="0" baseline="0" smtClean="0">
                          <a:ln>
                            <a:noFill/>
                          </a:ln>
                          <a:solidFill>
                            <a:schemeClr val="tx1"/>
                          </a:solidFill>
                          <a:effectLst/>
                          <a:latin typeface="华文新魏" pitchFamily="2" charset="-122"/>
                          <a:ea typeface="华文新魏" pitchFamily="2" charset="-122"/>
                        </a:rPr>
                        <a:t>电 压</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新魏" pitchFamily="2" charset="-122"/>
                          <a:ea typeface="华文新魏" pitchFamily="2" charset="-122"/>
                        </a:rPr>
                        <a:t>  </a:t>
                      </a:r>
                      <a:r>
                        <a:rPr kumimoji="0" lang="en-US" altLang="zh-CN" sz="2400" b="1" i="1" u="none" strike="noStrike" cap="none" normalizeH="0" baseline="0" smtClean="0">
                          <a:ln>
                            <a:noFill/>
                          </a:ln>
                          <a:solidFill>
                            <a:schemeClr val="tx1"/>
                          </a:solidFill>
                          <a:effectLst/>
                          <a:latin typeface="华文新魏" pitchFamily="2" charset="-122"/>
                          <a:ea typeface="华文新魏" pitchFamily="2" charset="-122"/>
                        </a:rPr>
                        <a:t>U</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新魏" pitchFamily="2" charset="-122"/>
                          <a:ea typeface="华文新魏" pitchFamily="2" charset="-122"/>
                        </a:rPr>
                        <a:t>（</a:t>
                      </a:r>
                      <a:r>
                        <a:rPr kumimoji="0" lang="en-US" altLang="zh-CN" sz="2400" b="1" i="0" u="none" strike="noStrike" cap="none" normalizeH="0" baseline="0" smtClean="0">
                          <a:ln>
                            <a:noFill/>
                          </a:ln>
                          <a:solidFill>
                            <a:schemeClr val="tx1"/>
                          </a:solidFill>
                          <a:effectLst/>
                          <a:latin typeface="华文新魏" pitchFamily="2" charset="-122"/>
                          <a:ea typeface="华文新魏" pitchFamily="2" charset="-122"/>
                        </a:rPr>
                        <a:t>V</a:t>
                      </a:r>
                      <a:r>
                        <a:rPr kumimoji="0" lang="zh-CN" altLang="en-US" sz="2400" b="1" i="0" u="none" strike="noStrike" cap="none" normalizeH="0" baseline="0" smtClean="0">
                          <a:ln>
                            <a:noFill/>
                          </a:ln>
                          <a:solidFill>
                            <a:schemeClr val="tx1"/>
                          </a:solidFill>
                          <a:effectLst/>
                          <a:latin typeface="华文新魏" pitchFamily="2" charset="-122"/>
                          <a:ea typeface="华文新魏"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华文新魏" pitchFamily="2" charset="-122"/>
                          <a:ea typeface="华文新魏" pitchFamily="2" charset="-122"/>
                        </a:rPr>
                        <a:t> </a:t>
                      </a:r>
                      <a:r>
                        <a:rPr kumimoji="0" lang="zh-CN" altLang="en-US" sz="2400" b="1" i="0" u="none" strike="noStrike" cap="none" normalizeH="0" baseline="0" smtClean="0">
                          <a:ln>
                            <a:noFill/>
                          </a:ln>
                          <a:solidFill>
                            <a:schemeClr val="tx1"/>
                          </a:solidFill>
                          <a:effectLst/>
                          <a:latin typeface="华文新魏" pitchFamily="2" charset="-122"/>
                          <a:ea typeface="华文新魏" pitchFamily="2" charset="-122"/>
                        </a:rPr>
                        <a:t>电流</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华文新魏" pitchFamily="2" charset="-122"/>
                          <a:ea typeface="华文新魏" pitchFamily="2" charset="-122"/>
                        </a:rPr>
                        <a:t>I</a:t>
                      </a:r>
                      <a:r>
                        <a:rPr kumimoji="0" lang="en-US" altLang="zh-CN" sz="2400" b="1" i="0" u="none" strike="noStrike" cap="none" normalizeH="0" baseline="0" smtClean="0">
                          <a:ln>
                            <a:noFill/>
                          </a:ln>
                          <a:solidFill>
                            <a:schemeClr val="tx1"/>
                          </a:solidFill>
                          <a:effectLst/>
                          <a:latin typeface="华文新魏" pitchFamily="2" charset="-122"/>
                          <a:ea typeface="华文新魏"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新魏" pitchFamily="2" charset="-122"/>
                          <a:ea typeface="华文新魏" pitchFamily="2" charset="-122"/>
                        </a:rPr>
                        <a:t>（</a:t>
                      </a:r>
                      <a:r>
                        <a:rPr kumimoji="0" lang="en-US" altLang="zh-CN" sz="2400" b="1" i="0" u="none" strike="noStrike" cap="none" normalizeH="0" baseline="0" smtClean="0">
                          <a:ln>
                            <a:noFill/>
                          </a:ln>
                          <a:solidFill>
                            <a:schemeClr val="tx1"/>
                          </a:solidFill>
                          <a:effectLst/>
                          <a:latin typeface="华文新魏" pitchFamily="2" charset="-122"/>
                          <a:ea typeface="华文新魏" pitchFamily="2" charset="-122"/>
                        </a:rPr>
                        <a:t>A</a:t>
                      </a:r>
                      <a:r>
                        <a:rPr kumimoji="0" lang="zh-CN" altLang="en-US" sz="2400" b="1" i="0" u="none" strike="noStrike" cap="none" normalizeH="0" baseline="0" smtClean="0">
                          <a:ln>
                            <a:noFill/>
                          </a:ln>
                          <a:solidFill>
                            <a:schemeClr val="tx1"/>
                          </a:solidFill>
                          <a:effectLst/>
                          <a:latin typeface="华文新魏" pitchFamily="2" charset="-122"/>
                          <a:ea typeface="华文新魏"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华文新魏" pitchFamily="2" charset="-122"/>
                          <a:ea typeface="华文新魏" pitchFamily="2" charset="-122"/>
                        </a:rPr>
                        <a:t> </a:t>
                      </a:r>
                      <a:r>
                        <a:rPr kumimoji="0" lang="zh-CN" altLang="en-US" sz="2400" b="1" i="0" u="none" strike="noStrike" cap="none" normalizeH="0" baseline="0" smtClean="0">
                          <a:ln>
                            <a:noFill/>
                          </a:ln>
                          <a:solidFill>
                            <a:schemeClr val="tx1"/>
                          </a:solidFill>
                          <a:effectLst/>
                          <a:latin typeface="华文新魏" pitchFamily="2" charset="-122"/>
                          <a:ea typeface="华文新魏" pitchFamily="2" charset="-122"/>
                        </a:rPr>
                        <a:t>电 阻</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新魏" pitchFamily="2" charset="-122"/>
                          <a:ea typeface="华文新魏" pitchFamily="2" charset="-122"/>
                        </a:rPr>
                        <a:t>   </a:t>
                      </a:r>
                      <a:r>
                        <a:rPr kumimoji="0" lang="en-US" altLang="zh-CN" sz="2400" b="1" i="1" u="none" strike="noStrike" cap="none" normalizeH="0" baseline="0" smtClean="0">
                          <a:ln>
                            <a:noFill/>
                          </a:ln>
                          <a:solidFill>
                            <a:schemeClr val="tx1"/>
                          </a:solidFill>
                          <a:effectLst/>
                          <a:latin typeface="华文新魏" pitchFamily="2" charset="-122"/>
                          <a:ea typeface="华文新魏" pitchFamily="2" charset="-122"/>
                        </a:rPr>
                        <a:t>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新魏" pitchFamily="2" charset="-122"/>
                          <a:ea typeface="华文新魏" pitchFamily="2" charset="-122"/>
                        </a:rPr>
                        <a:t>（ </a:t>
                      </a:r>
                      <a:r>
                        <a:rPr kumimoji="0" lang="en-US" altLang="zh-CN" sz="2400" b="1" i="0" u="none" strike="noStrike" cap="none" normalizeH="0" baseline="0" smtClean="0">
                          <a:ln>
                            <a:noFill/>
                          </a:ln>
                          <a:solidFill>
                            <a:schemeClr val="tx1"/>
                          </a:solidFill>
                          <a:effectLst/>
                          <a:latin typeface="华文新魏" pitchFamily="2" charset="-122"/>
                          <a:ea typeface="华文新魏" pitchFamily="2" charset="-122"/>
                        </a:rPr>
                        <a:t>Ω</a:t>
                      </a:r>
                      <a:r>
                        <a:rPr kumimoji="0" lang="zh-CN" altLang="en-US" sz="2400" b="1" i="0" u="none" strike="noStrike" cap="none" normalizeH="0" baseline="0" smtClean="0">
                          <a:ln>
                            <a:noFill/>
                          </a:ln>
                          <a:solidFill>
                            <a:schemeClr val="tx1"/>
                          </a:solidFill>
                          <a:effectLst/>
                          <a:latin typeface="华文新魏" pitchFamily="2" charset="-122"/>
                          <a:ea typeface="华文新魏"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FF"/>
                          </a:solidFill>
                          <a:effectLst/>
                          <a:latin typeface="华文新魏" pitchFamily="2" charset="-122"/>
                          <a:ea typeface="华文新魏" pitchFamily="2" charset="-122"/>
                        </a:rPr>
                        <a:t>总功率</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9900FF"/>
                          </a:solidFill>
                          <a:effectLst/>
                          <a:latin typeface="华文新魏" pitchFamily="2" charset="-122"/>
                          <a:ea typeface="华文新魏" pitchFamily="2" charset="-122"/>
                        </a:rPr>
                        <a:t>[</a:t>
                      </a:r>
                      <a:r>
                        <a:rPr kumimoji="0" lang="zh-CN" altLang="en-US" sz="1800" b="1" i="0" u="none" strike="noStrike" cap="none" normalizeH="0" baseline="0" smtClean="0">
                          <a:ln>
                            <a:noFill/>
                          </a:ln>
                          <a:solidFill>
                            <a:srgbClr val="9900FF"/>
                          </a:solidFill>
                          <a:effectLst/>
                          <a:latin typeface="华文新魏" pitchFamily="2" charset="-122"/>
                          <a:ea typeface="华文新魏" pitchFamily="2" charset="-122"/>
                        </a:rPr>
                        <a:t>电功率</a:t>
                      </a:r>
                      <a:r>
                        <a:rPr kumimoji="0" lang="en-US" altLang="zh-CN" sz="1800" b="1" i="0" u="none" strike="noStrike" cap="none" normalizeH="0" baseline="0" smtClean="0">
                          <a:ln>
                            <a:noFill/>
                          </a:ln>
                          <a:solidFill>
                            <a:srgbClr val="9900FF"/>
                          </a:solidFill>
                          <a:effectLst/>
                          <a:latin typeface="华文新魏" pitchFamily="2" charset="-122"/>
                          <a:ea typeface="华文新魏" pitchFamily="2" charset="-122"/>
                        </a:rPr>
                        <a:t>]</a:t>
                      </a:r>
                      <a:r>
                        <a:rPr kumimoji="0" lang="zh-CN" altLang="en-US" sz="2000" b="1" i="0" u="none" strike="noStrike" cap="none" normalizeH="0" baseline="0" smtClean="0">
                          <a:ln>
                            <a:noFill/>
                          </a:ln>
                          <a:solidFill>
                            <a:srgbClr val="9900FF"/>
                          </a:solidFill>
                          <a:effectLst/>
                          <a:latin typeface="华文新魏" pitchFamily="2" charset="-122"/>
                          <a:ea typeface="华文新魏" pitchFamily="2" charset="-122"/>
                        </a:rPr>
                        <a:t>（</a:t>
                      </a:r>
                      <a:r>
                        <a:rPr kumimoji="0" lang="en-US" altLang="zh-CN" sz="2000" b="1" i="1" u="none" strike="noStrike" cap="none" normalizeH="0" baseline="0" smtClean="0">
                          <a:ln>
                            <a:noFill/>
                          </a:ln>
                          <a:solidFill>
                            <a:srgbClr val="9900FF"/>
                          </a:solidFill>
                          <a:effectLst/>
                          <a:latin typeface="华文新魏" pitchFamily="2" charset="-122"/>
                          <a:ea typeface="华文新魏" pitchFamily="2" charset="-122"/>
                        </a:rPr>
                        <a:t>UI</a:t>
                      </a:r>
                      <a:r>
                        <a:rPr kumimoji="0" lang="zh-CN" altLang="en-US" sz="2000" b="1" i="1" u="none" strike="noStrike" cap="none" normalizeH="0" baseline="0" smtClean="0">
                          <a:ln>
                            <a:noFill/>
                          </a:ln>
                          <a:solidFill>
                            <a:srgbClr val="9900FF"/>
                          </a:solidFill>
                          <a:effectLst/>
                          <a:latin typeface="华文新魏" pitchFamily="2" charset="-122"/>
                          <a:ea typeface="华文新魏" pitchFamily="2" charset="-122"/>
                        </a:rPr>
                        <a:t>）</a:t>
                      </a:r>
                      <a:r>
                        <a:rPr kumimoji="0" lang="zh-CN" altLang="en-US" sz="2000" b="1" i="0" u="none" strike="noStrike" cap="none" normalizeH="0" baseline="0" smtClean="0">
                          <a:ln>
                            <a:noFill/>
                          </a:ln>
                          <a:solidFill>
                            <a:srgbClr val="9900FF"/>
                          </a:solidFill>
                          <a:effectLst/>
                          <a:latin typeface="华文新魏" pitchFamily="2" charset="-122"/>
                          <a:ea typeface="华文新魏" pitchFamily="2" charset="-122"/>
                        </a:rPr>
                        <a:t>（</a:t>
                      </a:r>
                      <a:r>
                        <a:rPr kumimoji="0" lang="en-US" altLang="zh-CN" sz="2000" b="1" i="0" u="none" strike="noStrike" cap="none" normalizeH="0" baseline="0" smtClean="0">
                          <a:ln>
                            <a:noFill/>
                          </a:ln>
                          <a:solidFill>
                            <a:srgbClr val="9900FF"/>
                          </a:solidFill>
                          <a:effectLst/>
                          <a:latin typeface="华文新魏" pitchFamily="2" charset="-122"/>
                          <a:ea typeface="华文新魏" pitchFamily="2" charset="-122"/>
                        </a:rPr>
                        <a:t>W</a:t>
                      </a:r>
                      <a:r>
                        <a:rPr kumimoji="0" lang="zh-CN" altLang="en-US" sz="2000" b="1" i="0" u="none" strike="noStrike" cap="none" normalizeH="0" baseline="0" smtClean="0">
                          <a:ln>
                            <a:noFill/>
                          </a:ln>
                          <a:solidFill>
                            <a:srgbClr val="9900FF"/>
                          </a:solidFill>
                          <a:effectLst/>
                          <a:latin typeface="华文新魏" pitchFamily="2" charset="-122"/>
                          <a:ea typeface="华文新魏"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FF"/>
                          </a:solidFill>
                          <a:effectLst/>
                          <a:latin typeface="华文新魏" pitchFamily="2" charset="-122"/>
                          <a:ea typeface="华文新魏" pitchFamily="2" charset="-122"/>
                        </a:rPr>
                        <a:t>热功率</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FF"/>
                          </a:solidFill>
                          <a:effectLst/>
                          <a:latin typeface="华文新魏" pitchFamily="2" charset="-122"/>
                          <a:ea typeface="华文新魏" pitchFamily="2" charset="-122"/>
                        </a:rPr>
                        <a:t>  </a:t>
                      </a:r>
                      <a:r>
                        <a:rPr kumimoji="0" lang="zh-CN" altLang="en-US" sz="2400" b="1" i="1" u="none" strike="noStrike" cap="none" normalizeH="0" baseline="0" smtClean="0">
                          <a:ln>
                            <a:noFill/>
                          </a:ln>
                          <a:solidFill>
                            <a:srgbClr val="9900FF"/>
                          </a:solidFill>
                          <a:effectLst/>
                          <a:latin typeface="华文新魏" pitchFamily="2" charset="-122"/>
                          <a:ea typeface="华文新魏" pitchFamily="2" charset="-122"/>
                        </a:rPr>
                        <a:t> </a:t>
                      </a:r>
                      <a:r>
                        <a:rPr kumimoji="0" lang="en-US" altLang="zh-CN" sz="2400" b="1" i="1" u="none" strike="noStrike" cap="none" normalizeH="0" baseline="0" smtClean="0">
                          <a:ln>
                            <a:noFill/>
                          </a:ln>
                          <a:solidFill>
                            <a:srgbClr val="9900FF"/>
                          </a:solidFill>
                          <a:effectLst/>
                          <a:latin typeface="华文新魏" pitchFamily="2" charset="-122"/>
                          <a:ea typeface="华文新魏" pitchFamily="2" charset="-122"/>
                        </a:rPr>
                        <a:t>I</a:t>
                      </a:r>
                      <a:r>
                        <a:rPr kumimoji="0" lang="en-US" altLang="zh-CN" sz="2400" b="1" i="1" u="none" strike="noStrike" cap="none" normalizeH="0" baseline="30000" smtClean="0">
                          <a:ln>
                            <a:noFill/>
                          </a:ln>
                          <a:solidFill>
                            <a:srgbClr val="9900FF"/>
                          </a:solidFill>
                          <a:effectLst/>
                          <a:latin typeface="华文新魏" pitchFamily="2" charset="-122"/>
                          <a:ea typeface="华文新魏" pitchFamily="2" charset="-122"/>
                        </a:rPr>
                        <a:t>2</a:t>
                      </a:r>
                      <a:r>
                        <a:rPr kumimoji="0" lang="en-US" altLang="zh-CN" sz="2400" b="1" i="1" u="none" strike="noStrike" cap="none" normalizeH="0" baseline="0" smtClean="0">
                          <a:ln>
                            <a:noFill/>
                          </a:ln>
                          <a:solidFill>
                            <a:srgbClr val="9900FF"/>
                          </a:solidFill>
                          <a:effectLst/>
                          <a:latin typeface="华文新魏" pitchFamily="2" charset="-122"/>
                          <a:ea typeface="华文新魏" pitchFamily="2" charset="-122"/>
                        </a:rPr>
                        <a:t>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FF"/>
                          </a:solidFill>
                          <a:effectLst/>
                          <a:latin typeface="华文新魏" pitchFamily="2" charset="-122"/>
                          <a:ea typeface="华文新魏" pitchFamily="2" charset="-122"/>
                        </a:rPr>
                        <a:t>（</a:t>
                      </a:r>
                      <a:r>
                        <a:rPr kumimoji="0" lang="en-US" altLang="zh-CN" sz="2400" b="1" i="0" u="none" strike="noStrike" cap="none" normalizeH="0" baseline="0" smtClean="0">
                          <a:ln>
                            <a:noFill/>
                          </a:ln>
                          <a:solidFill>
                            <a:srgbClr val="9900FF"/>
                          </a:solidFill>
                          <a:effectLst/>
                          <a:latin typeface="华文新魏" pitchFamily="2" charset="-122"/>
                          <a:ea typeface="华文新魏" pitchFamily="2" charset="-122"/>
                        </a:rPr>
                        <a:t>W</a:t>
                      </a:r>
                      <a:r>
                        <a:rPr kumimoji="0" lang="zh-CN" altLang="en-US" sz="2400" b="1" i="0" u="none" strike="noStrike" cap="none" normalizeH="0" baseline="0" smtClean="0">
                          <a:ln>
                            <a:noFill/>
                          </a:ln>
                          <a:solidFill>
                            <a:srgbClr val="9900FF"/>
                          </a:solidFill>
                          <a:effectLst/>
                          <a:latin typeface="华文新魏" pitchFamily="2" charset="-122"/>
                          <a:ea typeface="华文新魏"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FF"/>
                          </a:solidFill>
                          <a:effectLst/>
                          <a:latin typeface="华文新魏" pitchFamily="2" charset="-122"/>
                          <a:ea typeface="华文新魏" pitchFamily="2" charset="-122"/>
                        </a:rPr>
                        <a:t>机械功率</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FF"/>
                          </a:solidFill>
                          <a:effectLst/>
                          <a:latin typeface="华文新魏" pitchFamily="2" charset="-122"/>
                          <a:ea typeface="华文新魏" pitchFamily="2" charset="-122"/>
                        </a:rPr>
                        <a:t> </a:t>
                      </a:r>
                      <a:r>
                        <a:rPr kumimoji="0" lang="en-US" altLang="zh-CN" sz="2400" b="1" i="1" u="none" strike="noStrike" cap="none" normalizeH="0" baseline="0" smtClean="0">
                          <a:ln>
                            <a:noFill/>
                          </a:ln>
                          <a:solidFill>
                            <a:srgbClr val="9900FF"/>
                          </a:solidFill>
                          <a:effectLst/>
                          <a:latin typeface="华文新魏" pitchFamily="2" charset="-122"/>
                          <a:ea typeface="华文新魏" pitchFamily="2" charset="-122"/>
                        </a:rPr>
                        <a:t>UI -I</a:t>
                      </a:r>
                      <a:r>
                        <a:rPr kumimoji="0" lang="en-US" altLang="zh-CN" sz="2400" b="1" i="1" u="none" strike="noStrike" cap="none" normalizeH="0" baseline="30000" smtClean="0">
                          <a:ln>
                            <a:noFill/>
                          </a:ln>
                          <a:solidFill>
                            <a:srgbClr val="9900FF"/>
                          </a:solidFill>
                          <a:effectLst/>
                          <a:latin typeface="华文新魏" pitchFamily="2" charset="-122"/>
                          <a:ea typeface="华文新魏" pitchFamily="2" charset="-122"/>
                        </a:rPr>
                        <a:t>2</a:t>
                      </a:r>
                      <a:r>
                        <a:rPr kumimoji="0" lang="en-US" altLang="zh-CN" sz="2400" b="1" i="1" u="none" strike="noStrike" cap="none" normalizeH="0" baseline="0" smtClean="0">
                          <a:ln>
                            <a:noFill/>
                          </a:ln>
                          <a:solidFill>
                            <a:srgbClr val="9900FF"/>
                          </a:solidFill>
                          <a:effectLst/>
                          <a:latin typeface="华文新魏" pitchFamily="2" charset="-122"/>
                          <a:ea typeface="华文新魏" pitchFamily="2" charset="-122"/>
                        </a:rPr>
                        <a:t>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9900FF"/>
                          </a:solidFill>
                          <a:effectLst/>
                          <a:latin typeface="华文新魏" pitchFamily="2" charset="-122"/>
                          <a:ea typeface="华文新魏" pitchFamily="2" charset="-122"/>
                        </a:rPr>
                        <a:t>   </a:t>
                      </a:r>
                      <a:r>
                        <a:rPr kumimoji="0" lang="zh-CN" altLang="en-US" sz="2400" b="1" i="0" u="none" strike="noStrike" cap="none" normalizeH="0" baseline="0" smtClean="0">
                          <a:ln>
                            <a:noFill/>
                          </a:ln>
                          <a:solidFill>
                            <a:srgbClr val="9900FF"/>
                          </a:solidFill>
                          <a:effectLst/>
                          <a:latin typeface="华文新魏" pitchFamily="2" charset="-122"/>
                          <a:ea typeface="华文新魏" pitchFamily="2" charset="-122"/>
                        </a:rPr>
                        <a:t>（</a:t>
                      </a:r>
                      <a:r>
                        <a:rPr kumimoji="0" lang="en-US" altLang="zh-CN" sz="2400" b="1" i="0" u="none" strike="noStrike" cap="none" normalizeH="0" baseline="0" smtClean="0">
                          <a:ln>
                            <a:noFill/>
                          </a:ln>
                          <a:solidFill>
                            <a:srgbClr val="9900FF"/>
                          </a:solidFill>
                          <a:effectLst/>
                          <a:latin typeface="华文新魏" pitchFamily="2" charset="-122"/>
                          <a:ea typeface="华文新魏" pitchFamily="2" charset="-122"/>
                        </a:rPr>
                        <a:t>W</a:t>
                      </a:r>
                      <a:r>
                        <a:rPr kumimoji="0" lang="zh-CN" altLang="en-US" sz="2400" b="1" i="0" u="none" strike="noStrike" cap="none" normalizeH="0" baseline="0" smtClean="0">
                          <a:ln>
                            <a:noFill/>
                          </a:ln>
                          <a:solidFill>
                            <a:srgbClr val="9900FF"/>
                          </a:solidFill>
                          <a:effectLst/>
                          <a:latin typeface="华文新魏" pitchFamily="2" charset="-122"/>
                          <a:ea typeface="华文新魏" pitchFamily="2" charset="-122"/>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38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华文新魏" pitchFamily="2" charset="-122"/>
                          <a:ea typeface="华文新魏"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新魏" pitchFamily="2" charset="-122"/>
                          <a:ea typeface="华文新魏" pitchFamily="2" charset="-122"/>
                        </a:rPr>
                        <a:t>转    动</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smtClean="0">
                        <a:ln>
                          <a:noFill/>
                        </a:ln>
                        <a:solidFill>
                          <a:schemeClr val="tx1"/>
                        </a:solidFill>
                        <a:effectLst/>
                        <a:latin typeface="华文新魏" pitchFamily="2" charset="-122"/>
                        <a:ea typeface="华文新魏" pitchFamily="2" charset="-122"/>
                      </a:endParaRP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华文新魏" pitchFamily="2" charset="-122"/>
                        <a:ea typeface="华文新魏"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华文新魏" pitchFamily="2" charset="-122"/>
                        <a:ea typeface="华文新魏"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华文新魏" pitchFamily="2" charset="-122"/>
                        <a:ea typeface="华文新魏"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华文新魏" pitchFamily="2" charset="-122"/>
                        <a:ea typeface="华文新魏"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华文新魏" pitchFamily="2" charset="-122"/>
                        <a:ea typeface="华文新魏"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华文新魏" pitchFamily="2" charset="-122"/>
                        <a:ea typeface="华文新魏"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543" name="Group 39"/>
          <p:cNvGraphicFramePr>
            <a:graphicFrameLocks noGrp="1"/>
          </p:cNvGraphicFramePr>
          <p:nvPr/>
        </p:nvGraphicFramePr>
        <p:xfrm>
          <a:off x="1619250" y="4292600"/>
          <a:ext cx="7183438" cy="2087563"/>
        </p:xfrm>
        <a:graphic>
          <a:graphicData uri="http://schemas.openxmlformats.org/drawingml/2006/table">
            <a:tbl>
              <a:tblPr/>
              <a:tblGrid>
                <a:gridCol w="1152525"/>
                <a:gridCol w="1008063"/>
                <a:gridCol w="1223962"/>
                <a:gridCol w="1206500"/>
                <a:gridCol w="1152525"/>
                <a:gridCol w="1439863"/>
              </a:tblGrid>
              <a:tr h="2087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rgbClr val="9900FF"/>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9900FF"/>
                          </a:solidFill>
                          <a:effectLst/>
                          <a:latin typeface="Arial" charset="0"/>
                          <a:ea typeface="宋体" pitchFamily="2" charset="-122"/>
                        </a:rPr>
                        <a:t>0.3</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rgbClr val="9900FF"/>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rgbClr val="9900FF"/>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9900FF"/>
                          </a:solidFill>
                          <a:effectLst/>
                          <a:latin typeface="Arial" charset="0"/>
                          <a:ea typeface="宋体" pitchFamily="2" charset="-122"/>
                        </a:rPr>
                        <a:t>0.3</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rgbClr val="9900FF"/>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rgbClr val="9900FF"/>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9900FF"/>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559" name="Group 55"/>
          <p:cNvGraphicFramePr>
            <a:graphicFrameLocks noGrp="1"/>
          </p:cNvGraphicFramePr>
          <p:nvPr/>
        </p:nvGraphicFramePr>
        <p:xfrm>
          <a:off x="1619250" y="2286000"/>
          <a:ext cx="7200900" cy="1657350"/>
        </p:xfrm>
        <a:graphic>
          <a:graphicData uri="http://schemas.openxmlformats.org/drawingml/2006/table">
            <a:tbl>
              <a:tblPr/>
              <a:tblGrid>
                <a:gridCol w="1138238"/>
                <a:gridCol w="1065212"/>
                <a:gridCol w="1238250"/>
                <a:gridCol w="1152525"/>
                <a:gridCol w="1152525"/>
                <a:gridCol w="1454150"/>
              </a:tblGrid>
              <a:tr h="1657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30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9900FF"/>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9900FF"/>
                          </a:solidFill>
                          <a:effectLst/>
                          <a:latin typeface="Arial" charset="0"/>
                          <a:ea typeface="宋体" pitchFamily="2" charset="-122"/>
                        </a:rPr>
                        <a:t>0.24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9900FF"/>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9900FF"/>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9900FF"/>
                          </a:solidFill>
                          <a:effectLst/>
                          <a:latin typeface="Arial" charset="0"/>
                          <a:ea typeface="宋体" pitchFamily="2" charset="-122"/>
                        </a:rPr>
                        <a:t>0.192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rgbClr val="9900FF"/>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9900FF"/>
                          </a:solidFill>
                          <a:effectLst/>
                          <a:latin typeface="Arial" charset="0"/>
                          <a:ea typeface="宋体" pitchFamily="2" charset="-122"/>
                        </a:rPr>
                        <a:t>0.048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43"/>
                                        </p:tgtEl>
                                        <p:attrNameLst>
                                          <p:attrName>style.visibility</p:attrName>
                                        </p:attrNameLst>
                                      </p:cBhvr>
                                      <p:to>
                                        <p:strVal val="visible"/>
                                      </p:to>
                                    </p:set>
                                    <p:animEffect transition="in" filter="checkerboard(across)">
                                      <p:cBhvr>
                                        <p:cTn id="7" dur="500"/>
                                        <p:tgtEl>
                                          <p:spTgt spid="21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59"/>
                                        </p:tgtEl>
                                        <p:attrNameLst>
                                          <p:attrName>style.visibility</p:attrName>
                                        </p:attrNameLst>
                                      </p:cBhvr>
                                      <p:to>
                                        <p:strVal val="visible"/>
                                      </p:to>
                                    </p:set>
                                    <p:animEffect transition="in" filter="blinds(horizontal)">
                                      <p:cBhvr>
                                        <p:cTn id="12" dur="500"/>
                                        <p:tgtEl>
                                          <p:spTgt spid="21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743200" y="685800"/>
            <a:ext cx="4133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sq">
                <a:solidFill>
                  <a:srgbClr val="9933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3200" b="1">
                <a:solidFill>
                  <a:srgbClr val="FF0000"/>
                </a:solidFill>
                <a:latin typeface="Times New Roman" pitchFamily="18" charset="0"/>
              </a:rPr>
              <a:t>电能</a:t>
            </a:r>
            <a:r>
              <a:rPr kumimoji="1" lang="zh-CN" altLang="en-US" sz="3200" b="1">
                <a:latin typeface="Times New Roman" pitchFamily="18" charset="0"/>
              </a:rPr>
              <a:t>     →     </a:t>
            </a:r>
            <a:r>
              <a:rPr kumimoji="1" lang="zh-CN" altLang="en-US" sz="3200" b="1">
                <a:solidFill>
                  <a:srgbClr val="FF33CC"/>
                </a:solidFill>
                <a:latin typeface="Times New Roman" pitchFamily="18" charset="0"/>
              </a:rPr>
              <a:t>内能</a:t>
            </a:r>
          </a:p>
        </p:txBody>
      </p:sp>
      <p:sp>
        <p:nvSpPr>
          <p:cNvPr id="30723" name="Rectangle 3"/>
          <p:cNvSpPr>
            <a:spLocks noChangeArrowheads="1"/>
          </p:cNvSpPr>
          <p:nvPr/>
        </p:nvSpPr>
        <p:spPr bwMode="auto">
          <a:xfrm>
            <a:off x="3810000" y="381000"/>
            <a:ext cx="11430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 name="Oval 4"/>
          <p:cNvSpPr>
            <a:spLocks noChangeArrowheads="1"/>
          </p:cNvSpPr>
          <p:nvPr/>
        </p:nvSpPr>
        <p:spPr bwMode="auto">
          <a:xfrm>
            <a:off x="3733800" y="381000"/>
            <a:ext cx="152400" cy="304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 name="Oval 5"/>
          <p:cNvSpPr>
            <a:spLocks noChangeArrowheads="1"/>
          </p:cNvSpPr>
          <p:nvPr/>
        </p:nvSpPr>
        <p:spPr bwMode="auto">
          <a:xfrm>
            <a:off x="4876800" y="381000"/>
            <a:ext cx="152400" cy="304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6" name="Line 6"/>
          <p:cNvSpPr>
            <a:spLocks noChangeShapeType="1"/>
          </p:cNvSpPr>
          <p:nvPr/>
        </p:nvSpPr>
        <p:spPr bwMode="auto">
          <a:xfrm>
            <a:off x="2743200" y="533400"/>
            <a:ext cx="1066800" cy="15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27" name="Line 7"/>
          <p:cNvSpPr>
            <a:spLocks noChangeShapeType="1"/>
          </p:cNvSpPr>
          <p:nvPr/>
        </p:nvSpPr>
        <p:spPr bwMode="auto">
          <a:xfrm>
            <a:off x="4953000" y="533400"/>
            <a:ext cx="9906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28" name="Text Box 8"/>
          <p:cNvSpPr txBox="1">
            <a:spLocks noChangeArrowheads="1"/>
          </p:cNvSpPr>
          <p:nvPr/>
        </p:nvSpPr>
        <p:spPr bwMode="auto">
          <a:xfrm>
            <a:off x="304800" y="304800"/>
            <a:ext cx="2035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latin typeface="Times New Roman" pitchFamily="18" charset="0"/>
              </a:rPr>
              <a:t>卡住：</a:t>
            </a:r>
          </a:p>
        </p:txBody>
      </p:sp>
      <p:sp>
        <p:nvSpPr>
          <p:cNvPr id="30729" name="Text Box 9"/>
          <p:cNvSpPr txBox="1">
            <a:spLocks noChangeArrowheads="1"/>
          </p:cNvSpPr>
          <p:nvPr/>
        </p:nvSpPr>
        <p:spPr bwMode="auto">
          <a:xfrm>
            <a:off x="212725" y="1925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400" b="1" i="1">
              <a:latin typeface="Times New Roman" pitchFamily="18" charset="0"/>
            </a:endParaRPr>
          </a:p>
        </p:txBody>
      </p:sp>
      <p:sp>
        <p:nvSpPr>
          <p:cNvPr id="30730" name="Text Box 10"/>
          <p:cNvSpPr txBox="1">
            <a:spLocks noChangeArrowheads="1"/>
          </p:cNvSpPr>
          <p:nvPr/>
        </p:nvSpPr>
        <p:spPr bwMode="auto">
          <a:xfrm>
            <a:off x="381000" y="3124200"/>
            <a:ext cx="1670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latin typeface="Times New Roman" pitchFamily="18" charset="0"/>
              </a:rPr>
              <a:t>运转：</a:t>
            </a:r>
          </a:p>
        </p:txBody>
      </p:sp>
      <p:sp>
        <p:nvSpPr>
          <p:cNvPr id="30731" name="Oval 11"/>
          <p:cNvSpPr>
            <a:spLocks noChangeArrowheads="1"/>
          </p:cNvSpPr>
          <p:nvPr/>
        </p:nvSpPr>
        <p:spPr bwMode="auto">
          <a:xfrm>
            <a:off x="4114800" y="3276600"/>
            <a:ext cx="381000" cy="381000"/>
          </a:xfrm>
          <a:prstGeom prst="ellipse">
            <a:avLst/>
          </a:prstGeom>
          <a:solidFill>
            <a:srgbClr val="339966"/>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2" name="Text Box 12"/>
          <p:cNvSpPr txBox="1">
            <a:spLocks noChangeArrowheads="1"/>
          </p:cNvSpPr>
          <p:nvPr/>
        </p:nvSpPr>
        <p:spPr bwMode="auto">
          <a:xfrm>
            <a:off x="4114800" y="32766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solidFill>
                  <a:schemeClr val="bg1"/>
                </a:solidFill>
                <a:latin typeface="Times New Roman" pitchFamily="18" charset="0"/>
              </a:rPr>
              <a:t>M</a:t>
            </a:r>
          </a:p>
        </p:txBody>
      </p:sp>
      <p:sp>
        <p:nvSpPr>
          <p:cNvPr id="30733" name="Line 13"/>
          <p:cNvSpPr>
            <a:spLocks noChangeShapeType="1"/>
          </p:cNvSpPr>
          <p:nvPr/>
        </p:nvSpPr>
        <p:spPr bwMode="auto">
          <a:xfrm>
            <a:off x="3200400" y="3429000"/>
            <a:ext cx="914400" cy="15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4" name="Line 14"/>
          <p:cNvSpPr>
            <a:spLocks noChangeShapeType="1"/>
          </p:cNvSpPr>
          <p:nvPr/>
        </p:nvSpPr>
        <p:spPr bwMode="auto">
          <a:xfrm>
            <a:off x="4495800" y="3429000"/>
            <a:ext cx="1066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3" name="Rectangle 15"/>
          <p:cNvSpPr>
            <a:spLocks noChangeArrowheads="1"/>
          </p:cNvSpPr>
          <p:nvPr/>
        </p:nvSpPr>
        <p:spPr bwMode="auto">
          <a:xfrm>
            <a:off x="2743200" y="3657600"/>
            <a:ext cx="525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FF0000"/>
                </a:solidFill>
                <a:latin typeface="Times New Roman" pitchFamily="18" charset="0"/>
              </a:rPr>
              <a:t>电能  </a:t>
            </a:r>
            <a:r>
              <a:rPr kumimoji="1" lang="zh-CN" altLang="en-US" sz="3200" b="1">
                <a:latin typeface="Times New Roman" pitchFamily="18" charset="0"/>
              </a:rPr>
              <a:t>   →     </a:t>
            </a:r>
            <a:r>
              <a:rPr kumimoji="1" lang="zh-CN" altLang="en-US" sz="3200" b="1">
                <a:solidFill>
                  <a:schemeClr val="tx2"/>
                </a:solidFill>
                <a:latin typeface="Times New Roman" pitchFamily="18" charset="0"/>
              </a:rPr>
              <a:t>机械能</a:t>
            </a:r>
            <a:r>
              <a:rPr kumimoji="1" lang="en-US" altLang="zh-CN" sz="3200" b="1">
                <a:solidFill>
                  <a:schemeClr val="tx2"/>
                </a:solidFill>
                <a:latin typeface="Times New Roman" pitchFamily="18" charset="0"/>
              </a:rPr>
              <a:t>+</a:t>
            </a:r>
            <a:r>
              <a:rPr kumimoji="1" lang="zh-CN" altLang="en-US" sz="3200" b="1">
                <a:solidFill>
                  <a:srgbClr val="FF33CC"/>
                </a:solidFill>
                <a:latin typeface="Times New Roman" pitchFamily="18" charset="0"/>
              </a:rPr>
              <a:t>内能</a:t>
            </a:r>
            <a:endParaRPr kumimoji="1" lang="zh-CN" altLang="en-US" sz="3200" b="1">
              <a:solidFill>
                <a:schemeClr val="tx2"/>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43"/>
                                        </p:tgtEl>
                                        <p:attrNameLst>
                                          <p:attrName>style.visibility</p:attrName>
                                        </p:attrNameLst>
                                      </p:cBhvr>
                                      <p:to>
                                        <p:strVal val="visible"/>
                                      </p:to>
                                    </p:set>
                                    <p:animEffect transition="in" filter="wipe(left)">
                                      <p:cBhvr>
                                        <p:cTn id="7" dur="500"/>
                                        <p:tgtEl>
                                          <p:spTgt spid="22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609600"/>
            <a:ext cx="8458200" cy="1143000"/>
          </a:xfrm>
        </p:spPr>
        <p:txBody>
          <a:bodyPr/>
          <a:lstStyle/>
          <a:p>
            <a:pPr algn="l" eaLnBrk="1" hangingPunct="1"/>
            <a:r>
              <a:rPr lang="zh-CN" altLang="en-US" b="1" smtClean="0">
                <a:solidFill>
                  <a:schemeClr val="tx1"/>
                </a:solidFill>
              </a:rPr>
              <a:t>提问：在静电学中，我们怎样计</a:t>
            </a:r>
            <a:br>
              <a:rPr lang="zh-CN" altLang="en-US" b="1" smtClean="0">
                <a:solidFill>
                  <a:schemeClr val="tx1"/>
                </a:solidFill>
              </a:rPr>
            </a:br>
            <a:r>
              <a:rPr lang="zh-CN" altLang="en-US" b="1" smtClean="0">
                <a:solidFill>
                  <a:schemeClr val="tx1"/>
                </a:solidFill>
              </a:rPr>
              <a:t>           算电场力做功？ </a:t>
            </a:r>
          </a:p>
        </p:txBody>
      </p:sp>
      <p:sp>
        <p:nvSpPr>
          <p:cNvPr id="7171" name="Rectangle 3"/>
          <p:cNvSpPr>
            <a:spLocks noGrp="1" noChangeArrowheads="1"/>
          </p:cNvSpPr>
          <p:nvPr>
            <p:ph type="body" idx="1"/>
          </p:nvPr>
        </p:nvSpPr>
        <p:spPr>
          <a:xfrm>
            <a:off x="685800" y="1981200"/>
            <a:ext cx="8458200" cy="4114800"/>
          </a:xfrm>
        </p:spPr>
        <p:txBody>
          <a:bodyPr/>
          <a:lstStyle/>
          <a:p>
            <a:pPr eaLnBrk="1" hangingPunct="1"/>
            <a:r>
              <a:rPr lang="en-US" altLang="zh-CN" sz="3600" b="1" smtClean="0"/>
              <a:t>①</a:t>
            </a:r>
            <a:r>
              <a:rPr lang="zh-CN" altLang="en-US" sz="3600" b="1" smtClean="0"/>
              <a:t>定义途径；</a:t>
            </a:r>
          </a:p>
          <a:p>
            <a:pPr eaLnBrk="1" hangingPunct="1"/>
            <a:r>
              <a:rPr lang="zh-CN" altLang="en-US" sz="3600" b="1" smtClean="0"/>
              <a:t>②利用电势差求电功</a:t>
            </a:r>
            <a:r>
              <a:rPr lang="en-US" altLang="zh-CN" sz="3600" b="1" smtClean="0"/>
              <a:t>——W</a:t>
            </a:r>
            <a:r>
              <a:rPr lang="en-US" altLang="zh-CN" sz="3600" b="1" baseline="-25000" smtClean="0"/>
              <a:t>AB</a:t>
            </a:r>
            <a:r>
              <a:rPr lang="en-US" altLang="zh-CN" sz="3600" b="1" smtClean="0"/>
              <a:t> = qU</a:t>
            </a:r>
            <a:r>
              <a:rPr lang="en-US" altLang="zh-CN" sz="3600" b="1" baseline="-25000" smtClean="0"/>
              <a:t>AB</a:t>
            </a:r>
            <a:r>
              <a:rPr lang="en-US" altLang="zh-CN" sz="3600" b="1" smtClean="0"/>
              <a:t> </a:t>
            </a:r>
          </a:p>
        </p:txBody>
      </p:sp>
      <p:sp>
        <p:nvSpPr>
          <p:cNvPr id="7172" name="Text Box 4"/>
          <p:cNvSpPr txBox="1">
            <a:spLocks noChangeArrowheads="1"/>
          </p:cNvSpPr>
          <p:nvPr/>
        </p:nvSpPr>
        <p:spPr bwMode="auto">
          <a:xfrm>
            <a:off x="1331913" y="4437063"/>
            <a:ext cx="64246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4000" b="1">
                <a:latin typeface="Times New Roman" pitchFamily="18" charset="0"/>
              </a:rPr>
              <a:t>从能量转化的角度总结电路的某些规律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down)">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172"/>
                                        </p:tgtEl>
                                        <p:attrNameLst>
                                          <p:attrName>style.visibility</p:attrName>
                                        </p:attrNameLst>
                                      </p:cBhvr>
                                      <p:to>
                                        <p:strVal val="visible"/>
                                      </p:to>
                                    </p:set>
                                    <p:anim calcmode="lin" valueType="num">
                                      <p:cBhvr additive="base">
                                        <p:cTn id="17" dur="500" fill="hold"/>
                                        <p:tgtEl>
                                          <p:spTgt spid="7172"/>
                                        </p:tgtEl>
                                        <p:attrNameLst>
                                          <p:attrName>ppt_x</p:attrName>
                                        </p:attrNameLst>
                                      </p:cBhvr>
                                      <p:tavLst>
                                        <p:tav tm="0">
                                          <p:val>
                                            <p:strVal val="#ppt_x"/>
                                          </p:val>
                                        </p:tav>
                                        <p:tav tm="100000">
                                          <p:val>
                                            <p:strVal val="#ppt_x"/>
                                          </p:val>
                                        </p:tav>
                                      </p:tavLst>
                                    </p:anim>
                                    <p:anim calcmode="lin" valueType="num">
                                      <p:cBhvr additive="base">
                                        <p:cTn id="1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563938" y="188913"/>
            <a:ext cx="1585912" cy="603250"/>
          </a:xfrm>
        </p:spPr>
        <p:txBody>
          <a:bodyPr/>
          <a:lstStyle/>
          <a:p>
            <a:pPr eaLnBrk="1" hangingPunct="1">
              <a:defRPr/>
            </a:pPr>
            <a:r>
              <a:rPr lang="zh-CN" altLang="en-US" sz="3600" b="1" smtClean="0">
                <a:solidFill>
                  <a:srgbClr val="FF0000"/>
                </a:solidFill>
                <a:effectLst>
                  <a:outerShdw blurRad="38100" dist="38100" dir="2700000" algn="tl">
                    <a:srgbClr val="000000"/>
                  </a:outerShdw>
                </a:effectLst>
                <a:ea typeface="华文楷体" pitchFamily="2" charset="-122"/>
              </a:rPr>
              <a:t>小结：</a:t>
            </a:r>
          </a:p>
        </p:txBody>
      </p:sp>
      <p:sp>
        <p:nvSpPr>
          <p:cNvPr id="15363" name="Rectangle 3"/>
          <p:cNvSpPr>
            <a:spLocks noGrp="1" noChangeArrowheads="1"/>
          </p:cNvSpPr>
          <p:nvPr>
            <p:ph type="body" idx="1"/>
          </p:nvPr>
        </p:nvSpPr>
        <p:spPr>
          <a:xfrm>
            <a:off x="611188" y="836613"/>
            <a:ext cx="8208962" cy="3744912"/>
          </a:xfrm>
        </p:spPr>
        <p:txBody>
          <a:bodyPr/>
          <a:lstStyle/>
          <a:p>
            <a:pPr eaLnBrk="1" hangingPunct="1">
              <a:lnSpc>
                <a:spcPct val="150000"/>
              </a:lnSpc>
              <a:defRPr/>
            </a:pPr>
            <a:r>
              <a:rPr lang="en-US" altLang="zh-CN" sz="2800" b="1" smtClean="0">
                <a:effectLst>
                  <a:outerShdw blurRad="38100" dist="38100" dir="2700000" algn="tl">
                    <a:srgbClr val="FFFFFF"/>
                  </a:outerShdw>
                </a:effectLst>
                <a:latin typeface="华文楷体" pitchFamily="2" charset="-122"/>
                <a:ea typeface="华文楷体" pitchFamily="2" charset="-122"/>
              </a:rPr>
              <a:t>1</a:t>
            </a:r>
            <a:r>
              <a:rPr lang="zh-CN" altLang="en-US" sz="2800" b="1" smtClean="0">
                <a:effectLst>
                  <a:outerShdw blurRad="38100" dist="38100" dir="2700000" algn="tl">
                    <a:srgbClr val="FFFFFF"/>
                  </a:outerShdw>
                </a:effectLst>
                <a:latin typeface="华文楷体" pitchFamily="2" charset="-122"/>
                <a:ea typeface="华文楷体" pitchFamily="2" charset="-122"/>
              </a:rPr>
              <a:t>、公式</a:t>
            </a:r>
            <a:r>
              <a:rPr lang="en-US" altLang="zh-CN" sz="2800" b="1" smtClean="0">
                <a:effectLst>
                  <a:outerShdw blurRad="38100" dist="38100" dir="2700000" algn="tl">
                    <a:srgbClr val="FFFFFF"/>
                  </a:outerShdw>
                </a:effectLst>
                <a:latin typeface="华文楷体" pitchFamily="2" charset="-122"/>
                <a:ea typeface="华文楷体" pitchFamily="2" charset="-122"/>
              </a:rPr>
              <a:t>W=UIt</a:t>
            </a:r>
            <a:r>
              <a:rPr lang="zh-CN" altLang="en-US" sz="2800" b="1" smtClean="0">
                <a:effectLst>
                  <a:outerShdw blurRad="38100" dist="38100" dir="2700000" algn="tl">
                    <a:srgbClr val="FFFFFF"/>
                  </a:outerShdw>
                </a:effectLst>
                <a:latin typeface="华文楷体" pitchFamily="2" charset="-122"/>
                <a:ea typeface="华文楷体" pitchFamily="2" charset="-122"/>
              </a:rPr>
              <a:t>和</a:t>
            </a:r>
            <a:r>
              <a:rPr lang="en-US" altLang="zh-CN" sz="2800" b="1" smtClean="0">
                <a:effectLst>
                  <a:outerShdw blurRad="38100" dist="38100" dir="2700000" algn="tl">
                    <a:srgbClr val="FFFFFF"/>
                  </a:outerShdw>
                </a:effectLst>
                <a:latin typeface="华文楷体" pitchFamily="2" charset="-122"/>
                <a:ea typeface="华文楷体" pitchFamily="2" charset="-122"/>
              </a:rPr>
              <a:t>P=UI</a:t>
            </a:r>
            <a:r>
              <a:rPr lang="zh-CN" altLang="en-US" sz="2800" b="1" smtClean="0">
                <a:effectLst>
                  <a:outerShdw blurRad="38100" dist="38100" dir="2700000" algn="tl">
                    <a:srgbClr val="FFFFFF"/>
                  </a:outerShdw>
                </a:effectLst>
                <a:latin typeface="华文楷体" pitchFamily="2" charset="-122"/>
                <a:ea typeface="华文楷体" pitchFamily="2" charset="-122"/>
              </a:rPr>
              <a:t>是电功和电功率的一般表达式，适用于任何用电器，它表示用电器消耗的全部电功和电功率。而</a:t>
            </a:r>
            <a:r>
              <a:rPr lang="en-US" altLang="zh-CN" sz="2800" b="1" smtClean="0">
                <a:effectLst>
                  <a:outerShdw blurRad="38100" dist="38100" dir="2700000" algn="tl">
                    <a:srgbClr val="FFFFFF"/>
                  </a:outerShdw>
                </a:effectLst>
                <a:latin typeface="华文楷体" pitchFamily="2" charset="-122"/>
                <a:ea typeface="华文楷体" pitchFamily="2" charset="-122"/>
              </a:rPr>
              <a:t>W=I</a:t>
            </a:r>
            <a:r>
              <a:rPr lang="en-US" altLang="zh-CN" sz="2800" b="1" baseline="30000" smtClean="0">
                <a:effectLst>
                  <a:outerShdw blurRad="38100" dist="38100" dir="2700000" algn="tl">
                    <a:srgbClr val="FFFFFF"/>
                  </a:outerShdw>
                </a:effectLst>
                <a:latin typeface="华文楷体" pitchFamily="2" charset="-122"/>
                <a:ea typeface="华文楷体" pitchFamily="2" charset="-122"/>
              </a:rPr>
              <a:t>2</a:t>
            </a:r>
            <a:r>
              <a:rPr lang="en-US" altLang="zh-CN" sz="2800" b="1" smtClean="0">
                <a:effectLst>
                  <a:outerShdw blurRad="38100" dist="38100" dir="2700000" algn="tl">
                    <a:srgbClr val="FFFFFF"/>
                  </a:outerShdw>
                </a:effectLst>
                <a:latin typeface="华文楷体" pitchFamily="2" charset="-122"/>
                <a:ea typeface="华文楷体" pitchFamily="2" charset="-122"/>
              </a:rPr>
              <a:t>Rt=U</a:t>
            </a:r>
            <a:r>
              <a:rPr lang="en-US" altLang="zh-CN" sz="2800" b="1" baseline="30000" smtClean="0">
                <a:effectLst>
                  <a:outerShdw blurRad="38100" dist="38100" dir="2700000" algn="tl">
                    <a:srgbClr val="FFFFFF"/>
                  </a:outerShdw>
                </a:effectLst>
                <a:latin typeface="华文楷体" pitchFamily="2" charset="-122"/>
                <a:ea typeface="华文楷体" pitchFamily="2" charset="-122"/>
              </a:rPr>
              <a:t>2</a:t>
            </a:r>
            <a:r>
              <a:rPr lang="en-US" altLang="zh-CN" sz="2800" b="1" smtClean="0">
                <a:effectLst>
                  <a:outerShdw blurRad="38100" dist="38100" dir="2700000" algn="tl">
                    <a:srgbClr val="FFFFFF"/>
                  </a:outerShdw>
                </a:effectLst>
                <a:latin typeface="华文楷体" pitchFamily="2" charset="-122"/>
                <a:ea typeface="华文楷体" pitchFamily="2" charset="-122"/>
              </a:rPr>
              <a:t>t/R</a:t>
            </a:r>
            <a:r>
              <a:rPr lang="zh-CN" altLang="en-US" sz="2800" b="1" smtClean="0">
                <a:effectLst>
                  <a:outerShdw blurRad="38100" dist="38100" dir="2700000" algn="tl">
                    <a:srgbClr val="FFFFFF"/>
                  </a:outerShdw>
                </a:effectLst>
                <a:latin typeface="华文楷体" pitchFamily="2" charset="-122"/>
                <a:ea typeface="华文楷体" pitchFamily="2" charset="-122"/>
              </a:rPr>
              <a:t>和</a:t>
            </a:r>
            <a:r>
              <a:rPr lang="en-US" altLang="zh-CN" sz="2800" b="1" smtClean="0">
                <a:effectLst>
                  <a:outerShdw blurRad="38100" dist="38100" dir="2700000" algn="tl">
                    <a:srgbClr val="FFFFFF"/>
                  </a:outerShdw>
                </a:effectLst>
                <a:latin typeface="华文楷体" pitchFamily="2" charset="-122"/>
                <a:ea typeface="华文楷体" pitchFamily="2" charset="-122"/>
              </a:rPr>
              <a:t>P=I</a:t>
            </a:r>
            <a:r>
              <a:rPr lang="en-US" altLang="zh-CN" sz="2800" b="1" baseline="30000" smtClean="0">
                <a:effectLst>
                  <a:outerShdw blurRad="38100" dist="38100" dir="2700000" algn="tl">
                    <a:srgbClr val="FFFFFF"/>
                  </a:outerShdw>
                </a:effectLst>
                <a:latin typeface="华文楷体" pitchFamily="2" charset="-122"/>
                <a:ea typeface="华文楷体" pitchFamily="2" charset="-122"/>
              </a:rPr>
              <a:t>2</a:t>
            </a:r>
            <a:r>
              <a:rPr lang="en-US" altLang="zh-CN" sz="2800" b="1" smtClean="0">
                <a:effectLst>
                  <a:outerShdw blurRad="38100" dist="38100" dir="2700000" algn="tl">
                    <a:srgbClr val="FFFFFF"/>
                  </a:outerShdw>
                </a:effectLst>
                <a:latin typeface="华文楷体" pitchFamily="2" charset="-122"/>
                <a:ea typeface="华文楷体" pitchFamily="2" charset="-122"/>
              </a:rPr>
              <a:t>R=U</a:t>
            </a:r>
            <a:r>
              <a:rPr lang="en-US" altLang="zh-CN" sz="2800" b="1" baseline="30000" smtClean="0">
                <a:effectLst>
                  <a:outerShdw blurRad="38100" dist="38100" dir="2700000" algn="tl">
                    <a:srgbClr val="FFFFFF"/>
                  </a:outerShdw>
                </a:effectLst>
                <a:latin typeface="华文楷体" pitchFamily="2" charset="-122"/>
                <a:ea typeface="华文楷体" pitchFamily="2" charset="-122"/>
              </a:rPr>
              <a:t>2</a:t>
            </a:r>
            <a:r>
              <a:rPr lang="en-US" altLang="zh-CN" sz="2800" b="1" smtClean="0">
                <a:effectLst>
                  <a:outerShdw blurRad="38100" dist="38100" dir="2700000" algn="tl">
                    <a:srgbClr val="FFFFFF"/>
                  </a:outerShdw>
                </a:effectLst>
                <a:latin typeface="华文楷体" pitchFamily="2" charset="-122"/>
                <a:ea typeface="华文楷体" pitchFamily="2" charset="-122"/>
              </a:rPr>
              <a:t>/R</a:t>
            </a:r>
            <a:r>
              <a:rPr lang="zh-CN" altLang="en-US" sz="2800" b="1" smtClean="0">
                <a:effectLst>
                  <a:outerShdw blurRad="38100" dist="38100" dir="2700000" algn="tl">
                    <a:srgbClr val="FFFFFF"/>
                  </a:outerShdw>
                </a:effectLst>
                <a:latin typeface="华文楷体" pitchFamily="2" charset="-122"/>
                <a:ea typeface="华文楷体" pitchFamily="2" charset="-122"/>
              </a:rPr>
              <a:t>则是前面两公式与欧姆定律结合而导出的，它们实际上只适用于纯电阻电路。</a:t>
            </a:r>
          </a:p>
        </p:txBody>
      </p:sp>
      <p:sp>
        <p:nvSpPr>
          <p:cNvPr id="15364" name="Rectangle 4"/>
          <p:cNvSpPr>
            <a:spLocks noChangeArrowheads="1"/>
          </p:cNvSpPr>
          <p:nvPr/>
        </p:nvSpPr>
        <p:spPr bwMode="auto">
          <a:xfrm>
            <a:off x="900113" y="3573463"/>
            <a:ext cx="7920037"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5000"/>
              </a:lnSpc>
              <a:defRPr/>
            </a:pPr>
            <a:endParaRPr kumimoji="1" lang="en-US" altLang="zh-CN" sz="2800" b="1">
              <a:effectLst>
                <a:outerShdw blurRad="38100" dist="38100" dir="2700000" algn="tl">
                  <a:srgbClr val="FFFFFF"/>
                </a:outerShdw>
              </a:effectLst>
              <a:latin typeface="Tahoma" pitchFamily="34" charset="0"/>
              <a:ea typeface="华文楷体" pitchFamily="2" charset="-122"/>
            </a:endParaRPr>
          </a:p>
          <a:p>
            <a:pPr>
              <a:lnSpc>
                <a:spcPct val="145000"/>
              </a:lnSpc>
              <a:defRPr/>
            </a:pPr>
            <a:r>
              <a:rPr kumimoji="1" lang="en-US" altLang="zh-CN" sz="2800" b="1">
                <a:effectLst>
                  <a:outerShdw blurRad="38100" dist="38100" dir="2700000" algn="tl">
                    <a:srgbClr val="FFFFFF"/>
                  </a:outerShdw>
                </a:effectLst>
                <a:latin typeface="Tahoma" pitchFamily="34" charset="0"/>
                <a:ea typeface="华文楷体" pitchFamily="2" charset="-122"/>
              </a:rPr>
              <a:t>2</a:t>
            </a:r>
            <a:r>
              <a:rPr kumimoji="1" lang="zh-CN" altLang="en-US" sz="2800" b="1">
                <a:effectLst>
                  <a:outerShdw blurRad="38100" dist="38100" dir="2700000" algn="tl">
                    <a:srgbClr val="FFFFFF"/>
                  </a:outerShdw>
                </a:effectLst>
                <a:latin typeface="Tahoma" pitchFamily="34" charset="0"/>
                <a:ea typeface="华文楷体" pitchFamily="2" charset="-122"/>
              </a:rPr>
              <a:t>、电流通过用电器做功的过程实际上是电能转化为其它形式的能的过程。电流做了多少功，就有多少电能转化为其它形式的能。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linds(horizontal)">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4000" b="1" smtClean="0">
                <a:solidFill>
                  <a:schemeClr val="tx1"/>
                </a:solidFill>
              </a:rPr>
              <a:t>探讨几个用电器的能量转化情况</a:t>
            </a:r>
          </a:p>
        </p:txBody>
      </p:sp>
      <p:sp>
        <p:nvSpPr>
          <p:cNvPr id="5123" name="Rectangle 3"/>
          <p:cNvSpPr>
            <a:spLocks noGrp="1" noChangeArrowheads="1"/>
          </p:cNvSpPr>
          <p:nvPr>
            <p:ph type="body" idx="1"/>
          </p:nvPr>
        </p:nvSpPr>
        <p:spPr>
          <a:xfrm>
            <a:off x="684213" y="1916113"/>
            <a:ext cx="4967287" cy="4114800"/>
          </a:xfrm>
        </p:spPr>
        <p:txBody>
          <a:bodyPr/>
          <a:lstStyle/>
          <a:p>
            <a:pPr eaLnBrk="1" hangingPunct="1"/>
            <a:r>
              <a:rPr lang="en-US" altLang="zh-CN" sz="4000" b="1" smtClean="0"/>
              <a:t>a</a:t>
            </a:r>
            <a:r>
              <a:rPr lang="zh-CN" altLang="en-US" sz="4000" b="1" smtClean="0"/>
              <a:t>、电流流过电炉</a:t>
            </a:r>
          </a:p>
          <a:p>
            <a:pPr eaLnBrk="1" hangingPunct="1"/>
            <a:endParaRPr lang="zh-CN" altLang="en-US" sz="4000" b="1" smtClean="0"/>
          </a:p>
          <a:p>
            <a:pPr eaLnBrk="1" hangingPunct="1"/>
            <a:r>
              <a:rPr lang="en-US" altLang="zh-CN" sz="4000" b="1" smtClean="0"/>
              <a:t>b</a:t>
            </a:r>
            <a:r>
              <a:rPr lang="zh-CN" altLang="en-US" sz="4000" b="1" smtClean="0"/>
              <a:t>、电流流过电解槽</a:t>
            </a:r>
          </a:p>
          <a:p>
            <a:pPr eaLnBrk="1" hangingPunct="1"/>
            <a:endParaRPr lang="zh-CN" altLang="en-US" sz="4000" b="1" smtClean="0"/>
          </a:p>
          <a:p>
            <a:pPr eaLnBrk="1" hangingPunct="1"/>
            <a:r>
              <a:rPr lang="en-US" altLang="zh-CN" sz="4000" b="1" smtClean="0"/>
              <a:t>c</a:t>
            </a:r>
            <a:r>
              <a:rPr lang="zh-CN" altLang="en-US" sz="4000" b="1" smtClean="0"/>
              <a:t>、电流流过电风扇</a:t>
            </a:r>
          </a:p>
        </p:txBody>
      </p:sp>
      <p:sp>
        <p:nvSpPr>
          <p:cNvPr id="5124" name="Text Box 4"/>
          <p:cNvSpPr txBox="1">
            <a:spLocks noChangeArrowheads="1"/>
          </p:cNvSpPr>
          <p:nvPr/>
        </p:nvSpPr>
        <p:spPr bwMode="auto">
          <a:xfrm>
            <a:off x="3400425" y="22050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sz="2400">
              <a:latin typeface="Times New Roman" pitchFamily="18" charset="0"/>
            </a:endParaRPr>
          </a:p>
        </p:txBody>
      </p:sp>
      <p:sp>
        <p:nvSpPr>
          <p:cNvPr id="8197" name="Text Box 5"/>
          <p:cNvSpPr txBox="1">
            <a:spLocks noChangeArrowheads="1"/>
          </p:cNvSpPr>
          <p:nvPr/>
        </p:nvSpPr>
        <p:spPr bwMode="auto">
          <a:xfrm>
            <a:off x="1835150" y="2565400"/>
            <a:ext cx="453707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Tx/>
              <a:buChar char="•"/>
            </a:pPr>
            <a:r>
              <a:rPr lang="en-US" altLang="zh-CN" sz="3600" b="1">
                <a:solidFill>
                  <a:srgbClr val="FF0000"/>
                </a:solidFill>
                <a:latin typeface="Times New Roman" pitchFamily="18" charset="0"/>
              </a:rPr>
              <a:t>→</a:t>
            </a:r>
            <a:r>
              <a:rPr lang="zh-CN" altLang="en-US" sz="3600" b="1">
                <a:solidFill>
                  <a:srgbClr val="FF0000"/>
                </a:solidFill>
                <a:latin typeface="Times New Roman" pitchFamily="18" charset="0"/>
              </a:rPr>
              <a:t>电能转化为热能。</a:t>
            </a:r>
          </a:p>
        </p:txBody>
      </p:sp>
      <p:sp>
        <p:nvSpPr>
          <p:cNvPr id="8198" name="Text Box 6"/>
          <p:cNvSpPr txBox="1">
            <a:spLocks noChangeArrowheads="1"/>
          </p:cNvSpPr>
          <p:nvPr/>
        </p:nvSpPr>
        <p:spPr bwMode="auto">
          <a:xfrm>
            <a:off x="2124075" y="4221163"/>
            <a:ext cx="5472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b="1">
                <a:solidFill>
                  <a:srgbClr val="FF0000"/>
                </a:solidFill>
                <a:latin typeface="Times New Roman" pitchFamily="18" charset="0"/>
              </a:rPr>
              <a:t>→</a:t>
            </a:r>
            <a:r>
              <a:rPr lang="zh-CN" altLang="en-US" sz="3200" b="1">
                <a:solidFill>
                  <a:srgbClr val="FF0000"/>
                </a:solidFill>
                <a:latin typeface="Times New Roman" pitchFamily="18" charset="0"/>
              </a:rPr>
              <a:t>电能转化为化学能和热能</a:t>
            </a:r>
            <a:r>
              <a:rPr lang="zh-CN" altLang="en-US" sz="2400">
                <a:solidFill>
                  <a:srgbClr val="FF0000"/>
                </a:solidFill>
                <a:latin typeface="Times New Roman" pitchFamily="18" charset="0"/>
              </a:rPr>
              <a:t> </a:t>
            </a:r>
          </a:p>
        </p:txBody>
      </p:sp>
      <p:sp>
        <p:nvSpPr>
          <p:cNvPr id="8199" name="Text Box 7"/>
          <p:cNvSpPr txBox="1">
            <a:spLocks noChangeArrowheads="1"/>
          </p:cNvSpPr>
          <p:nvPr/>
        </p:nvSpPr>
        <p:spPr bwMode="auto">
          <a:xfrm>
            <a:off x="1979613" y="5546725"/>
            <a:ext cx="547211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b="1">
                <a:solidFill>
                  <a:srgbClr val="FF0000"/>
                </a:solidFill>
                <a:latin typeface="Times New Roman" pitchFamily="18" charset="0"/>
              </a:rPr>
              <a:t>→</a:t>
            </a:r>
            <a:r>
              <a:rPr lang="zh-CN" altLang="en-US" sz="3200" b="1">
                <a:solidFill>
                  <a:srgbClr val="FF0000"/>
                </a:solidFill>
                <a:latin typeface="Times New Roman" pitchFamily="18" charset="0"/>
              </a:rPr>
              <a:t>电能转化为机械能和热能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wipe(left)">
                                      <p:cBhvr>
                                        <p:cTn id="7" dur="500"/>
                                        <p:tgtEl>
                                          <p:spTgt spid="8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198">
                                            <p:txEl>
                                              <p:pRg st="0" end="0"/>
                                            </p:txEl>
                                          </p:spTgt>
                                        </p:tgtEl>
                                        <p:attrNameLst>
                                          <p:attrName>style.visibility</p:attrName>
                                        </p:attrNameLst>
                                      </p:cBhvr>
                                      <p:to>
                                        <p:strVal val="visible"/>
                                      </p:to>
                                    </p:set>
                                    <p:animEffect transition="in" filter="wipe(down)">
                                      <p:cBhvr>
                                        <p:cTn id="12" dur="500"/>
                                        <p:tgtEl>
                                          <p:spTgt spid="819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wipe(down)">
                                      <p:cBhvr>
                                        <p:cTn id="1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28600" y="304800"/>
            <a:ext cx="8686800" cy="6248400"/>
          </a:xfrm>
          <a:prstGeom prst="rect">
            <a:avLst/>
          </a:prstGeom>
          <a:noFill/>
          <a:ln w="9525">
            <a:solidFill>
              <a:srgbClr val="CCCC00"/>
            </a:solidFill>
            <a:miter lim="800000"/>
            <a:headEnd/>
            <a:tailEnd/>
          </a:ln>
          <a:effectLst/>
          <a:extLst>
            <a:ext uri="{909E8E84-426E-40DD-AFC4-6F175D3DCCD1}">
              <a14:hiddenFill xmlns:a14="http://schemas.microsoft.com/office/drawing/2010/main">
                <a:solidFill>
                  <a:srgbClr val="00000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5" name="Rectangle 3"/>
          <p:cNvSpPr>
            <a:spLocks noGrp="1" noChangeArrowheads="1"/>
          </p:cNvSpPr>
          <p:nvPr>
            <p:ph type="title"/>
          </p:nvPr>
        </p:nvSpPr>
        <p:spPr>
          <a:xfrm>
            <a:off x="762000" y="685800"/>
            <a:ext cx="5473700" cy="641350"/>
          </a:xfrm>
        </p:spPr>
        <p:txBody>
          <a:bodyPr/>
          <a:lstStyle/>
          <a:p>
            <a:pPr eaLnBrk="1" hangingPunct="1"/>
            <a:r>
              <a:rPr lang="zh-CN" altLang="en-US" sz="3600" smtClean="0">
                <a:ea typeface="黑体" pitchFamily="2" charset="-122"/>
              </a:rPr>
              <a:t>一、电功和电功率</a:t>
            </a:r>
          </a:p>
        </p:txBody>
      </p:sp>
      <p:pic>
        <p:nvPicPr>
          <p:cNvPr id="28676" name="Picture 4" descr="无标题"/>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76400"/>
            <a:ext cx="4343400" cy="2463800"/>
          </a:xfrm>
          <a:prstGeom prst="rect">
            <a:avLst/>
          </a:prstGeom>
          <a:noFill/>
          <a:ln w="9525">
            <a:solidFill>
              <a:srgbClr val="33CCCC"/>
            </a:solidFill>
            <a:miter lim="800000"/>
            <a:headEnd/>
            <a:tailEnd/>
          </a:ln>
          <a:extLst>
            <a:ext uri="{909E8E84-426E-40DD-AFC4-6F175D3DCCD1}">
              <a14:hiddenFill xmlns:a14="http://schemas.microsoft.com/office/drawing/2010/main">
                <a:solidFill>
                  <a:srgbClr val="FFFFFF"/>
                </a:solidFill>
              </a14:hiddenFill>
            </a:ext>
          </a:extLst>
        </p:spPr>
      </p:pic>
      <p:grpSp>
        <p:nvGrpSpPr>
          <p:cNvPr id="28677" name="Group 5"/>
          <p:cNvGrpSpPr>
            <a:grpSpLocks/>
          </p:cNvGrpSpPr>
          <p:nvPr/>
        </p:nvGrpSpPr>
        <p:grpSpPr bwMode="auto">
          <a:xfrm>
            <a:off x="990600" y="4419600"/>
            <a:ext cx="7543800" cy="968375"/>
            <a:chOff x="576" y="2784"/>
            <a:chExt cx="4752" cy="610"/>
          </a:xfrm>
        </p:grpSpPr>
        <p:sp>
          <p:nvSpPr>
            <p:cNvPr id="6154" name="Text Box 6"/>
            <p:cNvSpPr txBox="1">
              <a:spLocks noChangeArrowheads="1"/>
            </p:cNvSpPr>
            <p:nvPr/>
          </p:nvSpPr>
          <p:spPr bwMode="auto">
            <a:xfrm>
              <a:off x="576" y="2784"/>
              <a:ext cx="4752"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zh-CN" altLang="en-US" sz="2400">
                  <a:latin typeface="宋体" pitchFamily="2" charset="-122"/>
                </a:rPr>
                <a:t>如图一段电路两端的电压为</a:t>
              </a:r>
              <a:r>
                <a:rPr kumimoji="1" lang="en-US" altLang="zh-CN" sz="2400" i="1">
                  <a:latin typeface="Times New Roman" pitchFamily="18" charset="0"/>
                </a:rPr>
                <a:t>U</a:t>
              </a:r>
              <a:r>
                <a:rPr kumimoji="1" lang="zh-CN" altLang="en-US" sz="2400">
                  <a:latin typeface="宋体" pitchFamily="2" charset="-122"/>
                </a:rPr>
                <a:t>，通过的电流为</a:t>
              </a:r>
              <a:r>
                <a:rPr kumimoji="1" lang="en-US" altLang="zh-CN" sz="2400" i="1">
                  <a:latin typeface="Times New Roman" pitchFamily="18" charset="0"/>
                </a:rPr>
                <a:t>I</a:t>
              </a:r>
              <a:r>
                <a:rPr kumimoji="1" lang="zh-CN" altLang="en-US" sz="2400">
                  <a:latin typeface="宋体" pitchFamily="2" charset="-122"/>
                </a:rPr>
                <a:t>，在时间</a:t>
              </a:r>
              <a:r>
                <a:rPr kumimoji="1" lang="en-US" altLang="zh-CN" sz="2400" i="1">
                  <a:latin typeface="Times New Roman" pitchFamily="18" charset="0"/>
                </a:rPr>
                <a:t>t</a:t>
              </a:r>
              <a:r>
                <a:rPr kumimoji="1" lang="zh-CN" altLang="en-US" sz="2400">
                  <a:latin typeface="宋体" pitchFamily="2" charset="-122"/>
                </a:rPr>
                <a:t>内通过这段电路任一横截的电荷量　　　．</a:t>
              </a:r>
            </a:p>
          </p:txBody>
        </p:sp>
        <p:graphicFrame>
          <p:nvGraphicFramePr>
            <p:cNvPr id="6155" name="Object 7"/>
            <p:cNvGraphicFramePr>
              <a:graphicFrameLocks noChangeAspect="1"/>
            </p:cNvGraphicFramePr>
            <p:nvPr/>
          </p:nvGraphicFramePr>
          <p:xfrm>
            <a:off x="3591" y="3081"/>
            <a:ext cx="576" cy="295"/>
          </p:xfrm>
          <a:graphic>
            <a:graphicData uri="http://schemas.openxmlformats.org/presentationml/2006/ole">
              <mc:AlternateContent xmlns:mc="http://schemas.openxmlformats.org/markup-compatibility/2006">
                <mc:Choice xmlns:v="urn:schemas-microsoft-com:vml" Requires="v">
                  <p:oleObj spid="_x0000_s6156" r:id="rId4" imgW="380970" imgH="190590" progId="Equation.3">
                    <p:embed/>
                  </p:oleObj>
                </mc:Choice>
                <mc:Fallback>
                  <p:oleObj r:id="rId4" imgW="380970" imgH="19059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1" y="3081"/>
                          <a:ext cx="57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680" name="Group 8"/>
          <p:cNvGrpSpPr>
            <a:grpSpLocks/>
          </p:cNvGrpSpPr>
          <p:nvPr/>
        </p:nvGrpSpPr>
        <p:grpSpPr bwMode="auto">
          <a:xfrm>
            <a:off x="1371600" y="5638800"/>
            <a:ext cx="5867400" cy="479425"/>
            <a:chOff x="624" y="3565"/>
            <a:chExt cx="3696" cy="302"/>
          </a:xfrm>
        </p:grpSpPr>
        <p:sp>
          <p:nvSpPr>
            <p:cNvPr id="6151" name="Text Box 9"/>
            <p:cNvSpPr txBox="1">
              <a:spLocks noChangeArrowheads="1"/>
            </p:cNvSpPr>
            <p:nvPr/>
          </p:nvSpPr>
          <p:spPr bwMode="auto">
            <a:xfrm>
              <a:off x="624" y="3565"/>
              <a:ext cx="36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则</a:t>
              </a:r>
              <a:r>
                <a:rPr kumimoji="1" lang="zh-CN" altLang="en-US" sz="2400">
                  <a:latin typeface="宋体" pitchFamily="2" charset="-122"/>
                </a:rPr>
                <a:t>电场力做功　　　　　即：　　</a:t>
              </a:r>
              <a:r>
                <a:rPr kumimoji="1" lang="zh-CN" altLang="en-US" sz="2400">
                  <a:latin typeface="Times New Roman" pitchFamily="18" charset="0"/>
                </a:rPr>
                <a:t> </a:t>
              </a:r>
            </a:p>
          </p:txBody>
        </p:sp>
        <p:graphicFrame>
          <p:nvGraphicFramePr>
            <p:cNvPr id="6152" name="Object 10"/>
            <p:cNvGraphicFramePr>
              <a:graphicFrameLocks noChangeAspect="1"/>
            </p:cNvGraphicFramePr>
            <p:nvPr/>
          </p:nvGraphicFramePr>
          <p:xfrm>
            <a:off x="1902" y="3618"/>
            <a:ext cx="672" cy="249"/>
          </p:xfrm>
          <a:graphic>
            <a:graphicData uri="http://schemas.openxmlformats.org/presentationml/2006/ole">
              <mc:AlternateContent xmlns:mc="http://schemas.openxmlformats.org/markup-compatibility/2006">
                <mc:Choice xmlns:v="urn:schemas-microsoft-com:vml" Requires="v">
                  <p:oleObj spid="_x0000_s6157" r:id="rId6" imgW="533520" imgH="190590" progId="Equation.3">
                    <p:embed/>
                  </p:oleObj>
                </mc:Choice>
                <mc:Fallback>
                  <p:oleObj r:id="rId6" imgW="533520" imgH="19059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2" y="3618"/>
                          <a:ext cx="6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3" name="Object 11"/>
            <p:cNvGraphicFramePr>
              <a:graphicFrameLocks noChangeAspect="1"/>
            </p:cNvGraphicFramePr>
            <p:nvPr/>
          </p:nvGraphicFramePr>
          <p:xfrm>
            <a:off x="3072" y="3588"/>
            <a:ext cx="864" cy="261"/>
          </p:xfrm>
          <a:graphic>
            <a:graphicData uri="http://schemas.openxmlformats.org/presentationml/2006/ole">
              <mc:AlternateContent xmlns:mc="http://schemas.openxmlformats.org/markup-compatibility/2006">
                <mc:Choice xmlns:v="urn:schemas-microsoft-com:vml" Requires="v">
                  <p:oleObj spid="_x0000_s6158" r:id="rId8" imgW="523800" imgH="171450" progId="Equation.3">
                    <p:embed/>
                  </p:oleObj>
                </mc:Choice>
                <mc:Fallback>
                  <p:oleObj r:id="rId8" imgW="523800" imgH="17145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2" y="3588"/>
                          <a:ext cx="86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1+#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28676"/>
                                        </p:tgtEl>
                                        <p:attrNameLst>
                                          <p:attrName>style.visibility</p:attrName>
                                        </p:attrNameLst>
                                      </p:cBhvr>
                                      <p:to>
                                        <p:strVal val="visible"/>
                                      </p:to>
                                    </p:set>
                                    <p:animEffect transition="in" filter="box(out)">
                                      <p:cBhvr>
                                        <p:cTn id="13" dur="500"/>
                                        <p:tgtEl>
                                          <p:spTgt spid="286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nodeType="clickEffect">
                                  <p:stCondLst>
                                    <p:cond delay="0"/>
                                  </p:stCondLst>
                                  <p:childTnLst>
                                    <p:set>
                                      <p:cBhvr>
                                        <p:cTn id="17" dur="1" fill="hold">
                                          <p:stCondLst>
                                            <p:cond delay="0"/>
                                          </p:stCondLst>
                                        </p:cTn>
                                        <p:tgtEl>
                                          <p:spTgt spid="28677"/>
                                        </p:tgtEl>
                                        <p:attrNameLst>
                                          <p:attrName>style.visibility</p:attrName>
                                        </p:attrNameLst>
                                      </p:cBhvr>
                                      <p:to>
                                        <p:strVal val="visible"/>
                                      </p:to>
                                    </p:set>
                                    <p:animEffect transition="in" filter="barn(outVertical)">
                                      <p:cBhvr>
                                        <p:cTn id="18" dur="500"/>
                                        <p:tgtEl>
                                          <p:spTgt spid="286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8680"/>
                                        </p:tgtEl>
                                        <p:attrNameLst>
                                          <p:attrName>style.visibility</p:attrName>
                                        </p:attrNameLst>
                                      </p:cBhvr>
                                      <p:to>
                                        <p:strVal val="visible"/>
                                      </p:to>
                                    </p:set>
                                    <p:animEffect transition="in" filter="box(in)">
                                      <p:cBhvr>
                                        <p:cTn id="23"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5763" y="1179513"/>
            <a:ext cx="8229600" cy="1143000"/>
          </a:xfrm>
        </p:spPr>
        <p:txBody>
          <a:bodyPr/>
          <a:lstStyle/>
          <a:p>
            <a:pPr algn="l" eaLnBrk="1" hangingPunct="1"/>
            <a:r>
              <a:rPr lang="zh-CN" altLang="en-US" sz="4000" b="1" smtClean="0">
                <a:solidFill>
                  <a:schemeClr val="tx1"/>
                </a:solidFill>
              </a:rPr>
              <a:t>思考问题：以上的推导和结论与电路的性质（如：前面</a:t>
            </a:r>
            <a:r>
              <a:rPr lang="en-US" altLang="zh-CN" sz="4000" b="1" smtClean="0">
                <a:solidFill>
                  <a:schemeClr val="tx1"/>
                </a:solidFill>
              </a:rPr>
              <a:t>a</a:t>
            </a:r>
            <a:r>
              <a:rPr lang="zh-CN" altLang="en-US" sz="4000" b="1" smtClean="0">
                <a:solidFill>
                  <a:schemeClr val="tx1"/>
                </a:solidFill>
              </a:rPr>
              <a:t>、 </a:t>
            </a:r>
            <a:r>
              <a:rPr lang="en-US" altLang="zh-CN" sz="4000" b="1" smtClean="0">
                <a:solidFill>
                  <a:schemeClr val="tx1"/>
                </a:solidFill>
              </a:rPr>
              <a:t>b</a:t>
            </a:r>
            <a:r>
              <a:rPr lang="zh-CN" altLang="en-US" sz="4000" b="1" smtClean="0">
                <a:solidFill>
                  <a:schemeClr val="tx1"/>
                </a:solidFill>
              </a:rPr>
              <a:t>、</a:t>
            </a:r>
            <a:r>
              <a:rPr lang="en-US" altLang="zh-CN" sz="4000" b="1" smtClean="0">
                <a:solidFill>
                  <a:schemeClr val="tx1"/>
                </a:solidFill>
              </a:rPr>
              <a:t>c</a:t>
            </a:r>
            <a:r>
              <a:rPr lang="zh-CN" altLang="en-US" sz="4000" b="1" smtClean="0">
                <a:solidFill>
                  <a:schemeClr val="tx1"/>
                </a:solidFill>
              </a:rPr>
              <a:t>三种电路）有没有关系？</a:t>
            </a:r>
          </a:p>
        </p:txBody>
      </p:sp>
      <p:sp>
        <p:nvSpPr>
          <p:cNvPr id="10243" name="Rectangle 3"/>
          <p:cNvSpPr>
            <a:spLocks noGrp="1" noChangeArrowheads="1"/>
          </p:cNvSpPr>
          <p:nvPr>
            <p:ph type="body" idx="1"/>
          </p:nvPr>
        </p:nvSpPr>
        <p:spPr>
          <a:xfrm>
            <a:off x="609600" y="2590800"/>
            <a:ext cx="7772400" cy="871538"/>
          </a:xfrm>
        </p:spPr>
        <p:txBody>
          <a:bodyPr/>
          <a:lstStyle/>
          <a:p>
            <a:pPr algn="ctr" eaLnBrk="1" hangingPunct="1"/>
            <a:r>
              <a:rPr lang="en-US" altLang="zh-CN" sz="4800" b="1" smtClean="0">
                <a:solidFill>
                  <a:srgbClr val="FF0000"/>
                </a:solidFill>
              </a:rPr>
              <a:t> </a:t>
            </a:r>
            <a:r>
              <a:rPr lang="zh-CN" altLang="en-US" sz="4800" b="1" smtClean="0">
                <a:solidFill>
                  <a:srgbClr val="FF0000"/>
                </a:solidFill>
              </a:rPr>
              <a:t>结论：没有关系！ </a:t>
            </a:r>
          </a:p>
        </p:txBody>
      </p:sp>
      <p:sp>
        <p:nvSpPr>
          <p:cNvPr id="10244" name="Rectangle 4"/>
          <p:cNvSpPr>
            <a:spLocks noChangeArrowheads="1"/>
          </p:cNvSpPr>
          <p:nvPr/>
        </p:nvSpPr>
        <p:spPr bwMode="auto">
          <a:xfrm>
            <a:off x="250825" y="3644900"/>
            <a:ext cx="8893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latin typeface="Times New Roman" pitchFamily="18" charset="0"/>
              </a:rPr>
              <a:t>电流做功的实质</a:t>
            </a:r>
            <a:r>
              <a:rPr kumimoji="1" lang="en-US" altLang="zh-CN" sz="4000" b="1">
                <a:latin typeface="Times New Roman" pitchFamily="18" charset="0"/>
              </a:rPr>
              <a:t>:</a:t>
            </a:r>
            <a:r>
              <a:rPr kumimoji="1" lang="zh-CN" altLang="en-US" sz="4000" b="1">
                <a:latin typeface="Times New Roman" pitchFamily="18" charset="0"/>
              </a:rPr>
              <a:t>电场力推动电荷做功  </a:t>
            </a:r>
          </a:p>
          <a:p>
            <a:r>
              <a:rPr kumimoji="1" lang="zh-CN" altLang="en-US" sz="4000" b="1">
                <a:latin typeface="Times New Roman" pitchFamily="18" charset="0"/>
              </a:rPr>
              <a:t>                   电能转化为其它形式的能。</a:t>
            </a:r>
          </a:p>
        </p:txBody>
      </p:sp>
      <p:sp>
        <p:nvSpPr>
          <p:cNvPr id="10245" name="Rectangle 5"/>
          <p:cNvSpPr>
            <a:spLocks noChangeArrowheads="1"/>
          </p:cNvSpPr>
          <p:nvPr/>
        </p:nvSpPr>
        <p:spPr bwMode="auto">
          <a:xfrm>
            <a:off x="2484438" y="5445125"/>
            <a:ext cx="3673475" cy="923925"/>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5400" b="1">
                <a:latin typeface="Times New Roman" pitchFamily="18" charset="0"/>
              </a:rPr>
              <a:t>Ｗ＝ＵＩｔ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wipe(left)">
                                      <p:cBhvr>
                                        <p:cTn id="12" dur="500"/>
                                        <p:tgtEl>
                                          <p:spTgt spid="102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244"/>
                                        </p:tgtEl>
                                        <p:attrNameLst>
                                          <p:attrName>style.visibility</p:attrName>
                                        </p:attrNameLst>
                                      </p:cBhvr>
                                      <p:to>
                                        <p:strVal val="visible"/>
                                      </p:to>
                                    </p:set>
                                    <p:anim calcmode="lin" valueType="num">
                                      <p:cBhvr additive="base">
                                        <p:cTn id="17" dur="500" fill="hold"/>
                                        <p:tgtEl>
                                          <p:spTgt spid="10244"/>
                                        </p:tgtEl>
                                        <p:attrNameLst>
                                          <p:attrName>ppt_x</p:attrName>
                                        </p:attrNameLst>
                                      </p:cBhvr>
                                      <p:tavLst>
                                        <p:tav tm="0">
                                          <p:val>
                                            <p:strVal val="#ppt_x"/>
                                          </p:val>
                                        </p:tav>
                                        <p:tav tm="100000">
                                          <p:val>
                                            <p:strVal val="#ppt_x"/>
                                          </p:val>
                                        </p:tav>
                                      </p:tavLst>
                                    </p:anim>
                                    <p:anim calcmode="lin" valueType="num">
                                      <p:cBhvr additive="base">
                                        <p:cTn id="1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iterate type="wd">
                                    <p:tmPct val="100000"/>
                                  </p:iterate>
                                  <p:childTnLst>
                                    <p:set>
                                      <p:cBhvr>
                                        <p:cTn id="22" dur="1" fill="hold">
                                          <p:stCondLst>
                                            <p:cond delay="0"/>
                                          </p:stCondLst>
                                        </p:cTn>
                                        <p:tgtEl>
                                          <p:spTgt spid="10245">
                                            <p:txEl>
                                              <p:pRg st="0" end="0"/>
                                            </p:txEl>
                                          </p:spTgt>
                                        </p:tgtEl>
                                        <p:attrNameLst>
                                          <p:attrName>style.visibility</p:attrName>
                                        </p:attrNameLst>
                                      </p:cBhvr>
                                      <p:to>
                                        <p:strVal val="visible"/>
                                      </p:to>
                                    </p:set>
                                    <p:anim calcmode="lin" valueType="num">
                                      <p:cBhvr additive="base">
                                        <p:cTn id="23" dur="300" fill="hold"/>
                                        <p:tgtEl>
                                          <p:spTgt spid="10245">
                                            <p:txEl>
                                              <p:pRg st="0" end="0"/>
                                            </p:txEl>
                                          </p:spTgt>
                                        </p:tgtEl>
                                        <p:attrNameLst>
                                          <p:attrName>ppt_x</p:attrName>
                                        </p:attrNameLst>
                                      </p:cBhvr>
                                      <p:tavLst>
                                        <p:tav tm="0">
                                          <p:val>
                                            <p:strVal val="#ppt_x"/>
                                          </p:val>
                                        </p:tav>
                                        <p:tav tm="100000">
                                          <p:val>
                                            <p:strVal val="#ppt_x"/>
                                          </p:val>
                                        </p:tav>
                                      </p:tavLst>
                                    </p:anim>
                                    <p:anim calcmode="lin" valueType="num">
                                      <p:cBhvr additive="base">
                                        <p:cTn id="24" dur="300" fill="hold"/>
                                        <p:tgtEl>
                                          <p:spTgt spid="1024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P spid="10244" grpId="0"/>
      <p:bldP spid="1024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28600" y="304800"/>
            <a:ext cx="8686800" cy="6248400"/>
          </a:xfrm>
          <a:prstGeom prst="rect">
            <a:avLst/>
          </a:prstGeom>
          <a:noFill/>
          <a:ln w="9525">
            <a:solidFill>
              <a:srgbClr val="CCCC00"/>
            </a:solidFill>
            <a:miter lim="800000"/>
            <a:headEnd/>
            <a:tailEnd/>
          </a:ln>
          <a:effectLst/>
          <a:extLst>
            <a:ext uri="{909E8E84-426E-40DD-AFC4-6F175D3DCCD1}">
              <a14:hiddenFill xmlns:a14="http://schemas.microsoft.com/office/drawing/2010/main">
                <a:solidFill>
                  <a:srgbClr val="00000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9" name="Rectangle 3"/>
          <p:cNvSpPr>
            <a:spLocks noGrp="1" noChangeArrowheads="1"/>
          </p:cNvSpPr>
          <p:nvPr>
            <p:ph type="body" idx="1"/>
          </p:nvPr>
        </p:nvSpPr>
        <p:spPr>
          <a:xfrm>
            <a:off x="685800" y="838200"/>
            <a:ext cx="7848600" cy="1219200"/>
          </a:xfrm>
        </p:spPr>
        <p:txBody>
          <a:bodyPr/>
          <a:lstStyle/>
          <a:p>
            <a:pPr eaLnBrk="1" hangingPunct="1">
              <a:lnSpc>
                <a:spcPct val="120000"/>
              </a:lnSpc>
              <a:buFontTx/>
              <a:buNone/>
            </a:pPr>
            <a:r>
              <a:rPr lang="en-US" altLang="zh-CN" sz="2800" b="1" smtClean="0"/>
              <a:t>1</a:t>
            </a:r>
            <a:r>
              <a:rPr lang="zh-CN" altLang="en-US" sz="2800" b="1" smtClean="0">
                <a:latin typeface="Times New Roman" pitchFamily="18" charset="0"/>
              </a:rPr>
              <a:t>．电功：在一段电路中电场力所做的功，也就是通常所说的电流所做的功，简称为电功．</a:t>
            </a:r>
          </a:p>
        </p:txBody>
      </p:sp>
      <p:graphicFrame>
        <p:nvGraphicFramePr>
          <p:cNvPr id="29700" name="Object 4"/>
          <p:cNvGraphicFramePr>
            <a:graphicFrameLocks noChangeAspect="1"/>
          </p:cNvGraphicFramePr>
          <p:nvPr/>
        </p:nvGraphicFramePr>
        <p:xfrm>
          <a:off x="3124200" y="2362200"/>
          <a:ext cx="2362200" cy="644525"/>
        </p:xfrm>
        <a:graphic>
          <a:graphicData uri="http://schemas.openxmlformats.org/presentationml/2006/ole">
            <mc:AlternateContent xmlns:mc="http://schemas.openxmlformats.org/markup-compatibility/2006">
              <mc:Choice xmlns:v="urn:schemas-microsoft-com:vml" Requires="v">
                <p:oleObj spid="_x0000_s8200" r:id="rId3" imgW="523800" imgH="171450" progId="Equation.3">
                  <p:embed/>
                </p:oleObj>
              </mc:Choice>
              <mc:Fallback>
                <p:oleObj r:id="rId3" imgW="523800" imgH="17145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362200"/>
                        <a:ext cx="2362200" cy="644525"/>
                      </a:xfrm>
                      <a:prstGeom prst="rect">
                        <a:avLst/>
                      </a:prstGeom>
                      <a:solidFill>
                        <a:schemeClr val="bg2"/>
                      </a:solidFill>
                      <a:ln>
                        <a:noFill/>
                      </a:ln>
                      <a:extLst>
                        <a:ext uri="{91240B29-F687-4F45-9708-019B960494DF}">
                          <a14:hiddenLine xmlns:a14="http://schemas.microsoft.com/office/drawing/2010/main" w="9525">
                            <a:solidFill>
                              <a:srgbClr val="00FF99"/>
                            </a:solidFill>
                            <a:miter lim="800000"/>
                            <a:headEnd/>
                            <a:tailEnd/>
                          </a14:hiddenLine>
                        </a:ext>
                      </a:extLst>
                    </p:spPr>
                  </p:pic>
                </p:oleObj>
              </mc:Fallback>
            </mc:AlternateContent>
          </a:graphicData>
        </a:graphic>
      </p:graphicFrame>
      <p:sp>
        <p:nvSpPr>
          <p:cNvPr id="29701" name="Text Box 5"/>
          <p:cNvSpPr txBox="1">
            <a:spLocks noChangeArrowheads="1"/>
          </p:cNvSpPr>
          <p:nvPr/>
        </p:nvSpPr>
        <p:spPr bwMode="auto">
          <a:xfrm>
            <a:off x="838200" y="3352800"/>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solidFill>
                  <a:srgbClr val="FF3300"/>
                </a:solidFill>
                <a:latin typeface="Times New Roman" pitchFamily="18" charset="0"/>
              </a:rPr>
              <a:t>　　电流在一段电路上所做的功等于这段电路两端的电压</a:t>
            </a:r>
            <a:r>
              <a:rPr kumimoji="1" lang="en-US" altLang="zh-CN" sz="2400" i="1">
                <a:solidFill>
                  <a:srgbClr val="FF3300"/>
                </a:solidFill>
                <a:latin typeface="Times New Roman" pitchFamily="18" charset="0"/>
              </a:rPr>
              <a:t>U</a:t>
            </a:r>
            <a:r>
              <a:rPr kumimoji="1" lang="zh-CN" altLang="en-US" sz="2400">
                <a:solidFill>
                  <a:srgbClr val="FF3300"/>
                </a:solidFill>
                <a:latin typeface="Times New Roman" pitchFamily="18" charset="0"/>
              </a:rPr>
              <a:t>、电路中的电流 </a:t>
            </a:r>
            <a:r>
              <a:rPr kumimoji="1" lang="en-US" altLang="zh-CN" sz="2400" i="1">
                <a:solidFill>
                  <a:srgbClr val="FF3300"/>
                </a:solidFill>
                <a:latin typeface="Times New Roman" pitchFamily="18" charset="0"/>
              </a:rPr>
              <a:t>I </a:t>
            </a:r>
            <a:r>
              <a:rPr kumimoji="1" lang="zh-CN" altLang="en-US" sz="2400">
                <a:solidFill>
                  <a:srgbClr val="FF3300"/>
                </a:solidFill>
                <a:latin typeface="Times New Roman" pitchFamily="18" charset="0"/>
              </a:rPr>
              <a:t>和通电时间 </a:t>
            </a:r>
            <a:r>
              <a:rPr kumimoji="1" lang="en-US" altLang="zh-CN" sz="2400" i="1">
                <a:solidFill>
                  <a:srgbClr val="FF3300"/>
                </a:solidFill>
                <a:latin typeface="Times New Roman" pitchFamily="18" charset="0"/>
              </a:rPr>
              <a:t>t </a:t>
            </a:r>
            <a:r>
              <a:rPr kumimoji="1" lang="zh-CN" altLang="en-US" sz="2400">
                <a:solidFill>
                  <a:srgbClr val="FF3300"/>
                </a:solidFill>
                <a:latin typeface="Times New Roman" pitchFamily="18" charset="0"/>
              </a:rPr>
              <a:t>三者的乘积．</a:t>
            </a:r>
          </a:p>
        </p:txBody>
      </p:sp>
      <p:sp>
        <p:nvSpPr>
          <p:cNvPr id="29702" name="Text Box 6"/>
          <p:cNvSpPr txBox="1">
            <a:spLocks noChangeArrowheads="1"/>
          </p:cNvSpPr>
          <p:nvPr/>
        </p:nvSpPr>
        <p:spPr bwMode="auto">
          <a:xfrm>
            <a:off x="609600" y="441960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　在国际单位制中电功的单位是焦（</a:t>
            </a:r>
            <a:r>
              <a:rPr kumimoji="1" lang="en-US" altLang="zh-CN" sz="2400">
                <a:latin typeface="Times New Roman" pitchFamily="18" charset="0"/>
              </a:rPr>
              <a:t>J</a:t>
            </a:r>
            <a:r>
              <a:rPr kumimoji="1" lang="zh-CN" altLang="en-US" sz="2400">
                <a:latin typeface="Times New Roman" pitchFamily="18" charset="0"/>
              </a:rPr>
              <a:t>），常用单位有千瓦时（</a:t>
            </a:r>
            <a:r>
              <a:rPr kumimoji="1" lang="en-US" altLang="zh-CN" sz="2400">
                <a:latin typeface="Times New Roman" pitchFamily="18" charset="0"/>
              </a:rPr>
              <a:t>kW·h</a:t>
            </a:r>
            <a:r>
              <a:rPr kumimoji="1" lang="zh-CN" altLang="en-US" sz="2400">
                <a:latin typeface="Times New Roman" pitchFamily="18" charset="0"/>
              </a:rPr>
              <a:t>）</a:t>
            </a:r>
            <a:r>
              <a:rPr kumimoji="1" lang="en-US" altLang="zh-CN" sz="2400">
                <a:latin typeface="Times New Roman" pitchFamily="18" charset="0"/>
              </a:rPr>
              <a:t>.</a:t>
            </a:r>
          </a:p>
        </p:txBody>
      </p:sp>
      <p:sp>
        <p:nvSpPr>
          <p:cNvPr id="29703" name="Text Box 7"/>
          <p:cNvSpPr txBox="1">
            <a:spLocks noChangeArrowheads="1"/>
          </p:cNvSpPr>
          <p:nvPr/>
        </p:nvSpPr>
        <p:spPr bwMode="auto">
          <a:xfrm>
            <a:off x="2438400" y="5410200"/>
            <a:ext cx="3657600" cy="528638"/>
          </a:xfrm>
          <a:prstGeom prst="rect">
            <a:avLst/>
          </a:prstGeom>
          <a:noFill/>
          <a:ln w="9525">
            <a:solidFill>
              <a:srgbClr val="33CC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solidFill>
                  <a:srgbClr val="66FFFF"/>
                </a:solidFill>
                <a:latin typeface="Times New Roman" pitchFamily="18" charset="0"/>
              </a:rPr>
              <a:t>　</a:t>
            </a:r>
            <a:r>
              <a:rPr kumimoji="1" lang="en-US" altLang="zh-CN" sz="2800">
                <a:latin typeface="Times New Roman" pitchFamily="18" charset="0"/>
              </a:rPr>
              <a:t>1kW·h</a:t>
            </a:r>
            <a:r>
              <a:rPr kumimoji="1" lang="zh-CN" altLang="en-US" sz="2800">
                <a:latin typeface="Times New Roman" pitchFamily="18" charset="0"/>
              </a:rPr>
              <a:t>＝</a:t>
            </a:r>
            <a:r>
              <a:rPr kumimoji="1" lang="en-US" altLang="zh-CN" sz="2800">
                <a:latin typeface="Times New Roman" pitchFamily="18" charset="0"/>
              </a:rPr>
              <a:t>3.6×10</a:t>
            </a:r>
            <a:r>
              <a:rPr kumimoji="1" lang="en-US" altLang="zh-CN" sz="2800" baseline="30000">
                <a:latin typeface="Times New Roman" pitchFamily="18" charset="0"/>
              </a:rPr>
              <a:t>6</a:t>
            </a:r>
            <a:r>
              <a:rPr kumimoji="1" lang="en-US" altLang="zh-CN" sz="2800">
                <a:latin typeface="Times New Roman" pitchFamily="18" charset="0"/>
              </a:rPr>
              <a:t>J</a:t>
            </a:r>
            <a:endParaRPr kumimoji="1" lang="en-US" altLang="zh-CN" sz="2800">
              <a:solidFill>
                <a:srgbClr val="66FFFF"/>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slide(fromTop)">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970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70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29703"/>
                                        </p:tgtEl>
                                        <p:attrNameLst>
                                          <p:attrName>style.visibility</p:attrName>
                                        </p:attrNameLst>
                                      </p:cBhvr>
                                      <p:to>
                                        <p:strVal val="visible"/>
                                      </p:to>
                                    </p:set>
                                    <p:animEffect transition="in" filter="slide(fromTop)">
                                      <p:cBhvr>
                                        <p:cTn id="24"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01" grpId="0" autoUpdateAnimBg="0"/>
      <p:bldP spid="29702" grpId="0" autoUpdateAnimBg="0"/>
      <p:bldP spid="2970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8600" y="304800"/>
            <a:ext cx="8686800" cy="6248400"/>
          </a:xfrm>
          <a:prstGeom prst="rect">
            <a:avLst/>
          </a:prstGeom>
          <a:noFill/>
          <a:ln w="9525">
            <a:solidFill>
              <a:srgbClr val="CCCC00"/>
            </a:solidFill>
            <a:miter lim="800000"/>
            <a:headEnd/>
            <a:tailEnd/>
          </a:ln>
          <a:effectLst/>
          <a:extLst>
            <a:ext uri="{909E8E84-426E-40DD-AFC4-6F175D3DCCD1}">
              <a14:hiddenFill xmlns:a14="http://schemas.microsoft.com/office/drawing/2010/main">
                <a:solidFill>
                  <a:srgbClr val="00000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 name="Rectangle 3"/>
          <p:cNvSpPr>
            <a:spLocks noGrp="1" noChangeArrowheads="1"/>
          </p:cNvSpPr>
          <p:nvPr>
            <p:ph type="body" idx="1"/>
          </p:nvPr>
        </p:nvSpPr>
        <p:spPr>
          <a:xfrm>
            <a:off x="381000" y="762000"/>
            <a:ext cx="8305800" cy="609600"/>
          </a:xfrm>
        </p:spPr>
        <p:txBody>
          <a:bodyPr/>
          <a:lstStyle/>
          <a:p>
            <a:pPr algn="just" eaLnBrk="1" hangingPunct="1">
              <a:buFontTx/>
              <a:buNone/>
            </a:pPr>
            <a:r>
              <a:rPr lang="en-US" altLang="zh-CN" sz="2800" b="1" smtClean="0"/>
              <a:t>2</a:t>
            </a:r>
            <a:r>
              <a:rPr lang="zh-CN" altLang="en-US" sz="2800" b="1" smtClean="0">
                <a:latin typeface="Times New Roman" pitchFamily="18" charset="0"/>
              </a:rPr>
              <a:t>．电功率：单位时间内电流所做的功叫做电功率．</a:t>
            </a:r>
            <a:endParaRPr lang="zh-CN" altLang="en-US" sz="2800" b="1" smtClean="0"/>
          </a:p>
        </p:txBody>
      </p:sp>
      <p:graphicFrame>
        <p:nvGraphicFramePr>
          <p:cNvPr id="30724" name="Object 4"/>
          <p:cNvGraphicFramePr>
            <a:graphicFrameLocks noChangeAspect="1"/>
          </p:cNvGraphicFramePr>
          <p:nvPr/>
        </p:nvGraphicFramePr>
        <p:xfrm>
          <a:off x="3200400" y="1524000"/>
          <a:ext cx="2514600" cy="1157288"/>
        </p:xfrm>
        <a:graphic>
          <a:graphicData uri="http://schemas.openxmlformats.org/presentationml/2006/ole">
            <mc:AlternateContent xmlns:mc="http://schemas.openxmlformats.org/markup-compatibility/2006">
              <mc:Choice xmlns:v="urn:schemas-microsoft-com:vml" Requires="v">
                <p:oleObj spid="_x0000_s9225" r:id="rId3" imgW="761940" imgH="380910" progId="Equation.3">
                  <p:embed/>
                </p:oleObj>
              </mc:Choice>
              <mc:Fallback>
                <p:oleObj r:id="rId3" imgW="761940" imgH="38091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524000"/>
                        <a:ext cx="2514600" cy="1157288"/>
                      </a:xfrm>
                      <a:prstGeom prst="rect">
                        <a:avLst/>
                      </a:prstGeom>
                      <a:noFill/>
                      <a:ln w="9525">
                        <a:solidFill>
                          <a:srgbClr val="00FF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5" name="Text Box 5"/>
          <p:cNvSpPr txBox="1">
            <a:spLocks noChangeArrowheads="1"/>
          </p:cNvSpPr>
          <p:nvPr/>
        </p:nvSpPr>
        <p:spPr bwMode="auto">
          <a:xfrm>
            <a:off x="1066800" y="3048000"/>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solidFill>
                  <a:srgbClr val="FF3300"/>
                </a:solidFill>
                <a:latin typeface="宋体" pitchFamily="2" charset="-122"/>
              </a:rPr>
              <a:t>（１）一段电路上的电功率</a:t>
            </a:r>
            <a:r>
              <a:rPr kumimoji="1" lang="en-US" altLang="zh-CN" sz="2400" i="1">
                <a:solidFill>
                  <a:srgbClr val="FF3300"/>
                </a:solidFill>
                <a:latin typeface="Times New Roman" pitchFamily="18" charset="0"/>
              </a:rPr>
              <a:t>P</a:t>
            </a:r>
            <a:r>
              <a:rPr kumimoji="1" lang="zh-CN" altLang="en-US" sz="2400">
                <a:solidFill>
                  <a:srgbClr val="FF3300"/>
                </a:solidFill>
                <a:latin typeface="宋体" pitchFamily="2" charset="-122"/>
              </a:rPr>
              <a:t>等于这段电路两端的电压</a:t>
            </a:r>
            <a:r>
              <a:rPr kumimoji="1" lang="en-US" altLang="zh-CN" sz="2400" i="1">
                <a:solidFill>
                  <a:srgbClr val="FF3300"/>
                </a:solidFill>
                <a:latin typeface="Times New Roman" pitchFamily="18" charset="0"/>
              </a:rPr>
              <a:t>U</a:t>
            </a:r>
            <a:r>
              <a:rPr kumimoji="1" lang="zh-CN" altLang="en-US" sz="2400">
                <a:solidFill>
                  <a:srgbClr val="FF3300"/>
                </a:solidFill>
                <a:latin typeface="宋体" pitchFamily="2" charset="-122"/>
              </a:rPr>
              <a:t>和电路中电流</a:t>
            </a:r>
            <a:r>
              <a:rPr kumimoji="1" lang="en-US" altLang="zh-CN" sz="2400" i="1">
                <a:solidFill>
                  <a:srgbClr val="FF3300"/>
                </a:solidFill>
                <a:latin typeface="Times New Roman" pitchFamily="18" charset="0"/>
              </a:rPr>
              <a:t>I</a:t>
            </a:r>
            <a:r>
              <a:rPr kumimoji="1" lang="zh-CN" altLang="en-US" sz="2400">
                <a:solidFill>
                  <a:srgbClr val="FF3300"/>
                </a:solidFill>
                <a:latin typeface="宋体" pitchFamily="2" charset="-122"/>
              </a:rPr>
              <a:t>的乘积．</a:t>
            </a:r>
          </a:p>
        </p:txBody>
      </p:sp>
      <p:sp>
        <p:nvSpPr>
          <p:cNvPr id="30726" name="Text Box 6"/>
          <p:cNvSpPr txBox="1">
            <a:spLocks noChangeArrowheads="1"/>
          </p:cNvSpPr>
          <p:nvPr/>
        </p:nvSpPr>
        <p:spPr bwMode="auto">
          <a:xfrm>
            <a:off x="990600" y="39624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宋体" pitchFamily="2" charset="-122"/>
              </a:rPr>
              <a:t>（２）电功率表示电流做功的快慢．</a:t>
            </a:r>
            <a:endParaRPr kumimoji="1" lang="zh-CN" altLang="en-US" sz="2400">
              <a:latin typeface="Times New Roman" pitchFamily="18" charset="0"/>
            </a:endParaRPr>
          </a:p>
        </p:txBody>
      </p:sp>
      <p:sp>
        <p:nvSpPr>
          <p:cNvPr id="30727" name="Text Box 7"/>
          <p:cNvSpPr txBox="1">
            <a:spLocks noChangeArrowheads="1"/>
          </p:cNvSpPr>
          <p:nvPr/>
        </p:nvSpPr>
        <p:spPr bwMode="auto">
          <a:xfrm>
            <a:off x="990600" y="4495800"/>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（３）单位：在国际单位制中是瓦（</a:t>
            </a:r>
            <a:r>
              <a:rPr kumimoji="1" lang="en-US" altLang="zh-CN" sz="2400">
                <a:latin typeface="Times New Roman" pitchFamily="18" charset="0"/>
              </a:rPr>
              <a:t>W</a:t>
            </a:r>
            <a:r>
              <a:rPr kumimoji="1" lang="zh-CN" altLang="en-US" sz="2400">
                <a:latin typeface="Times New Roman" pitchFamily="18" charset="0"/>
              </a:rPr>
              <a:t>），常用单位还有毫瓦（</a:t>
            </a:r>
            <a:r>
              <a:rPr kumimoji="1" lang="en-US" altLang="zh-CN" sz="2400">
                <a:latin typeface="Times New Roman" pitchFamily="18" charset="0"/>
              </a:rPr>
              <a:t>mW</a:t>
            </a:r>
            <a:r>
              <a:rPr kumimoji="1" lang="zh-CN" altLang="en-US" sz="2400">
                <a:latin typeface="Times New Roman" pitchFamily="18" charset="0"/>
              </a:rPr>
              <a:t>），千瓦（</a:t>
            </a:r>
            <a:r>
              <a:rPr kumimoji="1" lang="en-US" altLang="zh-CN" sz="2400">
                <a:latin typeface="Times New Roman" pitchFamily="18" charset="0"/>
              </a:rPr>
              <a:t>kW</a:t>
            </a:r>
            <a:r>
              <a:rPr kumimoji="1" lang="zh-CN" altLang="en-US" sz="2400">
                <a:latin typeface="Times New Roman" pitchFamily="18" charset="0"/>
              </a:rPr>
              <a:t>）．</a:t>
            </a:r>
          </a:p>
        </p:txBody>
      </p:sp>
      <p:sp>
        <p:nvSpPr>
          <p:cNvPr id="30728" name="Text Box 8"/>
          <p:cNvSpPr txBox="1">
            <a:spLocks noChangeArrowheads="1"/>
          </p:cNvSpPr>
          <p:nvPr/>
        </p:nvSpPr>
        <p:spPr bwMode="auto">
          <a:xfrm>
            <a:off x="2819400" y="5562600"/>
            <a:ext cx="3749675" cy="466725"/>
          </a:xfrm>
          <a:prstGeom prst="rect">
            <a:avLst/>
          </a:prstGeom>
          <a:noFill/>
          <a:ln w="9525">
            <a:solidFill>
              <a:srgbClr val="33CC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　</a:t>
            </a:r>
            <a:r>
              <a:rPr kumimoji="1" lang="en-US" altLang="zh-CN" sz="2400">
                <a:latin typeface="Times New Roman" pitchFamily="18" charset="0"/>
              </a:rPr>
              <a:t>1kW</a:t>
            </a:r>
            <a:r>
              <a:rPr kumimoji="1" lang="zh-CN" altLang="en-US" sz="2400">
                <a:latin typeface="Times New Roman" pitchFamily="18" charset="0"/>
              </a:rPr>
              <a:t>＝</a:t>
            </a:r>
            <a:r>
              <a:rPr kumimoji="1" lang="en-US" altLang="zh-CN" sz="2400">
                <a:latin typeface="Times New Roman" pitchFamily="18" charset="0"/>
              </a:rPr>
              <a:t>10</a:t>
            </a:r>
            <a:r>
              <a:rPr kumimoji="1" lang="en-US" altLang="zh-CN" sz="2400" baseline="30000">
                <a:latin typeface="Times New Roman" pitchFamily="18" charset="0"/>
              </a:rPr>
              <a:t>3</a:t>
            </a:r>
            <a:r>
              <a:rPr kumimoji="1" lang="en-US" altLang="zh-CN" sz="2400">
                <a:latin typeface="Times New Roman" pitchFamily="18" charset="0"/>
              </a:rPr>
              <a:t>W</a:t>
            </a:r>
            <a:r>
              <a:rPr kumimoji="1" lang="zh-CN" altLang="en-US" sz="2400">
                <a:latin typeface="Times New Roman" pitchFamily="18" charset="0"/>
              </a:rPr>
              <a:t>＝</a:t>
            </a:r>
            <a:r>
              <a:rPr kumimoji="1" lang="en-US" altLang="zh-CN" sz="2400">
                <a:latin typeface="Times New Roman" pitchFamily="18" charset="0"/>
              </a:rPr>
              <a:t>10</a:t>
            </a:r>
            <a:r>
              <a:rPr kumimoji="1" lang="en-US" altLang="zh-CN" sz="2400" baseline="30000">
                <a:latin typeface="Times New Roman" pitchFamily="18" charset="0"/>
              </a:rPr>
              <a:t>6</a:t>
            </a:r>
            <a:r>
              <a:rPr kumimoji="1" lang="en-US" altLang="zh-CN" sz="2400">
                <a:latin typeface="Times New Roman" pitchFamily="18" charset="0"/>
              </a:rPr>
              <a:t>mW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nodeType="clickEffect">
                                  <p:stCondLst>
                                    <p:cond delay="0"/>
                                  </p:stCondLst>
                                  <p:childTnLst>
                                    <p:set>
                                      <p:cBhvr>
                                        <p:cTn id="12" dur="1" fill="hold">
                                          <p:stCondLst>
                                            <p:cond delay="0"/>
                                          </p:stCondLst>
                                        </p:cTn>
                                        <p:tgtEl>
                                          <p:spTgt spid="30724"/>
                                        </p:tgtEl>
                                        <p:attrNameLst>
                                          <p:attrName>style.visibility</p:attrName>
                                        </p:attrNameLst>
                                      </p:cBhvr>
                                      <p:to>
                                        <p:strVal val="visible"/>
                                      </p:to>
                                    </p:set>
                                    <p:anim calcmode="lin" valueType="num">
                                      <p:cBhvr>
                                        <p:cTn id="13" dur="500" fill="hold"/>
                                        <p:tgtEl>
                                          <p:spTgt spid="30724"/>
                                        </p:tgtEl>
                                        <p:attrNameLst>
                                          <p:attrName>ppt_x</p:attrName>
                                        </p:attrNameLst>
                                      </p:cBhvr>
                                      <p:tavLst>
                                        <p:tav tm="0">
                                          <p:val>
                                            <p:strVal val="#ppt_x-#ppt_w/2"/>
                                          </p:val>
                                        </p:tav>
                                        <p:tav tm="100000">
                                          <p:val>
                                            <p:strVal val="#ppt_x"/>
                                          </p:val>
                                        </p:tav>
                                      </p:tavLst>
                                    </p:anim>
                                    <p:anim calcmode="lin" valueType="num">
                                      <p:cBhvr>
                                        <p:cTn id="14" dur="500" fill="hold"/>
                                        <p:tgtEl>
                                          <p:spTgt spid="30724"/>
                                        </p:tgtEl>
                                        <p:attrNameLst>
                                          <p:attrName>ppt_y</p:attrName>
                                        </p:attrNameLst>
                                      </p:cBhvr>
                                      <p:tavLst>
                                        <p:tav tm="0">
                                          <p:val>
                                            <p:strVal val="#ppt_y"/>
                                          </p:val>
                                        </p:tav>
                                        <p:tav tm="100000">
                                          <p:val>
                                            <p:strVal val="#ppt_y"/>
                                          </p:val>
                                        </p:tav>
                                      </p:tavLst>
                                    </p:anim>
                                    <p:anim calcmode="lin" valueType="num">
                                      <p:cBhvr>
                                        <p:cTn id="15" dur="500" fill="hold"/>
                                        <p:tgtEl>
                                          <p:spTgt spid="30724"/>
                                        </p:tgtEl>
                                        <p:attrNameLst>
                                          <p:attrName>ppt_w</p:attrName>
                                        </p:attrNameLst>
                                      </p:cBhvr>
                                      <p:tavLst>
                                        <p:tav tm="0">
                                          <p:val>
                                            <p:fltVal val="0"/>
                                          </p:val>
                                        </p:tav>
                                        <p:tav tm="100000">
                                          <p:val>
                                            <p:strVal val="#ppt_w"/>
                                          </p:val>
                                        </p:tav>
                                      </p:tavLst>
                                    </p:anim>
                                    <p:anim calcmode="lin" valueType="num">
                                      <p:cBhvr>
                                        <p:cTn id="16" dur="500" fill="hold"/>
                                        <p:tgtEl>
                                          <p:spTgt spid="30724"/>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725"/>
                                        </p:tgtEl>
                                        <p:attrNameLst>
                                          <p:attrName>style.visibility</p:attrName>
                                        </p:attrNameLst>
                                      </p:cBhvr>
                                      <p:to>
                                        <p:strVal val="visible"/>
                                      </p:to>
                                    </p:set>
                                    <p:animEffect transition="in" filter="wipe(up)">
                                      <p:cBhvr>
                                        <p:cTn id="21" dur="500"/>
                                        <p:tgtEl>
                                          <p:spTgt spid="307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1" fill="hold" grpId="0" nodeType="clickEffect">
                                  <p:stCondLst>
                                    <p:cond delay="0"/>
                                  </p:stCondLst>
                                  <p:childTnLst>
                                    <p:set>
                                      <p:cBhvr>
                                        <p:cTn id="25" dur="1" fill="hold">
                                          <p:stCondLst>
                                            <p:cond delay="0"/>
                                          </p:stCondLst>
                                        </p:cTn>
                                        <p:tgtEl>
                                          <p:spTgt spid="30726"/>
                                        </p:tgtEl>
                                        <p:attrNameLst>
                                          <p:attrName>style.visibility</p:attrName>
                                        </p:attrNameLst>
                                      </p:cBhvr>
                                      <p:to>
                                        <p:strVal val="visible"/>
                                      </p:to>
                                    </p:set>
                                    <p:animEffect transition="in" filter="slide(fromTop)">
                                      <p:cBhvr>
                                        <p:cTn id="26" dur="500"/>
                                        <p:tgtEl>
                                          <p:spTgt spid="307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0727"/>
                                        </p:tgtEl>
                                        <p:attrNameLst>
                                          <p:attrName>style.visibility</p:attrName>
                                        </p:attrNameLst>
                                      </p:cBhvr>
                                      <p:to>
                                        <p:strVal val="visible"/>
                                      </p:to>
                                    </p:set>
                                    <p:animEffect transition="in" filter="slide(fromTop)">
                                      <p:cBhvr>
                                        <p:cTn id="31" dur="500"/>
                                        <p:tgtEl>
                                          <p:spTgt spid="307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0728"/>
                                        </p:tgtEl>
                                        <p:attrNameLst>
                                          <p:attrName>style.visibility</p:attrName>
                                        </p:attrNameLst>
                                      </p:cBhvr>
                                      <p:to>
                                        <p:strVal val="visible"/>
                                      </p:to>
                                    </p:set>
                                    <p:anim calcmode="lin" valueType="num">
                                      <p:cBhvr additive="base">
                                        <p:cTn id="36" dur="500" fill="hold"/>
                                        <p:tgtEl>
                                          <p:spTgt spid="30728"/>
                                        </p:tgtEl>
                                        <p:attrNameLst>
                                          <p:attrName>ppt_x</p:attrName>
                                        </p:attrNameLst>
                                      </p:cBhvr>
                                      <p:tavLst>
                                        <p:tav tm="0">
                                          <p:val>
                                            <p:strVal val="#ppt_x"/>
                                          </p:val>
                                        </p:tav>
                                        <p:tav tm="100000">
                                          <p:val>
                                            <p:strVal val="#ppt_x"/>
                                          </p:val>
                                        </p:tav>
                                      </p:tavLst>
                                    </p:anim>
                                    <p:anim calcmode="lin" valueType="num">
                                      <p:cBhvr additive="base">
                                        <p:cTn id="37" dur="500" fill="hold"/>
                                        <p:tgtEl>
                                          <p:spTgt spid="307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P spid="30725" grpId="0" autoUpdateAnimBg="0"/>
      <p:bldP spid="30726" grpId="0" autoUpdateAnimBg="0"/>
      <p:bldP spid="30727" grpId="0" autoUpdateAnimBg="0"/>
      <p:bldP spid="3072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04800" y="304800"/>
            <a:ext cx="8686800" cy="6248400"/>
          </a:xfrm>
          <a:prstGeom prst="rect">
            <a:avLst/>
          </a:prstGeom>
          <a:noFill/>
          <a:ln w="9525">
            <a:solidFill>
              <a:srgbClr val="CCCC00"/>
            </a:solidFill>
            <a:miter lim="800000"/>
            <a:headEnd/>
            <a:tailEnd/>
          </a:ln>
          <a:effectLst/>
          <a:extLst>
            <a:ext uri="{909E8E84-426E-40DD-AFC4-6F175D3DCCD1}">
              <a14:hiddenFill xmlns:a14="http://schemas.microsoft.com/office/drawing/2010/main">
                <a:solidFill>
                  <a:srgbClr val="00000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7" name="Rectangle 3"/>
          <p:cNvSpPr>
            <a:spLocks noGrp="1" noChangeArrowheads="1"/>
          </p:cNvSpPr>
          <p:nvPr>
            <p:ph type="body" idx="1"/>
          </p:nvPr>
        </p:nvSpPr>
        <p:spPr>
          <a:xfrm>
            <a:off x="533400" y="609600"/>
            <a:ext cx="7924800" cy="2438400"/>
          </a:xfrm>
        </p:spPr>
        <p:txBody>
          <a:bodyPr anchor="ctr"/>
          <a:lstStyle/>
          <a:p>
            <a:pPr algn="just" eaLnBrk="1" hangingPunct="1">
              <a:buFontTx/>
              <a:buNone/>
            </a:pPr>
            <a:r>
              <a:rPr lang="zh-CN" altLang="en-US" sz="2800" smtClean="0">
                <a:latin typeface="Times New Roman" pitchFamily="18" charset="0"/>
              </a:rPr>
              <a:t>３．额定功率和实际功率：用电器铭牌上所标称的功率是</a:t>
            </a:r>
            <a:r>
              <a:rPr lang="zh-CN" altLang="en-US" sz="2800" smtClean="0">
                <a:solidFill>
                  <a:schemeClr val="tx2"/>
                </a:solidFill>
                <a:latin typeface="Times New Roman" pitchFamily="18" charset="0"/>
              </a:rPr>
              <a:t>额定功率</a:t>
            </a:r>
            <a:r>
              <a:rPr lang="zh-CN" altLang="en-US" sz="2800" smtClean="0">
                <a:latin typeface="Times New Roman" pitchFamily="18" charset="0"/>
              </a:rPr>
              <a:t>，用电器在实际电压下工作的功率是</a:t>
            </a:r>
            <a:r>
              <a:rPr lang="zh-CN" altLang="en-US" sz="2800" smtClean="0">
                <a:solidFill>
                  <a:schemeClr val="tx2"/>
                </a:solidFill>
                <a:latin typeface="Times New Roman" pitchFamily="18" charset="0"/>
              </a:rPr>
              <a:t>实际功率</a:t>
            </a:r>
            <a:r>
              <a:rPr lang="zh-CN" altLang="en-US" sz="2800" smtClean="0">
                <a:latin typeface="Times New Roman" pitchFamily="18" charset="0"/>
              </a:rPr>
              <a:t>．用电器只有在额定电压下工作实际功率才等于额定功率．</a:t>
            </a:r>
            <a:endParaRPr lang="zh-CN" altLang="en-US" sz="2800" smtClean="0"/>
          </a:p>
        </p:txBody>
      </p:sp>
      <p:sp>
        <p:nvSpPr>
          <p:cNvPr id="31748" name="Text Box 4"/>
          <p:cNvSpPr txBox="1">
            <a:spLocks noChangeArrowheads="1"/>
          </p:cNvSpPr>
          <p:nvPr/>
        </p:nvSpPr>
        <p:spPr bwMode="auto">
          <a:xfrm>
            <a:off x="2514600" y="3276600"/>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solidFill>
                  <a:srgbClr val="FF3300"/>
                </a:solidFill>
                <a:latin typeface="宋体" pitchFamily="2" charset="-122"/>
              </a:rPr>
              <a:t>几种常见家用电器的额定功率</a:t>
            </a:r>
            <a:r>
              <a:rPr kumimoji="1" lang="zh-CN" altLang="en-US" sz="2400">
                <a:latin typeface="Times New Roman" pitchFamily="18" charset="0"/>
              </a:rPr>
              <a:t> </a:t>
            </a:r>
          </a:p>
        </p:txBody>
      </p:sp>
      <p:grpSp>
        <p:nvGrpSpPr>
          <p:cNvPr id="31749" name="Group 5"/>
          <p:cNvGrpSpPr>
            <a:grpSpLocks/>
          </p:cNvGrpSpPr>
          <p:nvPr/>
        </p:nvGrpSpPr>
        <p:grpSpPr bwMode="auto">
          <a:xfrm>
            <a:off x="685800" y="3733800"/>
            <a:ext cx="8064500" cy="2349500"/>
            <a:chOff x="0" y="0"/>
            <a:chExt cx="3408" cy="1152"/>
          </a:xfrm>
        </p:grpSpPr>
        <p:grpSp>
          <p:nvGrpSpPr>
            <p:cNvPr id="10247" name="Group 6"/>
            <p:cNvGrpSpPr>
              <a:grpSpLocks/>
            </p:cNvGrpSpPr>
            <p:nvPr/>
          </p:nvGrpSpPr>
          <p:grpSpPr bwMode="auto">
            <a:xfrm>
              <a:off x="0" y="0"/>
              <a:ext cx="758" cy="384"/>
              <a:chOff x="0" y="0"/>
              <a:chExt cx="758" cy="384"/>
            </a:xfrm>
          </p:grpSpPr>
          <p:sp>
            <p:nvSpPr>
              <p:cNvPr id="10299" name="Rectangle 7"/>
              <p:cNvSpPr>
                <a:spLocks noChangeArrowheads="1"/>
              </p:cNvSpPr>
              <p:nvPr/>
            </p:nvSpPr>
            <p:spPr bwMode="auto">
              <a:xfrm>
                <a:off x="43" y="0"/>
                <a:ext cx="6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a:latin typeface="Times New Roman" pitchFamily="18" charset="0"/>
                  </a:rPr>
                  <a:t>用电路</a:t>
                </a:r>
              </a:p>
              <a:p>
                <a:pPr algn="ctr" eaLnBrk="0" hangingPunct="0"/>
                <a:endParaRPr kumimoji="1" lang="en-US" altLang="zh-CN" sz="2000">
                  <a:latin typeface="Times New Roman" pitchFamily="18" charset="0"/>
                </a:endParaRPr>
              </a:p>
            </p:txBody>
          </p:sp>
          <p:sp>
            <p:nvSpPr>
              <p:cNvPr id="10300" name="Rectangle 8"/>
              <p:cNvSpPr>
                <a:spLocks noChangeArrowheads="1"/>
              </p:cNvSpPr>
              <p:nvPr/>
            </p:nvSpPr>
            <p:spPr bwMode="auto">
              <a:xfrm>
                <a:off x="0" y="0"/>
                <a:ext cx="7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48" name="Group 9"/>
            <p:cNvGrpSpPr>
              <a:grpSpLocks/>
            </p:cNvGrpSpPr>
            <p:nvPr/>
          </p:nvGrpSpPr>
          <p:grpSpPr bwMode="auto">
            <a:xfrm>
              <a:off x="758" y="0"/>
              <a:ext cx="522" cy="384"/>
              <a:chOff x="758" y="0"/>
              <a:chExt cx="522" cy="384"/>
            </a:xfrm>
          </p:grpSpPr>
          <p:sp>
            <p:nvSpPr>
              <p:cNvPr id="10297" name="Rectangle 10"/>
              <p:cNvSpPr>
                <a:spLocks noChangeArrowheads="1"/>
              </p:cNvSpPr>
              <p:nvPr/>
            </p:nvSpPr>
            <p:spPr bwMode="auto">
              <a:xfrm>
                <a:off x="801" y="0"/>
                <a:ext cx="4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a:latin typeface="Times New Roman" pitchFamily="18" charset="0"/>
                  </a:rPr>
                  <a:t>29</a:t>
                </a:r>
                <a:r>
                  <a:rPr kumimoji="1" lang="zh-CN" altLang="en-US" sz="2000">
                    <a:latin typeface="Times New Roman" pitchFamily="18" charset="0"/>
                  </a:rPr>
                  <a:t>吋彩电</a:t>
                </a:r>
              </a:p>
              <a:p>
                <a:pPr algn="ctr" eaLnBrk="0" hangingPunct="0"/>
                <a:endParaRPr kumimoji="1" lang="en-US" altLang="zh-CN" sz="2000">
                  <a:latin typeface="Times New Roman" pitchFamily="18" charset="0"/>
                </a:endParaRPr>
              </a:p>
            </p:txBody>
          </p:sp>
          <p:sp>
            <p:nvSpPr>
              <p:cNvPr id="10298" name="Rectangle 11"/>
              <p:cNvSpPr>
                <a:spLocks noChangeArrowheads="1"/>
              </p:cNvSpPr>
              <p:nvPr/>
            </p:nvSpPr>
            <p:spPr bwMode="auto">
              <a:xfrm>
                <a:off x="758" y="0"/>
                <a:ext cx="5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49" name="Group 12"/>
            <p:cNvGrpSpPr>
              <a:grpSpLocks/>
            </p:cNvGrpSpPr>
            <p:nvPr/>
          </p:nvGrpSpPr>
          <p:grpSpPr bwMode="auto">
            <a:xfrm>
              <a:off x="1280" y="0"/>
              <a:ext cx="522" cy="384"/>
              <a:chOff x="1280" y="0"/>
              <a:chExt cx="522" cy="384"/>
            </a:xfrm>
          </p:grpSpPr>
          <p:sp>
            <p:nvSpPr>
              <p:cNvPr id="10295" name="Rectangle 13"/>
              <p:cNvSpPr>
                <a:spLocks noChangeArrowheads="1"/>
              </p:cNvSpPr>
              <p:nvPr/>
            </p:nvSpPr>
            <p:spPr bwMode="auto">
              <a:xfrm>
                <a:off x="1323" y="0"/>
                <a:ext cx="4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a:latin typeface="Times New Roman" pitchFamily="18" charset="0"/>
                  </a:rPr>
                  <a:t>电熨斗</a:t>
                </a:r>
              </a:p>
              <a:p>
                <a:pPr algn="ctr" eaLnBrk="0" hangingPunct="0"/>
                <a:endParaRPr kumimoji="1" lang="en-US" altLang="zh-CN" sz="2000">
                  <a:latin typeface="Times New Roman" pitchFamily="18" charset="0"/>
                </a:endParaRPr>
              </a:p>
            </p:txBody>
          </p:sp>
          <p:sp>
            <p:nvSpPr>
              <p:cNvPr id="10296" name="Rectangle 14"/>
              <p:cNvSpPr>
                <a:spLocks noChangeArrowheads="1"/>
              </p:cNvSpPr>
              <p:nvPr/>
            </p:nvSpPr>
            <p:spPr bwMode="auto">
              <a:xfrm>
                <a:off x="1280" y="0"/>
                <a:ext cx="5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0" name="Group 15"/>
            <p:cNvGrpSpPr>
              <a:grpSpLocks/>
            </p:cNvGrpSpPr>
            <p:nvPr/>
          </p:nvGrpSpPr>
          <p:grpSpPr bwMode="auto">
            <a:xfrm>
              <a:off x="1802" y="0"/>
              <a:ext cx="522" cy="384"/>
              <a:chOff x="1802" y="0"/>
              <a:chExt cx="522" cy="384"/>
            </a:xfrm>
          </p:grpSpPr>
          <p:sp>
            <p:nvSpPr>
              <p:cNvPr id="10293" name="Rectangle 16"/>
              <p:cNvSpPr>
                <a:spLocks noChangeArrowheads="1"/>
              </p:cNvSpPr>
              <p:nvPr/>
            </p:nvSpPr>
            <p:spPr bwMode="auto">
              <a:xfrm>
                <a:off x="1845" y="0"/>
                <a:ext cx="4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a:latin typeface="Times New Roman" pitchFamily="18" charset="0"/>
                  </a:rPr>
                  <a:t>电冰箱</a:t>
                </a:r>
              </a:p>
              <a:p>
                <a:pPr algn="ctr" eaLnBrk="0" hangingPunct="0"/>
                <a:endParaRPr kumimoji="1" lang="en-US" altLang="zh-CN" sz="2000">
                  <a:latin typeface="Times New Roman" pitchFamily="18" charset="0"/>
                </a:endParaRPr>
              </a:p>
            </p:txBody>
          </p:sp>
          <p:sp>
            <p:nvSpPr>
              <p:cNvPr id="10294" name="Rectangle 17"/>
              <p:cNvSpPr>
                <a:spLocks noChangeArrowheads="1"/>
              </p:cNvSpPr>
              <p:nvPr/>
            </p:nvSpPr>
            <p:spPr bwMode="auto">
              <a:xfrm>
                <a:off x="1802" y="0"/>
                <a:ext cx="5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1" name="Group 18"/>
            <p:cNvGrpSpPr>
              <a:grpSpLocks/>
            </p:cNvGrpSpPr>
            <p:nvPr/>
          </p:nvGrpSpPr>
          <p:grpSpPr bwMode="auto">
            <a:xfrm>
              <a:off x="2324" y="0"/>
              <a:ext cx="562" cy="384"/>
              <a:chOff x="2324" y="0"/>
              <a:chExt cx="562" cy="384"/>
            </a:xfrm>
          </p:grpSpPr>
          <p:sp>
            <p:nvSpPr>
              <p:cNvPr id="10291" name="Rectangle 19"/>
              <p:cNvSpPr>
                <a:spLocks noChangeArrowheads="1"/>
              </p:cNvSpPr>
              <p:nvPr/>
            </p:nvSpPr>
            <p:spPr bwMode="auto">
              <a:xfrm>
                <a:off x="2367" y="0"/>
                <a:ext cx="4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a:latin typeface="Times New Roman" pitchFamily="18" charset="0"/>
                  </a:rPr>
                  <a:t>微波炉</a:t>
                </a:r>
              </a:p>
              <a:p>
                <a:pPr algn="ctr" eaLnBrk="0" hangingPunct="0"/>
                <a:endParaRPr kumimoji="1" lang="en-US" altLang="zh-CN" sz="2000">
                  <a:latin typeface="Times New Roman" pitchFamily="18" charset="0"/>
                </a:endParaRPr>
              </a:p>
            </p:txBody>
          </p:sp>
          <p:sp>
            <p:nvSpPr>
              <p:cNvPr id="10292" name="Rectangle 20"/>
              <p:cNvSpPr>
                <a:spLocks noChangeArrowheads="1"/>
              </p:cNvSpPr>
              <p:nvPr/>
            </p:nvSpPr>
            <p:spPr bwMode="auto">
              <a:xfrm>
                <a:off x="2324" y="0"/>
                <a:ext cx="5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2" name="Group 21"/>
            <p:cNvGrpSpPr>
              <a:grpSpLocks/>
            </p:cNvGrpSpPr>
            <p:nvPr/>
          </p:nvGrpSpPr>
          <p:grpSpPr bwMode="auto">
            <a:xfrm>
              <a:off x="2886" y="0"/>
              <a:ext cx="522" cy="384"/>
              <a:chOff x="2886" y="0"/>
              <a:chExt cx="522" cy="384"/>
            </a:xfrm>
          </p:grpSpPr>
          <p:sp>
            <p:nvSpPr>
              <p:cNvPr id="10289" name="Rectangle 22"/>
              <p:cNvSpPr>
                <a:spLocks noChangeArrowheads="1"/>
              </p:cNvSpPr>
              <p:nvPr/>
            </p:nvSpPr>
            <p:spPr bwMode="auto">
              <a:xfrm>
                <a:off x="2929" y="0"/>
                <a:ext cx="4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a:latin typeface="Times New Roman" pitchFamily="18" charset="0"/>
                  </a:rPr>
                  <a:t>台灯</a:t>
                </a:r>
              </a:p>
              <a:p>
                <a:pPr algn="ctr" eaLnBrk="0" hangingPunct="0"/>
                <a:endParaRPr kumimoji="1" lang="en-US" altLang="zh-CN" sz="2000">
                  <a:latin typeface="Times New Roman" pitchFamily="18" charset="0"/>
                </a:endParaRPr>
              </a:p>
            </p:txBody>
          </p:sp>
          <p:sp>
            <p:nvSpPr>
              <p:cNvPr id="10290" name="Rectangle 23"/>
              <p:cNvSpPr>
                <a:spLocks noChangeArrowheads="1"/>
              </p:cNvSpPr>
              <p:nvPr/>
            </p:nvSpPr>
            <p:spPr bwMode="auto">
              <a:xfrm>
                <a:off x="2886" y="0"/>
                <a:ext cx="5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3" name="Group 24"/>
            <p:cNvGrpSpPr>
              <a:grpSpLocks/>
            </p:cNvGrpSpPr>
            <p:nvPr/>
          </p:nvGrpSpPr>
          <p:grpSpPr bwMode="auto">
            <a:xfrm>
              <a:off x="0" y="384"/>
              <a:ext cx="758" cy="384"/>
              <a:chOff x="0" y="384"/>
              <a:chExt cx="758" cy="384"/>
            </a:xfrm>
          </p:grpSpPr>
          <p:sp>
            <p:nvSpPr>
              <p:cNvPr id="10287" name="Rectangle 25"/>
              <p:cNvSpPr>
                <a:spLocks noChangeArrowheads="1"/>
              </p:cNvSpPr>
              <p:nvPr/>
            </p:nvSpPr>
            <p:spPr bwMode="auto">
              <a:xfrm>
                <a:off x="43" y="384"/>
                <a:ext cx="6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a:latin typeface="Times New Roman" pitchFamily="18" charset="0"/>
                  </a:rPr>
                  <a:t>额定电压（</a:t>
                </a:r>
                <a:r>
                  <a:rPr kumimoji="1" lang="en-US" altLang="zh-CN" sz="2000">
                    <a:latin typeface="Times New Roman" pitchFamily="18" charset="0"/>
                  </a:rPr>
                  <a:t>V</a:t>
                </a:r>
                <a:r>
                  <a:rPr kumimoji="1" lang="zh-CN" altLang="en-US" sz="2000">
                    <a:latin typeface="Times New Roman" pitchFamily="18" charset="0"/>
                  </a:rPr>
                  <a:t>）</a:t>
                </a:r>
              </a:p>
              <a:p>
                <a:pPr algn="ctr" eaLnBrk="0" hangingPunct="0"/>
                <a:endParaRPr kumimoji="1" lang="en-US" altLang="zh-CN" sz="2000">
                  <a:latin typeface="Times New Roman" pitchFamily="18" charset="0"/>
                </a:endParaRPr>
              </a:p>
            </p:txBody>
          </p:sp>
          <p:sp>
            <p:nvSpPr>
              <p:cNvPr id="10288" name="Rectangle 26"/>
              <p:cNvSpPr>
                <a:spLocks noChangeArrowheads="1"/>
              </p:cNvSpPr>
              <p:nvPr/>
            </p:nvSpPr>
            <p:spPr bwMode="auto">
              <a:xfrm>
                <a:off x="0" y="384"/>
                <a:ext cx="7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4" name="Group 27"/>
            <p:cNvGrpSpPr>
              <a:grpSpLocks/>
            </p:cNvGrpSpPr>
            <p:nvPr/>
          </p:nvGrpSpPr>
          <p:grpSpPr bwMode="auto">
            <a:xfrm>
              <a:off x="758" y="384"/>
              <a:ext cx="522" cy="384"/>
              <a:chOff x="758" y="384"/>
              <a:chExt cx="522" cy="384"/>
            </a:xfrm>
          </p:grpSpPr>
          <p:sp>
            <p:nvSpPr>
              <p:cNvPr id="10285" name="Rectangle 28"/>
              <p:cNvSpPr>
                <a:spLocks noChangeArrowheads="1"/>
              </p:cNvSpPr>
              <p:nvPr/>
            </p:nvSpPr>
            <p:spPr bwMode="auto">
              <a:xfrm>
                <a:off x="801" y="384"/>
                <a:ext cx="4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a:latin typeface="Times New Roman" pitchFamily="18" charset="0"/>
                  </a:rPr>
                  <a:t>220</a:t>
                </a:r>
              </a:p>
              <a:p>
                <a:pPr algn="ctr" eaLnBrk="0" hangingPunct="0"/>
                <a:endParaRPr kumimoji="1" lang="en-US" altLang="zh-CN" sz="2000">
                  <a:latin typeface="Times New Roman" pitchFamily="18" charset="0"/>
                </a:endParaRPr>
              </a:p>
            </p:txBody>
          </p:sp>
          <p:sp>
            <p:nvSpPr>
              <p:cNvPr id="10286" name="Rectangle 29"/>
              <p:cNvSpPr>
                <a:spLocks noChangeArrowheads="1"/>
              </p:cNvSpPr>
              <p:nvPr/>
            </p:nvSpPr>
            <p:spPr bwMode="auto">
              <a:xfrm>
                <a:off x="758" y="384"/>
                <a:ext cx="5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5" name="Group 30"/>
            <p:cNvGrpSpPr>
              <a:grpSpLocks/>
            </p:cNvGrpSpPr>
            <p:nvPr/>
          </p:nvGrpSpPr>
          <p:grpSpPr bwMode="auto">
            <a:xfrm>
              <a:off x="1280" y="384"/>
              <a:ext cx="522" cy="384"/>
              <a:chOff x="1280" y="384"/>
              <a:chExt cx="522" cy="384"/>
            </a:xfrm>
          </p:grpSpPr>
          <p:sp>
            <p:nvSpPr>
              <p:cNvPr id="10283" name="Rectangle 31"/>
              <p:cNvSpPr>
                <a:spLocks noChangeArrowheads="1"/>
              </p:cNvSpPr>
              <p:nvPr/>
            </p:nvSpPr>
            <p:spPr bwMode="auto">
              <a:xfrm>
                <a:off x="1323" y="384"/>
                <a:ext cx="4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a:latin typeface="Times New Roman" pitchFamily="18" charset="0"/>
                  </a:rPr>
                  <a:t>220</a:t>
                </a:r>
              </a:p>
              <a:p>
                <a:pPr algn="ctr" eaLnBrk="0" hangingPunct="0"/>
                <a:endParaRPr kumimoji="1" lang="en-US" altLang="zh-CN" sz="2000">
                  <a:latin typeface="Times New Roman" pitchFamily="18" charset="0"/>
                </a:endParaRPr>
              </a:p>
            </p:txBody>
          </p:sp>
          <p:sp>
            <p:nvSpPr>
              <p:cNvPr id="10284" name="Rectangle 32"/>
              <p:cNvSpPr>
                <a:spLocks noChangeArrowheads="1"/>
              </p:cNvSpPr>
              <p:nvPr/>
            </p:nvSpPr>
            <p:spPr bwMode="auto">
              <a:xfrm>
                <a:off x="1280" y="384"/>
                <a:ext cx="5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6" name="Group 33"/>
            <p:cNvGrpSpPr>
              <a:grpSpLocks/>
            </p:cNvGrpSpPr>
            <p:nvPr/>
          </p:nvGrpSpPr>
          <p:grpSpPr bwMode="auto">
            <a:xfrm>
              <a:off x="1802" y="384"/>
              <a:ext cx="522" cy="384"/>
              <a:chOff x="1802" y="384"/>
              <a:chExt cx="522" cy="384"/>
            </a:xfrm>
          </p:grpSpPr>
          <p:sp>
            <p:nvSpPr>
              <p:cNvPr id="10281" name="Rectangle 34"/>
              <p:cNvSpPr>
                <a:spLocks noChangeArrowheads="1"/>
              </p:cNvSpPr>
              <p:nvPr/>
            </p:nvSpPr>
            <p:spPr bwMode="auto">
              <a:xfrm>
                <a:off x="1845" y="384"/>
                <a:ext cx="4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a:latin typeface="Times New Roman" pitchFamily="18" charset="0"/>
                  </a:rPr>
                  <a:t>220</a:t>
                </a:r>
              </a:p>
              <a:p>
                <a:pPr algn="ctr" eaLnBrk="0" hangingPunct="0"/>
                <a:endParaRPr kumimoji="1" lang="en-US" altLang="zh-CN" sz="2000">
                  <a:latin typeface="Times New Roman" pitchFamily="18" charset="0"/>
                </a:endParaRPr>
              </a:p>
            </p:txBody>
          </p:sp>
          <p:sp>
            <p:nvSpPr>
              <p:cNvPr id="10282" name="Rectangle 35"/>
              <p:cNvSpPr>
                <a:spLocks noChangeArrowheads="1"/>
              </p:cNvSpPr>
              <p:nvPr/>
            </p:nvSpPr>
            <p:spPr bwMode="auto">
              <a:xfrm>
                <a:off x="1802" y="384"/>
                <a:ext cx="5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7" name="Group 36"/>
            <p:cNvGrpSpPr>
              <a:grpSpLocks/>
            </p:cNvGrpSpPr>
            <p:nvPr/>
          </p:nvGrpSpPr>
          <p:grpSpPr bwMode="auto">
            <a:xfrm>
              <a:off x="2324" y="384"/>
              <a:ext cx="562" cy="384"/>
              <a:chOff x="2324" y="384"/>
              <a:chExt cx="562" cy="384"/>
            </a:xfrm>
          </p:grpSpPr>
          <p:sp>
            <p:nvSpPr>
              <p:cNvPr id="10279" name="Rectangle 37"/>
              <p:cNvSpPr>
                <a:spLocks noChangeArrowheads="1"/>
              </p:cNvSpPr>
              <p:nvPr/>
            </p:nvSpPr>
            <p:spPr bwMode="auto">
              <a:xfrm>
                <a:off x="2367" y="384"/>
                <a:ext cx="4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a:latin typeface="Times New Roman" pitchFamily="18" charset="0"/>
                  </a:rPr>
                  <a:t>220</a:t>
                </a:r>
              </a:p>
              <a:p>
                <a:pPr algn="ctr" eaLnBrk="0" hangingPunct="0"/>
                <a:endParaRPr kumimoji="1" lang="en-US" altLang="zh-CN" sz="2000">
                  <a:latin typeface="Times New Roman" pitchFamily="18" charset="0"/>
                </a:endParaRPr>
              </a:p>
            </p:txBody>
          </p:sp>
          <p:sp>
            <p:nvSpPr>
              <p:cNvPr id="10280" name="Rectangle 38"/>
              <p:cNvSpPr>
                <a:spLocks noChangeArrowheads="1"/>
              </p:cNvSpPr>
              <p:nvPr/>
            </p:nvSpPr>
            <p:spPr bwMode="auto">
              <a:xfrm>
                <a:off x="2324" y="384"/>
                <a:ext cx="5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8" name="Group 39"/>
            <p:cNvGrpSpPr>
              <a:grpSpLocks/>
            </p:cNvGrpSpPr>
            <p:nvPr/>
          </p:nvGrpSpPr>
          <p:grpSpPr bwMode="auto">
            <a:xfrm>
              <a:off x="2886" y="384"/>
              <a:ext cx="522" cy="384"/>
              <a:chOff x="2886" y="384"/>
              <a:chExt cx="522" cy="384"/>
            </a:xfrm>
          </p:grpSpPr>
          <p:sp>
            <p:nvSpPr>
              <p:cNvPr id="10277" name="Rectangle 40"/>
              <p:cNvSpPr>
                <a:spLocks noChangeArrowheads="1"/>
              </p:cNvSpPr>
              <p:nvPr/>
            </p:nvSpPr>
            <p:spPr bwMode="auto">
              <a:xfrm>
                <a:off x="2929" y="384"/>
                <a:ext cx="4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a:latin typeface="Times New Roman" pitchFamily="18" charset="0"/>
                  </a:rPr>
                  <a:t>220</a:t>
                </a:r>
              </a:p>
              <a:p>
                <a:pPr algn="ctr" eaLnBrk="0" hangingPunct="0"/>
                <a:endParaRPr kumimoji="1" lang="en-US" altLang="zh-CN" sz="2000">
                  <a:latin typeface="Times New Roman" pitchFamily="18" charset="0"/>
                </a:endParaRPr>
              </a:p>
            </p:txBody>
          </p:sp>
          <p:sp>
            <p:nvSpPr>
              <p:cNvPr id="10278" name="Rectangle 41"/>
              <p:cNvSpPr>
                <a:spLocks noChangeArrowheads="1"/>
              </p:cNvSpPr>
              <p:nvPr/>
            </p:nvSpPr>
            <p:spPr bwMode="auto">
              <a:xfrm>
                <a:off x="2886" y="384"/>
                <a:ext cx="5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9" name="Group 42"/>
            <p:cNvGrpSpPr>
              <a:grpSpLocks/>
            </p:cNvGrpSpPr>
            <p:nvPr/>
          </p:nvGrpSpPr>
          <p:grpSpPr bwMode="auto">
            <a:xfrm>
              <a:off x="0" y="768"/>
              <a:ext cx="758" cy="384"/>
              <a:chOff x="0" y="768"/>
              <a:chExt cx="758" cy="384"/>
            </a:xfrm>
          </p:grpSpPr>
          <p:sp>
            <p:nvSpPr>
              <p:cNvPr id="10275" name="Rectangle 43"/>
              <p:cNvSpPr>
                <a:spLocks noChangeArrowheads="1"/>
              </p:cNvSpPr>
              <p:nvPr/>
            </p:nvSpPr>
            <p:spPr bwMode="auto">
              <a:xfrm>
                <a:off x="43" y="768"/>
                <a:ext cx="6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a:latin typeface="Times New Roman" pitchFamily="18" charset="0"/>
                  </a:rPr>
                  <a:t>额定功率（</a:t>
                </a:r>
                <a:r>
                  <a:rPr kumimoji="1" lang="en-US" altLang="zh-CN" sz="2000">
                    <a:latin typeface="Times New Roman" pitchFamily="18" charset="0"/>
                  </a:rPr>
                  <a:t>W</a:t>
                </a:r>
                <a:r>
                  <a:rPr kumimoji="1" lang="zh-CN" altLang="en-US" sz="2000">
                    <a:latin typeface="Times New Roman" pitchFamily="18" charset="0"/>
                  </a:rPr>
                  <a:t>）</a:t>
                </a:r>
              </a:p>
              <a:p>
                <a:pPr algn="ctr" eaLnBrk="0" hangingPunct="0"/>
                <a:endParaRPr kumimoji="1" lang="en-US" altLang="zh-CN" sz="2000">
                  <a:latin typeface="Times New Roman" pitchFamily="18" charset="0"/>
                </a:endParaRPr>
              </a:p>
            </p:txBody>
          </p:sp>
          <p:sp>
            <p:nvSpPr>
              <p:cNvPr id="10276" name="Rectangle 44"/>
              <p:cNvSpPr>
                <a:spLocks noChangeArrowheads="1"/>
              </p:cNvSpPr>
              <p:nvPr/>
            </p:nvSpPr>
            <p:spPr bwMode="auto">
              <a:xfrm>
                <a:off x="0" y="768"/>
                <a:ext cx="7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60" name="Group 45"/>
            <p:cNvGrpSpPr>
              <a:grpSpLocks/>
            </p:cNvGrpSpPr>
            <p:nvPr/>
          </p:nvGrpSpPr>
          <p:grpSpPr bwMode="auto">
            <a:xfrm>
              <a:off x="758" y="768"/>
              <a:ext cx="522" cy="384"/>
              <a:chOff x="758" y="768"/>
              <a:chExt cx="522" cy="384"/>
            </a:xfrm>
          </p:grpSpPr>
          <p:sp>
            <p:nvSpPr>
              <p:cNvPr id="10273" name="Rectangle 46"/>
              <p:cNvSpPr>
                <a:spLocks noChangeArrowheads="1"/>
              </p:cNvSpPr>
              <p:nvPr/>
            </p:nvSpPr>
            <p:spPr bwMode="auto">
              <a:xfrm>
                <a:off x="801" y="768"/>
                <a:ext cx="4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a:latin typeface="Times New Roman" pitchFamily="18" charset="0"/>
                  </a:rPr>
                  <a:t>～</a:t>
                </a:r>
                <a:r>
                  <a:rPr kumimoji="1" lang="en-US" altLang="zh-CN" sz="2000">
                    <a:latin typeface="Times New Roman" pitchFamily="18" charset="0"/>
                  </a:rPr>
                  <a:t>150</a:t>
                </a:r>
              </a:p>
              <a:p>
                <a:pPr algn="ctr" eaLnBrk="0" hangingPunct="0"/>
                <a:endParaRPr kumimoji="1" lang="en-US" altLang="zh-CN" sz="2000">
                  <a:latin typeface="Times New Roman" pitchFamily="18" charset="0"/>
                </a:endParaRPr>
              </a:p>
            </p:txBody>
          </p:sp>
          <p:sp>
            <p:nvSpPr>
              <p:cNvPr id="10274" name="Rectangle 47"/>
              <p:cNvSpPr>
                <a:spLocks noChangeArrowheads="1"/>
              </p:cNvSpPr>
              <p:nvPr/>
            </p:nvSpPr>
            <p:spPr bwMode="auto">
              <a:xfrm>
                <a:off x="758" y="768"/>
                <a:ext cx="5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61" name="Group 48"/>
            <p:cNvGrpSpPr>
              <a:grpSpLocks/>
            </p:cNvGrpSpPr>
            <p:nvPr/>
          </p:nvGrpSpPr>
          <p:grpSpPr bwMode="auto">
            <a:xfrm>
              <a:off x="1280" y="768"/>
              <a:ext cx="522" cy="384"/>
              <a:chOff x="1280" y="768"/>
              <a:chExt cx="522" cy="384"/>
            </a:xfrm>
          </p:grpSpPr>
          <p:sp>
            <p:nvSpPr>
              <p:cNvPr id="10271" name="Rectangle 49"/>
              <p:cNvSpPr>
                <a:spLocks noChangeArrowheads="1"/>
              </p:cNvSpPr>
              <p:nvPr/>
            </p:nvSpPr>
            <p:spPr bwMode="auto">
              <a:xfrm>
                <a:off x="1323" y="768"/>
                <a:ext cx="4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a:latin typeface="Times New Roman" pitchFamily="18" charset="0"/>
                  </a:rPr>
                  <a:t>300</a:t>
                </a:r>
                <a:r>
                  <a:rPr kumimoji="1" lang="zh-CN" altLang="en-US" sz="2000">
                    <a:latin typeface="Times New Roman" pitchFamily="18" charset="0"/>
                  </a:rPr>
                  <a:t>～</a:t>
                </a:r>
                <a:r>
                  <a:rPr kumimoji="1" lang="en-US" altLang="zh-CN" sz="2000">
                    <a:latin typeface="Times New Roman" pitchFamily="18" charset="0"/>
                  </a:rPr>
                  <a:t>800</a:t>
                </a:r>
              </a:p>
              <a:p>
                <a:pPr algn="ctr" eaLnBrk="0" hangingPunct="0"/>
                <a:endParaRPr kumimoji="1" lang="en-US" altLang="zh-CN" sz="2000">
                  <a:latin typeface="Times New Roman" pitchFamily="18" charset="0"/>
                </a:endParaRPr>
              </a:p>
            </p:txBody>
          </p:sp>
          <p:sp>
            <p:nvSpPr>
              <p:cNvPr id="10272" name="Rectangle 50"/>
              <p:cNvSpPr>
                <a:spLocks noChangeArrowheads="1"/>
              </p:cNvSpPr>
              <p:nvPr/>
            </p:nvSpPr>
            <p:spPr bwMode="auto">
              <a:xfrm>
                <a:off x="1280" y="768"/>
                <a:ext cx="5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62" name="Group 51"/>
            <p:cNvGrpSpPr>
              <a:grpSpLocks/>
            </p:cNvGrpSpPr>
            <p:nvPr/>
          </p:nvGrpSpPr>
          <p:grpSpPr bwMode="auto">
            <a:xfrm>
              <a:off x="1802" y="768"/>
              <a:ext cx="522" cy="384"/>
              <a:chOff x="1802" y="768"/>
              <a:chExt cx="522" cy="384"/>
            </a:xfrm>
          </p:grpSpPr>
          <p:sp>
            <p:nvSpPr>
              <p:cNvPr id="10269" name="Rectangle 52"/>
              <p:cNvSpPr>
                <a:spLocks noChangeArrowheads="1"/>
              </p:cNvSpPr>
              <p:nvPr/>
            </p:nvSpPr>
            <p:spPr bwMode="auto">
              <a:xfrm>
                <a:off x="1845" y="768"/>
                <a:ext cx="4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a:latin typeface="Times New Roman" pitchFamily="18" charset="0"/>
                  </a:rPr>
                  <a:t>100</a:t>
                </a:r>
                <a:r>
                  <a:rPr kumimoji="1" lang="zh-CN" altLang="en-US" sz="2000">
                    <a:latin typeface="Times New Roman" pitchFamily="18" charset="0"/>
                  </a:rPr>
                  <a:t>～</a:t>
                </a:r>
                <a:r>
                  <a:rPr kumimoji="1" lang="en-US" altLang="zh-CN" sz="2000">
                    <a:latin typeface="Times New Roman" pitchFamily="18" charset="0"/>
                  </a:rPr>
                  <a:t>150</a:t>
                </a:r>
              </a:p>
              <a:p>
                <a:pPr algn="ctr" eaLnBrk="0" hangingPunct="0"/>
                <a:endParaRPr kumimoji="1" lang="en-US" altLang="zh-CN" sz="2000">
                  <a:latin typeface="Times New Roman" pitchFamily="18" charset="0"/>
                </a:endParaRPr>
              </a:p>
            </p:txBody>
          </p:sp>
          <p:sp>
            <p:nvSpPr>
              <p:cNvPr id="10270" name="Rectangle 53"/>
              <p:cNvSpPr>
                <a:spLocks noChangeArrowheads="1"/>
              </p:cNvSpPr>
              <p:nvPr/>
            </p:nvSpPr>
            <p:spPr bwMode="auto">
              <a:xfrm>
                <a:off x="1802" y="768"/>
                <a:ext cx="5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63" name="Group 54"/>
            <p:cNvGrpSpPr>
              <a:grpSpLocks/>
            </p:cNvGrpSpPr>
            <p:nvPr/>
          </p:nvGrpSpPr>
          <p:grpSpPr bwMode="auto">
            <a:xfrm>
              <a:off x="2324" y="768"/>
              <a:ext cx="562" cy="384"/>
              <a:chOff x="2324" y="768"/>
              <a:chExt cx="562" cy="384"/>
            </a:xfrm>
          </p:grpSpPr>
          <p:sp>
            <p:nvSpPr>
              <p:cNvPr id="10267" name="Rectangle 55"/>
              <p:cNvSpPr>
                <a:spLocks noChangeArrowheads="1"/>
              </p:cNvSpPr>
              <p:nvPr/>
            </p:nvSpPr>
            <p:spPr bwMode="auto">
              <a:xfrm>
                <a:off x="2367" y="768"/>
                <a:ext cx="4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a:latin typeface="Times New Roman" pitchFamily="18" charset="0"/>
                  </a:rPr>
                  <a:t>800</a:t>
                </a:r>
                <a:r>
                  <a:rPr kumimoji="1" lang="zh-CN" altLang="en-US" sz="2000">
                    <a:latin typeface="Times New Roman" pitchFamily="18" charset="0"/>
                  </a:rPr>
                  <a:t>～</a:t>
                </a:r>
                <a:r>
                  <a:rPr kumimoji="1" lang="en-US" altLang="zh-CN" sz="2000">
                    <a:latin typeface="Times New Roman" pitchFamily="18" charset="0"/>
                  </a:rPr>
                  <a:t>1200</a:t>
                </a:r>
              </a:p>
              <a:p>
                <a:pPr algn="ctr" eaLnBrk="0" hangingPunct="0"/>
                <a:endParaRPr kumimoji="1" lang="en-US" altLang="zh-CN" sz="2000">
                  <a:latin typeface="Times New Roman" pitchFamily="18" charset="0"/>
                </a:endParaRPr>
              </a:p>
            </p:txBody>
          </p:sp>
          <p:sp>
            <p:nvSpPr>
              <p:cNvPr id="10268" name="Rectangle 56"/>
              <p:cNvSpPr>
                <a:spLocks noChangeArrowheads="1"/>
              </p:cNvSpPr>
              <p:nvPr/>
            </p:nvSpPr>
            <p:spPr bwMode="auto">
              <a:xfrm>
                <a:off x="2324" y="768"/>
                <a:ext cx="5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64" name="Group 57"/>
            <p:cNvGrpSpPr>
              <a:grpSpLocks/>
            </p:cNvGrpSpPr>
            <p:nvPr/>
          </p:nvGrpSpPr>
          <p:grpSpPr bwMode="auto">
            <a:xfrm>
              <a:off x="2886" y="768"/>
              <a:ext cx="522" cy="384"/>
              <a:chOff x="2886" y="768"/>
              <a:chExt cx="522" cy="384"/>
            </a:xfrm>
          </p:grpSpPr>
          <p:sp>
            <p:nvSpPr>
              <p:cNvPr id="10265" name="Rectangle 58"/>
              <p:cNvSpPr>
                <a:spLocks noChangeArrowheads="1"/>
              </p:cNvSpPr>
              <p:nvPr/>
            </p:nvSpPr>
            <p:spPr bwMode="auto">
              <a:xfrm>
                <a:off x="2929" y="768"/>
                <a:ext cx="4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a:latin typeface="Times New Roman" pitchFamily="18" charset="0"/>
                  </a:rPr>
                  <a:t>40</a:t>
                </a:r>
                <a:r>
                  <a:rPr kumimoji="1" lang="zh-CN" altLang="en-US" sz="2000">
                    <a:latin typeface="Times New Roman" pitchFamily="18" charset="0"/>
                  </a:rPr>
                  <a:t>～</a:t>
                </a:r>
                <a:r>
                  <a:rPr kumimoji="1" lang="en-US" altLang="zh-CN" sz="2000">
                    <a:latin typeface="Times New Roman" pitchFamily="18" charset="0"/>
                  </a:rPr>
                  <a:t>60</a:t>
                </a:r>
              </a:p>
              <a:p>
                <a:pPr algn="ctr" eaLnBrk="0" hangingPunct="0"/>
                <a:endParaRPr kumimoji="1" lang="en-US" altLang="zh-CN" sz="2000">
                  <a:latin typeface="Times New Roman" pitchFamily="18" charset="0"/>
                </a:endParaRPr>
              </a:p>
            </p:txBody>
          </p:sp>
          <p:sp>
            <p:nvSpPr>
              <p:cNvPr id="10266" name="Rectangle 59"/>
              <p:cNvSpPr>
                <a:spLocks noChangeArrowheads="1"/>
              </p:cNvSpPr>
              <p:nvPr/>
            </p:nvSpPr>
            <p:spPr bwMode="auto">
              <a:xfrm>
                <a:off x="2886" y="768"/>
                <a:ext cx="5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1804" name="Rectangle 60"/>
          <p:cNvSpPr>
            <a:spLocks noChangeArrowheads="1"/>
          </p:cNvSpPr>
          <p:nvPr/>
        </p:nvSpPr>
        <p:spPr bwMode="auto">
          <a:xfrm>
            <a:off x="990600" y="2667000"/>
            <a:ext cx="60198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defRPr/>
            </a:pPr>
            <a:r>
              <a:rPr lang="en-US" altLang="zh-CN" sz="2400" b="1">
                <a:solidFill>
                  <a:srgbClr val="000000"/>
                </a:solidFill>
                <a:effectLst>
                  <a:outerShdw blurRad="38100" dist="38100" dir="2700000" algn="tl">
                    <a:srgbClr val="FFFFFF"/>
                  </a:outerShdw>
                </a:effectLst>
                <a:latin typeface="华文楷体" pitchFamily="2" charset="-122"/>
                <a:ea typeface="华文楷体" pitchFamily="2" charset="-122"/>
              </a:rPr>
              <a:t>P</a:t>
            </a:r>
            <a:r>
              <a:rPr lang="zh-CN" altLang="en-US" sz="2400" b="1" baseline="-25000">
                <a:solidFill>
                  <a:srgbClr val="000000"/>
                </a:solidFill>
                <a:effectLst>
                  <a:outerShdw blurRad="38100" dist="38100" dir="2700000" algn="tl">
                    <a:srgbClr val="FFFFFF"/>
                  </a:outerShdw>
                </a:effectLst>
                <a:latin typeface="华文楷体" pitchFamily="2" charset="-122"/>
                <a:ea typeface="华文楷体" pitchFamily="2" charset="-122"/>
              </a:rPr>
              <a:t>额</a:t>
            </a:r>
            <a:r>
              <a:rPr lang="zh-CN" altLang="en-US" sz="2400" b="1">
                <a:solidFill>
                  <a:srgbClr val="000000"/>
                </a:solidFill>
                <a:effectLst>
                  <a:outerShdw blurRad="38100" dist="38100" dir="2700000" algn="tl">
                    <a:srgbClr val="FFFFFF"/>
                  </a:outerShdw>
                </a:effectLst>
                <a:latin typeface="华文楷体" pitchFamily="2" charset="-122"/>
                <a:ea typeface="华文楷体" pitchFamily="2" charset="-122"/>
              </a:rPr>
              <a:t>是个定值，</a:t>
            </a:r>
            <a:r>
              <a:rPr lang="en-US" altLang="zh-CN" sz="2400" b="1">
                <a:solidFill>
                  <a:srgbClr val="000000"/>
                </a:solidFill>
                <a:effectLst>
                  <a:outerShdw blurRad="38100" dist="38100" dir="2700000" algn="tl">
                    <a:srgbClr val="FFFFFF"/>
                  </a:outerShdw>
                </a:effectLst>
                <a:latin typeface="华文楷体" pitchFamily="2" charset="-122"/>
                <a:ea typeface="华文楷体" pitchFamily="2" charset="-122"/>
              </a:rPr>
              <a:t>P</a:t>
            </a:r>
            <a:r>
              <a:rPr lang="zh-CN" altLang="en-US" sz="2400" b="1" baseline="-25000">
                <a:solidFill>
                  <a:srgbClr val="000000"/>
                </a:solidFill>
                <a:effectLst>
                  <a:outerShdw blurRad="38100" dist="38100" dir="2700000" algn="tl">
                    <a:srgbClr val="FFFFFF"/>
                  </a:outerShdw>
                </a:effectLst>
                <a:latin typeface="华文楷体" pitchFamily="2" charset="-122"/>
                <a:ea typeface="华文楷体" pitchFamily="2" charset="-122"/>
              </a:rPr>
              <a:t>实</a:t>
            </a:r>
            <a:r>
              <a:rPr lang="zh-CN" altLang="en-US" sz="2400" b="1">
                <a:solidFill>
                  <a:srgbClr val="000000"/>
                </a:solidFill>
                <a:effectLst>
                  <a:outerShdw blurRad="38100" dist="38100" dir="2700000" algn="tl">
                    <a:srgbClr val="FFFFFF"/>
                  </a:outerShdw>
                </a:effectLst>
                <a:latin typeface="华文楷体" pitchFamily="2" charset="-122"/>
                <a:ea typeface="华文楷体" pitchFamily="2" charset="-122"/>
              </a:rPr>
              <a:t>是个变值。    </a:t>
            </a:r>
            <a:r>
              <a:rPr lang="en-US" altLang="zh-CN" sz="2400" b="1">
                <a:solidFill>
                  <a:srgbClr val="000000"/>
                </a:solidFill>
                <a:effectLst>
                  <a:outerShdw blurRad="38100" dist="38100" dir="2700000" algn="tl">
                    <a:srgbClr val="FFFFFF"/>
                  </a:outerShdw>
                </a:effectLst>
                <a:latin typeface="华文楷体" pitchFamily="2" charset="-122"/>
                <a:ea typeface="华文楷体" pitchFamily="2" charset="-122"/>
              </a:rPr>
              <a:t>P</a:t>
            </a:r>
            <a:r>
              <a:rPr lang="zh-CN" altLang="en-US" sz="2400" b="1" baseline="-25000">
                <a:solidFill>
                  <a:srgbClr val="000000"/>
                </a:solidFill>
                <a:effectLst>
                  <a:outerShdw blurRad="38100" dist="38100" dir="2700000" algn="tl">
                    <a:srgbClr val="FFFFFF"/>
                  </a:outerShdw>
                </a:effectLst>
                <a:latin typeface="华文楷体" pitchFamily="2" charset="-122"/>
                <a:ea typeface="华文楷体" pitchFamily="2" charset="-122"/>
              </a:rPr>
              <a:t>额</a:t>
            </a:r>
            <a:r>
              <a:rPr lang="en-US" altLang="en-US" sz="2400" b="1">
                <a:solidFill>
                  <a:srgbClr val="000000"/>
                </a:solidFill>
                <a:effectLst>
                  <a:outerShdw blurRad="38100" dist="38100" dir="2700000" algn="tl">
                    <a:srgbClr val="FFFFFF"/>
                  </a:outerShdw>
                </a:effectLst>
                <a:latin typeface="华文楷体" pitchFamily="2" charset="-122"/>
                <a:ea typeface="华文楷体" pitchFamily="2" charset="-122"/>
              </a:rPr>
              <a:t>≥</a:t>
            </a:r>
            <a:r>
              <a:rPr lang="en-US" altLang="zh-CN" sz="2400" b="1">
                <a:solidFill>
                  <a:srgbClr val="000000"/>
                </a:solidFill>
                <a:effectLst>
                  <a:outerShdw blurRad="38100" dist="38100" dir="2700000" algn="tl">
                    <a:srgbClr val="FFFFFF"/>
                  </a:outerShdw>
                </a:effectLst>
                <a:latin typeface="华文楷体" pitchFamily="2" charset="-122"/>
                <a:ea typeface="华文楷体" pitchFamily="2" charset="-122"/>
              </a:rPr>
              <a:t>P</a:t>
            </a:r>
            <a:r>
              <a:rPr lang="zh-CN" altLang="en-US" sz="2400" b="1" baseline="-25000">
                <a:solidFill>
                  <a:srgbClr val="000000"/>
                </a:solidFill>
                <a:effectLst>
                  <a:outerShdw blurRad="38100" dist="38100" dir="2700000" algn="tl">
                    <a:srgbClr val="FFFFFF"/>
                  </a:outerShdw>
                </a:effectLst>
                <a:latin typeface="华文楷体" pitchFamily="2" charset="-122"/>
                <a:ea typeface="华文楷体" pitchFamily="2" charset="-122"/>
              </a:rPr>
              <a:t>实。</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31748"/>
                                        </p:tgtEl>
                                        <p:attrNameLst>
                                          <p:attrName>style.visibility</p:attrName>
                                        </p:attrNameLst>
                                      </p:cBhvr>
                                      <p:to>
                                        <p:strVal val="visible"/>
                                      </p:to>
                                    </p:set>
                                    <p:animEffect transition="in" filter="slide(fromBottom)">
                                      <p:cBhvr>
                                        <p:cTn id="11" dur="500"/>
                                        <p:tgtEl>
                                          <p:spTgt spid="317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1804">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31749"/>
                                        </p:tgtEl>
                                        <p:attrNameLst>
                                          <p:attrName>style.visibility</p:attrName>
                                        </p:attrNameLst>
                                      </p:cBhvr>
                                      <p:to>
                                        <p:strVal val="visible"/>
                                      </p:to>
                                    </p:set>
                                    <p:animEffect transition="in" filter="slide(fromBottom)">
                                      <p:cBhvr>
                                        <p:cTn id="20"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P spid="31748" grpId="0" autoUpdateAnimBg="0"/>
      <p:bldP spid="31804" grpId="0" build="p"/>
    </p:bldLst>
  </p:timing>
</p:sld>
</file>

<file path=ppt/theme/theme1.xml><?xml version="1.0" encoding="utf-8"?>
<a:theme xmlns:a="http://schemas.openxmlformats.org/drawingml/2006/main" name="新建 Microsoft PowerPoint 演示文稿 (2)">
  <a:themeElements>
    <a:clrScheme name="新建 Microsoft PowerPoint 演示文稿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新建 Microsoft PowerPoint 演示文稿 (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新建 Microsoft PowerPoint 演示文稿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建 Microsoft PowerPoint 演示文稿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建 Microsoft PowerPoint 演示文稿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建 Microsoft PowerPoint 演示文稿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建 Microsoft PowerPoint 演示文稿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建 Microsoft PowerPoint 演示文稿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建 Microsoft PowerPoint 演示文稿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建 Microsoft PowerPoint 演示文稿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建 Microsoft PowerPoint 演示文稿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建 Microsoft PowerPoint 演示文稿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建 Microsoft PowerPoint 演示文稿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建 Microsoft PowerPoint 演示文稿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新建 Microsoft PowerPoint 演示文稿 (2)</Template>
  <TotalTime>138</TotalTime>
  <Words>1736</Words>
  <Application>Microsoft Office PowerPoint</Application>
  <PresentationFormat>全屏显示(4:3)</PresentationFormat>
  <Paragraphs>252</Paragraphs>
  <Slides>31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4" baseType="lpstr">
      <vt:lpstr>Arial</vt:lpstr>
      <vt:lpstr>宋体</vt:lpstr>
      <vt:lpstr>Calibri</vt:lpstr>
      <vt:lpstr>Tahoma</vt:lpstr>
      <vt:lpstr>华文新魏</vt:lpstr>
      <vt:lpstr>Times New Roman</vt:lpstr>
      <vt:lpstr>黑体</vt:lpstr>
      <vt:lpstr>华文楷体</vt:lpstr>
      <vt:lpstr>楷体_GB2312</vt:lpstr>
      <vt:lpstr>华文隶书</vt:lpstr>
      <vt:lpstr>Wingdings</vt:lpstr>
      <vt:lpstr>新建 Microsoft PowerPoint 演示文稿 (2)</vt:lpstr>
      <vt:lpstr>Microsoft 公式 3.0</vt:lpstr>
      <vt:lpstr>第二章 恒定电流 第五节  焦耳定律</vt:lpstr>
      <vt:lpstr>PowerPoint 演示文稿</vt:lpstr>
      <vt:lpstr>提问：在静电学中，我们怎样计            算电场力做功？ </vt:lpstr>
      <vt:lpstr>探讨几个用电器的能量转化情况</vt:lpstr>
      <vt:lpstr>一、电功和电功率</vt:lpstr>
      <vt:lpstr>思考问题：以上的推导和结论与电路的性质（如：前面a、 b、c三种电路）有没有关系？</vt:lpstr>
      <vt:lpstr>PowerPoint 演示文稿</vt:lpstr>
      <vt:lpstr>PowerPoint 演示文稿</vt:lpstr>
      <vt:lpstr>PowerPoint 演示文稿</vt:lpstr>
      <vt:lpstr>PowerPoint 演示文稿</vt:lpstr>
      <vt:lpstr>PowerPoint 演示文稿</vt:lpstr>
      <vt:lpstr>电功率和热功率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典型例题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恒定电流 第五节  焦耳定律</dc:title>
  <dc:creator>Administrator</dc:creator>
  <cp:lastModifiedBy>Administrator</cp:lastModifiedBy>
  <cp:revision>12</cp:revision>
  <cp:lastPrinted>1601-01-01T00:00:00Z</cp:lastPrinted>
  <dcterms:created xsi:type="dcterms:W3CDTF">1601-01-01T00:00:00Z</dcterms:created>
  <dcterms:modified xsi:type="dcterms:W3CDTF">2015-05-05T08:23:06Z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