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C2A103E-9941-4646-8432-AA41D31C106F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AC552D-8EA8-43C9-9F2C-E49366F12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8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7A2AFA-B584-4EC3-A4AF-91A306E99AB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教师结合实际的应用稍加说明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D0A2-974A-43CB-8A91-06D6F8835321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462CB-78C0-4FE6-972B-B5899D11A1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601E1-DFEF-4051-968C-FFDA50AEC9DA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1D16E-4A26-4EBF-ABC8-7BD450E6E0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7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CAF68-B0E4-45DC-A49A-0DDDE3C73365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3A67-4108-46A5-B111-A86AB358C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1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81908" y="274639"/>
            <a:ext cx="6904892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781175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73513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4363" y="6245225"/>
            <a:ext cx="17224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892DE-AD0A-4906-BFAF-9BE6483864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549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908" y="274638"/>
            <a:ext cx="690489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81908" y="1600201"/>
            <a:ext cx="3382108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4692" y="1600201"/>
            <a:ext cx="3382108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781175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73513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64363" y="6245225"/>
            <a:ext cx="17224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678C3-BF6F-42EE-92AD-06AA24A2B10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69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E475-99DA-488F-80BF-73ECDE5BCDF1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74957-BB9A-426B-9A7E-DA7FEBF53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413F5-C78F-4F36-AF72-0C59D552819D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A89AE-7998-4F79-9C76-3DA2EB63D9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25B7-FC42-41AB-9BAF-44B89B6A0C3B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98B98-B588-40EF-BA92-52B6226DF6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FFCD-E013-4E69-97C7-2D20E90FDE12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2CFEA-4EA1-4D9C-95C2-1BD28B622C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75F6-09B9-4A9F-8AC5-D1DE0D9B832E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DF46-BC84-4C0D-B3D8-EA22CF1D4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298A3-A09C-4780-BFE8-3DEDC8199258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8B297-ADA6-4954-8FD7-8EF258E528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DE950-7C7D-40FD-8DC1-3959BA33B2D2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AFBCC-4048-4A9E-87EA-822F5F3F8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0D8C2-F616-4304-B529-F0893A0D1FCB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F893-B1BF-461C-93AD-CC8E6C22E2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6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F2CCF7-E1F3-4F66-BB85-1733593BEDDE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04A889-CDC5-4050-9230-BE6BB95CDD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&#24102;&#30005;&#31890;&#23376;&#22312;&#30005;&#22330;&#20013;&#30340;&#36816;&#21160;/&#37329;&#23646;&#28201;&#24230;&#35745;.m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534400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400">
                <a:latin typeface="方正姚体" pitchFamily="2" charset="-122"/>
                <a:ea typeface="方正姚体" pitchFamily="2" charset="-122"/>
              </a:rPr>
              <a:t>结论</a:t>
            </a:r>
            <a:r>
              <a:rPr lang="en-US" altLang="zh-CN" sz="4400">
                <a:latin typeface="方正姚体" pitchFamily="2" charset="-122"/>
                <a:ea typeface="方正姚体" pitchFamily="2" charset="-122"/>
              </a:rPr>
              <a:t>:</a:t>
            </a:r>
          </a:p>
          <a:p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同种材料</a:t>
            </a:r>
            <a:r>
              <a:rPr lang="en-US" altLang="zh-CN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en-US" altLang="zh-CN" sz="44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一定</a:t>
            </a:r>
            <a:r>
              <a:rPr lang="en-US" altLang="zh-CN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电阻</a:t>
            </a:r>
            <a:r>
              <a:rPr lang="en-US" altLang="zh-CN" sz="44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与</a:t>
            </a:r>
            <a:r>
              <a:rPr lang="en-US" altLang="zh-CN" sz="44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L</a:t>
            </a:r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成正比</a:t>
            </a:r>
            <a:r>
              <a:rPr lang="zh-CN" altLang="en-US" sz="4400">
                <a:latin typeface="方正姚体" pitchFamily="2" charset="-122"/>
                <a:ea typeface="方正姚体" pitchFamily="2" charset="-122"/>
              </a:rPr>
              <a:t>    </a:t>
            </a:r>
          </a:p>
          <a:p>
            <a:r>
              <a:rPr lang="zh-CN" altLang="en-US" sz="4400">
                <a:latin typeface="方正姚体" pitchFamily="2" charset="-122"/>
                <a:ea typeface="方正姚体" pitchFamily="2" charset="-122"/>
              </a:rPr>
              <a:t>              </a:t>
            </a:r>
            <a:r>
              <a:rPr lang="en-US" altLang="zh-CN" sz="4400" i="1">
                <a:latin typeface="方正姚体" pitchFamily="2" charset="-122"/>
                <a:ea typeface="方正姚体" pitchFamily="2" charset="-122"/>
              </a:rPr>
              <a:t>R </a:t>
            </a:r>
            <a:r>
              <a:rPr lang="en-US" altLang="zh-CN" sz="4400">
                <a:latin typeface="方正姚体" pitchFamily="2" charset="-122"/>
                <a:ea typeface="方正姚体" pitchFamily="2" charset="-122"/>
              </a:rPr>
              <a:t>∝</a:t>
            </a:r>
            <a:r>
              <a:rPr lang="en-US" altLang="zh-CN" sz="4400" i="1">
                <a:latin typeface="方正姚体" pitchFamily="2" charset="-122"/>
                <a:ea typeface="方正姚体" pitchFamily="2" charset="-122"/>
              </a:rPr>
              <a:t>L</a:t>
            </a:r>
            <a:r>
              <a:rPr lang="en-US" altLang="zh-CN" sz="4400">
                <a:latin typeface="方正姚体" pitchFamily="2" charset="-122"/>
                <a:ea typeface="方正姚体" pitchFamily="2" charset="-122"/>
              </a:rPr>
              <a:t> </a:t>
            </a:r>
          </a:p>
          <a:p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同种材料</a:t>
            </a:r>
            <a:r>
              <a:rPr lang="en-US" altLang="zh-CN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en-US" altLang="zh-CN" sz="44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L</a:t>
            </a:r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一定</a:t>
            </a:r>
            <a:r>
              <a:rPr lang="en-US" altLang="zh-CN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电阻与</a:t>
            </a:r>
            <a:r>
              <a:rPr lang="en-US" altLang="zh-CN" sz="44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44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成反比</a:t>
            </a:r>
            <a:r>
              <a:rPr lang="zh-CN" altLang="en-US" sz="4400">
                <a:latin typeface="方正姚体" pitchFamily="2" charset="-122"/>
                <a:ea typeface="方正姚体" pitchFamily="2" charset="-122"/>
              </a:rPr>
              <a:t>   </a:t>
            </a:r>
          </a:p>
          <a:p>
            <a:r>
              <a:rPr lang="zh-CN" altLang="en-US" sz="4400">
                <a:latin typeface="方正姚体" pitchFamily="2" charset="-122"/>
                <a:ea typeface="方正姚体" pitchFamily="2" charset="-122"/>
              </a:rPr>
              <a:t>                     </a:t>
            </a:r>
            <a:r>
              <a:rPr lang="zh-CN" altLang="en-US" sz="4400" i="1"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graphicFrame>
        <p:nvGraphicFramePr>
          <p:cNvPr id="169987" name="Object 3"/>
          <p:cNvGraphicFramePr>
            <a:graphicFrameLocks noGrp="1" noChangeAspect="1"/>
          </p:cNvGraphicFramePr>
          <p:nvPr>
            <p:ph/>
          </p:nvPr>
        </p:nvGraphicFramePr>
        <p:xfrm>
          <a:off x="3641725" y="4076700"/>
          <a:ext cx="26574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3" imgW="444307" imgH="393529" progId="Equation.3">
                  <p:embed/>
                </p:oleObj>
              </mc:Choice>
              <mc:Fallback>
                <p:oleObj name="公式" r:id="rId3" imgW="444307" imgH="393529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4076700"/>
                        <a:ext cx="26574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419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400">
                <a:solidFill>
                  <a:srgbClr val="FF6600"/>
                </a:solidFill>
                <a:latin typeface="Times New Roman" pitchFamily="18" charset="0"/>
                <a:ea typeface="方正姚体" pitchFamily="2" charset="-122"/>
              </a:rPr>
              <a:t>理论探究和验证</a:t>
            </a:r>
          </a:p>
        </p:txBody>
      </p:sp>
      <p:grpSp>
        <p:nvGrpSpPr>
          <p:cNvPr id="171011" name="Group 3"/>
          <p:cNvGrpSpPr>
            <a:grpSpLocks/>
          </p:cNvGrpSpPr>
          <p:nvPr/>
        </p:nvGrpSpPr>
        <p:grpSpPr bwMode="auto">
          <a:xfrm>
            <a:off x="609600" y="1295400"/>
            <a:ext cx="6553200" cy="1828800"/>
            <a:chOff x="384" y="816"/>
            <a:chExt cx="4128" cy="1152"/>
          </a:xfrm>
        </p:grpSpPr>
        <p:sp>
          <p:nvSpPr>
            <p:cNvPr id="13321" name="Text Box 4"/>
            <p:cNvSpPr txBox="1">
              <a:spLocks noChangeArrowheads="1"/>
            </p:cNvSpPr>
            <p:nvPr/>
          </p:nvSpPr>
          <p:spPr bwMode="auto">
            <a:xfrm>
              <a:off x="384" y="1200"/>
              <a:ext cx="15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3200">
                  <a:latin typeface="Times New Roman" pitchFamily="18" charset="0"/>
                  <a:ea typeface="方正姚体" pitchFamily="2" charset="-122"/>
                </a:rPr>
                <a:t>电阻串联</a:t>
              </a:r>
            </a:p>
          </p:txBody>
        </p:sp>
        <p:pic>
          <p:nvPicPr>
            <p:cNvPr id="13322" name="Picture 5" descr="电阻串联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816"/>
              <a:ext cx="28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1014" name="Group 6"/>
          <p:cNvGrpSpPr>
            <a:grpSpLocks/>
          </p:cNvGrpSpPr>
          <p:nvPr/>
        </p:nvGrpSpPr>
        <p:grpSpPr bwMode="auto">
          <a:xfrm>
            <a:off x="609600" y="3352800"/>
            <a:ext cx="5764213" cy="3352800"/>
            <a:chOff x="384" y="2112"/>
            <a:chExt cx="3631" cy="2112"/>
          </a:xfrm>
        </p:grpSpPr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384" y="2976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3200">
                  <a:latin typeface="Times New Roman" pitchFamily="18" charset="0"/>
                  <a:ea typeface="方正姚体" pitchFamily="2" charset="-122"/>
                </a:rPr>
                <a:t>电阻并联</a:t>
              </a:r>
            </a:p>
          </p:txBody>
        </p:sp>
        <p:pic>
          <p:nvPicPr>
            <p:cNvPr id="13320" name="Picture 8" descr="电阻并联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112"/>
              <a:ext cx="1711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7451725" y="1773238"/>
            <a:ext cx="1371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i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2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∝</a:t>
            </a:r>
            <a:r>
              <a:rPr lang="en-US" altLang="zh-CN" sz="3200" i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L</a:t>
            </a:r>
            <a:r>
              <a:rPr lang="en-US" altLang="zh-CN" sz="32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graphicFrame>
        <p:nvGraphicFramePr>
          <p:cNvPr id="171018" name="Object 10"/>
          <p:cNvGraphicFramePr>
            <a:graphicFrameLocks noGrp="1" noChangeAspect="1"/>
          </p:cNvGraphicFramePr>
          <p:nvPr>
            <p:ph/>
          </p:nvPr>
        </p:nvGraphicFramePr>
        <p:xfrm>
          <a:off x="7400925" y="4365625"/>
          <a:ext cx="10588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5" imgW="584280" imgH="508680" progId="Equation.3">
                  <p:embed/>
                </p:oleObj>
              </mc:Choice>
              <mc:Fallback>
                <p:oleObj name="公式" r:id="rId5" imgW="584280" imgH="50868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4365625"/>
                        <a:ext cx="10588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59113" y="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400">
                <a:solidFill>
                  <a:srgbClr val="FF6600"/>
                </a:solidFill>
                <a:latin typeface="Times New Roman" pitchFamily="18" charset="0"/>
                <a:ea typeface="方正姚体" pitchFamily="2" charset="-122"/>
              </a:rPr>
              <a:t>电阻定律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0" y="765175"/>
            <a:ext cx="2119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1.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内容：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619250" y="765175"/>
            <a:ext cx="72009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同种材料的导体</a:t>
            </a:r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其电阻</a:t>
            </a:r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R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与它的长度</a:t>
            </a:r>
            <a:r>
              <a:rPr lang="en-US" altLang="zh-CN" sz="2400" i="1">
                <a:latin typeface="方正姚体" pitchFamily="2" charset="-122"/>
                <a:ea typeface="方正姚体" pitchFamily="2" charset="-122"/>
              </a:rPr>
              <a:t>L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成正比</a:t>
            </a:r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与它的横截面积</a:t>
            </a:r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成反比</a:t>
            </a:r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;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导体电阻与构成它的材料有关</a:t>
            </a:r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.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0" y="2924175"/>
            <a:ext cx="2484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2.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表达式</a:t>
            </a:r>
            <a:r>
              <a:rPr lang="en-US" altLang="zh-CN" sz="2400">
                <a:latin typeface="方正姚体" pitchFamily="2" charset="-122"/>
                <a:ea typeface="方正姚体" pitchFamily="2" charset="-122"/>
              </a:rPr>
              <a:t>:</a:t>
            </a:r>
          </a:p>
        </p:txBody>
      </p:sp>
      <p:graphicFrame>
        <p:nvGraphicFramePr>
          <p:cNvPr id="172038" name="Object 6"/>
          <p:cNvGraphicFramePr>
            <a:graphicFrameLocks noGrp="1" noChangeAspect="1"/>
          </p:cNvGraphicFramePr>
          <p:nvPr>
            <p:ph/>
          </p:nvPr>
        </p:nvGraphicFramePr>
        <p:xfrm>
          <a:off x="4267200" y="2636838"/>
          <a:ext cx="16906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3" imgW="545863" imgH="393529" progId="Equation.3">
                  <p:embed/>
                </p:oleObj>
              </mc:Choice>
              <mc:Fallback>
                <p:oleObj name="公式" r:id="rId3" imgW="545863" imgH="393529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36838"/>
                        <a:ext cx="169068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1042988" y="4149725"/>
            <a:ext cx="72739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i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</a:t>
            </a:r>
            <a:r>
              <a:rPr lang="zh-CN" altLang="en-US" sz="2400" i="1">
                <a:latin typeface="方正姚体" pitchFamily="2" charset="-122"/>
                <a:ea typeface="方正姚体" pitchFamily="2" charset="-122"/>
                <a:sym typeface="Symbol" pitchFamily="18" charset="2"/>
              </a:rPr>
              <a:t></a:t>
            </a:r>
            <a:r>
              <a:rPr lang="zh-CN" altLang="en-US" sz="2400">
                <a:latin typeface="方正姚体" pitchFamily="2" charset="-122"/>
                <a:ea typeface="方正姚体" pitchFamily="2" charset="-122"/>
              </a:rPr>
              <a:t>是比例常数，它与导体的材料有关，是一个反映材料导电性能的物理量，称为材料的电阻率。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/>
      <p:bldP spid="172036" grpId="0"/>
      <p:bldP spid="172037" grpId="0"/>
      <p:bldP spid="1720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23850" y="3500438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GB" altLang="zh-CN" sz="3200"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GB" sz="3200">
                <a:latin typeface="方正姚体" pitchFamily="2" charset="-122"/>
                <a:ea typeface="方正姚体" pitchFamily="2" charset="-122"/>
              </a:rPr>
              <a:t>、金属的电阻率随温度的升高而增大</a:t>
            </a:r>
            <a:endParaRPr lang="zh-CN" altLang="en-US" sz="320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450850" y="188913"/>
            <a:ext cx="21939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GB" sz="4800">
                <a:solidFill>
                  <a:srgbClr val="FF6600"/>
                </a:solidFill>
                <a:latin typeface="方正姚体" pitchFamily="2" charset="-122"/>
                <a:ea typeface="方正姚体" pitchFamily="2" charset="-122"/>
              </a:rPr>
              <a:t>电阻率</a:t>
            </a:r>
            <a:endParaRPr lang="zh-CN" altLang="en-US" sz="4800">
              <a:solidFill>
                <a:srgbClr val="FF66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667000"/>
            <a:ext cx="7366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3200">
                <a:latin typeface="方正姚体" pitchFamily="2" charset="-122"/>
                <a:ea typeface="方正姚体" pitchFamily="2" charset="-122"/>
              </a:rPr>
              <a:t>、纯金属的电阻率小，合金的电阻率大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95288" y="1052513"/>
            <a:ext cx="6265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200">
                <a:latin typeface="方正姚体" pitchFamily="2" charset="-122"/>
                <a:ea typeface="方正姚体" pitchFamily="2" charset="-122"/>
              </a:rPr>
              <a:t>、反映材料导电性能的物理量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95288" y="1844675"/>
            <a:ext cx="61928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、单位：欧姆</a:t>
            </a:r>
            <a:r>
              <a:rPr lang="en-US" altLang="zh-CN" sz="3200" dirty="0">
                <a:latin typeface="Arial"/>
                <a:ea typeface="方正姚体" pitchFamily="2" charset="-122"/>
                <a:cs typeface="Arial" charset="0"/>
              </a:rPr>
              <a:t>·</a:t>
            </a:r>
            <a:r>
              <a:rPr lang="zh-CN" altLang="en-US" sz="3200" dirty="0">
                <a:latin typeface="方正姚体" pitchFamily="2" charset="-122"/>
                <a:ea typeface="方正姚体" pitchFamily="2" charset="-122"/>
                <a:cs typeface="Arial" charset="0"/>
              </a:rPr>
              <a:t>米        </a:t>
            </a:r>
            <a:r>
              <a:rPr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Ω</a:t>
            </a:r>
            <a:r>
              <a:rPr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方正姚体" pitchFamily="2" charset="-122"/>
              </a:rPr>
              <a:t>·</a:t>
            </a:r>
            <a:r>
              <a:rPr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m</a:t>
            </a:r>
            <a:r>
              <a:rPr lang="en-US" altLang="zh-CN" sz="3200" dirty="0"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384175" y="4581525"/>
            <a:ext cx="83502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3200">
                <a:latin typeface="方正姚体" pitchFamily="2" charset="-122"/>
                <a:ea typeface="方正姚体" pitchFamily="2" charset="-122"/>
              </a:rPr>
              <a:t>锰铜合金和镍铜合金的电阻率随温度变化极小， 利用它们的这种性质，常用来制作标准电阻。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59" grpId="0"/>
      <p:bldP spid="173060" grpId="0"/>
      <p:bldP spid="173061" grpId="0"/>
      <p:bldP spid="173062" grpId="0"/>
      <p:bldP spid="1730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172200"/>
          </a:xfrm>
          <a:prstGeom prst="rect">
            <a:avLst/>
          </a:prstGeom>
          <a:noFill/>
          <a:ln w="12700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81175" y="274638"/>
            <a:ext cx="6905625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b="1"/>
              <a:t> </a:t>
            </a:r>
            <a:r>
              <a:rPr lang="zh-CN" altLang="en-US" sz="3600" b="1">
                <a:latin typeface="Times New Roman" pitchFamily="18" charset="0"/>
              </a:rPr>
              <a:t>几种导体材料在</a:t>
            </a:r>
            <a:r>
              <a:rPr lang="en-US" altLang="zh-CN" sz="3600" b="1">
                <a:latin typeface="Times New Roman" pitchFamily="18" charset="0"/>
              </a:rPr>
              <a:t>20</a:t>
            </a:r>
            <a:r>
              <a:rPr lang="en-US" altLang="zh-CN" sz="3600" b="1" baseline="30000">
                <a:latin typeface="Times New Roman" pitchFamily="18" charset="0"/>
              </a:rPr>
              <a:t>0</a:t>
            </a:r>
            <a:r>
              <a:rPr lang="en-US" altLang="zh-CN" sz="3600" b="1">
                <a:latin typeface="Times New Roman" pitchFamily="18" charset="0"/>
              </a:rPr>
              <a:t>C</a:t>
            </a:r>
            <a:r>
              <a:rPr lang="zh-CN" altLang="en-US" sz="3600" b="1">
                <a:latin typeface="Times New Roman" pitchFamily="18" charset="0"/>
              </a:rPr>
              <a:t>的电阻率</a:t>
            </a:r>
            <a:br>
              <a:rPr lang="zh-CN" altLang="en-US" sz="3600" b="1">
                <a:latin typeface="Times New Roman" pitchFamily="18" charset="0"/>
              </a:rPr>
            </a:br>
            <a:r>
              <a:rPr lang="zh-CN" altLang="en-US" sz="3600" b="1">
                <a:latin typeface="Times New Roman" pitchFamily="18" charset="0"/>
              </a:rPr>
              <a:t> </a:t>
            </a:r>
            <a:r>
              <a:rPr lang="zh-CN" altLang="en-US" sz="3200" b="1">
                <a:latin typeface="Times New Roman" pitchFamily="18" charset="0"/>
              </a:rPr>
              <a:t>单位：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72000"/>
          </a:xfrm>
        </p:spPr>
        <p:txBody>
          <a:bodyPr anchor="ctr"/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66FFCC"/>
                </a:solidFill>
                <a:latin typeface="Times New Roman" pitchFamily="18" charset="0"/>
              </a:rPr>
              <a:t>　</a:t>
            </a:r>
            <a:r>
              <a:rPr lang="zh-CN" altLang="en-US" sz="2800" b="1" smtClean="0">
                <a:latin typeface="Times New Roman" pitchFamily="18" charset="0"/>
              </a:rPr>
              <a:t>银　 　</a:t>
            </a:r>
            <a:r>
              <a:rPr lang="en-US" altLang="zh-CN" sz="2800" b="1" smtClean="0">
                <a:latin typeface="Arial" charset="0"/>
              </a:rPr>
              <a:t>——</a:t>
            </a:r>
            <a:r>
              <a:rPr lang="en-US" altLang="zh-CN" sz="2800" b="1" smtClean="0">
                <a:latin typeface="Times New Roman" pitchFamily="18" charset="0"/>
              </a:rPr>
              <a:t> 1.6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-8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　铜　 　</a:t>
            </a:r>
            <a:r>
              <a:rPr lang="en-US" altLang="zh-CN" sz="2800" b="1" smtClean="0">
                <a:latin typeface="Arial" charset="0"/>
                <a:sym typeface="Symbol" pitchFamily="18" charset="2"/>
              </a:rPr>
              <a:t>——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1.7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-8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　铝　 　</a:t>
            </a:r>
            <a:r>
              <a:rPr lang="en-US" altLang="zh-CN" sz="2800" b="1" smtClean="0">
                <a:latin typeface="Arial" charset="0"/>
                <a:sym typeface="Symbol" pitchFamily="18" charset="2"/>
              </a:rPr>
              <a:t>——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2.9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-8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　钨　 　</a:t>
            </a:r>
            <a:r>
              <a:rPr lang="en-US" altLang="zh-CN" sz="2800" b="1" smtClean="0">
                <a:latin typeface="Arial" charset="0"/>
                <a:sym typeface="Symbol" pitchFamily="18" charset="2"/>
              </a:rPr>
              <a:t>——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5.3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-8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　铁　 　</a:t>
            </a:r>
            <a:r>
              <a:rPr lang="en-US" altLang="zh-CN" sz="2800" b="1" smtClean="0">
                <a:latin typeface="Arial" charset="0"/>
                <a:sym typeface="Symbol" pitchFamily="18" charset="2"/>
              </a:rPr>
              <a:t>——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1.0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-7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锰铜合金 </a:t>
            </a:r>
            <a:r>
              <a:rPr lang="en-US" altLang="zh-CN" sz="2800" b="1" smtClean="0">
                <a:latin typeface="Arial" charset="0"/>
                <a:sym typeface="Symbol" pitchFamily="18" charset="2"/>
              </a:rPr>
              <a:t>——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4.4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-7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镍铜合金 </a:t>
            </a:r>
            <a:r>
              <a:rPr lang="en-US" altLang="zh-CN" sz="2800" b="1" smtClean="0">
                <a:latin typeface="Arial" charset="0"/>
                <a:sym typeface="Symbol" pitchFamily="18" charset="2"/>
              </a:rPr>
              <a:t>——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5.0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-7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ctr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镍铬合金 </a:t>
            </a:r>
            <a:r>
              <a:rPr lang="en-US" altLang="zh-CN" sz="2800" b="1" smtClean="0">
                <a:latin typeface="Arial" charset="0"/>
                <a:sym typeface="Symbol" pitchFamily="18" charset="2"/>
              </a:rPr>
              <a:t>——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1.0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 10</a:t>
            </a:r>
            <a:r>
              <a:rPr lang="en-US" altLang="zh-CN" sz="2800" b="1" baseline="30000" smtClean="0">
                <a:latin typeface="Times New Roman" pitchFamily="18" charset="0"/>
                <a:sym typeface="Symbol" pitchFamily="18" charset="2"/>
              </a:rPr>
              <a:t>-6</a:t>
            </a:r>
          </a:p>
        </p:txBody>
      </p:sp>
      <p:graphicFrame>
        <p:nvGraphicFramePr>
          <p:cNvPr id="1638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6563" y="981075"/>
          <a:ext cx="762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4" imgW="393359" imgH="177646" progId="Equation.3">
                  <p:embed/>
                </p:oleObj>
              </mc:Choice>
              <mc:Fallback>
                <p:oleObj name="公式" r:id="rId4" imgW="393359" imgH="177646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981075"/>
                        <a:ext cx="762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8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8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8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8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2205038"/>
            <a:ext cx="3814763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8391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各种材料的电阻率一般都随温度的变化而变化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FF6600"/>
                </a:solidFill>
                <a:ea typeface="方正姚体" pitchFamily="2" charset="-122"/>
              </a:rPr>
              <a:t>思考题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smtClean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600" smtClean="0">
                <a:latin typeface="方正姚体" pitchFamily="2" charset="-122"/>
                <a:ea typeface="方正姚体" pitchFamily="2" charset="-122"/>
              </a:rPr>
              <a:t>、</a:t>
            </a:r>
            <a:r>
              <a:rPr lang="zh-CN" altLang="en-US" sz="3600" b="1" smtClean="0">
                <a:latin typeface="方正姚体" pitchFamily="2" charset="-122"/>
                <a:ea typeface="方正姚体" pitchFamily="2" charset="-122"/>
              </a:rPr>
              <a:t>有人说电阻是导体阻碍电流的性质，电阻率是由导体的性质决定的，所以电阻率越大，则电阻越大，对吗？为什么</a:t>
            </a:r>
            <a:r>
              <a:rPr lang="en-US" altLang="zh-CN" sz="3600" b="1" smtClean="0">
                <a:latin typeface="方正姚体" pitchFamily="2" charset="-122"/>
                <a:ea typeface="方正姚体" pitchFamily="2" charset="-122"/>
              </a:rPr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                    </a:t>
            </a: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不对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       电阻率反映导体导电性能的优劣</a:t>
            </a:r>
            <a:r>
              <a:rPr lang="en-US" altLang="zh-CN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电阻率大</a:t>
            </a:r>
            <a:r>
              <a:rPr lang="en-US" altLang="zh-CN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不一定电阻大</a:t>
            </a:r>
            <a:r>
              <a:rPr lang="en-US" altLang="zh-CN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由电阻定律</a:t>
            </a:r>
            <a:r>
              <a:rPr lang="en-US" altLang="zh-CN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电阻还与</a:t>
            </a:r>
            <a:r>
              <a:rPr lang="en-US" altLang="zh-CN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L</a:t>
            </a: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3600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有关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3600" b="1" smtClean="0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FF6600"/>
                </a:solidFill>
                <a:ea typeface="方正姚体" pitchFamily="2" charset="-122"/>
              </a:rPr>
              <a:t>思考题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52562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b="1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、一白炽灯泡铭牌显示</a:t>
            </a:r>
            <a:r>
              <a:rPr lang="zh-CN" altLang="en-US" b="1" smtClean="0">
                <a:latin typeface="Arial" charset="0"/>
                <a:ea typeface="方正姚体" pitchFamily="2" charset="-122"/>
              </a:rPr>
              <a:t>“</a:t>
            </a:r>
            <a:r>
              <a:rPr lang="en-US" altLang="zh-CN" b="1" smtClean="0">
                <a:latin typeface="方正姚体" pitchFamily="2" charset="-122"/>
                <a:ea typeface="方正姚体" pitchFamily="2" charset="-122"/>
              </a:rPr>
              <a:t>220V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，</a:t>
            </a:r>
            <a:r>
              <a:rPr lang="en-US" altLang="zh-CN" b="1" smtClean="0">
                <a:latin typeface="方正姚体" pitchFamily="2" charset="-122"/>
                <a:ea typeface="方正姚体" pitchFamily="2" charset="-122"/>
              </a:rPr>
              <a:t>100W</a:t>
            </a:r>
            <a:r>
              <a:rPr lang="en-US" altLang="zh-CN" b="1" smtClean="0">
                <a:latin typeface="Arial" charset="0"/>
                <a:ea typeface="方正姚体" pitchFamily="2" charset="-122"/>
              </a:rPr>
              <a:t>”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字样，由计算得出灯泡灯丝电阻</a:t>
            </a:r>
            <a:r>
              <a:rPr lang="en-US" altLang="zh-CN" b="1" smtClean="0">
                <a:latin typeface="方正姚体" pitchFamily="2" charset="-122"/>
                <a:ea typeface="方正姚体" pitchFamily="2" charset="-122"/>
              </a:rPr>
              <a:t>R=484</a:t>
            </a:r>
            <a:r>
              <a:rPr lang="en-US" altLang="zh-CN" b="1" smtClean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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，该阻值是工作时的电阻值还是不工作时的电阻值，两者一样吗？为什么？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                          不一样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        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100W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是额定功率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是灯泡正常工作时的功率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所以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484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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是工作时的电阻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;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当灯泡不工作时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,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由于温度低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,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电阻比正常工作时的电阻小，所以小于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484</a:t>
            </a:r>
            <a:r>
              <a:rPr lang="en-US" altLang="zh-CN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</a:t>
            </a:r>
            <a:r>
              <a:rPr lang="zh-CN" altLang="en-US" b="1" smtClean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sym typeface="Symbol" pitchFamily="18" charset="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b="1" smtClean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smtClean="0">
                <a:solidFill>
                  <a:srgbClr val="FF6600"/>
                </a:solidFill>
                <a:ea typeface="方正姚体" pitchFamily="2" charset="-122"/>
              </a:rPr>
              <a:t>课堂训练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628775"/>
            <a:ext cx="7704137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smtClean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600" b="1" smtClean="0">
                <a:latin typeface="方正姚体" pitchFamily="2" charset="-122"/>
                <a:ea typeface="方正姚体" pitchFamily="2" charset="-122"/>
              </a:rPr>
              <a:t>、一段均匀导线对折两次后并联在一起，测得其电阻为</a:t>
            </a:r>
            <a:r>
              <a:rPr lang="en-US" altLang="zh-CN" sz="3600" b="1" smtClean="0">
                <a:latin typeface="方正姚体" pitchFamily="2" charset="-122"/>
                <a:ea typeface="方正姚体" pitchFamily="2" charset="-122"/>
              </a:rPr>
              <a:t>0.5 Ω</a:t>
            </a:r>
            <a:r>
              <a:rPr lang="zh-CN" altLang="en-US" sz="3600" b="1" smtClean="0">
                <a:latin typeface="方正姚体" pitchFamily="2" charset="-122"/>
                <a:ea typeface="方正姚体" pitchFamily="2" charset="-122"/>
              </a:rPr>
              <a:t>，导线原来的电阻多大？若把这根导线的一半均匀拉长为三倍，另一半不变，其电阻是原来的多少倍？</a:t>
            </a:r>
          </a:p>
          <a:p>
            <a:pPr>
              <a:buFontTx/>
              <a:buNone/>
            </a:pPr>
            <a:endParaRPr lang="zh-CN" altLang="en-US" sz="3600" smtClean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2627313" y="5097463"/>
            <a:ext cx="3457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>
                <a:solidFill>
                  <a:srgbClr val="FF6600"/>
                </a:solidFill>
                <a:latin typeface="方正姚体" pitchFamily="2" charset="-122"/>
                <a:ea typeface="方正姚体" pitchFamily="2" charset="-122"/>
              </a:rPr>
              <a:t>8 Ω      5</a:t>
            </a:r>
            <a:r>
              <a:rPr lang="zh-CN" altLang="en-US" sz="4000">
                <a:solidFill>
                  <a:srgbClr val="FF6600"/>
                </a:solidFill>
                <a:latin typeface="方正姚体" pitchFamily="2" charset="-122"/>
                <a:ea typeface="方正姚体" pitchFamily="2" charset="-122"/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FF6600"/>
                </a:solidFill>
                <a:ea typeface="方正姚体" pitchFamily="2" charset="-122"/>
              </a:rPr>
              <a:t>课堂训练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589962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、同一半圆形金属片，如图所示，从不同方向测量其电阻</a:t>
            </a:r>
          </a:p>
          <a:p>
            <a:pPr>
              <a:buFontTx/>
              <a:buNone/>
            </a:pPr>
            <a:r>
              <a:rPr lang="en-US" altLang="zh-CN" b="1" smtClean="0">
                <a:latin typeface="方正姚体" pitchFamily="2" charset="-122"/>
                <a:ea typeface="方正姚体" pitchFamily="2" charset="-122"/>
              </a:rPr>
              <a:t>(1)</a:t>
            </a:r>
            <a:r>
              <a:rPr lang="en-US" altLang="zh-CN" b="1" i="1" smtClean="0">
                <a:latin typeface="方正姚体" pitchFamily="2" charset="-122"/>
                <a:ea typeface="方正姚体" pitchFamily="2" charset="-122"/>
              </a:rPr>
              <a:t>Ra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b="1" i="1" smtClean="0">
                <a:latin typeface="方正姚体" pitchFamily="2" charset="-122"/>
                <a:ea typeface="方正姚体" pitchFamily="2" charset="-122"/>
              </a:rPr>
              <a:t>Rb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是否相等？</a:t>
            </a:r>
          </a:p>
          <a:p>
            <a:pPr>
              <a:buFontTx/>
              <a:buNone/>
            </a:pPr>
            <a:r>
              <a:rPr lang="en-US" altLang="zh-CN" b="1" smtClean="0">
                <a:latin typeface="方正姚体" pitchFamily="2" charset="-122"/>
                <a:ea typeface="方正姚体" pitchFamily="2" charset="-122"/>
              </a:rPr>
              <a:t>(2)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如果不等，</a:t>
            </a:r>
            <a:r>
              <a:rPr lang="en-US" altLang="zh-CN" b="1" i="1" smtClean="0">
                <a:latin typeface="方正姚体" pitchFamily="2" charset="-122"/>
                <a:ea typeface="方正姚体" pitchFamily="2" charset="-122"/>
              </a:rPr>
              <a:t>Ra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b="1" i="1" smtClean="0">
                <a:latin typeface="方正姚体" pitchFamily="2" charset="-122"/>
                <a:ea typeface="方正姚体" pitchFamily="2" charset="-122"/>
              </a:rPr>
              <a:t>Rb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谁大？</a:t>
            </a:r>
            <a:r>
              <a:rPr lang="zh-CN" altLang="en-US" b="1" i="1" smtClean="0">
                <a:latin typeface="方正姚体" pitchFamily="2" charset="-122"/>
                <a:ea typeface="方正姚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b="1" i="1" smtClean="0"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b="1" i="1" smtClean="0">
                <a:latin typeface="方正姚体" pitchFamily="2" charset="-122"/>
                <a:ea typeface="方正姚体" pitchFamily="2" charset="-122"/>
              </a:rPr>
              <a:t>Ra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b="1" i="1" smtClean="0">
                <a:latin typeface="方正姚体" pitchFamily="2" charset="-122"/>
                <a:ea typeface="方正姚体" pitchFamily="2" charset="-122"/>
              </a:rPr>
              <a:t>Rb</a:t>
            </a:r>
            <a:r>
              <a:rPr lang="zh-CN" altLang="en-US" b="1" smtClean="0">
                <a:latin typeface="方正姚体" pitchFamily="2" charset="-122"/>
                <a:ea typeface="方正姚体" pitchFamily="2" charset="-122"/>
              </a:rPr>
              <a:t>比值是多少？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b="1" smtClean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21508" name="Picture 4" descr="半圆串并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844675"/>
            <a:ext cx="3733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79388" y="4076700"/>
            <a:ext cx="89646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）不等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(a)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又短又</a:t>
            </a: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胖</a:t>
            </a: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”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,(b)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又长又</a:t>
            </a: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瘦</a:t>
            </a: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”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; </a:t>
            </a:r>
            <a:r>
              <a:rPr lang="en-US" altLang="zh-CN" sz="32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i="1" baseline="-30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&lt; </a:t>
            </a:r>
            <a:r>
              <a:rPr lang="en-US" altLang="zh-CN" sz="32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i="1" baseline="-30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endParaRPr lang="en-US" altLang="zh-CN" sz="3200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）若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1/4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圆形金属片电阻为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baseline="-25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0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则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(a)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为两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baseline="-25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并联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  </a:t>
            </a:r>
            <a:r>
              <a:rPr lang="en-US" altLang="zh-CN" sz="32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i="1" baseline="-30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= R</a:t>
            </a:r>
            <a:r>
              <a:rPr lang="en-US" altLang="zh-CN" sz="3200" baseline="-25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0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/2;(b)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为两电阻串联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 </a:t>
            </a:r>
            <a:r>
              <a:rPr lang="en-US" altLang="zh-CN" sz="32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i="1" baseline="-30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=2 R</a:t>
            </a:r>
            <a:r>
              <a:rPr lang="en-US" altLang="zh-CN" sz="3200" baseline="-25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0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所以</a:t>
            </a:r>
            <a:r>
              <a:rPr lang="en-US" altLang="zh-CN" sz="32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i="1" baseline="-30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 :</a:t>
            </a:r>
            <a:r>
              <a:rPr lang="en-US" altLang="zh-CN" sz="3200" i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en-US" altLang="zh-CN" sz="3200" i="1" baseline="-300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=1:4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18525" cy="122396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4000" b="1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4000" b="1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影响电阻大小的因素有哪些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0" y="2924175"/>
            <a:ext cx="8759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>
                <a:latin typeface="黑体" pitchFamily="2" charset="-122"/>
                <a:ea typeface="黑体" pitchFamily="2" charset="-122"/>
              </a:rPr>
              <a:t>      这些因素怎么影响电阻大小的？  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447800" y="4797425"/>
            <a:ext cx="551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>
                <a:latin typeface="Times New Roman" pitchFamily="18" charset="0"/>
              </a:rPr>
              <a:t>如何验证？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5763" y="104775"/>
            <a:ext cx="79644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>
                <a:solidFill>
                  <a:srgbClr val="000000"/>
                </a:solidFill>
                <a:latin typeface="方正美黑简体" pitchFamily="65" charset="-122"/>
                <a:ea typeface="方正美黑简体" pitchFamily="65" charset="-122"/>
              </a:rPr>
              <a:t> </a:t>
            </a:r>
            <a:r>
              <a:rPr lang="en-US" altLang="zh-CN">
                <a:solidFill>
                  <a:srgbClr val="FF6600"/>
                </a:solidFill>
                <a:latin typeface="方正姚体" pitchFamily="2" charset="-122"/>
                <a:ea typeface="方正姚体" pitchFamily="2" charset="-122"/>
              </a:rPr>
              <a:t>CCTV     -   《</a:t>
            </a:r>
            <a:r>
              <a:rPr lang="zh-CN" altLang="en-US">
                <a:solidFill>
                  <a:srgbClr val="FF6600"/>
                </a:solidFill>
                <a:latin typeface="方正姚体" pitchFamily="2" charset="-122"/>
                <a:ea typeface="方正姚体" pitchFamily="2" charset="-122"/>
              </a:rPr>
              <a:t>每周质量报告</a:t>
            </a:r>
            <a:r>
              <a:rPr lang="en-US" altLang="zh-CN">
                <a:solidFill>
                  <a:srgbClr val="FF6600"/>
                </a:solidFill>
                <a:latin typeface="方正姚体" pitchFamily="2" charset="-122"/>
                <a:ea typeface="方正姚体" pitchFamily="2" charset="-122"/>
              </a:rPr>
              <a:t>》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86868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80000"/>
              </a:lnSpc>
            </a:pPr>
            <a:r>
              <a:rPr lang="zh-CN" altLang="en-US" sz="2800">
                <a:solidFill>
                  <a:srgbClr val="000000"/>
                </a:solidFill>
                <a:latin typeface="方正美黑简体" pitchFamily="65" charset="-122"/>
                <a:ea typeface="方正美黑简体" pitchFamily="65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消息引用检验负责人的话：</a:t>
            </a:r>
            <a:r>
              <a:rPr lang="zh-CN" altLang="en-US" sz="2800">
                <a:solidFill>
                  <a:srgbClr val="000000"/>
                </a:solidFill>
                <a:latin typeface="Arial" charset="0"/>
                <a:ea typeface="方正姚体" pitchFamily="2" charset="-122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不合格产品中，大部分存在电阻不合格问题，主要是铜材质量不合格，使用了再生铜或含杂质很多的铜。再一个就是铜材质量合格，但把截面积缩小了，买</a:t>
            </a:r>
            <a:r>
              <a:rPr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2.5</a:t>
            </a:r>
            <a:r>
              <a:rPr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平方（毫米）的线，拿到手的线可能是</a:t>
            </a:r>
            <a:r>
              <a:rPr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1.5</a:t>
            </a:r>
            <a:r>
              <a:rPr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1.5</a:t>
            </a:r>
            <a:r>
              <a:rPr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多一点的，载流量不够。另一个问题是绝缘层质量不合格，用再生塑料制作电线外皮，电阻率达不到要求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方正姚体" pitchFamily="2" charset="-122"/>
              </a:rPr>
              <a:t>……</a:t>
            </a:r>
            <a:endParaRPr lang="en-US" altLang="zh-CN" sz="280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714500" y="5445125"/>
            <a:ext cx="662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FF3300"/>
                </a:solidFill>
                <a:ea typeface="方正姚体" pitchFamily="2" charset="-122"/>
              </a:rPr>
              <a:t>上述讲话中体现了那些物理原理？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381000"/>
            <a:ext cx="8991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　　探究实验中可以在铜丝、康铜丝、铁丝等不同金属丝中选择几种，测量它们的长度、横截面积、电阻。从中找出它们的定量关系。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90600" y="2362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长度－－－刻度尺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90600" y="42672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横截面积－－－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7600"/>
            <a:ext cx="396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733800" y="3352800"/>
            <a:ext cx="43434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705600" y="2438400"/>
            <a:ext cx="1265238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刻度尺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286000" y="5791200"/>
            <a:ext cx="1265238" cy="5286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金属丝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6172200" y="2971800"/>
            <a:ext cx="9144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3505200" y="5181600"/>
            <a:ext cx="1447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电阻测量－－－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3124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28956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3" t="30263" r="26286" b="25085"/>
          <a:stretch>
            <a:fillRect/>
          </a:stretch>
        </p:blipFill>
        <p:spPr bwMode="auto">
          <a:xfrm>
            <a:off x="5867400" y="3810000"/>
            <a:ext cx="2971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2" name="AutoShape 6"/>
          <p:cNvSpPr>
            <a:spLocks noChangeArrowheads="1"/>
          </p:cNvSpPr>
          <p:nvPr/>
        </p:nvSpPr>
        <p:spPr bwMode="auto">
          <a:xfrm rot="7706836">
            <a:off x="4098131" y="2836069"/>
            <a:ext cx="976313" cy="485775"/>
          </a:xfrm>
          <a:prstGeom prst="rightArrow">
            <a:avLst>
              <a:gd name="adj1" fmla="val 50000"/>
              <a:gd name="adj2" fmla="val 46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3" name="AutoShape 7"/>
          <p:cNvSpPr>
            <a:spLocks noChangeArrowheads="1"/>
          </p:cNvSpPr>
          <p:nvPr/>
        </p:nvSpPr>
        <p:spPr bwMode="auto">
          <a:xfrm rot="3691687">
            <a:off x="5926931" y="2836069"/>
            <a:ext cx="976313" cy="485775"/>
          </a:xfrm>
          <a:prstGeom prst="rightArrow">
            <a:avLst>
              <a:gd name="adj1" fmla="val 50000"/>
              <a:gd name="adj2" fmla="val 46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2209800" y="58674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分压式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6613525" y="58356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限流式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 animBg="1"/>
      <p:bldP spid="183303" grpId="0" animBg="1"/>
      <p:bldP spid="183304" grpId="0"/>
      <p:bldP spid="183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365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>
                <a:latin typeface="黑体" pitchFamily="2" charset="-122"/>
                <a:ea typeface="黑体" pitchFamily="2" charset="-122"/>
              </a:rPr>
              <a:t> 实验验证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81000" y="1477963"/>
            <a:ext cx="2751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>
                <a:latin typeface="黑体" pitchFamily="2" charset="-122"/>
                <a:ea typeface="黑体" pitchFamily="2" charset="-122"/>
              </a:rPr>
              <a:t>实验方法：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844800" y="1484313"/>
            <a:ext cx="316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>
                <a:latin typeface="黑体" pitchFamily="2" charset="-122"/>
                <a:ea typeface="黑体" pitchFamily="2" charset="-122"/>
              </a:rPr>
              <a:t>控制变量法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349500"/>
            <a:ext cx="8763000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实验方案：</a:t>
            </a:r>
          </a:p>
          <a:p>
            <a:r>
              <a:rPr lang="zh-CN" altLang="en-US" sz="4000">
                <a:latin typeface="黑体" pitchFamily="2" charset="-122"/>
                <a:ea typeface="黑体" pitchFamily="2" charset="-122"/>
              </a:rPr>
              <a:t>    同种材料，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一定，改变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，测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R </a:t>
            </a:r>
          </a:p>
          <a:p>
            <a:r>
              <a:rPr lang="en-US" altLang="zh-CN" sz="400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同种材料，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一定，改变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，测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R </a:t>
            </a:r>
          </a:p>
          <a:p>
            <a:r>
              <a:rPr lang="en-US" altLang="zh-CN" sz="400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不同材料，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一定，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一定，测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838200" y="2590800"/>
            <a:ext cx="7391400" cy="2238375"/>
            <a:chOff x="576" y="1008"/>
            <a:chExt cx="4656" cy="1410"/>
          </a:xfrm>
        </p:grpSpPr>
        <p:sp>
          <p:nvSpPr>
            <p:cNvPr id="8246" name="Line 3"/>
            <p:cNvSpPr>
              <a:spLocks noChangeShapeType="1"/>
            </p:cNvSpPr>
            <p:nvPr/>
          </p:nvSpPr>
          <p:spPr bwMode="auto">
            <a:xfrm>
              <a:off x="607" y="1008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4"/>
            <p:cNvSpPr>
              <a:spLocks noChangeShapeType="1"/>
            </p:cNvSpPr>
            <p:nvPr/>
          </p:nvSpPr>
          <p:spPr bwMode="auto">
            <a:xfrm>
              <a:off x="768" y="1008"/>
              <a:ext cx="288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5"/>
            <p:cNvSpPr>
              <a:spLocks noChangeShapeType="1"/>
            </p:cNvSpPr>
            <p:nvPr/>
          </p:nvSpPr>
          <p:spPr bwMode="auto">
            <a:xfrm>
              <a:off x="1536" y="1008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6"/>
            <p:cNvSpPr>
              <a:spLocks noChangeShapeType="1"/>
            </p:cNvSpPr>
            <p:nvPr/>
          </p:nvSpPr>
          <p:spPr bwMode="auto">
            <a:xfrm>
              <a:off x="2544" y="1008"/>
              <a:ext cx="86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7"/>
            <p:cNvSpPr>
              <a:spLocks noChangeShapeType="1"/>
            </p:cNvSpPr>
            <p:nvPr/>
          </p:nvSpPr>
          <p:spPr bwMode="auto">
            <a:xfrm>
              <a:off x="3840" y="1008"/>
              <a:ext cx="115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8"/>
            <p:cNvSpPr>
              <a:spLocks noChangeShapeType="1"/>
            </p:cNvSpPr>
            <p:nvPr/>
          </p:nvSpPr>
          <p:spPr bwMode="auto">
            <a:xfrm>
              <a:off x="576" y="100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9"/>
            <p:cNvSpPr>
              <a:spLocks noChangeShapeType="1"/>
            </p:cNvSpPr>
            <p:nvPr/>
          </p:nvSpPr>
          <p:spPr bwMode="auto">
            <a:xfrm>
              <a:off x="576" y="21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10"/>
            <p:cNvSpPr>
              <a:spLocks noChangeShapeType="1"/>
            </p:cNvSpPr>
            <p:nvPr/>
          </p:nvSpPr>
          <p:spPr bwMode="auto">
            <a:xfrm>
              <a:off x="960" y="197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11"/>
            <p:cNvSpPr>
              <a:spLocks noChangeShapeType="1"/>
            </p:cNvSpPr>
            <p:nvPr/>
          </p:nvSpPr>
          <p:spPr bwMode="auto">
            <a:xfrm>
              <a:off x="1056" y="203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12"/>
            <p:cNvSpPr>
              <a:spLocks noChangeShapeType="1"/>
            </p:cNvSpPr>
            <p:nvPr/>
          </p:nvSpPr>
          <p:spPr bwMode="auto">
            <a:xfrm>
              <a:off x="1056" y="2099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Oval 13"/>
            <p:cNvSpPr>
              <a:spLocks noChangeArrowheads="1"/>
            </p:cNvSpPr>
            <p:nvPr/>
          </p:nvSpPr>
          <p:spPr bwMode="auto">
            <a:xfrm>
              <a:off x="1907" y="20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7" name="Oval 14"/>
            <p:cNvSpPr>
              <a:spLocks noChangeArrowheads="1"/>
            </p:cNvSpPr>
            <p:nvPr/>
          </p:nvSpPr>
          <p:spPr bwMode="auto">
            <a:xfrm>
              <a:off x="2326" y="20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8" name="Line 15"/>
            <p:cNvSpPr>
              <a:spLocks noChangeShapeType="1"/>
            </p:cNvSpPr>
            <p:nvPr/>
          </p:nvSpPr>
          <p:spPr bwMode="auto">
            <a:xfrm flipV="1">
              <a:off x="1968" y="1920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6"/>
            <p:cNvSpPr>
              <a:spLocks noChangeShapeType="1"/>
            </p:cNvSpPr>
            <p:nvPr/>
          </p:nvSpPr>
          <p:spPr bwMode="auto">
            <a:xfrm>
              <a:off x="2400" y="209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Rectangle 17"/>
            <p:cNvSpPr>
              <a:spLocks noChangeArrowheads="1"/>
            </p:cNvSpPr>
            <p:nvPr/>
          </p:nvSpPr>
          <p:spPr bwMode="auto">
            <a:xfrm>
              <a:off x="2832" y="2042"/>
              <a:ext cx="62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1" name="Line 18"/>
            <p:cNvSpPr>
              <a:spLocks noChangeShapeType="1"/>
            </p:cNvSpPr>
            <p:nvPr/>
          </p:nvSpPr>
          <p:spPr bwMode="auto">
            <a:xfrm>
              <a:off x="3133" y="1858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9"/>
            <p:cNvSpPr>
              <a:spLocks noChangeShapeType="1"/>
            </p:cNvSpPr>
            <p:nvPr/>
          </p:nvSpPr>
          <p:spPr bwMode="auto">
            <a:xfrm flipV="1">
              <a:off x="3133" y="1824"/>
              <a:ext cx="2099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20"/>
            <p:cNvSpPr>
              <a:spLocks noChangeShapeType="1"/>
            </p:cNvSpPr>
            <p:nvPr/>
          </p:nvSpPr>
          <p:spPr bwMode="auto">
            <a:xfrm>
              <a:off x="5223" y="1008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Text Box 21"/>
            <p:cNvSpPr txBox="1">
              <a:spLocks noChangeArrowheads="1"/>
            </p:cNvSpPr>
            <p:nvPr/>
          </p:nvSpPr>
          <p:spPr bwMode="auto">
            <a:xfrm>
              <a:off x="881" y="213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/>
                <a:t>Ｅ</a:t>
              </a:r>
            </a:p>
          </p:txBody>
        </p:sp>
        <p:sp>
          <p:nvSpPr>
            <p:cNvPr id="8265" name="Text Box 22"/>
            <p:cNvSpPr txBox="1">
              <a:spLocks noChangeArrowheads="1"/>
            </p:cNvSpPr>
            <p:nvPr/>
          </p:nvSpPr>
          <p:spPr bwMode="auto">
            <a:xfrm>
              <a:off x="2102" y="212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/>
                <a:t>Ｓ</a:t>
              </a:r>
            </a:p>
          </p:txBody>
        </p:sp>
        <p:sp>
          <p:nvSpPr>
            <p:cNvPr id="8266" name="Text Box 23"/>
            <p:cNvSpPr txBox="1">
              <a:spLocks noChangeArrowheads="1"/>
            </p:cNvSpPr>
            <p:nvPr/>
          </p:nvSpPr>
          <p:spPr bwMode="auto">
            <a:xfrm>
              <a:off x="720" y="1104"/>
              <a:ext cx="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FF3300"/>
                  </a:solidFill>
                </a:rPr>
                <a:t>１</a:t>
              </a:r>
              <a:r>
                <a:rPr lang="en-US" altLang="zh-CN" sz="2400">
                  <a:solidFill>
                    <a:srgbClr val="FF3300"/>
                  </a:solidFill>
                </a:rPr>
                <a:t>L</a:t>
              </a:r>
            </a:p>
          </p:txBody>
        </p:sp>
        <p:sp>
          <p:nvSpPr>
            <p:cNvPr id="8267" name="Text Box 24"/>
            <p:cNvSpPr txBox="1">
              <a:spLocks noChangeArrowheads="1"/>
            </p:cNvSpPr>
            <p:nvPr/>
          </p:nvSpPr>
          <p:spPr bwMode="auto">
            <a:xfrm>
              <a:off x="1680" y="1113"/>
              <a:ext cx="2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3300"/>
                  </a:solidFill>
                </a:rPr>
                <a:t>2L</a:t>
              </a:r>
            </a:p>
          </p:txBody>
        </p:sp>
        <p:sp>
          <p:nvSpPr>
            <p:cNvPr id="8268" name="Text Box 25"/>
            <p:cNvSpPr txBox="1">
              <a:spLocks noChangeArrowheads="1"/>
            </p:cNvSpPr>
            <p:nvPr/>
          </p:nvSpPr>
          <p:spPr bwMode="auto">
            <a:xfrm>
              <a:off x="2810" y="1104"/>
              <a:ext cx="2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3300"/>
                  </a:solidFill>
                </a:rPr>
                <a:t>3L</a:t>
              </a:r>
            </a:p>
          </p:txBody>
        </p:sp>
        <p:sp>
          <p:nvSpPr>
            <p:cNvPr id="8269" name="Text Box 26"/>
            <p:cNvSpPr txBox="1">
              <a:spLocks noChangeArrowheads="1"/>
            </p:cNvSpPr>
            <p:nvPr/>
          </p:nvSpPr>
          <p:spPr bwMode="auto">
            <a:xfrm>
              <a:off x="4224" y="1104"/>
              <a:ext cx="2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3300"/>
                  </a:solidFill>
                </a:rPr>
                <a:t>4L</a:t>
              </a:r>
            </a:p>
          </p:txBody>
        </p:sp>
      </p:grp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990600" y="1793875"/>
            <a:ext cx="838200" cy="782638"/>
            <a:chOff x="192" y="288"/>
            <a:chExt cx="528" cy="493"/>
          </a:xfrm>
        </p:grpSpPr>
        <p:sp>
          <p:nvSpPr>
            <p:cNvPr id="8242" name="Line 28"/>
            <p:cNvSpPr>
              <a:spLocks noChangeShapeType="1"/>
            </p:cNvSpPr>
            <p:nvPr/>
          </p:nvSpPr>
          <p:spPr bwMode="auto">
            <a:xfrm>
              <a:off x="192" y="45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243" name="Picture 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5" r="57895" b="77174"/>
            <a:stretch>
              <a:fillRect/>
            </a:stretch>
          </p:blipFill>
          <p:spPr bwMode="auto">
            <a:xfrm>
              <a:off x="258" y="288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44" name="Line 30"/>
            <p:cNvSpPr>
              <a:spLocks noChangeShapeType="1"/>
            </p:cNvSpPr>
            <p:nvPr/>
          </p:nvSpPr>
          <p:spPr bwMode="auto">
            <a:xfrm flipV="1">
              <a:off x="192" y="44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31"/>
            <p:cNvSpPr>
              <a:spLocks noChangeShapeType="1"/>
            </p:cNvSpPr>
            <p:nvPr/>
          </p:nvSpPr>
          <p:spPr bwMode="auto">
            <a:xfrm flipV="1">
              <a:off x="720" y="44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52" name="Group 32"/>
          <p:cNvGrpSpPr>
            <a:grpSpLocks/>
          </p:cNvGrpSpPr>
          <p:nvPr/>
        </p:nvGrpSpPr>
        <p:grpSpPr bwMode="auto">
          <a:xfrm>
            <a:off x="3657600" y="1717675"/>
            <a:ext cx="1981200" cy="873125"/>
            <a:chOff x="3264" y="2858"/>
            <a:chExt cx="1248" cy="550"/>
          </a:xfrm>
        </p:grpSpPr>
        <p:sp>
          <p:nvSpPr>
            <p:cNvPr id="8238" name="Line 33"/>
            <p:cNvSpPr>
              <a:spLocks noChangeShapeType="1"/>
            </p:cNvSpPr>
            <p:nvPr/>
          </p:nvSpPr>
          <p:spPr bwMode="auto">
            <a:xfrm>
              <a:off x="3264" y="302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239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5" r="57895" b="77174"/>
            <a:stretch>
              <a:fillRect/>
            </a:stretch>
          </p:blipFill>
          <p:spPr bwMode="auto">
            <a:xfrm>
              <a:off x="3705" y="2858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40" name="Line 35"/>
            <p:cNvSpPr>
              <a:spLocks noChangeShapeType="1"/>
            </p:cNvSpPr>
            <p:nvPr/>
          </p:nvSpPr>
          <p:spPr bwMode="auto">
            <a:xfrm flipV="1">
              <a:off x="4512" y="30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36"/>
            <p:cNvSpPr>
              <a:spLocks noChangeShapeType="1"/>
            </p:cNvSpPr>
            <p:nvPr/>
          </p:nvSpPr>
          <p:spPr bwMode="auto">
            <a:xfrm flipV="1">
              <a:off x="3264" y="30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57" name="Group 37"/>
          <p:cNvGrpSpPr>
            <a:grpSpLocks/>
          </p:cNvGrpSpPr>
          <p:nvPr/>
        </p:nvGrpSpPr>
        <p:grpSpPr bwMode="auto">
          <a:xfrm>
            <a:off x="2112963" y="1717675"/>
            <a:ext cx="1524000" cy="873125"/>
            <a:chOff x="1248" y="2810"/>
            <a:chExt cx="960" cy="550"/>
          </a:xfrm>
        </p:grpSpPr>
        <p:sp>
          <p:nvSpPr>
            <p:cNvPr id="8234" name="Line 38"/>
            <p:cNvSpPr>
              <a:spLocks noChangeShapeType="1"/>
            </p:cNvSpPr>
            <p:nvPr/>
          </p:nvSpPr>
          <p:spPr bwMode="auto">
            <a:xfrm>
              <a:off x="124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235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5" r="57895" b="77174"/>
            <a:stretch>
              <a:fillRect/>
            </a:stretch>
          </p:blipFill>
          <p:spPr bwMode="auto">
            <a:xfrm>
              <a:off x="1536" y="281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36" name="Line 40"/>
            <p:cNvSpPr>
              <a:spLocks noChangeShapeType="1"/>
            </p:cNvSpPr>
            <p:nvPr/>
          </p:nvSpPr>
          <p:spPr bwMode="auto">
            <a:xfrm flipV="1">
              <a:off x="1248" y="29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41"/>
            <p:cNvSpPr>
              <a:spLocks noChangeShapeType="1"/>
            </p:cNvSpPr>
            <p:nvPr/>
          </p:nvSpPr>
          <p:spPr bwMode="auto">
            <a:xfrm flipV="1">
              <a:off x="2208" y="29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62" name="Group 42"/>
          <p:cNvGrpSpPr>
            <a:grpSpLocks/>
          </p:cNvGrpSpPr>
          <p:nvPr/>
        </p:nvGrpSpPr>
        <p:grpSpPr bwMode="auto">
          <a:xfrm>
            <a:off x="5638800" y="1697038"/>
            <a:ext cx="2362200" cy="887412"/>
            <a:chOff x="3504" y="2849"/>
            <a:chExt cx="1488" cy="559"/>
          </a:xfrm>
        </p:grpSpPr>
        <p:sp>
          <p:nvSpPr>
            <p:cNvPr id="8230" name="Line 43"/>
            <p:cNvSpPr>
              <a:spLocks noChangeShapeType="1"/>
            </p:cNvSpPr>
            <p:nvPr/>
          </p:nvSpPr>
          <p:spPr bwMode="auto">
            <a:xfrm>
              <a:off x="3504" y="302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231" name="Picture 4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5" r="57895" b="77174"/>
            <a:stretch>
              <a:fillRect/>
            </a:stretch>
          </p:blipFill>
          <p:spPr bwMode="auto">
            <a:xfrm>
              <a:off x="4040" y="2849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32" name="Line 45"/>
            <p:cNvSpPr>
              <a:spLocks noChangeShapeType="1"/>
            </p:cNvSpPr>
            <p:nvPr/>
          </p:nvSpPr>
          <p:spPr bwMode="auto">
            <a:xfrm flipV="1">
              <a:off x="3504" y="30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6"/>
            <p:cNvSpPr>
              <a:spLocks noChangeShapeType="1"/>
            </p:cNvSpPr>
            <p:nvPr/>
          </p:nvSpPr>
          <p:spPr bwMode="auto">
            <a:xfrm flipV="1">
              <a:off x="4992" y="30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9" name="Text Box 47"/>
          <p:cNvSpPr txBox="1">
            <a:spLocks noChangeArrowheads="1"/>
          </p:cNvSpPr>
          <p:nvPr/>
        </p:nvSpPr>
        <p:spPr bwMode="auto">
          <a:xfrm>
            <a:off x="1127125" y="2170113"/>
            <a:ext cx="295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a</a:t>
            </a:r>
          </a:p>
        </p:txBody>
      </p:sp>
      <p:sp>
        <p:nvSpPr>
          <p:cNvPr id="8200" name="Text Box 48"/>
          <p:cNvSpPr txBox="1">
            <a:spLocks noChangeArrowheads="1"/>
          </p:cNvSpPr>
          <p:nvPr/>
        </p:nvSpPr>
        <p:spPr bwMode="auto">
          <a:xfrm>
            <a:off x="2651125" y="2170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b</a:t>
            </a:r>
          </a:p>
        </p:txBody>
      </p:sp>
      <p:sp>
        <p:nvSpPr>
          <p:cNvPr id="8201" name="Text Box 49"/>
          <p:cNvSpPr txBox="1">
            <a:spLocks noChangeArrowheads="1"/>
          </p:cNvSpPr>
          <p:nvPr/>
        </p:nvSpPr>
        <p:spPr bwMode="auto">
          <a:xfrm>
            <a:off x="4479925" y="2170113"/>
            <a:ext cx="282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c</a:t>
            </a:r>
          </a:p>
        </p:txBody>
      </p:sp>
      <p:sp>
        <p:nvSpPr>
          <p:cNvPr id="8202" name="Text Box 50"/>
          <p:cNvSpPr txBox="1">
            <a:spLocks noChangeArrowheads="1"/>
          </p:cNvSpPr>
          <p:nvPr/>
        </p:nvSpPr>
        <p:spPr bwMode="auto">
          <a:xfrm>
            <a:off x="6842125" y="2170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d</a:t>
            </a:r>
          </a:p>
        </p:txBody>
      </p:sp>
      <p:graphicFrame>
        <p:nvGraphicFramePr>
          <p:cNvPr id="184371" name="Group 51"/>
          <p:cNvGraphicFramePr>
            <a:graphicFrameLocks noGrp="1"/>
          </p:cNvGraphicFramePr>
          <p:nvPr/>
        </p:nvGraphicFramePr>
        <p:xfrm>
          <a:off x="1371600" y="4953000"/>
          <a:ext cx="5943599" cy="1570038"/>
        </p:xfrm>
        <a:graphic>
          <a:graphicData uri="http://schemas.openxmlformats.org/drawingml/2006/table">
            <a:tbl>
              <a:tblPr/>
              <a:tblGrid>
                <a:gridCol w="1188427"/>
                <a:gridCol w="1189892"/>
                <a:gridCol w="1186962"/>
                <a:gridCol w="1189892"/>
                <a:gridCol w="1188426"/>
              </a:tblGrid>
              <a:tr h="533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长度</a:t>
                      </a:r>
                    </a:p>
                  </a:txBody>
                  <a:tcPr marL="84406" marR="84406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１Ｌ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２Ｌ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３Ｌ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４Ｌ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电压</a:t>
                      </a:r>
                    </a:p>
                  </a:txBody>
                  <a:tcPr marL="84406" marR="84406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电阻</a:t>
                      </a:r>
                    </a:p>
                  </a:txBody>
                  <a:tcPr marL="84406" marR="84406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9" name="Text Box 77"/>
          <p:cNvSpPr txBox="1">
            <a:spLocks noChangeArrowheads="1"/>
          </p:cNvSpPr>
          <p:nvPr/>
        </p:nvSpPr>
        <p:spPr bwMode="auto">
          <a:xfrm>
            <a:off x="457200" y="381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一、探究导体电阻与它的长度的关系。（材料相同、横截面积相同）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8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84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xjhsy4" descr="w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22788"/>
            <a:ext cx="1538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xjhsy6" descr="w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98988"/>
            <a:ext cx="1435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xjhsy8" descr="w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03588"/>
            <a:ext cx="825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xjhsy7" descr="w5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712788"/>
            <a:ext cx="1006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xjhsy7" descr="w5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89188"/>
            <a:ext cx="1006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295400" y="2160588"/>
            <a:ext cx="3581400" cy="1066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409700" y="2389188"/>
            <a:ext cx="3224213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409700" y="2846388"/>
            <a:ext cx="3224213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 rot="5400000" flipV="1">
            <a:off x="1119188" y="2625725"/>
            <a:ext cx="533400" cy="60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4343400" y="2160588"/>
            <a:ext cx="381000" cy="304800"/>
            <a:chOff x="528" y="2304"/>
            <a:chExt cx="240" cy="192"/>
          </a:xfrm>
        </p:grpSpPr>
        <p:sp>
          <p:nvSpPr>
            <p:cNvPr id="9239" name="Oval 12"/>
            <p:cNvSpPr>
              <a:spLocks noChangeArrowheads="1"/>
            </p:cNvSpPr>
            <p:nvPr/>
          </p:nvSpPr>
          <p:spPr bwMode="auto">
            <a:xfrm>
              <a:off x="528" y="2304"/>
              <a:ext cx="240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Rectangle 13"/>
            <p:cNvSpPr>
              <a:spLocks noChangeArrowheads="1"/>
            </p:cNvSpPr>
            <p:nvPr/>
          </p:nvSpPr>
          <p:spPr bwMode="auto">
            <a:xfrm>
              <a:off x="624" y="2352"/>
              <a:ext cx="4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4343400" y="2617788"/>
            <a:ext cx="381000" cy="304800"/>
            <a:chOff x="528" y="2304"/>
            <a:chExt cx="240" cy="192"/>
          </a:xfrm>
        </p:grpSpPr>
        <p:sp>
          <p:nvSpPr>
            <p:cNvPr id="9237" name="Oval 15"/>
            <p:cNvSpPr>
              <a:spLocks noChangeArrowheads="1"/>
            </p:cNvSpPr>
            <p:nvPr/>
          </p:nvSpPr>
          <p:spPr bwMode="auto">
            <a:xfrm>
              <a:off x="528" y="2304"/>
              <a:ext cx="240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Rectangle 16"/>
            <p:cNvSpPr>
              <a:spLocks noChangeArrowheads="1"/>
            </p:cNvSpPr>
            <p:nvPr/>
          </p:nvSpPr>
          <p:spPr bwMode="auto">
            <a:xfrm>
              <a:off x="624" y="2352"/>
              <a:ext cx="4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61" name="Freeform 17"/>
          <p:cNvSpPr>
            <a:spLocks/>
          </p:cNvSpPr>
          <p:nvPr/>
        </p:nvSpPr>
        <p:spPr bwMode="auto">
          <a:xfrm>
            <a:off x="4124325" y="4962525"/>
            <a:ext cx="1919288" cy="447675"/>
          </a:xfrm>
          <a:custGeom>
            <a:avLst/>
            <a:gdLst>
              <a:gd name="T0" fmla="*/ 0 w 1209"/>
              <a:gd name="T1" fmla="*/ 106363 h 282"/>
              <a:gd name="T2" fmla="*/ 268134 w 1209"/>
              <a:gd name="T3" fmla="*/ 160338 h 282"/>
              <a:gd name="T4" fmla="*/ 376022 w 1209"/>
              <a:gd name="T5" fmla="*/ 214313 h 282"/>
              <a:gd name="T6" fmla="*/ 393474 w 1209"/>
              <a:gd name="T7" fmla="*/ 268288 h 282"/>
              <a:gd name="T8" fmla="*/ 663195 w 1209"/>
              <a:gd name="T9" fmla="*/ 339725 h 282"/>
              <a:gd name="T10" fmla="*/ 1253407 w 1209"/>
              <a:gd name="T11" fmla="*/ 376238 h 282"/>
              <a:gd name="T12" fmla="*/ 1808713 w 1209"/>
              <a:gd name="T13" fmla="*/ 358775 h 282"/>
              <a:gd name="T14" fmla="*/ 1916601 w 1209"/>
              <a:gd name="T15" fmla="*/ 160338 h 282"/>
              <a:gd name="T16" fmla="*/ 1899149 w 1209"/>
              <a:gd name="T17" fmla="*/ 71438 h 282"/>
              <a:gd name="T18" fmla="*/ 1827752 w 1209"/>
              <a:gd name="T19" fmla="*/ 53975 h 282"/>
              <a:gd name="T20" fmla="*/ 1754769 w 1209"/>
              <a:gd name="T21" fmla="*/ 0 h 2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09" h="282">
                <a:moveTo>
                  <a:pt x="0" y="67"/>
                </a:moveTo>
                <a:cubicBezTo>
                  <a:pt x="139" y="93"/>
                  <a:pt x="83" y="80"/>
                  <a:pt x="169" y="101"/>
                </a:cubicBezTo>
                <a:cubicBezTo>
                  <a:pt x="190" y="115"/>
                  <a:pt x="219" y="117"/>
                  <a:pt x="237" y="135"/>
                </a:cubicBezTo>
                <a:cubicBezTo>
                  <a:pt x="245" y="143"/>
                  <a:pt x="240" y="161"/>
                  <a:pt x="248" y="169"/>
                </a:cubicBezTo>
                <a:cubicBezTo>
                  <a:pt x="273" y="194"/>
                  <a:pt x="376" y="204"/>
                  <a:pt x="418" y="214"/>
                </a:cubicBezTo>
                <a:cubicBezTo>
                  <a:pt x="589" y="255"/>
                  <a:pt x="306" y="221"/>
                  <a:pt x="790" y="237"/>
                </a:cubicBezTo>
                <a:cubicBezTo>
                  <a:pt x="911" y="252"/>
                  <a:pt x="1026" y="282"/>
                  <a:pt x="1140" y="226"/>
                </a:cubicBezTo>
                <a:cubicBezTo>
                  <a:pt x="1172" y="183"/>
                  <a:pt x="1185" y="148"/>
                  <a:pt x="1208" y="101"/>
                </a:cubicBezTo>
                <a:cubicBezTo>
                  <a:pt x="1204" y="82"/>
                  <a:pt x="1209" y="60"/>
                  <a:pt x="1197" y="45"/>
                </a:cubicBezTo>
                <a:cubicBezTo>
                  <a:pt x="1187" y="33"/>
                  <a:pt x="1166" y="40"/>
                  <a:pt x="1152" y="34"/>
                </a:cubicBezTo>
                <a:cubicBezTo>
                  <a:pt x="1133" y="26"/>
                  <a:pt x="1120" y="13"/>
                  <a:pt x="1106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2" name="Freeform 18"/>
          <p:cNvSpPr>
            <a:spLocks/>
          </p:cNvSpPr>
          <p:nvPr/>
        </p:nvSpPr>
        <p:spPr bwMode="auto">
          <a:xfrm>
            <a:off x="6934200" y="3778250"/>
            <a:ext cx="273050" cy="1098550"/>
          </a:xfrm>
          <a:custGeom>
            <a:avLst/>
            <a:gdLst>
              <a:gd name="T0" fmla="*/ 0 w 124"/>
              <a:gd name="T1" fmla="*/ 1098550 h 576"/>
              <a:gd name="T2" fmla="*/ 50556 w 124"/>
              <a:gd name="T3" fmla="*/ 711387 h 576"/>
              <a:gd name="T4" fmla="*/ 149469 w 124"/>
              <a:gd name="T5" fmla="*/ 539739 h 576"/>
              <a:gd name="T6" fmla="*/ 272562 w 124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" h="576">
                <a:moveTo>
                  <a:pt x="0" y="576"/>
                </a:moveTo>
                <a:cubicBezTo>
                  <a:pt x="1" y="566"/>
                  <a:pt x="16" y="394"/>
                  <a:pt x="23" y="373"/>
                </a:cubicBezTo>
                <a:cubicBezTo>
                  <a:pt x="33" y="341"/>
                  <a:pt x="68" y="283"/>
                  <a:pt x="68" y="283"/>
                </a:cubicBezTo>
                <a:cubicBezTo>
                  <a:pt x="90" y="191"/>
                  <a:pt x="124" y="96"/>
                  <a:pt x="124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3" name="Freeform 19"/>
          <p:cNvSpPr>
            <a:spLocks/>
          </p:cNvSpPr>
          <p:nvPr/>
        </p:nvSpPr>
        <p:spPr bwMode="auto">
          <a:xfrm>
            <a:off x="4518025" y="1430338"/>
            <a:ext cx="3575050" cy="2384425"/>
          </a:xfrm>
          <a:custGeom>
            <a:avLst/>
            <a:gdLst>
              <a:gd name="T0" fmla="*/ 0 w 2252"/>
              <a:gd name="T1" fmla="*/ 931863 h 1502"/>
              <a:gd name="T2" fmla="*/ 269912 w 2252"/>
              <a:gd name="T3" fmla="*/ 698500 h 1502"/>
              <a:gd name="T4" fmla="*/ 663666 w 2252"/>
              <a:gd name="T5" fmla="*/ 430213 h 1502"/>
              <a:gd name="T6" fmla="*/ 825613 w 2252"/>
              <a:gd name="T7" fmla="*/ 304800 h 1502"/>
              <a:gd name="T8" fmla="*/ 1327331 w 2252"/>
              <a:gd name="T9" fmla="*/ 142875 h 1502"/>
              <a:gd name="T10" fmla="*/ 1740137 w 2252"/>
              <a:gd name="T11" fmla="*/ 0 h 1502"/>
              <a:gd name="T12" fmla="*/ 2151356 w 2252"/>
              <a:gd name="T13" fmla="*/ 17463 h 1502"/>
              <a:gd name="T14" fmla="*/ 2564162 w 2252"/>
              <a:gd name="T15" fmla="*/ 125413 h 1502"/>
              <a:gd name="T16" fmla="*/ 2940451 w 2252"/>
              <a:gd name="T17" fmla="*/ 214313 h 1502"/>
              <a:gd name="T18" fmla="*/ 3084934 w 2252"/>
              <a:gd name="T19" fmla="*/ 393700 h 1502"/>
              <a:gd name="T20" fmla="*/ 3156381 w 2252"/>
              <a:gd name="T21" fmla="*/ 501650 h 1502"/>
              <a:gd name="T22" fmla="*/ 3227828 w 2252"/>
              <a:gd name="T23" fmla="*/ 627063 h 1502"/>
              <a:gd name="T24" fmla="*/ 3281810 w 2252"/>
              <a:gd name="T25" fmla="*/ 681038 h 1502"/>
              <a:gd name="T26" fmla="*/ 3318328 w 2252"/>
              <a:gd name="T27" fmla="*/ 735013 h 1502"/>
              <a:gd name="T28" fmla="*/ 3424705 w 2252"/>
              <a:gd name="T29" fmla="*/ 806450 h 1502"/>
              <a:gd name="T30" fmla="*/ 3461222 w 2252"/>
              <a:gd name="T31" fmla="*/ 1074738 h 1502"/>
              <a:gd name="T32" fmla="*/ 3550135 w 2252"/>
              <a:gd name="T33" fmla="*/ 1452563 h 1502"/>
              <a:gd name="T34" fmla="*/ 3407240 w 2252"/>
              <a:gd name="T35" fmla="*/ 1720850 h 1502"/>
              <a:gd name="T36" fmla="*/ 3245293 w 2252"/>
              <a:gd name="T37" fmla="*/ 2079625 h 1502"/>
              <a:gd name="T38" fmla="*/ 3156381 w 2252"/>
              <a:gd name="T39" fmla="*/ 2259013 h 1502"/>
              <a:gd name="T40" fmla="*/ 3119863 w 2252"/>
              <a:gd name="T41" fmla="*/ 2384425 h 150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52" h="1502">
                <a:moveTo>
                  <a:pt x="0" y="587"/>
                </a:moveTo>
                <a:cubicBezTo>
                  <a:pt x="60" y="527"/>
                  <a:pt x="82" y="463"/>
                  <a:pt x="170" y="440"/>
                </a:cubicBezTo>
                <a:cubicBezTo>
                  <a:pt x="203" y="338"/>
                  <a:pt x="330" y="314"/>
                  <a:pt x="418" y="271"/>
                </a:cubicBezTo>
                <a:cubicBezTo>
                  <a:pt x="451" y="227"/>
                  <a:pt x="468" y="209"/>
                  <a:pt x="520" y="192"/>
                </a:cubicBezTo>
                <a:cubicBezTo>
                  <a:pt x="609" y="124"/>
                  <a:pt x="731" y="124"/>
                  <a:pt x="836" y="90"/>
                </a:cubicBezTo>
                <a:cubicBezTo>
                  <a:pt x="908" y="36"/>
                  <a:pt x="1008" y="11"/>
                  <a:pt x="1096" y="0"/>
                </a:cubicBezTo>
                <a:cubicBezTo>
                  <a:pt x="1182" y="4"/>
                  <a:pt x="1269" y="5"/>
                  <a:pt x="1355" y="11"/>
                </a:cubicBezTo>
                <a:cubicBezTo>
                  <a:pt x="1434" y="16"/>
                  <a:pt x="1540" y="62"/>
                  <a:pt x="1615" y="79"/>
                </a:cubicBezTo>
                <a:cubicBezTo>
                  <a:pt x="1695" y="98"/>
                  <a:pt x="1774" y="110"/>
                  <a:pt x="1852" y="135"/>
                </a:cubicBezTo>
                <a:cubicBezTo>
                  <a:pt x="1887" y="170"/>
                  <a:pt x="1913" y="208"/>
                  <a:pt x="1943" y="248"/>
                </a:cubicBezTo>
                <a:cubicBezTo>
                  <a:pt x="1963" y="330"/>
                  <a:pt x="1936" y="263"/>
                  <a:pt x="1988" y="316"/>
                </a:cubicBezTo>
                <a:cubicBezTo>
                  <a:pt x="2011" y="339"/>
                  <a:pt x="2014" y="369"/>
                  <a:pt x="2033" y="395"/>
                </a:cubicBezTo>
                <a:cubicBezTo>
                  <a:pt x="2042" y="408"/>
                  <a:pt x="2057" y="417"/>
                  <a:pt x="2067" y="429"/>
                </a:cubicBezTo>
                <a:cubicBezTo>
                  <a:pt x="2076" y="439"/>
                  <a:pt x="2080" y="454"/>
                  <a:pt x="2090" y="463"/>
                </a:cubicBezTo>
                <a:cubicBezTo>
                  <a:pt x="2110" y="481"/>
                  <a:pt x="2157" y="508"/>
                  <a:pt x="2157" y="508"/>
                </a:cubicBezTo>
                <a:cubicBezTo>
                  <a:pt x="2188" y="595"/>
                  <a:pt x="2154" y="490"/>
                  <a:pt x="2180" y="677"/>
                </a:cubicBezTo>
                <a:cubicBezTo>
                  <a:pt x="2191" y="759"/>
                  <a:pt x="2223" y="833"/>
                  <a:pt x="2236" y="915"/>
                </a:cubicBezTo>
                <a:cubicBezTo>
                  <a:pt x="2225" y="1044"/>
                  <a:pt x="2252" y="1058"/>
                  <a:pt x="2146" y="1084"/>
                </a:cubicBezTo>
                <a:cubicBezTo>
                  <a:pt x="2066" y="1145"/>
                  <a:pt x="2065" y="1216"/>
                  <a:pt x="2044" y="1310"/>
                </a:cubicBezTo>
                <a:cubicBezTo>
                  <a:pt x="2035" y="1351"/>
                  <a:pt x="2006" y="1386"/>
                  <a:pt x="1988" y="1423"/>
                </a:cubicBezTo>
                <a:cubicBezTo>
                  <a:pt x="1975" y="1487"/>
                  <a:pt x="1986" y="1462"/>
                  <a:pt x="1965" y="150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4" name="Freeform 20"/>
          <p:cNvSpPr>
            <a:spLocks/>
          </p:cNvSpPr>
          <p:nvPr/>
        </p:nvSpPr>
        <p:spPr bwMode="auto">
          <a:xfrm>
            <a:off x="3155950" y="2882900"/>
            <a:ext cx="1362075" cy="2185988"/>
          </a:xfrm>
          <a:custGeom>
            <a:avLst/>
            <a:gdLst>
              <a:gd name="T0" fmla="*/ 1361343 w 858"/>
              <a:gd name="T1" fmla="*/ 0 h 1377"/>
              <a:gd name="T2" fmla="*/ 1289944 w 858"/>
              <a:gd name="T3" fmla="*/ 106363 h 1377"/>
              <a:gd name="T4" fmla="*/ 1164599 w 858"/>
              <a:gd name="T5" fmla="*/ 250825 h 1377"/>
              <a:gd name="T6" fmla="*/ 1128106 w 858"/>
              <a:gd name="T7" fmla="*/ 393700 h 1377"/>
              <a:gd name="T8" fmla="*/ 788563 w 858"/>
              <a:gd name="T9" fmla="*/ 661988 h 1377"/>
              <a:gd name="T10" fmla="*/ 717164 w 858"/>
              <a:gd name="T11" fmla="*/ 735013 h 1377"/>
              <a:gd name="T12" fmla="*/ 663218 w 858"/>
              <a:gd name="T13" fmla="*/ 769938 h 1377"/>
              <a:gd name="T14" fmla="*/ 644179 w 858"/>
              <a:gd name="T15" fmla="*/ 823913 h 1377"/>
              <a:gd name="T16" fmla="*/ 537873 w 858"/>
              <a:gd name="T17" fmla="*/ 949325 h 1377"/>
              <a:gd name="T18" fmla="*/ 376035 w 858"/>
              <a:gd name="T19" fmla="*/ 1111250 h 1377"/>
              <a:gd name="T20" fmla="*/ 285596 w 858"/>
              <a:gd name="T21" fmla="*/ 1325563 h 1377"/>
              <a:gd name="T22" fmla="*/ 268143 w 858"/>
              <a:gd name="T23" fmla="*/ 1398588 h 1377"/>
              <a:gd name="T24" fmla="*/ 179291 w 858"/>
              <a:gd name="T25" fmla="*/ 1433513 h 1377"/>
              <a:gd name="T26" fmla="*/ 0 w 858"/>
              <a:gd name="T27" fmla="*/ 1558925 h 1377"/>
              <a:gd name="T28" fmla="*/ 196744 w 858"/>
              <a:gd name="T29" fmla="*/ 2097088 h 1377"/>
              <a:gd name="T30" fmla="*/ 214197 w 858"/>
              <a:gd name="T31" fmla="*/ 2185988 h 13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58" h="1377">
                <a:moveTo>
                  <a:pt x="858" y="0"/>
                </a:moveTo>
                <a:cubicBezTo>
                  <a:pt x="843" y="22"/>
                  <a:pt x="831" y="47"/>
                  <a:pt x="813" y="67"/>
                </a:cubicBezTo>
                <a:cubicBezTo>
                  <a:pt x="765" y="122"/>
                  <a:pt x="771" y="45"/>
                  <a:pt x="734" y="158"/>
                </a:cubicBezTo>
                <a:cubicBezTo>
                  <a:pt x="724" y="187"/>
                  <a:pt x="726" y="221"/>
                  <a:pt x="711" y="248"/>
                </a:cubicBezTo>
                <a:cubicBezTo>
                  <a:pt x="663" y="337"/>
                  <a:pt x="588" y="381"/>
                  <a:pt x="497" y="417"/>
                </a:cubicBezTo>
                <a:cubicBezTo>
                  <a:pt x="482" y="432"/>
                  <a:pt x="468" y="449"/>
                  <a:pt x="452" y="463"/>
                </a:cubicBezTo>
                <a:cubicBezTo>
                  <a:pt x="442" y="472"/>
                  <a:pt x="427" y="475"/>
                  <a:pt x="418" y="485"/>
                </a:cubicBezTo>
                <a:cubicBezTo>
                  <a:pt x="410" y="494"/>
                  <a:pt x="412" y="509"/>
                  <a:pt x="406" y="519"/>
                </a:cubicBezTo>
                <a:cubicBezTo>
                  <a:pt x="394" y="540"/>
                  <a:pt x="359" y="581"/>
                  <a:pt x="339" y="598"/>
                </a:cubicBezTo>
                <a:cubicBezTo>
                  <a:pt x="301" y="630"/>
                  <a:pt x="262" y="654"/>
                  <a:pt x="237" y="700"/>
                </a:cubicBezTo>
                <a:cubicBezTo>
                  <a:pt x="194" y="779"/>
                  <a:pt x="197" y="769"/>
                  <a:pt x="180" y="835"/>
                </a:cubicBezTo>
                <a:cubicBezTo>
                  <a:pt x="176" y="850"/>
                  <a:pt x="180" y="870"/>
                  <a:pt x="169" y="881"/>
                </a:cubicBezTo>
                <a:cubicBezTo>
                  <a:pt x="155" y="895"/>
                  <a:pt x="131" y="895"/>
                  <a:pt x="113" y="903"/>
                </a:cubicBezTo>
                <a:cubicBezTo>
                  <a:pt x="67" y="924"/>
                  <a:pt x="35" y="947"/>
                  <a:pt x="0" y="982"/>
                </a:cubicBezTo>
                <a:cubicBezTo>
                  <a:pt x="58" y="1302"/>
                  <a:pt x="2" y="1160"/>
                  <a:pt x="124" y="1321"/>
                </a:cubicBezTo>
                <a:cubicBezTo>
                  <a:pt x="137" y="1362"/>
                  <a:pt x="135" y="1343"/>
                  <a:pt x="135" y="137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5" name="Freeform 21"/>
          <p:cNvSpPr>
            <a:spLocks/>
          </p:cNvSpPr>
          <p:nvPr/>
        </p:nvSpPr>
        <p:spPr bwMode="auto">
          <a:xfrm>
            <a:off x="4554538" y="2900363"/>
            <a:ext cx="1165225" cy="74612"/>
          </a:xfrm>
          <a:custGeom>
            <a:avLst/>
            <a:gdLst>
              <a:gd name="T0" fmla="*/ 0 w 734"/>
              <a:gd name="T1" fmla="*/ 17462 h 47"/>
              <a:gd name="T2" fmla="*/ 1020549 w 734"/>
              <a:gd name="T3" fmla="*/ 53975 h 47"/>
              <a:gd name="T4" fmla="*/ 1164981 w 734"/>
              <a:gd name="T5" fmla="*/ 71437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4" h="47">
                <a:moveTo>
                  <a:pt x="0" y="11"/>
                </a:moveTo>
                <a:cubicBezTo>
                  <a:pt x="220" y="0"/>
                  <a:pt x="425" y="19"/>
                  <a:pt x="643" y="34"/>
                </a:cubicBezTo>
                <a:cubicBezTo>
                  <a:pt x="711" y="47"/>
                  <a:pt x="681" y="45"/>
                  <a:pt x="734" y="4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6" name="Freeform 22"/>
          <p:cNvSpPr>
            <a:spLocks/>
          </p:cNvSpPr>
          <p:nvPr/>
        </p:nvSpPr>
        <p:spPr bwMode="auto">
          <a:xfrm>
            <a:off x="4554538" y="2182813"/>
            <a:ext cx="2111375" cy="1255712"/>
          </a:xfrm>
          <a:custGeom>
            <a:avLst/>
            <a:gdLst>
              <a:gd name="T0" fmla="*/ 1344769 w 1330"/>
              <a:gd name="T1" fmla="*/ 717550 h 791"/>
              <a:gd name="T2" fmla="*/ 1416214 w 1330"/>
              <a:gd name="T3" fmla="*/ 1093787 h 791"/>
              <a:gd name="T4" fmla="*/ 1452731 w 1330"/>
              <a:gd name="T5" fmla="*/ 1201737 h 791"/>
              <a:gd name="T6" fmla="*/ 1524177 w 1330"/>
              <a:gd name="T7" fmla="*/ 1219200 h 791"/>
              <a:gd name="T8" fmla="*/ 1630552 w 1330"/>
              <a:gd name="T9" fmla="*/ 1255712 h 791"/>
              <a:gd name="T10" fmla="*/ 2008421 w 1330"/>
              <a:gd name="T11" fmla="*/ 879475 h 791"/>
              <a:gd name="T12" fmla="*/ 2062402 w 1330"/>
              <a:gd name="T13" fmla="*/ 735012 h 791"/>
              <a:gd name="T14" fmla="*/ 2097331 w 1330"/>
              <a:gd name="T15" fmla="*/ 627062 h 791"/>
              <a:gd name="T16" fmla="*/ 2079866 w 1330"/>
              <a:gd name="T17" fmla="*/ 341312 h 791"/>
              <a:gd name="T18" fmla="*/ 1971904 w 1330"/>
              <a:gd name="T19" fmla="*/ 269875 h 791"/>
              <a:gd name="T20" fmla="*/ 1900458 w 1330"/>
              <a:gd name="T21" fmla="*/ 215900 h 791"/>
              <a:gd name="T22" fmla="*/ 1829012 w 1330"/>
              <a:gd name="T23" fmla="*/ 142875 h 791"/>
              <a:gd name="T24" fmla="*/ 1792495 w 1330"/>
              <a:gd name="T25" fmla="*/ 90487 h 791"/>
              <a:gd name="T26" fmla="*/ 1433679 w 1330"/>
              <a:gd name="T27" fmla="*/ 0 h 791"/>
              <a:gd name="T28" fmla="*/ 735098 w 1330"/>
              <a:gd name="T29" fmla="*/ 71437 h 791"/>
              <a:gd name="T30" fmla="*/ 538225 w 1330"/>
              <a:gd name="T31" fmla="*/ 107950 h 791"/>
              <a:gd name="T32" fmla="*/ 393746 w 1330"/>
              <a:gd name="T33" fmla="*/ 196850 h 791"/>
              <a:gd name="T34" fmla="*/ 0 w 1330"/>
              <a:gd name="T35" fmla="*/ 269875 h 79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30" h="791">
                <a:moveTo>
                  <a:pt x="847" y="452"/>
                </a:moveTo>
                <a:cubicBezTo>
                  <a:pt x="854" y="548"/>
                  <a:pt x="841" y="614"/>
                  <a:pt x="892" y="689"/>
                </a:cubicBezTo>
                <a:cubicBezTo>
                  <a:pt x="900" y="712"/>
                  <a:pt x="907" y="734"/>
                  <a:pt x="915" y="757"/>
                </a:cubicBezTo>
                <a:cubicBezTo>
                  <a:pt x="920" y="772"/>
                  <a:pt x="945" y="764"/>
                  <a:pt x="960" y="768"/>
                </a:cubicBezTo>
                <a:cubicBezTo>
                  <a:pt x="981" y="774"/>
                  <a:pt x="1006" y="783"/>
                  <a:pt x="1027" y="791"/>
                </a:cubicBezTo>
                <a:cubicBezTo>
                  <a:pt x="1138" y="762"/>
                  <a:pt x="1225" y="659"/>
                  <a:pt x="1265" y="554"/>
                </a:cubicBezTo>
                <a:cubicBezTo>
                  <a:pt x="1276" y="524"/>
                  <a:pt x="1288" y="493"/>
                  <a:pt x="1299" y="463"/>
                </a:cubicBezTo>
                <a:cubicBezTo>
                  <a:pt x="1307" y="441"/>
                  <a:pt x="1321" y="395"/>
                  <a:pt x="1321" y="395"/>
                </a:cubicBezTo>
                <a:cubicBezTo>
                  <a:pt x="1317" y="335"/>
                  <a:pt x="1330" y="272"/>
                  <a:pt x="1310" y="215"/>
                </a:cubicBezTo>
                <a:cubicBezTo>
                  <a:pt x="1301" y="189"/>
                  <a:pt x="1265" y="185"/>
                  <a:pt x="1242" y="170"/>
                </a:cubicBezTo>
                <a:cubicBezTo>
                  <a:pt x="1226" y="160"/>
                  <a:pt x="1212" y="147"/>
                  <a:pt x="1197" y="136"/>
                </a:cubicBezTo>
                <a:cubicBezTo>
                  <a:pt x="1174" y="64"/>
                  <a:pt x="1206" y="132"/>
                  <a:pt x="1152" y="90"/>
                </a:cubicBezTo>
                <a:cubicBezTo>
                  <a:pt x="1141" y="82"/>
                  <a:pt x="1140" y="64"/>
                  <a:pt x="1129" y="57"/>
                </a:cubicBezTo>
                <a:cubicBezTo>
                  <a:pt x="1071" y="21"/>
                  <a:pt x="966" y="9"/>
                  <a:pt x="903" y="0"/>
                </a:cubicBezTo>
                <a:cubicBezTo>
                  <a:pt x="744" y="7"/>
                  <a:pt x="615" y="17"/>
                  <a:pt x="463" y="45"/>
                </a:cubicBezTo>
                <a:cubicBezTo>
                  <a:pt x="432" y="51"/>
                  <a:pt x="373" y="56"/>
                  <a:pt x="339" y="68"/>
                </a:cubicBezTo>
                <a:cubicBezTo>
                  <a:pt x="234" y="106"/>
                  <a:pt x="353" y="71"/>
                  <a:pt x="248" y="124"/>
                </a:cubicBezTo>
                <a:cubicBezTo>
                  <a:pt x="169" y="164"/>
                  <a:pt x="86" y="170"/>
                  <a:pt x="0" y="17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7" name="Freeform 23"/>
          <p:cNvSpPr>
            <a:spLocks/>
          </p:cNvSpPr>
          <p:nvPr/>
        </p:nvSpPr>
        <p:spPr bwMode="auto">
          <a:xfrm>
            <a:off x="2954338" y="1290638"/>
            <a:ext cx="1635125" cy="931862"/>
          </a:xfrm>
          <a:custGeom>
            <a:avLst/>
            <a:gdLst>
              <a:gd name="T0" fmla="*/ 4763 w 1030"/>
              <a:gd name="T1" fmla="*/ 0 h 587"/>
              <a:gd name="T2" fmla="*/ 39693 w 1030"/>
              <a:gd name="T3" fmla="*/ 161925 h 587"/>
              <a:gd name="T4" fmla="*/ 595401 w 1030"/>
              <a:gd name="T5" fmla="*/ 341312 h 587"/>
              <a:gd name="T6" fmla="*/ 936765 w 1030"/>
              <a:gd name="T7" fmla="*/ 449262 h 587"/>
              <a:gd name="T8" fmla="*/ 1044731 w 1030"/>
              <a:gd name="T9" fmla="*/ 520700 h 587"/>
              <a:gd name="T10" fmla="*/ 1151109 w 1030"/>
              <a:gd name="T11" fmla="*/ 555625 h 587"/>
              <a:gd name="T12" fmla="*/ 1313058 w 1030"/>
              <a:gd name="T13" fmla="*/ 646112 h 587"/>
              <a:gd name="T14" fmla="*/ 1367041 w 1030"/>
              <a:gd name="T15" fmla="*/ 663575 h 587"/>
              <a:gd name="T16" fmla="*/ 1475008 w 1030"/>
              <a:gd name="T17" fmla="*/ 735012 h 587"/>
              <a:gd name="T18" fmla="*/ 1563921 w 1030"/>
              <a:gd name="T19" fmla="*/ 825500 h 587"/>
              <a:gd name="T20" fmla="*/ 1635369 w 1030"/>
              <a:gd name="T21" fmla="*/ 931862 h 58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30" h="587">
                <a:moveTo>
                  <a:pt x="3" y="0"/>
                </a:moveTo>
                <a:cubicBezTo>
                  <a:pt x="9" y="34"/>
                  <a:pt x="0" y="77"/>
                  <a:pt x="25" y="102"/>
                </a:cubicBezTo>
                <a:cubicBezTo>
                  <a:pt x="119" y="196"/>
                  <a:pt x="252" y="204"/>
                  <a:pt x="375" y="215"/>
                </a:cubicBezTo>
                <a:cubicBezTo>
                  <a:pt x="449" y="233"/>
                  <a:pt x="524" y="243"/>
                  <a:pt x="590" y="283"/>
                </a:cubicBezTo>
                <a:cubicBezTo>
                  <a:pt x="613" y="297"/>
                  <a:pt x="632" y="320"/>
                  <a:pt x="658" y="328"/>
                </a:cubicBezTo>
                <a:cubicBezTo>
                  <a:pt x="680" y="335"/>
                  <a:pt x="725" y="350"/>
                  <a:pt x="725" y="350"/>
                </a:cubicBezTo>
                <a:cubicBezTo>
                  <a:pt x="776" y="401"/>
                  <a:pt x="744" y="379"/>
                  <a:pt x="827" y="407"/>
                </a:cubicBezTo>
                <a:cubicBezTo>
                  <a:pt x="838" y="411"/>
                  <a:pt x="861" y="418"/>
                  <a:pt x="861" y="418"/>
                </a:cubicBezTo>
                <a:cubicBezTo>
                  <a:pt x="884" y="433"/>
                  <a:pt x="914" y="440"/>
                  <a:pt x="929" y="463"/>
                </a:cubicBezTo>
                <a:cubicBezTo>
                  <a:pt x="958" y="508"/>
                  <a:pt x="940" y="489"/>
                  <a:pt x="985" y="520"/>
                </a:cubicBezTo>
                <a:cubicBezTo>
                  <a:pt x="1000" y="542"/>
                  <a:pt x="1030" y="587"/>
                  <a:pt x="1030" y="58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8" name="Freeform 24"/>
          <p:cNvSpPr>
            <a:spLocks/>
          </p:cNvSpPr>
          <p:nvPr/>
        </p:nvSpPr>
        <p:spPr bwMode="auto">
          <a:xfrm>
            <a:off x="1016000" y="1290638"/>
            <a:ext cx="1816100" cy="1381125"/>
          </a:xfrm>
          <a:custGeom>
            <a:avLst/>
            <a:gdLst>
              <a:gd name="T0" fmla="*/ 382793 w 1144"/>
              <a:gd name="T1" fmla="*/ 1381125 h 870"/>
              <a:gd name="T2" fmla="*/ 185837 w 1144"/>
              <a:gd name="T3" fmla="*/ 1327150 h 870"/>
              <a:gd name="T4" fmla="*/ 114361 w 1144"/>
              <a:gd name="T5" fmla="*/ 1309688 h 870"/>
              <a:gd name="T6" fmla="*/ 346261 w 1144"/>
              <a:gd name="T7" fmla="*/ 395288 h 870"/>
              <a:gd name="T8" fmla="*/ 562277 w 1144"/>
              <a:gd name="T9" fmla="*/ 215900 h 870"/>
              <a:gd name="T10" fmla="*/ 741761 w 1144"/>
              <a:gd name="T11" fmla="*/ 71438 h 870"/>
              <a:gd name="T12" fmla="*/ 1081669 w 1144"/>
              <a:gd name="T13" fmla="*/ 0 h 870"/>
              <a:gd name="T14" fmla="*/ 1817077 w 1144"/>
              <a:gd name="T15" fmla="*/ 17463 h 8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44" h="870">
                <a:moveTo>
                  <a:pt x="241" y="870"/>
                </a:moveTo>
                <a:cubicBezTo>
                  <a:pt x="180" y="850"/>
                  <a:pt x="213" y="860"/>
                  <a:pt x="117" y="836"/>
                </a:cubicBezTo>
                <a:cubicBezTo>
                  <a:pt x="102" y="832"/>
                  <a:pt x="72" y="825"/>
                  <a:pt x="72" y="825"/>
                </a:cubicBezTo>
                <a:cubicBezTo>
                  <a:pt x="0" y="621"/>
                  <a:pt x="33" y="369"/>
                  <a:pt x="218" y="249"/>
                </a:cubicBezTo>
                <a:cubicBezTo>
                  <a:pt x="241" y="183"/>
                  <a:pt x="289" y="152"/>
                  <a:pt x="354" y="136"/>
                </a:cubicBezTo>
                <a:cubicBezTo>
                  <a:pt x="392" y="107"/>
                  <a:pt x="419" y="58"/>
                  <a:pt x="467" y="45"/>
                </a:cubicBezTo>
                <a:cubicBezTo>
                  <a:pt x="537" y="26"/>
                  <a:pt x="611" y="23"/>
                  <a:pt x="681" y="0"/>
                </a:cubicBezTo>
                <a:cubicBezTo>
                  <a:pt x="1069" y="12"/>
                  <a:pt x="915" y="11"/>
                  <a:pt x="1144" y="11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1" grpId="0" animBg="1"/>
      <p:bldP spid="185362" grpId="0" animBg="1"/>
      <p:bldP spid="185363" grpId="0" animBg="1"/>
      <p:bldP spid="185364" grpId="0" animBg="1"/>
      <p:bldP spid="185365" grpId="0" animBg="1"/>
      <p:bldP spid="185366" grpId="0" animBg="1"/>
      <p:bldP spid="185367" grpId="0" animBg="1"/>
      <p:bldP spid="1853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Group 2"/>
          <p:cNvGrpSpPr>
            <a:grpSpLocks/>
          </p:cNvGrpSpPr>
          <p:nvPr/>
        </p:nvGrpSpPr>
        <p:grpSpPr bwMode="auto">
          <a:xfrm>
            <a:off x="1219200" y="1336675"/>
            <a:ext cx="1600200" cy="873125"/>
            <a:chOff x="1248" y="2810"/>
            <a:chExt cx="960" cy="550"/>
          </a:xfrm>
        </p:grpSpPr>
        <p:sp>
          <p:nvSpPr>
            <p:cNvPr id="10313" name="Line 3"/>
            <p:cNvSpPr>
              <a:spLocks noChangeShapeType="1"/>
            </p:cNvSpPr>
            <p:nvPr/>
          </p:nvSpPr>
          <p:spPr bwMode="auto">
            <a:xfrm>
              <a:off x="124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3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5" r="57895" b="77174"/>
            <a:stretch>
              <a:fillRect/>
            </a:stretch>
          </p:blipFill>
          <p:spPr bwMode="auto">
            <a:xfrm>
              <a:off x="1536" y="281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15" name="Line 5"/>
            <p:cNvSpPr>
              <a:spLocks noChangeShapeType="1"/>
            </p:cNvSpPr>
            <p:nvPr/>
          </p:nvSpPr>
          <p:spPr bwMode="auto">
            <a:xfrm flipV="1">
              <a:off x="1248" y="29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6"/>
            <p:cNvSpPr>
              <a:spLocks noChangeShapeType="1"/>
            </p:cNvSpPr>
            <p:nvPr/>
          </p:nvSpPr>
          <p:spPr bwMode="auto">
            <a:xfrm flipV="1">
              <a:off x="2208" y="29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3" name="Group 7"/>
          <p:cNvGrpSpPr>
            <a:grpSpLocks/>
          </p:cNvGrpSpPr>
          <p:nvPr/>
        </p:nvGrpSpPr>
        <p:grpSpPr bwMode="auto">
          <a:xfrm>
            <a:off x="990600" y="1981200"/>
            <a:ext cx="7391400" cy="2466975"/>
            <a:chOff x="624" y="1584"/>
            <a:chExt cx="4656" cy="1554"/>
          </a:xfrm>
        </p:grpSpPr>
        <p:sp>
          <p:nvSpPr>
            <p:cNvPr id="10281" name="Line 8"/>
            <p:cNvSpPr>
              <a:spLocks noChangeShapeType="1"/>
            </p:cNvSpPr>
            <p:nvPr/>
          </p:nvSpPr>
          <p:spPr bwMode="auto">
            <a:xfrm>
              <a:off x="655" y="1728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Line 9"/>
            <p:cNvSpPr>
              <a:spLocks noChangeShapeType="1"/>
            </p:cNvSpPr>
            <p:nvPr/>
          </p:nvSpPr>
          <p:spPr bwMode="auto">
            <a:xfrm>
              <a:off x="624" y="172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10"/>
            <p:cNvSpPr>
              <a:spLocks noChangeShapeType="1"/>
            </p:cNvSpPr>
            <p:nvPr/>
          </p:nvSpPr>
          <p:spPr bwMode="auto">
            <a:xfrm>
              <a:off x="624" y="28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11"/>
            <p:cNvSpPr>
              <a:spLocks noChangeShapeType="1"/>
            </p:cNvSpPr>
            <p:nvPr/>
          </p:nvSpPr>
          <p:spPr bwMode="auto">
            <a:xfrm>
              <a:off x="1008" y="269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12"/>
            <p:cNvSpPr>
              <a:spLocks noChangeShapeType="1"/>
            </p:cNvSpPr>
            <p:nvPr/>
          </p:nvSpPr>
          <p:spPr bwMode="auto">
            <a:xfrm>
              <a:off x="1104" y="275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13"/>
            <p:cNvSpPr>
              <a:spLocks noChangeShapeType="1"/>
            </p:cNvSpPr>
            <p:nvPr/>
          </p:nvSpPr>
          <p:spPr bwMode="auto">
            <a:xfrm>
              <a:off x="1104" y="2819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Oval 14"/>
            <p:cNvSpPr>
              <a:spLocks noChangeArrowheads="1"/>
            </p:cNvSpPr>
            <p:nvPr/>
          </p:nvSpPr>
          <p:spPr bwMode="auto">
            <a:xfrm>
              <a:off x="1955" y="277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Oval 15"/>
            <p:cNvSpPr>
              <a:spLocks noChangeArrowheads="1"/>
            </p:cNvSpPr>
            <p:nvPr/>
          </p:nvSpPr>
          <p:spPr bwMode="auto">
            <a:xfrm>
              <a:off x="2374" y="277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Line 16"/>
            <p:cNvSpPr>
              <a:spLocks noChangeShapeType="1"/>
            </p:cNvSpPr>
            <p:nvPr/>
          </p:nvSpPr>
          <p:spPr bwMode="auto">
            <a:xfrm flipV="1">
              <a:off x="2016" y="2640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17"/>
            <p:cNvSpPr>
              <a:spLocks noChangeShapeType="1"/>
            </p:cNvSpPr>
            <p:nvPr/>
          </p:nvSpPr>
          <p:spPr bwMode="auto">
            <a:xfrm>
              <a:off x="2448" y="281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Rectangle 18"/>
            <p:cNvSpPr>
              <a:spLocks noChangeArrowheads="1"/>
            </p:cNvSpPr>
            <p:nvPr/>
          </p:nvSpPr>
          <p:spPr bwMode="auto">
            <a:xfrm>
              <a:off x="2880" y="2762"/>
              <a:ext cx="62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Line 19"/>
            <p:cNvSpPr>
              <a:spLocks noChangeShapeType="1"/>
            </p:cNvSpPr>
            <p:nvPr/>
          </p:nvSpPr>
          <p:spPr bwMode="auto">
            <a:xfrm>
              <a:off x="3181" y="2578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20"/>
            <p:cNvSpPr>
              <a:spLocks noChangeShapeType="1"/>
            </p:cNvSpPr>
            <p:nvPr/>
          </p:nvSpPr>
          <p:spPr bwMode="auto">
            <a:xfrm flipV="1">
              <a:off x="3181" y="2544"/>
              <a:ext cx="2099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21"/>
            <p:cNvSpPr>
              <a:spLocks noChangeShapeType="1"/>
            </p:cNvSpPr>
            <p:nvPr/>
          </p:nvSpPr>
          <p:spPr bwMode="auto">
            <a:xfrm>
              <a:off x="5271" y="1728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Text Box 22"/>
            <p:cNvSpPr txBox="1">
              <a:spLocks noChangeArrowheads="1"/>
            </p:cNvSpPr>
            <p:nvPr/>
          </p:nvSpPr>
          <p:spPr bwMode="auto">
            <a:xfrm>
              <a:off x="929" y="28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/>
                <a:t>Ｅ</a:t>
              </a:r>
            </a:p>
          </p:txBody>
        </p:sp>
        <p:sp>
          <p:nvSpPr>
            <p:cNvPr id="10296" name="Text Box 23"/>
            <p:cNvSpPr txBox="1">
              <a:spLocks noChangeArrowheads="1"/>
            </p:cNvSpPr>
            <p:nvPr/>
          </p:nvSpPr>
          <p:spPr bwMode="auto">
            <a:xfrm>
              <a:off x="2150" y="284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/>
                <a:t>Ｓ</a:t>
              </a:r>
            </a:p>
          </p:txBody>
        </p:sp>
        <p:sp>
          <p:nvSpPr>
            <p:cNvPr id="10297" name="Line 24"/>
            <p:cNvSpPr>
              <a:spLocks noChangeShapeType="1"/>
            </p:cNvSpPr>
            <p:nvPr/>
          </p:nvSpPr>
          <p:spPr bwMode="auto">
            <a:xfrm>
              <a:off x="2976" y="1728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25"/>
            <p:cNvSpPr>
              <a:spLocks noChangeShapeType="1"/>
            </p:cNvSpPr>
            <p:nvPr/>
          </p:nvSpPr>
          <p:spPr bwMode="auto">
            <a:xfrm>
              <a:off x="864" y="1728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Line 26"/>
            <p:cNvSpPr>
              <a:spLocks noChangeShapeType="1"/>
            </p:cNvSpPr>
            <p:nvPr/>
          </p:nvSpPr>
          <p:spPr bwMode="auto">
            <a:xfrm>
              <a:off x="2954" y="1662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Line 27"/>
            <p:cNvSpPr>
              <a:spLocks noChangeShapeType="1"/>
            </p:cNvSpPr>
            <p:nvPr/>
          </p:nvSpPr>
          <p:spPr bwMode="auto">
            <a:xfrm>
              <a:off x="2967" y="1798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Rectangle 28"/>
            <p:cNvSpPr>
              <a:spLocks noChangeArrowheads="1"/>
            </p:cNvSpPr>
            <p:nvPr/>
          </p:nvSpPr>
          <p:spPr bwMode="auto">
            <a:xfrm flipV="1">
              <a:off x="1872" y="1680"/>
              <a:ext cx="57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Rectangle 29"/>
            <p:cNvSpPr>
              <a:spLocks noChangeArrowheads="1"/>
            </p:cNvSpPr>
            <p:nvPr/>
          </p:nvSpPr>
          <p:spPr bwMode="auto">
            <a:xfrm>
              <a:off x="4080" y="1632"/>
              <a:ext cx="57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30"/>
            <p:cNvSpPr>
              <a:spLocks noChangeShapeType="1"/>
            </p:cNvSpPr>
            <p:nvPr/>
          </p:nvSpPr>
          <p:spPr bwMode="auto">
            <a:xfrm>
              <a:off x="1859" y="1689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Line 31"/>
            <p:cNvSpPr>
              <a:spLocks noChangeShapeType="1"/>
            </p:cNvSpPr>
            <p:nvPr/>
          </p:nvSpPr>
          <p:spPr bwMode="auto">
            <a:xfrm>
              <a:off x="1859" y="1759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32"/>
            <p:cNvSpPr>
              <a:spLocks noChangeShapeType="1"/>
            </p:cNvSpPr>
            <p:nvPr/>
          </p:nvSpPr>
          <p:spPr bwMode="auto">
            <a:xfrm>
              <a:off x="4071" y="161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Line 33"/>
            <p:cNvSpPr>
              <a:spLocks noChangeShapeType="1"/>
            </p:cNvSpPr>
            <p:nvPr/>
          </p:nvSpPr>
          <p:spPr bwMode="auto">
            <a:xfrm>
              <a:off x="4080" y="1847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Line 34"/>
            <p:cNvSpPr>
              <a:spLocks noChangeShapeType="1"/>
            </p:cNvSpPr>
            <p:nvPr/>
          </p:nvSpPr>
          <p:spPr bwMode="auto">
            <a:xfrm>
              <a:off x="4080" y="176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Line 35"/>
            <p:cNvSpPr>
              <a:spLocks noChangeShapeType="1"/>
            </p:cNvSpPr>
            <p:nvPr/>
          </p:nvSpPr>
          <p:spPr bwMode="auto">
            <a:xfrm>
              <a:off x="4080" y="1689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Line 36"/>
            <p:cNvSpPr>
              <a:spLocks noChangeShapeType="1"/>
            </p:cNvSpPr>
            <p:nvPr/>
          </p:nvSpPr>
          <p:spPr bwMode="auto">
            <a:xfrm>
              <a:off x="4080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37"/>
            <p:cNvSpPr>
              <a:spLocks noChangeShapeType="1"/>
            </p:cNvSpPr>
            <p:nvPr/>
          </p:nvSpPr>
          <p:spPr bwMode="auto">
            <a:xfrm>
              <a:off x="4656" y="159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Line 38"/>
            <p:cNvSpPr>
              <a:spLocks noChangeShapeType="1"/>
            </p:cNvSpPr>
            <p:nvPr/>
          </p:nvSpPr>
          <p:spPr bwMode="auto">
            <a:xfrm>
              <a:off x="297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Line 39"/>
            <p:cNvSpPr>
              <a:spLocks noChangeShapeType="1"/>
            </p:cNvSpPr>
            <p:nvPr/>
          </p:nvSpPr>
          <p:spPr bwMode="auto">
            <a:xfrm>
              <a:off x="3539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4" name="Text Box 40"/>
          <p:cNvSpPr txBox="1">
            <a:spLocks noChangeArrowheads="1"/>
          </p:cNvSpPr>
          <p:nvPr/>
        </p:nvSpPr>
        <p:spPr bwMode="auto">
          <a:xfrm>
            <a:off x="1524000" y="2365375"/>
            <a:ext cx="481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FF3300"/>
                </a:solidFill>
              </a:rPr>
              <a:t>1S</a:t>
            </a:r>
          </a:p>
        </p:txBody>
      </p:sp>
      <p:sp>
        <p:nvSpPr>
          <p:cNvPr id="10245" name="Text Box 41"/>
          <p:cNvSpPr txBox="1">
            <a:spLocks noChangeArrowheads="1"/>
          </p:cNvSpPr>
          <p:nvPr/>
        </p:nvSpPr>
        <p:spPr bwMode="auto">
          <a:xfrm>
            <a:off x="3276600" y="2365375"/>
            <a:ext cx="481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FF3300"/>
                </a:solidFill>
              </a:rPr>
              <a:t>2S</a:t>
            </a:r>
          </a:p>
        </p:txBody>
      </p:sp>
      <p:sp>
        <p:nvSpPr>
          <p:cNvPr id="10246" name="Text Box 42"/>
          <p:cNvSpPr txBox="1">
            <a:spLocks noChangeArrowheads="1"/>
          </p:cNvSpPr>
          <p:nvPr/>
        </p:nvSpPr>
        <p:spPr bwMode="auto">
          <a:xfrm>
            <a:off x="4876800" y="2365375"/>
            <a:ext cx="481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FF3300"/>
                </a:solidFill>
              </a:rPr>
              <a:t>3S</a:t>
            </a: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6553200" y="2362200"/>
            <a:ext cx="481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FF3300"/>
                </a:solidFill>
              </a:rPr>
              <a:t>4S</a:t>
            </a:r>
          </a:p>
        </p:txBody>
      </p:sp>
      <p:sp>
        <p:nvSpPr>
          <p:cNvPr id="10248" name="Line 44"/>
          <p:cNvSpPr>
            <a:spLocks noChangeShapeType="1"/>
          </p:cNvSpPr>
          <p:nvPr/>
        </p:nvSpPr>
        <p:spPr bwMode="auto">
          <a:xfrm>
            <a:off x="3865563" y="21336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45"/>
          <p:cNvSpPr>
            <a:spLocks noChangeShapeType="1"/>
          </p:cNvSpPr>
          <p:nvPr/>
        </p:nvSpPr>
        <p:spPr bwMode="auto">
          <a:xfrm>
            <a:off x="4710113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46"/>
          <p:cNvSpPr>
            <a:spLocks noChangeShapeType="1"/>
          </p:cNvSpPr>
          <p:nvPr/>
        </p:nvSpPr>
        <p:spPr bwMode="auto">
          <a:xfrm>
            <a:off x="5618163" y="20653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47"/>
          <p:cNvSpPr>
            <a:spLocks noChangeShapeType="1"/>
          </p:cNvSpPr>
          <p:nvPr/>
        </p:nvSpPr>
        <p:spPr bwMode="auto">
          <a:xfrm>
            <a:off x="6477000" y="1981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48"/>
          <p:cNvSpPr>
            <a:spLocks noChangeShapeType="1"/>
          </p:cNvSpPr>
          <p:nvPr/>
        </p:nvSpPr>
        <p:spPr bwMode="auto">
          <a:xfrm>
            <a:off x="7391400" y="19669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49"/>
          <p:cNvSpPr>
            <a:spLocks noChangeShapeType="1"/>
          </p:cNvSpPr>
          <p:nvPr/>
        </p:nvSpPr>
        <p:spPr bwMode="auto">
          <a:xfrm>
            <a:off x="2957513" y="2162175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Text Box 50"/>
          <p:cNvSpPr txBox="1">
            <a:spLocks noChangeArrowheads="1"/>
          </p:cNvSpPr>
          <p:nvPr/>
        </p:nvSpPr>
        <p:spPr bwMode="auto">
          <a:xfrm>
            <a:off x="457200" y="381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二、探究导体电阻与它的横截面积的关系。（材料相同、长度相同）</a:t>
            </a:r>
          </a:p>
        </p:txBody>
      </p:sp>
      <p:graphicFrame>
        <p:nvGraphicFramePr>
          <p:cNvPr id="186419" name="Group 51"/>
          <p:cNvGraphicFramePr>
            <a:graphicFrameLocks noGrp="1"/>
          </p:cNvGraphicFramePr>
          <p:nvPr/>
        </p:nvGraphicFramePr>
        <p:xfrm>
          <a:off x="1143000" y="4724400"/>
          <a:ext cx="7162800" cy="1570038"/>
        </p:xfrm>
        <a:graphic>
          <a:graphicData uri="http://schemas.openxmlformats.org/drawingml/2006/table">
            <a:tbl>
              <a:tblPr/>
              <a:tblGrid>
                <a:gridCol w="1676400"/>
                <a:gridCol w="1311520"/>
                <a:gridCol w="1355480"/>
                <a:gridCol w="1371600"/>
                <a:gridCol w="1447800"/>
              </a:tblGrid>
              <a:tr h="533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横截面积</a:t>
                      </a:r>
                    </a:p>
                  </a:txBody>
                  <a:tcPr marL="84406" marR="84406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１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２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３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４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</a:t>
                      </a: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电压</a:t>
                      </a:r>
                    </a:p>
                  </a:txBody>
                  <a:tcPr marL="84406" marR="84406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电阻</a:t>
                      </a:r>
                    </a:p>
                  </a:txBody>
                  <a:tcPr marL="84406" marR="84406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84406" marR="8440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3 L 0.14584 0.0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4 0.003 L 0.3375 -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5 -0.00301 L 0.52917 -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xjhsy4" descr="w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73613"/>
            <a:ext cx="1538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xjhsy6" descr="w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40213"/>
            <a:ext cx="1435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xjhsy8" descr="w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97413"/>
            <a:ext cx="825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xjhsy7" descr="w5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82613"/>
            <a:ext cx="1006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xjhsy7" descr="w5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73413"/>
            <a:ext cx="1006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7400" y="1649413"/>
            <a:ext cx="5334000" cy="1066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00" name="Freeform 8"/>
          <p:cNvSpPr>
            <a:spLocks/>
          </p:cNvSpPr>
          <p:nvPr/>
        </p:nvSpPr>
        <p:spPr bwMode="auto">
          <a:xfrm>
            <a:off x="2187575" y="5213350"/>
            <a:ext cx="2043113" cy="214313"/>
          </a:xfrm>
          <a:custGeom>
            <a:avLst/>
            <a:gdLst>
              <a:gd name="T0" fmla="*/ 0 w 1287"/>
              <a:gd name="T1" fmla="*/ 71438 h 135"/>
              <a:gd name="T2" fmla="*/ 268239 w 1287"/>
              <a:gd name="T3" fmla="*/ 142875 h 135"/>
              <a:gd name="T4" fmla="*/ 501560 w 1287"/>
              <a:gd name="T5" fmla="*/ 214313 h 135"/>
              <a:gd name="T6" fmla="*/ 1236441 w 1287"/>
              <a:gd name="T7" fmla="*/ 179388 h 135"/>
              <a:gd name="T8" fmla="*/ 1433255 w 1287"/>
              <a:gd name="T9" fmla="*/ 71438 h 135"/>
              <a:gd name="T10" fmla="*/ 2042746 w 1287"/>
              <a:gd name="T11" fmla="*/ 0 h 1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7" h="135">
                <a:moveTo>
                  <a:pt x="0" y="45"/>
                </a:moveTo>
                <a:cubicBezTo>
                  <a:pt x="58" y="56"/>
                  <a:pt x="112" y="76"/>
                  <a:pt x="169" y="90"/>
                </a:cubicBezTo>
                <a:cubicBezTo>
                  <a:pt x="219" y="115"/>
                  <a:pt x="261" y="124"/>
                  <a:pt x="316" y="135"/>
                </a:cubicBezTo>
                <a:cubicBezTo>
                  <a:pt x="470" y="128"/>
                  <a:pt x="625" y="120"/>
                  <a:pt x="779" y="113"/>
                </a:cubicBezTo>
                <a:cubicBezTo>
                  <a:pt x="787" y="113"/>
                  <a:pt x="900" y="46"/>
                  <a:pt x="903" y="45"/>
                </a:cubicBezTo>
                <a:cubicBezTo>
                  <a:pt x="1017" y="0"/>
                  <a:pt x="1167" y="0"/>
                  <a:pt x="1287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1" name="Freeform 9"/>
          <p:cNvSpPr>
            <a:spLocks/>
          </p:cNvSpPr>
          <p:nvPr/>
        </p:nvSpPr>
        <p:spPr bwMode="auto">
          <a:xfrm>
            <a:off x="4697413" y="4633913"/>
            <a:ext cx="1417637" cy="542925"/>
          </a:xfrm>
          <a:custGeom>
            <a:avLst/>
            <a:gdLst>
              <a:gd name="T0" fmla="*/ 0 w 893"/>
              <a:gd name="T1" fmla="*/ 542925 h 342"/>
              <a:gd name="T2" fmla="*/ 591882 w 893"/>
              <a:gd name="T3" fmla="*/ 525463 h 342"/>
              <a:gd name="T4" fmla="*/ 842599 w 893"/>
              <a:gd name="T5" fmla="*/ 508000 h 342"/>
              <a:gd name="T6" fmla="*/ 1093316 w 893"/>
              <a:gd name="T7" fmla="*/ 400050 h 342"/>
              <a:gd name="T8" fmla="*/ 1236130 w 893"/>
              <a:gd name="T9" fmla="*/ 255588 h 342"/>
              <a:gd name="T10" fmla="*/ 1415440 w 893"/>
              <a:gd name="T11" fmla="*/ 58738 h 342"/>
              <a:gd name="T12" fmla="*/ 1380530 w 893"/>
              <a:gd name="T13" fmla="*/ 4763 h 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93" h="342">
                <a:moveTo>
                  <a:pt x="0" y="342"/>
                </a:moveTo>
                <a:cubicBezTo>
                  <a:pt x="152" y="326"/>
                  <a:pt x="194" y="322"/>
                  <a:pt x="373" y="331"/>
                </a:cubicBezTo>
                <a:cubicBezTo>
                  <a:pt x="426" y="327"/>
                  <a:pt x="479" y="326"/>
                  <a:pt x="531" y="320"/>
                </a:cubicBezTo>
                <a:cubicBezTo>
                  <a:pt x="591" y="313"/>
                  <a:pt x="634" y="270"/>
                  <a:pt x="689" y="252"/>
                </a:cubicBezTo>
                <a:cubicBezTo>
                  <a:pt x="715" y="213"/>
                  <a:pt x="740" y="187"/>
                  <a:pt x="779" y="161"/>
                </a:cubicBezTo>
                <a:cubicBezTo>
                  <a:pt x="812" y="113"/>
                  <a:pt x="860" y="87"/>
                  <a:pt x="892" y="37"/>
                </a:cubicBezTo>
                <a:cubicBezTo>
                  <a:pt x="880" y="0"/>
                  <a:pt x="893" y="3"/>
                  <a:pt x="870" y="3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2" name="Freeform 10"/>
          <p:cNvSpPr>
            <a:spLocks/>
          </p:cNvSpPr>
          <p:nvPr/>
        </p:nvSpPr>
        <p:spPr bwMode="auto">
          <a:xfrm>
            <a:off x="7027863" y="2344738"/>
            <a:ext cx="200025" cy="2043112"/>
          </a:xfrm>
          <a:custGeom>
            <a:avLst/>
            <a:gdLst>
              <a:gd name="T0" fmla="*/ 53777 w 126"/>
              <a:gd name="T1" fmla="*/ 2043112 h 1287"/>
              <a:gd name="T2" fmla="*/ 143933 w 126"/>
              <a:gd name="T3" fmla="*/ 1863725 h 1287"/>
              <a:gd name="T4" fmla="*/ 161332 w 126"/>
              <a:gd name="T5" fmla="*/ 393700 h 1287"/>
              <a:gd name="T6" fmla="*/ 0 w 126"/>
              <a:gd name="T7" fmla="*/ 0 h 12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" h="1287">
                <a:moveTo>
                  <a:pt x="34" y="1287"/>
                </a:moveTo>
                <a:cubicBezTo>
                  <a:pt x="59" y="1251"/>
                  <a:pt x="76" y="1215"/>
                  <a:pt x="91" y="1174"/>
                </a:cubicBezTo>
                <a:cubicBezTo>
                  <a:pt x="95" y="865"/>
                  <a:pt x="102" y="557"/>
                  <a:pt x="102" y="248"/>
                </a:cubicBezTo>
                <a:cubicBezTo>
                  <a:pt x="102" y="43"/>
                  <a:pt x="126" y="60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3" name="Freeform 11"/>
          <p:cNvSpPr>
            <a:spLocks/>
          </p:cNvSpPr>
          <p:nvPr/>
        </p:nvSpPr>
        <p:spPr bwMode="auto">
          <a:xfrm>
            <a:off x="1362075" y="1860550"/>
            <a:ext cx="7083425" cy="4464050"/>
          </a:xfrm>
          <a:custGeom>
            <a:avLst/>
            <a:gdLst>
              <a:gd name="T0" fmla="*/ 0 w 4462"/>
              <a:gd name="T1" fmla="*/ 3459163 h 2812"/>
              <a:gd name="T2" fmla="*/ 53966 w 4462"/>
              <a:gd name="T3" fmla="*/ 3746500 h 2812"/>
              <a:gd name="T4" fmla="*/ 198403 w 4462"/>
              <a:gd name="T5" fmla="*/ 3962400 h 2812"/>
              <a:gd name="T6" fmla="*/ 341254 w 4462"/>
              <a:gd name="T7" fmla="*/ 4159250 h 2812"/>
              <a:gd name="T8" fmla="*/ 430138 w 4462"/>
              <a:gd name="T9" fmla="*/ 4213225 h 2812"/>
              <a:gd name="T10" fmla="*/ 555529 w 4462"/>
              <a:gd name="T11" fmla="*/ 4321175 h 2812"/>
              <a:gd name="T12" fmla="*/ 1184071 w 4462"/>
              <a:gd name="T13" fmla="*/ 4373563 h 2812"/>
              <a:gd name="T14" fmla="*/ 1631669 w 4462"/>
              <a:gd name="T15" fmla="*/ 4464050 h 2812"/>
              <a:gd name="T16" fmla="*/ 4661684 w 4462"/>
              <a:gd name="T17" fmla="*/ 4392613 h 2812"/>
              <a:gd name="T18" fmla="*/ 5180707 w 4462"/>
              <a:gd name="T19" fmla="*/ 4338638 h 2812"/>
              <a:gd name="T20" fmla="*/ 5253719 w 4462"/>
              <a:gd name="T21" fmla="*/ 4321175 h 2812"/>
              <a:gd name="T22" fmla="*/ 5342604 w 4462"/>
              <a:gd name="T23" fmla="*/ 4284663 h 2812"/>
              <a:gd name="T24" fmla="*/ 5683858 w 4462"/>
              <a:gd name="T25" fmla="*/ 4230688 h 2812"/>
              <a:gd name="T26" fmla="*/ 6113996 w 4462"/>
              <a:gd name="T27" fmla="*/ 4033838 h 2812"/>
              <a:gd name="T28" fmla="*/ 6185421 w 4462"/>
              <a:gd name="T29" fmla="*/ 3925888 h 2812"/>
              <a:gd name="T30" fmla="*/ 6256846 w 4462"/>
              <a:gd name="T31" fmla="*/ 3800475 h 2812"/>
              <a:gd name="T32" fmla="*/ 6598100 w 4462"/>
              <a:gd name="T33" fmla="*/ 3262313 h 2812"/>
              <a:gd name="T34" fmla="*/ 6740950 w 4462"/>
              <a:gd name="T35" fmla="*/ 2814638 h 2812"/>
              <a:gd name="T36" fmla="*/ 6777457 w 4462"/>
              <a:gd name="T37" fmla="*/ 2706688 h 2812"/>
              <a:gd name="T38" fmla="*/ 6883801 w 4462"/>
              <a:gd name="T39" fmla="*/ 2563813 h 2812"/>
              <a:gd name="T40" fmla="*/ 6974273 w 4462"/>
              <a:gd name="T41" fmla="*/ 2276475 h 2812"/>
              <a:gd name="T42" fmla="*/ 7028238 w 4462"/>
              <a:gd name="T43" fmla="*/ 1541463 h 2812"/>
              <a:gd name="T44" fmla="*/ 6920307 w 4462"/>
              <a:gd name="T45" fmla="*/ 877888 h 2812"/>
              <a:gd name="T46" fmla="*/ 6848882 w 4462"/>
              <a:gd name="T47" fmla="*/ 735013 h 2812"/>
              <a:gd name="T48" fmla="*/ 6740950 w 4462"/>
              <a:gd name="T49" fmla="*/ 590550 h 2812"/>
              <a:gd name="T50" fmla="*/ 6650478 w 4462"/>
              <a:gd name="T51" fmla="*/ 501650 h 2812"/>
              <a:gd name="T52" fmla="*/ 6364778 w 4462"/>
              <a:gd name="T53" fmla="*/ 358775 h 2812"/>
              <a:gd name="T54" fmla="*/ 6293353 w 4462"/>
              <a:gd name="T55" fmla="*/ 322263 h 2812"/>
              <a:gd name="T56" fmla="*/ 6220340 w 4462"/>
              <a:gd name="T57" fmla="*/ 304800 h 2812"/>
              <a:gd name="T58" fmla="*/ 6185421 w 4462"/>
              <a:gd name="T59" fmla="*/ 250825 h 2812"/>
              <a:gd name="T60" fmla="*/ 6077490 w 4462"/>
              <a:gd name="T61" fmla="*/ 179388 h 2812"/>
              <a:gd name="T62" fmla="*/ 6006065 w 4462"/>
              <a:gd name="T63" fmla="*/ 106363 h 2812"/>
              <a:gd name="T64" fmla="*/ 5790202 w 4462"/>
              <a:gd name="T65" fmla="*/ 17463 h 2812"/>
              <a:gd name="T66" fmla="*/ 5683858 w 4462"/>
              <a:gd name="T67" fmla="*/ 0 h 281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62" h="2812">
                <a:moveTo>
                  <a:pt x="0" y="2179"/>
                </a:moveTo>
                <a:cubicBezTo>
                  <a:pt x="6" y="2232"/>
                  <a:pt x="8" y="2308"/>
                  <a:pt x="34" y="2360"/>
                </a:cubicBezTo>
                <a:cubicBezTo>
                  <a:pt x="58" y="2408"/>
                  <a:pt x="99" y="2448"/>
                  <a:pt x="125" y="2496"/>
                </a:cubicBezTo>
                <a:cubicBezTo>
                  <a:pt x="148" y="2538"/>
                  <a:pt x="178" y="2588"/>
                  <a:pt x="215" y="2620"/>
                </a:cubicBezTo>
                <a:cubicBezTo>
                  <a:pt x="231" y="2634"/>
                  <a:pt x="254" y="2641"/>
                  <a:pt x="271" y="2654"/>
                </a:cubicBezTo>
                <a:cubicBezTo>
                  <a:pt x="290" y="2669"/>
                  <a:pt x="322" y="2712"/>
                  <a:pt x="350" y="2722"/>
                </a:cubicBezTo>
                <a:cubicBezTo>
                  <a:pt x="474" y="2769"/>
                  <a:pt x="614" y="2746"/>
                  <a:pt x="746" y="2755"/>
                </a:cubicBezTo>
                <a:cubicBezTo>
                  <a:pt x="841" y="2773"/>
                  <a:pt x="934" y="2793"/>
                  <a:pt x="1028" y="2812"/>
                </a:cubicBezTo>
                <a:cubicBezTo>
                  <a:pt x="1664" y="2797"/>
                  <a:pt x="2301" y="2798"/>
                  <a:pt x="2937" y="2767"/>
                </a:cubicBezTo>
                <a:cubicBezTo>
                  <a:pt x="3064" y="2733"/>
                  <a:pt x="3077" y="2741"/>
                  <a:pt x="3264" y="2733"/>
                </a:cubicBezTo>
                <a:cubicBezTo>
                  <a:pt x="3279" y="2729"/>
                  <a:pt x="3295" y="2727"/>
                  <a:pt x="3310" y="2722"/>
                </a:cubicBezTo>
                <a:cubicBezTo>
                  <a:pt x="3329" y="2716"/>
                  <a:pt x="3346" y="2704"/>
                  <a:pt x="3366" y="2699"/>
                </a:cubicBezTo>
                <a:cubicBezTo>
                  <a:pt x="3436" y="2681"/>
                  <a:pt x="3510" y="2679"/>
                  <a:pt x="3581" y="2665"/>
                </a:cubicBezTo>
                <a:cubicBezTo>
                  <a:pt x="3681" y="2645"/>
                  <a:pt x="3771" y="2601"/>
                  <a:pt x="3852" y="2541"/>
                </a:cubicBezTo>
                <a:cubicBezTo>
                  <a:pt x="3876" y="2468"/>
                  <a:pt x="3844" y="2547"/>
                  <a:pt x="3897" y="2473"/>
                </a:cubicBezTo>
                <a:cubicBezTo>
                  <a:pt x="3915" y="2448"/>
                  <a:pt x="3926" y="2420"/>
                  <a:pt x="3942" y="2394"/>
                </a:cubicBezTo>
                <a:cubicBezTo>
                  <a:pt x="4013" y="2282"/>
                  <a:pt x="4077" y="2161"/>
                  <a:pt x="4157" y="2055"/>
                </a:cubicBezTo>
                <a:cubicBezTo>
                  <a:pt x="4187" y="1961"/>
                  <a:pt x="4210" y="1864"/>
                  <a:pt x="4247" y="1773"/>
                </a:cubicBezTo>
                <a:cubicBezTo>
                  <a:pt x="4256" y="1751"/>
                  <a:pt x="4262" y="1728"/>
                  <a:pt x="4270" y="1705"/>
                </a:cubicBezTo>
                <a:cubicBezTo>
                  <a:pt x="4282" y="1670"/>
                  <a:pt x="4337" y="1615"/>
                  <a:pt x="4337" y="1615"/>
                </a:cubicBezTo>
                <a:cubicBezTo>
                  <a:pt x="4351" y="1550"/>
                  <a:pt x="4372" y="1496"/>
                  <a:pt x="4394" y="1434"/>
                </a:cubicBezTo>
                <a:cubicBezTo>
                  <a:pt x="4419" y="1280"/>
                  <a:pt x="4376" y="1118"/>
                  <a:pt x="4428" y="971"/>
                </a:cubicBezTo>
                <a:cubicBezTo>
                  <a:pt x="4425" y="903"/>
                  <a:pt x="4462" y="622"/>
                  <a:pt x="4360" y="553"/>
                </a:cubicBezTo>
                <a:cubicBezTo>
                  <a:pt x="4345" y="523"/>
                  <a:pt x="4335" y="490"/>
                  <a:pt x="4315" y="463"/>
                </a:cubicBezTo>
                <a:cubicBezTo>
                  <a:pt x="4292" y="433"/>
                  <a:pt x="4264" y="406"/>
                  <a:pt x="4247" y="372"/>
                </a:cubicBezTo>
                <a:cubicBezTo>
                  <a:pt x="4219" y="316"/>
                  <a:pt x="4240" y="332"/>
                  <a:pt x="4190" y="316"/>
                </a:cubicBezTo>
                <a:cubicBezTo>
                  <a:pt x="4150" y="254"/>
                  <a:pt x="4079" y="243"/>
                  <a:pt x="4010" y="226"/>
                </a:cubicBezTo>
                <a:cubicBezTo>
                  <a:pt x="3995" y="218"/>
                  <a:pt x="3981" y="209"/>
                  <a:pt x="3965" y="203"/>
                </a:cubicBezTo>
                <a:cubicBezTo>
                  <a:pt x="3950" y="197"/>
                  <a:pt x="3932" y="201"/>
                  <a:pt x="3919" y="192"/>
                </a:cubicBezTo>
                <a:cubicBezTo>
                  <a:pt x="3908" y="185"/>
                  <a:pt x="3907" y="167"/>
                  <a:pt x="3897" y="158"/>
                </a:cubicBezTo>
                <a:cubicBezTo>
                  <a:pt x="3877" y="140"/>
                  <a:pt x="3848" y="132"/>
                  <a:pt x="3829" y="113"/>
                </a:cubicBezTo>
                <a:cubicBezTo>
                  <a:pt x="3814" y="98"/>
                  <a:pt x="3802" y="79"/>
                  <a:pt x="3784" y="67"/>
                </a:cubicBezTo>
                <a:cubicBezTo>
                  <a:pt x="3733" y="33"/>
                  <a:pt x="3702" y="21"/>
                  <a:pt x="3648" y="11"/>
                </a:cubicBezTo>
                <a:cubicBezTo>
                  <a:pt x="3626" y="7"/>
                  <a:pt x="3581" y="0"/>
                  <a:pt x="3581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4" name="Freeform 12"/>
          <p:cNvSpPr>
            <a:spLocks/>
          </p:cNvSpPr>
          <p:nvPr/>
        </p:nvSpPr>
        <p:spPr bwMode="auto">
          <a:xfrm>
            <a:off x="4262438" y="2325688"/>
            <a:ext cx="2741612" cy="1865312"/>
          </a:xfrm>
          <a:custGeom>
            <a:avLst/>
            <a:gdLst>
              <a:gd name="T0" fmla="*/ 22226 w 1727"/>
              <a:gd name="T1" fmla="*/ 1417637 h 1175"/>
              <a:gd name="T2" fmla="*/ 130181 w 1727"/>
              <a:gd name="T3" fmla="*/ 1865312 h 1175"/>
              <a:gd name="T4" fmla="*/ 1312921 w 1727"/>
              <a:gd name="T5" fmla="*/ 1847850 h 1175"/>
              <a:gd name="T6" fmla="*/ 1366898 w 1727"/>
              <a:gd name="T7" fmla="*/ 1811337 h 1175"/>
              <a:gd name="T8" fmla="*/ 1439926 w 1727"/>
              <a:gd name="T9" fmla="*/ 1793875 h 1175"/>
              <a:gd name="T10" fmla="*/ 1654248 w 1727"/>
              <a:gd name="T11" fmla="*/ 1631950 h 1175"/>
              <a:gd name="T12" fmla="*/ 1816180 w 1727"/>
              <a:gd name="T13" fmla="*/ 1381125 h 1175"/>
              <a:gd name="T14" fmla="*/ 1995576 w 1727"/>
              <a:gd name="T15" fmla="*/ 1238250 h 1175"/>
              <a:gd name="T16" fmla="*/ 2155921 w 1727"/>
              <a:gd name="T17" fmla="*/ 987425 h 1175"/>
              <a:gd name="T18" fmla="*/ 2227361 w 1727"/>
              <a:gd name="T19" fmla="*/ 933450 h 1175"/>
              <a:gd name="T20" fmla="*/ 2281339 w 1727"/>
              <a:gd name="T21" fmla="*/ 896937 h 1175"/>
              <a:gd name="T22" fmla="*/ 2425807 w 1727"/>
              <a:gd name="T23" fmla="*/ 754062 h 1175"/>
              <a:gd name="T24" fmla="*/ 2568689 w 1727"/>
              <a:gd name="T25" fmla="*/ 538162 h 1175"/>
              <a:gd name="T26" fmla="*/ 2659180 w 1727"/>
              <a:gd name="T27" fmla="*/ 395287 h 1175"/>
              <a:gd name="T28" fmla="*/ 2676644 w 1727"/>
              <a:gd name="T29" fmla="*/ 341312 h 1175"/>
              <a:gd name="T30" fmla="*/ 2711570 w 1727"/>
              <a:gd name="T31" fmla="*/ 287337 h 1175"/>
              <a:gd name="T32" fmla="*/ 2730621 w 1727"/>
              <a:gd name="T33" fmla="*/ 0 h 11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27" h="1175">
                <a:moveTo>
                  <a:pt x="14" y="893"/>
                </a:moveTo>
                <a:cubicBezTo>
                  <a:pt x="21" y="979"/>
                  <a:pt x="0" y="1120"/>
                  <a:pt x="82" y="1175"/>
                </a:cubicBezTo>
                <a:cubicBezTo>
                  <a:pt x="330" y="1171"/>
                  <a:pt x="579" y="1175"/>
                  <a:pt x="827" y="1164"/>
                </a:cubicBezTo>
                <a:cubicBezTo>
                  <a:pt x="841" y="1163"/>
                  <a:pt x="848" y="1146"/>
                  <a:pt x="861" y="1141"/>
                </a:cubicBezTo>
                <a:cubicBezTo>
                  <a:pt x="876" y="1135"/>
                  <a:pt x="892" y="1134"/>
                  <a:pt x="907" y="1130"/>
                </a:cubicBezTo>
                <a:cubicBezTo>
                  <a:pt x="954" y="1094"/>
                  <a:pt x="989" y="1055"/>
                  <a:pt x="1042" y="1028"/>
                </a:cubicBezTo>
                <a:cubicBezTo>
                  <a:pt x="1076" y="973"/>
                  <a:pt x="1098" y="916"/>
                  <a:pt x="1144" y="870"/>
                </a:cubicBezTo>
                <a:cubicBezTo>
                  <a:pt x="1180" y="834"/>
                  <a:pt x="1224" y="820"/>
                  <a:pt x="1257" y="780"/>
                </a:cubicBezTo>
                <a:cubicBezTo>
                  <a:pt x="1295" y="734"/>
                  <a:pt x="1319" y="661"/>
                  <a:pt x="1358" y="622"/>
                </a:cubicBezTo>
                <a:cubicBezTo>
                  <a:pt x="1371" y="609"/>
                  <a:pt x="1388" y="599"/>
                  <a:pt x="1403" y="588"/>
                </a:cubicBezTo>
                <a:cubicBezTo>
                  <a:pt x="1414" y="580"/>
                  <a:pt x="1427" y="575"/>
                  <a:pt x="1437" y="565"/>
                </a:cubicBezTo>
                <a:cubicBezTo>
                  <a:pt x="1552" y="451"/>
                  <a:pt x="1419" y="557"/>
                  <a:pt x="1528" y="475"/>
                </a:cubicBezTo>
                <a:cubicBezTo>
                  <a:pt x="1552" y="400"/>
                  <a:pt x="1532" y="450"/>
                  <a:pt x="1618" y="339"/>
                </a:cubicBezTo>
                <a:cubicBezTo>
                  <a:pt x="1640" y="311"/>
                  <a:pt x="1654" y="277"/>
                  <a:pt x="1675" y="249"/>
                </a:cubicBezTo>
                <a:cubicBezTo>
                  <a:pt x="1679" y="238"/>
                  <a:pt x="1681" y="226"/>
                  <a:pt x="1686" y="215"/>
                </a:cubicBezTo>
                <a:cubicBezTo>
                  <a:pt x="1692" y="203"/>
                  <a:pt x="1704" y="194"/>
                  <a:pt x="1708" y="181"/>
                </a:cubicBezTo>
                <a:cubicBezTo>
                  <a:pt x="1727" y="125"/>
                  <a:pt x="1720" y="55"/>
                  <a:pt x="172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 rot="5400000" flipV="1">
            <a:off x="1714500" y="1992313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286000" y="1878013"/>
            <a:ext cx="4800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286000" y="2259013"/>
            <a:ext cx="480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2209800" y="1801813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2209800" y="2259013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10" name="Freeform 18"/>
          <p:cNvSpPr>
            <a:spLocks/>
          </p:cNvSpPr>
          <p:nvPr/>
        </p:nvSpPr>
        <p:spPr bwMode="auto">
          <a:xfrm>
            <a:off x="2384425" y="2362200"/>
            <a:ext cx="1811338" cy="1436688"/>
          </a:xfrm>
          <a:custGeom>
            <a:avLst/>
            <a:gdLst>
              <a:gd name="T0" fmla="*/ 0 w 1141"/>
              <a:gd name="T1" fmla="*/ 0 h 905"/>
              <a:gd name="T2" fmla="*/ 250808 w 1141"/>
              <a:gd name="T3" fmla="*/ 717550 h 905"/>
              <a:gd name="T4" fmla="*/ 287318 w 1141"/>
              <a:gd name="T5" fmla="*/ 771525 h 905"/>
              <a:gd name="T6" fmla="*/ 376212 w 1141"/>
              <a:gd name="T7" fmla="*/ 968375 h 905"/>
              <a:gd name="T8" fmla="*/ 430183 w 1141"/>
              <a:gd name="T9" fmla="*/ 1003300 h 905"/>
              <a:gd name="T10" fmla="*/ 609559 w 1141"/>
              <a:gd name="T11" fmla="*/ 1147763 h 905"/>
              <a:gd name="T12" fmla="*/ 788934 w 1141"/>
              <a:gd name="T13" fmla="*/ 1255713 h 905"/>
              <a:gd name="T14" fmla="*/ 896877 w 1141"/>
              <a:gd name="T15" fmla="*/ 1290638 h 905"/>
              <a:gd name="T16" fmla="*/ 1666762 w 1141"/>
              <a:gd name="T17" fmla="*/ 1416050 h 905"/>
              <a:gd name="T18" fmla="*/ 1811215 w 1141"/>
              <a:gd name="T19" fmla="*/ 1433513 h 9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41" h="905">
                <a:moveTo>
                  <a:pt x="0" y="0"/>
                </a:moveTo>
                <a:cubicBezTo>
                  <a:pt x="9" y="149"/>
                  <a:pt x="1" y="372"/>
                  <a:pt x="158" y="452"/>
                </a:cubicBezTo>
                <a:cubicBezTo>
                  <a:pt x="166" y="463"/>
                  <a:pt x="175" y="474"/>
                  <a:pt x="181" y="486"/>
                </a:cubicBezTo>
                <a:cubicBezTo>
                  <a:pt x="201" y="527"/>
                  <a:pt x="213" y="571"/>
                  <a:pt x="237" y="610"/>
                </a:cubicBezTo>
                <a:cubicBezTo>
                  <a:pt x="244" y="621"/>
                  <a:pt x="261" y="623"/>
                  <a:pt x="271" y="632"/>
                </a:cubicBezTo>
                <a:cubicBezTo>
                  <a:pt x="309" y="663"/>
                  <a:pt x="343" y="694"/>
                  <a:pt x="384" y="723"/>
                </a:cubicBezTo>
                <a:cubicBezTo>
                  <a:pt x="417" y="747"/>
                  <a:pt x="460" y="775"/>
                  <a:pt x="497" y="791"/>
                </a:cubicBezTo>
                <a:cubicBezTo>
                  <a:pt x="519" y="801"/>
                  <a:pt x="565" y="813"/>
                  <a:pt x="565" y="813"/>
                </a:cubicBezTo>
                <a:cubicBezTo>
                  <a:pt x="690" y="897"/>
                  <a:pt x="922" y="887"/>
                  <a:pt x="1050" y="892"/>
                </a:cubicBezTo>
                <a:cubicBezTo>
                  <a:pt x="1118" y="905"/>
                  <a:pt x="1088" y="903"/>
                  <a:pt x="1141" y="903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6858000" y="2106613"/>
            <a:ext cx="381000" cy="304800"/>
            <a:chOff x="528" y="2304"/>
            <a:chExt cx="240" cy="192"/>
          </a:xfrm>
        </p:grpSpPr>
        <p:sp>
          <p:nvSpPr>
            <p:cNvPr id="11289" name="Oval 20"/>
            <p:cNvSpPr>
              <a:spLocks noChangeArrowheads="1"/>
            </p:cNvSpPr>
            <p:nvPr/>
          </p:nvSpPr>
          <p:spPr bwMode="auto">
            <a:xfrm>
              <a:off x="528" y="2304"/>
              <a:ext cx="240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Rectangle 21"/>
            <p:cNvSpPr>
              <a:spLocks noChangeArrowheads="1"/>
            </p:cNvSpPr>
            <p:nvPr/>
          </p:nvSpPr>
          <p:spPr bwMode="auto">
            <a:xfrm>
              <a:off x="624" y="2352"/>
              <a:ext cx="4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84" name="Group 22"/>
          <p:cNvGrpSpPr>
            <a:grpSpLocks/>
          </p:cNvGrpSpPr>
          <p:nvPr/>
        </p:nvGrpSpPr>
        <p:grpSpPr bwMode="auto">
          <a:xfrm>
            <a:off x="6858000" y="1649413"/>
            <a:ext cx="381000" cy="304800"/>
            <a:chOff x="528" y="2304"/>
            <a:chExt cx="240" cy="192"/>
          </a:xfrm>
        </p:grpSpPr>
        <p:sp>
          <p:nvSpPr>
            <p:cNvPr id="11287" name="Oval 23"/>
            <p:cNvSpPr>
              <a:spLocks noChangeArrowheads="1"/>
            </p:cNvSpPr>
            <p:nvPr/>
          </p:nvSpPr>
          <p:spPr bwMode="auto">
            <a:xfrm>
              <a:off x="528" y="2304"/>
              <a:ext cx="240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624" y="2352"/>
              <a:ext cx="48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417" name="Freeform 25"/>
          <p:cNvSpPr>
            <a:spLocks/>
          </p:cNvSpPr>
          <p:nvPr/>
        </p:nvSpPr>
        <p:spPr bwMode="auto">
          <a:xfrm>
            <a:off x="2286000" y="1066800"/>
            <a:ext cx="2200275" cy="857250"/>
          </a:xfrm>
          <a:custGeom>
            <a:avLst/>
            <a:gdLst>
              <a:gd name="T0" fmla="*/ 14292 w 1386"/>
              <a:gd name="T1" fmla="*/ 842963 h 540"/>
              <a:gd name="T2" fmla="*/ 122278 w 1386"/>
              <a:gd name="T3" fmla="*/ 769938 h 540"/>
              <a:gd name="T4" fmla="*/ 247733 w 1386"/>
              <a:gd name="T5" fmla="*/ 698500 h 540"/>
              <a:gd name="T6" fmla="*/ 373187 w 1386"/>
              <a:gd name="T7" fmla="*/ 519113 h 540"/>
              <a:gd name="T8" fmla="*/ 911529 w 1386"/>
              <a:gd name="T9" fmla="*/ 447675 h 540"/>
              <a:gd name="T10" fmla="*/ 1683311 w 1386"/>
              <a:gd name="T11" fmla="*/ 393700 h 540"/>
              <a:gd name="T12" fmla="*/ 2113666 w 1386"/>
              <a:gd name="T13" fmla="*/ 196850 h 540"/>
              <a:gd name="T14" fmla="*/ 2185128 w 1386"/>
              <a:gd name="T15" fmla="*/ 0 h 5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6" h="540">
                <a:moveTo>
                  <a:pt x="9" y="531"/>
                </a:moveTo>
                <a:cubicBezTo>
                  <a:pt x="84" y="504"/>
                  <a:pt x="0" y="540"/>
                  <a:pt x="77" y="485"/>
                </a:cubicBezTo>
                <a:cubicBezTo>
                  <a:pt x="102" y="467"/>
                  <a:pt x="131" y="457"/>
                  <a:pt x="156" y="440"/>
                </a:cubicBezTo>
                <a:cubicBezTo>
                  <a:pt x="171" y="417"/>
                  <a:pt x="216" y="339"/>
                  <a:pt x="235" y="327"/>
                </a:cubicBezTo>
                <a:cubicBezTo>
                  <a:pt x="318" y="276"/>
                  <a:pt x="512" y="285"/>
                  <a:pt x="574" y="282"/>
                </a:cubicBezTo>
                <a:cubicBezTo>
                  <a:pt x="731" y="244"/>
                  <a:pt x="899" y="263"/>
                  <a:pt x="1060" y="248"/>
                </a:cubicBezTo>
                <a:cubicBezTo>
                  <a:pt x="1164" y="223"/>
                  <a:pt x="1245" y="189"/>
                  <a:pt x="1331" y="124"/>
                </a:cubicBezTo>
                <a:cubicBezTo>
                  <a:pt x="1386" y="40"/>
                  <a:pt x="1376" y="83"/>
                  <a:pt x="1376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18" name="Freeform 26"/>
          <p:cNvSpPr>
            <a:spLocks/>
          </p:cNvSpPr>
          <p:nvPr/>
        </p:nvSpPr>
        <p:spPr bwMode="auto">
          <a:xfrm>
            <a:off x="3970338" y="379413"/>
            <a:ext cx="3076575" cy="1462087"/>
          </a:xfrm>
          <a:custGeom>
            <a:avLst/>
            <a:gdLst>
              <a:gd name="T0" fmla="*/ 279467 w 1938"/>
              <a:gd name="T1" fmla="*/ 763587 h 921"/>
              <a:gd name="T2" fmla="*/ 154024 w 1938"/>
              <a:gd name="T3" fmla="*/ 225425 h 921"/>
              <a:gd name="T4" fmla="*/ 171491 w 1938"/>
              <a:gd name="T5" fmla="*/ 171450 h 921"/>
              <a:gd name="T6" fmla="*/ 296933 w 1938"/>
              <a:gd name="T7" fmla="*/ 117475 h 921"/>
              <a:gd name="T8" fmla="*/ 924145 w 1938"/>
              <a:gd name="T9" fmla="*/ 28575 h 921"/>
              <a:gd name="T10" fmla="*/ 1229018 w 1938"/>
              <a:gd name="T11" fmla="*/ 63500 h 921"/>
              <a:gd name="T12" fmla="*/ 1319527 w 1938"/>
              <a:gd name="T13" fmla="*/ 136525 h 921"/>
              <a:gd name="T14" fmla="*/ 1659333 w 1938"/>
              <a:gd name="T15" fmla="*/ 242887 h 921"/>
              <a:gd name="T16" fmla="*/ 1749842 w 1938"/>
              <a:gd name="T17" fmla="*/ 441325 h 921"/>
              <a:gd name="T18" fmla="*/ 1767308 w 1938"/>
              <a:gd name="T19" fmla="*/ 547687 h 921"/>
              <a:gd name="T20" fmla="*/ 1821296 w 1938"/>
              <a:gd name="T21" fmla="*/ 584200 h 921"/>
              <a:gd name="T22" fmla="*/ 2359587 w 1938"/>
              <a:gd name="T23" fmla="*/ 977900 h 921"/>
              <a:gd name="T24" fmla="*/ 2646993 w 1938"/>
              <a:gd name="T25" fmla="*/ 1068387 h 921"/>
              <a:gd name="T26" fmla="*/ 2718448 w 1938"/>
              <a:gd name="T27" fmla="*/ 1193800 h 921"/>
              <a:gd name="T28" fmla="*/ 2735914 w 1938"/>
              <a:gd name="T29" fmla="*/ 1247775 h 921"/>
              <a:gd name="T30" fmla="*/ 2789902 w 1938"/>
              <a:gd name="T31" fmla="*/ 1301750 h 921"/>
              <a:gd name="T32" fmla="*/ 2824835 w 1938"/>
              <a:gd name="T33" fmla="*/ 1355725 h 921"/>
              <a:gd name="T34" fmla="*/ 2986799 w 1938"/>
              <a:gd name="T35" fmla="*/ 1409700 h 921"/>
              <a:gd name="T36" fmla="*/ 3077308 w 1938"/>
              <a:gd name="T37" fmla="*/ 1462087 h 92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938" h="921">
                <a:moveTo>
                  <a:pt x="176" y="481"/>
                </a:moveTo>
                <a:cubicBezTo>
                  <a:pt x="0" y="447"/>
                  <a:pt x="80" y="389"/>
                  <a:pt x="97" y="142"/>
                </a:cubicBezTo>
                <a:cubicBezTo>
                  <a:pt x="98" y="130"/>
                  <a:pt x="101" y="117"/>
                  <a:pt x="108" y="108"/>
                </a:cubicBezTo>
                <a:cubicBezTo>
                  <a:pt x="129" y="82"/>
                  <a:pt x="159" y="85"/>
                  <a:pt x="187" y="74"/>
                </a:cubicBezTo>
                <a:cubicBezTo>
                  <a:pt x="309" y="28"/>
                  <a:pt x="452" y="26"/>
                  <a:pt x="582" y="18"/>
                </a:cubicBezTo>
                <a:cubicBezTo>
                  <a:pt x="646" y="22"/>
                  <a:pt x="723" y="0"/>
                  <a:pt x="774" y="40"/>
                </a:cubicBezTo>
                <a:cubicBezTo>
                  <a:pt x="838" y="91"/>
                  <a:pt x="754" y="64"/>
                  <a:pt x="831" y="86"/>
                </a:cubicBezTo>
                <a:cubicBezTo>
                  <a:pt x="904" y="107"/>
                  <a:pt x="976" y="119"/>
                  <a:pt x="1045" y="153"/>
                </a:cubicBezTo>
                <a:cubicBezTo>
                  <a:pt x="1076" y="194"/>
                  <a:pt x="1091" y="228"/>
                  <a:pt x="1102" y="278"/>
                </a:cubicBezTo>
                <a:cubicBezTo>
                  <a:pt x="1107" y="300"/>
                  <a:pt x="1103" y="325"/>
                  <a:pt x="1113" y="345"/>
                </a:cubicBezTo>
                <a:cubicBezTo>
                  <a:pt x="1119" y="357"/>
                  <a:pt x="1136" y="360"/>
                  <a:pt x="1147" y="368"/>
                </a:cubicBezTo>
                <a:cubicBezTo>
                  <a:pt x="1260" y="450"/>
                  <a:pt x="1486" y="616"/>
                  <a:pt x="1486" y="616"/>
                </a:cubicBezTo>
                <a:cubicBezTo>
                  <a:pt x="1528" y="680"/>
                  <a:pt x="1591" y="666"/>
                  <a:pt x="1667" y="673"/>
                </a:cubicBezTo>
                <a:cubicBezTo>
                  <a:pt x="1687" y="704"/>
                  <a:pt x="1697" y="716"/>
                  <a:pt x="1712" y="752"/>
                </a:cubicBezTo>
                <a:cubicBezTo>
                  <a:pt x="1717" y="763"/>
                  <a:pt x="1716" y="776"/>
                  <a:pt x="1723" y="786"/>
                </a:cubicBezTo>
                <a:cubicBezTo>
                  <a:pt x="1732" y="799"/>
                  <a:pt x="1747" y="808"/>
                  <a:pt x="1757" y="820"/>
                </a:cubicBezTo>
                <a:cubicBezTo>
                  <a:pt x="1766" y="830"/>
                  <a:pt x="1768" y="847"/>
                  <a:pt x="1779" y="854"/>
                </a:cubicBezTo>
                <a:cubicBezTo>
                  <a:pt x="1809" y="873"/>
                  <a:pt x="1851" y="869"/>
                  <a:pt x="1881" y="888"/>
                </a:cubicBezTo>
                <a:cubicBezTo>
                  <a:pt x="1922" y="915"/>
                  <a:pt x="1903" y="904"/>
                  <a:pt x="1938" y="921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10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10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nimBg="1"/>
      <p:bldP spid="187401" grpId="0" animBg="1"/>
      <p:bldP spid="187402" grpId="0" animBg="1"/>
      <p:bldP spid="187403" grpId="0" animBg="1"/>
      <p:bldP spid="187404" grpId="0" animBg="1"/>
      <p:bldP spid="187410" grpId="0" animBg="1"/>
      <p:bldP spid="187417" grpId="0" animBg="1"/>
      <p:bldP spid="1874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811</Words>
  <Application>Microsoft Office PowerPoint</Application>
  <PresentationFormat>全屏显示(4:3)</PresentationFormat>
  <Paragraphs>104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Calibri</vt:lpstr>
      <vt:lpstr>宋体</vt:lpstr>
      <vt:lpstr>Arial</vt:lpstr>
      <vt:lpstr>ＭＳ Ｐゴシック</vt:lpstr>
      <vt:lpstr>黑体</vt:lpstr>
      <vt:lpstr>Times New Roman</vt:lpstr>
      <vt:lpstr>方正姚体</vt:lpstr>
      <vt:lpstr>华文新魏</vt:lpstr>
      <vt:lpstr>华文细黑</vt:lpstr>
      <vt:lpstr>Symbol</vt:lpstr>
      <vt:lpstr>方正美黑简体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几种导体材料在200C的电阻率  单位：</vt:lpstr>
      <vt:lpstr>PowerPoint 演示文稿</vt:lpstr>
      <vt:lpstr>思考题</vt:lpstr>
      <vt:lpstr>思考题</vt:lpstr>
      <vt:lpstr>课堂训练</vt:lpstr>
      <vt:lpstr>课堂训练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2.6  电 阻 定 律</dc:title>
  <dc:creator>Administrator</dc:creator>
  <cp:lastModifiedBy>Administrator</cp:lastModifiedBy>
  <cp:revision>2</cp:revision>
  <dcterms:created xsi:type="dcterms:W3CDTF">2014-03-07T02:52:02Z</dcterms:created>
  <dcterms:modified xsi:type="dcterms:W3CDTF">2015-05-05T08:23:17Z</dcterms:modified>
</cp:coreProperties>
</file>