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3"/>
  </p:notesMasterIdLst>
  <p:sldIdLst>
    <p:sldId id="257" r:id="rId2"/>
    <p:sldId id="258" r:id="rId3"/>
    <p:sldId id="259" r:id="rId4"/>
    <p:sldId id="261" r:id="rId5"/>
    <p:sldId id="262" r:id="rId6"/>
    <p:sldId id="264" r:id="rId7"/>
    <p:sldId id="263" r:id="rId8"/>
    <p:sldId id="265" r:id="rId9"/>
    <p:sldId id="267" r:id="rId10"/>
    <p:sldId id="268" r:id="rId11"/>
    <p:sldId id="269" r:id="rId12"/>
    <p:sldId id="279" r:id="rId13"/>
    <p:sldId id="270" r:id="rId14"/>
    <p:sldId id="271" r:id="rId15"/>
    <p:sldId id="272" r:id="rId16"/>
    <p:sldId id="275" r:id="rId17"/>
    <p:sldId id="277" r:id="rId18"/>
    <p:sldId id="280" r:id="rId19"/>
    <p:sldId id="281" r:id="rId20"/>
    <p:sldId id="282" r:id="rId21"/>
    <p:sldId id="283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608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E1BE148-44BC-45E8-B75B-CEF35CE607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57136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5EDE11-D541-4C0B-837A-1A8141BB3070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471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665E37-FE7A-4666-9324-352D8BE13A64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593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 altLang="zh-CN"/>
              <a:t>●</a:t>
            </a:r>
            <a:r>
              <a:rPr lang="zh-CN" altLang="en-US"/>
              <a:t>一讲就懂，一做就错，一点就通</a:t>
            </a:r>
            <a:r>
              <a:rPr lang="en-US" altLang="zh-CN"/>
              <a:t>——</a:t>
            </a:r>
            <a:r>
              <a:rPr lang="zh-CN" altLang="en-US" b="1">
                <a:solidFill>
                  <a:srgbClr val="FF0000"/>
                </a:solidFill>
              </a:rPr>
              <a:t>程序性知识问题；审题问题。</a:t>
            </a:r>
          </a:p>
          <a:p>
            <a:r>
              <a:rPr lang="zh-CN" altLang="en-US"/>
              <a:t>●难题会做容易题不会做</a:t>
            </a:r>
            <a:r>
              <a:rPr lang="en-US" altLang="zh-CN"/>
              <a:t>——</a:t>
            </a:r>
            <a:r>
              <a:rPr lang="zh-CN" altLang="en-US" b="1">
                <a:solidFill>
                  <a:srgbClr val="FF0000"/>
                </a:solidFill>
              </a:rPr>
              <a:t>靠做题积累经验。</a:t>
            </a:r>
          </a:p>
          <a:p>
            <a:r>
              <a:rPr lang="zh-CN" altLang="en-US"/>
              <a:t>●平时会做题考分上不去</a:t>
            </a:r>
            <a:r>
              <a:rPr lang="en-US" altLang="zh-CN"/>
              <a:t>——</a:t>
            </a:r>
            <a:r>
              <a:rPr lang="zh-CN" altLang="en-US" b="1">
                <a:solidFill>
                  <a:srgbClr val="FF0000"/>
                </a:solidFill>
              </a:rPr>
              <a:t>严谨态度；审题（粗心）；表达。</a:t>
            </a:r>
          </a:p>
          <a:p>
            <a:r>
              <a:rPr lang="zh-CN" altLang="en-US"/>
              <a:t>●张冠李戴</a:t>
            </a:r>
            <a:r>
              <a:rPr lang="en-US" altLang="zh-CN"/>
              <a:t>——</a:t>
            </a:r>
            <a:r>
              <a:rPr lang="zh-CN" altLang="en-US" b="1">
                <a:solidFill>
                  <a:srgbClr val="FF0000"/>
                </a:solidFill>
              </a:rPr>
              <a:t>知识不系统。</a:t>
            </a:r>
          </a:p>
          <a:p>
            <a:endParaRPr lang="zh-CN" altLang="en-US" b="1">
              <a:solidFill>
                <a:srgbClr val="FF0000"/>
              </a:solidFill>
            </a:endParaRPr>
          </a:p>
          <a:p>
            <a:endParaRPr lang="zh-CN" altLang="en-US" b="1">
              <a:solidFill>
                <a:srgbClr val="FF0000"/>
              </a:solidFill>
            </a:endParaRPr>
          </a:p>
          <a:p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38E196-4E7B-4946-9D22-CDC4ECDFF0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851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69DD2-7CD5-4486-9798-E1B7C3EE78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519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D68B58-3B69-40DF-9487-34CADAEEF2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7437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90CB202-49E3-48F3-B424-A2B914F6D0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683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E7DA82B-5BBA-4532-8CDF-B900B16A5C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054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A20F3D-0DEB-4783-8F35-EC3B029264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592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5569A5-EA26-462C-804E-3BDD8D5225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652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0D651F-10CA-4D53-93FB-D341254C2E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738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2F3176-89B4-462F-9E6D-6905880587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060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CD78B-E3B9-45EB-A626-2EAE213EFF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87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8FB717-EBF0-4A70-A15E-A21E9DF634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576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77ABF6-39BB-4167-AB12-67758793CE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75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D8AFB-522C-4846-8A92-915147E856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617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FCB39FB-EC50-49D2-9AD3-1E4D62FDA24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4" Type="http://schemas.openxmlformats.org/officeDocument/2006/relationships/hyperlink" Target="3-1&#25945;&#26448;&#20998;&#26512;.ppt#9. &#24187;&#28783;&#29255; 9" TargetMode="External"/><Relationship Id="rId9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04800" y="4876800"/>
            <a:ext cx="88392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5" tIns="45693" rIns="91385" bIns="45693" anchor="ctr"/>
          <a:lstStyle/>
          <a:p>
            <a:pPr algn="ctr"/>
            <a:r>
              <a:rPr lang="zh-CN" altLang="en-US" sz="4800" b="1">
                <a:solidFill>
                  <a:schemeClr val="accent2"/>
                </a:solidFill>
                <a:latin typeface="宋体" pitchFamily="2" charset="-122"/>
              </a:rPr>
              <a:t>第二章 恒定电流</a:t>
            </a:r>
            <a:r>
              <a:rPr lang="zh-CN" altLang="en-US" sz="4000" b="1">
                <a:solidFill>
                  <a:schemeClr val="accent2"/>
                </a:solidFill>
                <a:latin typeface="宋体" pitchFamily="2" charset="-122"/>
              </a:rPr>
              <a:t/>
            </a:r>
            <a:br>
              <a:rPr lang="zh-CN" altLang="en-US" sz="4000" b="1">
                <a:solidFill>
                  <a:schemeClr val="accent2"/>
                </a:solidFill>
                <a:latin typeface="宋体" pitchFamily="2" charset="-122"/>
              </a:rPr>
            </a:br>
            <a:r>
              <a:rPr lang="zh-CN" altLang="en-US" sz="4000" b="1">
                <a:solidFill>
                  <a:schemeClr val="accent2"/>
                </a:solidFill>
                <a:latin typeface="宋体" pitchFamily="2" charset="-122"/>
              </a:rPr>
              <a:t>第七节  闭合电路欧姆定律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81000" y="1371600"/>
            <a:ext cx="358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</a:rPr>
              <a:t>人教版选修</a:t>
            </a:r>
            <a:r>
              <a:rPr lang="en-US" altLang="zh-CN" b="1">
                <a:solidFill>
                  <a:schemeClr val="accent2"/>
                </a:solidFill>
              </a:rPr>
              <a:t>3-1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5213" y="274638"/>
            <a:ext cx="5640387" cy="955675"/>
          </a:xfrm>
        </p:spPr>
        <p:txBody>
          <a:bodyPr/>
          <a:lstStyle/>
          <a:p>
            <a:r>
              <a:rPr lang="zh-CN" altLang="en-US" sz="4000" b="1">
                <a:solidFill>
                  <a:schemeClr val="hlink"/>
                </a:solidFill>
                <a:ea typeface="方正舒体" pitchFamily="2" charset="-122"/>
              </a:rPr>
              <a:t>实践与探索</a:t>
            </a:r>
          </a:p>
        </p:txBody>
      </p:sp>
      <p:sp>
        <p:nvSpPr>
          <p:cNvPr id="56344" name="Text Box 24"/>
          <p:cNvSpPr txBox="1">
            <a:spLocks noChangeArrowheads="1"/>
          </p:cNvSpPr>
          <p:nvPr/>
        </p:nvSpPr>
        <p:spPr bwMode="auto">
          <a:xfrm>
            <a:off x="5562600" y="1828800"/>
            <a:ext cx="3113088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8" tIns="45705" rIns="91408" bIns="45705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</a:rPr>
              <a:t>     </a:t>
            </a:r>
            <a:r>
              <a:rPr kumimoji="1" lang="zh-CN" altLang="en-US" sz="3600" b="1">
                <a:solidFill>
                  <a:srgbClr val="0000FF"/>
                </a:solidFill>
                <a:latin typeface="Times New Roman" pitchFamily="18" charset="0"/>
              </a:rPr>
              <a:t>闭合开关，使滑动变阻器的滑片向左滑动，则电流表和电压表的读数怎样变化？</a:t>
            </a:r>
          </a:p>
        </p:txBody>
      </p:sp>
      <p:grpSp>
        <p:nvGrpSpPr>
          <p:cNvPr id="56347" name="Group 27"/>
          <p:cNvGrpSpPr>
            <a:grpSpLocks/>
          </p:cNvGrpSpPr>
          <p:nvPr/>
        </p:nvGrpSpPr>
        <p:grpSpPr bwMode="auto">
          <a:xfrm>
            <a:off x="914400" y="1828800"/>
            <a:ext cx="4267200" cy="2743200"/>
            <a:chOff x="672" y="1536"/>
            <a:chExt cx="2688" cy="1728"/>
          </a:xfrm>
        </p:grpSpPr>
        <p:sp>
          <p:nvSpPr>
            <p:cNvPr id="56325" name="Line 5"/>
            <p:cNvSpPr>
              <a:spLocks noChangeShapeType="1"/>
            </p:cNvSpPr>
            <p:nvPr/>
          </p:nvSpPr>
          <p:spPr bwMode="auto">
            <a:xfrm>
              <a:off x="912" y="1536"/>
              <a:ext cx="0" cy="3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26" name="Line 6"/>
            <p:cNvSpPr>
              <a:spLocks noChangeShapeType="1"/>
            </p:cNvSpPr>
            <p:nvPr/>
          </p:nvSpPr>
          <p:spPr bwMode="auto">
            <a:xfrm>
              <a:off x="912" y="1536"/>
              <a:ext cx="9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27" name="Line 7"/>
            <p:cNvSpPr>
              <a:spLocks noChangeShapeType="1"/>
            </p:cNvSpPr>
            <p:nvPr/>
          </p:nvSpPr>
          <p:spPr bwMode="auto">
            <a:xfrm>
              <a:off x="1872" y="1536"/>
              <a:ext cx="0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28" name="Rectangle 8"/>
            <p:cNvSpPr>
              <a:spLocks noChangeArrowheads="1"/>
            </p:cNvSpPr>
            <p:nvPr/>
          </p:nvSpPr>
          <p:spPr bwMode="auto">
            <a:xfrm>
              <a:off x="1440" y="1776"/>
              <a:ext cx="816" cy="144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29" name="Line 9"/>
            <p:cNvSpPr>
              <a:spLocks noChangeShapeType="1"/>
            </p:cNvSpPr>
            <p:nvPr/>
          </p:nvSpPr>
          <p:spPr bwMode="auto">
            <a:xfrm>
              <a:off x="2256" y="1872"/>
              <a:ext cx="4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0" name="Line 10"/>
            <p:cNvSpPr>
              <a:spLocks noChangeShapeType="1"/>
            </p:cNvSpPr>
            <p:nvPr/>
          </p:nvSpPr>
          <p:spPr bwMode="auto">
            <a:xfrm flipV="1">
              <a:off x="2680" y="2832"/>
              <a:ext cx="192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1" name="Line 11"/>
            <p:cNvSpPr>
              <a:spLocks noChangeShapeType="1"/>
            </p:cNvSpPr>
            <p:nvPr/>
          </p:nvSpPr>
          <p:spPr bwMode="auto">
            <a:xfrm>
              <a:off x="2592" y="1872"/>
              <a:ext cx="7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2" name="Line 12"/>
            <p:cNvSpPr>
              <a:spLocks noChangeShapeType="1"/>
            </p:cNvSpPr>
            <p:nvPr/>
          </p:nvSpPr>
          <p:spPr bwMode="auto">
            <a:xfrm>
              <a:off x="3360" y="1872"/>
              <a:ext cx="0" cy="11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3" name="Line 13"/>
            <p:cNvSpPr>
              <a:spLocks noChangeShapeType="1"/>
            </p:cNvSpPr>
            <p:nvPr/>
          </p:nvSpPr>
          <p:spPr bwMode="auto">
            <a:xfrm>
              <a:off x="2304" y="3024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4" name="Line 14"/>
            <p:cNvSpPr>
              <a:spLocks noChangeShapeType="1"/>
            </p:cNvSpPr>
            <p:nvPr/>
          </p:nvSpPr>
          <p:spPr bwMode="auto">
            <a:xfrm>
              <a:off x="2304" y="2928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5" name="Line 15"/>
            <p:cNvSpPr>
              <a:spLocks noChangeShapeType="1"/>
            </p:cNvSpPr>
            <p:nvPr/>
          </p:nvSpPr>
          <p:spPr bwMode="auto">
            <a:xfrm>
              <a:off x="2160" y="2736"/>
              <a:ext cx="0" cy="5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>
              <a:off x="912" y="3024"/>
              <a:ext cx="124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7" name="Oval 17"/>
            <p:cNvSpPr>
              <a:spLocks noChangeArrowheads="1"/>
            </p:cNvSpPr>
            <p:nvPr/>
          </p:nvSpPr>
          <p:spPr bwMode="auto">
            <a:xfrm>
              <a:off x="720" y="1920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8" name="Line 18"/>
            <p:cNvSpPr>
              <a:spLocks noChangeShapeType="1"/>
            </p:cNvSpPr>
            <p:nvPr/>
          </p:nvSpPr>
          <p:spPr bwMode="auto">
            <a:xfrm>
              <a:off x="912" y="2256"/>
              <a:ext cx="0" cy="7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912" y="2448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0" name="Oval 20"/>
            <p:cNvSpPr>
              <a:spLocks noChangeArrowheads="1"/>
            </p:cNvSpPr>
            <p:nvPr/>
          </p:nvSpPr>
          <p:spPr bwMode="auto">
            <a:xfrm>
              <a:off x="196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41" name="Line 21"/>
            <p:cNvSpPr>
              <a:spLocks noChangeShapeType="1"/>
            </p:cNvSpPr>
            <p:nvPr/>
          </p:nvSpPr>
          <p:spPr bwMode="auto">
            <a:xfrm>
              <a:off x="2304" y="2448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2" name="Text Box 22"/>
            <p:cNvSpPr txBox="1">
              <a:spLocks noChangeArrowheads="1"/>
            </p:cNvSpPr>
            <p:nvPr/>
          </p:nvSpPr>
          <p:spPr bwMode="auto">
            <a:xfrm>
              <a:off x="672" y="1872"/>
              <a:ext cx="48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08" tIns="45705" rIns="91408" bIns="45705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36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6343" name="Text Box 23"/>
            <p:cNvSpPr txBox="1">
              <a:spLocks noChangeArrowheads="1"/>
            </p:cNvSpPr>
            <p:nvPr/>
          </p:nvSpPr>
          <p:spPr bwMode="auto">
            <a:xfrm>
              <a:off x="1872" y="2304"/>
              <a:ext cx="48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08" tIns="45705" rIns="91408" bIns="45705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3600"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56345" name="Rectangle 25"/>
            <p:cNvSpPr>
              <a:spLocks noChangeArrowheads="1"/>
            </p:cNvSpPr>
            <p:nvPr/>
          </p:nvSpPr>
          <p:spPr bwMode="auto">
            <a:xfrm>
              <a:off x="2736" y="2976"/>
              <a:ext cx="288" cy="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6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185738" y="1477963"/>
            <a:ext cx="8958262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8" tIns="45705" rIns="91408" bIns="45705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</a:rPr>
              <a:t> </a:t>
            </a:r>
            <a:r>
              <a:rPr kumimoji="1" lang="zh-CN" altLang="en-US" sz="3200" b="1">
                <a:latin typeface="Times New Roman" pitchFamily="18" charset="0"/>
              </a:rPr>
              <a:t>实验结论表明：</a:t>
            </a:r>
          </a:p>
          <a:p>
            <a:r>
              <a:rPr kumimoji="1" lang="en-US" altLang="zh-CN" sz="3200" b="1">
                <a:latin typeface="Times New Roman" pitchFamily="18" charset="0"/>
              </a:rPr>
              <a:t>1.</a:t>
            </a:r>
            <a:r>
              <a:rPr kumimoji="1" lang="zh-CN" altLang="en-US" sz="3200" b="1">
                <a:latin typeface="Times New Roman" pitchFamily="18" charset="0"/>
              </a:rPr>
              <a:t>当外电阻增大时，电流减小，电压增大。</a:t>
            </a:r>
          </a:p>
          <a:p>
            <a:r>
              <a:rPr kumimoji="1" lang="en-US" altLang="zh-CN" sz="3200" b="1">
                <a:latin typeface="Times New Roman" pitchFamily="18" charset="0"/>
              </a:rPr>
              <a:t>2.</a:t>
            </a:r>
            <a:r>
              <a:rPr kumimoji="1" lang="zh-CN" altLang="en-US" sz="3200" b="1">
                <a:latin typeface="Times New Roman" pitchFamily="18" charset="0"/>
              </a:rPr>
              <a:t>当外电阻减小时，电流增大，电压减小。</a:t>
            </a:r>
          </a:p>
          <a:p>
            <a:pPr>
              <a:spcBef>
                <a:spcPct val="50000"/>
              </a:spcBef>
            </a:pPr>
            <a:endParaRPr kumimoji="1" lang="en-US" altLang="zh-CN" sz="3200" b="1">
              <a:latin typeface="Times New Roman" pitchFamily="18" charset="0"/>
            </a:endParaRP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149225" y="503238"/>
            <a:ext cx="6338888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5" tIns="45693" rIns="91385" bIns="45693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700" b="1">
                <a:solidFill>
                  <a:schemeClr val="accent2"/>
                </a:solidFill>
              </a:rPr>
              <a:t>五、路端电压与负载的关系</a:t>
            </a:r>
          </a:p>
        </p:txBody>
      </p:sp>
      <p:sp>
        <p:nvSpPr>
          <p:cNvPr id="57348" name="Rectangle 4"/>
          <p:cNvSpPr>
            <a:spLocks noRot="1" noChangeArrowheads="1"/>
          </p:cNvSpPr>
          <p:nvPr/>
        </p:nvSpPr>
        <p:spPr bwMode="auto">
          <a:xfrm>
            <a:off x="228600" y="3048000"/>
            <a:ext cx="852963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9" tIns="45710" rIns="91419" bIns="45710" anchor="ctr"/>
          <a:lstStyle/>
          <a:p>
            <a:r>
              <a:rPr lang="zh-CN" altLang="en-US" sz="3300" b="1">
                <a:solidFill>
                  <a:srgbClr val="FF33CC"/>
                </a:solidFill>
              </a:rPr>
              <a:t>分析：对给定的电源，</a:t>
            </a:r>
            <a:r>
              <a:rPr lang="en-US" altLang="zh-CN" sz="3300" b="1" i="1">
                <a:solidFill>
                  <a:srgbClr val="FF33CC"/>
                </a:solidFill>
              </a:rPr>
              <a:t>E</a:t>
            </a:r>
            <a:r>
              <a:rPr lang="zh-CN" altLang="en-US" sz="3300" b="1">
                <a:solidFill>
                  <a:srgbClr val="FF33CC"/>
                </a:solidFill>
              </a:rPr>
              <a:t>、</a:t>
            </a:r>
            <a:r>
              <a:rPr lang="en-US" altLang="zh-CN" sz="3300" b="1" i="1">
                <a:solidFill>
                  <a:srgbClr val="FF33CC"/>
                </a:solidFill>
              </a:rPr>
              <a:t>r</a:t>
            </a:r>
            <a:r>
              <a:rPr lang="zh-CN" altLang="en-US" sz="3300" b="1">
                <a:solidFill>
                  <a:srgbClr val="FF33CC"/>
                </a:solidFill>
              </a:rPr>
              <a:t>均为定值</a:t>
            </a:r>
            <a:r>
              <a:rPr lang="zh-CN" altLang="en-US" sz="4100">
                <a:solidFill>
                  <a:schemeClr val="tx2"/>
                </a:solidFill>
              </a:rPr>
              <a:t> </a:t>
            </a:r>
          </a:p>
        </p:txBody>
      </p:sp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1447800" y="3733800"/>
          <a:ext cx="3335338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5" name="Equation" r:id="rId3" imgW="609480" imgH="393480" progId="Equation.DSMT4">
                  <p:embed/>
                </p:oleObj>
              </mc:Choice>
              <mc:Fallback>
                <p:oleObj name="Equation" r:id="rId3" imgW="60948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733800"/>
                        <a:ext cx="3335338" cy="1127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533400" y="4648200"/>
            <a:ext cx="8509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5" tIns="45693" rIns="91385" bIns="45693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33CC"/>
                </a:solidFill>
              </a:rPr>
              <a:t>由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5105400" y="4724400"/>
            <a:ext cx="3522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5" tIns="45693" rIns="91385" bIns="45693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33CC"/>
                </a:solidFill>
              </a:rPr>
              <a:t>可分析出上述结论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1524000" y="4953000"/>
            <a:ext cx="25384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000" b="1"/>
              <a:t>E=U</a:t>
            </a:r>
            <a:r>
              <a:rPr kumimoji="1" lang="zh-CN" altLang="en-US" sz="4000" b="1" baseline="-25000"/>
              <a:t>外</a:t>
            </a:r>
            <a:r>
              <a:rPr kumimoji="1" lang="en-US" altLang="zh-CN" sz="4000" b="1"/>
              <a:t>+U</a:t>
            </a:r>
            <a:r>
              <a:rPr kumimoji="1" lang="zh-CN" altLang="en-US" sz="4000" b="1" baseline="-25000"/>
              <a:t>内</a:t>
            </a:r>
            <a:endParaRPr lang="zh-CN" altLang="en-US" sz="4000" b="1" baseline="-2500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1447800" y="4876800"/>
            <a:ext cx="3352800" cy="990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7355" name="Group 11"/>
          <p:cNvGrpSpPr>
            <a:grpSpLocks/>
          </p:cNvGrpSpPr>
          <p:nvPr/>
        </p:nvGrpSpPr>
        <p:grpSpPr bwMode="auto">
          <a:xfrm>
            <a:off x="6553200" y="381000"/>
            <a:ext cx="2362200" cy="1447800"/>
            <a:chOff x="672" y="1392"/>
            <a:chExt cx="2688" cy="1728"/>
          </a:xfrm>
        </p:grpSpPr>
        <p:sp>
          <p:nvSpPr>
            <p:cNvPr id="57356" name="Line 12"/>
            <p:cNvSpPr>
              <a:spLocks noChangeShapeType="1"/>
            </p:cNvSpPr>
            <p:nvPr/>
          </p:nvSpPr>
          <p:spPr bwMode="auto">
            <a:xfrm>
              <a:off x="912" y="1392"/>
              <a:ext cx="0" cy="3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57" name="Line 13"/>
            <p:cNvSpPr>
              <a:spLocks noChangeShapeType="1"/>
            </p:cNvSpPr>
            <p:nvPr/>
          </p:nvSpPr>
          <p:spPr bwMode="auto">
            <a:xfrm>
              <a:off x="912" y="1392"/>
              <a:ext cx="9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58" name="Line 14"/>
            <p:cNvSpPr>
              <a:spLocks noChangeShapeType="1"/>
            </p:cNvSpPr>
            <p:nvPr/>
          </p:nvSpPr>
          <p:spPr bwMode="auto">
            <a:xfrm>
              <a:off x="1872" y="1392"/>
              <a:ext cx="0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59" name="Rectangle 15"/>
            <p:cNvSpPr>
              <a:spLocks noChangeArrowheads="1"/>
            </p:cNvSpPr>
            <p:nvPr/>
          </p:nvSpPr>
          <p:spPr bwMode="auto">
            <a:xfrm>
              <a:off x="1440" y="1632"/>
              <a:ext cx="816" cy="144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0" name="Line 16"/>
            <p:cNvSpPr>
              <a:spLocks noChangeShapeType="1"/>
            </p:cNvSpPr>
            <p:nvPr/>
          </p:nvSpPr>
          <p:spPr bwMode="auto">
            <a:xfrm>
              <a:off x="2256" y="1728"/>
              <a:ext cx="4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 flipV="1">
              <a:off x="2688" y="1536"/>
              <a:ext cx="192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2" name="Line 18"/>
            <p:cNvSpPr>
              <a:spLocks noChangeShapeType="1"/>
            </p:cNvSpPr>
            <p:nvPr/>
          </p:nvSpPr>
          <p:spPr bwMode="auto">
            <a:xfrm>
              <a:off x="2928" y="1728"/>
              <a:ext cx="4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>
              <a:off x="3360" y="1728"/>
              <a:ext cx="0" cy="11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4" name="Line 20"/>
            <p:cNvSpPr>
              <a:spLocks noChangeShapeType="1"/>
            </p:cNvSpPr>
            <p:nvPr/>
          </p:nvSpPr>
          <p:spPr bwMode="auto">
            <a:xfrm>
              <a:off x="2304" y="2880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5" name="Line 21"/>
            <p:cNvSpPr>
              <a:spLocks noChangeShapeType="1"/>
            </p:cNvSpPr>
            <p:nvPr/>
          </p:nvSpPr>
          <p:spPr bwMode="auto">
            <a:xfrm>
              <a:off x="2304" y="2784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6" name="Line 22"/>
            <p:cNvSpPr>
              <a:spLocks noChangeShapeType="1"/>
            </p:cNvSpPr>
            <p:nvPr/>
          </p:nvSpPr>
          <p:spPr bwMode="auto">
            <a:xfrm>
              <a:off x="2160" y="2592"/>
              <a:ext cx="0" cy="5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7" name="Line 23"/>
            <p:cNvSpPr>
              <a:spLocks noChangeShapeType="1"/>
            </p:cNvSpPr>
            <p:nvPr/>
          </p:nvSpPr>
          <p:spPr bwMode="auto">
            <a:xfrm>
              <a:off x="912" y="2880"/>
              <a:ext cx="124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68" name="Oval 24"/>
            <p:cNvSpPr>
              <a:spLocks noChangeArrowheads="1"/>
            </p:cNvSpPr>
            <p:nvPr/>
          </p:nvSpPr>
          <p:spPr bwMode="auto">
            <a:xfrm>
              <a:off x="720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9" name="Line 25"/>
            <p:cNvSpPr>
              <a:spLocks noChangeShapeType="1"/>
            </p:cNvSpPr>
            <p:nvPr/>
          </p:nvSpPr>
          <p:spPr bwMode="auto">
            <a:xfrm>
              <a:off x="912" y="2112"/>
              <a:ext cx="0" cy="7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70" name="Line 26"/>
            <p:cNvSpPr>
              <a:spLocks noChangeShapeType="1"/>
            </p:cNvSpPr>
            <p:nvPr/>
          </p:nvSpPr>
          <p:spPr bwMode="auto">
            <a:xfrm>
              <a:off x="912" y="2304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71" name="Oval 27"/>
            <p:cNvSpPr>
              <a:spLocks noChangeArrowheads="1"/>
            </p:cNvSpPr>
            <p:nvPr/>
          </p:nvSpPr>
          <p:spPr bwMode="auto">
            <a:xfrm>
              <a:off x="1968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2" name="Line 28"/>
            <p:cNvSpPr>
              <a:spLocks noChangeShapeType="1"/>
            </p:cNvSpPr>
            <p:nvPr/>
          </p:nvSpPr>
          <p:spPr bwMode="auto">
            <a:xfrm>
              <a:off x="2304" y="2304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373" name="Text Box 29"/>
            <p:cNvSpPr txBox="1">
              <a:spLocks noChangeArrowheads="1"/>
            </p:cNvSpPr>
            <p:nvPr/>
          </p:nvSpPr>
          <p:spPr bwMode="auto">
            <a:xfrm>
              <a:off x="672" y="1727"/>
              <a:ext cx="481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08" tIns="45705" rIns="91408" bIns="45705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7374" name="Text Box 30"/>
            <p:cNvSpPr txBox="1">
              <a:spLocks noChangeArrowheads="1"/>
            </p:cNvSpPr>
            <p:nvPr/>
          </p:nvSpPr>
          <p:spPr bwMode="auto">
            <a:xfrm>
              <a:off x="1871" y="2159"/>
              <a:ext cx="481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08" tIns="45705" rIns="91408" bIns="45705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itchFamily="18" charset="0"/>
                </a:rPr>
                <a:t>V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P spid="57348" grpId="0"/>
      <p:bldP spid="57350" grpId="0"/>
      <p:bldP spid="57351" grpId="0"/>
      <p:bldP spid="573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Text Box 4"/>
          <p:cNvSpPr txBox="1">
            <a:spLocks noChangeArrowheads="1"/>
          </p:cNvSpPr>
          <p:nvPr>
            <p:ph type="body" idx="1"/>
          </p:nvPr>
        </p:nvSpPr>
        <p:spPr>
          <a:xfrm>
            <a:off x="152400" y="1600200"/>
            <a:ext cx="8763000" cy="4525963"/>
          </a:xfrm>
          <a:noFill/>
          <a:ln/>
        </p:spPr>
        <p:txBody>
          <a:bodyPr/>
          <a:lstStyle/>
          <a:p>
            <a:r>
              <a:rPr kumimoji="1" lang="en-US" altLang="zh-CN" b="1"/>
              <a:t>1.</a:t>
            </a:r>
            <a:r>
              <a:rPr kumimoji="1" lang="zh-CN" altLang="en-US" b="1"/>
              <a:t>路端电压</a:t>
            </a:r>
            <a:r>
              <a:rPr kumimoji="1" lang="en-US" altLang="zh-CN" b="1"/>
              <a:t>——</a:t>
            </a:r>
          </a:p>
          <a:p>
            <a:r>
              <a:rPr kumimoji="1" lang="zh-CN" altLang="en-US" b="1"/>
              <a:t>外电路两端的电压叫做路端电压。</a:t>
            </a:r>
          </a:p>
          <a:p>
            <a:r>
              <a:rPr kumimoji="1" lang="zh-CN" altLang="en-US" b="1"/>
              <a:t>路端电压是用电器（</a:t>
            </a:r>
            <a:r>
              <a:rPr kumimoji="1"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负载</a:t>
            </a:r>
            <a:r>
              <a:rPr kumimoji="1" lang="zh-CN" altLang="en-US" b="1"/>
              <a:t>）的实际工作电压。</a:t>
            </a:r>
          </a:p>
          <a:p>
            <a:r>
              <a:rPr kumimoji="1" lang="en-US" altLang="zh-CN" b="1"/>
              <a:t>2.</a:t>
            </a:r>
            <a:r>
              <a:rPr kumimoji="1" lang="zh-CN" altLang="en-US" b="1"/>
              <a:t>路端电压跟负载的关系：</a:t>
            </a:r>
          </a:p>
          <a:p>
            <a:r>
              <a:rPr kumimoji="1"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U= IR </a:t>
            </a:r>
          </a:p>
          <a:p>
            <a:r>
              <a:rPr kumimoji="1" lang="en-US" altLang="zh-CN" b="1"/>
              <a:t>3.</a:t>
            </a:r>
            <a:r>
              <a:rPr kumimoji="1" lang="zh-CN" altLang="en-US" b="1"/>
              <a:t>路端电压与电动势的关系：</a:t>
            </a:r>
          </a:p>
          <a:p>
            <a:r>
              <a:rPr kumimoji="1"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U</a:t>
            </a:r>
            <a:r>
              <a:rPr kumimoji="1" lang="zh-CN" altLang="en-US" b="1" baseline="-25000">
                <a:effectLst>
                  <a:outerShdw blurRad="38100" dist="38100" dir="2700000" algn="tl">
                    <a:srgbClr val="FFFFFF"/>
                  </a:outerShdw>
                </a:effectLst>
              </a:rPr>
              <a:t>端</a:t>
            </a:r>
            <a:r>
              <a:rPr kumimoji="1"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=E</a:t>
            </a:r>
            <a:r>
              <a:rPr kumimoji="1" lang="zh-CN" altLang="en-US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－</a:t>
            </a:r>
            <a:r>
              <a:rPr kumimoji="1"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Ir</a:t>
            </a: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≤</a:t>
            </a:r>
            <a:r>
              <a:rPr kumimoji="1"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E</a:t>
            </a:r>
          </a:p>
        </p:txBody>
      </p:sp>
      <p:grpSp>
        <p:nvGrpSpPr>
          <p:cNvPr id="68613" name="Group 5"/>
          <p:cNvGrpSpPr>
            <a:grpSpLocks/>
          </p:cNvGrpSpPr>
          <p:nvPr/>
        </p:nvGrpSpPr>
        <p:grpSpPr bwMode="auto">
          <a:xfrm>
            <a:off x="6477000" y="152400"/>
            <a:ext cx="2362200" cy="1447800"/>
            <a:chOff x="672" y="1392"/>
            <a:chExt cx="2688" cy="1728"/>
          </a:xfrm>
        </p:grpSpPr>
        <p:sp>
          <p:nvSpPr>
            <p:cNvPr id="68614" name="Line 6"/>
            <p:cNvSpPr>
              <a:spLocks noChangeShapeType="1"/>
            </p:cNvSpPr>
            <p:nvPr/>
          </p:nvSpPr>
          <p:spPr bwMode="auto">
            <a:xfrm>
              <a:off x="912" y="1392"/>
              <a:ext cx="0" cy="3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15" name="Line 7"/>
            <p:cNvSpPr>
              <a:spLocks noChangeShapeType="1"/>
            </p:cNvSpPr>
            <p:nvPr/>
          </p:nvSpPr>
          <p:spPr bwMode="auto">
            <a:xfrm>
              <a:off x="912" y="1392"/>
              <a:ext cx="9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16" name="Line 8"/>
            <p:cNvSpPr>
              <a:spLocks noChangeShapeType="1"/>
            </p:cNvSpPr>
            <p:nvPr/>
          </p:nvSpPr>
          <p:spPr bwMode="auto">
            <a:xfrm>
              <a:off x="1872" y="1392"/>
              <a:ext cx="0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17" name="Rectangle 9"/>
            <p:cNvSpPr>
              <a:spLocks noChangeArrowheads="1"/>
            </p:cNvSpPr>
            <p:nvPr/>
          </p:nvSpPr>
          <p:spPr bwMode="auto">
            <a:xfrm>
              <a:off x="1440" y="1632"/>
              <a:ext cx="816" cy="144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8" name="Line 10"/>
            <p:cNvSpPr>
              <a:spLocks noChangeShapeType="1"/>
            </p:cNvSpPr>
            <p:nvPr/>
          </p:nvSpPr>
          <p:spPr bwMode="auto">
            <a:xfrm>
              <a:off x="2256" y="1728"/>
              <a:ext cx="4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19" name="Line 11"/>
            <p:cNvSpPr>
              <a:spLocks noChangeShapeType="1"/>
            </p:cNvSpPr>
            <p:nvPr/>
          </p:nvSpPr>
          <p:spPr bwMode="auto">
            <a:xfrm flipV="1">
              <a:off x="2688" y="1536"/>
              <a:ext cx="192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0" name="Line 12"/>
            <p:cNvSpPr>
              <a:spLocks noChangeShapeType="1"/>
            </p:cNvSpPr>
            <p:nvPr/>
          </p:nvSpPr>
          <p:spPr bwMode="auto">
            <a:xfrm>
              <a:off x="2928" y="1728"/>
              <a:ext cx="4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1" name="Line 13"/>
            <p:cNvSpPr>
              <a:spLocks noChangeShapeType="1"/>
            </p:cNvSpPr>
            <p:nvPr/>
          </p:nvSpPr>
          <p:spPr bwMode="auto">
            <a:xfrm>
              <a:off x="3360" y="1728"/>
              <a:ext cx="0" cy="11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2" name="Line 14"/>
            <p:cNvSpPr>
              <a:spLocks noChangeShapeType="1"/>
            </p:cNvSpPr>
            <p:nvPr/>
          </p:nvSpPr>
          <p:spPr bwMode="auto">
            <a:xfrm>
              <a:off x="2304" y="2880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3" name="Line 15"/>
            <p:cNvSpPr>
              <a:spLocks noChangeShapeType="1"/>
            </p:cNvSpPr>
            <p:nvPr/>
          </p:nvSpPr>
          <p:spPr bwMode="auto">
            <a:xfrm>
              <a:off x="2304" y="2784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4" name="Line 16"/>
            <p:cNvSpPr>
              <a:spLocks noChangeShapeType="1"/>
            </p:cNvSpPr>
            <p:nvPr/>
          </p:nvSpPr>
          <p:spPr bwMode="auto">
            <a:xfrm>
              <a:off x="2160" y="2592"/>
              <a:ext cx="0" cy="5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5" name="Line 17"/>
            <p:cNvSpPr>
              <a:spLocks noChangeShapeType="1"/>
            </p:cNvSpPr>
            <p:nvPr/>
          </p:nvSpPr>
          <p:spPr bwMode="auto">
            <a:xfrm>
              <a:off x="912" y="2880"/>
              <a:ext cx="124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6" name="Oval 18"/>
            <p:cNvSpPr>
              <a:spLocks noChangeArrowheads="1"/>
            </p:cNvSpPr>
            <p:nvPr/>
          </p:nvSpPr>
          <p:spPr bwMode="auto">
            <a:xfrm>
              <a:off x="720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7" name="Line 19"/>
            <p:cNvSpPr>
              <a:spLocks noChangeShapeType="1"/>
            </p:cNvSpPr>
            <p:nvPr/>
          </p:nvSpPr>
          <p:spPr bwMode="auto">
            <a:xfrm>
              <a:off x="912" y="2112"/>
              <a:ext cx="0" cy="7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8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9" name="Oval 21"/>
            <p:cNvSpPr>
              <a:spLocks noChangeArrowheads="1"/>
            </p:cNvSpPr>
            <p:nvPr/>
          </p:nvSpPr>
          <p:spPr bwMode="auto">
            <a:xfrm>
              <a:off x="1968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0" name="Line 22"/>
            <p:cNvSpPr>
              <a:spLocks noChangeShapeType="1"/>
            </p:cNvSpPr>
            <p:nvPr/>
          </p:nvSpPr>
          <p:spPr bwMode="auto">
            <a:xfrm>
              <a:off x="2304" y="2304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31" name="Text Box 23"/>
            <p:cNvSpPr txBox="1">
              <a:spLocks noChangeArrowheads="1"/>
            </p:cNvSpPr>
            <p:nvPr/>
          </p:nvSpPr>
          <p:spPr bwMode="auto">
            <a:xfrm>
              <a:off x="672" y="1727"/>
              <a:ext cx="481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08" tIns="45705" rIns="91408" bIns="45705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8632" name="Text Box 24"/>
            <p:cNvSpPr txBox="1">
              <a:spLocks noChangeArrowheads="1"/>
            </p:cNvSpPr>
            <p:nvPr/>
          </p:nvSpPr>
          <p:spPr bwMode="auto">
            <a:xfrm>
              <a:off x="1871" y="2159"/>
              <a:ext cx="481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08" tIns="45705" rIns="91408" bIns="45705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Times New Roman" pitchFamily="18" charset="0"/>
                </a:rPr>
                <a:t>V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8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2"/>
          <p:cNvGrpSpPr>
            <a:grpSpLocks/>
          </p:cNvGrpSpPr>
          <p:nvPr/>
        </p:nvGrpSpPr>
        <p:grpSpPr bwMode="auto">
          <a:xfrm>
            <a:off x="4140200" y="1173163"/>
            <a:ext cx="2520950" cy="1244600"/>
            <a:chOff x="499" y="1735"/>
            <a:chExt cx="1851" cy="926"/>
          </a:xfrm>
        </p:grpSpPr>
        <p:sp>
          <p:nvSpPr>
            <p:cNvPr id="58371" name="Text Box 3"/>
            <p:cNvSpPr txBox="1">
              <a:spLocks noChangeAspect="1" noChangeArrowheads="1"/>
            </p:cNvSpPr>
            <p:nvPr/>
          </p:nvSpPr>
          <p:spPr bwMode="auto">
            <a:xfrm>
              <a:off x="1089" y="1735"/>
              <a:ext cx="239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800" b="1" i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a</a:t>
              </a:r>
            </a:p>
          </p:txBody>
        </p:sp>
        <p:grpSp>
          <p:nvGrpSpPr>
            <p:cNvPr id="58372" name="Group 4"/>
            <p:cNvGrpSpPr>
              <a:grpSpLocks/>
            </p:cNvGrpSpPr>
            <p:nvPr/>
          </p:nvGrpSpPr>
          <p:grpSpPr bwMode="auto">
            <a:xfrm>
              <a:off x="499" y="1916"/>
              <a:ext cx="1851" cy="745"/>
              <a:chOff x="793" y="572"/>
              <a:chExt cx="1588" cy="630"/>
            </a:xfrm>
          </p:grpSpPr>
          <p:sp>
            <p:nvSpPr>
              <p:cNvPr id="58373" name="Rectangle 5"/>
              <p:cNvSpPr>
                <a:spLocks noChangeArrowheads="1"/>
              </p:cNvSpPr>
              <p:nvPr/>
            </p:nvSpPr>
            <p:spPr bwMode="auto">
              <a:xfrm>
                <a:off x="793" y="727"/>
                <a:ext cx="1588" cy="363"/>
              </a:xfrm>
              <a:prstGeom prst="rect">
                <a:avLst/>
              </a:prstGeom>
              <a:noFill/>
              <a:ln w="222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374" name="Rectangle 6"/>
              <p:cNvSpPr>
                <a:spLocks noChangeArrowheads="1"/>
              </p:cNvSpPr>
              <p:nvPr/>
            </p:nvSpPr>
            <p:spPr bwMode="auto">
              <a:xfrm>
                <a:off x="1528" y="1000"/>
                <a:ext cx="45" cy="181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375" name="Line 7"/>
              <p:cNvSpPr>
                <a:spLocks noChangeShapeType="1"/>
              </p:cNvSpPr>
              <p:nvPr/>
            </p:nvSpPr>
            <p:spPr bwMode="auto">
              <a:xfrm>
                <a:off x="1527" y="976"/>
                <a:ext cx="0" cy="22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76" name="Line 8"/>
              <p:cNvSpPr>
                <a:spLocks noChangeShapeType="1"/>
              </p:cNvSpPr>
              <p:nvPr/>
            </p:nvSpPr>
            <p:spPr bwMode="auto">
              <a:xfrm>
                <a:off x="1575" y="1016"/>
                <a:ext cx="0" cy="13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77" name="Rectangle 9"/>
              <p:cNvSpPr>
                <a:spLocks noChangeArrowheads="1"/>
              </p:cNvSpPr>
              <p:nvPr/>
            </p:nvSpPr>
            <p:spPr bwMode="auto">
              <a:xfrm>
                <a:off x="1503" y="572"/>
                <a:ext cx="182" cy="273"/>
              </a:xfrm>
              <a:prstGeom prst="rect">
                <a:avLst/>
              </a:prstGeom>
              <a:solidFill>
                <a:srgbClr val="F0EFBF"/>
              </a:solidFill>
              <a:ln w="9525">
                <a:solidFill>
                  <a:srgbClr val="FFFF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378" name="Oval 10"/>
              <p:cNvSpPr>
                <a:spLocks noChangeArrowheads="1"/>
              </p:cNvSpPr>
              <p:nvPr/>
            </p:nvSpPr>
            <p:spPr bwMode="auto">
              <a:xfrm>
                <a:off x="1474" y="709"/>
                <a:ext cx="45" cy="4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379" name="Oval 11"/>
              <p:cNvSpPr>
                <a:spLocks noChangeArrowheads="1"/>
              </p:cNvSpPr>
              <p:nvPr/>
            </p:nvSpPr>
            <p:spPr bwMode="auto">
              <a:xfrm>
                <a:off x="1677" y="709"/>
                <a:ext cx="45" cy="4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8380" name="Text Box 12"/>
            <p:cNvSpPr txBox="1">
              <a:spLocks noChangeAspect="1" noChangeArrowheads="1"/>
            </p:cNvSpPr>
            <p:nvPr/>
          </p:nvSpPr>
          <p:spPr bwMode="auto">
            <a:xfrm>
              <a:off x="1485" y="1735"/>
              <a:ext cx="239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800" b="1" i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b</a:t>
              </a:r>
            </a:p>
          </p:txBody>
        </p:sp>
      </p:grpSp>
      <p:grpSp>
        <p:nvGrpSpPr>
          <p:cNvPr id="58381" name="Group 13"/>
          <p:cNvGrpSpPr>
            <a:grpSpLocks/>
          </p:cNvGrpSpPr>
          <p:nvPr/>
        </p:nvGrpSpPr>
        <p:grpSpPr bwMode="auto">
          <a:xfrm>
            <a:off x="4078288" y="3490913"/>
            <a:ext cx="2520950" cy="979487"/>
            <a:chOff x="3515" y="727"/>
            <a:chExt cx="1588" cy="617"/>
          </a:xfrm>
        </p:grpSpPr>
        <p:sp>
          <p:nvSpPr>
            <p:cNvPr id="58382" name="Rectangle 14"/>
            <p:cNvSpPr>
              <a:spLocks noChangeArrowheads="1"/>
            </p:cNvSpPr>
            <p:nvPr/>
          </p:nvSpPr>
          <p:spPr bwMode="auto">
            <a:xfrm>
              <a:off x="3515" y="727"/>
              <a:ext cx="1588" cy="363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3" name="Rectangle 15"/>
            <p:cNvSpPr>
              <a:spLocks noChangeArrowheads="1"/>
            </p:cNvSpPr>
            <p:nvPr/>
          </p:nvSpPr>
          <p:spPr bwMode="auto">
            <a:xfrm>
              <a:off x="4250" y="1000"/>
              <a:ext cx="45" cy="18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4" name="Line 16"/>
            <p:cNvSpPr>
              <a:spLocks noChangeShapeType="1"/>
            </p:cNvSpPr>
            <p:nvPr/>
          </p:nvSpPr>
          <p:spPr bwMode="auto">
            <a:xfrm>
              <a:off x="4249" y="976"/>
              <a:ext cx="0" cy="22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>
              <a:off x="4297" y="1016"/>
              <a:ext cx="0" cy="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6" name="Text Box 18"/>
            <p:cNvSpPr txBox="1">
              <a:spLocks noChangeAspect="1" noChangeArrowheads="1"/>
            </p:cNvSpPr>
            <p:nvPr/>
          </p:nvSpPr>
          <p:spPr bwMode="auto">
            <a:xfrm>
              <a:off x="4036" y="1072"/>
              <a:ext cx="205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800" b="1" i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58387" name="Text Box 19"/>
            <p:cNvSpPr txBox="1">
              <a:spLocks noChangeAspect="1" noChangeArrowheads="1"/>
            </p:cNvSpPr>
            <p:nvPr/>
          </p:nvSpPr>
          <p:spPr bwMode="auto">
            <a:xfrm>
              <a:off x="4334" y="1072"/>
              <a:ext cx="205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2800" b="1" i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b</a:t>
              </a:r>
            </a:p>
          </p:txBody>
        </p:sp>
      </p:grpSp>
      <p:sp>
        <p:nvSpPr>
          <p:cNvPr id="58388" name="Rectangle 20">
            <a:hlinkClick r:id="rId4" action="ppaction://hlinkpres?slideindex=9&amp;slidetitle=幻灯片 9"/>
          </p:cNvPr>
          <p:cNvSpPr>
            <a:spLocks noChangeArrowheads="1"/>
          </p:cNvSpPr>
          <p:nvPr/>
        </p:nvSpPr>
        <p:spPr bwMode="auto">
          <a:xfrm>
            <a:off x="8677275" y="6324600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9" tIns="45710" rIns="91419" bIns="45710"/>
          <a:lstStyle/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C0C0C0"/>
                </a:solidFill>
                <a:latin typeface="华文中宋" pitchFamily="2" charset="-122"/>
                <a:ea typeface="华文中宋" pitchFamily="2" charset="-122"/>
              </a:rPr>
              <a:t>5</a:t>
            </a:r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679450" y="808038"/>
            <a:ext cx="3733800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9" tIns="45710" rIns="91419" bIns="45710">
            <a:spAutoFit/>
          </a:bodyPr>
          <a:lstStyle/>
          <a:p>
            <a:r>
              <a:rPr kumimoji="1" lang="zh-CN" altLang="en-US" sz="3400" b="1">
                <a:solidFill>
                  <a:srgbClr val="080800"/>
                </a:solidFill>
                <a:latin typeface="楷体_GB2312" pitchFamily="49" charset="-122"/>
                <a:ea typeface="楷体_GB2312" pitchFamily="49" charset="-122"/>
              </a:rPr>
              <a:t>两个特例：</a:t>
            </a:r>
          </a:p>
        </p:txBody>
      </p:sp>
      <p:sp>
        <p:nvSpPr>
          <p:cNvPr id="58390" name="Text Box 22"/>
          <p:cNvSpPr txBox="1">
            <a:spLocks noChangeArrowheads="1"/>
          </p:cNvSpPr>
          <p:nvPr/>
        </p:nvSpPr>
        <p:spPr bwMode="auto">
          <a:xfrm>
            <a:off x="246063" y="3490913"/>
            <a:ext cx="44973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9" tIns="45710" rIns="91419" bIns="45710">
            <a:spAutoFit/>
          </a:bodyPr>
          <a:lstStyle/>
          <a:p>
            <a:r>
              <a:rPr kumimoji="1" lang="zh-CN" altLang="en-US" sz="2800" b="1">
                <a:solidFill>
                  <a:srgbClr val="0808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rgbClr val="0808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 b="1">
                <a:solidFill>
                  <a:srgbClr val="080800"/>
                </a:solidFill>
                <a:latin typeface="楷体_GB2312" pitchFamily="49" charset="-122"/>
                <a:ea typeface="楷体_GB2312" pitchFamily="49" charset="-122"/>
              </a:rPr>
              <a:t>）外电路</a:t>
            </a: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短路</a:t>
            </a:r>
            <a:r>
              <a:rPr kumimoji="1" lang="zh-CN" altLang="en-US" sz="2800" b="1">
                <a:solidFill>
                  <a:srgbClr val="080800"/>
                </a:solidFill>
                <a:latin typeface="楷体_GB2312" pitchFamily="49" charset="-122"/>
                <a:ea typeface="楷体_GB2312" pitchFamily="49" charset="-122"/>
              </a:rPr>
              <a:t>时</a:t>
            </a:r>
          </a:p>
        </p:txBody>
      </p:sp>
      <p:graphicFrame>
        <p:nvGraphicFramePr>
          <p:cNvPr id="58391" name="Object 23"/>
          <p:cNvGraphicFramePr>
            <a:graphicFrameLocks noChangeAspect="1"/>
          </p:cNvGraphicFramePr>
          <p:nvPr/>
        </p:nvGraphicFramePr>
        <p:xfrm>
          <a:off x="2178050" y="4373563"/>
          <a:ext cx="511175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7" name="Equation" r:id="rId5" imgW="1600200" imgH="241200" progId="Equation.DSMT4">
                  <p:embed/>
                </p:oleObj>
              </mc:Choice>
              <mc:Fallback>
                <p:oleObj name="Equation" r:id="rId5" imgW="1600200" imgH="2412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4373563"/>
                        <a:ext cx="5111750" cy="76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2" name="Object 24"/>
          <p:cNvGraphicFramePr>
            <a:graphicFrameLocks noChangeAspect="1"/>
          </p:cNvGraphicFramePr>
          <p:nvPr/>
        </p:nvGraphicFramePr>
        <p:xfrm>
          <a:off x="2160588" y="2454275"/>
          <a:ext cx="47529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8" name="Equation" r:id="rId7" imgW="1498320" imgH="241200" progId="Equation.DSMT4">
                  <p:embed/>
                </p:oleObj>
              </mc:Choice>
              <mc:Fallback>
                <p:oleObj name="Equation" r:id="rId7" imgW="1498320" imgH="2412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8" y="2454275"/>
                        <a:ext cx="475297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0" y="1720850"/>
            <a:ext cx="51847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9" tIns="45710" rIns="91419" bIns="45710">
            <a:spAutoFit/>
          </a:bodyPr>
          <a:lstStyle/>
          <a:p>
            <a:r>
              <a:rPr kumimoji="1" lang="zh-CN" altLang="en-US" sz="2800" b="1">
                <a:solidFill>
                  <a:srgbClr val="0808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rgbClr val="0808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800" b="1">
                <a:solidFill>
                  <a:srgbClr val="080800"/>
                </a:solidFill>
                <a:latin typeface="楷体_GB2312" pitchFamily="49" charset="-122"/>
                <a:ea typeface="楷体_GB2312" pitchFamily="49" charset="-122"/>
              </a:rPr>
              <a:t>）外电路</a:t>
            </a: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断路</a:t>
            </a:r>
            <a:r>
              <a:rPr kumimoji="1" lang="zh-CN" altLang="en-US" sz="2800" b="1">
                <a:solidFill>
                  <a:srgbClr val="080800"/>
                </a:solidFill>
                <a:latin typeface="楷体_GB2312" pitchFamily="49" charset="-122"/>
                <a:ea typeface="楷体_GB2312" pitchFamily="49" charset="-122"/>
              </a:rPr>
              <a:t>时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369888" y="5197475"/>
            <a:ext cx="8404225" cy="113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7989" tIns="38995" rIns="77989" bIns="38995">
            <a:spAutoFit/>
          </a:bodyPr>
          <a:lstStyle>
            <a:lvl1pPr defTabSz="77946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390525" defTabSz="77946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779463" defTabSz="77946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169988" defTabSz="77946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560513" defTabSz="77946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017713" defTabSz="779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474913" defTabSz="779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2932113" defTabSz="779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389313" defTabSz="7794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sz="2700" b="1">
                <a:solidFill>
                  <a:srgbClr val="FC2C1C"/>
                </a:solidFill>
              </a:rPr>
              <a:t>注意：短路电流很大，绝对不允许将电源两端用导线直接连接在一起</a:t>
            </a:r>
          </a:p>
          <a:p>
            <a:endParaRPr lang="en-US" altLang="zh-CN" sz="1500"/>
          </a:p>
        </p:txBody>
      </p:sp>
      <p:graphicFrame>
        <p:nvGraphicFramePr>
          <p:cNvPr id="58396" name="Object 28"/>
          <p:cNvGraphicFramePr>
            <a:graphicFrameLocks noChangeAspect="1"/>
          </p:cNvGraphicFramePr>
          <p:nvPr/>
        </p:nvGraphicFramePr>
        <p:xfrm>
          <a:off x="5562600" y="152400"/>
          <a:ext cx="3335338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9" name="Equation" r:id="rId9" imgW="609480" imgH="393480" progId="Equation.DSMT4">
                  <p:embed/>
                </p:oleObj>
              </mc:Choice>
              <mc:Fallback>
                <p:oleObj name="Equation" r:id="rId9" imgW="609480" imgH="39348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52400"/>
                        <a:ext cx="3335338" cy="1127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90" grpId="0"/>
      <p:bldP spid="58393" grpId="0"/>
      <p:bldP spid="5839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185738" y="747713"/>
            <a:ext cx="73898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8" tIns="45705" rIns="91408" bIns="45705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chemeClr val="accent2"/>
                </a:solidFill>
                <a:latin typeface="Times New Roman" pitchFamily="18" charset="0"/>
              </a:rPr>
              <a:t>六、路端电压</a:t>
            </a:r>
            <a:r>
              <a:rPr kumimoji="1" lang="en-US" altLang="zh-CN" sz="3600" b="1">
                <a:solidFill>
                  <a:schemeClr val="accent2"/>
                </a:solidFill>
                <a:latin typeface="Times New Roman" pitchFamily="18" charset="0"/>
              </a:rPr>
              <a:t>U</a:t>
            </a:r>
            <a:r>
              <a:rPr kumimoji="1" lang="zh-CN" altLang="en-US" sz="3600" b="1">
                <a:solidFill>
                  <a:schemeClr val="accent2"/>
                </a:solidFill>
                <a:latin typeface="Times New Roman" pitchFamily="18" charset="0"/>
              </a:rPr>
              <a:t>与电流</a:t>
            </a:r>
            <a:r>
              <a:rPr kumimoji="1" lang="en-US" altLang="zh-CN" sz="3600" b="1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kumimoji="1" lang="zh-CN" altLang="en-US" sz="3600" b="1">
                <a:solidFill>
                  <a:schemeClr val="accent2"/>
                </a:solidFill>
                <a:latin typeface="Times New Roman" pitchFamily="18" charset="0"/>
              </a:rPr>
              <a:t>的关系图象</a:t>
            </a:r>
          </a:p>
        </p:txBody>
      </p:sp>
      <p:sp>
        <p:nvSpPr>
          <p:cNvPr id="60419" name="Line 3"/>
          <p:cNvSpPr>
            <a:spLocks noChangeShapeType="1"/>
          </p:cNvSpPr>
          <p:nvPr/>
        </p:nvSpPr>
        <p:spPr bwMode="auto">
          <a:xfrm>
            <a:off x="1825625" y="4695825"/>
            <a:ext cx="4572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20" name="Line 4"/>
          <p:cNvSpPr>
            <a:spLocks noChangeShapeType="1"/>
          </p:cNvSpPr>
          <p:nvPr/>
        </p:nvSpPr>
        <p:spPr bwMode="auto">
          <a:xfrm flipV="1">
            <a:off x="1825625" y="2181225"/>
            <a:ext cx="0" cy="2514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1825625" y="2790825"/>
            <a:ext cx="3886200" cy="1905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1368425" y="1952625"/>
            <a:ext cx="60960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8" tIns="45705" rIns="91408" bIns="45705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</a:rPr>
              <a:t>U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6550025" y="4391025"/>
            <a:ext cx="685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8" tIns="45705" rIns="91408" bIns="45705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</a:rPr>
              <a:t>I</a:t>
            </a: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1444625" y="4391025"/>
            <a:ext cx="457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8" tIns="45705" rIns="91408" bIns="45705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</a:rPr>
              <a:t>0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1444625" y="2562225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8" tIns="45705" rIns="91408" bIns="45705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E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5330825" y="4619625"/>
            <a:ext cx="990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8" tIns="45705" rIns="91408" bIns="45705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E/r</a:t>
            </a: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4035425" y="3414713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8" tIns="45705" rIns="91408" bIns="45705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U=E-Ir</a:t>
            </a:r>
          </a:p>
        </p:txBody>
      </p:sp>
      <p:sp>
        <p:nvSpPr>
          <p:cNvPr id="60430" name="Rectangle 14"/>
          <p:cNvSpPr>
            <a:spLocks noChangeArrowheads="1"/>
          </p:cNvSpPr>
          <p:nvPr/>
        </p:nvSpPr>
        <p:spPr bwMode="auto">
          <a:xfrm>
            <a:off x="6324600" y="1225550"/>
            <a:ext cx="2514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6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U=E</a:t>
            </a:r>
            <a:r>
              <a:rPr kumimoji="1" lang="zh-CN" altLang="en-US" sz="36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－</a:t>
            </a:r>
            <a:r>
              <a:rPr kumimoji="1" lang="en-US" altLang="zh-CN" sz="3600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Ir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nimBg="1"/>
      <p:bldP spid="60420" grpId="0" animBg="1"/>
      <p:bldP spid="60421" grpId="0" animBg="1"/>
      <p:bldP spid="60423" grpId="0" autoUpdateAnimBg="0"/>
      <p:bldP spid="60424" grpId="0" autoUpdateAnimBg="0"/>
      <p:bldP spid="60425" grpId="0" autoUpdateAnimBg="0"/>
      <p:bldP spid="60426" grpId="0"/>
      <p:bldP spid="60428" grpId="0"/>
      <p:bldP spid="604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2" name="Group 2"/>
          <p:cNvGrpSpPr>
            <a:grpSpLocks/>
          </p:cNvGrpSpPr>
          <p:nvPr/>
        </p:nvGrpSpPr>
        <p:grpSpPr bwMode="auto">
          <a:xfrm>
            <a:off x="4159250" y="1893888"/>
            <a:ext cx="2573338" cy="2266950"/>
            <a:chOff x="2620" y="1186"/>
            <a:chExt cx="1728" cy="1662"/>
          </a:xfrm>
        </p:grpSpPr>
        <p:pic>
          <p:nvPicPr>
            <p:cNvPr id="6144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0" y="1186"/>
              <a:ext cx="1728" cy="1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444" name="Text Box 4"/>
            <p:cNvSpPr txBox="1">
              <a:spLocks noChangeArrowheads="1"/>
            </p:cNvSpPr>
            <p:nvPr/>
          </p:nvSpPr>
          <p:spPr bwMode="auto">
            <a:xfrm>
              <a:off x="3196" y="1281"/>
              <a:ext cx="384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08" tIns="45705" rIns="91408" bIns="4570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600" b="1">
                  <a:solidFill>
                    <a:srgbClr val="FF0000"/>
                  </a:solidFill>
                  <a:latin typeface="Times New Roman" pitchFamily="18" charset="0"/>
                </a:rPr>
                <a:t>E</a:t>
              </a:r>
            </a:p>
          </p:txBody>
        </p:sp>
      </p:grpSp>
      <p:sp>
        <p:nvSpPr>
          <p:cNvPr id="61445" name="Rectangle 5"/>
          <p:cNvSpPr>
            <a:spLocks noGrp="1" noChangeArrowheads="1"/>
          </p:cNvSpPr>
          <p:nvPr>
            <p:ph type="title"/>
          </p:nvPr>
        </p:nvSpPr>
        <p:spPr>
          <a:xfrm>
            <a:off x="242888" y="333375"/>
            <a:ext cx="8901112" cy="1042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 algn="l"/>
            <a:r>
              <a:rPr lang="zh-CN" altLang="en-US" sz="4000" b="1">
                <a:latin typeface="华文行楷" pitchFamily="2" charset="-122"/>
                <a:ea typeface="华文行楷" pitchFamily="2" charset="-122"/>
              </a:rPr>
              <a:t>七、电源的输出功率</a:t>
            </a:r>
          </a:p>
        </p:txBody>
      </p:sp>
      <p:sp>
        <p:nvSpPr>
          <p:cNvPr id="61446" name="Oval 6"/>
          <p:cNvSpPr>
            <a:spLocks noChangeArrowheads="1"/>
          </p:cNvSpPr>
          <p:nvPr/>
        </p:nvSpPr>
        <p:spPr bwMode="auto">
          <a:xfrm>
            <a:off x="2627313" y="2528888"/>
            <a:ext cx="2662237" cy="1320800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2663825" y="2817813"/>
            <a:ext cx="187166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8" tIns="45705" rIns="91408" bIns="45705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内损耗功率</a:t>
            </a:r>
          </a:p>
        </p:txBody>
      </p:sp>
      <p:grpSp>
        <p:nvGrpSpPr>
          <p:cNvPr id="61448" name="Group 8"/>
          <p:cNvGrpSpPr>
            <a:grpSpLocks/>
          </p:cNvGrpSpPr>
          <p:nvPr/>
        </p:nvGrpSpPr>
        <p:grpSpPr bwMode="auto">
          <a:xfrm>
            <a:off x="5867400" y="2133600"/>
            <a:ext cx="3276600" cy="1676400"/>
            <a:chOff x="3152" y="1947"/>
            <a:chExt cx="2064" cy="1056"/>
          </a:xfrm>
        </p:grpSpPr>
        <p:sp>
          <p:nvSpPr>
            <p:cNvPr id="61449" name="Text Box 9"/>
            <p:cNvSpPr txBox="1">
              <a:spLocks noChangeArrowheads="1"/>
            </p:cNvSpPr>
            <p:nvPr/>
          </p:nvSpPr>
          <p:spPr bwMode="auto">
            <a:xfrm>
              <a:off x="3968" y="2139"/>
              <a:ext cx="105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08" tIns="45705" rIns="91408" bIns="4570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ea typeface="华文新魏" pitchFamily="2" charset="-122"/>
                </a:rPr>
                <a:t>输出功率</a:t>
              </a:r>
            </a:p>
          </p:txBody>
        </p:sp>
        <p:sp>
          <p:nvSpPr>
            <p:cNvPr id="61450" name="Oval 10"/>
            <p:cNvSpPr>
              <a:spLocks noChangeArrowheads="1"/>
            </p:cNvSpPr>
            <p:nvPr/>
          </p:nvSpPr>
          <p:spPr bwMode="auto">
            <a:xfrm>
              <a:off x="3152" y="1947"/>
              <a:ext cx="2064" cy="105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7164388" y="3068638"/>
            <a:ext cx="1184275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8" tIns="45705" rIns="91408" bIns="45705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P</a:t>
            </a:r>
            <a:r>
              <a:rPr kumimoji="1" lang="zh-CN" altLang="en-US" sz="3200" b="1" baseline="-25000">
                <a:solidFill>
                  <a:srgbClr val="006600"/>
                </a:solidFill>
                <a:latin typeface="Times New Roman" pitchFamily="18" charset="0"/>
              </a:rPr>
              <a:t>输出</a:t>
            </a:r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3167063" y="3141663"/>
            <a:ext cx="106680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8" tIns="45705" rIns="91408" bIns="45705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>
                <a:solidFill>
                  <a:srgbClr val="FF0000"/>
                </a:solidFill>
                <a:latin typeface="Times New Roman" pitchFamily="18" charset="0"/>
              </a:rPr>
              <a:t>P</a:t>
            </a:r>
            <a:r>
              <a:rPr kumimoji="1" lang="zh-CN" altLang="en-US" sz="3600" b="1" baseline="-25000">
                <a:solidFill>
                  <a:srgbClr val="006600"/>
                </a:solidFill>
                <a:latin typeface="Times New Roman" pitchFamily="18" charset="0"/>
              </a:rPr>
              <a:t>热</a:t>
            </a: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287338" y="3500438"/>
            <a:ext cx="6948487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8" tIns="45705" rIns="91408" bIns="45705">
            <a:spAutoFit/>
          </a:bodyPr>
          <a:lstStyle/>
          <a:p>
            <a:r>
              <a:rPr lang="zh-CN" altLang="en-US" sz="2400" b="1"/>
              <a:t>在电路中</a:t>
            </a:r>
          </a:p>
          <a:p>
            <a:endParaRPr lang="zh-CN" altLang="en-US" sz="2400" b="1"/>
          </a:p>
          <a:p>
            <a:r>
              <a:rPr lang="zh-CN" altLang="en-US" sz="2400" b="1"/>
              <a:t>                        电源提供的电功率为</a:t>
            </a:r>
            <a:r>
              <a:rPr lang="en-US" altLang="zh-CN" sz="2400" b="1"/>
              <a:t>P=EI </a:t>
            </a:r>
            <a:r>
              <a:rPr lang="zh-CN" altLang="en-US" sz="2400" b="1"/>
              <a:t>，</a:t>
            </a:r>
          </a:p>
          <a:p>
            <a:endParaRPr lang="zh-CN" altLang="en-US" sz="2400" b="1"/>
          </a:p>
          <a:p>
            <a:r>
              <a:rPr kumimoji="1" lang="zh-CN" altLang="en-US" sz="2400" b="1"/>
              <a:t>                        外电路上的总功率</a:t>
            </a:r>
            <a:r>
              <a:rPr lang="zh-CN" altLang="en-US" sz="2400" b="1"/>
              <a:t>为</a:t>
            </a:r>
            <a:r>
              <a:rPr lang="en-US" altLang="zh-CN" sz="2400" b="1"/>
              <a:t>P</a:t>
            </a:r>
            <a:r>
              <a:rPr lang="zh-CN" altLang="en-US" sz="2400" b="1" baseline="-25000"/>
              <a:t>输出</a:t>
            </a:r>
            <a:r>
              <a:rPr lang="en-US" altLang="zh-CN" sz="2400" b="1"/>
              <a:t>=UI </a:t>
            </a:r>
            <a:r>
              <a:rPr lang="zh-CN" altLang="en-US" sz="2400" b="1"/>
              <a:t>，</a:t>
            </a:r>
          </a:p>
          <a:p>
            <a:endParaRPr lang="zh-CN" altLang="en-US" sz="2400" b="1"/>
          </a:p>
          <a:p>
            <a:r>
              <a:rPr lang="zh-CN" altLang="en-US" sz="2400" b="1"/>
              <a:t>内电路发热损耗的功率为 </a:t>
            </a:r>
            <a:r>
              <a:rPr lang="en-US" altLang="zh-CN" sz="2400" b="1"/>
              <a:t>P</a:t>
            </a:r>
            <a:r>
              <a:rPr lang="zh-CN" altLang="en-US" sz="2400" b="1" baseline="-25000"/>
              <a:t>内损</a:t>
            </a:r>
            <a:r>
              <a:rPr lang="en-US" altLang="zh-CN" sz="2400" b="1"/>
              <a:t>=I</a:t>
            </a:r>
            <a:r>
              <a:rPr lang="en-US" altLang="zh-CN" sz="2400" b="1" baseline="30000"/>
              <a:t>2</a:t>
            </a:r>
            <a:r>
              <a:rPr lang="en-US" altLang="zh-CN" sz="2400" b="1"/>
              <a:t>r</a:t>
            </a:r>
            <a:r>
              <a:rPr lang="zh-CN" altLang="en-US" sz="2400" b="1"/>
              <a:t>， </a:t>
            </a: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381000" y="1447800"/>
            <a:ext cx="2328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08" tIns="45705" rIns="91408" bIns="45705">
            <a:spAutoFit/>
          </a:bodyPr>
          <a:lstStyle/>
          <a:p>
            <a:r>
              <a:rPr lang="zh-CN" altLang="en-US" sz="2400" b="1"/>
              <a:t>介绍几个物理量</a:t>
            </a:r>
          </a:p>
        </p:txBody>
      </p:sp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0" y="4152900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电源的总功率：</a:t>
            </a:r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152400" y="4876800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输出的功率：</a:t>
            </a:r>
          </a:p>
        </p:txBody>
      </p:sp>
      <p:grpSp>
        <p:nvGrpSpPr>
          <p:cNvPr id="61459" name="Group 19"/>
          <p:cNvGrpSpPr>
            <a:grpSpLocks/>
          </p:cNvGrpSpPr>
          <p:nvPr/>
        </p:nvGrpSpPr>
        <p:grpSpPr bwMode="auto">
          <a:xfrm>
            <a:off x="3581400" y="1219200"/>
            <a:ext cx="2438400" cy="1295400"/>
            <a:chOff x="2256" y="768"/>
            <a:chExt cx="1536" cy="816"/>
          </a:xfrm>
        </p:grpSpPr>
        <p:sp>
          <p:nvSpPr>
            <p:cNvPr id="61457" name="Oval 17"/>
            <p:cNvSpPr>
              <a:spLocks noChangeArrowheads="1"/>
            </p:cNvSpPr>
            <p:nvPr/>
          </p:nvSpPr>
          <p:spPr bwMode="auto">
            <a:xfrm>
              <a:off x="2256" y="768"/>
              <a:ext cx="1536" cy="816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8" name="Text Box 18"/>
            <p:cNvSpPr txBox="1">
              <a:spLocks noChangeArrowheads="1"/>
            </p:cNvSpPr>
            <p:nvPr/>
          </p:nvSpPr>
          <p:spPr bwMode="auto">
            <a:xfrm>
              <a:off x="2486" y="813"/>
              <a:ext cx="10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FF0000"/>
                  </a:solidFill>
                  <a:ea typeface="华文行楷" pitchFamily="2" charset="-122"/>
                </a:rPr>
                <a:t>电源总功率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1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61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1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61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1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1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" dur="10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" grpId="0" animBg="1"/>
      <p:bldP spid="61447" grpId="0"/>
      <p:bldP spid="61451" grpId="0" uiExpand="1"/>
      <p:bldP spid="61452" grpId="0"/>
      <p:bldP spid="6145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1268413"/>
            <a:ext cx="14255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5" tIns="45693" rIns="91385" bIns="45693" anchor="ctr"/>
          <a:lstStyle/>
          <a:p>
            <a:pPr algn="ctr"/>
            <a:r>
              <a:rPr lang="zh-CN" altLang="en-US" sz="4400" b="1">
                <a:solidFill>
                  <a:schemeClr val="hlink"/>
                </a:solidFill>
                <a:ea typeface="方正舒体" pitchFamily="2" charset="-122"/>
              </a:rPr>
              <a:t>例</a:t>
            </a:r>
            <a:r>
              <a:rPr lang="en-US" altLang="zh-CN" sz="4400" b="1">
                <a:solidFill>
                  <a:schemeClr val="hlink"/>
                </a:solidFill>
                <a:ea typeface="方正舒体" pitchFamily="2" charset="-122"/>
              </a:rPr>
              <a:t>: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1219200" y="1365250"/>
            <a:ext cx="4419600" cy="350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5" tIns="45693" rIns="91385" bIns="45693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如图：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R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=14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,R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=9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.</a:t>
            </a:r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当开关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S</a:t>
            </a:r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切换到位置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时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,</a:t>
            </a:r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电流表的示数为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=0.2A;</a:t>
            </a:r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当开关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S</a:t>
            </a:r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切换到位置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时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,</a:t>
            </a:r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电流表的示数为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=0.3A,</a:t>
            </a:r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求电源电动势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E</a:t>
            </a:r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和内阻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r</a:t>
            </a:r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（电流表内阻不计）。</a:t>
            </a:r>
          </a:p>
        </p:txBody>
      </p:sp>
      <p:sp>
        <p:nvSpPr>
          <p:cNvPr id="64516" name="Line 4"/>
          <p:cNvSpPr>
            <a:spLocks noChangeShapeType="1"/>
          </p:cNvSpPr>
          <p:nvPr/>
        </p:nvSpPr>
        <p:spPr bwMode="auto">
          <a:xfrm>
            <a:off x="5943600" y="2185988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17" name="Line 5"/>
          <p:cNvSpPr>
            <a:spLocks noChangeShapeType="1"/>
          </p:cNvSpPr>
          <p:nvPr/>
        </p:nvSpPr>
        <p:spPr bwMode="auto">
          <a:xfrm>
            <a:off x="5943600" y="2185988"/>
            <a:ext cx="0" cy="16748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18" name="Line 6"/>
          <p:cNvSpPr>
            <a:spLocks noChangeShapeType="1"/>
          </p:cNvSpPr>
          <p:nvPr/>
        </p:nvSpPr>
        <p:spPr bwMode="auto">
          <a:xfrm>
            <a:off x="5943600" y="3860800"/>
            <a:ext cx="106521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>
            <a:off x="7008813" y="3694113"/>
            <a:ext cx="0" cy="382587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20" name="Line 8"/>
          <p:cNvSpPr>
            <a:spLocks noChangeShapeType="1"/>
          </p:cNvSpPr>
          <p:nvPr/>
        </p:nvSpPr>
        <p:spPr bwMode="auto">
          <a:xfrm>
            <a:off x="7162800" y="3498850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21" name="Line 9"/>
          <p:cNvSpPr>
            <a:spLocks noChangeShapeType="1"/>
          </p:cNvSpPr>
          <p:nvPr/>
        </p:nvSpPr>
        <p:spPr bwMode="auto">
          <a:xfrm>
            <a:off x="7162800" y="3860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22" name="Line 10"/>
          <p:cNvSpPr>
            <a:spLocks noChangeShapeType="1"/>
          </p:cNvSpPr>
          <p:nvPr/>
        </p:nvSpPr>
        <p:spPr bwMode="auto">
          <a:xfrm flipV="1">
            <a:off x="8458200" y="3252788"/>
            <a:ext cx="0" cy="6080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23" name="Oval 11"/>
          <p:cNvSpPr>
            <a:spLocks noChangeArrowheads="1"/>
          </p:cNvSpPr>
          <p:nvPr/>
        </p:nvSpPr>
        <p:spPr bwMode="auto">
          <a:xfrm>
            <a:off x="8294688" y="2794000"/>
            <a:ext cx="381000" cy="458788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5" tIns="45693" rIns="91385" bIns="45693" anchor="ctr"/>
          <a:lstStyle/>
          <a:p>
            <a:pPr algn="ctr"/>
            <a:r>
              <a:rPr kumimoji="1" lang="en-US" altLang="zh-CN" sz="2700" b="1">
                <a:latin typeface="Times New Roman" pitchFamily="18" charset="0"/>
              </a:rPr>
              <a:t>A</a:t>
            </a:r>
          </a:p>
        </p:txBody>
      </p:sp>
      <p:sp>
        <p:nvSpPr>
          <p:cNvPr id="64524" name="Line 12"/>
          <p:cNvSpPr>
            <a:spLocks noChangeShapeType="1"/>
          </p:cNvSpPr>
          <p:nvPr/>
        </p:nvSpPr>
        <p:spPr bwMode="auto">
          <a:xfrm flipV="1">
            <a:off x="8458200" y="1957388"/>
            <a:ext cx="0" cy="8366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25" name="Line 13"/>
          <p:cNvSpPr>
            <a:spLocks noChangeShapeType="1"/>
          </p:cNvSpPr>
          <p:nvPr/>
        </p:nvSpPr>
        <p:spPr bwMode="auto">
          <a:xfrm flipH="1">
            <a:off x="7924800" y="1957388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26" name="Line 14"/>
          <p:cNvSpPr>
            <a:spLocks noChangeShapeType="1"/>
          </p:cNvSpPr>
          <p:nvPr/>
        </p:nvSpPr>
        <p:spPr bwMode="auto">
          <a:xfrm flipH="1">
            <a:off x="7848600" y="2489200"/>
            <a:ext cx="60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27" name="Rectangle 15"/>
          <p:cNvSpPr>
            <a:spLocks noChangeArrowheads="1"/>
          </p:cNvSpPr>
          <p:nvPr/>
        </p:nvSpPr>
        <p:spPr bwMode="auto">
          <a:xfrm>
            <a:off x="7391400" y="1879600"/>
            <a:ext cx="533400" cy="22701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Rectangle 16"/>
          <p:cNvSpPr>
            <a:spLocks noChangeArrowheads="1"/>
          </p:cNvSpPr>
          <p:nvPr/>
        </p:nvSpPr>
        <p:spPr bwMode="auto">
          <a:xfrm>
            <a:off x="7391400" y="2336800"/>
            <a:ext cx="533400" cy="228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9" name="Oval 17"/>
          <p:cNvSpPr>
            <a:spLocks noChangeArrowheads="1"/>
          </p:cNvSpPr>
          <p:nvPr/>
        </p:nvSpPr>
        <p:spPr bwMode="auto">
          <a:xfrm>
            <a:off x="6324600" y="2106613"/>
            <a:ext cx="76200" cy="7937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0" name="Line 18"/>
          <p:cNvSpPr>
            <a:spLocks noChangeShapeType="1"/>
          </p:cNvSpPr>
          <p:nvPr/>
        </p:nvSpPr>
        <p:spPr bwMode="auto">
          <a:xfrm flipV="1">
            <a:off x="6400800" y="1957388"/>
            <a:ext cx="457200" cy="1492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31" name="Line 19"/>
          <p:cNvSpPr>
            <a:spLocks noChangeShapeType="1"/>
          </p:cNvSpPr>
          <p:nvPr/>
        </p:nvSpPr>
        <p:spPr bwMode="auto">
          <a:xfrm>
            <a:off x="6858000" y="1957388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32" name="Line 20"/>
          <p:cNvSpPr>
            <a:spLocks noChangeShapeType="1"/>
          </p:cNvSpPr>
          <p:nvPr/>
        </p:nvSpPr>
        <p:spPr bwMode="auto">
          <a:xfrm>
            <a:off x="6858000" y="2489200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533" name="Rectangle 21"/>
          <p:cNvSpPr>
            <a:spLocks noChangeArrowheads="1"/>
          </p:cNvSpPr>
          <p:nvPr/>
        </p:nvSpPr>
        <p:spPr bwMode="auto">
          <a:xfrm>
            <a:off x="7515225" y="1484313"/>
            <a:ext cx="4445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5" tIns="45693" rIns="91385" bIns="45693">
            <a:spAutoFit/>
          </a:bodyPr>
          <a:lstStyle/>
          <a:p>
            <a:r>
              <a:rPr kumimoji="1" lang="en-US" altLang="zh-CN" sz="2000" b="1">
                <a:latin typeface="Times New Roman" pitchFamily="18" charset="0"/>
              </a:rPr>
              <a:t>R</a:t>
            </a:r>
            <a:r>
              <a:rPr kumimoji="1" lang="en-US" altLang="zh-CN" sz="2000" b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64534" name="Rectangle 22"/>
          <p:cNvSpPr>
            <a:spLocks noChangeArrowheads="1"/>
          </p:cNvSpPr>
          <p:nvPr/>
        </p:nvSpPr>
        <p:spPr bwMode="auto">
          <a:xfrm>
            <a:off x="7467600" y="2489200"/>
            <a:ext cx="4445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5" tIns="45693" rIns="91385" bIns="45693">
            <a:spAutoFit/>
          </a:bodyPr>
          <a:lstStyle/>
          <a:p>
            <a:r>
              <a:rPr kumimoji="1" lang="en-US" altLang="zh-CN" sz="2000" b="1">
                <a:latin typeface="Times New Roman" pitchFamily="18" charset="0"/>
              </a:rPr>
              <a:t>R</a:t>
            </a:r>
            <a:r>
              <a:rPr kumimoji="1" lang="en-US" altLang="zh-CN" sz="2000" b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64535" name="Rectangle 23"/>
          <p:cNvSpPr>
            <a:spLocks noChangeArrowheads="1"/>
          </p:cNvSpPr>
          <p:nvPr/>
        </p:nvSpPr>
        <p:spPr bwMode="auto">
          <a:xfrm>
            <a:off x="6246813" y="1573213"/>
            <a:ext cx="3778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385" tIns="45693" rIns="91385" bIns="45693">
            <a:spAutoFit/>
          </a:bodyPr>
          <a:lstStyle/>
          <a:p>
            <a:r>
              <a:rPr kumimoji="1" lang="en-US" altLang="zh-CN" sz="2700" b="1">
                <a:latin typeface="Times New Roman" pitchFamily="18" charset="0"/>
              </a:rPr>
              <a:t>S</a:t>
            </a:r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6781800" y="1531938"/>
            <a:ext cx="527050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5" tIns="45693" rIns="91385" bIns="45693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1</a:t>
            </a:r>
          </a:p>
        </p:txBody>
      </p:sp>
      <p:sp>
        <p:nvSpPr>
          <p:cNvPr id="64537" name="Text Box 25"/>
          <p:cNvSpPr txBox="1">
            <a:spLocks noChangeArrowheads="1"/>
          </p:cNvSpPr>
          <p:nvPr/>
        </p:nvSpPr>
        <p:spPr bwMode="auto">
          <a:xfrm>
            <a:off x="6781800" y="2413000"/>
            <a:ext cx="6096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5" tIns="45693" rIns="91385" bIns="45693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2</a:t>
            </a:r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6553200" y="3860800"/>
            <a:ext cx="6858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5" tIns="45693" rIns="91385" bIns="45693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700" b="1">
                <a:latin typeface="Times New Roman" pitchFamily="18" charset="0"/>
              </a:rPr>
              <a:t>E</a:t>
            </a: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7239000" y="3846513"/>
            <a:ext cx="5334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5" tIns="45693" rIns="91385" bIns="45693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700" b="1">
                <a:latin typeface="Times New Roman" pitchFamily="18" charset="0"/>
              </a:rPr>
              <a:t>r</a:t>
            </a:r>
          </a:p>
        </p:txBody>
      </p:sp>
      <p:sp>
        <p:nvSpPr>
          <p:cNvPr id="64540" name="Text Box 28"/>
          <p:cNvSpPr txBox="1">
            <a:spLocks noChangeArrowheads="1"/>
          </p:cNvSpPr>
          <p:nvPr/>
        </p:nvSpPr>
        <p:spPr bwMode="auto">
          <a:xfrm>
            <a:off x="684213" y="549275"/>
            <a:ext cx="7316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5" tIns="45693" rIns="91385" bIns="45693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chemeClr val="accent2"/>
                </a:solidFill>
              </a:rPr>
              <a:t>八、闭合电路的欧姆定律应用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/>
      <p:bldP spid="645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WordArt 2"/>
          <p:cNvSpPr>
            <a:spLocks noChangeArrowheads="1" noChangeShapeType="1" noTextEdit="1"/>
          </p:cNvSpPr>
          <p:nvPr/>
        </p:nvSpPr>
        <p:spPr bwMode="auto">
          <a:xfrm>
            <a:off x="1219200" y="692150"/>
            <a:ext cx="2057400" cy="7143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8000" b="1" kern="10">
                <a:ln w="12700" cap="sq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隶书"/>
                <a:ea typeface="隶书"/>
              </a:rPr>
              <a:t>分析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1066800" y="1916113"/>
            <a:ext cx="3962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</a:rPr>
              <a:t>当 </a:t>
            </a:r>
            <a:r>
              <a:rPr kumimoji="1" lang="en-US" altLang="zh-CN" sz="3200" b="1">
                <a:latin typeface="Times New Roman" pitchFamily="18" charset="0"/>
              </a:rPr>
              <a:t>S</a:t>
            </a:r>
            <a:r>
              <a:rPr kumimoji="1" lang="zh-CN" altLang="en-US" sz="3200" b="1">
                <a:latin typeface="Times New Roman" pitchFamily="18" charset="0"/>
              </a:rPr>
              <a:t>切换到位置</a:t>
            </a:r>
            <a:r>
              <a:rPr kumimoji="1" lang="en-US" altLang="zh-CN" sz="3200" b="1">
                <a:latin typeface="Times New Roman" pitchFamily="18" charset="0"/>
              </a:rPr>
              <a:t>l</a:t>
            </a:r>
            <a:r>
              <a:rPr kumimoji="1" lang="zh-CN" altLang="en-US" sz="3200" b="1">
                <a:latin typeface="Times New Roman" pitchFamily="18" charset="0"/>
              </a:rPr>
              <a:t>时：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981200" y="2708275"/>
            <a:ext cx="2971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>
                <a:latin typeface="Times New Roman" pitchFamily="18" charset="0"/>
              </a:rPr>
              <a:t>E=I</a:t>
            </a:r>
            <a:r>
              <a:rPr kumimoji="1" lang="en-US" altLang="zh-CN" sz="3600" b="1" baseline="-25000">
                <a:latin typeface="Times New Roman" pitchFamily="18" charset="0"/>
              </a:rPr>
              <a:t>1</a:t>
            </a:r>
            <a:r>
              <a:rPr kumimoji="1" lang="en-US" altLang="zh-CN" sz="3600" b="1">
                <a:latin typeface="Times New Roman" pitchFamily="18" charset="0"/>
              </a:rPr>
              <a:t>R</a:t>
            </a:r>
            <a:r>
              <a:rPr kumimoji="1" lang="en-US" altLang="zh-CN" sz="3600" b="1" baseline="-25000">
                <a:latin typeface="Times New Roman" pitchFamily="18" charset="0"/>
              </a:rPr>
              <a:t>1</a:t>
            </a:r>
            <a:r>
              <a:rPr kumimoji="1" lang="en-US" altLang="zh-CN" sz="3600" b="1">
                <a:latin typeface="Times New Roman" pitchFamily="18" charset="0"/>
              </a:rPr>
              <a:t>+I</a:t>
            </a:r>
            <a:r>
              <a:rPr kumimoji="1" lang="en-US" altLang="zh-CN" sz="3600" b="1" baseline="-25000">
                <a:latin typeface="Times New Roman" pitchFamily="18" charset="0"/>
              </a:rPr>
              <a:t>1</a:t>
            </a:r>
            <a:r>
              <a:rPr kumimoji="1" lang="en-US" altLang="zh-CN" sz="3600" b="1">
                <a:latin typeface="Times New Roman" pitchFamily="18" charset="0"/>
              </a:rPr>
              <a:t>r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4876800" y="2708275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(1)</a:t>
            </a:r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1143000" y="3573463"/>
            <a:ext cx="3978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5" rIns="91430" bIns="45715">
            <a:spAutoFit/>
          </a:bodyPr>
          <a:lstStyle/>
          <a:p>
            <a:r>
              <a:rPr kumimoji="1" lang="zh-CN" altLang="en-US" sz="3200" b="1">
                <a:latin typeface="Times New Roman" pitchFamily="18" charset="0"/>
              </a:rPr>
              <a:t>当 </a:t>
            </a:r>
            <a:r>
              <a:rPr kumimoji="1" lang="en-US" altLang="zh-CN" sz="3200" b="1">
                <a:latin typeface="Times New Roman" pitchFamily="18" charset="0"/>
              </a:rPr>
              <a:t>S</a:t>
            </a:r>
            <a:r>
              <a:rPr kumimoji="1" lang="zh-CN" altLang="en-US" sz="3200" b="1">
                <a:latin typeface="Times New Roman" pitchFamily="18" charset="0"/>
              </a:rPr>
              <a:t>切换到位置</a:t>
            </a:r>
            <a:r>
              <a:rPr kumimoji="1" lang="en-US" altLang="zh-CN" sz="3200" b="1">
                <a:latin typeface="Times New Roman" pitchFamily="18" charset="0"/>
              </a:rPr>
              <a:t>2</a:t>
            </a:r>
            <a:r>
              <a:rPr kumimoji="1" lang="zh-CN" altLang="en-US" sz="3200" b="1">
                <a:latin typeface="Times New Roman" pitchFamily="18" charset="0"/>
              </a:rPr>
              <a:t>时：</a:t>
            </a:r>
          </a:p>
        </p:txBody>
      </p:sp>
      <p:grpSp>
        <p:nvGrpSpPr>
          <p:cNvPr id="66567" name="Group 7"/>
          <p:cNvGrpSpPr>
            <a:grpSpLocks/>
          </p:cNvGrpSpPr>
          <p:nvPr/>
        </p:nvGrpSpPr>
        <p:grpSpPr bwMode="auto">
          <a:xfrm>
            <a:off x="5943600" y="1752600"/>
            <a:ext cx="2667000" cy="2881313"/>
            <a:chOff x="3744" y="1104"/>
            <a:chExt cx="1680" cy="1815"/>
          </a:xfrm>
        </p:grpSpPr>
        <p:sp>
          <p:nvSpPr>
            <p:cNvPr id="66568" name="Line 8"/>
            <p:cNvSpPr>
              <a:spLocks noChangeShapeType="1"/>
            </p:cNvSpPr>
            <p:nvPr/>
          </p:nvSpPr>
          <p:spPr bwMode="auto">
            <a:xfrm>
              <a:off x="3744" y="1536"/>
              <a:ext cx="2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69" name="Line 9"/>
            <p:cNvSpPr>
              <a:spLocks noChangeShapeType="1"/>
            </p:cNvSpPr>
            <p:nvPr/>
          </p:nvSpPr>
          <p:spPr bwMode="auto">
            <a:xfrm>
              <a:off x="3744" y="1536"/>
              <a:ext cx="0" cy="10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0" name="Line 10"/>
            <p:cNvSpPr>
              <a:spLocks noChangeShapeType="1"/>
            </p:cNvSpPr>
            <p:nvPr/>
          </p:nvSpPr>
          <p:spPr bwMode="auto">
            <a:xfrm>
              <a:off x="3744" y="2592"/>
              <a:ext cx="67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1" name="Line 11"/>
            <p:cNvSpPr>
              <a:spLocks noChangeShapeType="1"/>
            </p:cNvSpPr>
            <p:nvPr/>
          </p:nvSpPr>
          <p:spPr bwMode="auto">
            <a:xfrm>
              <a:off x="4416" y="249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2" name="Line 12"/>
            <p:cNvSpPr>
              <a:spLocks noChangeShapeType="1"/>
            </p:cNvSpPr>
            <p:nvPr/>
          </p:nvSpPr>
          <p:spPr bwMode="auto">
            <a:xfrm>
              <a:off x="4512" y="235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3" name="Line 13"/>
            <p:cNvSpPr>
              <a:spLocks noChangeShapeType="1"/>
            </p:cNvSpPr>
            <p:nvPr/>
          </p:nvSpPr>
          <p:spPr bwMode="auto">
            <a:xfrm>
              <a:off x="4512" y="2592"/>
              <a:ext cx="81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4" name="Line 14"/>
            <p:cNvSpPr>
              <a:spLocks noChangeShapeType="1"/>
            </p:cNvSpPr>
            <p:nvPr/>
          </p:nvSpPr>
          <p:spPr bwMode="auto">
            <a:xfrm flipV="1">
              <a:off x="5328" y="2208"/>
              <a:ext cx="0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184" y="1920"/>
              <a:ext cx="240" cy="28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0" tIns="45715" rIns="91430" bIns="45715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576" name="Line 16"/>
            <p:cNvSpPr>
              <a:spLocks noChangeShapeType="1"/>
            </p:cNvSpPr>
            <p:nvPr/>
          </p:nvSpPr>
          <p:spPr bwMode="auto">
            <a:xfrm flipV="1">
              <a:off x="5328" y="1392"/>
              <a:ext cx="0" cy="52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7" name="Line 17"/>
            <p:cNvSpPr>
              <a:spLocks noChangeShapeType="1"/>
            </p:cNvSpPr>
            <p:nvPr/>
          </p:nvSpPr>
          <p:spPr bwMode="auto">
            <a:xfrm flipH="1">
              <a:off x="4992" y="1392"/>
              <a:ext cx="3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8" name="Line 18"/>
            <p:cNvSpPr>
              <a:spLocks noChangeShapeType="1"/>
            </p:cNvSpPr>
            <p:nvPr/>
          </p:nvSpPr>
          <p:spPr bwMode="auto">
            <a:xfrm flipH="1">
              <a:off x="4944" y="1728"/>
              <a:ext cx="38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9" name="Rectangle 19"/>
            <p:cNvSpPr>
              <a:spLocks noChangeArrowheads="1"/>
            </p:cNvSpPr>
            <p:nvPr/>
          </p:nvSpPr>
          <p:spPr bwMode="auto">
            <a:xfrm>
              <a:off x="4656" y="1344"/>
              <a:ext cx="336" cy="14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0" name="Rectangle 20"/>
            <p:cNvSpPr>
              <a:spLocks noChangeArrowheads="1"/>
            </p:cNvSpPr>
            <p:nvPr/>
          </p:nvSpPr>
          <p:spPr bwMode="auto">
            <a:xfrm>
              <a:off x="4656" y="1632"/>
              <a:ext cx="336" cy="14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3984" y="1488"/>
              <a:ext cx="48" cy="4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2" name="Line 22"/>
            <p:cNvSpPr>
              <a:spLocks noChangeShapeType="1"/>
            </p:cNvSpPr>
            <p:nvPr/>
          </p:nvSpPr>
          <p:spPr bwMode="auto">
            <a:xfrm>
              <a:off x="4320" y="1392"/>
              <a:ext cx="3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83" name="Line 23"/>
            <p:cNvSpPr>
              <a:spLocks noChangeShapeType="1"/>
            </p:cNvSpPr>
            <p:nvPr/>
          </p:nvSpPr>
          <p:spPr bwMode="auto">
            <a:xfrm>
              <a:off x="4320" y="1728"/>
              <a:ext cx="3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84" name="Rectangle 24"/>
            <p:cNvSpPr>
              <a:spLocks noChangeArrowheads="1"/>
            </p:cNvSpPr>
            <p:nvPr/>
          </p:nvSpPr>
          <p:spPr bwMode="auto">
            <a:xfrm>
              <a:off x="4734" y="1104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0" tIns="45715" rIns="91430" bIns="45715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R</a:t>
              </a:r>
              <a:r>
                <a:rPr kumimoji="1" lang="en-US" altLang="zh-CN" sz="2000" b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6585" name="Rectangle 25"/>
            <p:cNvSpPr>
              <a:spLocks noChangeArrowheads="1"/>
            </p:cNvSpPr>
            <p:nvPr/>
          </p:nvSpPr>
          <p:spPr bwMode="auto">
            <a:xfrm>
              <a:off x="4704" y="1728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0" tIns="45715" rIns="91430" bIns="45715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R</a:t>
              </a:r>
              <a:r>
                <a:rPr kumimoji="1" lang="en-US" altLang="zh-CN" sz="2000" b="1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6586" name="Rectangle 26"/>
            <p:cNvSpPr>
              <a:spLocks noChangeArrowheads="1"/>
            </p:cNvSpPr>
            <p:nvPr/>
          </p:nvSpPr>
          <p:spPr bwMode="auto">
            <a:xfrm>
              <a:off x="3935" y="1152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0" tIns="45715" rIns="91430" bIns="45715">
              <a:spAutoFit/>
            </a:bodyPr>
            <a:lstStyle/>
            <a:p>
              <a:r>
                <a:rPr kumimoji="1" lang="en-US" altLang="zh-CN" sz="2800" b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66587" name="Text Box 27"/>
            <p:cNvSpPr txBox="1">
              <a:spLocks noChangeArrowheads="1"/>
            </p:cNvSpPr>
            <p:nvPr/>
          </p:nvSpPr>
          <p:spPr bwMode="auto">
            <a:xfrm>
              <a:off x="4272" y="115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0" tIns="45715" rIns="91430" bIns="4571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6588" name="Text Box 28"/>
            <p:cNvSpPr txBox="1">
              <a:spLocks noChangeArrowheads="1"/>
            </p:cNvSpPr>
            <p:nvPr/>
          </p:nvSpPr>
          <p:spPr bwMode="auto">
            <a:xfrm>
              <a:off x="4272" y="168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0" tIns="45715" rIns="91430" bIns="4571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6589" name="Text Box 29"/>
            <p:cNvSpPr txBox="1">
              <a:spLocks noChangeArrowheads="1"/>
            </p:cNvSpPr>
            <p:nvPr/>
          </p:nvSpPr>
          <p:spPr bwMode="auto">
            <a:xfrm>
              <a:off x="4128" y="2592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0" tIns="45715" rIns="91430" bIns="4571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6590" name="Text Box 30"/>
            <p:cNvSpPr txBox="1">
              <a:spLocks noChangeArrowheads="1"/>
            </p:cNvSpPr>
            <p:nvPr/>
          </p:nvSpPr>
          <p:spPr bwMode="auto">
            <a:xfrm>
              <a:off x="4560" y="2592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0" tIns="45715" rIns="91430" bIns="4571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66591" name="Line 31"/>
            <p:cNvSpPr>
              <a:spLocks noChangeShapeType="1"/>
            </p:cNvSpPr>
            <p:nvPr/>
          </p:nvSpPr>
          <p:spPr bwMode="auto">
            <a:xfrm>
              <a:off x="4032" y="1536"/>
              <a:ext cx="288" cy="192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6592" name="Text Box 32"/>
          <p:cNvSpPr txBox="1">
            <a:spLocks noChangeArrowheads="1"/>
          </p:cNvSpPr>
          <p:nvPr/>
        </p:nvSpPr>
        <p:spPr bwMode="auto">
          <a:xfrm>
            <a:off x="1981200" y="4292600"/>
            <a:ext cx="297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4000" b="1">
                <a:latin typeface="Times New Roman" pitchFamily="18" charset="0"/>
              </a:rPr>
              <a:t>E=I</a:t>
            </a:r>
            <a:r>
              <a:rPr kumimoji="1" lang="en-US" altLang="zh-CN" sz="4000" b="1" baseline="-25000">
                <a:latin typeface="Times New Roman" pitchFamily="18" charset="0"/>
              </a:rPr>
              <a:t>2</a:t>
            </a:r>
            <a:r>
              <a:rPr kumimoji="1" lang="en-US" altLang="zh-CN" sz="4000" b="1">
                <a:latin typeface="Times New Roman" pitchFamily="18" charset="0"/>
              </a:rPr>
              <a:t>R</a:t>
            </a:r>
            <a:r>
              <a:rPr kumimoji="1" lang="en-US" altLang="zh-CN" sz="4000" b="1" baseline="-25000">
                <a:latin typeface="Times New Roman" pitchFamily="18" charset="0"/>
              </a:rPr>
              <a:t>2</a:t>
            </a:r>
            <a:r>
              <a:rPr kumimoji="1" lang="en-US" altLang="zh-CN" sz="4000" b="1">
                <a:latin typeface="Times New Roman" pitchFamily="18" charset="0"/>
              </a:rPr>
              <a:t>+I</a:t>
            </a:r>
            <a:r>
              <a:rPr kumimoji="1" lang="en-US" altLang="zh-CN" sz="4000" b="1" baseline="-25000">
                <a:latin typeface="Times New Roman" pitchFamily="18" charset="0"/>
              </a:rPr>
              <a:t>2</a:t>
            </a:r>
            <a:r>
              <a:rPr kumimoji="1" lang="en-US" altLang="zh-CN" sz="4000" b="1">
                <a:latin typeface="Times New Roman" pitchFamily="18" charset="0"/>
              </a:rPr>
              <a:t>r</a:t>
            </a:r>
          </a:p>
        </p:txBody>
      </p:sp>
      <p:sp>
        <p:nvSpPr>
          <p:cNvPr id="66593" name="Text Box 33"/>
          <p:cNvSpPr txBox="1">
            <a:spLocks noChangeArrowheads="1"/>
          </p:cNvSpPr>
          <p:nvPr/>
        </p:nvSpPr>
        <p:spPr bwMode="auto">
          <a:xfrm>
            <a:off x="4876800" y="4292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(2)</a:t>
            </a:r>
          </a:p>
        </p:txBody>
      </p:sp>
      <p:sp>
        <p:nvSpPr>
          <p:cNvPr id="66594" name="Text Box 34"/>
          <p:cNvSpPr txBox="1">
            <a:spLocks noChangeArrowheads="1"/>
          </p:cNvSpPr>
          <p:nvPr/>
        </p:nvSpPr>
        <p:spPr bwMode="auto">
          <a:xfrm>
            <a:off x="1116013" y="5154613"/>
            <a:ext cx="7632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</a:rPr>
              <a:t>由（</a:t>
            </a:r>
            <a:r>
              <a:rPr kumimoji="1" lang="en-US" altLang="zh-CN" sz="3200" b="1">
                <a:latin typeface="Times New Roman" pitchFamily="18" charset="0"/>
              </a:rPr>
              <a:t>1</a:t>
            </a:r>
            <a:r>
              <a:rPr kumimoji="1" lang="zh-CN" altLang="en-US" sz="3200" b="1">
                <a:latin typeface="Times New Roman" pitchFamily="18" charset="0"/>
              </a:rPr>
              <a:t>）、（</a:t>
            </a:r>
            <a:r>
              <a:rPr kumimoji="1" lang="en-US" altLang="zh-CN" sz="3200" b="1">
                <a:latin typeface="Times New Roman" pitchFamily="18" charset="0"/>
              </a:rPr>
              <a:t>2</a:t>
            </a:r>
            <a:r>
              <a:rPr kumimoji="1" lang="zh-CN" altLang="en-US" sz="3200" b="1">
                <a:latin typeface="Times New Roman" pitchFamily="18" charset="0"/>
              </a:rPr>
              <a:t>）式代入数据，有：</a:t>
            </a:r>
          </a:p>
        </p:txBody>
      </p:sp>
      <p:sp>
        <p:nvSpPr>
          <p:cNvPr id="66595" name="Text Box 35"/>
          <p:cNvSpPr txBox="1">
            <a:spLocks noChangeArrowheads="1"/>
          </p:cNvSpPr>
          <p:nvPr/>
        </p:nvSpPr>
        <p:spPr bwMode="auto">
          <a:xfrm>
            <a:off x="1979613" y="5876925"/>
            <a:ext cx="59769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>
                <a:latin typeface="Times New Roman" pitchFamily="18" charset="0"/>
              </a:rPr>
              <a:t>E=3V     r =1</a:t>
            </a:r>
            <a:r>
              <a:rPr kumimoji="1" lang="el-GR" altLang="zh-CN" sz="3600" b="1">
                <a:latin typeface="Times New Roman" pitchFamily="18" charset="0"/>
                <a:cs typeface="Times New Roman" pitchFamily="18" charset="0"/>
              </a:rPr>
              <a:t>Ω</a:t>
            </a:r>
          </a:p>
        </p:txBody>
      </p:sp>
      <p:sp>
        <p:nvSpPr>
          <p:cNvPr id="66596" name="Text Box 36"/>
          <p:cNvSpPr txBox="1">
            <a:spLocks noChangeArrowheads="1"/>
          </p:cNvSpPr>
          <p:nvPr/>
        </p:nvSpPr>
        <p:spPr bwMode="auto">
          <a:xfrm>
            <a:off x="1143000" y="2743200"/>
            <a:ext cx="4819650" cy="2409825"/>
          </a:xfrm>
          <a:prstGeom prst="rect">
            <a:avLst/>
          </a:prstGeom>
          <a:solidFill>
            <a:srgbClr val="FFFF00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5" rIns="91430" bIns="45715">
            <a:spAutoFit/>
          </a:bodyPr>
          <a:lstStyle/>
          <a:p>
            <a:r>
              <a:rPr lang="zh-CN" altLang="zh-CN" sz="3800" b="1">
                <a:solidFill>
                  <a:srgbClr val="3366FF"/>
                </a:solidFill>
              </a:rPr>
              <a:t>［说明］这道例题为我们提供了一种测量电源的电动势</a:t>
            </a:r>
            <a:r>
              <a:rPr lang="en-US" altLang="zh-CN" sz="3800" b="1">
                <a:solidFill>
                  <a:srgbClr val="3366FF"/>
                </a:solidFill>
              </a:rPr>
              <a:t>E</a:t>
            </a:r>
            <a:r>
              <a:rPr lang="zh-CN" altLang="en-US" sz="3800" b="1">
                <a:solidFill>
                  <a:srgbClr val="3366FF"/>
                </a:solidFill>
              </a:rPr>
              <a:t>和内阻</a:t>
            </a:r>
            <a:r>
              <a:rPr lang="en-US" altLang="zh-CN" sz="3800" b="1">
                <a:solidFill>
                  <a:srgbClr val="3366FF"/>
                </a:solidFill>
              </a:rPr>
              <a:t>r</a:t>
            </a:r>
            <a:r>
              <a:rPr lang="zh-CN" altLang="en-US" sz="3800" b="1">
                <a:solidFill>
                  <a:srgbClr val="3366FF"/>
                </a:solidFill>
              </a:rPr>
              <a:t>的方法。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6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6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/>
      <p:bldP spid="66564" grpId="0" build="allAtOnce"/>
      <p:bldP spid="66565" grpId="0"/>
      <p:bldP spid="66592" grpId="0"/>
      <p:bldP spid="66593" grpId="0"/>
      <p:bldP spid="66594" grpId="0"/>
      <p:bldP spid="6659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5040313" y="404813"/>
          <a:ext cx="4103687" cy="304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7" name="位图图像" r:id="rId3" imgW="1305107" imgH="724001" progId="Paint.Picture">
                  <p:embed/>
                </p:oleObj>
              </mc:Choice>
              <mc:Fallback>
                <p:oleObj name="位图图像" r:id="rId3" imgW="1305107" imgH="724001" progId="Paint.Picture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313" y="404813"/>
                        <a:ext cx="4103687" cy="304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395288" y="455613"/>
            <a:ext cx="4608512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3200">
                <a:latin typeface="Times New Roman" pitchFamily="18" charset="0"/>
                <a:ea typeface="黑体" pitchFamily="2" charset="-122"/>
              </a:rPr>
              <a:t>例、如图所示电路中，当滑动变阻器的滑动触点向上移动时，电流表、电压表的示数怎样变化？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2987675" y="3933825"/>
            <a:ext cx="4824413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电压表的示数变大</a:t>
            </a:r>
          </a:p>
          <a:p>
            <a:pPr>
              <a:spcBef>
                <a:spcPct val="50000"/>
              </a:spcBef>
            </a:pP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电流表的示数变小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762000"/>
            <a:ext cx="8362950" cy="4525963"/>
          </a:xfrm>
          <a:noFill/>
          <a:ln/>
        </p:spPr>
        <p:txBody>
          <a:bodyPr/>
          <a:lstStyle/>
          <a:p>
            <a:r>
              <a:rPr lang="zh-CN" altLang="en-US" sz="4000" b="1"/>
              <a:t>小结：</a:t>
            </a:r>
            <a:r>
              <a:rPr lang="zh-CN" altLang="en-US" sz="2800" b="1"/>
              <a:t>电路中任一局部发生变化，将引起各处的电流和电压的变化。判断这类问题的思路为：</a:t>
            </a:r>
          </a:p>
          <a:p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）、先从局部的电阻</a:t>
            </a:r>
            <a:r>
              <a:rPr lang="en-US" altLang="zh-CN" sz="2800" b="1"/>
              <a:t>R</a:t>
            </a:r>
            <a:r>
              <a:rPr lang="zh-CN" altLang="en-US" sz="2800" b="1"/>
              <a:t>变化，由</a:t>
            </a:r>
            <a:r>
              <a:rPr lang="en-US" altLang="zh-CN" sz="2800" b="1"/>
              <a:t>I=E/(R+r)</a:t>
            </a:r>
          </a:p>
          <a:p>
            <a:r>
              <a:rPr lang="zh-CN" altLang="en-US" sz="2800" b="1"/>
              <a:t>推出总电流</a:t>
            </a:r>
            <a:r>
              <a:rPr lang="en-US" altLang="zh-CN" sz="2800" b="1"/>
              <a:t>I</a:t>
            </a:r>
            <a:r>
              <a:rPr lang="zh-CN" altLang="en-US" sz="2800" b="1"/>
              <a:t>的变化、</a:t>
            </a:r>
          </a:p>
          <a:p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）、由</a:t>
            </a:r>
            <a:r>
              <a:rPr lang="en-US" altLang="zh-CN" sz="2800" b="1"/>
              <a:t>U=E-Ir </a:t>
            </a:r>
            <a:r>
              <a:rPr lang="zh-CN" altLang="en-US" sz="2800" b="1"/>
              <a:t>推出路端电压</a:t>
            </a:r>
            <a:r>
              <a:rPr lang="en-US" altLang="zh-CN" sz="2800" b="1"/>
              <a:t>U</a:t>
            </a:r>
            <a:r>
              <a:rPr lang="zh-CN" altLang="en-US" sz="2800" b="1"/>
              <a:t>的变化，</a:t>
            </a:r>
          </a:p>
          <a:p>
            <a:r>
              <a:rPr lang="zh-CN" altLang="en-US" sz="2800" b="1"/>
              <a:t>（</a:t>
            </a:r>
            <a:r>
              <a:rPr lang="en-US" altLang="zh-CN" sz="2800" b="1"/>
              <a:t>3</a:t>
            </a:r>
            <a:r>
              <a:rPr lang="zh-CN" altLang="en-US" sz="2800" b="1"/>
              <a:t>）、再根据串、并联电路的特点以及部分电路欧姆定律作出相应的判断。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5354638" cy="7445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 algn="l"/>
            <a:r>
              <a:rPr lang="zh-CN" altLang="en-US" sz="6000">
                <a:solidFill>
                  <a:schemeClr val="hlink"/>
                </a:solidFill>
                <a:ea typeface="方正舒体" pitchFamily="2" charset="-122"/>
              </a:rPr>
              <a:t>想一想？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3048000" y="1066800"/>
            <a:ext cx="3278188" cy="2514600"/>
            <a:chOff x="1488" y="960"/>
            <a:chExt cx="2064" cy="1584"/>
          </a:xfrm>
        </p:grpSpPr>
        <p:sp>
          <p:nvSpPr>
            <p:cNvPr id="6149" name="Line 5"/>
            <p:cNvSpPr>
              <a:spLocks noChangeShapeType="1"/>
            </p:cNvSpPr>
            <p:nvPr/>
          </p:nvSpPr>
          <p:spPr bwMode="auto">
            <a:xfrm>
              <a:off x="1488" y="1296"/>
              <a:ext cx="0" cy="11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0" name="Line 6"/>
            <p:cNvSpPr>
              <a:spLocks noChangeShapeType="1"/>
            </p:cNvSpPr>
            <p:nvPr/>
          </p:nvSpPr>
          <p:spPr bwMode="auto">
            <a:xfrm>
              <a:off x="1728" y="1296"/>
              <a:ext cx="0" cy="48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1" name="Line 7"/>
            <p:cNvSpPr>
              <a:spLocks noChangeShapeType="1"/>
            </p:cNvSpPr>
            <p:nvPr/>
          </p:nvSpPr>
          <p:spPr bwMode="auto">
            <a:xfrm>
              <a:off x="2544" y="1296"/>
              <a:ext cx="0" cy="48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2" name="Line 8"/>
            <p:cNvSpPr>
              <a:spLocks noChangeShapeType="1"/>
            </p:cNvSpPr>
            <p:nvPr/>
          </p:nvSpPr>
          <p:spPr bwMode="auto">
            <a:xfrm>
              <a:off x="3552" y="1296"/>
              <a:ext cx="0" cy="11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3" name="Line 9"/>
            <p:cNvSpPr>
              <a:spLocks noChangeShapeType="1"/>
            </p:cNvSpPr>
            <p:nvPr/>
          </p:nvSpPr>
          <p:spPr bwMode="auto">
            <a:xfrm>
              <a:off x="1488" y="1296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4" name="Line 10"/>
            <p:cNvSpPr>
              <a:spLocks noChangeShapeType="1"/>
            </p:cNvSpPr>
            <p:nvPr/>
          </p:nvSpPr>
          <p:spPr bwMode="auto">
            <a:xfrm>
              <a:off x="2112" y="1296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5" name="Line 11"/>
            <p:cNvSpPr>
              <a:spLocks noChangeShapeType="1"/>
            </p:cNvSpPr>
            <p:nvPr/>
          </p:nvSpPr>
          <p:spPr bwMode="auto">
            <a:xfrm>
              <a:off x="2016" y="1248"/>
              <a:ext cx="0" cy="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6" name="Line 12"/>
            <p:cNvSpPr>
              <a:spLocks noChangeShapeType="1"/>
            </p:cNvSpPr>
            <p:nvPr/>
          </p:nvSpPr>
          <p:spPr bwMode="auto">
            <a:xfrm>
              <a:off x="2112" y="1152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7" name="Line 13"/>
            <p:cNvSpPr>
              <a:spLocks noChangeShapeType="1"/>
            </p:cNvSpPr>
            <p:nvPr/>
          </p:nvSpPr>
          <p:spPr bwMode="auto">
            <a:xfrm>
              <a:off x="3024" y="1296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8" name="Line 14"/>
            <p:cNvSpPr>
              <a:spLocks noChangeShapeType="1"/>
            </p:cNvSpPr>
            <p:nvPr/>
          </p:nvSpPr>
          <p:spPr bwMode="auto">
            <a:xfrm flipV="1">
              <a:off x="2784" y="1104"/>
              <a:ext cx="24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9" name="Line 15"/>
            <p:cNvSpPr>
              <a:spLocks noChangeShapeType="1"/>
            </p:cNvSpPr>
            <p:nvPr/>
          </p:nvSpPr>
          <p:spPr bwMode="auto">
            <a:xfrm>
              <a:off x="1728" y="1776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0" name="Line 16"/>
            <p:cNvSpPr>
              <a:spLocks noChangeShapeType="1"/>
            </p:cNvSpPr>
            <p:nvPr/>
          </p:nvSpPr>
          <p:spPr bwMode="auto">
            <a:xfrm>
              <a:off x="2208" y="1776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1" name="Oval 17"/>
            <p:cNvSpPr>
              <a:spLocks noChangeArrowheads="1"/>
            </p:cNvSpPr>
            <p:nvPr/>
          </p:nvSpPr>
          <p:spPr bwMode="auto">
            <a:xfrm>
              <a:off x="1920" y="1632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2" name="Line 18"/>
            <p:cNvSpPr>
              <a:spLocks noChangeShapeType="1"/>
            </p:cNvSpPr>
            <p:nvPr/>
          </p:nvSpPr>
          <p:spPr bwMode="auto">
            <a:xfrm>
              <a:off x="1488" y="2448"/>
              <a:ext cx="6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3" name="Rectangle 19"/>
            <p:cNvSpPr>
              <a:spLocks noChangeArrowheads="1"/>
            </p:cNvSpPr>
            <p:nvPr/>
          </p:nvSpPr>
          <p:spPr bwMode="auto">
            <a:xfrm>
              <a:off x="2112" y="2400"/>
              <a:ext cx="624" cy="144"/>
            </a:xfrm>
            <a:prstGeom prst="rect">
              <a:avLst/>
            </a:prstGeom>
            <a:solidFill>
              <a:schemeClr val="accent1"/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4" name="Line 20"/>
            <p:cNvSpPr>
              <a:spLocks noChangeShapeType="1"/>
            </p:cNvSpPr>
            <p:nvPr/>
          </p:nvSpPr>
          <p:spPr bwMode="auto">
            <a:xfrm>
              <a:off x="2736" y="2448"/>
              <a:ext cx="8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5" name="Text Box 21"/>
            <p:cNvSpPr txBox="1">
              <a:spLocks noChangeArrowheads="1"/>
            </p:cNvSpPr>
            <p:nvPr/>
          </p:nvSpPr>
          <p:spPr bwMode="auto">
            <a:xfrm>
              <a:off x="1776" y="1612"/>
              <a:ext cx="62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08" tIns="45705" rIns="91408" bIns="45705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3200"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6166" name="Text Box 22"/>
            <p:cNvSpPr txBox="1">
              <a:spLocks noChangeArrowheads="1"/>
            </p:cNvSpPr>
            <p:nvPr/>
          </p:nvSpPr>
          <p:spPr bwMode="auto">
            <a:xfrm>
              <a:off x="2688" y="960"/>
              <a:ext cx="3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08" tIns="45705" rIns="91408" bIns="4570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>
                  <a:latin typeface="Times New Roman" pitchFamily="18" charset="0"/>
                </a:rPr>
                <a:t>S</a:t>
              </a:r>
            </a:p>
          </p:txBody>
        </p:sp>
      </p:grp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457200" y="4038600"/>
            <a:ext cx="8345488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8" tIns="45705" rIns="91408" bIns="45705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0000FF"/>
                </a:solidFill>
                <a:latin typeface="Times New Roman" pitchFamily="18" charset="0"/>
              </a:rPr>
              <a:t>电压表测谁的电压？</a:t>
            </a:r>
          </a:p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0000FF"/>
                </a:solidFill>
                <a:latin typeface="Times New Roman" pitchFamily="18" charset="0"/>
              </a:rPr>
              <a:t>开关</a:t>
            </a: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</a:rPr>
              <a:t>S</a:t>
            </a:r>
            <a:r>
              <a:rPr kumimoji="1" lang="zh-CN" altLang="en-US" sz="3600" b="1">
                <a:solidFill>
                  <a:srgbClr val="0000FF"/>
                </a:solidFill>
                <a:latin typeface="Times New Roman" pitchFamily="18" charset="0"/>
              </a:rPr>
              <a:t>闭合前后电压表的读数一样吗？为什么？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250825" y="1268413"/>
            <a:ext cx="8642350" cy="2232025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    1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、如图所示电路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当滑动变阻器的滑片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向下移动时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3600" b="1">
                <a:latin typeface="华文新魏" pitchFamily="2" charset="-122"/>
                <a:ea typeface="华文新魏" pitchFamily="2" charset="-122"/>
              </a:rPr>
              <a:t>判断电路中的电压表、电流表的示数如何变化</a:t>
            </a:r>
            <a:r>
              <a:rPr lang="en-US" altLang="zh-CN" sz="3600" b="1">
                <a:latin typeface="华文新魏" pitchFamily="2" charset="-122"/>
                <a:ea typeface="华文新魏" pitchFamily="2" charset="-122"/>
              </a:rPr>
              <a:t>?</a:t>
            </a:r>
          </a:p>
        </p:txBody>
      </p:sp>
      <p:graphicFrame>
        <p:nvGraphicFramePr>
          <p:cNvPr id="77827" name="Object 3"/>
          <p:cNvGraphicFramePr>
            <a:graphicFrameLocks noChangeAspect="1"/>
          </p:cNvGraphicFramePr>
          <p:nvPr/>
        </p:nvGraphicFramePr>
        <p:xfrm>
          <a:off x="4572000" y="3357563"/>
          <a:ext cx="4194175" cy="289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0" name="Photo Editor 照片" r:id="rId3" imgW="5334745" imgH="3685714" progId="MSPhotoEd.3">
                  <p:embed/>
                </p:oleObj>
              </mc:Choice>
              <mc:Fallback>
                <p:oleObj name="Photo Editor 照片" r:id="rId3" imgW="5334745" imgH="3685714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357563"/>
                        <a:ext cx="4194175" cy="289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3348038" y="404813"/>
            <a:ext cx="27368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 b="1">
                <a:solidFill>
                  <a:srgbClr val="FF3300"/>
                </a:solidFill>
                <a:latin typeface="Times New Roman" pitchFamily="18" charset="0"/>
                <a:ea typeface="华文新魏" pitchFamily="2" charset="-122"/>
              </a:rPr>
              <a:t>巩固练习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971550" y="3573463"/>
            <a:ext cx="2879725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V</a:t>
            </a:r>
            <a:r>
              <a:rPr lang="en-US" altLang="zh-CN" sz="3600" b="1" baseline="-2500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3600" b="1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示数增小</a:t>
            </a:r>
          </a:p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V</a:t>
            </a:r>
            <a:r>
              <a:rPr lang="en-US" altLang="zh-CN" sz="3600" b="1" baseline="-2500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3600" b="1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示数增小</a:t>
            </a:r>
          </a:p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3600" b="1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示数减大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9" b="20891"/>
          <a:stretch>
            <a:fillRect/>
          </a:stretch>
        </p:blipFill>
        <p:spPr bwMode="auto">
          <a:xfrm>
            <a:off x="381000" y="1524000"/>
            <a:ext cx="39655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ext Box 5"/>
          <p:cNvSpPr txBox="1">
            <a:spLocks noChangeArrowheads="1"/>
          </p:cNvSpPr>
          <p:nvPr>
            <p:ph type="body" idx="1"/>
          </p:nvPr>
        </p:nvSpPr>
        <p:spPr>
          <a:xfrm>
            <a:off x="304800" y="4572000"/>
            <a:ext cx="7772400" cy="2514600"/>
          </a:xfrm>
          <a:noFill/>
          <a:ln/>
        </p:spPr>
        <p:txBody>
          <a:bodyPr/>
          <a:lstStyle/>
          <a:p>
            <a:r>
              <a:rPr kumimoji="1"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外电路</a:t>
            </a: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:</a:t>
            </a:r>
            <a:r>
              <a:rPr kumimoji="1" lang="zh-CN" altLang="en-US" b="1"/>
              <a:t>电源的外部叫做外电路，其电阻称为外电阻，</a:t>
            </a:r>
            <a:r>
              <a:rPr kumimoji="1"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R</a:t>
            </a:r>
          </a:p>
          <a:p>
            <a:r>
              <a:rPr kumimoji="1"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内电路</a:t>
            </a: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:</a:t>
            </a:r>
            <a:r>
              <a:rPr kumimoji="1" lang="zh-CN" altLang="en-US" b="1"/>
              <a:t>电源内部的电路叫做内电路，其电阻称为内电阻，</a:t>
            </a:r>
            <a:r>
              <a:rPr kumimoji="1"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</a:rPr>
              <a:t>r</a:t>
            </a:r>
          </a:p>
        </p:txBody>
      </p:sp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20"/>
          <a:stretch>
            <a:fillRect/>
          </a:stretch>
        </p:blipFill>
        <p:spPr bwMode="auto">
          <a:xfrm>
            <a:off x="4630738" y="1828800"/>
            <a:ext cx="4513262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-228600" y="533400"/>
            <a:ext cx="7024688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161" tIns="53581" rIns="107161" bIns="53581">
            <a:spAutoFit/>
          </a:bodyPr>
          <a:lstStyle>
            <a:lvl1pPr defTabSz="107156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36575" defTabSz="107156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71563" defTabSz="107156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8138" defTabSz="107156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43125" defTabSz="1071563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00325" defTabSz="10715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57525" defTabSz="10715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14725" defTabSz="10715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71925" defTabSz="10715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47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一、闭合电路的构成：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5256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二</a:t>
            </a:r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r>
              <a:rPr kumimoji="1" lang="zh-CN" altLang="en-US" sz="32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闭合电路中电势的变化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CC"/>
              </a:clrFrom>
              <a:clrTo>
                <a:srgbClr val="FFFF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4551363" cy="330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914400" y="762000"/>
            <a:ext cx="3600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、外电路电势的变化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4648200" y="3962400"/>
            <a:ext cx="3886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外电路中沿电流方向电势降低</a:t>
            </a:r>
          </a:p>
        </p:txBody>
      </p:sp>
      <p:grpSp>
        <p:nvGrpSpPr>
          <p:cNvPr id="45064" name="Group 8"/>
          <p:cNvGrpSpPr>
            <a:grpSpLocks/>
          </p:cNvGrpSpPr>
          <p:nvPr/>
        </p:nvGrpSpPr>
        <p:grpSpPr bwMode="auto">
          <a:xfrm>
            <a:off x="5334000" y="381000"/>
            <a:ext cx="3429000" cy="2012950"/>
            <a:chOff x="3312" y="2496"/>
            <a:chExt cx="2160" cy="1268"/>
          </a:xfrm>
        </p:grpSpPr>
        <p:pic>
          <p:nvPicPr>
            <p:cNvPr id="45065" name="Picture 9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CC"/>
                </a:clrFrom>
                <a:clrTo>
                  <a:srgbClr val="FFFFC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2496"/>
              <a:ext cx="2160" cy="1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066" name="Text Box 10"/>
            <p:cNvSpPr txBox="1">
              <a:spLocks noChangeArrowheads="1"/>
            </p:cNvSpPr>
            <p:nvPr/>
          </p:nvSpPr>
          <p:spPr bwMode="auto">
            <a:xfrm>
              <a:off x="3590" y="3385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5067" name="Text Box 11"/>
            <p:cNvSpPr txBox="1">
              <a:spLocks noChangeArrowheads="1"/>
            </p:cNvSpPr>
            <p:nvPr/>
          </p:nvSpPr>
          <p:spPr bwMode="auto">
            <a:xfrm>
              <a:off x="3446" y="2521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5068" name="Text Box 12"/>
            <p:cNvSpPr txBox="1">
              <a:spLocks noChangeArrowheads="1"/>
            </p:cNvSpPr>
            <p:nvPr/>
          </p:nvSpPr>
          <p:spPr bwMode="auto">
            <a:xfrm>
              <a:off x="4022" y="2521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45069" name="Text Box 13"/>
            <p:cNvSpPr txBox="1">
              <a:spLocks noChangeArrowheads="1"/>
            </p:cNvSpPr>
            <p:nvPr/>
          </p:nvSpPr>
          <p:spPr bwMode="auto">
            <a:xfrm>
              <a:off x="4560" y="252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45070" name="Text Box 14"/>
            <p:cNvSpPr txBox="1">
              <a:spLocks noChangeArrowheads="1"/>
            </p:cNvSpPr>
            <p:nvPr/>
          </p:nvSpPr>
          <p:spPr bwMode="auto">
            <a:xfrm>
              <a:off x="5126" y="2521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45071" name="Text Box 15"/>
            <p:cNvSpPr txBox="1">
              <a:spLocks noChangeArrowheads="1"/>
            </p:cNvSpPr>
            <p:nvPr/>
          </p:nvSpPr>
          <p:spPr bwMode="auto">
            <a:xfrm>
              <a:off x="4118" y="3385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</a:rPr>
                <a:t>6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2339975" y="2997200"/>
            <a:ext cx="71438" cy="1944688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4211638" y="2997200"/>
            <a:ext cx="71437" cy="1944688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1331913" y="3933825"/>
            <a:ext cx="10795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4284663" y="3860800"/>
            <a:ext cx="10795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48135" name="Group 7"/>
          <p:cNvGrpSpPr>
            <a:grpSpLocks/>
          </p:cNvGrpSpPr>
          <p:nvPr/>
        </p:nvGrpSpPr>
        <p:grpSpPr bwMode="auto">
          <a:xfrm>
            <a:off x="1908175" y="4856163"/>
            <a:ext cx="431800" cy="360362"/>
            <a:chOff x="1202" y="3059"/>
            <a:chExt cx="272" cy="227"/>
          </a:xfrm>
        </p:grpSpPr>
        <p:sp>
          <p:nvSpPr>
            <p:cNvPr id="48136" name="Line 8"/>
            <p:cNvSpPr>
              <a:spLocks noChangeShapeType="1"/>
            </p:cNvSpPr>
            <p:nvPr/>
          </p:nvSpPr>
          <p:spPr bwMode="auto">
            <a:xfrm>
              <a:off x="1202" y="3158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7" name="Line 9"/>
            <p:cNvSpPr>
              <a:spLocks noChangeShapeType="1"/>
            </p:cNvSpPr>
            <p:nvPr/>
          </p:nvSpPr>
          <p:spPr bwMode="auto">
            <a:xfrm flipV="1">
              <a:off x="1332" y="3059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1547813" y="3213100"/>
            <a:ext cx="649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a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4716463" y="3284538"/>
            <a:ext cx="649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b</a:t>
            </a:r>
          </a:p>
        </p:txBody>
      </p:sp>
      <p:sp>
        <p:nvSpPr>
          <p:cNvPr id="48140" name="Oval 12"/>
          <p:cNvSpPr>
            <a:spLocks noChangeArrowheads="1"/>
          </p:cNvSpPr>
          <p:nvPr/>
        </p:nvSpPr>
        <p:spPr bwMode="auto">
          <a:xfrm>
            <a:off x="2124075" y="3860800"/>
            <a:ext cx="144463" cy="144463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141" name="Oval 13"/>
          <p:cNvSpPr>
            <a:spLocks noChangeArrowheads="1"/>
          </p:cNvSpPr>
          <p:nvPr/>
        </p:nvSpPr>
        <p:spPr bwMode="auto">
          <a:xfrm>
            <a:off x="4356100" y="3789363"/>
            <a:ext cx="144463" cy="14446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3492500" y="3284538"/>
            <a:ext cx="649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c</a:t>
            </a:r>
          </a:p>
        </p:txBody>
      </p:sp>
      <p:sp>
        <p:nvSpPr>
          <p:cNvPr id="48143" name="Oval 15"/>
          <p:cNvSpPr>
            <a:spLocks noChangeArrowheads="1"/>
          </p:cNvSpPr>
          <p:nvPr/>
        </p:nvSpPr>
        <p:spPr bwMode="auto">
          <a:xfrm>
            <a:off x="3995738" y="3789363"/>
            <a:ext cx="144462" cy="144462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144" name="Oval 16"/>
          <p:cNvSpPr>
            <a:spLocks noChangeArrowheads="1"/>
          </p:cNvSpPr>
          <p:nvPr/>
        </p:nvSpPr>
        <p:spPr bwMode="auto">
          <a:xfrm>
            <a:off x="2555875" y="3860800"/>
            <a:ext cx="144463" cy="144463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>
            <a:off x="2555875" y="3182938"/>
            <a:ext cx="0" cy="187325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>
            <a:off x="4046538" y="3132138"/>
            <a:ext cx="0" cy="187325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2627313" y="3284538"/>
            <a:ext cx="649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d</a:t>
            </a:r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 flipH="1">
            <a:off x="2700338" y="4149725"/>
            <a:ext cx="1223962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49" name="Line 21"/>
          <p:cNvSpPr>
            <a:spLocks noChangeShapeType="1"/>
          </p:cNvSpPr>
          <p:nvPr/>
        </p:nvSpPr>
        <p:spPr bwMode="auto">
          <a:xfrm>
            <a:off x="4356100" y="4868863"/>
            <a:ext cx="3587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48150" name="Group 22"/>
          <p:cNvGrpSpPr>
            <a:grpSpLocks/>
          </p:cNvGrpSpPr>
          <p:nvPr/>
        </p:nvGrpSpPr>
        <p:grpSpPr bwMode="auto">
          <a:xfrm>
            <a:off x="3779838" y="5013325"/>
            <a:ext cx="431800" cy="360363"/>
            <a:chOff x="1202" y="3059"/>
            <a:chExt cx="272" cy="227"/>
          </a:xfrm>
        </p:grpSpPr>
        <p:sp>
          <p:nvSpPr>
            <p:cNvPr id="48151" name="Line 23"/>
            <p:cNvSpPr>
              <a:spLocks noChangeShapeType="1"/>
            </p:cNvSpPr>
            <p:nvPr/>
          </p:nvSpPr>
          <p:spPr bwMode="auto">
            <a:xfrm>
              <a:off x="1202" y="3158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52" name="Line 24"/>
            <p:cNvSpPr>
              <a:spLocks noChangeShapeType="1"/>
            </p:cNvSpPr>
            <p:nvPr/>
          </p:nvSpPr>
          <p:spPr bwMode="auto">
            <a:xfrm flipV="1">
              <a:off x="1332" y="3059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8153" name="Line 25"/>
          <p:cNvSpPr>
            <a:spLocks noChangeShapeType="1"/>
          </p:cNvSpPr>
          <p:nvPr/>
        </p:nvSpPr>
        <p:spPr bwMode="auto">
          <a:xfrm>
            <a:off x="2555875" y="5084763"/>
            <a:ext cx="3587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3059113" y="4508500"/>
            <a:ext cx="649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Ir</a:t>
            </a:r>
          </a:p>
        </p:txBody>
      </p:sp>
      <p:sp>
        <p:nvSpPr>
          <p:cNvPr id="48156" name="AutoShape 28"/>
          <p:cNvSpPr>
            <a:spLocks noChangeArrowheads="1"/>
          </p:cNvSpPr>
          <p:nvPr/>
        </p:nvSpPr>
        <p:spPr bwMode="auto">
          <a:xfrm flipH="1">
            <a:off x="3962400" y="2743200"/>
            <a:ext cx="373063" cy="288925"/>
          </a:xfrm>
          <a:prstGeom prst="leftArrow">
            <a:avLst>
              <a:gd name="adj1" fmla="val 50000"/>
              <a:gd name="adj2" fmla="val 32280"/>
            </a:avLst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157" name="AutoShape 29"/>
          <p:cNvSpPr>
            <a:spLocks noChangeArrowheads="1"/>
          </p:cNvSpPr>
          <p:nvPr/>
        </p:nvSpPr>
        <p:spPr bwMode="auto">
          <a:xfrm flipH="1">
            <a:off x="2362200" y="2743200"/>
            <a:ext cx="304800" cy="288925"/>
          </a:xfrm>
          <a:prstGeom prst="leftArrow">
            <a:avLst>
              <a:gd name="adj1" fmla="val 50000"/>
              <a:gd name="adj2" fmla="val 26374"/>
            </a:avLst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8158" name="Group 30"/>
          <p:cNvGrpSpPr>
            <a:grpSpLocks/>
          </p:cNvGrpSpPr>
          <p:nvPr/>
        </p:nvGrpSpPr>
        <p:grpSpPr bwMode="auto">
          <a:xfrm>
            <a:off x="990600" y="1295400"/>
            <a:ext cx="3436938" cy="652463"/>
            <a:chOff x="625" y="799"/>
            <a:chExt cx="2165" cy="411"/>
          </a:xfrm>
        </p:grpSpPr>
        <p:sp>
          <p:nvSpPr>
            <p:cNvPr id="48159" name="AutoShape 31"/>
            <p:cNvSpPr>
              <a:spLocks noChangeArrowheads="1"/>
            </p:cNvSpPr>
            <p:nvPr/>
          </p:nvSpPr>
          <p:spPr bwMode="auto">
            <a:xfrm>
              <a:off x="625" y="799"/>
              <a:ext cx="1089" cy="408"/>
            </a:xfrm>
            <a:prstGeom prst="wedgeRoundRectCallout">
              <a:avLst>
                <a:gd name="adj1" fmla="val 40083"/>
                <a:gd name="adj2" fmla="val 178921"/>
                <a:gd name="adj3" fmla="val 1666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endParaRPr kumimoji="1" lang="zh-CN" altLang="zh-CN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8160" name="AutoShape 32"/>
            <p:cNvSpPr>
              <a:spLocks noChangeArrowheads="1"/>
            </p:cNvSpPr>
            <p:nvPr/>
          </p:nvSpPr>
          <p:spPr bwMode="auto">
            <a:xfrm>
              <a:off x="1701" y="799"/>
              <a:ext cx="1089" cy="408"/>
            </a:xfrm>
            <a:prstGeom prst="wedgeRoundRectCallout">
              <a:avLst>
                <a:gd name="adj1" fmla="val 38611"/>
                <a:gd name="adj2" fmla="val 178921"/>
                <a:gd name="adj3" fmla="val 1666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endParaRPr kumimoji="1" lang="zh-CN" altLang="zh-CN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8161" name="Text Box 33"/>
            <p:cNvSpPr txBox="1">
              <a:spLocks noChangeArrowheads="1"/>
            </p:cNvSpPr>
            <p:nvPr/>
          </p:nvSpPr>
          <p:spPr bwMode="auto">
            <a:xfrm>
              <a:off x="1066" y="845"/>
              <a:ext cx="136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 b="1">
                  <a:latin typeface="Times New Roman" pitchFamily="18" charset="0"/>
                  <a:ea typeface="楷体_GB2312" pitchFamily="49" charset="-122"/>
                </a:rPr>
                <a:t>电势  突升 </a:t>
              </a:r>
            </a:p>
          </p:txBody>
        </p:sp>
      </p:grpSp>
      <p:sp>
        <p:nvSpPr>
          <p:cNvPr id="48163" name="AutoShape 35"/>
          <p:cNvSpPr>
            <a:spLocks noChangeArrowheads="1"/>
          </p:cNvSpPr>
          <p:nvPr/>
        </p:nvSpPr>
        <p:spPr bwMode="auto">
          <a:xfrm>
            <a:off x="1547813" y="5949950"/>
            <a:ext cx="2305050" cy="647700"/>
          </a:xfrm>
          <a:prstGeom prst="wedgeRoundRectCallout">
            <a:avLst>
              <a:gd name="adj1" fmla="val 23417"/>
              <a:gd name="adj2" fmla="val -20269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endParaRPr kumimoji="1" lang="zh-CN" altLang="zh-CN" sz="24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8164" name="Text Box 36"/>
          <p:cNvSpPr txBox="1">
            <a:spLocks noChangeArrowheads="1"/>
          </p:cNvSpPr>
          <p:nvPr/>
        </p:nvSpPr>
        <p:spPr bwMode="auto">
          <a:xfrm>
            <a:off x="1476375" y="6021388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内阻上电势降低</a:t>
            </a:r>
          </a:p>
        </p:txBody>
      </p:sp>
      <p:sp>
        <p:nvSpPr>
          <p:cNvPr id="48165" name="Text Box 37"/>
          <p:cNvSpPr txBox="1">
            <a:spLocks noChangeArrowheads="1"/>
          </p:cNvSpPr>
          <p:nvPr/>
        </p:nvSpPr>
        <p:spPr bwMode="auto">
          <a:xfrm>
            <a:off x="539750" y="476250"/>
            <a:ext cx="5616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、内电路中电势的变化</a:t>
            </a:r>
          </a:p>
        </p:txBody>
      </p:sp>
      <p:grpSp>
        <p:nvGrpSpPr>
          <p:cNvPr id="48207" name="Group 79"/>
          <p:cNvGrpSpPr>
            <a:grpSpLocks/>
          </p:cNvGrpSpPr>
          <p:nvPr/>
        </p:nvGrpSpPr>
        <p:grpSpPr bwMode="auto">
          <a:xfrm>
            <a:off x="5791200" y="304800"/>
            <a:ext cx="2952750" cy="1901825"/>
            <a:chOff x="3648" y="192"/>
            <a:chExt cx="1860" cy="1198"/>
          </a:xfrm>
        </p:grpSpPr>
        <p:graphicFrame>
          <p:nvGraphicFramePr>
            <p:cNvPr id="48167" name="Object 39"/>
            <p:cNvGraphicFramePr>
              <a:graphicFrameLocks noChangeAspect="1"/>
            </p:cNvGraphicFramePr>
            <p:nvPr/>
          </p:nvGraphicFramePr>
          <p:xfrm>
            <a:off x="3888" y="1002"/>
            <a:ext cx="240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08" name="公式" r:id="rId3" imgW="126720" imgH="164880" progId="Equation.3">
                    <p:embed/>
                  </p:oleObj>
                </mc:Choice>
                <mc:Fallback>
                  <p:oleObj name="公式" r:id="rId3" imgW="126720" imgH="16488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002"/>
                          <a:ext cx="240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68" name="Object 40"/>
            <p:cNvGraphicFramePr>
              <a:graphicFrameLocks noChangeAspect="1"/>
            </p:cNvGraphicFramePr>
            <p:nvPr/>
          </p:nvGraphicFramePr>
          <p:xfrm>
            <a:off x="4237" y="1054"/>
            <a:ext cx="25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09" name="公式" r:id="rId5" imgW="114120" imgH="126720" progId="Equation.3">
                    <p:embed/>
                  </p:oleObj>
                </mc:Choice>
                <mc:Fallback>
                  <p:oleObj name="公式" r:id="rId5" imgW="114120" imgH="12672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7" y="1054"/>
                          <a:ext cx="25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69" name="Line 41"/>
            <p:cNvSpPr>
              <a:spLocks noChangeShapeType="1"/>
            </p:cNvSpPr>
            <p:nvPr/>
          </p:nvSpPr>
          <p:spPr bwMode="auto">
            <a:xfrm>
              <a:off x="4181" y="824"/>
              <a:ext cx="0" cy="401"/>
            </a:xfrm>
            <a:prstGeom prst="line">
              <a:avLst/>
            </a:prstGeom>
            <a:noFill/>
            <a:ln w="444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70" name="Line 42"/>
            <p:cNvSpPr>
              <a:spLocks noChangeShapeType="1"/>
            </p:cNvSpPr>
            <p:nvPr/>
          </p:nvSpPr>
          <p:spPr bwMode="auto">
            <a:xfrm>
              <a:off x="4316" y="907"/>
              <a:ext cx="0" cy="213"/>
            </a:xfrm>
            <a:prstGeom prst="line">
              <a:avLst/>
            </a:prstGeom>
            <a:noFill/>
            <a:ln w="444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71" name="Line 43"/>
            <p:cNvSpPr>
              <a:spLocks noChangeShapeType="1"/>
            </p:cNvSpPr>
            <p:nvPr/>
          </p:nvSpPr>
          <p:spPr bwMode="auto">
            <a:xfrm>
              <a:off x="3711" y="1047"/>
              <a:ext cx="451" cy="0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72" name="Line 44"/>
            <p:cNvSpPr>
              <a:spLocks noChangeShapeType="1"/>
            </p:cNvSpPr>
            <p:nvPr/>
          </p:nvSpPr>
          <p:spPr bwMode="auto">
            <a:xfrm>
              <a:off x="4316" y="1047"/>
              <a:ext cx="245" cy="0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73" name="Line 45"/>
            <p:cNvSpPr>
              <a:spLocks noChangeShapeType="1"/>
            </p:cNvSpPr>
            <p:nvPr/>
          </p:nvSpPr>
          <p:spPr bwMode="auto">
            <a:xfrm flipH="1">
              <a:off x="4057" y="781"/>
              <a:ext cx="236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174" name="Object 46"/>
            <p:cNvGraphicFramePr>
              <a:graphicFrameLocks noChangeAspect="1"/>
            </p:cNvGraphicFramePr>
            <p:nvPr/>
          </p:nvGraphicFramePr>
          <p:xfrm>
            <a:off x="4056" y="374"/>
            <a:ext cx="298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10" name="Equation" r:id="rId7" imgW="152280" imgH="164880" progId="Equation.DSMT4">
                    <p:embed/>
                  </p:oleObj>
                </mc:Choice>
                <mc:Fallback>
                  <p:oleObj name="Equation" r:id="rId7" imgW="152280" imgH="16488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6" y="374"/>
                          <a:ext cx="298" cy="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75" name="Line 47"/>
            <p:cNvSpPr>
              <a:spLocks noChangeShapeType="1"/>
            </p:cNvSpPr>
            <p:nvPr/>
          </p:nvSpPr>
          <p:spPr bwMode="auto">
            <a:xfrm rot="16200000" flipV="1">
              <a:off x="3975" y="876"/>
              <a:ext cx="0" cy="336"/>
            </a:xfrm>
            <a:prstGeom prst="line">
              <a:avLst/>
            </a:prstGeom>
            <a:noFill/>
            <a:ln w="41275">
              <a:solidFill>
                <a:srgbClr val="993300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76" name="Line 48"/>
            <p:cNvSpPr>
              <a:spLocks noChangeShapeType="1"/>
            </p:cNvSpPr>
            <p:nvPr/>
          </p:nvSpPr>
          <p:spPr bwMode="auto">
            <a:xfrm>
              <a:off x="4929" y="1037"/>
              <a:ext cx="293" cy="0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77" name="Text Box 49"/>
            <p:cNvSpPr txBox="1">
              <a:spLocks noChangeArrowheads="1"/>
            </p:cNvSpPr>
            <p:nvPr/>
          </p:nvSpPr>
          <p:spPr bwMode="auto">
            <a:xfrm>
              <a:off x="4419" y="643"/>
              <a:ext cx="27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 b="1">
                  <a:solidFill>
                    <a:srgbClr val="080808"/>
                  </a:solidFill>
                  <a:latin typeface="Times New Roman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48178" name="Text Box 50"/>
            <p:cNvSpPr txBox="1">
              <a:spLocks noChangeArrowheads="1"/>
            </p:cNvSpPr>
            <p:nvPr/>
          </p:nvSpPr>
          <p:spPr bwMode="auto">
            <a:xfrm>
              <a:off x="3648" y="617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>
                  <a:solidFill>
                    <a:srgbClr val="080808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48179" name="Line 51"/>
            <p:cNvSpPr>
              <a:spLocks noChangeShapeType="1"/>
            </p:cNvSpPr>
            <p:nvPr/>
          </p:nvSpPr>
          <p:spPr bwMode="auto">
            <a:xfrm flipV="1">
              <a:off x="3694" y="282"/>
              <a:ext cx="0" cy="77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80" name="Line 52"/>
            <p:cNvSpPr>
              <a:spLocks noChangeShapeType="1"/>
            </p:cNvSpPr>
            <p:nvPr/>
          </p:nvSpPr>
          <p:spPr bwMode="auto">
            <a:xfrm>
              <a:off x="4464" y="240"/>
              <a:ext cx="99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81" name="Line 53"/>
            <p:cNvSpPr>
              <a:spLocks noChangeShapeType="1"/>
            </p:cNvSpPr>
            <p:nvPr/>
          </p:nvSpPr>
          <p:spPr bwMode="auto">
            <a:xfrm>
              <a:off x="3666" y="264"/>
              <a:ext cx="31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82" name="Line 54"/>
            <p:cNvSpPr>
              <a:spLocks noChangeShapeType="1"/>
            </p:cNvSpPr>
            <p:nvPr/>
          </p:nvSpPr>
          <p:spPr bwMode="auto">
            <a:xfrm flipV="1">
              <a:off x="5463" y="237"/>
              <a:ext cx="0" cy="8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83" name="Rectangle 55"/>
            <p:cNvSpPr>
              <a:spLocks noChangeArrowheads="1"/>
            </p:cNvSpPr>
            <p:nvPr/>
          </p:nvSpPr>
          <p:spPr bwMode="auto">
            <a:xfrm>
              <a:off x="3966" y="192"/>
              <a:ext cx="499" cy="136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84" name="Line 56"/>
            <p:cNvSpPr>
              <a:spLocks noChangeShapeType="1"/>
            </p:cNvSpPr>
            <p:nvPr/>
          </p:nvSpPr>
          <p:spPr bwMode="auto">
            <a:xfrm>
              <a:off x="5191" y="1035"/>
              <a:ext cx="3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85" name="Line 57"/>
            <p:cNvSpPr>
              <a:spLocks noChangeShapeType="1"/>
            </p:cNvSpPr>
            <p:nvPr/>
          </p:nvSpPr>
          <p:spPr bwMode="auto">
            <a:xfrm>
              <a:off x="4510" y="1046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8186" name="Group 58"/>
          <p:cNvGrpSpPr>
            <a:grpSpLocks/>
          </p:cNvGrpSpPr>
          <p:nvPr/>
        </p:nvGrpSpPr>
        <p:grpSpPr bwMode="auto">
          <a:xfrm>
            <a:off x="5867400" y="2133600"/>
            <a:ext cx="2724150" cy="1290638"/>
            <a:chOff x="3560" y="1616"/>
            <a:chExt cx="1716" cy="813"/>
          </a:xfrm>
        </p:grpSpPr>
        <p:graphicFrame>
          <p:nvGraphicFramePr>
            <p:cNvPr id="48187" name="Object 59"/>
            <p:cNvGraphicFramePr>
              <a:graphicFrameLocks noChangeAspect="1"/>
            </p:cNvGraphicFramePr>
            <p:nvPr/>
          </p:nvGraphicFramePr>
          <p:xfrm>
            <a:off x="3800" y="2018"/>
            <a:ext cx="240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11" name="公式" r:id="rId9" imgW="126720" imgH="164880" progId="Equation.3">
                    <p:embed/>
                  </p:oleObj>
                </mc:Choice>
                <mc:Fallback>
                  <p:oleObj name="公式" r:id="rId9" imgW="126720" imgH="16488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0" y="2018"/>
                          <a:ext cx="240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88" name="Object 60"/>
            <p:cNvGraphicFramePr>
              <a:graphicFrameLocks noChangeAspect="1"/>
            </p:cNvGraphicFramePr>
            <p:nvPr/>
          </p:nvGraphicFramePr>
          <p:xfrm>
            <a:off x="4520" y="2093"/>
            <a:ext cx="25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12" name="公式" r:id="rId10" imgW="114120" imgH="126720" progId="Equation.3">
                    <p:embed/>
                  </p:oleObj>
                </mc:Choice>
                <mc:Fallback>
                  <p:oleObj name="公式" r:id="rId10" imgW="114120" imgH="12672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0" y="2093"/>
                          <a:ext cx="25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89" name="Line 61"/>
            <p:cNvSpPr>
              <a:spLocks noChangeShapeType="1"/>
            </p:cNvSpPr>
            <p:nvPr/>
          </p:nvSpPr>
          <p:spPr bwMode="auto">
            <a:xfrm>
              <a:off x="4093" y="1840"/>
              <a:ext cx="0" cy="401"/>
            </a:xfrm>
            <a:prstGeom prst="line">
              <a:avLst/>
            </a:prstGeom>
            <a:noFill/>
            <a:ln w="444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90" name="Line 62"/>
            <p:cNvSpPr>
              <a:spLocks noChangeShapeType="1"/>
            </p:cNvSpPr>
            <p:nvPr/>
          </p:nvSpPr>
          <p:spPr bwMode="auto">
            <a:xfrm>
              <a:off x="4228" y="1923"/>
              <a:ext cx="0" cy="213"/>
            </a:xfrm>
            <a:prstGeom prst="line">
              <a:avLst/>
            </a:prstGeom>
            <a:noFill/>
            <a:ln w="444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91" name="Line 63"/>
            <p:cNvSpPr>
              <a:spLocks noChangeShapeType="1"/>
            </p:cNvSpPr>
            <p:nvPr/>
          </p:nvSpPr>
          <p:spPr bwMode="auto">
            <a:xfrm>
              <a:off x="3623" y="2063"/>
              <a:ext cx="451" cy="0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92" name="Line 64"/>
            <p:cNvSpPr>
              <a:spLocks noChangeShapeType="1"/>
            </p:cNvSpPr>
            <p:nvPr/>
          </p:nvSpPr>
          <p:spPr bwMode="auto">
            <a:xfrm>
              <a:off x="4228" y="2063"/>
              <a:ext cx="245" cy="0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93" name="Line 65"/>
            <p:cNvSpPr>
              <a:spLocks noChangeShapeType="1"/>
            </p:cNvSpPr>
            <p:nvPr/>
          </p:nvSpPr>
          <p:spPr bwMode="auto">
            <a:xfrm flipH="1">
              <a:off x="3969" y="1797"/>
              <a:ext cx="236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194" name="Object 66"/>
            <p:cNvGraphicFramePr>
              <a:graphicFrameLocks noChangeAspect="1"/>
            </p:cNvGraphicFramePr>
            <p:nvPr/>
          </p:nvGraphicFramePr>
          <p:xfrm>
            <a:off x="4286" y="1616"/>
            <a:ext cx="298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13" name="Equation" r:id="rId11" imgW="152280" imgH="164880" progId="Equation.DSMT4">
                    <p:embed/>
                  </p:oleObj>
                </mc:Choice>
                <mc:Fallback>
                  <p:oleObj name="Equation" r:id="rId11" imgW="152280" imgH="164880" progId="Equation.DSMT4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1616"/>
                          <a:ext cx="298" cy="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95" name="Rectangle 67"/>
            <p:cNvSpPr>
              <a:spLocks noChangeArrowheads="1"/>
            </p:cNvSpPr>
            <p:nvPr/>
          </p:nvSpPr>
          <p:spPr bwMode="auto">
            <a:xfrm>
              <a:off x="4472" y="1997"/>
              <a:ext cx="381" cy="100"/>
            </a:xfrm>
            <a:prstGeom prst="rect">
              <a:avLst/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96" name="Line 68"/>
            <p:cNvSpPr>
              <a:spLocks noChangeShapeType="1"/>
            </p:cNvSpPr>
            <p:nvPr/>
          </p:nvSpPr>
          <p:spPr bwMode="auto">
            <a:xfrm rot="16200000" flipV="1">
              <a:off x="3887" y="1892"/>
              <a:ext cx="0" cy="336"/>
            </a:xfrm>
            <a:prstGeom prst="line">
              <a:avLst/>
            </a:prstGeom>
            <a:noFill/>
            <a:ln w="41275">
              <a:solidFill>
                <a:srgbClr val="993300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97" name="Line 69"/>
            <p:cNvSpPr>
              <a:spLocks noChangeShapeType="1"/>
            </p:cNvSpPr>
            <p:nvPr/>
          </p:nvSpPr>
          <p:spPr bwMode="auto">
            <a:xfrm>
              <a:off x="4841" y="2045"/>
              <a:ext cx="293" cy="0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98" name="Text Box 70"/>
            <p:cNvSpPr txBox="1">
              <a:spLocks noChangeArrowheads="1"/>
            </p:cNvSpPr>
            <p:nvPr/>
          </p:nvSpPr>
          <p:spPr bwMode="auto">
            <a:xfrm>
              <a:off x="5000" y="1714"/>
              <a:ext cx="27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 b="1">
                  <a:solidFill>
                    <a:srgbClr val="080808"/>
                  </a:solidFill>
                  <a:latin typeface="Times New Roman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48199" name="Text Box 71"/>
            <p:cNvSpPr txBox="1">
              <a:spLocks noChangeArrowheads="1"/>
            </p:cNvSpPr>
            <p:nvPr/>
          </p:nvSpPr>
          <p:spPr bwMode="auto">
            <a:xfrm>
              <a:off x="3560" y="1663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 b="1">
                  <a:solidFill>
                    <a:srgbClr val="080808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</a:p>
          </p:txBody>
        </p:sp>
      </p:grpSp>
      <p:grpSp>
        <p:nvGrpSpPr>
          <p:cNvPr id="48200" name="Group 72"/>
          <p:cNvGrpSpPr>
            <a:grpSpLocks/>
          </p:cNvGrpSpPr>
          <p:nvPr/>
        </p:nvGrpSpPr>
        <p:grpSpPr bwMode="auto">
          <a:xfrm>
            <a:off x="5791200" y="3276600"/>
            <a:ext cx="2879725" cy="2392363"/>
            <a:chOff x="3470" y="2682"/>
            <a:chExt cx="1814" cy="1507"/>
          </a:xfrm>
        </p:grpSpPr>
        <p:pic>
          <p:nvPicPr>
            <p:cNvPr id="48201" name="Picture 7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" y="2682"/>
              <a:ext cx="1814" cy="1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202" name="Text Box 74"/>
            <p:cNvSpPr txBox="1">
              <a:spLocks noChangeArrowheads="1"/>
            </p:cNvSpPr>
            <p:nvPr/>
          </p:nvSpPr>
          <p:spPr bwMode="auto">
            <a:xfrm>
              <a:off x="4531" y="3067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C</a:t>
              </a:r>
            </a:p>
          </p:txBody>
        </p:sp>
        <p:sp>
          <p:nvSpPr>
            <p:cNvPr id="48203" name="Text Box 75"/>
            <p:cNvSpPr txBox="1">
              <a:spLocks noChangeArrowheads="1"/>
            </p:cNvSpPr>
            <p:nvPr/>
          </p:nvSpPr>
          <p:spPr bwMode="auto">
            <a:xfrm>
              <a:off x="4494" y="3403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48204" name="Text Box 76"/>
            <p:cNvSpPr txBox="1">
              <a:spLocks noChangeArrowheads="1"/>
            </p:cNvSpPr>
            <p:nvPr/>
          </p:nvSpPr>
          <p:spPr bwMode="auto">
            <a:xfrm>
              <a:off x="3851" y="3195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D</a:t>
              </a:r>
            </a:p>
          </p:txBody>
        </p:sp>
        <p:sp>
          <p:nvSpPr>
            <p:cNvPr id="48205" name="Text Box 77"/>
            <p:cNvSpPr txBox="1">
              <a:spLocks noChangeArrowheads="1"/>
            </p:cNvSpPr>
            <p:nvPr/>
          </p:nvSpPr>
          <p:spPr bwMode="auto">
            <a:xfrm>
              <a:off x="3869" y="2686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A</a:t>
              </a:r>
            </a:p>
          </p:txBody>
        </p:sp>
      </p:grpSp>
      <p:sp>
        <p:nvSpPr>
          <p:cNvPr id="48206" name="Text Box 78"/>
          <p:cNvSpPr txBox="1">
            <a:spLocks noChangeArrowheads="1"/>
          </p:cNvSpPr>
          <p:nvPr/>
        </p:nvSpPr>
        <p:spPr bwMode="auto">
          <a:xfrm>
            <a:off x="4267200" y="5303838"/>
            <a:ext cx="4648200" cy="1554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电源内电路中，沿电流方向电势升中有降，升高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，并降低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Ir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63" grpId="0" animBg="1"/>
      <p:bldP spid="48164" grpId="0"/>
      <p:bldP spid="4820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" b="21336"/>
          <a:stretch>
            <a:fillRect/>
          </a:stretch>
        </p:blipFill>
        <p:spPr bwMode="auto">
          <a:xfrm>
            <a:off x="5029200" y="549275"/>
            <a:ext cx="3863975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457200" y="1447800"/>
            <a:ext cx="5040313" cy="18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实例分析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1</a:t>
            </a:r>
          </a:p>
          <a:p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如图所示，一闭合电路，外电路有一电阻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，电源是一节电池，电动势为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，内阻为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33400" y="5334000"/>
            <a:ext cx="6913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电源提供的电能为：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W</a:t>
            </a:r>
            <a:r>
              <a:rPr kumimoji="1" lang="zh-CN" altLang="en-US" sz="3200" b="1" baseline="-25000">
                <a:latin typeface="Times New Roman" pitchFamily="18" charset="0"/>
                <a:ea typeface="楷体_GB2312" pitchFamily="49" charset="-122"/>
              </a:rPr>
              <a:t>非静电力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=qE=IEt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228600" y="3505200"/>
            <a:ext cx="83820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合上开关，电路中有电流的同时伴随能量的转化，在时间</a:t>
            </a:r>
            <a:r>
              <a:rPr kumimoji="1" lang="en-US" altLang="zh-CN" sz="3200" b="1" i="1">
                <a:latin typeface="楷体_GB2312" pitchFamily="49" charset="-122"/>
                <a:ea typeface="楷体_GB2312" pitchFamily="49" charset="-122"/>
              </a:rPr>
              <a:t>t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内，有多少化学能转化为电能，如何计算？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228600" y="228600"/>
            <a:ext cx="5867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chemeClr val="tx2"/>
                </a:solidFill>
              </a:rPr>
              <a:t>三、闭合电路能量转化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77" b="23029"/>
          <a:stretch>
            <a:fillRect/>
          </a:stretch>
        </p:blipFill>
        <p:spPr bwMode="auto">
          <a:xfrm>
            <a:off x="5181600" y="304800"/>
            <a:ext cx="3962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457200" y="1419225"/>
            <a:ext cx="4176713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）合上开关，在时间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内，整个电路中电能转化为什么能？是多少？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838200" y="3886200"/>
            <a:ext cx="6913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外电路产生电热为：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Q</a:t>
            </a:r>
            <a:r>
              <a:rPr kumimoji="1" lang="zh-CN" altLang="en-US" sz="3200" b="1" baseline="-25000">
                <a:latin typeface="Times New Roman" pitchFamily="18" charset="0"/>
                <a:ea typeface="楷体_GB2312" pitchFamily="49" charset="-122"/>
              </a:rPr>
              <a:t>外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=I</a:t>
            </a:r>
            <a:r>
              <a:rPr kumimoji="1" lang="en-US" altLang="zh-CN" sz="3200" b="1" baseline="30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Rt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838200" y="4724400"/>
            <a:ext cx="6913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内电路产生电热为：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Q</a:t>
            </a:r>
            <a:r>
              <a:rPr kumimoji="1" lang="zh-CN" altLang="en-US" sz="3200" b="1" baseline="-25000">
                <a:latin typeface="Times New Roman" pitchFamily="18" charset="0"/>
                <a:ea typeface="楷体_GB2312" pitchFamily="49" charset="-122"/>
              </a:rPr>
              <a:t>内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=I</a:t>
            </a:r>
            <a:r>
              <a:rPr kumimoji="1" lang="en-US" altLang="zh-CN" sz="3200" b="1" baseline="30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/>
      <p:bldP spid="491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06" b="21336"/>
          <a:stretch>
            <a:fillRect/>
          </a:stretch>
        </p:blipFill>
        <p:spPr bwMode="auto">
          <a:xfrm>
            <a:off x="4953000" y="381000"/>
            <a:ext cx="3940175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-152400" y="2286000"/>
            <a:ext cx="6913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电源提供的电能为：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W=qE=IEt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304800" y="762000"/>
            <a:ext cx="4392613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）在时间</a:t>
            </a:r>
            <a:r>
              <a:rPr kumimoji="1" lang="en-US" altLang="zh-CN" sz="3200" b="1" i="1"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内，写出闭合回路的能量转化与守恒方程？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0" y="2819400"/>
            <a:ext cx="6913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外电路产生电热为：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Q</a:t>
            </a:r>
            <a:r>
              <a:rPr kumimoji="1" lang="zh-CN" altLang="en-US" sz="3200" b="1" baseline="-25000">
                <a:latin typeface="Times New Roman" pitchFamily="18" charset="0"/>
                <a:ea typeface="楷体_GB2312" pitchFamily="49" charset="-122"/>
              </a:rPr>
              <a:t>外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=I</a:t>
            </a:r>
            <a:r>
              <a:rPr kumimoji="1" lang="en-US" altLang="zh-CN" sz="3200" b="1" baseline="30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Rt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0" y="3429000"/>
            <a:ext cx="6913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内电路产生电热为：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Q</a:t>
            </a:r>
            <a:r>
              <a:rPr kumimoji="1" lang="zh-CN" altLang="en-US" sz="3200" b="1" baseline="-25000">
                <a:latin typeface="Times New Roman" pitchFamily="18" charset="0"/>
                <a:ea typeface="楷体_GB2312" pitchFamily="49" charset="-122"/>
              </a:rPr>
              <a:t>内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=I</a:t>
            </a:r>
            <a:r>
              <a:rPr kumimoji="1" lang="en-US" altLang="zh-CN" sz="3200" b="1" baseline="30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rt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0" y="3886200"/>
            <a:ext cx="66976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由能量守恒：</a:t>
            </a:r>
          </a:p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                    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1447800" y="4648200"/>
            <a:ext cx="295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W=Q</a:t>
            </a:r>
            <a:r>
              <a:rPr kumimoji="1" lang="zh-CN" altLang="en-US" sz="2800" b="1" baseline="-25000">
                <a:latin typeface="Times New Roman" pitchFamily="18" charset="0"/>
                <a:ea typeface="楷体_GB2312" pitchFamily="49" charset="-122"/>
              </a:rPr>
              <a:t>外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+Q</a:t>
            </a:r>
            <a:r>
              <a:rPr kumimoji="1" lang="zh-CN" altLang="en-US" sz="2800" b="1" baseline="-25000">
                <a:latin typeface="Times New Roman" pitchFamily="18" charset="0"/>
                <a:ea typeface="楷体_GB2312" pitchFamily="49" charset="-122"/>
              </a:rPr>
              <a:t>内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4495800" y="4648200"/>
            <a:ext cx="3168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IEt=I</a:t>
            </a:r>
            <a:r>
              <a:rPr kumimoji="1" lang="en-US" altLang="zh-CN" sz="3200" b="1" baseline="30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Rt+I</a:t>
            </a:r>
            <a:r>
              <a:rPr kumimoji="1" lang="en-US" altLang="zh-CN" sz="3200" b="1" baseline="30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rt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4495800" y="5105400"/>
            <a:ext cx="3168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4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E=U</a:t>
            </a:r>
            <a:r>
              <a:rPr kumimoji="1" lang="zh-CN" altLang="en-US" sz="3200" b="1" baseline="-25000">
                <a:latin typeface="Times New Roman" pitchFamily="18" charset="0"/>
                <a:ea typeface="楷体_GB2312" pitchFamily="49" charset="-122"/>
              </a:rPr>
              <a:t>外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+U</a:t>
            </a:r>
            <a:r>
              <a:rPr kumimoji="1" lang="zh-CN" altLang="en-US" sz="3200" b="1" baseline="-25000">
                <a:latin typeface="Times New Roman" pitchFamily="18" charset="0"/>
                <a:ea typeface="楷体_GB2312" pitchFamily="49" charset="-122"/>
              </a:rPr>
              <a:t>内</a:t>
            </a:r>
            <a:endParaRPr kumimoji="1" lang="zh-CN" altLang="en-US" sz="32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1447800" y="5181600"/>
            <a:ext cx="3168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E=IR+Ir</a:t>
            </a:r>
          </a:p>
        </p:txBody>
      </p:sp>
      <p:grpSp>
        <p:nvGrpSpPr>
          <p:cNvPr id="51215" name="Group 15"/>
          <p:cNvGrpSpPr>
            <a:grpSpLocks/>
          </p:cNvGrpSpPr>
          <p:nvPr/>
        </p:nvGrpSpPr>
        <p:grpSpPr bwMode="auto">
          <a:xfrm>
            <a:off x="1447800" y="5638800"/>
            <a:ext cx="2514600" cy="930275"/>
            <a:chOff x="3515" y="2296"/>
            <a:chExt cx="1584" cy="586"/>
          </a:xfrm>
        </p:grpSpPr>
        <p:graphicFrame>
          <p:nvGraphicFramePr>
            <p:cNvPr id="51216" name="Object 16"/>
            <p:cNvGraphicFramePr>
              <a:graphicFrameLocks noChangeAspect="1"/>
            </p:cNvGraphicFramePr>
            <p:nvPr/>
          </p:nvGraphicFramePr>
          <p:xfrm>
            <a:off x="3923" y="2296"/>
            <a:ext cx="1176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9" name="Equation" r:id="rId4" imgW="622080" imgH="393480" progId="Equation.DSMT4">
                    <p:embed/>
                  </p:oleObj>
                </mc:Choice>
                <mc:Fallback>
                  <p:oleObj name="Equation" r:id="rId4" imgW="622080" imgH="39348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2296"/>
                          <a:ext cx="1176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7" name="Text Box 17"/>
            <p:cNvSpPr txBox="1">
              <a:spLocks noChangeArrowheads="1"/>
            </p:cNvSpPr>
            <p:nvPr/>
          </p:nvSpPr>
          <p:spPr bwMode="auto">
            <a:xfrm>
              <a:off x="3515" y="2478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5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、</a:t>
              </a:r>
            </a:p>
          </p:txBody>
        </p:sp>
      </p:grpSp>
      <p:sp>
        <p:nvSpPr>
          <p:cNvPr id="51218" name="Rectangle 18"/>
          <p:cNvSpPr>
            <a:spLocks noChangeArrowheads="1"/>
          </p:cNvSpPr>
          <p:nvPr/>
        </p:nvSpPr>
        <p:spPr bwMode="auto">
          <a:xfrm>
            <a:off x="4495800" y="5813425"/>
            <a:ext cx="4451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</a:rPr>
              <a:t>以上各式的适用条件如何？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/>
      <p:bldP spid="51206" grpId="0"/>
      <p:bldP spid="51207" grpId="0"/>
      <p:bldP spid="51208" grpId="0"/>
      <p:bldP spid="51210" grpId="0"/>
      <p:bldP spid="51212" grpId="0"/>
      <p:bldP spid="51213" grpId="0"/>
      <p:bldP spid="51214" grpId="0"/>
      <p:bldP spid="512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185738" y="565150"/>
            <a:ext cx="75104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5" tIns="45693" rIns="91385" bIns="45693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chemeClr val="tx2"/>
                </a:solidFill>
              </a:rPr>
              <a:t>四、闭合电路的欧姆定律</a:t>
            </a:r>
            <a:r>
              <a:rPr lang="zh-CN" altLang="en-US" sz="320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369888" y="1477963"/>
            <a:ext cx="8156575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5" tIns="45693" rIns="91385" bIns="45693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               </a:t>
            </a:r>
            <a:r>
              <a:rPr lang="zh-CN" altLang="en-US" sz="3200" b="1"/>
              <a:t>闭合电路中的电流跟电源的电动势成正比，跟内、外电路的电阻之和成反比，这个结论叫做闭合电路的欧姆律。</a:t>
            </a:r>
            <a:r>
              <a:rPr lang="zh-CN" altLang="en-US" sz="3200"/>
              <a:t> 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0" y="3352800"/>
            <a:ext cx="28813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5" tIns="45693" rIns="91385" bIns="45693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/>
              <a:t>（</a:t>
            </a:r>
            <a:r>
              <a:rPr lang="en-US" altLang="zh-CN" sz="3200"/>
              <a:t>2</a:t>
            </a:r>
            <a:r>
              <a:rPr lang="zh-CN" altLang="en-US" sz="3200"/>
              <a:t>）公式：</a:t>
            </a:r>
            <a:r>
              <a:rPr lang="zh-CN" altLang="en-US"/>
              <a:t> </a:t>
            </a:r>
          </a:p>
        </p:txBody>
      </p:sp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2844800" y="3279775"/>
          <a:ext cx="3457575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5" name="Equation" r:id="rId3" imgW="609480" imgH="393480" progId="Equation.DSMT4">
                  <p:embed/>
                </p:oleObj>
              </mc:Choice>
              <mc:Fallback>
                <p:oleObj name="Equation" r:id="rId3" imgW="60948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3279775"/>
                        <a:ext cx="3457575" cy="11858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309563" y="4830763"/>
            <a:ext cx="8137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85" tIns="45693" rIns="91385" bIns="45693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                           </a:t>
            </a:r>
            <a:r>
              <a:rPr lang="zh-CN" altLang="en-US" sz="3200" b="1"/>
              <a:t>外电路是纯电阻的电路。</a:t>
            </a:r>
            <a:r>
              <a:rPr lang="zh-CN" altLang="en-US"/>
              <a:t> 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0" y="1447800"/>
            <a:ext cx="3352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（</a:t>
            </a:r>
            <a:r>
              <a:rPr lang="en-US" altLang="zh-CN" sz="3200" b="1">
                <a:solidFill>
                  <a:srgbClr val="FF0000"/>
                </a:solidFill>
              </a:rPr>
              <a:t>1</a:t>
            </a:r>
            <a:r>
              <a:rPr lang="zh-CN" altLang="en-US" sz="3200" b="1">
                <a:solidFill>
                  <a:srgbClr val="FF0000"/>
                </a:solidFill>
              </a:rPr>
              <a:t>）内容：</a:t>
            </a: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-152400" y="4724400"/>
            <a:ext cx="426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rgbClr val="FF0000"/>
                </a:solidFill>
              </a:rPr>
              <a:t>（</a:t>
            </a:r>
            <a:r>
              <a:rPr lang="en-US" altLang="zh-CN" sz="3600">
                <a:solidFill>
                  <a:srgbClr val="FF0000"/>
                </a:solidFill>
              </a:rPr>
              <a:t>3</a:t>
            </a:r>
            <a:r>
              <a:rPr lang="zh-CN" altLang="en-US" sz="3600">
                <a:solidFill>
                  <a:srgbClr val="FF0000"/>
                </a:solidFill>
              </a:rPr>
              <a:t>）</a:t>
            </a:r>
            <a:r>
              <a:rPr lang="zh-CN" altLang="en-US" sz="3600" b="1">
                <a:solidFill>
                  <a:srgbClr val="FF0000"/>
                </a:solidFill>
              </a:rPr>
              <a:t>适用条件：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/>
      <p:bldP spid="55302" grpId="0"/>
    </p:bldLst>
  </p:timing>
</p:sld>
</file>

<file path=ppt/theme/theme1.xml><?xml version="1.0" encoding="utf-8"?>
<a:theme xmlns:a="http://schemas.openxmlformats.org/drawingml/2006/main" name="新建 Microsoft PowerPoint 演示文稿 (2)">
  <a:themeElements>
    <a:clrScheme name="新建 Microsoft PowerPoint 演示文稿 (2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新建 Microsoft PowerPoint 演示文稿 (2)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新建 Microsoft PowerPoint 演示文稿 (2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建 Microsoft PowerPoint 演示文稿 (2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建 Microsoft PowerPoint 演示文稿 (2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建 Microsoft PowerPoint 演示文稿 (2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建 Microsoft PowerPoint 演示文稿 (2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建 Microsoft PowerPoint 演示文稿 (2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建 Microsoft PowerPoint 演示文稿 (2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建 Microsoft PowerPoint 演示文稿 (2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建 Microsoft PowerPoint 演示文稿 (2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建 Microsoft PowerPoint 演示文稿 (2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建 Microsoft PowerPoint 演示文稿 (2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建 Microsoft PowerPoint 演示文稿 (2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新建 Microsoft PowerPoint 演示文稿 (2)</Template>
  <TotalTime>183</TotalTime>
  <Words>1036</Words>
  <Application>Microsoft Office PowerPoint</Application>
  <PresentationFormat>全屏显示(4:3)</PresentationFormat>
  <Paragraphs>168</Paragraphs>
  <Slides>21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Arial</vt:lpstr>
      <vt:lpstr>宋体</vt:lpstr>
      <vt:lpstr>方正舒体</vt:lpstr>
      <vt:lpstr>Times New Roman</vt:lpstr>
      <vt:lpstr>隶书</vt:lpstr>
      <vt:lpstr>楷体_GB2312</vt:lpstr>
      <vt:lpstr>华文中宋</vt:lpstr>
      <vt:lpstr>Wingdings</vt:lpstr>
      <vt:lpstr>华文行楷</vt:lpstr>
      <vt:lpstr>华文新魏</vt:lpstr>
      <vt:lpstr>黑体</vt:lpstr>
      <vt:lpstr>新建 Microsoft PowerPoint 演示文稿 (2)</vt:lpstr>
      <vt:lpstr>Microsoft Equation 3.0</vt:lpstr>
      <vt:lpstr>MathType 5.0 Equation</vt:lpstr>
      <vt:lpstr>MathType 6.0 Equation</vt:lpstr>
      <vt:lpstr>位图图像</vt:lpstr>
      <vt:lpstr>Microsoft Photo Editor 3.0 照片</vt:lpstr>
      <vt:lpstr>PowerPoint 演示文稿</vt:lpstr>
      <vt:lpstr>想一想？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实践与探索</vt:lpstr>
      <vt:lpstr>PowerPoint 演示文稿</vt:lpstr>
      <vt:lpstr>PowerPoint 演示文稿</vt:lpstr>
      <vt:lpstr>PowerPoint 演示文稿</vt:lpstr>
      <vt:lpstr>PowerPoint 演示文稿</vt:lpstr>
      <vt:lpstr>七、电源的输出功率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26</cp:revision>
  <cp:lastPrinted>1601-01-01T00:00:00Z</cp:lastPrinted>
  <dcterms:created xsi:type="dcterms:W3CDTF">1601-01-01T00:00:00Z</dcterms:created>
  <dcterms:modified xsi:type="dcterms:W3CDTF">2015-05-05T08:23:30Z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